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  <p:sldId id="287" r:id="rId31"/>
    <p:sldId id="285" r:id="rId3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B79D02B-F907-4871-A7A7-17249F12DDAE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6"/>
            <p14:sldId id="287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67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6CB0E-0A27-4FCB-B03B-1F5BD74BE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2D64E6-00C0-4FA9-AA0A-B76C0A07E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6732F-C1E0-4A65-BD5C-3CB3BC339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6007B-EE02-44C1-B806-7ECA4EB95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6A827-FD2B-48EE-A8B7-C66D103F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215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E672-A95B-4F85-AC55-6A23DA0C4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62C083-6AB7-4AAE-953B-D944AEFA3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197CC-77C4-427D-9A0C-882E78ABF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821AD-89E9-463A-A318-40FC186B0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8FDAE-A1BB-4509-89C6-0E13B9372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65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736833-59AC-4BDF-8137-B9BF46CBC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E335A3-342F-435B-98EF-1EE89D84B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FE525-ECA9-4C41-9B7E-633D4D36F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8AF6E-B9A2-4038-9F26-59ED9EED0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F2587-B4E6-4092-8266-8E3A79A8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84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83E-1963-4CC2-9F9B-C3593073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3ABE2-DB82-4B43-8B8C-D68E2BC0B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4F317-955E-4500-9925-6F49128F3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6EC81-6D39-4778-93B1-665E8341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F600D-24A4-486F-BE1A-ADE41440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40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26F88-D598-4117-99BC-F3142CC1B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8EEDA-D8A6-4DCA-A76D-69B3D7714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2BDB2-B310-4642-B40C-E394C467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F7775-FED9-49A7-86AE-D477A8F2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A37C2-36EF-4795-AB1F-3A4476953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16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1804-25F5-41BB-AF13-8D41147E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E7E51-7F68-4C0C-88ED-26771C252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6D0E9D-EDCF-4B14-97C2-8E3C58449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D4203D-5579-40AA-BB8A-CC9F9835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64347-A0C2-41D1-B141-82904AB79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A0F7F-AAA3-46C6-8DF1-EAE16F937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240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73199-64DC-4035-937F-5C06C8880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C5EAA-50B6-40FC-A088-E9AAD9031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3ECA8-B5C5-48B0-A5DE-0C52F5D55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484920-7C4C-4719-8810-52E6E4A6D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1E38F0-C749-41DD-94C7-9960372C9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56578E-12D8-44EB-A5AB-6A8B250BB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00900-841B-423A-933E-99330487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54FEC0-24ED-4284-9EA7-16FCEA751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701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CBAF-4FAA-414C-B73A-B5436B2E4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DDD497-7A1E-4BDE-A9D2-3E315C0D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B449BC-9D40-475B-BA77-55EB6536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E169B1-B81D-490C-A7C6-DA73BFBA3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952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FCE1B0-2CB9-4AC9-99CC-4E0E916F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9ECF15-F899-40E3-9372-4C0C5653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2FD27-6AD5-435C-AB22-B936FD1FF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74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2295-DD53-437E-A2E1-F75ADC5C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BD882-653D-47D8-9679-9B470F094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100B-40DD-4DBE-BAC8-2697ED72C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D14E-0DBE-49DB-A5A7-55961777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41C5D-9C65-4CB9-8C4D-5D8EDC54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D5670-8F66-4BEC-B412-6235206C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8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814E-A58B-47DA-A326-414765530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02BB88-7DB8-48AD-B1E6-44679B985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A6DB8-D2E4-41B5-9679-D6F6B1461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3F0C6-D787-4CF5-995B-7FCBCDEC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9E1113-5E3B-4C2F-BB7C-73A2B4B7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07C75-AC06-40B3-9523-31D4B60E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394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57D8DE-39F1-4B82-8575-B836B489A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26615-22E1-4B15-B3A1-E848C23BF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3228F-0C96-4CF0-BEFC-041B226F4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59C16-0239-4475-94D5-401DB420E0A5}" type="datetimeFigureOut">
              <a:rPr lang="it-IT" smtClean="0"/>
              <a:t>21/05/2019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E8780-DA68-4895-B40A-64E053DA2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F0F3B-AA91-43E2-A195-CE90D5687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84FC-AC8D-4548-BA3A-7EA3A482FB5C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35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7E5C1-56B1-4A3E-9293-01FE5A12B4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Strategie per la Protezione di Endpoint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2B8642-D557-40DF-A6A2-46ADAED045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034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62F725-A49D-48B6-825E-92A790FD8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Strategie di Infezione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C65C037-D381-40C1-83AA-919AF6CC4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9542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1CA67F-ED19-496F-9250-DBEE3F62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Boot Sector / MBR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4F00D5-B5FA-4144-A478-1FC7ADC22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Master Boot Record: indirizzo fisico 0, 0, 1 del disco fisso</a:t>
            </a:r>
          </a:p>
          <a:p>
            <a:r>
              <a:rPr lang="it-IT" dirty="0"/>
              <a:t>Contiene:</a:t>
            </a:r>
          </a:p>
          <a:p>
            <a:pPr lvl="1"/>
            <a:r>
              <a:rPr lang="it-IT" dirty="0"/>
              <a:t>Master Boot Program – scansiona le partizioni, avvia il boot </a:t>
            </a:r>
            <a:r>
              <a:rPr lang="it-IT" dirty="0" err="1"/>
              <a:t>loader</a:t>
            </a:r>
            <a:endParaRPr lang="it-IT" dirty="0"/>
          </a:p>
          <a:p>
            <a:pPr lvl="1"/>
            <a:r>
              <a:rPr lang="it-IT" dirty="0"/>
              <a:t>Master Boot </a:t>
            </a:r>
            <a:r>
              <a:rPr lang="it-IT" dirty="0" err="1"/>
              <a:t>Table</a:t>
            </a:r>
            <a:r>
              <a:rPr lang="it-IT" dirty="0"/>
              <a:t> – Tabella delle partizioni</a:t>
            </a:r>
          </a:p>
          <a:p>
            <a:pPr lvl="1"/>
            <a:r>
              <a:rPr lang="it-IT" dirty="0"/>
              <a:t>Magic </a:t>
            </a:r>
            <a:r>
              <a:rPr lang="it-IT" dirty="0" err="1"/>
              <a:t>Number</a:t>
            </a:r>
            <a:r>
              <a:rPr lang="it-IT" dirty="0"/>
              <a:t> – Normalmente ‘55 AA’, contrassegna la fine del MBR</a:t>
            </a:r>
          </a:p>
          <a:p>
            <a:endParaRPr lang="it-IT" dirty="0"/>
          </a:p>
          <a:p>
            <a:r>
              <a:rPr lang="it-IT" dirty="0"/>
              <a:t>Il MBP è un codice generico e può essere sostituito</a:t>
            </a:r>
          </a:p>
          <a:p>
            <a:r>
              <a:rPr lang="it-IT" dirty="0"/>
              <a:t>Prende il controllo subito dopo il POST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9041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F604A-6AF4-4560-B2E8-BDAC3AAAB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Infezione del Master Boot Record e del Volume Boot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9B7A-17B4-4E21-9E75-CF4CF33D6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Inserendo il proprio codice in questi due settori, lo si può mandare in esecuzione prima del sistema operativo</a:t>
            </a:r>
          </a:p>
          <a:p>
            <a:r>
              <a:rPr lang="it-IT" dirty="0"/>
              <a:t>Possibilità di residenza in memoria </a:t>
            </a:r>
          </a:p>
          <a:p>
            <a:r>
              <a:rPr lang="it-IT" dirty="0"/>
              <a:t>Possibilità di tecniche di Stealth intercettando le operazioni di lettura del disco (BIOS Int 13h, DOS Int 25h)</a:t>
            </a:r>
          </a:p>
          <a:p>
            <a:endParaRPr lang="it-IT" dirty="0"/>
          </a:p>
          <a:p>
            <a:r>
              <a:rPr lang="it-IT" dirty="0"/>
              <a:t>NB: con la scomparsa dei dischetti e i controlli implementati nei recenti Sistemi Operativi, i virus del boot sono scomparsi</a:t>
            </a:r>
          </a:p>
        </p:txBody>
      </p:sp>
    </p:spTree>
    <p:extLst>
      <p:ext uri="{BB962C8B-B14F-4D97-AF65-F5344CB8AC3E}">
        <p14:creationId xmlns:p14="http://schemas.microsoft.com/office/powerpoint/2010/main" val="3220352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93A37-D6D1-4A6F-90F2-E30E9AC7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Metodi di Infezione dei File Eseguibili (easy mode)</a:t>
            </a:r>
          </a:p>
        </p:txBody>
      </p:sp>
      <p:pic>
        <p:nvPicPr>
          <p:cNvPr id="7" name="Content Placeholder 6" descr="Appending Virus">
            <a:extLst>
              <a:ext uri="{FF2B5EF4-FFF2-40B4-BE49-F238E27FC236}">
                <a16:creationId xmlns:a16="http://schemas.microsoft.com/office/drawing/2014/main" id="{2F730CEE-F18C-42A2-823D-C3E86AB5A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71" y="10659"/>
            <a:ext cx="3225145" cy="2289853"/>
          </a:xfrm>
          <a:ln>
            <a:solidFill>
              <a:schemeClr val="tx1"/>
            </a:solidFill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19CC37-0121-42C1-9C99-EC1D8EF1C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it-IT" dirty="0"/>
          </a:p>
          <a:p>
            <a:r>
              <a:rPr lang="it-IT" dirty="0" err="1"/>
              <a:t>Overwriting</a:t>
            </a:r>
            <a:r>
              <a:rPr lang="it-IT" dirty="0"/>
              <a:t>: il virus sovrascrive la prima parte del codice originale, rendendo l’ospite inutilizzabile</a:t>
            </a:r>
          </a:p>
          <a:p>
            <a:endParaRPr lang="it-IT" dirty="0"/>
          </a:p>
          <a:p>
            <a:r>
              <a:rPr lang="it-IT" dirty="0" err="1"/>
              <a:t>Appending</a:t>
            </a:r>
            <a:r>
              <a:rPr lang="it-IT" dirty="0"/>
              <a:t>: tipica dell’infezione dei COM. Un JMP viene inserito all’inizio del file per trasferire il controllo alla fine del file, dove viene inserito il codice virale</a:t>
            </a:r>
          </a:p>
          <a:p>
            <a:endParaRPr lang="it-IT" dirty="0"/>
          </a:p>
          <a:p>
            <a:r>
              <a:rPr lang="it-IT" dirty="0" err="1"/>
              <a:t>Prepending</a:t>
            </a:r>
            <a:r>
              <a:rPr lang="it-IT" dirty="0"/>
              <a:t>: il codice virale viene inserito prima del codice dell’ospite</a:t>
            </a:r>
          </a:p>
          <a:p>
            <a:endParaRPr lang="it-IT" dirty="0"/>
          </a:p>
          <a:p>
            <a:r>
              <a:rPr lang="it-IT" dirty="0" err="1"/>
              <a:t>Parasitic</a:t>
            </a:r>
            <a:r>
              <a:rPr lang="it-IT" dirty="0"/>
              <a:t>: la prima parte del file originale viene salvata alla fine del file (fondamentale il check per evitare una doppia infezione</a:t>
            </a:r>
          </a:p>
          <a:p>
            <a:endParaRPr lang="it-IT" dirty="0"/>
          </a:p>
        </p:txBody>
      </p:sp>
      <p:pic>
        <p:nvPicPr>
          <p:cNvPr id="9" name="Picture 8" descr="Prepending Virus">
            <a:extLst>
              <a:ext uri="{FF2B5EF4-FFF2-40B4-BE49-F238E27FC236}">
                <a16:creationId xmlns:a16="http://schemas.microsoft.com/office/drawing/2014/main" id="{C980F08F-8AB3-42B0-8959-5819265A37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71" y="2356987"/>
            <a:ext cx="3225145" cy="22189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007E35D-6A4C-4C06-9E93-0A055992B8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771" y="4626687"/>
            <a:ext cx="3225145" cy="22275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67896CC-E15A-4809-85A3-742D63F1AB04}"/>
              </a:ext>
            </a:extLst>
          </p:cNvPr>
          <p:cNvSpPr txBox="1"/>
          <p:nvPr/>
        </p:nvSpPr>
        <p:spPr>
          <a:xfrm>
            <a:off x="7373252" y="1748749"/>
            <a:ext cx="14804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Appending</a:t>
            </a:r>
            <a:endParaRPr lang="it-IT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AE8760-4E92-4970-B268-77F2F01B7BB3}"/>
              </a:ext>
            </a:extLst>
          </p:cNvPr>
          <p:cNvSpPr txBox="1"/>
          <p:nvPr/>
        </p:nvSpPr>
        <p:spPr>
          <a:xfrm>
            <a:off x="7367030" y="4103174"/>
            <a:ext cx="14804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Prepending</a:t>
            </a:r>
            <a:endParaRPr lang="it-IT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B11126-C67B-4AE0-9B55-7E5F2772A875}"/>
              </a:ext>
            </a:extLst>
          </p:cNvPr>
          <p:cNvSpPr txBox="1"/>
          <p:nvPr/>
        </p:nvSpPr>
        <p:spPr>
          <a:xfrm>
            <a:off x="7351476" y="6438937"/>
            <a:ext cx="148045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Parasitic</a:t>
            </a:r>
            <a:endParaRPr lang="it-IT" sz="1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460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D4EAE-3D13-4F21-B4F1-EA8227995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Metodi Avanzati</a:t>
            </a:r>
          </a:p>
        </p:txBody>
      </p:sp>
      <p:pic>
        <p:nvPicPr>
          <p:cNvPr id="6" name="Content Placeholder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B8A53177-AE9D-4BBC-92AD-591F25DBD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285" y="74189"/>
            <a:ext cx="3810000" cy="19431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FE555-CCB7-4A7C-BF75-FDD4914DC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Cavity</a:t>
            </a:r>
            <a:r>
              <a:rPr lang="it-IT" dirty="0"/>
              <a:t> </a:t>
            </a:r>
            <a:r>
              <a:rPr lang="it-IT" dirty="0" err="1"/>
              <a:t>Infection</a:t>
            </a:r>
            <a:r>
              <a:rPr lang="it-IT" dirty="0"/>
              <a:t>: il Virus cerca aree dell’ospite che possano essere sovrascritte (</a:t>
            </a:r>
            <a:r>
              <a:rPr lang="it-IT" dirty="0" err="1"/>
              <a:t>slack</a:t>
            </a:r>
            <a:r>
              <a:rPr lang="it-IT" dirty="0"/>
              <a:t>) in modo da non aumentarne la dimensione</a:t>
            </a:r>
          </a:p>
          <a:p>
            <a:endParaRPr lang="it-IT" dirty="0"/>
          </a:p>
          <a:p>
            <a:r>
              <a:rPr lang="it-IT" dirty="0" err="1"/>
              <a:t>Fractionated</a:t>
            </a:r>
            <a:r>
              <a:rPr lang="it-IT" dirty="0"/>
              <a:t> </a:t>
            </a:r>
            <a:r>
              <a:rPr lang="it-IT" dirty="0" err="1"/>
              <a:t>Cavity</a:t>
            </a:r>
            <a:r>
              <a:rPr lang="it-IT" dirty="0"/>
              <a:t>: Le aree di </a:t>
            </a:r>
            <a:r>
              <a:rPr lang="it-IT" dirty="0" err="1"/>
              <a:t>Slack</a:t>
            </a:r>
            <a:r>
              <a:rPr lang="it-IT" dirty="0"/>
              <a:t> sono non-contigue</a:t>
            </a:r>
          </a:p>
          <a:p>
            <a:endParaRPr lang="it-IT" dirty="0"/>
          </a:p>
          <a:p>
            <a:r>
              <a:rPr lang="it-IT" dirty="0"/>
              <a:t>Embedded </a:t>
            </a:r>
            <a:r>
              <a:rPr lang="it-IT" dirty="0" err="1"/>
              <a:t>Decryptor</a:t>
            </a:r>
            <a:r>
              <a:rPr lang="it-IT" dirty="0"/>
              <a:t>: l’entry point del Virus punta a un codice che decripta le istruzioni virali. Il </a:t>
            </a:r>
            <a:r>
              <a:rPr lang="it-IT" dirty="0" err="1"/>
              <a:t>decrittatore</a:t>
            </a:r>
            <a:r>
              <a:rPr lang="it-IT" dirty="0"/>
              <a:t> può essere </a:t>
            </a:r>
            <a:r>
              <a:rPr lang="it-IT" dirty="0" err="1"/>
              <a:t>moolitico</a:t>
            </a:r>
            <a:r>
              <a:rPr lang="it-IT" dirty="0"/>
              <a:t> o separato in varie parti.</a:t>
            </a: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E8BE8E6A-998B-418D-A567-3B47E23A0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285" y="2249375"/>
            <a:ext cx="3810000" cy="1836420"/>
          </a:xfrm>
          <a:prstGeom prst="rect">
            <a:avLst/>
          </a:prstGeom>
        </p:spPr>
      </p:pic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5AEA96-AE93-4C00-9A9A-F9BA43527C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285" y="4381500"/>
            <a:ext cx="38100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539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709C63-E551-48F3-BFC3-334321D37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Entry-Point </a:t>
            </a:r>
            <a:r>
              <a:rPr lang="it-IT" dirty="0" err="1"/>
              <a:t>Obscuring</a:t>
            </a:r>
            <a:endParaRPr lang="it-IT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B42BFE-3F8A-4515-AEC1-6D6443771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Tecnica che permette di non modificare l’entry point di un’applicazione durante l’infezione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Il virus cerca all’interno dell’ospite istruzioni che modificano il flusso di esecuzione (es. JMP, JMP short) e le modifica per puntare al proprio codice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scelta è casuale, ognuna di quelle istruzioni può essere l’entry point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Windows è possibile ottenere lo stesso risultato intercettando le chiamate alle API</a:t>
            </a:r>
          </a:p>
        </p:txBody>
      </p:sp>
    </p:spTree>
    <p:extLst>
      <p:ext uri="{BB962C8B-B14F-4D97-AF65-F5344CB8AC3E}">
        <p14:creationId xmlns:p14="http://schemas.microsoft.com/office/powerpoint/2010/main" val="1802304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3E536-3F4A-494B-935C-E8C11883C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Crittografia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60FF55-1EB9-4DCF-A02A-80DFF01B1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Fin dai primi anni, i virus ricorsero alla crittografia per nascondere il proprio codice alla ricerca per stringhe</a:t>
            </a:r>
          </a:p>
          <a:p>
            <a:r>
              <a:rPr lang="it-IT" dirty="0"/>
              <a:t>Es. </a:t>
            </a:r>
            <a:r>
              <a:rPr lang="it-IT" dirty="0" err="1"/>
              <a:t>Decrittatore</a:t>
            </a:r>
            <a:r>
              <a:rPr lang="it-IT" dirty="0"/>
              <a:t> Statico di ‘</a:t>
            </a:r>
            <a:r>
              <a:rPr lang="it-IT" dirty="0" err="1"/>
              <a:t>Cascade</a:t>
            </a:r>
            <a:r>
              <a:rPr lang="it-IT" dirty="0"/>
              <a:t>’</a:t>
            </a:r>
          </a:p>
          <a:p>
            <a:endParaRPr lang="it-IT" dirty="0"/>
          </a:p>
          <a:p>
            <a:r>
              <a:rPr lang="it-IT" dirty="0"/>
              <a:t>Il problema è che il </a:t>
            </a:r>
            <a:r>
              <a:rPr lang="it-IT" dirty="0" err="1"/>
              <a:t>decrittatore</a:t>
            </a:r>
            <a:r>
              <a:rPr lang="it-IT" dirty="0"/>
              <a:t> stesso diventa una stringa riconoscibile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049169C4-9FA5-4FC2-AA5B-EF2EBF678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04846" y="2023855"/>
            <a:ext cx="5094664" cy="28007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lea si, Start ; position to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(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dynamically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set)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mov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sp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, 0682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length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of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encrypted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body (1666 bytes)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rgbClr val="790029"/>
              </a:solidFill>
              <a:effectLst/>
              <a:latin typeface="Arial Unicode MS"/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xor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[si],si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decryption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key/counter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xor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[si],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sp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decryption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key/counter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inc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si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increment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one counter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sp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decrement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the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other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jnz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; loop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until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all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bytes are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600" dirty="0">
              <a:solidFill>
                <a:srgbClr val="790029"/>
              </a:solidFill>
              <a:latin typeface="Arial Unicode MS"/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Start: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Encrypted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/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Decrypted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latin typeface="Arial Unicode MS"/>
                <a:ea typeface="Andale Mono"/>
              </a:rPr>
              <a:t> Virus Body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228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AAC1F-B29D-4DB1-BEAF-FE8211D3B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Oligomorfismo</a:t>
            </a:r>
            <a:endParaRPr lang="it-IT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FE243-0993-4C56-B1AB-3788310C4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Il corpo del virus è criptato</a:t>
            </a:r>
          </a:p>
          <a:p>
            <a:r>
              <a:rPr lang="it-IT" dirty="0"/>
              <a:t>Il virus contiene più versioni funzionanti del </a:t>
            </a:r>
            <a:r>
              <a:rPr lang="it-IT" dirty="0" err="1"/>
              <a:t>decrittatore</a:t>
            </a:r>
            <a:r>
              <a:rPr lang="it-IT" dirty="0"/>
              <a:t>, con leggere modifiche per ogni permutazione, ma funzionalmente identiche</a:t>
            </a:r>
          </a:p>
          <a:p>
            <a:endParaRPr lang="it-IT" dirty="0"/>
          </a:p>
          <a:p>
            <a:r>
              <a:rPr lang="it-IT" dirty="0"/>
              <a:t>Es. W95/Memorial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BA09977-722C-4E0D-8022-562D26973F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04844" y="792750"/>
            <a:ext cx="4538422" cy="52629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ebp,00405000h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select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base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ecx,0550h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this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many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lea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esi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,[ebp+0000002E] ; offset of "Start"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add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ecx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,[ebp+00000029] ; plus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this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many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al,[ebp+0000002D]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pick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the first key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600" dirty="0">
              <a:solidFill>
                <a:srgbClr val="790029"/>
              </a:solidFill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junk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junk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xor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[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esi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],al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a byte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inc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esi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next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6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junk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inc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al ; slide the key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ecx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are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there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any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more bytes to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jnz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until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all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bytes are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jmp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Start 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decryption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done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,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execute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body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600" dirty="0">
              <a:solidFill>
                <a:srgbClr val="790029"/>
              </a:solidFill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Data area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600" dirty="0">
              <a:solidFill>
                <a:srgbClr val="790029"/>
              </a:solidFill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Start: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encrypted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/</a:t>
            </a:r>
            <a:r>
              <a:rPr kumimoji="0" lang="it-IT" altLang="it-IT" sz="16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decrypted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virus body</a:t>
            </a:r>
            <a:r>
              <a:rPr kumimoji="0" lang="it-IT" altLang="it-I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123276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1EA1-A0BB-487D-803C-BDF6E3D0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Polimorfismo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CC226-1531-49D0-8C17-BD71CF316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I decrittatori vengono mutati dinamicamente, a ogni permutazione</a:t>
            </a:r>
          </a:p>
          <a:p>
            <a:r>
              <a:rPr lang="it-IT" dirty="0"/>
              <a:t>Inserimento di istruzioni </a:t>
            </a:r>
            <a:r>
              <a:rPr lang="it-IT" dirty="0" err="1"/>
              <a:t>garbage</a:t>
            </a:r>
            <a:r>
              <a:rPr lang="it-IT" dirty="0"/>
              <a:t> e </a:t>
            </a:r>
            <a:r>
              <a:rPr lang="it-IT" dirty="0" err="1"/>
              <a:t>padding</a:t>
            </a:r>
            <a:endParaRPr lang="it-IT" dirty="0"/>
          </a:p>
          <a:p>
            <a:r>
              <a:rPr lang="it-IT" dirty="0"/>
              <a:t>Il codice del </a:t>
            </a:r>
            <a:r>
              <a:rPr lang="it-IT" dirty="0" err="1"/>
              <a:t>decrittatore</a:t>
            </a:r>
            <a:r>
              <a:rPr lang="it-IT" dirty="0"/>
              <a:t> è funzionalmente identico, ma il suo aspetto cambia fino a milioni di mutazioni</a:t>
            </a:r>
          </a:p>
          <a:p>
            <a:r>
              <a:rPr lang="it-IT" dirty="0"/>
              <a:t>Es: 1260</a:t>
            </a:r>
          </a:p>
          <a:p>
            <a:endParaRPr lang="it-IT" dirty="0"/>
          </a:p>
          <a:p>
            <a:r>
              <a:rPr lang="it-IT" dirty="0"/>
              <a:t>Il problema di oligomorfici e polimorfici è che il loro codice è decrittato in memoria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92E0506-3590-44E9-8A0E-FCFF9A8D6B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112103" y="712434"/>
            <a:ext cx="3853940" cy="544764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Group 1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Prolog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Instructions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inc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si 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ax,0E9B ; set key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clc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di,012A ; offset of Start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mov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cx,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highlight>
                  <a:srgbClr val="FFFF00"/>
                </a:highlight>
                <a:ea typeface="Andale Mono"/>
              </a:rPr>
              <a:t>0571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this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many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bytes - key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200" dirty="0">
              <a:solidFill>
                <a:srgbClr val="790029"/>
              </a:solidFill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Group 2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Decryption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Instructions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xor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[di],cx 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first word with key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sub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bx,dx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xor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bx,cx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sub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bx,ax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sub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bx,cx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non-optional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xor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dx,cx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xor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[di],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ax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first word with key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Group 3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Decryption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Instructions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inc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di 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next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nop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non-optional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clc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optional, </a:t>
            </a:r>
            <a:r>
              <a:rPr kumimoji="0" lang="it-IT" altLang="it-IT" sz="1200" b="1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variable</a:t>
            </a:r>
            <a:r>
              <a:rPr kumimoji="0" lang="it-IT" altLang="it-IT" sz="1200" b="1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junk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inc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ax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slide key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loop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highlight>
                  <a:srgbClr val="FFFF00"/>
                </a:highlight>
                <a:ea typeface="Andale Mono"/>
              </a:rPr>
              <a:t>loop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until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all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bytes are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decrypted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slide key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random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padding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up to 39 bytes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it-IT" altLang="it-IT" sz="1200" dirty="0">
              <a:solidFill>
                <a:srgbClr val="790029"/>
              </a:solidFill>
              <a:ea typeface="Andale Mon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Start: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; 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Encrypted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/</a:t>
            </a:r>
            <a:r>
              <a:rPr kumimoji="0" lang="it-IT" altLang="it-IT" sz="1200" b="0" i="0" u="none" strike="noStrike" cap="none" normalizeH="0" baseline="0" dirty="0" err="1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decrypted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rgbClr val="790029"/>
                </a:solidFill>
                <a:effectLst/>
                <a:ea typeface="Andale Mono"/>
              </a:rPr>
              <a:t> virus body</a:t>
            </a: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2999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9D42C-CC14-4544-8430-F561C9DCD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Metamorfismo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1B623-51D3-452C-A856-671E0892C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Non hanno un body criptato </a:t>
            </a:r>
          </a:p>
          <a:p>
            <a:r>
              <a:rPr lang="it-IT" dirty="0"/>
              <a:t>Ma applicano il polimorfismo a livello di body</a:t>
            </a:r>
          </a:p>
          <a:p>
            <a:r>
              <a:rPr lang="it-IT" dirty="0"/>
              <a:t>Struttura a blocchi il cui ordine è intercambiabile</a:t>
            </a:r>
          </a:p>
          <a:p>
            <a:r>
              <a:rPr lang="it-IT" dirty="0"/>
              <a:t>Es. </a:t>
            </a:r>
            <a:r>
              <a:rPr lang="it-IT" dirty="0" err="1"/>
              <a:t>Badboy</a:t>
            </a:r>
            <a:endParaRPr lang="it-IT" dirty="0"/>
          </a:p>
          <a:p>
            <a:endParaRPr lang="it-IT" dirty="0"/>
          </a:p>
          <a:p>
            <a:r>
              <a:rPr lang="it-IT" dirty="0"/>
              <a:t>Alcuni Metamorfici sostituiscono istruzioni con altre equivalenti fra una generazione e l’altra (</a:t>
            </a:r>
            <a:r>
              <a:rPr lang="it-IT" dirty="0" err="1"/>
              <a:t>opcode</a:t>
            </a:r>
            <a:r>
              <a:rPr lang="it-IT" dirty="0"/>
              <a:t> diversi ma stessa funzione)</a:t>
            </a:r>
          </a:p>
          <a:p>
            <a:endParaRPr lang="it-IT" dirty="0"/>
          </a:p>
        </p:txBody>
      </p:sp>
      <p:pic>
        <p:nvPicPr>
          <p:cNvPr id="6" name="Picture 5" descr="Badboy">
            <a:extLst>
              <a:ext uri="{FF2B5EF4-FFF2-40B4-BE49-F238E27FC236}">
                <a16:creationId xmlns:a16="http://schemas.microsoft.com/office/drawing/2014/main" id="{D863CBF1-CB9F-432B-B7F7-63BEB7CE4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332" y="695325"/>
            <a:ext cx="4286250" cy="546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39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0D656-B4A5-4060-93FC-C5C25C5EE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Prologo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BB0AD-D466-46FF-8B67-E457A82FF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Definizioni</a:t>
            </a:r>
          </a:p>
          <a:p>
            <a:r>
              <a:rPr lang="it-IT" dirty="0"/>
              <a:t>Architettura CPU Intel </a:t>
            </a:r>
          </a:p>
          <a:p>
            <a:r>
              <a:rPr lang="it-IT" dirty="0"/>
              <a:t>Formati dei file</a:t>
            </a:r>
          </a:p>
        </p:txBody>
      </p:sp>
    </p:spTree>
    <p:extLst>
      <p:ext uri="{BB962C8B-B14F-4D97-AF65-F5344CB8AC3E}">
        <p14:creationId xmlns:p14="http://schemas.microsoft.com/office/powerpoint/2010/main" val="973805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2F904C-C275-4B84-B903-BD1712056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Strategie Difensive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6FA57D-5B46-4199-B3A3-7C0A843911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905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C65F6A-C1CF-437E-8885-C9B3881E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Antivirus di Prima Generazione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72A443D-A196-4A91-ABD2-C5B048148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Scansione per Stringhe</a:t>
            </a:r>
          </a:p>
          <a:p>
            <a:pPr lvl="1"/>
            <a:r>
              <a:rPr lang="it-IT" dirty="0"/>
              <a:t>Ricerca di una sequenza di byte estratti dal corpo del virus</a:t>
            </a:r>
          </a:p>
          <a:p>
            <a:pPr lvl="1"/>
            <a:r>
              <a:rPr lang="it-IT" dirty="0"/>
              <a:t>Originariamente 16 byte</a:t>
            </a:r>
          </a:p>
          <a:p>
            <a:pPr lvl="1"/>
            <a:r>
              <a:rPr lang="it-IT" dirty="0"/>
              <a:t>Wildcards</a:t>
            </a:r>
          </a:p>
          <a:p>
            <a:pPr lvl="1"/>
            <a:r>
              <a:rPr lang="it-IT" dirty="0"/>
              <a:t>Regular </a:t>
            </a:r>
            <a:r>
              <a:rPr lang="it-IT" dirty="0" err="1"/>
              <a:t>Expression</a:t>
            </a:r>
            <a:endParaRPr lang="it-IT" dirty="0"/>
          </a:p>
          <a:p>
            <a:pPr lvl="1"/>
            <a:r>
              <a:rPr lang="it-IT" dirty="0"/>
              <a:t>Sequenze non consecutive di byte</a:t>
            </a:r>
          </a:p>
          <a:p>
            <a:pPr lvl="1"/>
            <a:r>
              <a:rPr lang="it-IT" dirty="0" err="1"/>
              <a:t>Hashing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Top and </a:t>
            </a:r>
            <a:r>
              <a:rPr lang="it-IT" dirty="0" err="1"/>
              <a:t>Tail</a:t>
            </a:r>
            <a:endParaRPr lang="it-IT" dirty="0"/>
          </a:p>
          <a:p>
            <a:pPr lvl="1"/>
            <a:r>
              <a:rPr lang="it-IT" dirty="0"/>
              <a:t>Entry-Point Scanning</a:t>
            </a:r>
          </a:p>
          <a:p>
            <a:pPr lvl="1"/>
            <a:r>
              <a:rPr lang="it-IT" dirty="0" err="1"/>
              <a:t>Fixed</a:t>
            </a:r>
            <a:r>
              <a:rPr lang="it-IT" dirty="0"/>
              <a:t>-Point Scanning</a:t>
            </a:r>
          </a:p>
        </p:txBody>
      </p:sp>
    </p:spTree>
    <p:extLst>
      <p:ext uri="{BB962C8B-B14F-4D97-AF65-F5344CB8AC3E}">
        <p14:creationId xmlns:p14="http://schemas.microsoft.com/office/powerpoint/2010/main" val="2723189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5F5C-3667-4EF2-8770-532116E74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Scanner di 2° Generazione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B9CB3-F1E4-4060-8FEB-30E9D21D7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Smart Scanning</a:t>
            </a:r>
          </a:p>
          <a:p>
            <a:pPr lvl="1"/>
            <a:r>
              <a:rPr lang="it-IT" dirty="0"/>
              <a:t>Si carica il blocco di codice da analizzare in un buffer di memoria, si ignorano e si saltano le istruzioni inutili</a:t>
            </a:r>
          </a:p>
          <a:p>
            <a:r>
              <a:rPr lang="it-IT" dirty="0"/>
              <a:t>Skeleton </a:t>
            </a:r>
            <a:r>
              <a:rPr lang="it-IT" dirty="0" err="1"/>
              <a:t>Detection</a:t>
            </a:r>
            <a:endParaRPr lang="it-IT" dirty="0"/>
          </a:p>
          <a:p>
            <a:pPr lvl="1"/>
            <a:r>
              <a:rPr lang="it-IT" dirty="0"/>
              <a:t>Utile per macro e script: </a:t>
            </a:r>
            <a:r>
              <a:rPr lang="it-IT" dirty="0" err="1"/>
              <a:t>parsing</a:t>
            </a:r>
            <a:r>
              <a:rPr lang="it-IT" dirty="0"/>
              <a:t> riga per riga del codice, rimuovendo </a:t>
            </a:r>
            <a:r>
              <a:rPr lang="it-IT" dirty="0" err="1"/>
              <a:t>statement</a:t>
            </a:r>
            <a:r>
              <a:rPr lang="it-IT" dirty="0"/>
              <a:t> inutili e spazi bianchi</a:t>
            </a:r>
          </a:p>
          <a:p>
            <a:r>
              <a:rPr lang="it-IT" dirty="0" err="1"/>
              <a:t>Nearly</a:t>
            </a:r>
            <a:r>
              <a:rPr lang="it-IT" dirty="0"/>
              <a:t> </a:t>
            </a:r>
            <a:r>
              <a:rPr lang="it-IT" dirty="0" err="1"/>
              <a:t>Exact</a:t>
            </a:r>
            <a:r>
              <a:rPr lang="it-IT" dirty="0"/>
              <a:t> </a:t>
            </a:r>
            <a:r>
              <a:rPr lang="it-IT" dirty="0" err="1"/>
              <a:t>Identification</a:t>
            </a:r>
            <a:endParaRPr lang="it-IT" dirty="0"/>
          </a:p>
          <a:p>
            <a:pPr lvl="1"/>
            <a:r>
              <a:rPr lang="it-IT" dirty="0"/>
              <a:t>Si usano 2 stringhe: la 1° identifica la famiglia e il ceppo, la seconda la variante. Se la seconda non corrisponde, l’identificazione avviene ma la disinfezione no</a:t>
            </a:r>
          </a:p>
          <a:p>
            <a:r>
              <a:rPr lang="it-IT" dirty="0" err="1"/>
              <a:t>Exact</a:t>
            </a:r>
            <a:r>
              <a:rPr lang="it-IT" dirty="0"/>
              <a:t> </a:t>
            </a:r>
            <a:r>
              <a:rPr lang="it-IT" dirty="0" err="1"/>
              <a:t>Identification</a:t>
            </a:r>
            <a:endParaRPr lang="it-IT" dirty="0"/>
          </a:p>
          <a:p>
            <a:pPr lvl="1"/>
            <a:r>
              <a:rPr lang="it-IT" dirty="0"/>
              <a:t>Diversi intervalli di byte vengono cercati in posizioni fisse per un’identificazione esatta</a:t>
            </a:r>
          </a:p>
        </p:txBody>
      </p:sp>
    </p:spTree>
    <p:extLst>
      <p:ext uri="{BB962C8B-B14F-4D97-AF65-F5344CB8AC3E}">
        <p14:creationId xmlns:p14="http://schemas.microsoft.com/office/powerpoint/2010/main" val="4166895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7F000-87CF-415B-A873-C1A2BBA8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Scansione Algoritmica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97816-3CE0-4155-AC90-7CCEFCA88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 algoritmo viene realizzato ad hoc per virus specifici, in modo da estendere le capacità dello scanner</a:t>
            </a:r>
          </a:p>
          <a:p>
            <a:r>
              <a:rPr lang="it-IT" dirty="0"/>
              <a:t>L’implementazione più stabile è mediante moduli, scritti in linguaggi simili a C o Java e inseriti nei database di impronte</a:t>
            </a:r>
          </a:p>
          <a:p>
            <a:r>
              <a:rPr lang="it-IT" dirty="0"/>
              <a:t>Uso massiccio di filtri per escludere oggetti dalla scansione in base a loro caratteristiche quali:</a:t>
            </a:r>
          </a:p>
          <a:p>
            <a:pPr lvl="1"/>
            <a:r>
              <a:rPr lang="it-IT" dirty="0"/>
              <a:t>Dimensioni del body virale</a:t>
            </a:r>
          </a:p>
          <a:p>
            <a:pPr lvl="1"/>
            <a:r>
              <a:rPr lang="it-IT" dirty="0"/>
              <a:t>Tipo di file (un algoritmo che scandisce gli EXE escluderà i COM)</a:t>
            </a:r>
          </a:p>
        </p:txBody>
      </p:sp>
    </p:spTree>
    <p:extLst>
      <p:ext uri="{BB962C8B-B14F-4D97-AF65-F5344CB8AC3E}">
        <p14:creationId xmlns:p14="http://schemas.microsoft.com/office/powerpoint/2010/main" val="1039930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A2C804-15CD-4C76-A1F2-FDA6631F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Detection</a:t>
            </a:r>
            <a:r>
              <a:rPr lang="it-IT" dirty="0"/>
              <a:t> dei Decrittatori</a:t>
            </a:r>
          </a:p>
        </p:txBody>
      </p:sp>
      <p:pic>
        <p:nvPicPr>
          <p:cNvPr id="8" name="Content Placeholder 7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0DB61C61-4EA4-4EF6-9A0D-87A166CABA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980" y="1313543"/>
            <a:ext cx="5968046" cy="430892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3A86F5-277A-4D20-8D30-2FD914F0B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Casi semplici: </a:t>
            </a:r>
          </a:p>
          <a:p>
            <a:pPr lvl="1"/>
            <a:r>
              <a:rPr lang="it-IT" dirty="0"/>
              <a:t>Si individua il </a:t>
            </a:r>
            <a:r>
              <a:rPr lang="it-IT" dirty="0" err="1"/>
              <a:t>decrittatore</a:t>
            </a:r>
            <a:r>
              <a:rPr lang="it-IT" dirty="0"/>
              <a:t> mediante una ricerca di stringhe, utilizzando delle wildcard per le variabili</a:t>
            </a:r>
          </a:p>
          <a:p>
            <a:pPr lvl="1"/>
            <a:r>
              <a:rPr lang="it-IT" dirty="0"/>
              <a:t>Si esegue un algoritmo di decrittazione in modo da decifrare il codice e ottenere l’identificazione esatta</a:t>
            </a:r>
          </a:p>
          <a:p>
            <a:pPr lvl="1"/>
            <a:r>
              <a:rPr lang="it-IT" dirty="0"/>
              <a:t>Es. W95/</a:t>
            </a:r>
            <a:r>
              <a:rPr lang="it-IT" dirty="0" err="1"/>
              <a:t>Mad</a:t>
            </a:r>
            <a:endParaRPr lang="it-IT" dirty="0"/>
          </a:p>
          <a:p>
            <a:r>
              <a:rPr lang="it-IT" dirty="0"/>
              <a:t>Casi più complessi: </a:t>
            </a:r>
          </a:p>
          <a:p>
            <a:pPr lvl="1"/>
            <a:r>
              <a:rPr lang="it-IT" dirty="0"/>
              <a:t>Tecnica dell’X-Ray Scanning, in cui si sviluppa un </a:t>
            </a:r>
            <a:r>
              <a:rPr lang="it-IT" dirty="0" err="1"/>
              <a:t>decrittatore</a:t>
            </a:r>
            <a:r>
              <a:rPr lang="it-IT" dirty="0"/>
              <a:t> ottimizzato per decifrare il body virale con maggiore efficienza</a:t>
            </a:r>
          </a:p>
          <a:p>
            <a:endParaRPr lang="it-IT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957194-95C2-4090-AC6A-CB6307C150F5}"/>
              </a:ext>
            </a:extLst>
          </p:cNvPr>
          <p:cNvSpPr txBox="1"/>
          <p:nvPr/>
        </p:nvSpPr>
        <p:spPr>
          <a:xfrm>
            <a:off x="6066969" y="6037943"/>
            <a:ext cx="5892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1200" dirty="0">
                <a:solidFill>
                  <a:srgbClr val="790029"/>
                </a:solidFill>
                <a:ea typeface="Andale Mono"/>
              </a:rPr>
              <a:t>8BEF 33C0 BF?? ???? ??03 FDB9 ??0A 0000 8A85 ???? ???? 3007 47E2 FBEB</a:t>
            </a:r>
            <a:endParaRPr lang="it-IT" sz="1200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A44E30B9-72F2-455E-9437-A69B1D66E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7543" y="251506"/>
            <a:ext cx="213520" cy="2154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29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7A5CFC-4012-4394-8A11-51041E9E3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Code </a:t>
            </a:r>
            <a:r>
              <a:rPr lang="it-IT" dirty="0" err="1"/>
              <a:t>Emulation</a:t>
            </a:r>
            <a:endParaRPr lang="it-IT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A5AC85-D542-4364-9A47-8B3CB22CD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Implementazione mediante una semplice Virtual Machine o State Machine che simula CPU e memoria</a:t>
            </a:r>
          </a:p>
          <a:p>
            <a:r>
              <a:rPr lang="it-IT" dirty="0"/>
              <a:t>Gli </a:t>
            </a:r>
            <a:r>
              <a:rPr lang="it-IT" dirty="0" err="1"/>
              <a:t>opcode</a:t>
            </a:r>
            <a:r>
              <a:rPr lang="it-IT" dirty="0"/>
              <a:t> vengono presi dal corpo del virus e i cambiamenti di stato vengono apportati sul sistema simulato</a:t>
            </a:r>
          </a:p>
          <a:p>
            <a:r>
              <a:rPr lang="it-IT" dirty="0"/>
              <a:t>Efficace contro </a:t>
            </a:r>
            <a:r>
              <a:rPr lang="it-IT" dirty="0" err="1"/>
              <a:t>encryption</a:t>
            </a:r>
            <a:r>
              <a:rPr lang="it-IT" dirty="0"/>
              <a:t> e polimorfismo (alla fine delle operazioni, avremo il body decrittato nella memoria virtuale)</a:t>
            </a:r>
          </a:p>
          <a:p>
            <a:r>
              <a:rPr lang="it-IT" dirty="0"/>
              <a:t>Possibili tecniche di ottimizzazione del codice (Dynamic </a:t>
            </a:r>
            <a:r>
              <a:rPr lang="it-IT" dirty="0" err="1"/>
              <a:t>Detection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15385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28644-9D52-4A69-9775-274C4E12E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Problema dei Metamorfici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A61D4-5D1C-41C3-9543-7FEC1AF01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Non c’è un body da decrittare, ma tante permutazioni di un codice variabile</a:t>
            </a:r>
          </a:p>
          <a:p>
            <a:r>
              <a:rPr lang="it-IT" dirty="0"/>
              <a:t>Questo rende la ricerca per stringhe inapplicabile</a:t>
            </a:r>
          </a:p>
          <a:p>
            <a:endParaRPr lang="it-IT" dirty="0"/>
          </a:p>
          <a:p>
            <a:r>
              <a:rPr lang="it-IT" dirty="0"/>
              <a:t>Occorre creare una routine specifica che ricrei le funzioni essenziali del virus a partire dall’istanza nota (tipicamente, il campione in nostro possesso)</a:t>
            </a:r>
          </a:p>
        </p:txBody>
      </p:sp>
    </p:spTree>
    <p:extLst>
      <p:ext uri="{BB962C8B-B14F-4D97-AF65-F5344CB8AC3E}">
        <p14:creationId xmlns:p14="http://schemas.microsoft.com/office/powerpoint/2010/main" val="37952904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763A41-606A-4DDA-8647-F13E98A27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Geometric</a:t>
            </a:r>
            <a:r>
              <a:rPr lang="it-IT" dirty="0"/>
              <a:t> </a:t>
            </a:r>
            <a:r>
              <a:rPr lang="it-IT" dirty="0" err="1"/>
              <a:t>Detection</a:t>
            </a:r>
            <a:r>
              <a:rPr lang="it-IT" dirty="0"/>
              <a:t> o </a:t>
            </a:r>
            <a:r>
              <a:rPr lang="it-IT" dirty="0" err="1"/>
              <a:t>Shape</a:t>
            </a:r>
            <a:r>
              <a:rPr lang="it-IT" dirty="0"/>
              <a:t> </a:t>
            </a:r>
            <a:r>
              <a:rPr lang="it-IT" dirty="0" err="1"/>
              <a:t>Heuristics</a:t>
            </a:r>
            <a:endParaRPr lang="it-IT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F6EA14-6B46-4B01-AD8F-B2E4B306B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Ricerca di alterazioni alla struttura del file, quali:</a:t>
            </a:r>
          </a:p>
          <a:p>
            <a:pPr lvl="1"/>
            <a:r>
              <a:rPr lang="it-IT" dirty="0"/>
              <a:t>Dimensione virtuale della sezione dati diversa dalla dimensione fisica</a:t>
            </a:r>
          </a:p>
          <a:p>
            <a:pPr lvl="1"/>
            <a:r>
              <a:rPr lang="it-IT" dirty="0"/>
              <a:t>Esecuzione di codice a partire dall’ultima sezione</a:t>
            </a:r>
          </a:p>
          <a:p>
            <a:pPr lvl="1"/>
            <a:r>
              <a:rPr lang="it-IT" dirty="0"/>
              <a:t>Incoerenza nella dimensione virtuale dichiarata nell’</a:t>
            </a:r>
            <a:r>
              <a:rPr lang="it-IT" dirty="0" err="1"/>
              <a:t>header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‘Vuoti’ fra una sezione e l’altra</a:t>
            </a:r>
          </a:p>
          <a:p>
            <a:pPr lvl="1"/>
            <a:r>
              <a:rPr lang="it-IT" dirty="0" err="1"/>
              <a:t>Redirezioni</a:t>
            </a:r>
            <a:r>
              <a:rPr lang="it-IT" dirty="0"/>
              <a:t> nel codice da una sezione all’altra</a:t>
            </a:r>
          </a:p>
          <a:p>
            <a:pPr lvl="1"/>
            <a:r>
              <a:rPr lang="it-IT" dirty="0" err="1"/>
              <a:t>Header</a:t>
            </a:r>
            <a:r>
              <a:rPr lang="it-IT" dirty="0"/>
              <a:t> multipli</a:t>
            </a:r>
          </a:p>
          <a:p>
            <a:pPr lvl="1"/>
            <a:r>
              <a:rPr lang="it-IT" dirty="0"/>
              <a:t>Nomi o attributi sospetti per le sezioni</a:t>
            </a:r>
          </a:p>
          <a:p>
            <a:r>
              <a:rPr lang="it-IT" dirty="0"/>
              <a:t>I Flag possono essere usati anche come filtri per gli algoritmi</a:t>
            </a:r>
          </a:p>
        </p:txBody>
      </p:sp>
    </p:spTree>
    <p:extLst>
      <p:ext uri="{BB962C8B-B14F-4D97-AF65-F5344CB8AC3E}">
        <p14:creationId xmlns:p14="http://schemas.microsoft.com/office/powerpoint/2010/main" val="36199032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4B58-D72F-4285-A473-77439F517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Full </a:t>
            </a:r>
            <a:r>
              <a:rPr lang="it-IT" dirty="0" err="1"/>
              <a:t>Emulation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CBBCA-A809-4D81-9A7F-E322DA158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Emulazione completa di un sistema </a:t>
            </a:r>
          </a:p>
          <a:p>
            <a:pPr lvl="1"/>
            <a:r>
              <a:rPr lang="it-IT" dirty="0"/>
              <a:t>Memoria, registri, file system, </a:t>
            </a:r>
            <a:r>
              <a:rPr lang="it-IT" dirty="0" err="1"/>
              <a:t>stack</a:t>
            </a:r>
            <a:r>
              <a:rPr lang="it-IT" dirty="0"/>
              <a:t> di rete, protocolli e servizi…</a:t>
            </a:r>
          </a:p>
          <a:p>
            <a:pPr lvl="1"/>
            <a:r>
              <a:rPr lang="it-IT" dirty="0"/>
              <a:t>Il campione viene eseguito all’interno della VM</a:t>
            </a:r>
          </a:p>
          <a:p>
            <a:pPr lvl="1"/>
            <a:r>
              <a:rPr lang="it-IT" dirty="0"/>
              <a:t>Se richiede un file, il sistema virtuale glielo fornisce</a:t>
            </a:r>
          </a:p>
          <a:p>
            <a:pPr lvl="1"/>
            <a:r>
              <a:rPr lang="it-IT" dirty="0"/>
              <a:t>Il secondo file viene copiato ed eseguito su una seconda VM</a:t>
            </a:r>
          </a:p>
          <a:p>
            <a:pPr lvl="1"/>
            <a:r>
              <a:rPr lang="it-IT" dirty="0"/>
              <a:t>Analisi euristiche e comportamentali possono essere osservate nel secondo ambiente</a:t>
            </a:r>
          </a:p>
        </p:txBody>
      </p:sp>
    </p:spTree>
    <p:extLst>
      <p:ext uri="{BB962C8B-B14F-4D97-AF65-F5344CB8AC3E}">
        <p14:creationId xmlns:p14="http://schemas.microsoft.com/office/powerpoint/2010/main" val="1106269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619A9-69F3-4CD7-84F2-B3E960B4C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Machine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F1B72-164C-4E4B-B441-4EB23495C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Vari impieghi possibili:</a:t>
            </a:r>
          </a:p>
          <a:p>
            <a:pPr lvl="1"/>
            <a:r>
              <a:rPr lang="it-IT" dirty="0"/>
              <a:t>Rating automatico dei campioni in base ad analisi euristiche e comportamentali </a:t>
            </a:r>
          </a:p>
          <a:p>
            <a:pPr lvl="1"/>
            <a:r>
              <a:rPr lang="it-IT" dirty="0"/>
              <a:t>Analisi dei campioni virali: il ML è in grado di </a:t>
            </a:r>
            <a:r>
              <a:rPr lang="it-IT" dirty="0" err="1"/>
              <a:t>disassemblare</a:t>
            </a:r>
            <a:r>
              <a:rPr lang="it-IT" dirty="0"/>
              <a:t> e descrivere le varianti dei ceppi più comuni senza intervento diretto umano</a:t>
            </a:r>
          </a:p>
          <a:p>
            <a:pPr lvl="1"/>
            <a:r>
              <a:rPr lang="it-IT" dirty="0" err="1"/>
              <a:t>Breach</a:t>
            </a:r>
            <a:r>
              <a:rPr lang="it-IT" dirty="0"/>
              <a:t> </a:t>
            </a:r>
            <a:r>
              <a:rPr lang="it-IT" dirty="0" err="1"/>
              <a:t>detection</a:t>
            </a:r>
            <a:r>
              <a:rPr lang="it-IT" dirty="0"/>
              <a:t>: analisi di comportamenti anomali su connessioni di rete (NIDS o HIDS)</a:t>
            </a:r>
          </a:p>
          <a:p>
            <a:pPr lvl="1"/>
            <a:r>
              <a:rPr lang="it-IT" dirty="0"/>
              <a:t>Il problema dei falsi positivi non è però ancora eliminato al 100%</a:t>
            </a:r>
          </a:p>
        </p:txBody>
      </p:sp>
    </p:spTree>
    <p:extLst>
      <p:ext uri="{BB962C8B-B14F-4D97-AF65-F5344CB8AC3E}">
        <p14:creationId xmlns:p14="http://schemas.microsoft.com/office/powerpoint/2010/main" val="207130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E03FB-0F8B-42FC-97A7-4623A390D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1984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835F-A6CF-44E8-BA5E-88779F593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«</a:t>
            </a:r>
            <a:r>
              <a:rPr lang="en-US" dirty="0"/>
              <a:t>We define a computer 'virus' as a program that can 'infect' other programs by modifying them to include a possibly evolved copy of itself. With the infection property, a virus can spread throughout a computer system or network using the authorizations of every user using it to infect their programs. Every program that gets infected may also act as a virus and thus the infection grows.</a:t>
            </a:r>
            <a:r>
              <a:rPr lang="it-IT" dirty="0"/>
              <a:t>»</a:t>
            </a:r>
          </a:p>
          <a:p>
            <a:pPr marL="0" indent="0">
              <a:buNone/>
            </a:pPr>
            <a:r>
              <a:rPr lang="it-IT" dirty="0">
                <a:solidFill>
                  <a:schemeClr val="accent2">
                    <a:lumMod val="75000"/>
                  </a:schemeClr>
                </a:solidFill>
              </a:rPr>
              <a:t>Fred Cohen</a:t>
            </a:r>
          </a:p>
        </p:txBody>
      </p:sp>
    </p:spTree>
    <p:extLst>
      <p:ext uri="{BB962C8B-B14F-4D97-AF65-F5344CB8AC3E}">
        <p14:creationId xmlns:p14="http://schemas.microsoft.com/office/powerpoint/2010/main" val="29142557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316AF-4AF3-4B1B-819C-2F6AB96A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Behavioral</a:t>
            </a:r>
            <a:r>
              <a:rPr lang="it-IT" dirty="0"/>
              <a:t> </a:t>
            </a:r>
            <a:r>
              <a:rPr lang="it-IT" dirty="0" err="1"/>
              <a:t>Engines</a:t>
            </a:r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9C39-80D2-4728-86CF-217093978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Analisi di comportamenti osservati in ambienti full-</a:t>
            </a:r>
            <a:r>
              <a:rPr lang="it-IT" dirty="0" err="1"/>
              <a:t>emulated</a:t>
            </a:r>
            <a:r>
              <a:rPr lang="it-IT" dirty="0"/>
              <a:t> o ‘reali’</a:t>
            </a:r>
          </a:p>
          <a:p>
            <a:r>
              <a:rPr lang="it-IT" dirty="0"/>
              <a:t>I cambiamenti di stato del sistema vengono osservati e valutati contestualmente</a:t>
            </a:r>
          </a:p>
          <a:p>
            <a:r>
              <a:rPr lang="it-IT" dirty="0"/>
              <a:t>Basandosi sul fatto che i comportamenti del malware e gli indicatori di compromissione sono relativamente pochi, è possibile osservare azioni simili in codici che appaiono diversi</a:t>
            </a:r>
          </a:p>
          <a:p>
            <a:r>
              <a:rPr lang="it-IT" dirty="0"/>
              <a:t>Implementati sia on-</a:t>
            </a:r>
            <a:r>
              <a:rPr lang="it-IT" dirty="0" err="1"/>
              <a:t>host</a:t>
            </a:r>
            <a:r>
              <a:rPr lang="it-IT" dirty="0"/>
              <a:t> che in Cloud, mediante upload di campioni «reali» o metadati</a:t>
            </a:r>
          </a:p>
        </p:txBody>
      </p:sp>
    </p:spTree>
    <p:extLst>
      <p:ext uri="{BB962C8B-B14F-4D97-AF65-F5344CB8AC3E}">
        <p14:creationId xmlns:p14="http://schemas.microsoft.com/office/powerpoint/2010/main" val="6791087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D4409-408B-47C3-A467-4FA8FB066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Signature-</a:t>
            </a:r>
            <a:r>
              <a:rPr lang="it-IT" dirty="0" err="1"/>
              <a:t>less</a:t>
            </a:r>
            <a:r>
              <a:rPr lang="it-IT" dirty="0"/>
              <a:t>, Next-</a:t>
            </a:r>
            <a:r>
              <a:rPr lang="it-IT" dirty="0" err="1"/>
              <a:t>Gen</a:t>
            </a:r>
            <a:r>
              <a:rPr lang="it-IT" dirty="0"/>
              <a:t> etc.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8B898-1698-4345-B01C-CAC37844D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Secondo Gartner, un approccio ‘senza signature’ deve utilizzare una delle seguenti tecniche:</a:t>
            </a:r>
          </a:p>
          <a:p>
            <a:pPr lvl="1"/>
            <a:r>
              <a:rPr lang="it-IT" dirty="0" err="1"/>
              <a:t>Hardening</a:t>
            </a:r>
            <a:r>
              <a:rPr lang="it-IT" dirty="0"/>
              <a:t> (</a:t>
            </a:r>
            <a:r>
              <a:rPr lang="it-IT" dirty="0" err="1"/>
              <a:t>application</a:t>
            </a:r>
            <a:r>
              <a:rPr lang="it-IT" dirty="0"/>
              <a:t> control, patch management, controlli di compliance etc.)</a:t>
            </a:r>
          </a:p>
          <a:p>
            <a:pPr lvl="1"/>
            <a:r>
              <a:rPr lang="it-IT" dirty="0"/>
              <a:t>Memory </a:t>
            </a:r>
            <a:r>
              <a:rPr lang="it-IT" dirty="0" err="1"/>
              <a:t>Protection</a:t>
            </a:r>
            <a:r>
              <a:rPr lang="it-IT" dirty="0"/>
              <a:t> (misure anti-exploit, </a:t>
            </a:r>
            <a:r>
              <a:rPr lang="it-IT" dirty="0" err="1"/>
              <a:t>hooking</a:t>
            </a:r>
            <a:r>
              <a:rPr lang="it-IT" dirty="0"/>
              <a:t> di applicazioni e processi di sistema, tracciamento dell’esecuzione…)</a:t>
            </a:r>
          </a:p>
          <a:p>
            <a:pPr lvl="1"/>
            <a:r>
              <a:rPr lang="it-IT" dirty="0" err="1"/>
              <a:t>Isolation</a:t>
            </a:r>
            <a:r>
              <a:rPr lang="it-IT" dirty="0"/>
              <a:t> (</a:t>
            </a:r>
            <a:r>
              <a:rPr lang="it-IT" dirty="0" err="1"/>
              <a:t>sandboxing</a:t>
            </a:r>
            <a:r>
              <a:rPr lang="it-IT" dirty="0"/>
              <a:t> di applicazioni)</a:t>
            </a:r>
          </a:p>
          <a:p>
            <a:pPr lvl="1"/>
            <a:r>
              <a:rPr lang="it-IT" dirty="0"/>
              <a:t>Activity / </a:t>
            </a:r>
            <a:r>
              <a:rPr lang="it-IT" dirty="0" err="1"/>
              <a:t>Behavior</a:t>
            </a:r>
            <a:r>
              <a:rPr lang="it-IT" dirty="0"/>
              <a:t> Monitoring (tracciamento in memoria dell’esecuzione di programmi; può essere implementato on-</a:t>
            </a:r>
            <a:r>
              <a:rPr lang="it-IT" dirty="0" err="1"/>
              <a:t>host</a:t>
            </a:r>
            <a:r>
              <a:rPr lang="it-IT" dirty="0"/>
              <a:t> e in cloud)</a:t>
            </a:r>
          </a:p>
          <a:p>
            <a:pPr lvl="1"/>
            <a:r>
              <a:rPr lang="it-IT" dirty="0" err="1"/>
              <a:t>Algorithmic</a:t>
            </a:r>
            <a:r>
              <a:rPr lang="it-IT" dirty="0"/>
              <a:t> file </a:t>
            </a:r>
            <a:r>
              <a:rPr lang="it-IT" dirty="0" err="1"/>
              <a:t>classification</a:t>
            </a:r>
            <a:r>
              <a:rPr lang="it-IT" dirty="0"/>
              <a:t> (tecniche di Machine Learning per analisi)</a:t>
            </a:r>
          </a:p>
        </p:txBody>
      </p:sp>
    </p:spTree>
    <p:extLst>
      <p:ext uri="{BB962C8B-B14F-4D97-AF65-F5344CB8AC3E}">
        <p14:creationId xmlns:p14="http://schemas.microsoft.com/office/powerpoint/2010/main" val="218731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A6B693-CD8D-49A5-86E8-00F298105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168"/>
            <a:ext cx="10515600" cy="4662795"/>
          </a:xfrm>
        </p:spPr>
        <p:txBody>
          <a:bodyPr>
            <a:normAutofit/>
          </a:bodyPr>
          <a:lstStyle/>
          <a:p>
            <a:r>
              <a:rPr lang="it-IT" sz="4000" dirty="0"/>
              <a:t>Virus: un programma parassitario dotato di un </a:t>
            </a:r>
            <a:r>
              <a:rPr lang="it-IT" sz="4000" dirty="0" err="1"/>
              <a:t>replication</a:t>
            </a:r>
            <a:r>
              <a:rPr lang="it-IT" sz="4000" dirty="0"/>
              <a:t> </a:t>
            </a:r>
            <a:r>
              <a:rPr lang="it-IT" sz="4000" dirty="0" err="1"/>
              <a:t>engine</a:t>
            </a:r>
            <a:endParaRPr lang="it-IT" sz="4000" dirty="0"/>
          </a:p>
          <a:p>
            <a:r>
              <a:rPr lang="it-IT" sz="4000" dirty="0"/>
              <a:t>Worm: un programma autonomo dotato di un </a:t>
            </a:r>
            <a:r>
              <a:rPr lang="it-IT" sz="4000" dirty="0" err="1"/>
              <a:t>replication</a:t>
            </a:r>
            <a:r>
              <a:rPr lang="it-IT" sz="4000" dirty="0"/>
              <a:t> </a:t>
            </a:r>
            <a:r>
              <a:rPr lang="it-IT" sz="4000" dirty="0" err="1"/>
              <a:t>engine</a:t>
            </a:r>
            <a:r>
              <a:rPr lang="it-IT" sz="4000" dirty="0"/>
              <a:t> che sfrutta servizi di rete per propagarsi</a:t>
            </a:r>
          </a:p>
          <a:p>
            <a:r>
              <a:rPr lang="it-IT" sz="4000" dirty="0"/>
              <a:t>Trojan: un programma autonomo, privo di </a:t>
            </a:r>
            <a:r>
              <a:rPr lang="it-IT" sz="4000" dirty="0" err="1"/>
              <a:t>replication</a:t>
            </a:r>
            <a:r>
              <a:rPr lang="it-IT" sz="4000" dirty="0"/>
              <a:t> </a:t>
            </a:r>
            <a:r>
              <a:rPr lang="it-IT" sz="4000" dirty="0" err="1"/>
              <a:t>engine</a:t>
            </a:r>
            <a:r>
              <a:rPr lang="it-IT" sz="4000" dirty="0"/>
              <a:t>, con funzionalità nascoste</a:t>
            </a:r>
          </a:p>
        </p:txBody>
      </p:sp>
    </p:spTree>
    <p:extLst>
      <p:ext uri="{BB962C8B-B14F-4D97-AF65-F5344CB8AC3E}">
        <p14:creationId xmlns:p14="http://schemas.microsoft.com/office/powerpoint/2010/main" val="3959785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9B0A0-D488-4AEB-A07A-E000327E6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Schema di Nomenclatura </a:t>
            </a:r>
            <a:r>
              <a:rPr lang="it-IT" sz="2000" dirty="0"/>
              <a:t>(Solomon, </a:t>
            </a:r>
            <a:r>
              <a:rPr lang="it-IT" sz="2000" dirty="0" err="1"/>
              <a:t>Bontchev</a:t>
            </a:r>
            <a:r>
              <a:rPr lang="it-IT" sz="2000" dirty="0"/>
              <a:t>, </a:t>
            </a:r>
            <a:r>
              <a:rPr lang="it-IT" sz="2000" dirty="0" err="1"/>
              <a:t>Skulason</a:t>
            </a:r>
            <a:r>
              <a:rPr lang="it-IT" sz="2000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2ECB1-FE71-41FD-BCCE-4BE98AAE6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2000" dirty="0"/>
          </a:p>
          <a:p>
            <a:pPr marL="0" indent="0" algn="ctr">
              <a:buNone/>
            </a:pPr>
            <a:endParaRPr lang="it-IT" sz="2000" dirty="0"/>
          </a:p>
          <a:p>
            <a:pPr marL="0" indent="0" algn="ctr">
              <a:buNone/>
            </a:pPr>
            <a:r>
              <a:rPr lang="it-IT" sz="2400" dirty="0"/>
              <a:t>&lt;tipo&gt;://piattaforma/</a:t>
            </a:r>
            <a:r>
              <a:rPr lang="it-IT" sz="2400" u="sng" dirty="0" err="1"/>
              <a:t>famiglia</a:t>
            </a:r>
            <a:r>
              <a:rPr lang="it-IT" sz="2400" dirty="0" err="1"/>
              <a:t>.gruppo.lunghezza.variante.devoluzione</a:t>
            </a:r>
            <a:r>
              <a:rPr lang="it-IT" sz="2400" dirty="0"/>
              <a:t>.(modificatori)</a:t>
            </a:r>
          </a:p>
          <a:p>
            <a:pPr marL="0" indent="0" algn="ctr">
              <a:buNone/>
            </a:pPr>
            <a:endParaRPr lang="it-IT" sz="2000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Es: Virus://{W32, W95}/Beast.41472.A</a:t>
            </a:r>
          </a:p>
        </p:txBody>
      </p:sp>
      <p:sp>
        <p:nvSpPr>
          <p:cNvPr id="4" name="Callout: Line 3">
            <a:extLst>
              <a:ext uri="{FF2B5EF4-FFF2-40B4-BE49-F238E27FC236}">
                <a16:creationId xmlns:a16="http://schemas.microsoft.com/office/drawing/2014/main" id="{A953DE05-AF29-49F7-A598-CD5FDE47D06E}"/>
              </a:ext>
            </a:extLst>
          </p:cNvPr>
          <p:cNvSpPr/>
          <p:nvPr/>
        </p:nvSpPr>
        <p:spPr>
          <a:xfrm>
            <a:off x="1564559" y="4761118"/>
            <a:ext cx="1430593" cy="1061884"/>
          </a:xfrm>
          <a:prstGeom prst="borderCallout1">
            <a:avLst>
              <a:gd name="adj1" fmla="val 30788"/>
              <a:gd name="adj2" fmla="val 98284"/>
              <a:gd name="adj3" fmla="val -29166"/>
              <a:gd name="adj4" fmla="val 15309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Tipo</a:t>
            </a:r>
          </a:p>
        </p:txBody>
      </p:sp>
      <p:sp>
        <p:nvSpPr>
          <p:cNvPr id="5" name="Callout: Line 4">
            <a:extLst>
              <a:ext uri="{FF2B5EF4-FFF2-40B4-BE49-F238E27FC236}">
                <a16:creationId xmlns:a16="http://schemas.microsoft.com/office/drawing/2014/main" id="{DA57912B-8E61-4090-9990-6B031E441409}"/>
              </a:ext>
            </a:extLst>
          </p:cNvPr>
          <p:cNvSpPr/>
          <p:nvPr/>
        </p:nvSpPr>
        <p:spPr>
          <a:xfrm>
            <a:off x="3269226" y="5046253"/>
            <a:ext cx="1430594" cy="1061884"/>
          </a:xfrm>
          <a:prstGeom prst="borderCallout1">
            <a:avLst>
              <a:gd name="adj1" fmla="val 30788"/>
              <a:gd name="adj2" fmla="val 98284"/>
              <a:gd name="adj3" fmla="val -47685"/>
              <a:gd name="adj4" fmla="val 14622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Piattaforma</a:t>
            </a:r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F9858824-3F0F-4CBD-A1C3-99056F39CB6E}"/>
              </a:ext>
            </a:extLst>
          </p:cNvPr>
          <p:cNvSpPr/>
          <p:nvPr/>
        </p:nvSpPr>
        <p:spPr>
          <a:xfrm>
            <a:off x="5085736" y="5430991"/>
            <a:ext cx="1430594" cy="1061884"/>
          </a:xfrm>
          <a:prstGeom prst="borderCallout1">
            <a:avLst>
              <a:gd name="adj1" fmla="val 30788"/>
              <a:gd name="adj2" fmla="val 98284"/>
              <a:gd name="adj3" fmla="val -93055"/>
              <a:gd name="adj4" fmla="val 1407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Famiglia</a:t>
            </a:r>
          </a:p>
        </p:txBody>
      </p:sp>
      <p:sp>
        <p:nvSpPr>
          <p:cNvPr id="8" name="Callout: Line 7">
            <a:extLst>
              <a:ext uri="{FF2B5EF4-FFF2-40B4-BE49-F238E27FC236}">
                <a16:creationId xmlns:a16="http://schemas.microsoft.com/office/drawing/2014/main" id="{0EF96E19-26E1-43C6-9415-EAF02833BA5B}"/>
              </a:ext>
            </a:extLst>
          </p:cNvPr>
          <p:cNvSpPr/>
          <p:nvPr/>
        </p:nvSpPr>
        <p:spPr>
          <a:xfrm>
            <a:off x="8511049" y="5250016"/>
            <a:ext cx="1430594" cy="1061884"/>
          </a:xfrm>
          <a:prstGeom prst="borderCallout1">
            <a:avLst>
              <a:gd name="adj1" fmla="val 40973"/>
              <a:gd name="adj2" fmla="val -2060"/>
              <a:gd name="adj3" fmla="val -86573"/>
              <a:gd name="adj4" fmla="val -2147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Dimensione</a:t>
            </a:r>
          </a:p>
        </p:txBody>
      </p:sp>
      <p:sp>
        <p:nvSpPr>
          <p:cNvPr id="9" name="Callout: Line 8">
            <a:extLst>
              <a:ext uri="{FF2B5EF4-FFF2-40B4-BE49-F238E27FC236}">
                <a16:creationId xmlns:a16="http://schemas.microsoft.com/office/drawing/2014/main" id="{4A61AE8C-4751-4D04-BFAE-35F80B1C614F}"/>
              </a:ext>
            </a:extLst>
          </p:cNvPr>
          <p:cNvSpPr/>
          <p:nvPr/>
        </p:nvSpPr>
        <p:spPr>
          <a:xfrm>
            <a:off x="10392083" y="4732569"/>
            <a:ext cx="1430594" cy="1061884"/>
          </a:xfrm>
          <a:prstGeom prst="borderCallout1">
            <a:avLst>
              <a:gd name="adj1" fmla="val 40973"/>
              <a:gd name="adj2" fmla="val -2060"/>
              <a:gd name="adj3" fmla="val -37499"/>
              <a:gd name="adj4" fmla="val -840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/>
              <a:t>Variante</a:t>
            </a:r>
          </a:p>
        </p:txBody>
      </p:sp>
    </p:spTree>
    <p:extLst>
      <p:ext uri="{BB962C8B-B14F-4D97-AF65-F5344CB8AC3E}">
        <p14:creationId xmlns:p14="http://schemas.microsoft.com/office/powerpoint/2010/main" val="66309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text&#10;&#10;Description automatically generated">
            <a:extLst>
              <a:ext uri="{FF2B5EF4-FFF2-40B4-BE49-F238E27FC236}">
                <a16:creationId xmlns:a16="http://schemas.microsoft.com/office/drawing/2014/main" id="{AB8DD307-1B63-430D-8A6B-69C0157C9B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946" y="724128"/>
            <a:ext cx="8183972" cy="5409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592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69982-DCAB-4A08-9646-2DBC6E00B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9" y="457200"/>
            <a:ext cx="3932237" cy="1600200"/>
          </a:xfrm>
        </p:spPr>
        <p:txBody>
          <a:bodyPr/>
          <a:lstStyle/>
          <a:p>
            <a:r>
              <a:rPr lang="it-IT" dirty="0"/>
              <a:t>Formato File: COM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CE52E2-6120-40B2-B850-E375FD0D4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109" y="2057400"/>
            <a:ext cx="3932237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No </a:t>
            </a:r>
            <a:r>
              <a:rPr lang="it-IT" dirty="0" err="1"/>
              <a:t>header</a:t>
            </a:r>
            <a:r>
              <a:rPr lang="it-IT" dirty="0"/>
              <a:t> o metadati, solo codice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1 solo segmento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Dimensione &lt; 64 kb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No rilocazione in memoria, il sistema lo carica sempre all’offset 0100h del Code </a:t>
            </a:r>
            <a:r>
              <a:rPr lang="it-IT" dirty="0" err="1"/>
              <a:t>Segment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CS:0100h (</a:t>
            </a:r>
            <a:r>
              <a:rPr lang="it-IT" dirty="0" err="1"/>
              <a:t>segment:offset</a:t>
            </a:r>
            <a:r>
              <a:rPr lang="it-IT" dirty="0"/>
              <a:t>)</a:t>
            </a:r>
          </a:p>
        </p:txBody>
      </p:sp>
      <p:pic>
        <p:nvPicPr>
          <p:cNvPr id="10" name="Picture 9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3D310047-BB3D-4E44-AEDD-E0321C2EB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107" y="465884"/>
            <a:ext cx="8459893" cy="598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286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E576-C2BB-4E78-9CCA-0B91DA88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Formato File: EXE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0DF0E-004C-4B0A-865A-760AA50BE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Identificabile dalla stringa ‘MZ’ all’inizio del file (Mark </a:t>
            </a:r>
            <a:r>
              <a:rPr lang="it-IT" dirty="0" err="1"/>
              <a:t>Zbikowski</a:t>
            </a:r>
            <a:r>
              <a:rPr lang="it-IT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Ha un </a:t>
            </a:r>
            <a:r>
              <a:rPr lang="it-IT" dirty="0" err="1"/>
              <a:t>header</a:t>
            </a:r>
            <a:r>
              <a:rPr lang="it-IT" dirty="0"/>
              <a:t> con informazioni che consentono la rilocazione in memoria (può essere caricato a indirizzi arbitrari di memoria)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Possibile superare le dimensioni dei 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Segmenti separati per codice, dati e </a:t>
            </a:r>
            <a:r>
              <a:rPr lang="it-IT" dirty="0" err="1"/>
              <a:t>stack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Tuttora presente come </a:t>
            </a:r>
            <a:r>
              <a:rPr lang="it-IT" dirty="0" err="1"/>
              <a:t>Stub</a:t>
            </a:r>
            <a:r>
              <a:rPr lang="it-IT" dirty="0"/>
              <a:t> negli eseguibili Windows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847AF8-6CDF-47DA-8AE9-23E559345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30706"/>
            <a:ext cx="4510300" cy="324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5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9BA6E-5E33-4826-A722-6C2FC2FF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Formato File: PE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26AA90-6409-49F2-8392-57D9C9EDC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Portable</a:t>
            </a:r>
            <a:r>
              <a:rPr lang="it-IT" dirty="0"/>
              <a:t> </a:t>
            </a:r>
            <a:r>
              <a:rPr lang="it-IT" dirty="0" err="1"/>
              <a:t>Executable</a:t>
            </a:r>
            <a:r>
              <a:rPr lang="it-IT" dirty="0"/>
              <a:t> (Win32, Win64)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Varie estensioni (es. EXE, DLL)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Import </a:t>
            </a:r>
            <a:r>
              <a:rPr lang="it-IT" dirty="0" err="1"/>
              <a:t>Address</a:t>
            </a:r>
            <a:r>
              <a:rPr lang="it-IT" dirty="0"/>
              <a:t> </a:t>
            </a:r>
            <a:r>
              <a:rPr lang="it-IT" dirty="0" err="1"/>
              <a:t>Table</a:t>
            </a:r>
            <a:r>
              <a:rPr lang="it-IT" dirty="0"/>
              <a:t> per richiamare funzioni in altri moduli (DLL). Consentito il richiamo per nome o per numero ordinale</a:t>
            </a:r>
          </a:p>
        </p:txBody>
      </p:sp>
      <p:pic>
        <p:nvPicPr>
          <p:cNvPr id="6" name="Picture 5" descr="PE File Structure">
            <a:extLst>
              <a:ext uri="{FF2B5EF4-FFF2-40B4-BE49-F238E27FC236}">
                <a16:creationId xmlns:a16="http://schemas.microsoft.com/office/drawing/2014/main" id="{01E10C66-E991-44FD-8AD0-C3C2A509A2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237" y="730551"/>
            <a:ext cx="3573534" cy="541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48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sa.potx" id="{63B39F5B-DFBE-4B1A-A1B0-8B8D646BA7FD}" vid="{D29B57C6-06F7-4870-B469-8ABEF167FED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Pisa</Template>
  <TotalTime>0</TotalTime>
  <Words>2004</Words>
  <Application>Microsoft Office PowerPoint</Application>
  <PresentationFormat>Widescreen</PresentationFormat>
  <Paragraphs>256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 Unicode MS</vt:lpstr>
      <vt:lpstr>Arial</vt:lpstr>
      <vt:lpstr>Office Theme</vt:lpstr>
      <vt:lpstr>Strategie per la Protezione di Endpoint</vt:lpstr>
      <vt:lpstr>Prologo</vt:lpstr>
      <vt:lpstr>1984</vt:lpstr>
      <vt:lpstr>PowerPoint Presentation</vt:lpstr>
      <vt:lpstr>Schema di Nomenclatura (Solomon, Bontchev, Skulason)</vt:lpstr>
      <vt:lpstr>PowerPoint Presentation</vt:lpstr>
      <vt:lpstr>Formato File: COM</vt:lpstr>
      <vt:lpstr>Formato File: EXE</vt:lpstr>
      <vt:lpstr>Formato File: PE</vt:lpstr>
      <vt:lpstr>Strategie di Infezione</vt:lpstr>
      <vt:lpstr>Boot Sector / MBR</vt:lpstr>
      <vt:lpstr>Infezione del Master Boot Record e del Volume Boot Record</vt:lpstr>
      <vt:lpstr>Metodi di Infezione dei File Eseguibili (easy mode)</vt:lpstr>
      <vt:lpstr>Metodi Avanzati</vt:lpstr>
      <vt:lpstr>Entry-Point Obscuring</vt:lpstr>
      <vt:lpstr>Crittografia</vt:lpstr>
      <vt:lpstr>Oligomorfismo</vt:lpstr>
      <vt:lpstr>Polimorfismo</vt:lpstr>
      <vt:lpstr>Metamorfismo</vt:lpstr>
      <vt:lpstr>Strategie Difensive</vt:lpstr>
      <vt:lpstr>Antivirus di Prima Generazione</vt:lpstr>
      <vt:lpstr>Scanner di 2° Generazione</vt:lpstr>
      <vt:lpstr>Scansione Algoritmica</vt:lpstr>
      <vt:lpstr>Detection dei Decrittatori</vt:lpstr>
      <vt:lpstr>Code Emulation</vt:lpstr>
      <vt:lpstr>Il Problema dei Metamorfici</vt:lpstr>
      <vt:lpstr>Geometric Detection o Shape Heuristics</vt:lpstr>
      <vt:lpstr>Full Emulation</vt:lpstr>
      <vt:lpstr>Machine Learning</vt:lpstr>
      <vt:lpstr>Behavioral Engines</vt:lpstr>
      <vt:lpstr>Signature-less, Next-Gen etc.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per la Protezione di Endpoint</dc:title>
  <dc:creator>Cassoni, Fabrizio</dc:creator>
  <cp:lastModifiedBy>Cassoni, Fabrizio</cp:lastModifiedBy>
  <cp:revision>28</cp:revision>
  <dcterms:created xsi:type="dcterms:W3CDTF">2019-05-21T15:30:05Z</dcterms:created>
  <dcterms:modified xsi:type="dcterms:W3CDTF">2019-05-21T22:33:22Z</dcterms:modified>
</cp:coreProperties>
</file>