
<file path=[Content_Types].xml><?xml version="1.0" encoding="utf-8"?>
<Types xmlns="http://schemas.openxmlformats.org/package/2006/content-types">
  <Default Extension="wmf" ContentType="image/x-wmf"/>
  <Default Extension="png" ContentType="image/png"/>
  <Default Extension="xml" ContentType="application/xml"/>
  <Default Extension="jpeg" ContentType="image/jpeg"/>
  <Default Extension="rels" ContentType="application/vnd.openxmlformats-package.relationships+xml"/>
  <Default Extension="bin" ContentType="application/vnd.openxmlformats-officedocument.oleObject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6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12192000"/>
  <p:defaultTextStyle>
    <a:defPPr>
      <a:defRPr lang="en-US"/>
    </a:defPPr>
    <a:lvl1pPr algn="l">
      <a:spcBef>
        <a:spcPts val="0"/>
      </a:spcBef>
      <a:spcAft>
        <a:spcPts val="0"/>
      </a:spcAft>
      <a:defRPr sz="1600">
        <a:solidFill>
          <a:schemeClr val="tx1"/>
        </a:solidFill>
        <a:latin typeface="Times New Roman"/>
        <a:ea typeface="MS PGothic"/>
        <a:cs typeface="+mn-cs"/>
      </a:defRPr>
    </a:lvl1pPr>
    <a:lvl2pPr marL="457200" algn="l">
      <a:spcBef>
        <a:spcPts val="0"/>
      </a:spcBef>
      <a:spcAft>
        <a:spcPts val="0"/>
      </a:spcAft>
      <a:defRPr sz="1600">
        <a:solidFill>
          <a:schemeClr val="tx1"/>
        </a:solidFill>
        <a:latin typeface="Times New Roman"/>
        <a:ea typeface="MS PGothic"/>
        <a:cs typeface="+mn-cs"/>
      </a:defRPr>
    </a:lvl2pPr>
    <a:lvl3pPr marL="914400" algn="l">
      <a:spcBef>
        <a:spcPts val="0"/>
      </a:spcBef>
      <a:spcAft>
        <a:spcPts val="0"/>
      </a:spcAft>
      <a:defRPr sz="1600">
        <a:solidFill>
          <a:schemeClr val="tx1"/>
        </a:solidFill>
        <a:latin typeface="Times New Roman"/>
        <a:ea typeface="MS PGothic"/>
        <a:cs typeface="+mn-cs"/>
      </a:defRPr>
    </a:lvl3pPr>
    <a:lvl4pPr marL="1371600" algn="l">
      <a:spcBef>
        <a:spcPts val="0"/>
      </a:spcBef>
      <a:spcAft>
        <a:spcPts val="0"/>
      </a:spcAft>
      <a:defRPr sz="1600">
        <a:solidFill>
          <a:schemeClr val="tx1"/>
        </a:solidFill>
        <a:latin typeface="Times New Roman"/>
        <a:ea typeface="MS PGothic"/>
        <a:cs typeface="+mn-cs"/>
      </a:defRPr>
    </a:lvl4pPr>
    <a:lvl5pPr marL="1828800" algn="l">
      <a:spcBef>
        <a:spcPts val="0"/>
      </a:spcBef>
      <a:spcAft>
        <a:spcPts val="0"/>
      </a:spcAft>
      <a:defRPr sz="1600">
        <a:solidFill>
          <a:schemeClr val="tx1"/>
        </a:solidFill>
        <a:latin typeface="Times New Roman"/>
        <a:ea typeface="MS PGothic"/>
        <a:cs typeface="+mn-cs"/>
      </a:defRPr>
    </a:lvl5pPr>
    <a:lvl6pPr marL="2286000" algn="l" defTabSz="914400">
      <a:defRPr sz="1600">
        <a:solidFill>
          <a:schemeClr val="tx1"/>
        </a:solidFill>
        <a:latin typeface="Times New Roman"/>
        <a:ea typeface="MS PGothic"/>
        <a:cs typeface="+mn-cs"/>
      </a:defRPr>
    </a:lvl6pPr>
    <a:lvl7pPr marL="2743200" algn="l" defTabSz="914400">
      <a:defRPr sz="1600">
        <a:solidFill>
          <a:schemeClr val="tx1"/>
        </a:solidFill>
        <a:latin typeface="Times New Roman"/>
        <a:ea typeface="MS PGothic"/>
        <a:cs typeface="+mn-cs"/>
      </a:defRPr>
    </a:lvl7pPr>
    <a:lvl8pPr marL="3200400" algn="l" defTabSz="914400">
      <a:defRPr sz="1600">
        <a:solidFill>
          <a:schemeClr val="tx1"/>
        </a:solidFill>
        <a:latin typeface="Times New Roman"/>
        <a:ea typeface="MS PGothic"/>
        <a:cs typeface="+mn-cs"/>
      </a:defRPr>
    </a:lvl8pPr>
    <a:lvl9pPr marL="3657600" algn="l" defTabSz="914400">
      <a:defRPr sz="1600">
        <a:solidFill>
          <a:schemeClr val="tx1"/>
        </a:solidFill>
        <a:latin typeface="Times New Roman"/>
        <a:ea typeface="MS PGothic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 /><Relationship Id="rId21" Type="http://schemas.openxmlformats.org/officeDocument/2006/relationships/tableStyles" Target="tableStyles.xml" /><Relationship Id="rId2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Title Slide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 hidden="0"/>
          <p:cNvSpPr>
            <a:spLocks noChangeArrowheads="1"/>
          </p:cNvSpPr>
          <p:nvPr isPhoto="0" userDrawn="0"/>
        </p:nvSpPr>
        <p:spPr bwMode="auto">
          <a:xfrm>
            <a:off x="0" y="5"/>
            <a:ext cx="1930400" cy="6856413"/>
          </a:xfrm>
          <a:prstGeom prst="rect">
            <a:avLst/>
          </a:prstGeom>
          <a:gradFill rotWithShape="0">
            <a:gsLst>
              <a:gs pos="0">
                <a:srgbClr val="33CCCC"/>
              </a:gs>
              <a:gs pos="50000">
                <a:srgbClr val="33CCCC">
                  <a:gamma val="0"/>
                  <a:tint val="0"/>
                  <a:invGamma val="0"/>
                </a:srgbClr>
              </a:gs>
              <a:gs pos="100000">
                <a:srgbClr val="33CC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000"/>
          </a:p>
        </p:txBody>
      </p:sp>
      <p:sp>
        <p:nvSpPr>
          <p:cNvPr id="5" name="Rectangle 3" hidden="0"/>
          <p:cNvSpPr>
            <a:spLocks noChangeArrowheads="1"/>
          </p:cNvSpPr>
          <p:nvPr isPhoto="0" userDrawn="0"/>
        </p:nvSpPr>
        <p:spPr bwMode="auto">
          <a:xfrm>
            <a:off x="1930400" y="1447800"/>
            <a:ext cx="10259485" cy="1752599"/>
          </a:xfrm>
          <a:prstGeom prst="rect">
            <a:avLst/>
          </a:prstGeom>
          <a:gradFill rotWithShape="0">
            <a:gsLst>
              <a:gs pos="0">
                <a:srgbClr val="33CCCC">
                  <a:gamma val="0"/>
                  <a:tint val="0"/>
                  <a:invGamma val="0"/>
                </a:srgbClr>
              </a:gs>
              <a:gs pos="100000">
                <a:srgbClr val="33CCCC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000"/>
          </a:p>
        </p:txBody>
      </p:sp>
      <p:sp>
        <p:nvSpPr>
          <p:cNvPr id="6" name="Rectangle 6" hidden="0"/>
          <p:cNvSpPr>
            <a:spLocks noChangeArrowheads="1"/>
          </p:cNvSpPr>
          <p:nvPr isPhoto="0" userDrawn="0"/>
        </p:nvSpPr>
        <p:spPr bwMode="auto">
          <a:xfrm>
            <a:off x="0" y="3505199"/>
            <a:ext cx="62992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000"/>
          </a:p>
        </p:txBody>
      </p:sp>
      <p:sp>
        <p:nvSpPr>
          <p:cNvPr id="7" name="Rectangle 4" hidden="0"/>
          <p:cNvSpPr>
            <a:spLocks noChangeArrowheads="1" noGrp="1"/>
          </p:cNvSpPr>
          <p:nvPr isPhoto="0" userDrawn="0">
            <p:ph type="ctrTitle" sz="quarter" hasCustomPrompt="0"/>
          </p:nvPr>
        </p:nvSpPr>
        <p:spPr bwMode="auto">
          <a:xfrm>
            <a:off x="2622610" y="1638300"/>
            <a:ext cx="9290719" cy="1371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" name="Rectangle 5" hidden="0"/>
          <p:cNvSpPr>
            <a:spLocks noChangeArrowheads="1" noGrp="1"/>
          </p:cNvSpPr>
          <p:nvPr isPhoto="0" userDrawn="0">
            <p:ph type="subTitle" sz="quarter" idx="1" hasCustomPrompt="0"/>
          </p:nvPr>
        </p:nvSpPr>
        <p:spPr bwMode="auto">
          <a:xfrm>
            <a:off x="2743200" y="4114800"/>
            <a:ext cx="8534400" cy="1752599"/>
          </a:xfrm>
        </p:spPr>
        <p:txBody>
          <a:bodyPr/>
          <a:lstStyle>
            <a:lvl1pPr marL="0" indent="0" algn="ctr">
              <a:buFont typeface="Wingdings"/>
              <a:buNone/>
              <a:defRPr b="0">
                <a:latin typeface="Calibri"/>
                <a:cs typeface="Calibri"/>
              </a:defRPr>
            </a:lvl1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</p:spTree>
  </p:cSld>
  <p:clrMapOvr>
    <a:overrideClrMapping accent1="accent1" accent2="accent2" accent3="accent3" accent4="accent4" accent5="accent5" accent6="accent6" bg1="lt1" bg2="lt2" folHlink="folHlink" hlink="hlink" tx1="dk1" tx2="dk2"/>
  </p:clrMapOvr>
  <p:hf dt="1" ftr="1" hdr="1" sldNum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914525" y="-1"/>
            <a:ext cx="10284883" cy="755003"/>
          </a:xfrm>
        </p:spPr>
        <p:txBody>
          <a:bodyPr/>
          <a:lstStyle>
            <a:lvl1pPr>
              <a:defRPr sz="33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>
            <a:lvl1pPr marL="266700" indent="-266700">
              <a:defRPr sz="1800" b="0">
                <a:latin typeface="Calibri"/>
              </a:defRPr>
            </a:lvl1pPr>
            <a:lvl2pPr>
              <a:defRPr sz="1650" b="0">
                <a:latin typeface="Calibri"/>
              </a:defRPr>
            </a:lvl2pPr>
            <a:lvl3pPr>
              <a:defRPr sz="1350" b="0">
                <a:latin typeface="Calibri"/>
              </a:defRPr>
            </a:lvl3pPr>
            <a:lvl4pPr>
              <a:defRPr sz="1200" b="0">
                <a:latin typeface="Calibri"/>
              </a:defRPr>
            </a:lvl4pPr>
            <a:lvl5pPr>
              <a:defRPr sz="1050" b="0">
                <a:latin typeface="Calibri"/>
              </a:defRPr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2028827" y="-1"/>
            <a:ext cx="10170583" cy="755003"/>
          </a:xfrm>
        </p:spPr>
        <p:txBody>
          <a:bodyPr/>
          <a:lstStyle>
            <a:lvl1pPr>
              <a:defRPr sz="33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1574800" y="1278321"/>
            <a:ext cx="4826000" cy="5255830"/>
          </a:xfrm>
        </p:spPr>
        <p:txBody>
          <a:bodyPr/>
          <a:lstStyle>
            <a:lvl1pPr>
              <a:defRPr sz="1600" b="0">
                <a:latin typeface="Calibri"/>
              </a:defRPr>
            </a:lvl1pPr>
            <a:lvl2pPr>
              <a:defRPr sz="1350" b="0">
                <a:latin typeface="Calibri"/>
              </a:defRPr>
            </a:lvl2pPr>
            <a:lvl3pPr>
              <a:defRPr sz="1150" b="0">
                <a:latin typeface="Calibri"/>
              </a:defRPr>
            </a:lvl3pPr>
            <a:lvl4pPr>
              <a:defRPr sz="1000" b="0">
                <a:latin typeface="Calibri"/>
              </a:defRPr>
            </a:lvl4pPr>
            <a:lvl5pPr>
              <a:defRPr sz="1000" b="0">
                <a:latin typeface="Calibri"/>
              </a:defRPr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769100" y="1278321"/>
            <a:ext cx="4826000" cy="5255829"/>
          </a:xfrm>
        </p:spPr>
        <p:txBody>
          <a:bodyPr/>
          <a:lstStyle>
            <a:lvl1pPr>
              <a:defRPr sz="1600" b="0">
                <a:latin typeface="Calibri"/>
              </a:defRPr>
            </a:lvl1pPr>
            <a:lvl2pPr>
              <a:defRPr sz="1350" b="0">
                <a:latin typeface="Calibri"/>
              </a:defRPr>
            </a:lvl2pPr>
            <a:lvl3pPr>
              <a:defRPr sz="1150" b="0">
                <a:latin typeface="Calibri"/>
              </a:defRPr>
            </a:lvl3pPr>
            <a:lvl4pPr>
              <a:defRPr sz="1000" b="0">
                <a:latin typeface="Calibri"/>
              </a:defRPr>
            </a:lvl4pPr>
            <a:lvl5pPr>
              <a:defRPr sz="1000" b="0">
                <a:latin typeface="Calibri"/>
              </a:defRPr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2028827" y="-1"/>
            <a:ext cx="10170583" cy="75500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1574800" y="2162633"/>
            <a:ext cx="4826000" cy="4371521"/>
          </a:xfrm>
        </p:spPr>
        <p:txBody>
          <a:bodyPr/>
          <a:lstStyle>
            <a:lvl1pPr>
              <a:defRPr sz="1600" b="0">
                <a:latin typeface="Calibri"/>
              </a:defRPr>
            </a:lvl1pPr>
            <a:lvl2pPr>
              <a:defRPr sz="1350" b="0">
                <a:latin typeface="Calibri"/>
              </a:defRPr>
            </a:lvl2pPr>
            <a:lvl3pPr>
              <a:defRPr sz="1150" b="0">
                <a:latin typeface="Calibri"/>
              </a:defRPr>
            </a:lvl3pPr>
            <a:lvl4pPr>
              <a:defRPr sz="1000" b="0">
                <a:latin typeface="Calibri"/>
              </a:defRPr>
            </a:lvl4pPr>
            <a:lvl5pPr>
              <a:defRPr sz="1000" b="0">
                <a:latin typeface="Calibri"/>
              </a:defRPr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769100" y="2162633"/>
            <a:ext cx="4826000" cy="4371521"/>
          </a:xfrm>
        </p:spPr>
        <p:txBody>
          <a:bodyPr/>
          <a:lstStyle>
            <a:lvl1pPr>
              <a:defRPr sz="1600" b="0">
                <a:latin typeface="Calibri"/>
              </a:defRPr>
            </a:lvl1pPr>
            <a:lvl2pPr>
              <a:defRPr sz="1350" b="0">
                <a:latin typeface="Calibri"/>
              </a:defRPr>
            </a:lvl2pPr>
            <a:lvl3pPr>
              <a:defRPr sz="1150" b="0">
                <a:latin typeface="Calibri"/>
              </a:defRPr>
            </a:lvl3pPr>
            <a:lvl4pPr>
              <a:defRPr sz="1000" b="0">
                <a:latin typeface="Calibri"/>
              </a:defRPr>
            </a:lvl4pPr>
            <a:lvl5pPr>
              <a:defRPr sz="1000" b="0">
                <a:latin typeface="Calibri"/>
              </a:defRPr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Text Placeholder 6" hidden="0"/>
          <p:cNvSpPr>
            <a:spLocks noGrp="1"/>
          </p:cNvSpPr>
          <p:nvPr isPhoto="0" userDrawn="0">
            <p:ph type="body" sz="quarter" idx="10" hasCustomPrompt="0"/>
          </p:nvPr>
        </p:nvSpPr>
        <p:spPr bwMode="auto">
          <a:xfrm>
            <a:off x="6769100" y="1334638"/>
            <a:ext cx="4826000" cy="6683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57175" indent="0">
              <a:buNone/>
              <a:defRPr/>
            </a:lvl2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8" name="Text Placeholder 6" hidden="0"/>
          <p:cNvSpPr>
            <a:spLocks noGrp="1"/>
          </p:cNvSpPr>
          <p:nvPr isPhoto="0" userDrawn="0">
            <p:ph type="body" sz="quarter" idx="11" hasCustomPrompt="0"/>
          </p:nvPr>
        </p:nvSpPr>
        <p:spPr bwMode="auto">
          <a:xfrm>
            <a:off x="1574800" y="1334637"/>
            <a:ext cx="4826000" cy="6683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57175" indent="0">
              <a:buNone/>
              <a:defRPr/>
            </a:lvl2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</p:spTree>
  </p:cSld>
  <p:clrMapOvr>
    <a:masterClrMapping/>
  </p:clrMapOvr>
  <p:hf dt="1" ftr="1" hdr="1" sldNum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2300288" y="-1"/>
            <a:ext cx="9899120" cy="75500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dt="1" ftr="1" hdr="1" sldNum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AndObj" userDrawn="1">
  <p:cSld name="Title, Text,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99584" y="249238"/>
            <a:ext cx="10363200" cy="1143000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5" name="Text Placeholder 2" hidden="0"/>
          <p:cNvSpPr>
            <a:spLocks noGrp="1"/>
          </p:cNvSpPr>
          <p:nvPr isPhoto="0" userDrawn="0">
            <p:ph type="body" sz="half" idx="1" hasCustomPrompt="0"/>
          </p:nvPr>
        </p:nvSpPr>
        <p:spPr bwMode="auto">
          <a:xfrm>
            <a:off x="914400" y="1698627"/>
            <a:ext cx="5080000" cy="4835525"/>
          </a:xfrm>
        </p:spPr>
        <p:txBody>
          <a:bodyPr/>
          <a:lstStyle>
            <a:lvl1pPr>
              <a:defRPr b="0">
                <a:latin typeface="Tw Cen MT"/>
              </a:defRPr>
            </a:lvl1pPr>
            <a:lvl2pPr>
              <a:defRPr b="0">
                <a:latin typeface="Tw Cen MT"/>
              </a:defRPr>
            </a:lvl2pPr>
            <a:lvl3pPr>
              <a:defRPr b="0">
                <a:latin typeface="Tw Cen MT"/>
              </a:defRPr>
            </a:lvl3pPr>
            <a:lvl4pPr>
              <a:defRPr b="0">
                <a:latin typeface="Tw Cen MT"/>
              </a:defRPr>
            </a:lvl4pPr>
            <a:lvl5pPr>
              <a:defRPr b="0">
                <a:latin typeface="Tw Cen MT"/>
              </a:defRPr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6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197600" y="1698627"/>
            <a:ext cx="5080000" cy="4835525"/>
          </a:xfrm>
        </p:spPr>
        <p:txBody>
          <a:bodyPr/>
          <a:lstStyle>
            <a:lvl1pPr>
              <a:defRPr b="0">
                <a:latin typeface="Tw Cen MT"/>
              </a:defRPr>
            </a:lvl1pPr>
            <a:lvl2pPr>
              <a:defRPr b="0">
                <a:latin typeface="Tw Cen MT"/>
              </a:defRPr>
            </a:lvl2pPr>
            <a:lvl3pPr>
              <a:defRPr b="0">
                <a:latin typeface="Tw Cen MT"/>
              </a:defRPr>
            </a:lvl3pPr>
            <a:lvl4pPr>
              <a:defRPr b="0">
                <a:latin typeface="Tw Cen MT"/>
              </a:defRPr>
            </a:lvl4pPr>
            <a:lvl5pPr>
              <a:defRPr b="0">
                <a:latin typeface="Tw Cen MT"/>
              </a:defRPr>
            </a:lvl5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</p:spTree>
  </p:cSld>
  <p:clrMapOvr>
    <a:masterClrMapping/>
  </p:clrMapOvr>
  <p:hf dt="1" ftr="1" hdr="1" sldNum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gradFill>
          <a:gsLst>
            <a:gs pos="7000">
              <a:schemeClr val="bg1">
                <a:lumMod val="65000"/>
              </a:schemeClr>
            </a:gs>
            <a:gs pos="9000">
              <a:srgbClr val="EDFBFB"/>
            </a:gs>
            <a:gs pos="100000">
              <a:schemeClr val="bg1"/>
            </a:gs>
          </a:gsLst>
          <a:lin ang="0" scaled="1"/>
        </a:gra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 hidden="0"/>
          <p:cNvSpPr/>
          <p:nvPr isPhoto="0" userDrawn="0"/>
        </p:nvSpPr>
        <p:spPr bwMode="auto">
          <a:xfrm>
            <a:off x="-7408" y="-2"/>
            <a:ext cx="12199408" cy="755003"/>
          </a:xfrm>
          <a:prstGeom prst="rect">
            <a:avLst/>
          </a:prstGeom>
          <a:gradFill>
            <a:gsLst>
              <a:gs pos="0">
                <a:srgbClr val="34CCCC"/>
              </a:gs>
              <a:gs pos="100000">
                <a:schemeClr val="bg1"/>
              </a:gs>
            </a:gsLst>
            <a:path path="circle"/>
          </a:gradFill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vert="horz" wrap="square" lIns="51435" tIns="25718" rIns="51435" bIns="25718" numCol="1" rtlCol="0" anchor="t" anchorCtr="0" compatLnSpc="1">
            <a:prstTxWarp prst="textNoShape"/>
          </a:bodyPr>
          <a:lstStyle/>
          <a:p>
            <a:pPr marL="0" marR="0" indent="0" algn="ctr" defTabSz="5143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35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5" name="Rectangle 4" hidden="0"/>
          <p:cNvSpPr>
            <a:spLocks noChangeArrowheads="1"/>
          </p:cNvSpPr>
          <p:nvPr isPhoto="0" userDrawn="0"/>
        </p:nvSpPr>
        <p:spPr bwMode="auto">
          <a:xfrm>
            <a:off x="914400" y="6629401"/>
            <a:ext cx="10363200" cy="237968"/>
          </a:xfrm>
          <a:prstGeom prst="rect">
            <a:avLst/>
          </a:prstGeom>
          <a:gradFill>
            <a:gsLst>
              <a:gs pos="20000">
                <a:schemeClr val="bg1">
                  <a:lumMod val="75000"/>
                </a:schemeClr>
              </a:gs>
              <a:gs pos="100000">
                <a:schemeClr val="folHlink">
                  <a:gamma val="0"/>
                  <a:shade val="63137"/>
                  <a:invGamm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000"/>
          </a:p>
        </p:txBody>
      </p:sp>
      <p:sp>
        <p:nvSpPr>
          <p:cNvPr id="6" name="Rectangle 6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1676400" y="-1"/>
            <a:ext cx="10523008" cy="755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/>
          </a:bodyPr>
          <a:lstStyle/>
          <a:p>
            <a:pPr lvl="0"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7" name="Rectangle 7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xfrm>
            <a:off x="1676400" y="1239920"/>
            <a:ext cx="9601200" cy="5294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" name="Flowchart: Manual Input 2" hidden="0"/>
          <p:cNvSpPr/>
          <p:nvPr isPhoto="0" userDrawn="0"/>
        </p:nvSpPr>
        <p:spPr bwMode="auto">
          <a:xfrm rot="16199999" flipV="1">
            <a:off x="-2598984" y="3353985"/>
            <a:ext cx="6112368" cy="914400"/>
          </a:xfrm>
          <a:prstGeom prst="flowChartManualInput">
            <a:avLst/>
          </a:prstGeom>
          <a:gradFill>
            <a:gsLst>
              <a:gs pos="1000">
                <a:srgbClr val="34CCCC"/>
              </a:gs>
              <a:gs pos="100000">
                <a:schemeClr val="bg1"/>
              </a:gs>
            </a:gsLst>
            <a:lin ang="0" scaled="1"/>
          </a:gradFill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vert="horz" wrap="square" lIns="51435" tIns="25718" rIns="51435" bIns="25718" numCol="1" rtlCol="0" anchor="t" anchorCtr="0" compatLnSpc="1">
            <a:prstTxWarp prst="textNoShape"/>
          </a:bodyPr>
          <a:lstStyle/>
          <a:p>
            <a:pPr marL="0" marR="0" indent="0" algn="ctr" defTabSz="5143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35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</a:endParaRP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dt="1" ftr="1" hdr="1" sldNum="1"/>
  <p:txStyles>
    <p:titleStyle>
      <a:lvl1pPr algn="l">
        <a:spcBef>
          <a:spcPts val="0"/>
        </a:spcBef>
        <a:spcAft>
          <a:spcPts val="0"/>
        </a:spcAft>
        <a:defRPr sz="3300">
          <a:solidFill>
            <a:schemeClr val="tx2"/>
          </a:solidFill>
          <a:latin typeface="Tw Cen MT Condensed"/>
          <a:ea typeface="+mj-ea"/>
          <a:cs typeface="+mj-cs"/>
        </a:defRPr>
      </a:lvl1pPr>
      <a:lvl2pPr algn="l">
        <a:spcBef>
          <a:spcPts val="0"/>
        </a:spcBef>
        <a:spcAft>
          <a:spcPts val="0"/>
        </a:spcAft>
        <a:defRPr sz="2500">
          <a:solidFill>
            <a:schemeClr val="tx2"/>
          </a:solidFill>
          <a:latin typeface="Tw Cen MT Condensed"/>
        </a:defRPr>
      </a:lvl2pPr>
      <a:lvl3pPr algn="l">
        <a:spcBef>
          <a:spcPts val="0"/>
        </a:spcBef>
        <a:spcAft>
          <a:spcPts val="0"/>
        </a:spcAft>
        <a:defRPr sz="2500">
          <a:solidFill>
            <a:schemeClr val="tx2"/>
          </a:solidFill>
          <a:latin typeface="Tw Cen MT Condensed"/>
        </a:defRPr>
      </a:lvl3pPr>
      <a:lvl4pPr algn="l">
        <a:spcBef>
          <a:spcPts val="0"/>
        </a:spcBef>
        <a:spcAft>
          <a:spcPts val="0"/>
        </a:spcAft>
        <a:defRPr sz="2500">
          <a:solidFill>
            <a:schemeClr val="tx2"/>
          </a:solidFill>
          <a:latin typeface="Tw Cen MT Condensed"/>
        </a:defRPr>
      </a:lvl4pPr>
      <a:lvl5pPr algn="l">
        <a:spcBef>
          <a:spcPts val="0"/>
        </a:spcBef>
        <a:spcAft>
          <a:spcPts val="0"/>
        </a:spcAft>
        <a:defRPr sz="2500">
          <a:solidFill>
            <a:schemeClr val="tx2"/>
          </a:solidFill>
          <a:latin typeface="Tw Cen MT Condensed"/>
        </a:defRPr>
      </a:lvl5pPr>
      <a:lvl6pPr marL="257175" algn="l">
        <a:spcBef>
          <a:spcPts val="0"/>
        </a:spcBef>
        <a:spcAft>
          <a:spcPts val="0"/>
        </a:spcAft>
        <a:defRPr sz="2500">
          <a:solidFill>
            <a:schemeClr val="tx2"/>
          </a:solidFill>
          <a:latin typeface="Times New Roman"/>
        </a:defRPr>
      </a:lvl6pPr>
      <a:lvl7pPr marL="514350" algn="l">
        <a:spcBef>
          <a:spcPts val="0"/>
        </a:spcBef>
        <a:spcAft>
          <a:spcPts val="0"/>
        </a:spcAft>
        <a:defRPr sz="2500">
          <a:solidFill>
            <a:schemeClr val="tx2"/>
          </a:solidFill>
          <a:latin typeface="Times New Roman"/>
        </a:defRPr>
      </a:lvl7pPr>
      <a:lvl8pPr marL="771525" algn="l">
        <a:spcBef>
          <a:spcPts val="0"/>
        </a:spcBef>
        <a:spcAft>
          <a:spcPts val="0"/>
        </a:spcAft>
        <a:defRPr sz="2500">
          <a:solidFill>
            <a:schemeClr val="tx2"/>
          </a:solidFill>
          <a:latin typeface="Times New Roman"/>
        </a:defRPr>
      </a:lvl8pPr>
      <a:lvl9pPr marL="1028700" algn="l">
        <a:spcBef>
          <a:spcPts val="0"/>
        </a:spcBef>
        <a:spcAft>
          <a:spcPts val="0"/>
        </a:spcAft>
        <a:defRPr sz="2500">
          <a:solidFill>
            <a:schemeClr val="tx2"/>
          </a:solidFill>
          <a:latin typeface="Times New Roman"/>
        </a:defRPr>
      </a:lvl9pPr>
    </p:titleStyle>
    <p:bodyStyle>
      <a:lvl1pPr marL="192881" indent="-192881" algn="l">
        <a:spcBef>
          <a:spcPts val="0"/>
        </a:spcBef>
        <a:spcAft>
          <a:spcPts val="0"/>
        </a:spcAft>
        <a:buClr>
          <a:schemeClr val="accent2"/>
        </a:buClr>
        <a:buSzPct val="80000"/>
        <a:buFont typeface="Wingdings"/>
        <a:buChar char="l"/>
        <a:defRPr sz="1600" b="0">
          <a:solidFill>
            <a:schemeClr val="tx1"/>
          </a:solidFill>
          <a:latin typeface="Calibri"/>
          <a:ea typeface="+mn-ea"/>
          <a:cs typeface="+mn-cs"/>
        </a:defRPr>
      </a:lvl1pPr>
      <a:lvl2pPr marL="417910" indent="-160735" algn="l">
        <a:spcBef>
          <a:spcPts val="0"/>
        </a:spcBef>
        <a:spcAft>
          <a:spcPts val="0"/>
        </a:spcAft>
        <a:buFont typeface="Wingdings"/>
        <a:buChar char="§"/>
        <a:defRPr sz="1350" b="0">
          <a:solidFill>
            <a:schemeClr val="tx1"/>
          </a:solidFill>
          <a:latin typeface="Calibri"/>
        </a:defRPr>
      </a:lvl2pPr>
      <a:lvl3pPr marL="642938" indent="-128587" algn="l">
        <a:spcBef>
          <a:spcPts val="0"/>
        </a:spcBef>
        <a:spcAft>
          <a:spcPts val="0"/>
        </a:spcAft>
        <a:buClr>
          <a:schemeClr val="accent2"/>
        </a:buClr>
        <a:buChar char="•"/>
        <a:defRPr sz="1150" b="0">
          <a:solidFill>
            <a:schemeClr val="tx1"/>
          </a:solidFill>
          <a:latin typeface="Calibri"/>
        </a:defRPr>
      </a:lvl3pPr>
      <a:lvl4pPr marL="900113" indent="-128587" algn="l">
        <a:spcBef>
          <a:spcPts val="0"/>
        </a:spcBef>
        <a:spcAft>
          <a:spcPts val="0"/>
        </a:spcAft>
        <a:buChar char="–"/>
        <a:defRPr b="0">
          <a:solidFill>
            <a:schemeClr val="tx1"/>
          </a:solidFill>
          <a:latin typeface="Calibri"/>
        </a:defRPr>
      </a:lvl4pPr>
      <a:lvl5pPr marL="1157288" indent="-128587" algn="l">
        <a:spcBef>
          <a:spcPts val="0"/>
        </a:spcBef>
        <a:spcAft>
          <a:spcPts val="0"/>
        </a:spcAft>
        <a:buClr>
          <a:schemeClr val="accent2"/>
        </a:buClr>
        <a:buChar char="•"/>
        <a:defRPr b="0">
          <a:solidFill>
            <a:schemeClr val="tx1"/>
          </a:solidFill>
          <a:latin typeface="Calibri"/>
        </a:defRPr>
      </a:lvl5pPr>
      <a:lvl6pPr marL="1414462" indent="-128587" algn="l">
        <a:spcBef>
          <a:spcPts val="0"/>
        </a:spcBef>
        <a:spcAft>
          <a:spcPts val="0"/>
        </a:spcAft>
        <a:buClr>
          <a:schemeClr val="accent2"/>
        </a:buClr>
        <a:buChar char="•"/>
        <a:defRPr sz="1150" b="1">
          <a:solidFill>
            <a:schemeClr val="tx1"/>
          </a:solidFill>
          <a:latin typeface="+mn-lt"/>
        </a:defRPr>
      </a:lvl6pPr>
      <a:lvl7pPr marL="1671638" indent="-128587" algn="l">
        <a:spcBef>
          <a:spcPts val="0"/>
        </a:spcBef>
        <a:spcAft>
          <a:spcPts val="0"/>
        </a:spcAft>
        <a:buClr>
          <a:schemeClr val="accent2"/>
        </a:buClr>
        <a:buChar char="•"/>
        <a:defRPr sz="1150" b="1">
          <a:solidFill>
            <a:schemeClr val="tx1"/>
          </a:solidFill>
          <a:latin typeface="+mn-lt"/>
        </a:defRPr>
      </a:lvl7pPr>
      <a:lvl8pPr marL="1928813" indent="-128587" algn="l">
        <a:spcBef>
          <a:spcPts val="0"/>
        </a:spcBef>
        <a:spcAft>
          <a:spcPts val="0"/>
        </a:spcAft>
        <a:buClr>
          <a:schemeClr val="accent2"/>
        </a:buClr>
        <a:buChar char="•"/>
        <a:defRPr sz="1150" b="1">
          <a:solidFill>
            <a:schemeClr val="tx1"/>
          </a:solidFill>
          <a:latin typeface="+mn-lt"/>
        </a:defRPr>
      </a:lvl8pPr>
      <a:lvl9pPr marL="2185988" indent="-128587" algn="l">
        <a:spcBef>
          <a:spcPts val="0"/>
        </a:spcBef>
        <a:spcAft>
          <a:spcPts val="0"/>
        </a:spcAft>
        <a:buClr>
          <a:schemeClr val="accent2"/>
        </a:buClr>
        <a:buChar char="•"/>
        <a:defRPr sz="115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>
        <a:defRPr sz="10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attardi/deepnl" TargetMode="External"/><Relationship Id="rId3" Type="http://schemas.openxmlformats.org/officeDocument/2006/relationships/hyperlink" Target="http://alt.qcri.org/semeval2015/cdrom/pdf/SemEval079.pdf" TargetMode="Externa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jhu.edu/~mrg/publications/finere-naacl-2015.pdf" TargetMode="Externa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r.hit.edu.cn/~jguo/papers/acl2014-hypernym.pdf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nlp.stanford.edu/~johnhew/structural-probe.html" TargetMode="Externa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nvalsi.it/invalsi/index.php" TargetMode="Externa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valita.it/2016" TargetMode="External"/><Relationship Id="rId3" Type="http://schemas.openxmlformats.org/officeDocument/2006/relationships/hyperlink" Target="http://www.evalita.it/2016/tasks/postwita" TargetMode="External"/><Relationship Id="rId4" Type="http://schemas.openxmlformats.org/officeDocument/2006/relationships/hyperlink" Target="http://www.evalita.it/2016/tasks/qa%C2%ADfaq" TargetMode="External"/><Relationship Id="rId5" Type="http://schemas.openxmlformats.org/officeDocument/2006/relationships/hyperlink" Target="http://www.evalita.it/2016/tasks/neel-it" TargetMode="External"/><Relationship Id="rId6" Type="http://schemas.openxmlformats.org/officeDocument/2006/relationships/hyperlink" Target="http://www.evalita.it/2018" TargetMode="External"/><Relationship Id="rId7" Type="http://schemas.openxmlformats.org/officeDocument/2006/relationships/hyperlink" Target="http://sag.art.uniroma2.it/absita/" TargetMode="External"/><Relationship Id="rId8" Type="http://schemas.openxmlformats.org/officeDocument/2006/relationships/hyperlink" Target="http://di.unito.it/haspeedeevalita18" TargetMode="External"/><Relationship Id="rId9" Type="http://schemas.openxmlformats.org/officeDocument/2006/relationships/hyperlink" Target="https://nlp4fun.github.io/" TargetMode="Externa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kaggle.com/c/tensorflow2-question-answering" TargetMode="External"/><Relationship Id="rId3" Type="http://schemas.openxmlformats.org/officeDocument/2006/relationships/hyperlink" Target="http://alt.qcri.org/semeval2017/task3/" TargetMode="External"/><Relationship Id="rId4" Type="http://schemas.openxmlformats.org/officeDocument/2006/relationships/hyperlink" Target="http://www.evalita.it/2016/tasks/qa%C2%ADfaq" TargetMode="External"/><Relationship Id="rId5" Type="http://schemas.openxmlformats.org/officeDocument/2006/relationships/hyperlink" Target="https://nlp.stanford.edu/blog/cs224n-competition-on-the-stanford-question-answering-dataset-with-codalab/" TargetMode="External"/><Relationship Id="rId6" Type="http://schemas.openxmlformats.org/officeDocument/2006/relationships/hyperlink" Target="https://towardsdatascience.com/nlp-building-a-question-answering-model-ed0529a68c54" TargetMode="External"/><Relationship Id="rId7" Type="http://schemas.openxmlformats.org/officeDocument/2006/relationships/hyperlink" Target="http://movieqa.cs.toronto.edu/home/" TargetMode="External"/><Relationship Id="rId8" Type="http://schemas.openxmlformats.org/officeDocument/2006/relationships/hyperlink" Target="http://2018.nliwod.org/" TargetMode="Externa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wschatbot2017.devpost.com/" TargetMode="External"/><Relationship Id="rId3" Type="http://schemas.openxmlformats.org/officeDocument/2006/relationships/hyperlink" Target="https://aws.amazon.com/events/chatbot-challenge/" TargetMode="Externa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tensorflow.org/tutorials/seq2se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4" hidden="0"/>
          <p:cNvSpPr>
            <a:spLocks noChangeArrowheads="1" noGrp="1"/>
          </p:cNvSpPr>
          <p:nvPr isPhoto="0" userDrawn="0">
            <p:ph type="ctrTitle" sz="quarter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6000"/>
              <a:t>Topics for Projects</a:t>
            </a:r>
            <a:endParaRPr/>
          </a:p>
        </p:txBody>
      </p:sp>
      <p:sp>
        <p:nvSpPr>
          <p:cNvPr id="5" name="Rectangle 5" hidden="0"/>
          <p:cNvSpPr>
            <a:spLocks noChangeArrowheads="1" noGrp="1"/>
          </p:cNvSpPr>
          <p:nvPr isPhoto="0" userDrawn="0">
            <p:ph type="subTitle" sz="quarter"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2400"/>
              <a:t>Giuseppe Attardi</a:t>
            </a:r>
            <a:endParaRPr/>
          </a:p>
          <a:p>
            <a:pPr>
              <a:defRPr/>
            </a:pPr>
            <a:r>
              <a:rPr lang="en-US" sz="2400" i="1">
                <a:latin typeface="Times New Roman"/>
              </a:rPr>
              <a:t>Dipartimento</a:t>
            </a:r>
            <a:r>
              <a:rPr lang="en-US" sz="2400" i="1">
                <a:latin typeface="Times New Roman"/>
              </a:rPr>
              <a:t> di Informatica</a:t>
            </a:r>
            <a:endParaRPr/>
          </a:p>
          <a:p>
            <a:pPr>
              <a:defRPr/>
            </a:pPr>
            <a:r>
              <a:rPr lang="en-US" sz="2400" i="1">
                <a:latin typeface="Times New Roman"/>
              </a:rPr>
              <a:t>Università</a:t>
            </a:r>
            <a:r>
              <a:rPr lang="en-US" sz="2400" i="1">
                <a:latin typeface="Times New Roman"/>
              </a:rPr>
              <a:t> di Pisa</a:t>
            </a:r>
            <a:endParaRPr/>
          </a:p>
        </p:txBody>
      </p:sp>
      <p:grpSp>
        <p:nvGrpSpPr>
          <p:cNvPr id="6" name="Group 6" hidden="0"/>
          <p:cNvGrpSpPr/>
          <p:nvPr isPhoto="0" userDrawn="0"/>
        </p:nvGrpSpPr>
        <p:grpSpPr bwMode="auto">
          <a:xfrm>
            <a:off x="9115642" y="115887"/>
            <a:ext cx="1090181" cy="1256502"/>
            <a:chOff x="419" y="2976"/>
            <a:chExt cx="959" cy="1057"/>
          </a:xfrm>
        </p:grpSpPr>
        <p:pic>
          <p:nvPicPr>
            <p:cNvPr id="7" name="Picture 7" descr="cherubino" hidden="0"/>
            <p:cNvPicPr>
              <a:picLocks noChangeAspect="1" noChangeArrowheads="1"/>
            </p:cNvPicPr>
            <p:nvPr isPhoto="0" userDrawn="0"/>
          </p:nvPicPr>
          <p:blipFill>
            <a:blip r:embed="rId2"/>
            <a:stretch/>
          </p:blipFill>
          <p:spPr bwMode="auto">
            <a:xfrm>
              <a:off x="470" y="2976"/>
              <a:ext cx="822" cy="88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Text Box 8" hidden="0"/>
            <p:cNvSpPr>
              <a:spLocks noAdjustHandles="0" noChangeArrowheads="0"/>
            </p:cNvSpPr>
            <p:nvPr isPhoto="0" userDrawn="0"/>
          </p:nvSpPr>
          <p:spPr bwMode="auto">
            <a:xfrm>
              <a:off x="419" y="3839"/>
              <a:ext cx="959" cy="194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spcBef>
                  <a:spcPts val="0"/>
                </a:spcBef>
                <a:buClr>
                  <a:schemeClr val="accent2"/>
                </a:buClr>
                <a:buSzPct val="80000"/>
                <a:buFont typeface="Wingdings"/>
                <a:buChar char="l"/>
                <a:defRPr sz="2800" b="1">
                  <a:solidFill>
                    <a:schemeClr val="tx1"/>
                  </a:solidFill>
                  <a:latin typeface="Arial"/>
                  <a:ea typeface="MS PGothic"/>
                </a:defRPr>
              </a:lvl1pPr>
              <a:lvl2pPr marL="742950" indent="-285750">
                <a:spcBef>
                  <a:spcPts val="0"/>
                </a:spcBef>
                <a:buFont typeface="Wingdings"/>
                <a:buChar char="§"/>
                <a:defRPr sz="2400" b="1">
                  <a:solidFill>
                    <a:schemeClr val="tx1"/>
                  </a:solidFill>
                  <a:latin typeface="Arial"/>
                  <a:ea typeface="MS PGothic"/>
                </a:defRPr>
              </a:lvl2pPr>
              <a:lvl3pPr marL="1143000" indent="-228600">
                <a:spcBef>
                  <a:spcPts val="0"/>
                </a:spcBef>
                <a:buClr>
                  <a:schemeClr val="accent2"/>
                </a:buClr>
                <a:buChar char="•"/>
                <a:defRPr sz="2000" b="1">
                  <a:solidFill>
                    <a:schemeClr val="tx1"/>
                  </a:solidFill>
                  <a:latin typeface="Arial"/>
                  <a:ea typeface="MS PGothic"/>
                </a:defRPr>
              </a:lvl3pPr>
              <a:lvl4pPr marL="1600200" indent="-228600">
                <a:spcBef>
                  <a:spcPts val="0"/>
                </a:spcBef>
                <a:buChar char="–"/>
                <a:defRPr b="1">
                  <a:solidFill>
                    <a:schemeClr val="tx1"/>
                  </a:solidFill>
                  <a:latin typeface="Arial"/>
                  <a:ea typeface="MS PGothic"/>
                </a:defRPr>
              </a:lvl4pPr>
              <a:lvl5pPr marL="2057400" indent="-228600">
                <a:spcBef>
                  <a:spcPts val="0"/>
                </a:spcBef>
                <a:buClr>
                  <a:schemeClr val="accent2"/>
                </a:buClr>
                <a:buChar char="•"/>
                <a:defRPr b="1">
                  <a:solidFill>
                    <a:schemeClr val="tx1"/>
                  </a:solidFill>
                  <a:latin typeface="Arial"/>
                  <a:ea typeface="MS PGothic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Char char="•"/>
                <a:defRPr b="1">
                  <a:solidFill>
                    <a:schemeClr val="tx1"/>
                  </a:solidFill>
                  <a:latin typeface="Arial"/>
                  <a:ea typeface="MS PGothic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Char char="•"/>
                <a:defRPr b="1">
                  <a:solidFill>
                    <a:schemeClr val="tx1"/>
                  </a:solidFill>
                  <a:latin typeface="Arial"/>
                  <a:ea typeface="MS PGothic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Char char="•"/>
                <a:defRPr b="1">
                  <a:solidFill>
                    <a:schemeClr val="tx1"/>
                  </a:solidFill>
                  <a:latin typeface="Arial"/>
                  <a:ea typeface="MS PGothic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Char char="•"/>
                <a:defRPr b="1">
                  <a:solidFill>
                    <a:schemeClr val="tx1"/>
                  </a:solidFill>
                  <a:latin typeface="Arial"/>
                  <a:ea typeface="MS PGothic"/>
                </a:defRPr>
              </a:lvl9pPr>
            </a:lstStyle>
            <a:p>
              <a:pPr algn="ctr">
                <a:spcBef>
                  <a:spcPts val="0"/>
                </a:spcBef>
                <a:buClrTx/>
                <a:buSzTx/>
                <a:buFontTx/>
                <a:buNone/>
                <a:defRPr/>
              </a:pPr>
              <a:r>
                <a:rPr lang="en-US" sz="900" b="0">
                  <a:solidFill>
                    <a:srgbClr val="006699"/>
                  </a:solidFill>
                  <a:latin typeface="Palatino Linotype"/>
                </a:rPr>
                <a:t>Università di Pisa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400"/>
              <a:t>Twitter</a:t>
            </a:r>
            <a:endParaRPr lang="it-IT" sz="4400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2400"/>
              <a:t>Modeling Political Bias</a:t>
            </a:r>
            <a:endParaRPr/>
          </a:p>
          <a:p>
            <a:pPr lvl="1">
              <a:defRPr/>
            </a:pPr>
            <a:r>
              <a:rPr lang="en-US" sz="2400"/>
              <a:t>Use Italian Tweets collection</a:t>
            </a:r>
            <a:endParaRPr/>
          </a:p>
          <a:p>
            <a:pPr>
              <a:defRPr/>
            </a:pPr>
            <a:r>
              <a:rPr lang="en-US" sz="2400"/>
              <a:t>Detecting Toxic Comments</a:t>
            </a:r>
            <a:endParaRPr/>
          </a:p>
          <a:p>
            <a:pPr lvl="1">
              <a:defRPr/>
            </a:pPr>
            <a:r>
              <a:rPr lang="en-US" sz="2400"/>
              <a:t>Use Italian Tweets collection and </a:t>
            </a:r>
            <a:r>
              <a:rPr lang="en-US" sz="2400"/>
              <a:t>Evalita</a:t>
            </a:r>
            <a:r>
              <a:rPr lang="en-US" sz="2400"/>
              <a:t> 2018 </a:t>
            </a:r>
            <a:r>
              <a:rPr lang="en-US" sz="2400"/>
              <a:t>HaSpeeDe</a:t>
            </a:r>
            <a:r>
              <a:rPr lang="en-US" sz="2400"/>
              <a:t> corpus</a:t>
            </a:r>
            <a:endParaRPr/>
          </a:p>
          <a:p>
            <a:pPr>
              <a:defRPr/>
            </a:pPr>
            <a:r>
              <a:rPr lang="en-US" sz="2550"/>
              <a:t>Fake News</a:t>
            </a:r>
            <a:endParaRPr/>
          </a:p>
          <a:p>
            <a:pPr lvl="1">
              <a:defRPr/>
            </a:pPr>
            <a:r>
              <a:rPr lang="en-US" sz="2400"/>
              <a:t>Fake News Challenge Stage 1 (FNC-1) http://</a:t>
            </a:r>
            <a:r>
              <a:rPr lang="en-US" sz="2400"/>
              <a:t>www.fakenewschallenge.org</a:t>
            </a:r>
            <a:endParaRPr 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2255501" y="-1"/>
            <a:ext cx="8412500" cy="779056"/>
          </a:xfrm>
        </p:spPr>
        <p:txBody>
          <a:bodyPr/>
          <a:lstStyle/>
          <a:p>
            <a:pPr>
              <a:defRPr/>
            </a:pPr>
            <a:r>
              <a:rPr lang="en-US" sz="4000"/>
              <a:t>Deep Learning for Sentiment Analysis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2400"/>
              <a:t>Annotated Data: </a:t>
            </a:r>
            <a:r>
              <a:rPr lang="en-US" sz="2400"/>
              <a:t>SemEval</a:t>
            </a:r>
            <a:r>
              <a:rPr lang="en-US" sz="2400"/>
              <a:t> training set</a:t>
            </a:r>
            <a:endParaRPr/>
          </a:p>
          <a:p>
            <a:pPr lvl="1">
              <a:defRPr/>
            </a:pPr>
            <a:r>
              <a:rPr lang="en-US" sz="2400"/>
              <a:t>http://alt.qcri.org/semeval2017/task4/index.php?id=data-and-tools</a:t>
            </a:r>
            <a:endParaRPr/>
          </a:p>
          <a:p>
            <a:pPr>
              <a:defRPr/>
            </a:pPr>
            <a:r>
              <a:rPr lang="en-US" sz="2400"/>
              <a:t>Unannotated Data: 50 million tweets</a:t>
            </a:r>
            <a:endParaRPr/>
          </a:p>
          <a:p>
            <a:pPr>
              <a:defRPr/>
            </a:pPr>
            <a:r>
              <a:rPr lang="en-US" sz="2400"/>
              <a:t>CNN approach:</a:t>
            </a:r>
            <a:endParaRPr/>
          </a:p>
          <a:p>
            <a:pPr lvl="1">
              <a:defRPr/>
            </a:pPr>
            <a:r>
              <a:rPr lang="en-US" sz="2400"/>
              <a:t>Code: </a:t>
            </a:r>
            <a:r>
              <a:rPr lang="en-US" sz="2400"/>
              <a:t>DeepNL</a:t>
            </a:r>
            <a:r>
              <a:rPr lang="en-US" sz="2400"/>
              <a:t>, </a:t>
            </a:r>
            <a:r>
              <a:rPr lang="en-US" sz="2400" u="sng">
                <a:hlinkClick r:id="rId2" tooltip=""/>
              </a:rPr>
              <a:t>https://github.com/attardi/deepnl</a:t>
            </a:r>
            <a:endParaRPr lang="en-US" sz="2400"/>
          </a:p>
          <a:p>
            <a:pPr lvl="1">
              <a:defRPr/>
            </a:pPr>
            <a:r>
              <a:rPr lang="en-US" sz="2400"/>
              <a:t>Article: A. </a:t>
            </a:r>
            <a:r>
              <a:rPr lang="en-US" sz="2400"/>
              <a:t>Severyn</a:t>
            </a:r>
            <a:r>
              <a:rPr lang="en-US" sz="2400"/>
              <a:t>, A. </a:t>
            </a:r>
            <a:r>
              <a:rPr lang="en-US" sz="2400"/>
              <a:t>Moschitti.</a:t>
            </a:r>
            <a:r>
              <a:rPr lang="en-US" sz="2400" i="1" u="sng">
                <a:hlinkClick r:id="rId3" tooltip=""/>
              </a:rPr>
              <a:t>UNITN</a:t>
            </a:r>
            <a:r>
              <a:rPr lang="en-US" sz="2400" i="1" u="sng">
                <a:hlinkClick r:id="rId3" tooltip=""/>
              </a:rPr>
              <a:t>: Training Deep Convolutional Neural Network for Twitter Sentiment Classification</a:t>
            </a:r>
            <a:endParaRPr/>
          </a:p>
          <a:p>
            <a:pPr>
              <a:defRPr/>
            </a:pPr>
            <a:r>
              <a:rPr lang="en-US" sz="2400"/>
              <a:t>BiLSTM approach:</a:t>
            </a:r>
            <a:endParaRPr/>
          </a:p>
          <a:p>
            <a:pPr lvl="1">
              <a:defRPr/>
            </a:pPr>
            <a:r>
              <a:rPr lang="en-US" sz="2400"/>
              <a:t>Baziotis</a:t>
            </a:r>
            <a:r>
              <a:rPr lang="en-US" sz="2400"/>
              <a:t> et al. </a:t>
            </a:r>
            <a:r>
              <a:rPr lang="en-US" sz="2400"/>
              <a:t>DataStories</a:t>
            </a:r>
            <a:r>
              <a:rPr lang="en-US" sz="2400"/>
              <a:t> at SemEval-2017 Task 4: Deep LSTM with Attention for Message-level and Topic-based Sentiment Analysis. </a:t>
            </a:r>
            <a:r>
              <a:rPr lang="en-US" sz="2400"/>
              <a:t>www.aclweb.org/anthology/S17-2126</a:t>
            </a:r>
            <a:endParaRPr/>
          </a:p>
          <a:p>
            <a:pPr lvl="1">
              <a:defRPr/>
            </a:pPr>
            <a:r>
              <a:rPr lang="en-US" sz="2400"/>
              <a:t>Code: </a:t>
            </a:r>
            <a:r>
              <a:rPr lang="en-US" sz="2400"/>
              <a:t>https://github.com/cbaziotis/datastories-semeval2017-task4</a:t>
            </a:r>
            <a:endParaRPr/>
          </a:p>
          <a:p>
            <a:pPr lvl="1">
              <a:defRPr/>
            </a:pPr>
            <a:endParaRPr lang="en-US" sz="2400"/>
          </a:p>
          <a:p>
            <a:pPr lvl="1">
              <a:defRPr/>
            </a:pPr>
            <a:endParaRPr 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2293905" y="0"/>
            <a:ext cx="8469312" cy="740650"/>
          </a:xfrm>
        </p:spPr>
        <p:txBody>
          <a:bodyPr/>
          <a:lstStyle/>
          <a:p>
            <a:pPr>
              <a:defRPr/>
            </a:pPr>
            <a:r>
              <a:rPr lang="en-US" sz="4000"/>
              <a:t>POS tagging using Word Embeddings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buFont typeface="Wingdings"/>
              <a:buChar char="l"/>
              <a:defRPr/>
            </a:pPr>
            <a:r>
              <a:rPr lang="en-US" sz="2400">
                <a:ea typeface="ＭＳ Ｐゴシック"/>
              </a:rPr>
              <a:t>Data: </a:t>
            </a:r>
            <a:r>
              <a:rPr lang="en-US" sz="2400">
                <a:ea typeface="ＭＳ Ｐゴシック"/>
              </a:rPr>
              <a:t>Evalita</a:t>
            </a:r>
            <a:r>
              <a:rPr lang="en-US" sz="2400">
                <a:ea typeface="ＭＳ Ｐゴシック"/>
              </a:rPr>
              <a:t> 2016</a:t>
            </a:r>
            <a:endParaRPr/>
          </a:p>
          <a:p>
            <a:pPr>
              <a:buFont typeface="Wingdings"/>
              <a:buChar char="l"/>
              <a:defRPr/>
            </a:pPr>
            <a:r>
              <a:rPr lang="en-US" sz="2400">
                <a:ea typeface="ＭＳ Ｐゴシック"/>
              </a:rPr>
              <a:t>Embeddings</a:t>
            </a:r>
            <a:r>
              <a:rPr lang="en-US" sz="2400">
                <a:ea typeface="ＭＳ Ｐゴシック"/>
              </a:rPr>
              <a:t>: http://</a:t>
            </a:r>
            <a:r>
              <a:rPr lang="en-US" sz="2400">
                <a:ea typeface="ＭＳ Ｐゴシック"/>
              </a:rPr>
              <a:t>tanl.di.unipi.it</a:t>
            </a:r>
            <a:r>
              <a:rPr lang="en-US" sz="2400">
                <a:ea typeface="ＭＳ Ｐゴシック"/>
              </a:rPr>
              <a:t>/</a:t>
            </a:r>
            <a:r>
              <a:rPr lang="en-US" sz="2400">
                <a:ea typeface="ＭＳ Ｐゴシック"/>
              </a:rPr>
              <a:t>embeddings</a:t>
            </a:r>
            <a:r>
              <a:rPr lang="en-US" sz="2400">
                <a:ea typeface="ＭＳ Ｐゴシック"/>
              </a:rPr>
              <a:t>/</a:t>
            </a:r>
            <a:endParaRPr/>
          </a:p>
          <a:p>
            <a:pPr>
              <a:buFont typeface="Wingdings"/>
              <a:buChar char="l"/>
              <a:defRPr/>
            </a:pPr>
            <a:r>
              <a:rPr lang="en-US" sz="2400">
                <a:ea typeface="ＭＳ Ｐゴシック"/>
              </a:rPr>
              <a:t>Article: </a:t>
            </a:r>
            <a:r>
              <a:rPr lang="en-US" sz="2400">
                <a:ea typeface="ＭＳ Ｐゴシック"/>
              </a:rPr>
              <a:t>Stratos</a:t>
            </a:r>
            <a:r>
              <a:rPr lang="en-US" sz="2400">
                <a:ea typeface="ＭＳ Ｐゴシック"/>
              </a:rPr>
              <a:t>, M. Collins. Simple Semi-Supervised POS Tagging.</a:t>
            </a:r>
            <a:br>
              <a:rPr lang="en-US" sz="2400">
                <a:ea typeface="ＭＳ Ｐゴシック"/>
              </a:rPr>
            </a:br>
            <a:r>
              <a:rPr lang="en-US" sz="2400">
                <a:ea typeface="ＭＳ Ｐゴシック"/>
              </a:rPr>
              <a:t>http://</a:t>
            </a:r>
            <a:r>
              <a:rPr lang="en-US" sz="2400">
                <a:ea typeface="ＭＳ Ｐゴシック"/>
              </a:rPr>
              <a:t>www.cs.columbia.edu</a:t>
            </a:r>
            <a:r>
              <a:rPr lang="en-US" sz="2400">
                <a:ea typeface="ＭＳ Ｐゴシック"/>
              </a:rPr>
              <a:t>/~</a:t>
            </a:r>
            <a:r>
              <a:rPr lang="en-US" sz="2400">
                <a:ea typeface="ＭＳ Ｐゴシック"/>
              </a:rPr>
              <a:t>stratos</a:t>
            </a:r>
            <a:r>
              <a:rPr lang="en-US" sz="2400">
                <a:ea typeface="ＭＳ Ｐゴシック"/>
              </a:rPr>
              <a:t>/research/naacl15semipos.pdf</a:t>
            </a:r>
            <a:endParaRPr/>
          </a:p>
          <a:p>
            <a:pPr>
              <a:buFont typeface="Wingdings"/>
              <a:buChar char="l"/>
              <a:defRPr/>
            </a:pPr>
            <a:endParaRPr lang="en-US" sz="2400">
              <a:ea typeface="ＭＳ Ｐゴシック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000"/>
              <a:t>Medical texts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2400"/>
              <a:t>Predicting side effects of drugs</a:t>
            </a:r>
            <a:endParaRPr/>
          </a:p>
          <a:p>
            <a:pPr lvl="1">
              <a:defRPr/>
            </a:pPr>
            <a:r>
              <a:rPr lang="en-US" sz="2400"/>
              <a:t>Using collection of Italian medical record on kidney and heart diseases</a:t>
            </a:r>
            <a:endParaRPr/>
          </a:p>
          <a:p>
            <a:pPr>
              <a:defRPr/>
            </a:pPr>
            <a:r>
              <a:rPr lang="en-US" sz="2400"/>
              <a:t>Negation/Speculative Scope Detection</a:t>
            </a:r>
            <a:endParaRPr/>
          </a:p>
          <a:p>
            <a:pPr lvl="1">
              <a:defRPr/>
            </a:pPr>
            <a:r>
              <a:rPr lang="en-US" sz="2400"/>
              <a:t>BioScope</a:t>
            </a:r>
            <a:r>
              <a:rPr lang="en-US" sz="2400"/>
              <a:t> Corpus: http://rgai.inf.u-szeged.hu/index.php?page=bioscope</a:t>
            </a:r>
            <a:endParaRPr/>
          </a:p>
          <a:p>
            <a:pPr>
              <a:defRPr/>
            </a:pPr>
            <a:r>
              <a:rPr lang="en-US" sz="2400"/>
              <a:t>Semantic QA on medical texts:</a:t>
            </a:r>
            <a:endParaRPr/>
          </a:p>
          <a:p>
            <a:pPr lvl="1">
              <a:defRPr/>
            </a:pPr>
            <a:r>
              <a:rPr lang="en-US" sz="2400"/>
              <a:t>BioASQ</a:t>
            </a:r>
            <a:r>
              <a:rPr lang="en-US" sz="2400"/>
              <a:t> datasets: bioasq.org/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000"/>
              <a:t>Negation/Speculation Scope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2400">
                <a:ea typeface="+mn-ea"/>
                <a:cs typeface="+mn-cs"/>
              </a:rPr>
              <a:t>Determine the scope of negative or speculative statements:</a:t>
            </a:r>
            <a:endParaRPr/>
          </a:p>
          <a:p>
            <a:pPr lvl="1">
              <a:defRPr/>
            </a:pPr>
            <a:r>
              <a:rPr lang="en-US" sz="2400">
                <a:ea typeface="ＭＳ Ｐゴシック"/>
              </a:rPr>
              <a:t>The </a:t>
            </a:r>
            <a:r>
              <a:rPr lang="en-US" sz="2400">
                <a:ea typeface="ＭＳ Ｐゴシック"/>
              </a:rPr>
              <a:t>lyso</a:t>
            </a:r>
            <a:r>
              <a:rPr lang="en-US" sz="2400">
                <a:ea typeface="ＭＳ Ｐゴシック"/>
              </a:rPr>
              <a:t>-platelet had </a:t>
            </a:r>
            <a:r>
              <a:rPr lang="en-US" sz="2400">
                <a:solidFill>
                  <a:srgbClr val="FF0000"/>
                </a:solidFill>
                <a:ea typeface="ＭＳ Ｐゴシック"/>
              </a:rPr>
              <a:t>no</a:t>
            </a:r>
            <a:r>
              <a:rPr lang="en-US" sz="2400">
                <a:ea typeface="ＭＳ Ｐゴシック"/>
              </a:rPr>
              <a:t> effect</a:t>
            </a:r>
            <a:endParaRPr/>
          </a:p>
          <a:p>
            <a:pPr lvl="1">
              <a:defRPr/>
            </a:pPr>
            <a:r>
              <a:rPr lang="en-US" sz="2400">
                <a:ea typeface="ＭＳ Ｐゴシック"/>
              </a:rPr>
              <a:t>MnlI-AluI</a:t>
            </a:r>
            <a:r>
              <a:rPr lang="en-US" sz="2400">
                <a:ea typeface="ＭＳ Ｐゴシック"/>
              </a:rPr>
              <a:t> </a:t>
            </a:r>
            <a:r>
              <a:rPr lang="en-US" sz="2400">
                <a:solidFill>
                  <a:srgbClr val="0070C0"/>
                </a:solidFill>
                <a:ea typeface="ＭＳ Ｐゴシック"/>
              </a:rPr>
              <a:t>could</a:t>
            </a:r>
            <a:r>
              <a:rPr lang="en-US" sz="2400">
                <a:ea typeface="ＭＳ Ｐゴシック"/>
              </a:rPr>
              <a:t> suppress the basal-level activity </a:t>
            </a:r>
            <a:endParaRPr/>
          </a:p>
          <a:p>
            <a:pPr>
              <a:defRPr/>
            </a:pPr>
            <a:r>
              <a:rPr lang="en-US" sz="2400">
                <a:ea typeface="+mn-ea"/>
                <a:cs typeface="+mn-cs"/>
              </a:rPr>
              <a:t>Approach:</a:t>
            </a:r>
            <a:endParaRPr/>
          </a:p>
          <a:p>
            <a:pPr lvl="1">
              <a:defRPr/>
            </a:pPr>
            <a:r>
              <a:rPr lang="en-US" sz="2400">
                <a:ea typeface="ＭＳ Ｐゴシック"/>
              </a:rPr>
              <a:t>Classifier for identifying cues</a:t>
            </a:r>
            <a:endParaRPr/>
          </a:p>
          <a:p>
            <a:pPr lvl="1">
              <a:defRPr/>
            </a:pPr>
            <a:r>
              <a:rPr lang="en-US" sz="2400">
                <a:ea typeface="ＭＳ Ｐゴシック"/>
              </a:rPr>
              <a:t>Classifier to determine scope</a:t>
            </a:r>
            <a:endParaRPr/>
          </a:p>
          <a:p>
            <a:pPr>
              <a:defRPr/>
            </a:pPr>
            <a:r>
              <a:rPr lang="en-US" sz="2400">
                <a:ea typeface="+mn-ea"/>
                <a:cs typeface="+mn-cs"/>
              </a:rPr>
              <a:t>Data</a:t>
            </a:r>
            <a:endParaRPr/>
          </a:p>
          <a:p>
            <a:pPr lvl="1">
              <a:defRPr/>
            </a:pPr>
            <a:r>
              <a:rPr lang="en-US" sz="2400">
                <a:ea typeface="ＭＳ Ｐゴシック"/>
              </a:rPr>
              <a:t>BioScope</a:t>
            </a:r>
            <a:r>
              <a:rPr lang="en-US" sz="2400">
                <a:ea typeface="ＭＳ Ｐゴシック"/>
              </a:rPr>
              <a:t> collection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000"/>
              <a:t>Relation Extraction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buFont typeface="Wingdings"/>
              <a:buChar char="l"/>
              <a:defRPr/>
            </a:pPr>
            <a:r>
              <a:rPr lang="en-US" sz="2400">
                <a:ea typeface="ＭＳ Ｐゴシック"/>
                <a:cs typeface="+mn-cs"/>
              </a:rPr>
              <a:t>Exploit word embeddings as features + extra hand-coded features</a:t>
            </a:r>
            <a:endParaRPr/>
          </a:p>
          <a:p>
            <a:pPr>
              <a:buFont typeface="Wingdings"/>
              <a:buChar char="l"/>
              <a:defRPr/>
            </a:pPr>
            <a:r>
              <a:rPr lang="en-US" sz="2400">
                <a:ea typeface="ＭＳ Ｐゴシック"/>
                <a:cs typeface="+mn-cs"/>
              </a:rPr>
              <a:t>Use the Factor Based Compositional Embedding Model (FCM)</a:t>
            </a:r>
            <a:br>
              <a:rPr lang="en-US" sz="2400">
                <a:ea typeface="ＭＳ Ｐゴシック"/>
                <a:cs typeface="+mn-cs"/>
              </a:rPr>
            </a:br>
            <a:r>
              <a:rPr lang="en-US" sz="2400" u="sng">
                <a:ea typeface="ＭＳ Ｐゴシック"/>
                <a:cs typeface="+mn-cs"/>
                <a:hlinkClick r:id="rId2" tooltip=""/>
              </a:rPr>
              <a:t>http://www.cs.jhu.edu/~mrg/publications/finere-naacl-2015.pdf</a:t>
            </a:r>
            <a:endParaRPr lang="en-US" sz="2400">
              <a:ea typeface="ＭＳ Ｐゴシック"/>
              <a:cs typeface="+mn-cs"/>
            </a:endParaRPr>
          </a:p>
          <a:p>
            <a:pPr>
              <a:buFont typeface="Wingdings"/>
              <a:buChar char="l"/>
              <a:defRPr/>
            </a:pPr>
            <a:r>
              <a:rPr lang="en-US" sz="2400">
                <a:ea typeface="ＭＳ Ｐゴシック"/>
                <a:cs typeface="+mn-cs"/>
              </a:rPr>
              <a:t>SemEval 2014 Relation Extraction data</a:t>
            </a:r>
            <a:endParaRPr/>
          </a:p>
          <a:p>
            <a:pPr>
              <a:buFont typeface="Wingdings"/>
              <a:buChar char="l"/>
              <a:defRPr/>
            </a:pPr>
            <a:endParaRPr lang="en-US" sz="2400">
              <a:ea typeface="ＭＳ Ｐゴシック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400"/>
              <a:t>Entity Linking with Embeddings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2400">
                <a:ea typeface="+mn-ea"/>
                <a:cs typeface="+mn-cs"/>
              </a:rPr>
              <a:t>Experiment with technique:</a:t>
            </a:r>
            <a:endParaRPr/>
          </a:p>
          <a:p>
            <a:pPr marL="457200" lvl="1" indent="0">
              <a:buNone/>
              <a:defRPr/>
            </a:pPr>
            <a:r>
              <a:rPr lang="en-US" sz="2400" b="1">
                <a:ea typeface="ＭＳ Ｐゴシック"/>
              </a:rPr>
              <a:t>R. Blanco, G. </a:t>
            </a:r>
            <a:r>
              <a:rPr lang="en-US" sz="2400" b="1">
                <a:ea typeface="ＭＳ Ｐゴシック"/>
              </a:rPr>
              <a:t>Ottaviano</a:t>
            </a:r>
            <a:r>
              <a:rPr lang="en-US" sz="2400" b="1">
                <a:ea typeface="ＭＳ Ｐゴシック"/>
              </a:rPr>
              <a:t>, E. Meiji. 2014. Fast and Space-Efficient Entity Linking in Queries.</a:t>
            </a:r>
            <a:endParaRPr lang="en-US" sz="2400">
              <a:ea typeface="ＭＳ Ｐゴシック"/>
            </a:endParaRPr>
          </a:p>
          <a:p>
            <a:pPr marL="457200" lvl="1" indent="0">
              <a:buNone/>
              <a:defRPr/>
            </a:pPr>
            <a:r>
              <a:rPr lang="en-US" sz="2400" i="1">
                <a:ea typeface="ＭＳ Ｐゴシック"/>
              </a:rPr>
              <a:t>labs.yahoo.com/_c/uploads/WSDM-2015-</a:t>
            </a:r>
            <a:r>
              <a:rPr lang="en-US" sz="2400" b="1" i="1">
                <a:ea typeface="ＭＳ Ｐゴシック"/>
              </a:rPr>
              <a:t>blanco</a:t>
            </a:r>
            <a:r>
              <a:rPr lang="en-US" sz="2400" i="1">
                <a:ea typeface="ＭＳ Ｐゴシック"/>
              </a:rPr>
              <a:t>.pdf</a:t>
            </a:r>
            <a:endParaRPr/>
          </a:p>
          <a:p>
            <a:pPr>
              <a:defRPr/>
            </a:pPr>
            <a:r>
              <a:rPr lang="en-US" sz="2400">
                <a:ea typeface="ＭＳ Ｐゴシック"/>
              </a:rPr>
              <a:t>Dataset: Neel-it (</a:t>
            </a:r>
            <a:r>
              <a:rPr lang="en-US" sz="2400">
                <a:ea typeface="ＭＳ Ｐゴシック"/>
              </a:rPr>
              <a:t>Evalita</a:t>
            </a:r>
            <a:r>
              <a:rPr lang="en-US" sz="2400">
                <a:ea typeface="ＭＳ Ｐゴシック"/>
              </a:rPr>
              <a:t> 2016)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000"/>
              <a:t>Extraction of Semantic Hierarchies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buFont typeface="Wingdings"/>
              <a:buChar char="l"/>
              <a:defRPr/>
            </a:pPr>
            <a:r>
              <a:rPr lang="en-US" sz="2400">
                <a:ea typeface="ＭＳ Ｐゴシック"/>
                <a:cs typeface="+mn-cs"/>
              </a:rPr>
              <a:t>Use word embeddings as measure of semantic distance</a:t>
            </a:r>
            <a:endParaRPr/>
          </a:p>
          <a:p>
            <a:pPr>
              <a:buFont typeface="Wingdings"/>
              <a:buChar char="l"/>
              <a:defRPr/>
            </a:pPr>
            <a:r>
              <a:rPr lang="en-US" sz="2400">
                <a:ea typeface="ＭＳ Ｐゴシック"/>
                <a:cs typeface="+mn-cs"/>
              </a:rPr>
              <a:t>Use Wikipedia as source of text</a:t>
            </a:r>
            <a:endParaRPr lang="en-US" sz="2400">
              <a:ea typeface="ＭＳ Ｐゴシック"/>
              <a:cs typeface="+mn-cs"/>
            </a:endParaRPr>
          </a:p>
          <a:p>
            <a:pPr>
              <a:buFont typeface="Wingdings"/>
              <a:buChar char="l"/>
              <a:defRPr/>
            </a:pPr>
            <a:r>
              <a:rPr lang="en-US" sz="2400" u="sng">
                <a:ea typeface="ＭＳ Ｐゴシック"/>
                <a:cs typeface="+mn-cs"/>
                <a:hlinkClick r:id="rId2" tooltip=""/>
              </a:rPr>
              <a:t>http://ir.hit.edu.cn/~jguo/papers/acl2014-hypernym.pdf</a:t>
            </a:r>
            <a:endParaRPr lang="en-US" sz="2400">
              <a:ea typeface="ＭＳ Ｐゴシック"/>
              <a:cs typeface="+mn-cs"/>
            </a:endParaRPr>
          </a:p>
        </p:txBody>
      </p:sp>
      <p:sp>
        <p:nvSpPr>
          <p:cNvPr id="6" name="TextBox 3" hidden="0"/>
          <p:cNvSpPr>
            <a:spLocks noAdjustHandles="0" noChangeArrowheads="0"/>
          </p:cNvSpPr>
          <p:nvPr isPhoto="0" userDrawn="0"/>
        </p:nvSpPr>
        <p:spPr bwMode="auto">
          <a:xfrm>
            <a:off x="5019667" y="4964238"/>
            <a:ext cx="16129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>
                <a:latin typeface="+mn-lt"/>
                <a:ea typeface="+mn-ea"/>
              </a:rPr>
              <a:t>Aconitum</a:t>
            </a:r>
            <a:endParaRPr/>
          </a:p>
        </p:txBody>
      </p:sp>
      <p:sp>
        <p:nvSpPr>
          <p:cNvPr id="7" name="TextBox 4" hidden="0"/>
          <p:cNvSpPr>
            <a:spLocks noAdjustHandles="0" noChangeArrowheads="0"/>
          </p:cNvSpPr>
          <p:nvPr isPhoto="0" userDrawn="0"/>
        </p:nvSpPr>
        <p:spPr bwMode="auto">
          <a:xfrm>
            <a:off x="4713280" y="4349875"/>
            <a:ext cx="238125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>
                <a:latin typeface="+mn-lt"/>
                <a:ea typeface="+mn-ea"/>
              </a:rPr>
              <a:t>Ranuncolacee</a:t>
            </a:r>
            <a:endParaRPr lang="en-US">
              <a:latin typeface="+mn-lt"/>
              <a:ea typeface="+mn-ea"/>
            </a:endParaRPr>
          </a:p>
        </p:txBody>
      </p:sp>
      <p:sp>
        <p:nvSpPr>
          <p:cNvPr id="8" name="TextBox 5" hidden="0"/>
          <p:cNvSpPr>
            <a:spLocks noAdjustHandles="0" noChangeArrowheads="0"/>
          </p:cNvSpPr>
          <p:nvPr isPhoto="0" userDrawn="0"/>
        </p:nvSpPr>
        <p:spPr bwMode="auto">
          <a:xfrm>
            <a:off x="5019667" y="3659313"/>
            <a:ext cx="16129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>
                <a:latin typeface="+mn-lt"/>
                <a:ea typeface="+mn-ea"/>
              </a:rPr>
              <a:t>Plant</a:t>
            </a:r>
            <a:endParaRPr/>
          </a:p>
        </p:txBody>
      </p:sp>
      <p:sp>
        <p:nvSpPr>
          <p:cNvPr id="9" name="TextBox 6" hidden="0"/>
          <p:cNvSpPr>
            <a:spLocks noAdjustHandles="0" noChangeArrowheads="0"/>
          </p:cNvSpPr>
          <p:nvPr isPhoto="0" userDrawn="0"/>
        </p:nvSpPr>
        <p:spPr bwMode="auto">
          <a:xfrm>
            <a:off x="5019667" y="3044950"/>
            <a:ext cx="16129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>
                <a:latin typeface="+mn-lt"/>
                <a:ea typeface="+mn-ea"/>
              </a:rPr>
              <a:t>Organism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400"/>
              <a:t>Challenges</a:t>
            </a:r>
            <a:endParaRPr lang="it-IT" sz="4400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1676400" y="1239920"/>
            <a:ext cx="6339850" cy="5294235"/>
          </a:xfrm>
        </p:spPr>
        <p:txBody>
          <a:bodyPr/>
          <a:lstStyle/>
          <a:p>
            <a:pPr>
              <a:defRPr/>
            </a:pPr>
            <a:r>
              <a:rPr lang="it-IT" sz="2400"/>
              <a:t>Tensorflow</a:t>
            </a:r>
            <a:r>
              <a:rPr lang="it-IT" sz="2400"/>
              <a:t> 2.0 </a:t>
            </a:r>
            <a:r>
              <a:rPr lang="it-IT" sz="2400"/>
              <a:t>Question</a:t>
            </a:r>
            <a:r>
              <a:rPr lang="it-IT" sz="2400"/>
              <a:t> </a:t>
            </a:r>
            <a:r>
              <a:rPr lang="it-IT" sz="2400"/>
              <a:t>Answering</a:t>
            </a:r>
            <a:r>
              <a:rPr lang="it-IT" sz="2400"/>
              <a:t> (</a:t>
            </a:r>
            <a:r>
              <a:rPr lang="it-IT" sz="2400"/>
              <a:t>https</a:t>
            </a:r>
            <a:r>
              <a:rPr lang="it-IT" sz="2400"/>
              <a:t>://</a:t>
            </a:r>
            <a:r>
              <a:rPr lang="it-IT" sz="2400"/>
              <a:t>www.kaggle.com</a:t>
            </a:r>
            <a:r>
              <a:rPr lang="it-IT" sz="2400"/>
              <a:t>/c/tensorflow2-question-answering)</a:t>
            </a:r>
            <a:endParaRPr/>
          </a:p>
          <a:p>
            <a:pPr>
              <a:defRPr/>
            </a:pPr>
            <a:r>
              <a:rPr lang="it-IT" sz="2400"/>
              <a:t>BioASQ</a:t>
            </a:r>
            <a:r>
              <a:rPr lang="it-IT" sz="2400"/>
              <a:t> (http://</a:t>
            </a:r>
            <a:r>
              <a:rPr lang="it-IT" sz="2400"/>
              <a:t>bioasq.org</a:t>
            </a:r>
            <a:r>
              <a:rPr lang="it-IT" sz="2400"/>
              <a:t>)</a:t>
            </a:r>
            <a:endParaRPr/>
          </a:p>
          <a:p>
            <a:pPr>
              <a:defRPr/>
            </a:pPr>
            <a:r>
              <a:rPr lang="it-IT" sz="2400"/>
              <a:t>Alexa</a:t>
            </a:r>
            <a:r>
              <a:rPr lang="it-IT" sz="2400"/>
              <a:t> </a:t>
            </a:r>
            <a:r>
              <a:rPr lang="it-IT" sz="2400"/>
              <a:t>Prize</a:t>
            </a:r>
            <a:r>
              <a:rPr lang="it-IT" sz="2400"/>
              <a:t> 2019 (</a:t>
            </a:r>
            <a:r>
              <a:rPr lang="it-IT" sz="2400"/>
              <a:t>https</a:t>
            </a:r>
            <a:r>
              <a:rPr lang="it-IT" sz="2400"/>
              <a:t>://</a:t>
            </a:r>
            <a:r>
              <a:rPr lang="it-IT" sz="2400"/>
              <a:t>developer.amazon.com</a:t>
            </a:r>
            <a:r>
              <a:rPr lang="it-IT" sz="2400"/>
              <a:t>/</a:t>
            </a:r>
            <a:r>
              <a:rPr lang="it-IT" sz="2400"/>
              <a:t>alexaprize</a:t>
            </a:r>
            <a:r>
              <a:rPr lang="it-IT" sz="2400"/>
              <a:t>)</a:t>
            </a:r>
            <a:endParaRPr/>
          </a:p>
          <a:p>
            <a:pPr>
              <a:defRPr/>
            </a:pPr>
            <a:r>
              <a:rPr lang="it-IT" sz="2400"/>
              <a:t>Pharma</a:t>
            </a:r>
            <a:r>
              <a:rPr lang="it-IT" sz="2400"/>
              <a:t> </a:t>
            </a:r>
            <a:r>
              <a:rPr lang="it-IT" sz="2400"/>
              <a:t>CoNER</a:t>
            </a:r>
            <a:r>
              <a:rPr lang="it-IT" sz="2400"/>
              <a:t> (http://</a:t>
            </a:r>
            <a:r>
              <a:rPr lang="it-IT" sz="2400"/>
              <a:t>temu.bsc.es</a:t>
            </a:r>
            <a:r>
              <a:rPr lang="it-IT" sz="2400"/>
              <a:t>/</a:t>
            </a:r>
            <a:r>
              <a:rPr lang="it-IT" sz="2400"/>
              <a:t>pharmaconer</a:t>
            </a:r>
            <a:r>
              <a:rPr lang="it-IT" sz="2400"/>
              <a:t>/)</a:t>
            </a:r>
            <a:endParaRPr/>
          </a:p>
          <a:p>
            <a:pPr>
              <a:defRPr/>
            </a:pPr>
            <a:r>
              <a:rPr lang="it-IT" sz="2400"/>
              <a:t>Loop </a:t>
            </a:r>
            <a:r>
              <a:rPr lang="it-IT" sz="2400"/>
              <a:t>Q</a:t>
            </a:r>
            <a:r>
              <a:rPr lang="it-IT" sz="2400"/>
              <a:t> </a:t>
            </a:r>
            <a:r>
              <a:rPr lang="it-IT" sz="2400"/>
              <a:t>Prize</a:t>
            </a:r>
            <a:br>
              <a:rPr lang="it-IT" sz="2400"/>
            </a:br>
            <a:r>
              <a:rPr lang="it-IT" sz="2400"/>
              <a:t>(</a:t>
            </a:r>
            <a:r>
              <a:rPr lang="it-IT" sz="2400"/>
              <a:t>https</a:t>
            </a:r>
            <a:r>
              <a:rPr lang="it-IT" sz="2400"/>
              <a:t>://</a:t>
            </a:r>
            <a:r>
              <a:rPr lang="it-IT" sz="2400"/>
              <a:t>www.loopqprize.ai</a:t>
            </a:r>
            <a:r>
              <a:rPr lang="it-IT" sz="2400"/>
              <a:t>)</a:t>
            </a:r>
            <a:endParaRPr/>
          </a:p>
          <a:p>
            <a:pPr>
              <a:defRPr/>
            </a:pPr>
            <a:r>
              <a:rPr lang="en-US" sz="2400"/>
              <a:t>The Conversational Intelligence Challenge 2 (http://</a:t>
            </a:r>
            <a:r>
              <a:rPr lang="en-US" sz="2400"/>
              <a:t>convai.io</a:t>
            </a:r>
            <a:r>
              <a:rPr lang="en-US" sz="2400"/>
              <a:t>)</a:t>
            </a:r>
            <a:endParaRPr/>
          </a:p>
          <a:p>
            <a:pPr>
              <a:defRPr/>
            </a:pPr>
            <a:endParaRPr lang="it-IT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3600"/>
              <a:t>BERT and Parsing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1676400" y="1239920"/>
            <a:ext cx="9601200" cy="5294235"/>
          </a:xfrm>
        </p:spPr>
        <p:txBody>
          <a:bodyPr/>
          <a:lstStyle/>
          <a:p>
            <a:pPr>
              <a:defRPr/>
            </a:pPr>
            <a:r>
              <a:rPr lang="en-US" sz="2400"/>
              <a:t>Use BERT to guide dependency parser</a:t>
            </a:r>
            <a:endParaRPr/>
          </a:p>
          <a:p>
            <a:pPr lvl="1">
              <a:defRPr/>
            </a:pPr>
            <a:r>
              <a:rPr lang="en-US" sz="2400" u="sng">
                <a:hlinkClick r:id="rId2" tooltip=""/>
              </a:rPr>
              <a:t>https://nlp.stanford.edu/~johnhew/structural-probe.html</a:t>
            </a:r>
            <a:endParaRPr lang="en-US" sz="2400"/>
          </a:p>
          <a:p>
            <a:pPr marL="0" indent="0">
              <a:buNone/>
              <a:defRPr/>
            </a:pPr>
            <a:endParaRPr 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3600"/>
              <a:t>Interest by Italian Organizations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2400"/>
              <a:t>Italian Parliament</a:t>
            </a:r>
            <a:endParaRPr/>
          </a:p>
          <a:p>
            <a:pPr lvl="1">
              <a:defRPr/>
            </a:pPr>
            <a:r>
              <a:rPr lang="en-US" sz="2250"/>
              <a:t>Summarization</a:t>
            </a:r>
            <a:endParaRPr/>
          </a:p>
          <a:p>
            <a:pPr lvl="1">
              <a:defRPr/>
            </a:pPr>
            <a:r>
              <a:rPr lang="en-US" sz="2250"/>
              <a:t>Project Debater</a:t>
            </a:r>
            <a:endParaRPr/>
          </a:p>
          <a:p>
            <a:pPr>
              <a:defRPr/>
            </a:pPr>
            <a:r>
              <a:rPr lang="en-US" sz="2400"/>
              <a:t>INVALSI (</a:t>
            </a:r>
            <a:r>
              <a:rPr lang="it-IT" sz="2400" u="sng">
                <a:hlinkClick r:id="rId2" tooltip=""/>
              </a:rPr>
              <a:t>https://www.invalsi.it/invalsi/</a:t>
            </a:r>
            <a:r>
              <a:rPr lang="it-IT" sz="2400"/>
              <a:t>)</a:t>
            </a:r>
            <a:endParaRPr lang="en-US" sz="2400"/>
          </a:p>
          <a:p>
            <a:pPr lvl="2">
              <a:defRPr/>
            </a:pPr>
            <a:r>
              <a:rPr lang="en-US" sz="1950"/>
              <a:t>Question generation from Wikipedia articles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000"/>
              <a:t>Evalita</a:t>
            </a:r>
            <a:r>
              <a:rPr lang="en-US" sz="4000"/>
              <a:t> 2016-2018</a:t>
            </a:r>
            <a:endParaRPr lang="it-IT" sz="4000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2000" u="sng">
                <a:hlinkClick r:id="rId2" tooltip=""/>
              </a:rPr>
              <a:t>www.evalita.it/2016</a:t>
            </a:r>
            <a:endParaRPr lang="en-US" sz="2000"/>
          </a:p>
          <a:p>
            <a:pPr lvl="1">
              <a:defRPr/>
            </a:pPr>
            <a:r>
              <a:rPr lang="en-US" sz="1800" u="sng">
                <a:hlinkClick r:id="rId3" tooltip=""/>
              </a:rPr>
              <a:t>POSTWITA</a:t>
            </a:r>
            <a:endParaRPr lang="en-US" sz="1800"/>
          </a:p>
          <a:p>
            <a:pPr lvl="1">
              <a:defRPr/>
            </a:pPr>
            <a:r>
              <a:rPr lang="en-US" sz="1800" u="sng">
                <a:hlinkClick r:id="rId4" tooltip=""/>
              </a:rPr>
              <a:t>QA4FAQ</a:t>
            </a:r>
            <a:endParaRPr lang="en-US" sz="1800"/>
          </a:p>
          <a:p>
            <a:pPr lvl="1">
              <a:defRPr/>
            </a:pPr>
            <a:r>
              <a:rPr lang="en-US" sz="1800" u="sng">
                <a:hlinkClick r:id="rId5" tooltip=""/>
              </a:rPr>
              <a:t>NEEL-IT</a:t>
            </a:r>
            <a:endParaRPr lang="en-US" sz="1800"/>
          </a:p>
          <a:p>
            <a:pPr>
              <a:defRPr/>
            </a:pPr>
            <a:r>
              <a:rPr lang="en-US" sz="2000" u="sng">
                <a:hlinkClick r:id="rId6" tooltip=""/>
              </a:rPr>
              <a:t>www.evalita.it/2018</a:t>
            </a:r>
            <a:endParaRPr lang="en-US" sz="2000"/>
          </a:p>
          <a:p>
            <a:pPr lvl="1">
              <a:defRPr/>
            </a:pPr>
            <a:r>
              <a:rPr lang="en-US" sz="1800" u="sng">
                <a:hlinkClick r:id="rId7" tooltip=""/>
              </a:rPr>
              <a:t>ABSITA</a:t>
            </a:r>
            <a:endParaRPr lang="en-US" sz="1800"/>
          </a:p>
          <a:p>
            <a:pPr lvl="1">
              <a:defRPr/>
            </a:pPr>
            <a:r>
              <a:rPr lang="en-US" sz="1800" u="sng">
                <a:hlinkClick r:id="rId8" tooltip=""/>
              </a:rPr>
              <a:t>HaSpeeDe</a:t>
            </a:r>
            <a:endParaRPr lang="en-US" sz="1800"/>
          </a:p>
          <a:p>
            <a:pPr lvl="1">
              <a:defRPr/>
            </a:pPr>
            <a:r>
              <a:rPr lang="it-IT" sz="1800" u="sng">
                <a:hlinkClick r:id="rId9" tooltip=""/>
              </a:rPr>
              <a:t>NLP4FUN</a:t>
            </a:r>
            <a:r>
              <a:rPr lang="it-IT" sz="1800"/>
              <a:t> (more statistics than linguistics?)</a:t>
            </a:r>
            <a:endParaRPr/>
          </a:p>
          <a:p>
            <a:pPr lvl="1">
              <a:defRPr/>
            </a:pPr>
            <a:r>
              <a:rPr lang="it-IT" sz="1800"/>
              <a:t>Timeline</a:t>
            </a:r>
            <a:endParaRPr/>
          </a:p>
          <a:p>
            <a:pPr lvl="2">
              <a:defRPr/>
            </a:pPr>
            <a:r>
              <a:rPr lang="it-IT" sz="1400"/>
              <a:t>Data Release: May 28, 2018</a:t>
            </a:r>
            <a:endParaRPr/>
          </a:p>
          <a:p>
            <a:pPr lvl="2">
              <a:defRPr/>
            </a:pPr>
            <a:r>
              <a:rPr lang="it-IT" sz="1400"/>
              <a:t>Evalutation: September 10-16, 2018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3600"/>
              <a:t>Possible </a:t>
            </a:r>
            <a:r>
              <a:rPr lang="en-US" sz="3600"/>
              <a:t>Approach for </a:t>
            </a:r>
            <a:r>
              <a:rPr lang="en-US" sz="3600"/>
              <a:t>ABSITA</a:t>
            </a:r>
            <a:endParaRPr lang="it-IT" sz="3600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2209800" y="4929632"/>
            <a:ext cx="7772400" cy="157176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sz="2000"/>
              <a:t>A Siamese Bidirectional LSTM with context-aware attention.</a:t>
            </a:r>
            <a:endParaRPr/>
          </a:p>
          <a:p>
            <a:pPr lvl="1">
              <a:defRPr/>
            </a:pPr>
            <a:r>
              <a:rPr lang="en-US"/>
              <a:t>Baziotis</a:t>
            </a:r>
            <a:r>
              <a:rPr lang="en-US"/>
              <a:t> et al. </a:t>
            </a:r>
            <a:r>
              <a:rPr lang="en-US"/>
              <a:t>DataStories</a:t>
            </a:r>
            <a:r>
              <a:rPr lang="en-US"/>
              <a:t> at SemEval-2017 Task 4: Deep LSTM with Attention for Message-level and Topic-based Sentiment Analysis. </a:t>
            </a:r>
            <a:r>
              <a:rPr lang="en-US"/>
              <a:t>www.aclweb.org/anthology/S17-2126</a:t>
            </a:r>
            <a:endParaRPr/>
          </a:p>
          <a:p>
            <a:pPr lvl="1">
              <a:defRPr/>
            </a:pPr>
            <a:r>
              <a:rPr lang="en-US"/>
              <a:t>Code: </a:t>
            </a:r>
            <a:r>
              <a:rPr lang="en-US"/>
              <a:t>https://github.com/cbaziotis/datastories-semeval2017-task4</a:t>
            </a:r>
            <a:endParaRPr lang="it-IT" sz="2000"/>
          </a:p>
        </p:txBody>
      </p:sp>
      <p:pic>
        <p:nvPicPr>
          <p:cNvPr id="6" name="Picture 2" descr="task4C-1.png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2531604" y="1088740"/>
            <a:ext cx="7560332" cy="350715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000"/>
              <a:t>Question Answering Tasks</a:t>
            </a:r>
            <a:endParaRPr lang="it-IT" sz="4000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Tensorflow</a:t>
            </a:r>
            <a:r>
              <a:rPr lang="en-US"/>
              <a:t> 2.0 QA</a:t>
            </a:r>
            <a:br>
              <a:rPr lang="en-US"/>
            </a:br>
            <a:r>
              <a:rPr lang="it-IT" u="sng">
                <a:hlinkClick r:id="rId2" tooltip=""/>
              </a:rPr>
              <a:t>https://www.kaggle.com/c/tensorflow2-question-answering</a:t>
            </a:r>
            <a:endParaRPr lang="en-US"/>
          </a:p>
          <a:p>
            <a:pPr>
              <a:defRPr/>
            </a:pPr>
            <a:r>
              <a:rPr lang="en-US"/>
              <a:t>SemEval</a:t>
            </a:r>
            <a:r>
              <a:rPr lang="en-US"/>
              <a:t> 2017</a:t>
            </a:r>
            <a:endParaRPr/>
          </a:p>
          <a:p>
            <a:pPr marL="257175" lvl="1" indent="0">
              <a:buNone/>
              <a:defRPr/>
            </a:pPr>
            <a:r>
              <a:rPr lang="en-US" u="sng">
                <a:hlinkClick r:id="rId3" tooltip=""/>
              </a:rPr>
              <a:t>Task 3</a:t>
            </a:r>
            <a:endParaRPr lang="en-US"/>
          </a:p>
          <a:p>
            <a:pPr>
              <a:defRPr/>
            </a:pPr>
            <a:r>
              <a:rPr lang="en-US"/>
              <a:t>Evalita</a:t>
            </a:r>
            <a:r>
              <a:rPr lang="en-US"/>
              <a:t> 2016</a:t>
            </a:r>
            <a:endParaRPr/>
          </a:p>
          <a:p>
            <a:pPr marL="257175" lvl="1" indent="0">
              <a:buNone/>
              <a:defRPr/>
            </a:pPr>
            <a:r>
              <a:rPr lang="en-US" u="sng">
                <a:hlinkClick r:id="rId4" tooltip=""/>
              </a:rPr>
              <a:t>QA4FAQ</a:t>
            </a:r>
            <a:endParaRPr lang="en-US"/>
          </a:p>
          <a:p>
            <a:pPr>
              <a:defRPr/>
            </a:pPr>
            <a:r>
              <a:rPr lang="en-US" u="sng">
                <a:hlinkClick r:id="rId5" tooltip=""/>
              </a:rPr>
              <a:t>SQuAD</a:t>
            </a:r>
            <a:endParaRPr lang="en-US"/>
          </a:p>
          <a:p>
            <a:pPr marL="257175" lvl="1" indent="0">
              <a:buNone/>
              <a:defRPr/>
            </a:pPr>
            <a:r>
              <a:rPr lang="it-IT" u="sng">
                <a:hlinkClick r:id="rId6" tooltip=""/>
              </a:rPr>
              <a:t>https://towardsdatascience.com/nlp-building-a-question-answering-model-ed0529a68c54</a:t>
            </a:r>
            <a:endParaRPr lang="it-IT"/>
          </a:p>
          <a:p>
            <a:pPr>
              <a:defRPr/>
            </a:pPr>
            <a:r>
              <a:rPr lang="en-US"/>
              <a:t>M</a:t>
            </a:r>
            <a:r>
              <a:rPr lang="it-IT"/>
              <a:t>ovie</a:t>
            </a:r>
            <a:r>
              <a:rPr lang="it-IT"/>
              <a:t> QA</a:t>
            </a:r>
            <a:endParaRPr/>
          </a:p>
          <a:p>
            <a:pPr marL="257175" lvl="1" indent="0">
              <a:buNone/>
              <a:defRPr/>
            </a:pPr>
            <a:r>
              <a:rPr lang="it-IT" u="sng">
                <a:hlinkClick r:id="rId7" tooltip=""/>
              </a:rPr>
              <a:t>http://movieqa.cs.toronto.edu/home/</a:t>
            </a:r>
            <a:endParaRPr lang="it-IT"/>
          </a:p>
          <a:p>
            <a:pPr>
              <a:defRPr/>
            </a:pPr>
            <a:r>
              <a:rPr lang="en-US" u="sng">
                <a:hlinkClick r:id="rId8" tooltip=""/>
              </a:rPr>
              <a:t>Natural Language Interfaces for Web of Data (</a:t>
            </a:r>
            <a:r>
              <a:rPr lang="it-IT" u="sng">
                <a:hlinkClick r:id="rId8" tooltip=""/>
              </a:rPr>
              <a:t>NLIWoD4)</a:t>
            </a:r>
            <a:endParaRPr lang="it-IT"/>
          </a:p>
          <a:p>
            <a:pPr marL="257175" lvl="1" indent="0">
              <a:buNone/>
              <a:defRPr/>
            </a:pPr>
            <a:r>
              <a:rPr lang="it-IT"/>
              <a:t>http://2018.nliwod.org/challenge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400"/>
              <a:t>Chatbots</a:t>
            </a:r>
            <a:endParaRPr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u="sng">
                <a:hlinkClick r:id="rId2" tooltip=""/>
              </a:rPr>
              <a:t>AWS Chatbot Challenge</a:t>
            </a:r>
            <a:endParaRPr lang="en-US"/>
          </a:p>
          <a:p>
            <a:pPr lvl="1">
              <a:defRPr/>
            </a:pPr>
            <a:r>
              <a:rPr lang="en-US" u="sng">
                <a:hlinkClick r:id="rId3" tooltip=""/>
              </a:rPr>
              <a:t>https://aws.amazon.com/events/chatbot-challenge/</a:t>
            </a:r>
            <a:endParaRPr lang="en-US"/>
          </a:p>
          <a:p>
            <a:pPr>
              <a:defRPr/>
            </a:pPr>
            <a:r>
              <a:rPr lang="en-US"/>
              <a:t>Ubuntu Dialog Corpus:</a:t>
            </a:r>
            <a:endParaRPr/>
          </a:p>
          <a:p>
            <a:pPr lvl="1">
              <a:defRPr/>
            </a:pPr>
            <a:r>
              <a:rPr lang="en-US"/>
              <a:t>https://github.com/rkadlec/ubuntu-ranking-dataset-creator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4000"/>
              <a:t>Neural Machine Translation</a:t>
            </a:r>
            <a:endParaRPr lang="it-IT" sz="4000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 sz="2800"/>
              <a:t>English-Italian</a:t>
            </a:r>
            <a:endParaRPr/>
          </a:p>
          <a:p>
            <a:pPr lvl="1">
              <a:defRPr/>
            </a:pPr>
            <a:r>
              <a:rPr lang="en-US" sz="2400"/>
              <a:t>Europarl</a:t>
            </a:r>
            <a:r>
              <a:rPr lang="en-US" sz="2400"/>
              <a:t> Corpus</a:t>
            </a:r>
            <a:endParaRPr/>
          </a:p>
          <a:p>
            <a:pPr lvl="1">
              <a:defRPr/>
            </a:pPr>
            <a:r>
              <a:rPr lang="en-US" sz="2400" u="sng">
                <a:hlinkClick r:id="rId2" tooltip=""/>
              </a:rPr>
              <a:t>Ses2Seq TensorFlow Tutorial</a:t>
            </a:r>
            <a:endParaRPr lang="en-US" sz="2400"/>
          </a:p>
          <a:p>
            <a:pPr>
              <a:defRPr/>
            </a:pPr>
            <a:r>
              <a:rPr lang="en-US" sz="2800"/>
              <a:t>References:	</a:t>
            </a:r>
            <a:endParaRPr/>
          </a:p>
          <a:p>
            <a:pPr lvl="1">
              <a:defRPr/>
            </a:pPr>
            <a:r>
              <a:rPr lang="en-US" sz="2400">
                <a:ea typeface="ＭＳ Ｐゴシック"/>
              </a:rPr>
              <a:t>D. </a:t>
            </a:r>
            <a:r>
              <a:rPr lang="en-US" sz="2400">
                <a:ea typeface="ＭＳ Ｐゴシック"/>
              </a:rPr>
              <a:t>Bahdanau</a:t>
            </a:r>
            <a:r>
              <a:rPr lang="en-US" sz="2400">
                <a:ea typeface="ＭＳ Ｐゴシック"/>
              </a:rPr>
              <a:t>, K. Cho, Y. </a:t>
            </a:r>
            <a:r>
              <a:rPr lang="en-US" sz="2400">
                <a:ea typeface="ＭＳ Ｐゴシック"/>
              </a:rPr>
              <a:t>Bengio</a:t>
            </a:r>
            <a:r>
              <a:rPr lang="en-US" sz="2400">
                <a:ea typeface="ＭＳ Ｐゴシック"/>
              </a:rPr>
              <a:t>. Neural machine translation by jointly learning to align and translate.</a:t>
            </a:r>
            <a:br>
              <a:rPr lang="en-US" sz="2400">
                <a:ea typeface="ＭＳ Ｐゴシック"/>
              </a:rPr>
            </a:br>
            <a:r>
              <a:rPr lang="de-DE" sz="2400">
                <a:ea typeface="ＭＳ Ｐゴシック"/>
              </a:rPr>
              <a:t>http://arxiv.org/pdf/1409.0473v6</a:t>
            </a:r>
            <a:endParaRPr lang="en-US" sz="2400"/>
          </a:p>
          <a:p>
            <a:pPr lvl="1">
              <a:defRPr/>
            </a:pPr>
            <a:r>
              <a:rPr lang="en-US" sz="2400">
                <a:ea typeface="ＭＳ Ｐゴシック"/>
              </a:rPr>
              <a:t>Zhang, X., &amp; </a:t>
            </a:r>
            <a:r>
              <a:rPr lang="en-US" sz="2400">
                <a:ea typeface="ＭＳ Ｐゴシック"/>
              </a:rPr>
              <a:t>LeCun</a:t>
            </a:r>
            <a:r>
              <a:rPr lang="en-US" sz="2400">
                <a:ea typeface="ＭＳ Ｐゴシック"/>
              </a:rPr>
              <a:t>, Y. (2015). Text Understanding from Scratch.</a:t>
            </a:r>
            <a:br>
              <a:rPr lang="en-US" sz="2400">
                <a:ea typeface="ＭＳ Ｐゴシック"/>
              </a:rPr>
            </a:br>
            <a:r>
              <a:rPr lang="de-DE" sz="2400">
                <a:ea typeface="ＭＳ Ｐゴシック"/>
              </a:rPr>
              <a:t>http://arxiv.org/abs/1502.01710</a:t>
            </a:r>
            <a:endParaRPr lang="it-IT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1_AIIA00">
  <a:themeElements>
    <a:clrScheme name="1_AIIA00 2">
      <a:dk1>
        <a:srgbClr val="000000"/>
      </a:dk1>
      <a:lt1>
        <a:srgbClr val="FFFFFF"/>
      </a:lt1>
      <a:dk2>
        <a:srgbClr val="000000"/>
      </a:dk2>
      <a:lt2>
        <a:srgbClr val="868686"/>
      </a:lt2>
      <a:accent1>
        <a:srgbClr val="3366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ADB8FF"/>
      </a:accent5>
      <a:accent6>
        <a:srgbClr val="008A00"/>
      </a:accent6>
      <a:hlink>
        <a:srgbClr val="FF0033"/>
      </a:hlink>
      <a:folHlink>
        <a:srgbClr val="CCCCCC"/>
      </a:folHlink>
    </a:clrScheme>
    <a:fontScheme name="1_AIIA00">
      <a:majorFont>
        <a:latin typeface="Times New Roman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xfrm>
          <a:off x="0" y="0"/>
          <a:ext cx="1" cy="1"/>
        </a:xfrm>
        <a:prstGeom prst="rect">
          <a:avLst/>
        </a:pr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</a:spPr>
      <a:bodyPr/>
      <a:lstStyle/>
    </a:spDef>
    <a:lnDef>
      <a:spPr bwMode="auto">
        <a:xfrm>
          <a:off x="0" y="0"/>
          <a:ext cx="1" cy="1"/>
        </a:xfrm>
        <a:prstGeom prst="rect">
          <a:avLst/>
        </a:pr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</a:spPr>
      <a:bodyPr/>
      <a:lstStyle/>
    </a:lnDef>
  </a:objectDefaults>
  <a:extraClrSchemeLst>
    <a:extraClrScheme>
      <a:clrScheme name="1_AIIA00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accent1="accent1" accent2="accent2" accent3="accent3" accent4="accent4" accent5="accent5" accent6="accent6" bg1="dk2" bg2="dk1" folHlink="folHlink" hlink="hlink" tx1="lt1" tx2="lt2"/>
    </a:extraClrScheme>
    <a:extraClrScheme>
      <a:clrScheme name="1_AIIA00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accent1="accent1" accent2="accent2" accent3="accent3" accent4="accent4" accent5="accent5" accent6="accent6" bg1="lt1" bg2="lt2" folHlink="folHlink" hlink="hlink" tx1="dk1" tx2="dk2"/>
    </a:extraClrScheme>
    <a:extraClrScheme>
      <a:clrScheme name="1_AIIA00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accent1="accent1" accent2="accent2" accent3="accent3" accent4="accent4" accent5="accent5" accent6="accent6" bg1="lt1" bg2="lt2" folHlink="folHlink" hlink="hlink" tx1="dk1" tx2="dk2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23-IntroToTensorFlow</Template>
  <TotalTime>0</TotalTime>
  <Words>0</Words>
  <Application>onlyoffice/5.3.0.243</Application>
  <DocSecurity>0</DocSecurity>
  <PresentationFormat>Widescreen</PresentationFormat>
  <Paragraphs>0</Paragraphs>
  <Slides>17</Slides>
  <Notes>17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Manager/>
  <Company>Università di Pisa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Categorization</dc:title>
  <dc:subject/>
  <dc:creator>Giuseppe Attardi</dc:creator>
  <cp:keywords/>
  <dc:description/>
  <dc:identifier/>
  <dc:language/>
  <cp:lastModifiedBy>Andrea Esuli</cp:lastModifiedBy>
  <cp:revision>821</cp:revision>
  <dcterms:created xsi:type="dcterms:W3CDTF">2004-04-23T19:18:16Z</dcterms:created>
  <dcterms:modified xsi:type="dcterms:W3CDTF">2019-11-11T21:06:55Z</dcterms:modified>
  <cp:category/>
  <cp:contentStatus/>
  <cp:version/>
</cp:coreProperties>
</file>