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04" r:id="rId3"/>
    <p:sldId id="324" r:id="rId4"/>
    <p:sldId id="325" r:id="rId5"/>
    <p:sldId id="326" r:id="rId6"/>
    <p:sldId id="327" r:id="rId7"/>
    <p:sldId id="342" r:id="rId8"/>
    <p:sldId id="328" r:id="rId9"/>
    <p:sldId id="313" r:id="rId10"/>
    <p:sldId id="329" r:id="rId11"/>
    <p:sldId id="345" r:id="rId12"/>
    <p:sldId id="343" r:id="rId13"/>
    <p:sldId id="344" r:id="rId14"/>
    <p:sldId id="346" r:id="rId15"/>
    <p:sldId id="330" r:id="rId16"/>
    <p:sldId id="347" r:id="rId17"/>
    <p:sldId id="331" r:id="rId18"/>
    <p:sldId id="332" r:id="rId19"/>
    <p:sldId id="333" r:id="rId20"/>
    <p:sldId id="348" r:id="rId21"/>
    <p:sldId id="349" r:id="rId22"/>
    <p:sldId id="335" r:id="rId23"/>
    <p:sldId id="350" r:id="rId24"/>
    <p:sldId id="352" r:id="rId25"/>
    <p:sldId id="351" r:id="rId26"/>
    <p:sldId id="353" r:id="rId27"/>
    <p:sldId id="354" r:id="rId28"/>
    <p:sldId id="355" r:id="rId29"/>
    <p:sldId id="356" r:id="rId30"/>
    <p:sldId id="336" r:id="rId31"/>
    <p:sldId id="357" r:id="rId32"/>
    <p:sldId id="337" r:id="rId33"/>
    <p:sldId id="338" r:id="rId34"/>
    <p:sldId id="358" r:id="rId35"/>
    <p:sldId id="359" r:id="rId36"/>
    <p:sldId id="339" r:id="rId37"/>
    <p:sldId id="361" r:id="rId38"/>
    <p:sldId id="340" r:id="rId39"/>
    <p:sldId id="360" r:id="rId40"/>
    <p:sldId id="362" r:id="rId41"/>
    <p:sldId id="363" r:id="rId42"/>
    <p:sldId id="364" r:id="rId43"/>
    <p:sldId id="365" r:id="rId44"/>
    <p:sldId id="368" r:id="rId45"/>
    <p:sldId id="366" r:id="rId46"/>
    <p:sldId id="301" r:id="rId47"/>
    <p:sldId id="32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CC1"/>
    <a:srgbClr val="3383CB"/>
    <a:srgbClr val="2B6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554" autoAdjust="0"/>
  </p:normalViewPr>
  <p:slideViewPr>
    <p:cSldViewPr snapToGrid="0">
      <p:cViewPr varScale="1">
        <p:scale>
          <a:sx n="97" d="100"/>
          <a:sy n="97" d="100"/>
        </p:scale>
        <p:origin x="23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E16F1-E6C2-4E73-80CC-1BF58A19818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BD563-0B48-4A64-AFF5-FDC342896F2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8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Generative Models</a:t>
            </a:r>
            <a:r>
              <a:rPr lang="en-GB" dirty="0"/>
              <a:t>  Lecture </a:t>
            </a:r>
            <a:r>
              <a:rPr lang="en-GB" dirty="0" err="1"/>
              <a:t>FeiFei</a:t>
            </a:r>
            <a:endParaRPr lang="en-GB" dirty="0"/>
          </a:p>
          <a:p>
            <a:r>
              <a:rPr lang="en-GB" dirty="0"/>
              <a:t>https://documents.epfl.ch/users/f/fl/fleuret/www/dlc/</a:t>
            </a:r>
            <a:br>
              <a:rPr lang="en-GB" dirty="0"/>
            </a:b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73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Trained to predict intensity</a:t>
            </a:r>
            <a:r>
              <a:rPr lang="en-US" baseline="0" dirty="0"/>
              <a:t> distribution – </a:t>
            </a:r>
            <a:r>
              <a:rPr lang="en-US" baseline="0" dirty="0" err="1"/>
              <a:t>Softmax</a:t>
            </a:r>
            <a:r>
              <a:rPr lang="en-US" baseline="0" dirty="0"/>
              <a:t> loss on each pixel (255 outputs x 3 channels)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10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56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2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Pros: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Can explicitly compute likelihood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p(x)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Explicit likelihood of training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gives good evaluation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Good samples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- Sequential generation =&gt; slow</a:t>
            </a:r>
            <a:r>
              <a:rPr lang="en-GB" dirty="0"/>
              <a:t> </a:t>
            </a:r>
            <a:br>
              <a:rPr lang="en-GB" dirty="0"/>
            </a:b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64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sembra</a:t>
            </a:r>
            <a:r>
              <a:rPr lang="en-US" dirty="0"/>
              <a:t> piccolo è </a:t>
            </a:r>
            <a:r>
              <a:rPr lang="en-US" dirty="0" err="1"/>
              <a:t>perchè</a:t>
            </a:r>
            <a:r>
              <a:rPr lang="en-US" dirty="0"/>
              <a:t> è </a:t>
            </a:r>
            <a:r>
              <a:rPr lang="en-US" dirty="0" err="1"/>
              <a:t>piccola</a:t>
            </a:r>
            <a:r>
              <a:rPr lang="en-US" baseline="0" dirty="0"/>
              <a:t> </a:t>
            </a:r>
            <a:r>
              <a:rPr lang="en-US" baseline="0" dirty="0" err="1"/>
              <a:t>l’imagine</a:t>
            </a:r>
            <a:r>
              <a:rPr lang="en-US" baseline="0" dirty="0"/>
              <a:t>. Can keep only local visual coherency. Only small images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52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4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54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7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43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1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32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2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3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66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06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28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http://blog.fastforwardlabs.com/2016/08/12/introducing-variational-autoencoders-in-prose-and.html</a:t>
            </a:r>
          </a:p>
          <a:p>
            <a:r>
              <a:rPr lang="en-GB" dirty="0"/>
              <a:t>we are sampling evenly-spaced percentiles along the latent manifold and plotting their corresponding output from the decoder, with the same axis labels as above.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00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22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66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30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4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74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infamous “mode collapse”,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whenGmodels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very well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smallsub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-population, concentrating on a few modes.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4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05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pooling</a:t>
            </a:r>
            <a:r>
              <a:rPr lang="en-US" baseline="0" dirty="0"/>
              <a:t> no batch norm on last layer.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00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61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 noise sampled in +-</a:t>
            </a:r>
            <a:r>
              <a:rPr lang="en-US" baseline="0" dirty="0"/>
              <a:t> 0.25 to generate more images around </a:t>
            </a:r>
            <a:r>
              <a:rPr lang="en-US" baseline="0" dirty="0" err="1"/>
              <a:t>z_g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6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40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1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9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90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1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selective update of the state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BD563-0B48-4A64-AFF5-FDC342896F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 userDrawn="1"/>
        </p:nvSpPr>
        <p:spPr>
          <a:xfrm>
            <a:off x="358588" y="1264027"/>
            <a:ext cx="8480612" cy="923366"/>
          </a:xfrm>
          <a:prstGeom prst="roundRect">
            <a:avLst/>
          </a:prstGeom>
          <a:solidFill>
            <a:srgbClr val="2B6895"/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425392"/>
            <a:ext cx="8471647" cy="636494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38282"/>
            <a:ext cx="6858000" cy="6633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5FB-1EAB-4CA5-B056-A5545CB4D96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8388-AA30-410B-AEA6-36B369BCD6BA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39" y="4760119"/>
            <a:ext cx="1212522" cy="1237783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-1" y="0"/>
            <a:ext cx="4580965" cy="672353"/>
          </a:xfrm>
          <a:prstGeom prst="rect">
            <a:avLst/>
          </a:prstGeom>
          <a:solidFill>
            <a:schemeClr val="bg1"/>
          </a:solidFill>
          <a:effectLst>
            <a:outerShdw blurRad="50800" dist="76200" dir="5400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ttangolo 9"/>
          <p:cNvSpPr/>
          <p:nvPr userDrawn="1"/>
        </p:nvSpPr>
        <p:spPr>
          <a:xfrm>
            <a:off x="4580965" y="0"/>
            <a:ext cx="4563036" cy="672353"/>
          </a:xfrm>
          <a:prstGeom prst="rect">
            <a:avLst/>
          </a:prstGeom>
          <a:solidFill>
            <a:srgbClr val="2B6895"/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9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0" y="672353"/>
            <a:ext cx="9144000" cy="672353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75500">
                <a:srgbClr val="7FB1DE"/>
              </a:gs>
              <a:gs pos="63000">
                <a:schemeClr val="accent1">
                  <a:lumMod val="97000"/>
                  <a:lumOff val="3000"/>
                </a:schemeClr>
              </a:gs>
              <a:gs pos="88000">
                <a:schemeClr val="accent1">
                  <a:lumMod val="60000"/>
                  <a:lumOff val="40000"/>
                </a:schemeClr>
              </a:gs>
            </a:gsLst>
            <a:lin ang="4200000" scaled="0"/>
          </a:gradFill>
          <a:ln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47" y="744071"/>
            <a:ext cx="8713694" cy="600634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9277"/>
            <a:ext cx="7886700" cy="412768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5FB-1EAB-4CA5-B056-A5545CB4D96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8388-AA30-410B-AEA6-36B369BCD6BA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ttangolo 11"/>
          <p:cNvSpPr/>
          <p:nvPr userDrawn="1"/>
        </p:nvSpPr>
        <p:spPr>
          <a:xfrm>
            <a:off x="-1" y="0"/>
            <a:ext cx="4580965" cy="672353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Rettangolo 12"/>
          <p:cNvSpPr/>
          <p:nvPr userDrawn="1"/>
        </p:nvSpPr>
        <p:spPr>
          <a:xfrm>
            <a:off x="4580965" y="0"/>
            <a:ext cx="4563036" cy="672353"/>
          </a:xfrm>
          <a:prstGeom prst="rect">
            <a:avLst/>
          </a:prstGeom>
          <a:solidFill>
            <a:srgbClr val="2B6895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8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5FB-1EAB-4CA5-B056-A5545CB4D96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8388-AA30-410B-AEA6-36B369BCD6BA}" type="slidenum">
              <a:rPr lang="en-US" smtClean="0"/>
              <a:t>‹N›</a:t>
            </a:fld>
            <a:endParaRPr lang="en-US"/>
          </a:p>
        </p:txBody>
      </p:sp>
      <p:sp>
        <p:nvSpPr>
          <p:cNvPr id="6" name="Rettangolo 5"/>
          <p:cNvSpPr/>
          <p:nvPr userDrawn="1"/>
        </p:nvSpPr>
        <p:spPr>
          <a:xfrm>
            <a:off x="0" y="672353"/>
            <a:ext cx="9144000" cy="672353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75500">
                <a:srgbClr val="7FB1DE"/>
              </a:gs>
              <a:gs pos="63000">
                <a:schemeClr val="accent1">
                  <a:lumMod val="97000"/>
                  <a:lumOff val="3000"/>
                </a:schemeClr>
              </a:gs>
              <a:gs pos="88000">
                <a:schemeClr val="accent1">
                  <a:lumMod val="60000"/>
                  <a:lumOff val="40000"/>
                </a:schemeClr>
              </a:gs>
            </a:gsLst>
            <a:lin ang="4200000" scaled="0"/>
          </a:gradFill>
          <a:ln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2047" y="744071"/>
            <a:ext cx="8713694" cy="600634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-1" y="0"/>
            <a:ext cx="4580965" cy="672353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ttangolo 8"/>
          <p:cNvSpPr/>
          <p:nvPr userDrawn="1"/>
        </p:nvSpPr>
        <p:spPr>
          <a:xfrm>
            <a:off x="4580965" y="0"/>
            <a:ext cx="4563036" cy="672353"/>
          </a:xfrm>
          <a:prstGeom prst="rect">
            <a:avLst/>
          </a:prstGeom>
          <a:solidFill>
            <a:srgbClr val="2B6895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1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5FB-1EAB-4CA5-B056-A5545CB4D96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8388-AA30-410B-AEA6-36B369BCD6BA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ttangolo 10"/>
          <p:cNvSpPr/>
          <p:nvPr userDrawn="1"/>
        </p:nvSpPr>
        <p:spPr>
          <a:xfrm>
            <a:off x="-1" y="0"/>
            <a:ext cx="4580966" cy="367553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ttangolo 11"/>
          <p:cNvSpPr/>
          <p:nvPr userDrawn="1"/>
        </p:nvSpPr>
        <p:spPr>
          <a:xfrm>
            <a:off x="4580964" y="0"/>
            <a:ext cx="4563037" cy="367553"/>
          </a:xfrm>
          <a:prstGeom prst="rect">
            <a:avLst/>
          </a:prstGeom>
          <a:solidFill>
            <a:srgbClr val="2B6895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25FB-1EAB-4CA5-B056-A5545CB4D96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58388-AA30-410B-AEA6-36B369BCD6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hindupuravinash/the-gan-zoo" TargetMode="External"/><Relationship Id="rId3" Type="http://schemas.openxmlformats.org/officeDocument/2006/relationships/hyperlink" Target="http://dpkingma.com/?page_id=393" TargetMode="External"/><Relationship Id="rId7" Type="http://schemas.openxmlformats.org/officeDocument/2006/relationships/hyperlink" Target="https://affinelayer.com/pixsrv/" TargetMode="External"/><Relationship Id="rId2" Type="http://schemas.openxmlformats.org/officeDocument/2006/relationships/hyperlink" Target="https://github.com/openai/pixel-cn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junyanz/pytorch-CycleGAN-and-pix2pix" TargetMode="External"/><Relationship Id="rId5" Type="http://schemas.openxmlformats.org/officeDocument/2006/relationships/hyperlink" Target="https://github.com/carpedm20/DCGAN-tensorflow" TargetMode="External"/><Relationship Id="rId4" Type="http://schemas.openxmlformats.org/officeDocument/2006/relationships/hyperlink" Target="https://github.com/soumith/dcgan.torch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Unsupervised &amp; Generative DL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222914"/>
            <a:ext cx="6858000" cy="663389"/>
          </a:xfrm>
        </p:spPr>
        <p:txBody>
          <a:bodyPr/>
          <a:lstStyle/>
          <a:p>
            <a:r>
              <a:rPr lang="en-US" dirty="0"/>
              <a:t>Intelligent Systems for Pattern Recognition (ISPR)</a:t>
            </a: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143000" y="2400210"/>
            <a:ext cx="6858000" cy="663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Davide</a:t>
            </a:r>
            <a:r>
              <a:rPr lang="en-US" dirty="0"/>
              <a:t> Bacciu</a:t>
            </a: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165411" y="3070228"/>
            <a:ext cx="6858000" cy="663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Dipartimento</a:t>
            </a:r>
            <a:r>
              <a:rPr lang="en-US" dirty="0"/>
              <a:t> di </a:t>
            </a:r>
            <a:r>
              <a:rPr lang="en-US" dirty="0" err="1"/>
              <a:t>Informatica</a:t>
            </a:r>
            <a:endParaRPr lang="en-US" dirty="0"/>
          </a:p>
          <a:p>
            <a:r>
              <a:rPr lang="en-US" dirty="0" err="1"/>
              <a:t>Università</a:t>
            </a:r>
            <a:r>
              <a:rPr lang="en-US" dirty="0"/>
              <a:t> di Pisa</a:t>
            </a:r>
          </a:p>
        </p:txBody>
      </p:sp>
    </p:spTree>
    <p:extLst>
      <p:ext uri="{BB962C8B-B14F-4D97-AF65-F5344CB8AC3E}">
        <p14:creationId xmlns:p14="http://schemas.microsoft.com/office/powerpoint/2010/main" val="320200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the Conditional Probability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9505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deep learning approach that we have already encountered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7" y="2662990"/>
            <a:ext cx="3472594" cy="3005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0" y="3030678"/>
            <a:ext cx="2892204" cy="19281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369480" y="303067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5369480" y="348723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5369480" y="3919092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369480" y="435960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369480" y="478107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6200000">
            <a:off x="5801715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6200000">
            <a:off x="6258274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6200000">
            <a:off x="6690129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6200000">
            <a:off x="713064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 rot="16200000">
            <a:off x="761627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 rot="16200000">
            <a:off x="8073667" y="303067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 rot="16200000">
            <a:off x="5801716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16200000">
            <a:off x="6258275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 rot="16200000">
            <a:off x="6690130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 rot="16200000">
            <a:off x="713064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 rot="16200000">
            <a:off x="761627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 rot="16200000">
            <a:off x="8073668" y="348389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/>
          <p:cNvSpPr/>
          <p:nvPr/>
        </p:nvSpPr>
        <p:spPr>
          <a:xfrm rot="16200000">
            <a:off x="5801716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 rot="16200000">
            <a:off x="6258275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 rot="16200000">
            <a:off x="6690130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 rot="16200000">
            <a:off x="713064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 rot="16200000">
            <a:off x="761627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 rot="16200000">
            <a:off x="8073668" y="3922735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 rot="16200000">
            <a:off x="5801716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>
            <a:off x="6258275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 rot="16200000">
            <a:off x="6690130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 rot="16200000">
            <a:off x="713064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 rot="16200000">
            <a:off x="761627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 rot="16200000">
            <a:off x="8073668" y="4356263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38"/>
          <p:cNvSpPr/>
          <p:nvPr/>
        </p:nvSpPr>
        <p:spPr>
          <a:xfrm rot="16200000">
            <a:off x="5801716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16200000">
            <a:off x="6258275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16200000">
            <a:off x="6690130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/>
          <p:nvPr/>
        </p:nvSpPr>
        <p:spPr>
          <a:xfrm rot="16200000">
            <a:off x="713064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 rot="16200000">
            <a:off x="761627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/>
          <p:nvPr/>
        </p:nvSpPr>
        <p:spPr>
          <a:xfrm rot="16200000">
            <a:off x="8073668" y="476709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sellaDiTesto 44"/>
          <p:cNvSpPr txBox="1"/>
          <p:nvPr/>
        </p:nvSpPr>
        <p:spPr>
          <a:xfrm>
            <a:off x="660734" y="5834070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Scan the image according to a schedule and </a:t>
            </a:r>
            <a:r>
              <a:rPr lang="en-US" sz="2400" dirty="0">
                <a:solidFill>
                  <a:schemeClr val="accent2"/>
                </a:solidFill>
              </a:rPr>
              <a:t>encode the dependency </a:t>
            </a:r>
            <a:r>
              <a:rPr lang="en-US" sz="2400" dirty="0"/>
              <a:t>from previous pixels in the </a:t>
            </a:r>
            <a:r>
              <a:rPr lang="en-US" sz="2400" dirty="0">
                <a:solidFill>
                  <a:schemeClr val="accent2"/>
                </a:solidFill>
              </a:rPr>
              <a:t>states of an RNN</a:t>
            </a:r>
          </a:p>
        </p:txBody>
      </p:sp>
      <p:cxnSp>
        <p:nvCxnSpPr>
          <p:cNvPr id="49" name="Connettore 2 48"/>
          <p:cNvCxnSpPr/>
          <p:nvPr/>
        </p:nvCxnSpPr>
        <p:spPr>
          <a:xfrm>
            <a:off x="5678905" y="2662990"/>
            <a:ext cx="2069432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the Conditional Probability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9505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deep learning approach that we have already encountered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7" y="2662990"/>
            <a:ext cx="3472594" cy="3005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0" y="3030678"/>
            <a:ext cx="2892204" cy="19281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369480" y="3030678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5369480" y="348723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5369480" y="3919092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369480" y="435960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369480" y="478107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6200000">
            <a:off x="5801715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6200000">
            <a:off x="6258274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6200000">
            <a:off x="6690129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6200000">
            <a:off x="713064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 rot="16200000">
            <a:off x="761627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 rot="16200000">
            <a:off x="8073667" y="303067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 rot="16200000">
            <a:off x="5801716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16200000">
            <a:off x="6258275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 rot="16200000">
            <a:off x="6690130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 rot="16200000">
            <a:off x="713064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 rot="16200000">
            <a:off x="761627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 rot="16200000">
            <a:off x="8073668" y="348389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/>
          <p:cNvSpPr/>
          <p:nvPr/>
        </p:nvSpPr>
        <p:spPr>
          <a:xfrm rot="16200000">
            <a:off x="5801716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 rot="16200000">
            <a:off x="6258275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 rot="16200000">
            <a:off x="6690130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 rot="16200000">
            <a:off x="713064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 rot="16200000">
            <a:off x="761627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 rot="16200000">
            <a:off x="8073668" y="3922735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 rot="16200000">
            <a:off x="5801716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>
            <a:off x="6258275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 rot="16200000">
            <a:off x="6690130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 rot="16200000">
            <a:off x="713064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 rot="16200000">
            <a:off x="761627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 rot="16200000">
            <a:off x="8073668" y="4356263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38"/>
          <p:cNvSpPr/>
          <p:nvPr/>
        </p:nvSpPr>
        <p:spPr>
          <a:xfrm rot="16200000">
            <a:off x="5801716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16200000">
            <a:off x="6258275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16200000">
            <a:off x="6690130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/>
          <p:nvPr/>
        </p:nvSpPr>
        <p:spPr>
          <a:xfrm rot="16200000">
            <a:off x="713064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 rot="16200000">
            <a:off x="761627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/>
          <p:nvPr/>
        </p:nvSpPr>
        <p:spPr>
          <a:xfrm rot="16200000">
            <a:off x="8073668" y="476709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/>
          <p:cNvSpPr txBox="1"/>
          <p:nvPr/>
        </p:nvSpPr>
        <p:spPr>
          <a:xfrm>
            <a:off x="660734" y="5834070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Scan the image according to a schedule and </a:t>
            </a:r>
            <a:r>
              <a:rPr lang="en-US" sz="2400" dirty="0">
                <a:solidFill>
                  <a:schemeClr val="accent2"/>
                </a:solidFill>
              </a:rPr>
              <a:t>encode the dependency </a:t>
            </a:r>
            <a:r>
              <a:rPr lang="en-US" sz="2400" dirty="0"/>
              <a:t>from previous pixels in the </a:t>
            </a:r>
            <a:r>
              <a:rPr lang="en-US" sz="2400" dirty="0">
                <a:solidFill>
                  <a:schemeClr val="accent2"/>
                </a:solidFill>
              </a:rPr>
              <a:t>states of an RNN</a:t>
            </a:r>
          </a:p>
        </p:txBody>
      </p:sp>
    </p:spTree>
    <p:extLst>
      <p:ext uri="{BB962C8B-B14F-4D97-AF65-F5344CB8AC3E}">
        <p14:creationId xmlns:p14="http://schemas.microsoft.com/office/powerpoint/2010/main" val="243590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the Conditional Probability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9505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deep learning approach that we have already encountered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7" y="2662990"/>
            <a:ext cx="3472594" cy="3005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0" y="3030678"/>
            <a:ext cx="2892204" cy="19281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369480" y="3030678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5369480" y="3487237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5369480" y="3919092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369480" y="435960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369480" y="478107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6200000">
            <a:off x="5801715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6200000">
            <a:off x="6258274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6200000">
            <a:off x="6690129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6200000">
            <a:off x="713064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 rot="16200000">
            <a:off x="761627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 rot="16200000">
            <a:off x="8073667" y="303067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 rot="16200000">
            <a:off x="5801716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16200000">
            <a:off x="6258275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 rot="16200000">
            <a:off x="6690130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 rot="16200000">
            <a:off x="713064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 rot="16200000">
            <a:off x="761627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 rot="16200000">
            <a:off x="8073668" y="348389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/>
          <p:cNvSpPr/>
          <p:nvPr/>
        </p:nvSpPr>
        <p:spPr>
          <a:xfrm rot="16200000">
            <a:off x="5801716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 rot="16200000">
            <a:off x="6258275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 rot="16200000">
            <a:off x="6690130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 rot="16200000">
            <a:off x="713064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 rot="16200000">
            <a:off x="761627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 rot="16200000">
            <a:off x="8073668" y="3922735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 rot="16200000">
            <a:off x="5801716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>
            <a:off x="6258275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 rot="16200000">
            <a:off x="6690130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 rot="16200000">
            <a:off x="713064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 rot="16200000">
            <a:off x="761627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 rot="16200000">
            <a:off x="8073668" y="4356263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38"/>
          <p:cNvSpPr/>
          <p:nvPr/>
        </p:nvSpPr>
        <p:spPr>
          <a:xfrm rot="16200000">
            <a:off x="5801716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16200000">
            <a:off x="6258275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16200000">
            <a:off x="6690130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/>
          <p:nvPr/>
        </p:nvSpPr>
        <p:spPr>
          <a:xfrm rot="16200000">
            <a:off x="713064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 rot="16200000">
            <a:off x="761627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/>
          <p:nvPr/>
        </p:nvSpPr>
        <p:spPr>
          <a:xfrm rot="16200000">
            <a:off x="8073668" y="476709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2 18"/>
          <p:cNvCxnSpPr>
            <a:stCxn id="9" idx="6"/>
            <a:endCxn id="14" idx="0"/>
          </p:cNvCxnSpPr>
          <p:nvPr/>
        </p:nvCxnSpPr>
        <p:spPr>
          <a:xfrm>
            <a:off x="5550568" y="3119550"/>
            <a:ext cx="252820" cy="1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9" idx="4"/>
            <a:endCxn id="10" idx="0"/>
          </p:cNvCxnSpPr>
          <p:nvPr/>
        </p:nvCxnSpPr>
        <p:spPr>
          <a:xfrm>
            <a:off x="5460024" y="3208421"/>
            <a:ext cx="0" cy="278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660734" y="5834070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Scan the image according to a schedule and </a:t>
            </a:r>
            <a:r>
              <a:rPr lang="en-US" sz="2400" dirty="0">
                <a:solidFill>
                  <a:schemeClr val="accent2"/>
                </a:solidFill>
              </a:rPr>
              <a:t>encode the dependency </a:t>
            </a:r>
            <a:r>
              <a:rPr lang="en-US" sz="2400" dirty="0"/>
              <a:t>from previous pixels in the </a:t>
            </a:r>
            <a:r>
              <a:rPr lang="en-US" sz="2400" dirty="0">
                <a:solidFill>
                  <a:schemeClr val="accent2"/>
                </a:solidFill>
              </a:rPr>
              <a:t>states of an RNN</a:t>
            </a:r>
          </a:p>
        </p:txBody>
      </p:sp>
    </p:spTree>
    <p:extLst>
      <p:ext uri="{BB962C8B-B14F-4D97-AF65-F5344CB8AC3E}">
        <p14:creationId xmlns:p14="http://schemas.microsoft.com/office/powerpoint/2010/main" val="51137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the Conditional Probability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9505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deep learning approach that we have already encountered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7" y="2662990"/>
            <a:ext cx="3472594" cy="3005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0" y="3030678"/>
            <a:ext cx="2892204" cy="19281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369480" y="3030678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5369480" y="3487237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5369480" y="3919092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369480" y="435960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369480" y="478107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6200000">
            <a:off x="5801715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6200000">
            <a:off x="6258274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6200000">
            <a:off x="6690129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6200000">
            <a:off x="713064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 rot="16200000">
            <a:off x="761627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 rot="16200000">
            <a:off x="8073667" y="303067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 rot="16200000">
            <a:off x="5801716" y="3485564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16200000">
            <a:off x="6258275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 rot="16200000">
            <a:off x="6690130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 rot="16200000">
            <a:off x="713064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 rot="16200000">
            <a:off x="761627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 rot="16200000">
            <a:off x="8073668" y="348389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/>
          <p:cNvSpPr/>
          <p:nvPr/>
        </p:nvSpPr>
        <p:spPr>
          <a:xfrm rot="16200000">
            <a:off x="5801716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 rot="16200000">
            <a:off x="6258275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 rot="16200000">
            <a:off x="6690130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 rot="16200000">
            <a:off x="713064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 rot="16200000">
            <a:off x="761627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 rot="16200000">
            <a:off x="8073668" y="3922735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 rot="16200000">
            <a:off x="5801716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>
            <a:off x="6258275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 rot="16200000">
            <a:off x="6690130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 rot="16200000">
            <a:off x="713064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 rot="16200000">
            <a:off x="761627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 rot="16200000">
            <a:off x="8073668" y="4356263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38"/>
          <p:cNvSpPr/>
          <p:nvPr/>
        </p:nvSpPr>
        <p:spPr>
          <a:xfrm rot="16200000">
            <a:off x="5801716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16200000">
            <a:off x="6258275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16200000">
            <a:off x="6690130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/>
          <p:nvPr/>
        </p:nvSpPr>
        <p:spPr>
          <a:xfrm rot="16200000">
            <a:off x="713064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 rot="16200000">
            <a:off x="761627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/>
          <p:nvPr/>
        </p:nvSpPr>
        <p:spPr>
          <a:xfrm rot="16200000">
            <a:off x="8073668" y="476709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2 18"/>
          <p:cNvCxnSpPr>
            <a:stCxn id="9" idx="6"/>
            <a:endCxn id="14" idx="0"/>
          </p:cNvCxnSpPr>
          <p:nvPr/>
        </p:nvCxnSpPr>
        <p:spPr>
          <a:xfrm>
            <a:off x="5550568" y="3119550"/>
            <a:ext cx="252820" cy="1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9" idx="4"/>
            <a:endCxn id="10" idx="0"/>
          </p:cNvCxnSpPr>
          <p:nvPr/>
        </p:nvCxnSpPr>
        <p:spPr>
          <a:xfrm>
            <a:off x="5460024" y="3208421"/>
            <a:ext cx="0" cy="278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14" idx="4"/>
            <a:endCxn id="15" idx="0"/>
          </p:cNvCxnSpPr>
          <p:nvPr/>
        </p:nvCxnSpPr>
        <p:spPr>
          <a:xfrm>
            <a:off x="5981131" y="3121222"/>
            <a:ext cx="2788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endCxn id="11" idx="0"/>
          </p:cNvCxnSpPr>
          <p:nvPr/>
        </p:nvCxnSpPr>
        <p:spPr>
          <a:xfrm>
            <a:off x="5460024" y="3663307"/>
            <a:ext cx="0" cy="255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>
            <a:stCxn id="14" idx="2"/>
            <a:endCxn id="21" idx="6"/>
          </p:cNvCxnSpPr>
          <p:nvPr/>
        </p:nvCxnSpPr>
        <p:spPr>
          <a:xfrm>
            <a:off x="5892260" y="3211766"/>
            <a:ext cx="1" cy="272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stCxn id="10" idx="6"/>
            <a:endCxn id="21" idx="0"/>
          </p:cNvCxnSpPr>
          <p:nvPr/>
        </p:nvCxnSpPr>
        <p:spPr>
          <a:xfrm flipV="1">
            <a:off x="5550568" y="3574436"/>
            <a:ext cx="252821" cy="1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660734" y="5834070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Scan the image according to a schedule and </a:t>
            </a:r>
            <a:r>
              <a:rPr lang="en-US" sz="2400" dirty="0">
                <a:solidFill>
                  <a:schemeClr val="accent2"/>
                </a:solidFill>
              </a:rPr>
              <a:t>encode the dependency </a:t>
            </a:r>
            <a:r>
              <a:rPr lang="en-US" sz="2400" dirty="0"/>
              <a:t>from previous pixels in the </a:t>
            </a:r>
            <a:r>
              <a:rPr lang="en-US" sz="2400" dirty="0">
                <a:solidFill>
                  <a:schemeClr val="accent2"/>
                </a:solidFill>
              </a:rPr>
              <a:t>states of an RNN</a:t>
            </a:r>
          </a:p>
        </p:txBody>
      </p:sp>
    </p:spTree>
    <p:extLst>
      <p:ext uri="{BB962C8B-B14F-4D97-AF65-F5344CB8AC3E}">
        <p14:creationId xmlns:p14="http://schemas.microsoft.com/office/powerpoint/2010/main" val="3392724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the Conditional Probability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9505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deep learning approach that we have already encountered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7" y="2662990"/>
            <a:ext cx="3472594" cy="3005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0" y="3030678"/>
            <a:ext cx="2892204" cy="19281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369480" y="3030678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5369480" y="3487237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5369480" y="3919092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369480" y="4359609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5369480" y="478107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 rot="16200000">
            <a:off x="5801715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 rot="16200000">
            <a:off x="6258274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/>
          <p:cNvSpPr/>
          <p:nvPr/>
        </p:nvSpPr>
        <p:spPr>
          <a:xfrm rot="16200000">
            <a:off x="6690129" y="3032350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 rot="16200000">
            <a:off x="713064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 rot="16200000">
            <a:off x="7616276" y="3032350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 rot="16200000">
            <a:off x="8073667" y="3030677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 rot="16200000">
            <a:off x="5801716" y="3485564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16200000">
            <a:off x="6258275" y="3485564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 rot="16200000">
            <a:off x="6690130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 rot="16200000">
            <a:off x="713064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 rot="16200000">
            <a:off x="7616277" y="3485564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/>
          <p:cNvSpPr/>
          <p:nvPr/>
        </p:nvSpPr>
        <p:spPr>
          <a:xfrm rot="16200000">
            <a:off x="8073668" y="3483891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/>
          <p:cNvSpPr/>
          <p:nvPr/>
        </p:nvSpPr>
        <p:spPr>
          <a:xfrm rot="16200000">
            <a:off x="5801716" y="3924408"/>
            <a:ext cx="181088" cy="177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 rot="16200000">
            <a:off x="6258275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 rot="16200000">
            <a:off x="6690130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 rot="16200000">
            <a:off x="713064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 rot="16200000">
            <a:off x="7616277" y="3924408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 rot="16200000">
            <a:off x="8073668" y="3922735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 rot="16200000">
            <a:off x="5801716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 rot="16200000">
            <a:off x="6258275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 rot="16200000">
            <a:off x="6690130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 rot="16200000">
            <a:off x="713064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 rot="16200000">
            <a:off x="7616277" y="435793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 rot="16200000">
            <a:off x="8073668" y="4356263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38"/>
          <p:cNvSpPr/>
          <p:nvPr/>
        </p:nvSpPr>
        <p:spPr>
          <a:xfrm rot="16200000">
            <a:off x="5801716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16200000">
            <a:off x="6258275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16200000">
            <a:off x="6690130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/>
          <p:nvPr/>
        </p:nvSpPr>
        <p:spPr>
          <a:xfrm rot="16200000">
            <a:off x="713064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 rot="16200000">
            <a:off x="7616277" y="4768769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/>
          <p:nvPr/>
        </p:nvSpPr>
        <p:spPr>
          <a:xfrm rot="16200000">
            <a:off x="8073668" y="4767096"/>
            <a:ext cx="181088" cy="1777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2 18"/>
          <p:cNvCxnSpPr>
            <a:stCxn id="9" idx="6"/>
            <a:endCxn id="14" idx="0"/>
          </p:cNvCxnSpPr>
          <p:nvPr/>
        </p:nvCxnSpPr>
        <p:spPr>
          <a:xfrm>
            <a:off x="5550568" y="3119550"/>
            <a:ext cx="252820" cy="1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9" idx="4"/>
            <a:endCxn id="10" idx="0"/>
          </p:cNvCxnSpPr>
          <p:nvPr/>
        </p:nvCxnSpPr>
        <p:spPr>
          <a:xfrm>
            <a:off x="5460024" y="3208421"/>
            <a:ext cx="0" cy="278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14" idx="4"/>
            <a:endCxn id="15" idx="0"/>
          </p:cNvCxnSpPr>
          <p:nvPr/>
        </p:nvCxnSpPr>
        <p:spPr>
          <a:xfrm>
            <a:off x="5981131" y="3121222"/>
            <a:ext cx="2788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endCxn id="11" idx="0"/>
          </p:cNvCxnSpPr>
          <p:nvPr/>
        </p:nvCxnSpPr>
        <p:spPr>
          <a:xfrm>
            <a:off x="5460024" y="3663307"/>
            <a:ext cx="0" cy="255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>
            <a:stCxn id="14" idx="2"/>
            <a:endCxn id="21" idx="6"/>
          </p:cNvCxnSpPr>
          <p:nvPr/>
        </p:nvCxnSpPr>
        <p:spPr>
          <a:xfrm>
            <a:off x="5892260" y="3211766"/>
            <a:ext cx="1" cy="272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stCxn id="10" idx="6"/>
            <a:endCxn id="21" idx="0"/>
          </p:cNvCxnSpPr>
          <p:nvPr/>
        </p:nvCxnSpPr>
        <p:spPr>
          <a:xfrm flipV="1">
            <a:off x="5550568" y="3574436"/>
            <a:ext cx="252821" cy="1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660734" y="5834070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Scan the image according to a schedule and </a:t>
            </a:r>
            <a:r>
              <a:rPr lang="en-US" sz="2400" dirty="0">
                <a:solidFill>
                  <a:schemeClr val="accent2"/>
                </a:solidFill>
              </a:rPr>
              <a:t>encode the dependency </a:t>
            </a:r>
            <a:r>
              <a:rPr lang="en-US" sz="2400" dirty="0"/>
              <a:t>from previous pixels in the </a:t>
            </a:r>
            <a:r>
              <a:rPr lang="en-US" sz="2400" dirty="0">
                <a:solidFill>
                  <a:schemeClr val="accent2"/>
                </a:solidFill>
              </a:rPr>
              <a:t>states of an RNN</a:t>
            </a:r>
          </a:p>
        </p:txBody>
      </p:sp>
      <p:cxnSp>
        <p:nvCxnSpPr>
          <p:cNvPr id="50" name="Connettore 2 49"/>
          <p:cNvCxnSpPr>
            <a:stCxn id="15" idx="4"/>
            <a:endCxn id="16" idx="0"/>
          </p:cNvCxnSpPr>
          <p:nvPr/>
        </p:nvCxnSpPr>
        <p:spPr>
          <a:xfrm>
            <a:off x="6437690" y="3121222"/>
            <a:ext cx="2541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>
            <a:stCxn id="15" idx="2"/>
            <a:endCxn id="22" idx="6"/>
          </p:cNvCxnSpPr>
          <p:nvPr/>
        </p:nvCxnSpPr>
        <p:spPr>
          <a:xfrm>
            <a:off x="6348819" y="3211766"/>
            <a:ext cx="1" cy="272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>
            <a:stCxn id="21" idx="4"/>
            <a:endCxn id="22" idx="0"/>
          </p:cNvCxnSpPr>
          <p:nvPr/>
        </p:nvCxnSpPr>
        <p:spPr>
          <a:xfrm>
            <a:off x="5981132" y="3574436"/>
            <a:ext cx="2788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21" idx="2"/>
            <a:endCxn id="27" idx="6"/>
          </p:cNvCxnSpPr>
          <p:nvPr/>
        </p:nvCxnSpPr>
        <p:spPr>
          <a:xfrm>
            <a:off x="5892261" y="3664980"/>
            <a:ext cx="0" cy="257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>
            <a:stCxn id="11" idx="6"/>
            <a:endCxn id="27" idx="0"/>
          </p:cNvCxnSpPr>
          <p:nvPr/>
        </p:nvCxnSpPr>
        <p:spPr>
          <a:xfrm>
            <a:off x="5550568" y="4007964"/>
            <a:ext cx="252821" cy="5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>
            <a:endCxn id="12" idx="0"/>
          </p:cNvCxnSpPr>
          <p:nvPr/>
        </p:nvCxnSpPr>
        <p:spPr>
          <a:xfrm>
            <a:off x="5460024" y="4103824"/>
            <a:ext cx="0" cy="255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4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 Pixel by Pixel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6472154"/>
            <a:ext cx="4939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A. van der Oord et al., Pixel Recurrent Neural Networks, 2016</a:t>
            </a:r>
            <a:endParaRPr lang="en-US" sz="1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63" y="2019447"/>
            <a:ext cx="7465675" cy="307959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273455" y="2406669"/>
            <a:ext cx="66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270938" y="429349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232015" y="5231598"/>
            <a:ext cx="1134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PixelCNN</a:t>
            </a:r>
            <a:endParaRPr lang="en-US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677697" y="5231598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Row LSTM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970921" y="5231598"/>
            <a:ext cx="1920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Diagonal </a:t>
            </a:r>
            <a:r>
              <a:rPr lang="en-US" sz="2000" dirty="0" err="1"/>
              <a:t>BiLSTM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48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 Pixel by Pixel - Results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6472154"/>
            <a:ext cx="4939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A. van der Oord et al., Pixel Recurrent Neural Networks, 2016</a:t>
            </a:r>
            <a:endParaRPr lang="en-US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1" y="2014164"/>
            <a:ext cx="3743325" cy="33718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329" y="2004639"/>
            <a:ext cx="3752850" cy="33909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64379" y="5589114"/>
            <a:ext cx="16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32x32 CIFAR-10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974696" y="5564514"/>
            <a:ext cx="172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32x32 ImageNet</a:t>
            </a:r>
          </a:p>
        </p:txBody>
      </p:sp>
    </p:spTree>
    <p:extLst>
      <p:ext uri="{BB962C8B-B14F-4D97-AF65-F5344CB8AC3E}">
        <p14:creationId xmlns:p14="http://schemas.microsoft.com/office/powerpoint/2010/main" val="27951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Visible to Latent Information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idx="1"/>
              </p:nvPr>
            </p:nvSpPr>
            <p:spPr>
              <a:xfrm>
                <a:off x="655543" y="1740993"/>
                <a:ext cx="8273841" cy="9345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With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only visible information</a:t>
                </a:r>
                <a:r>
                  <a:rPr lang="en-US" sz="2400" dirty="0"/>
                  <a:t>, we try to learn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 parameterized model distribution</a:t>
                </a:r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543" y="1740993"/>
                <a:ext cx="8273841" cy="934555"/>
              </a:xfrm>
              <a:blipFill rotWithShape="0">
                <a:blip r:embed="rId3"/>
                <a:stretch>
                  <a:fillRect l="-1179" t="-9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2219050" y="2434918"/>
                <a:ext cx="4966424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nary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50" y="2434918"/>
                <a:ext cx="4966424" cy="13038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3"/>
              <p:cNvSpPr txBox="1">
                <a:spLocks/>
              </p:cNvSpPr>
              <p:nvPr/>
            </p:nvSpPr>
            <p:spPr>
              <a:xfrm>
                <a:off x="655543" y="3722759"/>
                <a:ext cx="8300197" cy="9345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Now we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introduce a latent process </a:t>
                </a:r>
                <a:r>
                  <a:rPr lang="en-US" sz="2400" dirty="0"/>
                  <a:t>regulated by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unobservable variables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Segnaposto contenu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3" y="3722759"/>
                <a:ext cx="8300197" cy="934555"/>
              </a:xfrm>
              <a:prstGeom prst="rect">
                <a:avLst/>
              </a:prstGeom>
              <a:blipFill rotWithShape="0">
                <a:blip r:embed="rId5"/>
                <a:stretch>
                  <a:fillRect l="-1176" t="-9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2226564" y="4319866"/>
                <a:ext cx="4585486" cy="1222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564" y="4319866"/>
                <a:ext cx="4585486" cy="12225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4718304" y="5600882"/>
                <a:ext cx="4211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Typically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intractable</a:t>
                </a:r>
                <a:r>
                  <a:rPr lang="en-US" sz="2400" dirty="0"/>
                  <a:t> for non trivial models (cannot be computed for all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2400" dirty="0"/>
                  <a:t> assignments)</a:t>
                </a: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304" y="5600882"/>
                <a:ext cx="4211081" cy="1200329"/>
              </a:xfrm>
              <a:prstGeom prst="rect">
                <a:avLst/>
              </a:prstGeom>
              <a:blipFill rotWithShape="0">
                <a:blip r:embed="rId7"/>
                <a:stretch>
                  <a:fillRect l="-2171" t="-4061" r="-724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/>
          <p:cNvCxnSpPr/>
          <p:nvPr/>
        </p:nvCxnSpPr>
        <p:spPr>
          <a:xfrm flipH="1" flipV="1">
            <a:off x="4892842" y="5165558"/>
            <a:ext cx="240632" cy="4353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77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Neural Network with Latent Variables?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012436" y="4196223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1161661" y="3127129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/>
              <p:cNvSpPr/>
              <p:nvPr/>
            </p:nvSpPr>
            <p:spPr>
              <a:xfrm>
                <a:off x="586989" y="3098520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Rettango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89" y="3098520"/>
                <a:ext cx="41229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/>
              <p:cNvSpPr/>
              <p:nvPr/>
            </p:nvSpPr>
            <p:spPr>
              <a:xfrm>
                <a:off x="442170" y="4231353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Rettango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70" y="4231353"/>
                <a:ext cx="431528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/>
          <p:cNvCxnSpPr/>
          <p:nvPr/>
        </p:nvCxnSpPr>
        <p:spPr>
          <a:xfrm flipV="1">
            <a:off x="1498979" y="3610969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3117461" y="3621437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2972149" y="2557917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1611182" y="2557917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1012436" y="2038946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26"/>
              <p:cNvSpPr/>
              <p:nvPr/>
            </p:nvSpPr>
            <p:spPr>
              <a:xfrm>
                <a:off x="505150" y="2059881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Rettango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0" y="2059881"/>
                <a:ext cx="431528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/>
          <p:cNvSpPr txBox="1"/>
          <p:nvPr/>
        </p:nvSpPr>
        <p:spPr>
          <a:xfrm>
            <a:off x="3584102" y="3681430"/>
            <a:ext cx="120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Encoder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584102" y="2636855"/>
            <a:ext cx="124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5375077" y="4867146"/>
                <a:ext cx="10671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077" y="4867146"/>
                <a:ext cx="10671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143" r="-8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e 32"/>
          <p:cNvSpPr/>
          <p:nvPr/>
        </p:nvSpPr>
        <p:spPr>
          <a:xfrm>
            <a:off x="5925056" y="5577584"/>
            <a:ext cx="717816" cy="661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e 33"/>
          <p:cNvSpPr/>
          <p:nvPr/>
        </p:nvSpPr>
        <p:spPr>
          <a:xfrm>
            <a:off x="6780800" y="4180754"/>
            <a:ext cx="717816" cy="66130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cxnSp>
        <p:nvCxnSpPr>
          <p:cNvPr id="35" name="Connettore 2 34"/>
          <p:cNvCxnSpPr>
            <a:stCxn id="33" idx="0"/>
            <a:endCxn id="34" idx="3"/>
          </p:cNvCxnSpPr>
          <p:nvPr/>
        </p:nvCxnSpPr>
        <p:spPr>
          <a:xfrm flipV="1">
            <a:off x="6283964" y="4745214"/>
            <a:ext cx="601958" cy="83237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e 35"/>
          <p:cNvSpPr/>
          <p:nvPr/>
        </p:nvSpPr>
        <p:spPr>
          <a:xfrm>
            <a:off x="7677656" y="5586565"/>
            <a:ext cx="717816" cy="661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6139693" y="5663406"/>
                <a:ext cx="2885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693" y="5663406"/>
                <a:ext cx="288541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6995437" y="4272480"/>
                <a:ext cx="26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437" y="4272480"/>
                <a:ext cx="267701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/>
              <p:cNvSpPr txBox="1"/>
              <p:nvPr/>
            </p:nvSpPr>
            <p:spPr>
              <a:xfrm>
                <a:off x="7892293" y="5691387"/>
                <a:ext cx="2885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9" name="CasellaDiTes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293" y="5691387"/>
                <a:ext cx="288541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ttore 2 39"/>
          <p:cNvCxnSpPr>
            <a:stCxn id="34" idx="5"/>
            <a:endCxn id="36" idx="0"/>
          </p:cNvCxnSpPr>
          <p:nvPr/>
        </p:nvCxnSpPr>
        <p:spPr>
          <a:xfrm>
            <a:off x="7393494" y="4745214"/>
            <a:ext cx="643070" cy="84135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/>
              <p:cNvSpPr txBox="1"/>
              <p:nvPr/>
            </p:nvSpPr>
            <p:spPr>
              <a:xfrm>
                <a:off x="7838832" y="4869791"/>
                <a:ext cx="11169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1" name="CasellaDiTes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832" y="4869791"/>
                <a:ext cx="1116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918" t="-11667" r="-1639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sellaDiTesto 41"/>
          <p:cNvSpPr txBox="1"/>
          <p:nvPr/>
        </p:nvSpPr>
        <p:spPr>
          <a:xfrm>
            <a:off x="677147" y="5214333"/>
            <a:ext cx="3400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Autoencoder</a:t>
            </a:r>
            <a:r>
              <a:rPr lang="en-US" sz="2800" dirty="0"/>
              <a:t> (AE) neural networks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5245768" y="1752154"/>
            <a:ext cx="370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have already introduced a </a:t>
            </a:r>
            <a:r>
              <a:rPr lang="en-US" sz="2800" dirty="0">
                <a:solidFill>
                  <a:schemeClr val="accent2"/>
                </a:solidFill>
              </a:rPr>
              <a:t>probabilistic twist </a:t>
            </a:r>
            <a:r>
              <a:rPr lang="en-US" sz="2800" dirty="0"/>
              <a:t>on AE</a:t>
            </a:r>
          </a:p>
        </p:txBody>
      </p:sp>
      <p:sp>
        <p:nvSpPr>
          <p:cNvPr id="44" name="Freccia in giù 43"/>
          <p:cNvSpPr/>
          <p:nvPr/>
        </p:nvSpPr>
        <p:spPr>
          <a:xfrm>
            <a:off x="6682871" y="3310786"/>
            <a:ext cx="913673" cy="57433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6" grpId="0" animBg="1"/>
      <p:bldP spid="27" grpId="0"/>
      <p:bldP spid="30" grpId="0"/>
      <p:bldP spid="31" grpId="0"/>
      <p:bldP spid="32" grpId="0"/>
      <p:bldP spid="33" grpId="0" animBg="1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Probabilistic Push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97306" y="1752154"/>
            <a:ext cx="845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an additional push in the probabilistic interpretation, we assume to be able </a:t>
            </a:r>
            <a:r>
              <a:rPr lang="en-US" sz="2400" dirty="0">
                <a:solidFill>
                  <a:schemeClr val="accent2"/>
                </a:solidFill>
              </a:rPr>
              <a:t>to generate the reconstruction </a:t>
            </a:r>
            <a:r>
              <a:rPr lang="en-US" sz="2400" dirty="0"/>
              <a:t>from a </a:t>
            </a:r>
            <a:r>
              <a:rPr lang="en-US" sz="2400" dirty="0">
                <a:solidFill>
                  <a:schemeClr val="accent2"/>
                </a:solidFill>
              </a:rPr>
              <a:t>sampled latent representation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707090" y="4455688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/>
              <p:cNvSpPr/>
              <p:nvPr/>
            </p:nvSpPr>
            <p:spPr>
              <a:xfrm>
                <a:off x="1132418" y="4427079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Rettango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18" y="4427079"/>
                <a:ext cx="41229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/>
          <p:cNvCxnSpPr/>
          <p:nvPr/>
        </p:nvCxnSpPr>
        <p:spPr>
          <a:xfrm flipV="1">
            <a:off x="3517578" y="3886476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2156611" y="3886476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1557865" y="3367505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tangolo 23"/>
              <p:cNvSpPr/>
              <p:nvPr/>
            </p:nvSpPr>
            <p:spPr>
              <a:xfrm>
                <a:off x="907036" y="3359932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Rettango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36" y="3359932"/>
                <a:ext cx="431528" cy="461665"/>
              </a:xfrm>
              <a:prstGeom prst="rect">
                <a:avLst/>
              </a:prstGeom>
              <a:blipFill rotWithShape="0">
                <a:blip r:embed="rId4"/>
                <a:stretch>
                  <a:fillRect r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4735166" y="3045205"/>
                <a:ext cx="333401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Sample from the </a:t>
                </a:r>
                <a:r>
                  <a:rPr lang="en-US" sz="2400" b="0" dirty="0">
                    <a:solidFill>
                      <a:schemeClr val="accent2"/>
                    </a:solidFill>
                  </a:rPr>
                  <a:t>true conditional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166" y="3045205"/>
                <a:ext cx="3334013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5667" t="-13223"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4726524" y="4397772"/>
                <a:ext cx="375975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Sample latent variables from the </a:t>
                </a:r>
                <a:r>
                  <a:rPr lang="en-US" sz="2400" b="0" dirty="0">
                    <a:solidFill>
                      <a:schemeClr val="accent2"/>
                    </a:solidFill>
                  </a:rPr>
                  <a:t>true prior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524" y="4397772"/>
                <a:ext cx="3759750" cy="738664"/>
              </a:xfrm>
              <a:prstGeom prst="rect">
                <a:avLst/>
              </a:prstGeom>
              <a:blipFill rotWithShape="0">
                <a:blip r:embed="rId6"/>
                <a:stretch>
                  <a:fillRect l="-4862" t="-12295" r="-972" b="-2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/>
          <p:cNvSpPr txBox="1"/>
          <p:nvPr/>
        </p:nvSpPr>
        <p:spPr>
          <a:xfrm>
            <a:off x="1122800" y="5565673"/>
            <a:ext cx="72511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0" dirty="0"/>
              <a:t>Of course we don’t hav</a:t>
            </a:r>
            <a:r>
              <a:rPr lang="en-US" sz="2400" dirty="0"/>
              <a:t>e access to the true distributions, so how do we approximate them?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478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DL Approach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Why unsupervised?</a:t>
            </a:r>
          </a:p>
          <a:p>
            <a:pPr lvl="1"/>
            <a:r>
              <a:rPr lang="en-US" dirty="0"/>
              <a:t>Why generative?</a:t>
            </a:r>
          </a:p>
          <a:p>
            <a:r>
              <a:rPr lang="en-US" dirty="0"/>
              <a:t>The DL way to generative learning</a:t>
            </a:r>
          </a:p>
          <a:p>
            <a:pPr lvl="1"/>
            <a:r>
              <a:rPr lang="en-US" dirty="0"/>
              <a:t>Learning distributions with fully visible information (</a:t>
            </a:r>
            <a:r>
              <a:rPr lang="en-US" dirty="0">
                <a:solidFill>
                  <a:schemeClr val="accent2"/>
                </a:solidFill>
              </a:rPr>
              <a:t>RNN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Learning distributions with latent information (</a:t>
            </a:r>
            <a:r>
              <a:rPr lang="en-US" dirty="0">
                <a:solidFill>
                  <a:schemeClr val="accent2"/>
                </a:solidFill>
              </a:rPr>
              <a:t>VAE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Learning to sample (</a:t>
            </a:r>
            <a:r>
              <a:rPr lang="en-US" dirty="0">
                <a:solidFill>
                  <a:schemeClr val="accent2"/>
                </a:solidFill>
              </a:rPr>
              <a:t>GAN</a:t>
            </a:r>
            <a:r>
              <a:rPr lang="en-US" dirty="0"/>
              <a:t>)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Generating faces and bedrooms</a:t>
            </a:r>
          </a:p>
          <a:p>
            <a:pPr lvl="1"/>
            <a:r>
              <a:rPr lang="en-US" dirty="0"/>
              <a:t>Latent space arithmetic</a:t>
            </a:r>
          </a:p>
        </p:txBody>
      </p:sp>
    </p:spTree>
    <p:extLst>
      <p:ext uri="{BB962C8B-B14F-4D97-AF65-F5344CB8AC3E}">
        <p14:creationId xmlns:p14="http://schemas.microsoft.com/office/powerpoint/2010/main" val="25178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Autoencoders</a:t>
            </a:r>
            <a:r>
              <a:rPr lang="en-US" dirty="0"/>
              <a:t> (VAE) – The Catch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482501" y="3060025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/>
              <p:cNvSpPr/>
              <p:nvPr/>
            </p:nvSpPr>
            <p:spPr>
              <a:xfrm>
                <a:off x="907829" y="3031416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Rettango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29" y="3031416"/>
                <a:ext cx="41229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/>
          <p:cNvCxnSpPr/>
          <p:nvPr/>
        </p:nvCxnSpPr>
        <p:spPr>
          <a:xfrm flipV="1">
            <a:off x="3292989" y="2490813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932022" y="2490813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1333276" y="1971842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tangolo 23"/>
              <p:cNvSpPr/>
              <p:nvPr/>
            </p:nvSpPr>
            <p:spPr>
              <a:xfrm>
                <a:off x="682447" y="1964269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Rettango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47" y="1964269"/>
                <a:ext cx="431528" cy="461665"/>
              </a:xfrm>
              <a:prstGeom prst="rect">
                <a:avLst/>
              </a:prstGeom>
              <a:blipFill rotWithShape="0">
                <a:blip r:embed="rId4"/>
                <a:stretch>
                  <a:fillRect r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5264145" y="1664973"/>
                <a:ext cx="3334013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Represent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distribution through a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neural network g</a:t>
                </a:r>
              </a:p>
              <a:p>
                <a:r>
                  <a:rPr lang="en-US" sz="2400" dirty="0"/>
                  <a:t>(remember the </a:t>
                </a:r>
                <a:r>
                  <a:rPr lang="en-US" sz="2400" dirty="0" err="1"/>
                  <a:t>denoising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autoencoder</a:t>
                </a:r>
                <a:r>
                  <a:rPr lang="en-US" sz="2400" dirty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145" y="1664973"/>
                <a:ext cx="3334013" cy="1846659"/>
              </a:xfrm>
              <a:prstGeom prst="rect">
                <a:avLst/>
              </a:prstGeom>
              <a:blipFill rotWithShape="0">
                <a:blip r:embed="rId5"/>
                <a:stretch>
                  <a:fillRect l="-5678" t="-4950" b="-9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349235" y="2522524"/>
            <a:ext cx="1453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Decoder g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4117977" y="2195101"/>
            <a:ext cx="8871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2615976" y="3773895"/>
            <a:ext cx="487" cy="748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/>
              <p:cNvSpPr txBox="1"/>
              <p:nvPr/>
            </p:nvSpPr>
            <p:spPr>
              <a:xfrm>
                <a:off x="774431" y="4670900"/>
                <a:ext cx="39438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Sample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2400" dirty="0"/>
                  <a:t> from a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simple distribution </a:t>
                </a:r>
                <a:r>
                  <a:rPr lang="en-US" sz="2400" dirty="0"/>
                  <a:t>such as a Gaussian</a:t>
                </a:r>
                <a:endParaRPr lang="en-US" sz="2800" dirty="0"/>
              </a:p>
            </p:txBody>
          </p:sp>
        </mc:Choice>
        <mc:Fallback xmlns="">
          <p:sp>
            <p:nvSpPr>
              <p:cNvPr id="27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31" y="4670900"/>
                <a:ext cx="3943873" cy="738664"/>
              </a:xfrm>
              <a:prstGeom prst="rect">
                <a:avLst/>
              </a:prstGeom>
              <a:blipFill rotWithShape="0">
                <a:blip r:embed="rId6"/>
                <a:stretch>
                  <a:fillRect l="-4637" t="-12397" r="-1236" b="-2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2 28"/>
          <p:cNvCxnSpPr/>
          <p:nvPr/>
        </p:nvCxnSpPr>
        <p:spPr>
          <a:xfrm>
            <a:off x="6560735" y="3712738"/>
            <a:ext cx="487" cy="748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093999" y="4662470"/>
            <a:ext cx="350415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At training time </a:t>
            </a:r>
            <a:r>
              <a:rPr lang="en-US" sz="2400" dirty="0">
                <a:solidFill>
                  <a:schemeClr val="accent2"/>
                </a:solidFill>
              </a:rPr>
              <a:t>sample </a:t>
            </a:r>
            <a:r>
              <a:rPr lang="en-US" sz="2400" b="1" dirty="0">
                <a:solidFill>
                  <a:schemeClr val="accent2"/>
                </a:solidFill>
              </a:rPr>
              <a:t>z</a:t>
            </a:r>
            <a:r>
              <a:rPr lang="en-US" sz="2400" dirty="0">
                <a:solidFill>
                  <a:schemeClr val="accent2"/>
                </a:solidFill>
              </a:rPr>
              <a:t> conditioned on data </a:t>
            </a:r>
            <a:r>
              <a:rPr lang="en-US" sz="2400" b="1" dirty="0">
                <a:solidFill>
                  <a:schemeClr val="accent2"/>
                </a:solidFill>
              </a:rPr>
              <a:t>x</a:t>
            </a:r>
            <a:r>
              <a:rPr lang="en-US" sz="2400" dirty="0"/>
              <a:t> and train the </a:t>
            </a:r>
            <a:r>
              <a:rPr lang="en-US" sz="2400" dirty="0">
                <a:solidFill>
                  <a:schemeClr val="accent2"/>
                </a:solidFill>
              </a:rPr>
              <a:t>decoder g to reconstruct</a:t>
            </a:r>
            <a:r>
              <a:rPr lang="en-US" sz="2400" dirty="0"/>
              <a:t> </a:t>
            </a:r>
            <a:r>
              <a:rPr lang="en-US" sz="2400" b="1" dirty="0"/>
              <a:t>x</a:t>
            </a:r>
            <a:r>
              <a:rPr lang="en-US" sz="2400" dirty="0"/>
              <a:t> itself from </a:t>
            </a:r>
            <a:r>
              <a:rPr lang="en-US" sz="2400" b="1" dirty="0"/>
              <a:t>z</a:t>
            </a:r>
            <a:r>
              <a:rPr lang="en-US" sz="2400" dirty="0"/>
              <a:t>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1194902" y="5634498"/>
                <a:ext cx="27464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902" y="5634498"/>
                <a:ext cx="2746457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ttore 2 31"/>
          <p:cNvCxnSpPr/>
          <p:nvPr/>
        </p:nvCxnSpPr>
        <p:spPr>
          <a:xfrm flipH="1">
            <a:off x="4212747" y="5849941"/>
            <a:ext cx="5435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1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27" grpId="0"/>
      <p:bldP spid="3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Training – Is it all this easy?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55544" y="2392565"/>
            <a:ext cx="7886700" cy="5014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Ideally, one would like to train maximizing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/>
              <p:cNvSpPr/>
              <p:nvPr/>
            </p:nvSpPr>
            <p:spPr>
              <a:xfrm>
                <a:off x="1154136" y="2893983"/>
                <a:ext cx="6769738" cy="13451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it-IT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it-IT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it-IT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it-IT" sz="2800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sz="28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ttango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136" y="2893983"/>
                <a:ext cx="6769738" cy="13451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contenuto 3"/>
          <p:cNvSpPr txBox="1">
            <a:spLocks/>
          </p:cNvSpPr>
          <p:nvPr/>
        </p:nvSpPr>
        <p:spPr>
          <a:xfrm>
            <a:off x="509778" y="1665056"/>
            <a:ext cx="7886700" cy="50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Unfortunately for you: no!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239139" y="4448860"/>
            <a:ext cx="168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Intractable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6304547" y="3941843"/>
            <a:ext cx="240632" cy="4353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592937" y="4416776"/>
            <a:ext cx="267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 differentiable</a:t>
            </a:r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3080084" y="3941844"/>
            <a:ext cx="322766" cy="5678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ccia in giù 16"/>
          <p:cNvSpPr/>
          <p:nvPr/>
        </p:nvSpPr>
        <p:spPr>
          <a:xfrm>
            <a:off x="2695074" y="5071208"/>
            <a:ext cx="546393" cy="4314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1785797" y="5663387"/>
            <a:ext cx="236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</a:rPr>
              <a:t>Variational</a:t>
            </a:r>
            <a:r>
              <a:rPr lang="en-US" sz="2400" dirty="0">
                <a:solidFill>
                  <a:schemeClr val="accent2"/>
                </a:solidFill>
              </a:rPr>
              <a:t> approximation</a:t>
            </a:r>
          </a:p>
        </p:txBody>
      </p:sp>
      <p:sp>
        <p:nvSpPr>
          <p:cNvPr id="19" name="Freccia in giù 18"/>
          <p:cNvSpPr/>
          <p:nvPr/>
        </p:nvSpPr>
        <p:spPr>
          <a:xfrm>
            <a:off x="6551302" y="5056122"/>
            <a:ext cx="546393" cy="4314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5514913" y="5617220"/>
            <a:ext cx="275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</a:rPr>
              <a:t>Reparameterization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3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Reparameterization</a:t>
            </a:r>
            <a:r>
              <a:rPr lang="en-US" dirty="0"/>
              <a:t> Trick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8" name="Rettangolo 7"/>
          <p:cNvSpPr/>
          <p:nvPr/>
        </p:nvSpPr>
        <p:spPr>
          <a:xfrm>
            <a:off x="1466459" y="3076067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891787" y="3047458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87" y="3047458"/>
                <a:ext cx="41229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/>
          <p:cNvCxnSpPr/>
          <p:nvPr/>
        </p:nvCxnSpPr>
        <p:spPr>
          <a:xfrm flipV="1">
            <a:off x="3276947" y="2506855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1915980" y="2506855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1317234" y="1987884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666405" y="1980311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05" y="1980311"/>
                <a:ext cx="431528" cy="461665"/>
              </a:xfrm>
              <a:prstGeom prst="rect">
                <a:avLst/>
              </a:prstGeom>
              <a:blipFill rotWithShape="0">
                <a:blip r:embed="rId4"/>
                <a:stretch>
                  <a:fillRect r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1304079" y="4026674"/>
                <a:ext cx="2800703" cy="8617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800" b="0" dirty="0">
                    <a:latin typeface="Cambria Math" panose="02040503050406030204" pitchFamily="18" charset="0"/>
                  </a:rPr>
                  <a:t>Sample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79" y="4026674"/>
                <a:ext cx="2800703" cy="861774"/>
              </a:xfrm>
              <a:prstGeom prst="rect">
                <a:avLst/>
              </a:prstGeom>
              <a:blipFill rotWithShape="0">
                <a:blip r:embed="rId5"/>
                <a:stretch>
                  <a:fillRect t="-118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495780" y="5330544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3076539" y="5330544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/>
              <p:cNvSpPr/>
              <p:nvPr/>
            </p:nvSpPr>
            <p:spPr>
              <a:xfrm>
                <a:off x="1415570" y="5336245"/>
                <a:ext cx="863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ttango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70" y="5336245"/>
                <a:ext cx="863570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/>
              <p:cNvSpPr/>
              <p:nvPr/>
            </p:nvSpPr>
            <p:spPr>
              <a:xfrm>
                <a:off x="3001691" y="5323010"/>
                <a:ext cx="8750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ttango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691" y="5323010"/>
                <a:ext cx="875048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208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/>
          <p:cNvCxnSpPr/>
          <p:nvPr/>
        </p:nvCxnSpPr>
        <p:spPr>
          <a:xfrm flipV="1">
            <a:off x="2589357" y="3595904"/>
            <a:ext cx="0" cy="41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1823145" y="4888448"/>
            <a:ext cx="0" cy="41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3439215" y="4888448"/>
            <a:ext cx="0" cy="41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29879" y="3343670"/>
            <a:ext cx="1504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Non-differentiable operation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5504832" y="3113304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tangolo 29"/>
              <p:cNvSpPr/>
              <p:nvPr/>
            </p:nvSpPr>
            <p:spPr>
              <a:xfrm>
                <a:off x="4930160" y="3084695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0" name="Rettango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60" y="3084695"/>
                <a:ext cx="412292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ttore 2 30"/>
          <p:cNvCxnSpPr/>
          <p:nvPr/>
        </p:nvCxnSpPr>
        <p:spPr>
          <a:xfrm flipV="1">
            <a:off x="7315320" y="2544092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5954353" y="2544092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/>
        </p:nvSpPr>
        <p:spPr>
          <a:xfrm>
            <a:off x="5355607" y="2025121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/>
              <p:cNvSpPr/>
              <p:nvPr/>
            </p:nvSpPr>
            <p:spPr>
              <a:xfrm>
                <a:off x="4704778" y="2017548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4" name="Rettango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78" y="2017548"/>
                <a:ext cx="431528" cy="461665"/>
              </a:xfrm>
              <a:prstGeom prst="rect">
                <a:avLst/>
              </a:prstGeom>
              <a:blipFill rotWithShape="0">
                <a:blip r:embed="rId9"/>
                <a:stretch>
                  <a:fillRect r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7263507" y="4201487"/>
                <a:ext cx="1647695" cy="8617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800" b="0" dirty="0">
                    <a:latin typeface="Cambria Math" panose="02040503050406030204" pitchFamily="18" charset="0"/>
                  </a:rPr>
                  <a:t>Sample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507" y="4201487"/>
                <a:ext cx="1647695" cy="861774"/>
              </a:xfrm>
              <a:prstGeom prst="rect">
                <a:avLst/>
              </a:prstGeom>
              <a:blipFill rotWithShape="0">
                <a:blip r:embed="rId10"/>
                <a:stretch>
                  <a:fillRect t="-1180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ttangolo 35"/>
          <p:cNvSpPr/>
          <p:nvPr/>
        </p:nvSpPr>
        <p:spPr>
          <a:xfrm>
            <a:off x="5135495" y="4609852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>
            <a:off x="6073913" y="4604135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tangolo 37"/>
              <p:cNvSpPr/>
              <p:nvPr/>
            </p:nvSpPr>
            <p:spPr>
              <a:xfrm>
                <a:off x="5055285" y="4615553"/>
                <a:ext cx="863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ttango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285" y="4615553"/>
                <a:ext cx="863570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38"/>
              <p:cNvSpPr/>
              <p:nvPr/>
            </p:nvSpPr>
            <p:spPr>
              <a:xfrm>
                <a:off x="5999065" y="4596601"/>
                <a:ext cx="8750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Rettango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065" y="4596601"/>
                <a:ext cx="875048" cy="461665"/>
              </a:xfrm>
              <a:prstGeom prst="rect">
                <a:avLst/>
              </a:prstGeom>
              <a:blipFill rotWithShape="0">
                <a:blip r:embed="rId12"/>
                <a:stretch>
                  <a:fillRect r="-208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2 40"/>
          <p:cNvCxnSpPr/>
          <p:nvPr/>
        </p:nvCxnSpPr>
        <p:spPr>
          <a:xfrm flipV="1">
            <a:off x="5462860" y="3595904"/>
            <a:ext cx="330251" cy="990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V="1">
            <a:off x="6436589" y="3620971"/>
            <a:ext cx="0" cy="987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H="1" flipV="1">
            <a:off x="7151189" y="3620971"/>
            <a:ext cx="899639" cy="580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Segnaposto contenuto 3"/>
              <p:cNvSpPr txBox="1">
                <a:spLocks/>
              </p:cNvSpPr>
              <p:nvPr/>
            </p:nvSpPr>
            <p:spPr>
              <a:xfrm>
                <a:off x="4582849" y="5581966"/>
                <a:ext cx="4356847" cy="10622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Sampling is limited to non differentiated variable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Can </a:t>
                </a:r>
                <a:r>
                  <a:rPr lang="en-US" sz="2400" dirty="0" err="1">
                    <a:solidFill>
                      <a:schemeClr val="accent2"/>
                    </a:solidFill>
                  </a:rPr>
                  <a:t>backpropagate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Segnaposto contenu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849" y="5581966"/>
                <a:ext cx="4356847" cy="1062266"/>
              </a:xfrm>
              <a:prstGeom prst="rect">
                <a:avLst/>
              </a:prstGeom>
              <a:blipFill rotWithShape="0">
                <a:blip r:embed="rId13"/>
                <a:stretch>
                  <a:fillRect l="-2241" t="-8046" b="-14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tangolo 47"/>
          <p:cNvSpPr/>
          <p:nvPr/>
        </p:nvSpPr>
        <p:spPr>
          <a:xfrm>
            <a:off x="4920542" y="4415374"/>
            <a:ext cx="2010610" cy="88308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3" grpId="0" animBg="1"/>
      <p:bldP spid="34" grpId="0"/>
      <p:bldP spid="35" grpId="0" animBg="1"/>
      <p:bldP spid="36" grpId="0" animBg="1"/>
      <p:bldP spid="37" grpId="0" animBg="1"/>
      <p:bldP spid="38" grpId="0"/>
      <p:bldP spid="39" grpId="0"/>
      <p:bldP spid="47" grpId="0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Approximation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59128" y="1731771"/>
            <a:ext cx="8479525" cy="549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revenge of the ELBO (</a:t>
            </a:r>
            <a:r>
              <a:rPr lang="en-US" sz="3200" dirty="0">
                <a:solidFill>
                  <a:schemeClr val="accent2"/>
                </a:solidFill>
              </a:rPr>
              <a:t>E</a:t>
            </a:r>
            <a:r>
              <a:rPr lang="en-US" sz="3200" dirty="0"/>
              <a:t>vidence </a:t>
            </a:r>
            <a:r>
              <a:rPr lang="en-US" sz="3200" dirty="0">
                <a:solidFill>
                  <a:schemeClr val="accent2"/>
                </a:solidFill>
              </a:rPr>
              <a:t>L</a:t>
            </a:r>
            <a:r>
              <a:rPr lang="en-US" sz="3200" dirty="0"/>
              <a:t>ower </a:t>
            </a:r>
            <a:r>
              <a:rPr lang="en-US" sz="3200" dirty="0" err="1">
                <a:solidFill>
                  <a:schemeClr val="accent2"/>
                </a:solidFill>
              </a:rPr>
              <a:t>BO</a:t>
            </a:r>
            <a:r>
              <a:rPr lang="en-US" sz="3200" dirty="0" err="1"/>
              <a:t>und</a:t>
            </a:r>
            <a:r>
              <a:rPr lang="en-US" sz="3200" dirty="0"/>
              <a:t>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245380" y="2463153"/>
                <a:ext cx="8760412" cy="461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80" y="2463153"/>
                <a:ext cx="8760412" cy="4612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3"/>
              <p:cNvSpPr txBox="1">
                <a:spLocks/>
              </p:cNvSpPr>
              <p:nvPr/>
            </p:nvSpPr>
            <p:spPr>
              <a:xfrm>
                <a:off x="359127" y="3204714"/>
                <a:ext cx="8479525" cy="8602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Maximizing the ELBO allows approximating from below the intractable log-likelihood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Segnaposto contenu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27" y="3204714"/>
                <a:ext cx="8479525" cy="860240"/>
              </a:xfrm>
              <a:prstGeom prst="rect">
                <a:avLst/>
              </a:prstGeom>
              <a:blipFill rotWithShape="0">
                <a:blip r:embed="rId4"/>
                <a:stretch>
                  <a:fillRect l="-1510" t="-12057" b="-20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5256664" y="5049325"/>
                <a:ext cx="31876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64" y="5049325"/>
                <a:ext cx="3187604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-57194" y="4216899"/>
                <a:ext cx="9312165" cy="461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r>
                        <a:rPr lang="it-IT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194" y="4216899"/>
                <a:ext cx="9312165" cy="46128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arentesi graffa chiusa 12"/>
          <p:cNvSpPr/>
          <p:nvPr/>
        </p:nvSpPr>
        <p:spPr>
          <a:xfrm rot="5400000">
            <a:off x="6687401" y="2547658"/>
            <a:ext cx="326129" cy="440690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255708" y="5204301"/>
            <a:ext cx="385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Decoder estimate </a:t>
            </a:r>
            <a:r>
              <a:rPr lang="en-US" sz="2400" dirty="0"/>
              <a:t>of the conditional, made </a:t>
            </a:r>
            <a:r>
              <a:rPr lang="en-US" sz="2400" dirty="0">
                <a:solidFill>
                  <a:schemeClr val="accent2"/>
                </a:solidFill>
              </a:rPr>
              <a:t>possible and differentiable </a:t>
            </a:r>
            <a:r>
              <a:rPr lang="en-US" sz="2400" dirty="0"/>
              <a:t>through the </a:t>
            </a:r>
            <a:r>
              <a:rPr lang="en-US" sz="2400" dirty="0" err="1"/>
              <a:t>reparameterization</a:t>
            </a:r>
            <a:r>
              <a:rPr lang="en-US" sz="2400" dirty="0"/>
              <a:t> trick</a:t>
            </a: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2871537" y="4704134"/>
            <a:ext cx="322766" cy="5678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369776" y="5796627"/>
            <a:ext cx="312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Need a </a:t>
            </a:r>
            <a:r>
              <a:rPr lang="en-US" sz="2400" dirty="0">
                <a:solidFill>
                  <a:schemeClr val="accent2"/>
                </a:solidFill>
              </a:rPr>
              <a:t>Q(z) function to approximate P(z)</a:t>
            </a:r>
          </a:p>
        </p:txBody>
      </p:sp>
    </p:spTree>
    <p:extLst>
      <p:ext uri="{BB962C8B-B14F-4D97-AF65-F5344CB8AC3E}">
        <p14:creationId xmlns:p14="http://schemas.microsoft.com/office/powerpoint/2010/main" val="42810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  <p:bldP spid="9" grpId="0"/>
      <p:bldP spid="12" grpId="0"/>
      <p:bldP spid="13" grpId="0" animBg="1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– The Full Picture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8" name="Rettangolo 7"/>
          <p:cNvSpPr/>
          <p:nvPr/>
        </p:nvSpPr>
        <p:spPr>
          <a:xfrm>
            <a:off x="4645726" y="2776419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Decoder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4966655" y="3230712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655" y="3230712"/>
                <a:ext cx="41229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/>
          <p:cNvCxnSpPr/>
          <p:nvPr/>
        </p:nvCxnSpPr>
        <p:spPr>
          <a:xfrm flipV="1">
            <a:off x="6456214" y="2207207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5095247" y="2207207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4496501" y="1688236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3845672" y="1680663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72" y="1680663"/>
                <a:ext cx="431528" cy="461665"/>
              </a:xfrm>
              <a:prstGeom prst="rect">
                <a:avLst/>
              </a:prstGeom>
              <a:blipFill rotWithShape="0">
                <a:blip r:embed="rId4"/>
                <a:stretch>
                  <a:fillRect r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6456214" y="4514823"/>
                <a:ext cx="1647695" cy="8617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800" b="0" dirty="0">
                    <a:latin typeface="Cambria Math" panose="02040503050406030204" pitchFamily="18" charset="0"/>
                  </a:rPr>
                  <a:t>Sample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214" y="4514823"/>
                <a:ext cx="1647695" cy="861774"/>
              </a:xfrm>
              <a:prstGeom prst="rect">
                <a:avLst/>
              </a:prstGeom>
              <a:blipFill rotWithShape="0">
                <a:blip r:embed="rId5"/>
                <a:stretch>
                  <a:fillRect t="-118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/>
          <p:cNvSpPr/>
          <p:nvPr/>
        </p:nvSpPr>
        <p:spPr>
          <a:xfrm>
            <a:off x="4328202" y="4780560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5266620" y="4774843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/>
              <p:cNvSpPr/>
              <p:nvPr/>
            </p:nvSpPr>
            <p:spPr>
              <a:xfrm>
                <a:off x="4247992" y="4786261"/>
                <a:ext cx="863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ttango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92" y="4786261"/>
                <a:ext cx="863570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/>
              <p:cNvSpPr/>
              <p:nvPr/>
            </p:nvSpPr>
            <p:spPr>
              <a:xfrm>
                <a:off x="5191772" y="4767309"/>
                <a:ext cx="8750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ttango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772" y="4767309"/>
                <a:ext cx="875048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209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/>
          <p:cNvCxnSpPr>
            <a:endCxn id="24" idx="1"/>
          </p:cNvCxnSpPr>
          <p:nvPr/>
        </p:nvCxnSpPr>
        <p:spPr>
          <a:xfrm flipV="1">
            <a:off x="4655567" y="3846134"/>
            <a:ext cx="583668" cy="911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5629296" y="4081937"/>
            <a:ext cx="0" cy="697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endCxn id="24" idx="3"/>
          </p:cNvCxnSpPr>
          <p:nvPr/>
        </p:nvCxnSpPr>
        <p:spPr>
          <a:xfrm flipH="1" flipV="1">
            <a:off x="5980102" y="3846134"/>
            <a:ext cx="1263434" cy="66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7245582" y="1688236"/>
                <a:ext cx="189384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Decoder network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it-IT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with parameters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582" y="1688236"/>
                <a:ext cx="1893840" cy="1938992"/>
              </a:xfrm>
              <a:prstGeom prst="rect">
                <a:avLst/>
              </a:prstGeom>
              <a:blipFill rotWithShape="0">
                <a:blip r:embed="rId8"/>
                <a:stretch>
                  <a:fillRect l="-5161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/>
          <p:cNvGrpSpPr/>
          <p:nvPr/>
        </p:nvGrpSpPr>
        <p:grpSpPr>
          <a:xfrm>
            <a:off x="5239235" y="3650191"/>
            <a:ext cx="740867" cy="467165"/>
            <a:chOff x="2786243" y="3570669"/>
            <a:chExt cx="740867" cy="467165"/>
          </a:xfrm>
        </p:grpSpPr>
        <p:sp>
          <p:nvSpPr>
            <p:cNvPr id="24" name="Rettangolo arrotondato 23"/>
            <p:cNvSpPr/>
            <p:nvPr/>
          </p:nvSpPr>
          <p:spPr>
            <a:xfrm>
              <a:off x="2786243" y="3570669"/>
              <a:ext cx="740867" cy="3918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tangolo 26"/>
                <p:cNvSpPr/>
                <p:nvPr/>
              </p:nvSpPr>
              <p:spPr>
                <a:xfrm>
                  <a:off x="3071765" y="3590942"/>
                  <a:ext cx="410690" cy="4468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ttango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1765" y="3590942"/>
                  <a:ext cx="410690" cy="44689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2786243" y="359322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6243" y="3593223"/>
                  <a:ext cx="41069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Connettore 2 32"/>
          <p:cNvCxnSpPr/>
          <p:nvPr/>
        </p:nvCxnSpPr>
        <p:spPr>
          <a:xfrm flipV="1">
            <a:off x="5629296" y="3259019"/>
            <a:ext cx="0" cy="4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570266" y="5635560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/>
          <p:cNvSpPr/>
          <p:nvPr/>
        </p:nvSpPr>
        <p:spPr>
          <a:xfrm>
            <a:off x="719491" y="4566466"/>
            <a:ext cx="2275997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Encoder 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tangolo 37"/>
              <p:cNvSpPr/>
              <p:nvPr/>
            </p:nvSpPr>
            <p:spPr>
              <a:xfrm>
                <a:off x="80210" y="5654648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8" name="Rettango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0" y="5654648"/>
                <a:ext cx="431528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ttore 2 38"/>
          <p:cNvCxnSpPr/>
          <p:nvPr/>
        </p:nvCxnSpPr>
        <p:spPr>
          <a:xfrm flipV="1">
            <a:off x="1056809" y="5050306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V="1">
            <a:off x="2675291" y="5060774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1056809" y="4042077"/>
            <a:ext cx="0" cy="524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2691333" y="4313877"/>
            <a:ext cx="0" cy="261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1056809" y="4042077"/>
            <a:ext cx="2788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>
            <a:off x="2691333" y="4313877"/>
            <a:ext cx="7416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>
            <a:off x="3845672" y="4042077"/>
            <a:ext cx="0" cy="1565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3433011" y="4313877"/>
            <a:ext cx="0" cy="1818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3845672" y="5618279"/>
            <a:ext cx="8341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3433011" y="6118160"/>
            <a:ext cx="2162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/>
          <p:nvPr/>
        </p:nvCxnSpPr>
        <p:spPr>
          <a:xfrm flipV="1">
            <a:off x="4671609" y="5263160"/>
            <a:ext cx="1443" cy="34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endCxn id="16" idx="2"/>
          </p:cNvCxnSpPr>
          <p:nvPr/>
        </p:nvCxnSpPr>
        <p:spPr>
          <a:xfrm flipV="1">
            <a:off x="5595428" y="5257443"/>
            <a:ext cx="0" cy="860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tangolo 65"/>
              <p:cNvSpPr/>
              <p:nvPr/>
            </p:nvSpPr>
            <p:spPr>
              <a:xfrm>
                <a:off x="332724" y="1899278"/>
                <a:ext cx="189384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Encoder network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it-IT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2400" dirty="0"/>
                  <a:t> with parameters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Rettangolo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24" y="1899278"/>
                <a:ext cx="1893840" cy="1938992"/>
              </a:xfrm>
              <a:prstGeom prst="rect">
                <a:avLst/>
              </a:prstGeom>
              <a:blipFill rotWithShape="0">
                <a:blip r:embed="rId12"/>
                <a:stretch>
                  <a:fillRect l="-5161" t="-2516" r="-1935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ttangolo 66"/>
          <p:cNvSpPr/>
          <p:nvPr/>
        </p:nvSpPr>
        <p:spPr>
          <a:xfrm>
            <a:off x="5595428" y="6292102"/>
            <a:ext cx="345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Training time architecture</a:t>
            </a:r>
          </a:p>
        </p:txBody>
      </p:sp>
    </p:spTree>
    <p:extLst>
      <p:ext uri="{BB962C8B-B14F-4D97-AF65-F5344CB8AC3E}">
        <p14:creationId xmlns:p14="http://schemas.microsoft.com/office/powerpoint/2010/main" val="6213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Training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9"/>
              <p:cNvSpPr>
                <a:spLocks noGrp="1"/>
              </p:cNvSpPr>
              <p:nvPr>
                <p:ph idx="1"/>
              </p:nvPr>
            </p:nvSpPr>
            <p:spPr>
              <a:xfrm>
                <a:off x="660734" y="1632182"/>
                <a:ext cx="7886700" cy="87038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Training is performed </a:t>
                </a:r>
                <a:r>
                  <a:rPr lang="en-US" dirty="0">
                    <a:solidFill>
                      <a:schemeClr val="accent2"/>
                    </a:solidFill>
                  </a:rPr>
                  <a:t>by backpropagation on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it-IT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to optimize the ELBO</a:t>
                </a:r>
              </a:p>
            </p:txBody>
          </p:sp>
        </mc:Choice>
        <mc:Fallback xmlns="">
          <p:sp>
            <p:nvSpPr>
              <p:cNvPr id="10" name="Segnaposto contenuto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734" y="1632182"/>
                <a:ext cx="7886700" cy="870386"/>
              </a:xfrm>
              <a:blipFill rotWithShape="0">
                <a:blip r:embed="rId3"/>
                <a:stretch>
                  <a:fillRect l="-1546" t="-11888" r="-155" b="-18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414494" y="3065391"/>
                <a:ext cx="8143896" cy="99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it-IT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d>
                                <m:d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400" dirty="0"/>
              </a:p>
              <a:p>
                <a:r>
                  <a:rPr lang="en-US" sz="2800" dirty="0"/>
                  <a:t>                           -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4" y="3065391"/>
                <a:ext cx="8143896" cy="990399"/>
              </a:xfrm>
              <a:prstGeom prst="rect">
                <a:avLst/>
              </a:prstGeom>
              <a:blipFill rotWithShape="0">
                <a:blip r:embed="rId4"/>
                <a:stretch>
                  <a:fillRect b="-2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/>
          <p:cNvSpPr txBox="1"/>
          <p:nvPr/>
        </p:nvSpPr>
        <p:spPr>
          <a:xfrm>
            <a:off x="4597036" y="2318452"/>
            <a:ext cx="15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reconstruction</a:t>
            </a:r>
          </a:p>
        </p:txBody>
      </p:sp>
      <p:sp>
        <p:nvSpPr>
          <p:cNvPr id="18" name="Parentesi graffa chiusa 17"/>
          <p:cNvSpPr/>
          <p:nvPr/>
        </p:nvSpPr>
        <p:spPr>
          <a:xfrm rot="16200000">
            <a:off x="5218001" y="-91691"/>
            <a:ext cx="312215" cy="5999749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6504103" y="3676182"/>
            <a:ext cx="14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regularization</a:t>
            </a:r>
          </a:p>
        </p:txBody>
      </p:sp>
      <p:sp>
        <p:nvSpPr>
          <p:cNvPr id="21" name="Parentesi graffa chiusa 20"/>
          <p:cNvSpPr/>
          <p:nvPr/>
        </p:nvSpPr>
        <p:spPr>
          <a:xfrm>
            <a:off x="6128084" y="3538159"/>
            <a:ext cx="247682" cy="66266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egnaposto contenuto 9"/>
          <p:cNvSpPr txBox="1">
            <a:spLocks/>
          </p:cNvSpPr>
          <p:nvPr/>
        </p:nvSpPr>
        <p:spPr>
          <a:xfrm>
            <a:off x="242047" y="4408470"/>
            <a:ext cx="5953699" cy="870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Can be </a:t>
            </a:r>
            <a:r>
              <a:rPr lang="en-US" dirty="0">
                <a:solidFill>
                  <a:schemeClr val="accent2"/>
                </a:solidFill>
              </a:rPr>
              <a:t>computed in closed form </a:t>
            </a:r>
            <a:r>
              <a:rPr lang="en-US" dirty="0"/>
              <a:t>when both Q(z) and P(z) are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tangolo 22"/>
              <p:cNvSpPr/>
              <p:nvPr/>
            </p:nvSpPr>
            <p:spPr>
              <a:xfrm>
                <a:off x="350328" y="5514866"/>
                <a:ext cx="48324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),</m:t>
                          </m:r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(0,1)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ttango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28" y="5514866"/>
                <a:ext cx="4832477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egnaposto contenuto 9"/>
          <p:cNvSpPr txBox="1">
            <a:spLocks/>
          </p:cNvSpPr>
          <p:nvPr/>
        </p:nvSpPr>
        <p:spPr>
          <a:xfrm>
            <a:off x="5533685" y="5087823"/>
            <a:ext cx="3422056" cy="13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Train the </a:t>
            </a:r>
            <a:r>
              <a:rPr lang="en-US" sz="2400" dirty="0">
                <a:solidFill>
                  <a:schemeClr val="accent2"/>
                </a:solidFill>
              </a:rPr>
              <a:t>encoder to behave like a Gaussian prior</a:t>
            </a:r>
            <a:r>
              <a:rPr lang="en-US" sz="2400" dirty="0"/>
              <a:t> with zero-mean and unit-variance</a:t>
            </a:r>
          </a:p>
        </p:txBody>
      </p:sp>
      <p:cxnSp>
        <p:nvCxnSpPr>
          <p:cNvPr id="25" name="Connettore 2 24"/>
          <p:cNvCxnSpPr/>
          <p:nvPr/>
        </p:nvCxnSpPr>
        <p:spPr>
          <a:xfrm flipH="1">
            <a:off x="2226564" y="4042611"/>
            <a:ext cx="548721" cy="398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8" grpId="0" animBg="1"/>
      <p:bldP spid="19" grpId="0"/>
      <p:bldP spid="21" grpId="0" animBg="1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 VAE (a.k.a. testing)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201076" y="4021376"/>
            <a:ext cx="4594922" cy="2028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test time detach the encoder, sample a random encoding and generate the sample as the corresponding reconstruction</a:t>
            </a:r>
          </a:p>
        </p:txBody>
      </p:sp>
      <p:sp>
        <p:nvSpPr>
          <p:cNvPr id="8" name="Rettangolo 7"/>
          <p:cNvSpPr/>
          <p:nvPr/>
        </p:nvSpPr>
        <p:spPr>
          <a:xfrm>
            <a:off x="1300815" y="3979577"/>
            <a:ext cx="22479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Decoder g</a:t>
            </a: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3111303" y="3410365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1750336" y="3410365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1124798" y="1654408"/>
            <a:ext cx="25654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2155329" y="1679905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329" y="1679905"/>
                <a:ext cx="431528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1524581" y="5035469"/>
                <a:ext cx="1647695" cy="8617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800" b="0" dirty="0">
                    <a:latin typeface="Cambria Math" panose="02040503050406030204" pitchFamily="18" charset="0"/>
                  </a:rPr>
                  <a:t>Sample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81" y="5035469"/>
                <a:ext cx="1647695" cy="861774"/>
              </a:xfrm>
              <a:prstGeom prst="rect">
                <a:avLst/>
              </a:prstGeom>
              <a:blipFill rotWithShape="0">
                <a:blip r:embed="rId4"/>
                <a:stretch>
                  <a:fillRect t="-118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/>
          <p:cNvCxnSpPr/>
          <p:nvPr/>
        </p:nvCxnSpPr>
        <p:spPr>
          <a:xfrm flipV="1">
            <a:off x="2284385" y="4499185"/>
            <a:ext cx="0" cy="497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1398761" y="2933874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2770313" y="2928157"/>
            <a:ext cx="657616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tangolo 30"/>
              <p:cNvSpPr/>
              <p:nvPr/>
            </p:nvSpPr>
            <p:spPr>
              <a:xfrm>
                <a:off x="1318551" y="2939575"/>
                <a:ext cx="863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ttango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551" y="2939575"/>
                <a:ext cx="863570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/>
              <p:cNvSpPr/>
              <p:nvPr/>
            </p:nvSpPr>
            <p:spPr>
              <a:xfrm>
                <a:off x="2695465" y="2920623"/>
                <a:ext cx="8750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ttango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65" y="2920623"/>
                <a:ext cx="875048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69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ttore 2 32"/>
          <p:cNvCxnSpPr/>
          <p:nvPr/>
        </p:nvCxnSpPr>
        <p:spPr>
          <a:xfrm flipV="1">
            <a:off x="1750336" y="2137008"/>
            <a:ext cx="306041" cy="791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 flipV="1">
            <a:off x="2770313" y="2148715"/>
            <a:ext cx="319709" cy="771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tangolo 35"/>
              <p:cNvSpPr/>
              <p:nvPr/>
            </p:nvSpPr>
            <p:spPr>
              <a:xfrm>
                <a:off x="3750489" y="2117084"/>
                <a:ext cx="216631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>
                    <a:ea typeface="Cambria Math" panose="02040503050406030204" pitchFamily="18" charset="0"/>
                  </a:rPr>
                  <a:t>Sample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Rettangolo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89" y="2117084"/>
                <a:ext cx="2166315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4213" t="-5839" r="-21067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20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vs </a:t>
            </a:r>
            <a:r>
              <a:rPr lang="en-US" dirty="0" err="1"/>
              <a:t>Denoising</a:t>
            </a:r>
            <a:r>
              <a:rPr lang="en-US" dirty="0"/>
              <a:t>/Contractive AE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12" y="1926055"/>
            <a:ext cx="3014279" cy="21216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24" y="1990738"/>
            <a:ext cx="2031081" cy="205695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245712" y="280220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387738" y="261754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476749" y="283454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03686" y="26337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61660" y="290262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74699" y="30137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369710" y="271796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Figura a mano libera 15"/>
          <p:cNvSpPr/>
          <p:nvPr/>
        </p:nvSpPr>
        <p:spPr>
          <a:xfrm>
            <a:off x="2600777" y="2237059"/>
            <a:ext cx="3768933" cy="565149"/>
          </a:xfrm>
          <a:custGeom>
            <a:avLst/>
            <a:gdLst>
              <a:gd name="connsiteX0" fmla="*/ 0 w 3866147"/>
              <a:gd name="connsiteY0" fmla="*/ 490099 h 490099"/>
              <a:gd name="connsiteX1" fmla="*/ 609600 w 3866147"/>
              <a:gd name="connsiteY1" fmla="*/ 201341 h 490099"/>
              <a:gd name="connsiteX2" fmla="*/ 2326105 w 3866147"/>
              <a:gd name="connsiteY2" fmla="*/ 8836 h 490099"/>
              <a:gd name="connsiteX3" fmla="*/ 3866147 w 3866147"/>
              <a:gd name="connsiteY3" fmla="*/ 490099 h 4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6147" h="490099">
                <a:moveTo>
                  <a:pt x="0" y="490099"/>
                </a:moveTo>
                <a:cubicBezTo>
                  <a:pt x="110958" y="385825"/>
                  <a:pt x="221916" y="281551"/>
                  <a:pt x="609600" y="201341"/>
                </a:cubicBezTo>
                <a:cubicBezTo>
                  <a:pt x="997284" y="121131"/>
                  <a:pt x="1783347" y="-39290"/>
                  <a:pt x="2326105" y="8836"/>
                </a:cubicBezTo>
                <a:cubicBezTo>
                  <a:pt x="2868863" y="56962"/>
                  <a:pt x="3367505" y="273530"/>
                  <a:pt x="3866147" y="49009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igura a mano libera 16"/>
          <p:cNvSpPr/>
          <p:nvPr/>
        </p:nvSpPr>
        <p:spPr>
          <a:xfrm>
            <a:off x="2342147" y="3015916"/>
            <a:ext cx="4090737" cy="680993"/>
          </a:xfrm>
          <a:custGeom>
            <a:avLst/>
            <a:gdLst>
              <a:gd name="connsiteX0" fmla="*/ 0 w 4090737"/>
              <a:gd name="connsiteY0" fmla="*/ 320842 h 680993"/>
              <a:gd name="connsiteX1" fmla="*/ 882316 w 4090737"/>
              <a:gd name="connsiteY1" fmla="*/ 513347 h 680993"/>
              <a:gd name="connsiteX2" fmla="*/ 2165685 w 4090737"/>
              <a:gd name="connsiteY2" fmla="*/ 657726 h 680993"/>
              <a:gd name="connsiteX3" fmla="*/ 4090737 w 4090737"/>
              <a:gd name="connsiteY3" fmla="*/ 0 h 68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737" h="680993">
                <a:moveTo>
                  <a:pt x="0" y="320842"/>
                </a:moveTo>
                <a:cubicBezTo>
                  <a:pt x="260684" y="389021"/>
                  <a:pt x="521369" y="457200"/>
                  <a:pt x="882316" y="513347"/>
                </a:cubicBezTo>
                <a:cubicBezTo>
                  <a:pt x="1243264" y="569494"/>
                  <a:pt x="1630948" y="743284"/>
                  <a:pt x="2165685" y="657726"/>
                </a:cubicBezTo>
                <a:cubicBezTo>
                  <a:pt x="2700422" y="572168"/>
                  <a:pt x="3395579" y="286084"/>
                  <a:pt x="4090737" y="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2600777" y="1602177"/>
            <a:ext cx="164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 noisy samples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460387" y="1602177"/>
            <a:ext cx="17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 original sample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97470" y="1479699"/>
            <a:ext cx="170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Contractive AE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12" y="4563214"/>
            <a:ext cx="3014279" cy="212163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24" y="4627897"/>
            <a:ext cx="2031081" cy="2056955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397470" y="4139360"/>
            <a:ext cx="170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Variational</a:t>
            </a:r>
            <a:r>
              <a:rPr lang="en-US" sz="2400" dirty="0">
                <a:solidFill>
                  <a:schemeClr val="accent2"/>
                </a:solidFill>
              </a:rPr>
              <a:t> AE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2226564" y="5300752"/>
            <a:ext cx="593558" cy="355622"/>
            <a:chOff x="3304674" y="4970357"/>
            <a:chExt cx="593558" cy="355622"/>
          </a:xfrm>
        </p:grpSpPr>
        <p:sp>
          <p:nvSpPr>
            <p:cNvPr id="24" name="Ovale 23"/>
            <p:cNvSpPr/>
            <p:nvPr/>
          </p:nvSpPr>
          <p:spPr>
            <a:xfrm>
              <a:off x="3304674" y="4970357"/>
              <a:ext cx="593558" cy="3556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/>
            <p:nvPr/>
          </p:nvSpPr>
          <p:spPr>
            <a:xfrm>
              <a:off x="3370459" y="5022598"/>
              <a:ext cx="445949" cy="2671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e 26"/>
            <p:cNvSpPr/>
            <p:nvPr/>
          </p:nvSpPr>
          <p:spPr>
            <a:xfrm>
              <a:off x="3454986" y="5073242"/>
              <a:ext cx="276899" cy="1659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o 29"/>
          <p:cNvGrpSpPr/>
          <p:nvPr/>
        </p:nvGrpSpPr>
        <p:grpSpPr>
          <a:xfrm rot="2123730">
            <a:off x="6356982" y="5442367"/>
            <a:ext cx="593558" cy="355622"/>
            <a:chOff x="3304674" y="4970357"/>
            <a:chExt cx="593558" cy="355622"/>
          </a:xfrm>
        </p:grpSpPr>
        <p:sp>
          <p:nvSpPr>
            <p:cNvPr id="31" name="Ovale 30"/>
            <p:cNvSpPr/>
            <p:nvPr/>
          </p:nvSpPr>
          <p:spPr>
            <a:xfrm>
              <a:off x="3304674" y="4970357"/>
              <a:ext cx="593558" cy="3556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e 31"/>
            <p:cNvSpPr/>
            <p:nvPr/>
          </p:nvSpPr>
          <p:spPr>
            <a:xfrm>
              <a:off x="3370459" y="5022598"/>
              <a:ext cx="445949" cy="2671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e 32"/>
            <p:cNvSpPr/>
            <p:nvPr/>
          </p:nvSpPr>
          <p:spPr>
            <a:xfrm>
              <a:off x="3454986" y="5073242"/>
              <a:ext cx="276899" cy="1659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2410635" y="52189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6653761" y="559907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38" name="Figura a mano libera 37"/>
          <p:cNvSpPr/>
          <p:nvPr/>
        </p:nvSpPr>
        <p:spPr>
          <a:xfrm>
            <a:off x="2662989" y="4930869"/>
            <a:ext cx="3721769" cy="395110"/>
          </a:xfrm>
          <a:custGeom>
            <a:avLst/>
            <a:gdLst>
              <a:gd name="connsiteX0" fmla="*/ 0 w 3721769"/>
              <a:gd name="connsiteY0" fmla="*/ 282815 h 395110"/>
              <a:gd name="connsiteX1" fmla="*/ 978569 w 3721769"/>
              <a:gd name="connsiteY1" fmla="*/ 58226 h 395110"/>
              <a:gd name="connsiteX2" fmla="*/ 2598822 w 3721769"/>
              <a:gd name="connsiteY2" fmla="*/ 26142 h 395110"/>
              <a:gd name="connsiteX3" fmla="*/ 3721769 w 3721769"/>
              <a:gd name="connsiteY3" fmla="*/ 395110 h 39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1769" h="395110">
                <a:moveTo>
                  <a:pt x="0" y="282815"/>
                </a:moveTo>
                <a:cubicBezTo>
                  <a:pt x="272716" y="191910"/>
                  <a:pt x="545432" y="101005"/>
                  <a:pt x="978569" y="58226"/>
                </a:cubicBezTo>
                <a:cubicBezTo>
                  <a:pt x="1411706" y="15447"/>
                  <a:pt x="2141622" y="-30005"/>
                  <a:pt x="2598822" y="26142"/>
                </a:cubicBezTo>
                <a:cubicBezTo>
                  <a:pt x="3056022" y="82289"/>
                  <a:pt x="3388895" y="238699"/>
                  <a:pt x="3721769" y="39511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23" grpId="0"/>
      <p:bldP spid="35" grpId="0"/>
      <p:bldP spid="37" grpId="0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Examples - Digits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1776748"/>
            <a:ext cx="4557762" cy="3714748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25" y="1891486"/>
            <a:ext cx="3566381" cy="35518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58868" y="5600373"/>
            <a:ext cx="3194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Organization of data in the latent space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15422" y="5497942"/>
            <a:ext cx="3194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Reconstruction of points sampled from latent space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36618" y="6540247"/>
            <a:ext cx="2833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credits @ fastfowardlabs.com</a:t>
            </a:r>
          </a:p>
        </p:txBody>
      </p:sp>
    </p:spTree>
    <p:extLst>
      <p:ext uri="{BB962C8B-B14F-4D97-AF65-F5344CB8AC3E}">
        <p14:creationId xmlns:p14="http://schemas.microsoft.com/office/powerpoint/2010/main" val="2266078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Examples - Faces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Autoencoder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19448" y="6345118"/>
            <a:ext cx="345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Hou</a:t>
            </a:r>
            <a:r>
              <a:rPr lang="en-US" sz="1400" dirty="0"/>
              <a:t> et al, Deep Feature Consistent </a:t>
            </a:r>
            <a:r>
              <a:rPr lang="en-US" sz="1400" dirty="0" err="1"/>
              <a:t>Variational</a:t>
            </a:r>
            <a:r>
              <a:rPr lang="en-US" sz="1400" dirty="0"/>
              <a:t> </a:t>
            </a:r>
            <a:r>
              <a:rPr lang="en-US" sz="1400" dirty="0" err="1"/>
              <a:t>Autoencoder</a:t>
            </a:r>
            <a:r>
              <a:rPr lang="en-US" sz="1400" dirty="0"/>
              <a:t>, 2017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441346"/>
            <a:ext cx="5085347" cy="5426992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94" y="1652338"/>
            <a:ext cx="3634492" cy="3634492"/>
          </a:xfrm>
        </p:spPr>
      </p:pic>
      <p:sp>
        <p:nvSpPr>
          <p:cNvPr id="13" name="CasellaDiTesto 12"/>
          <p:cNvSpPr txBox="1"/>
          <p:nvPr/>
        </p:nvSpPr>
        <p:spPr>
          <a:xfrm>
            <a:off x="5582793" y="5347582"/>
            <a:ext cx="3194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Latent space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74919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33" y="1862971"/>
            <a:ext cx="4878871" cy="39282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DL Approach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04060" y="1985109"/>
            <a:ext cx="3879182" cy="4127686"/>
          </a:xfrm>
        </p:spPr>
        <p:txBody>
          <a:bodyPr/>
          <a:lstStyle/>
          <a:p>
            <a:r>
              <a:rPr lang="en-US" dirty="0"/>
              <a:t>Characterize the data</a:t>
            </a:r>
          </a:p>
          <a:p>
            <a:pPr lvl="1"/>
            <a:r>
              <a:rPr lang="en-US" dirty="0"/>
              <a:t>Data distribution</a:t>
            </a:r>
          </a:p>
          <a:p>
            <a:pPr lvl="1"/>
            <a:r>
              <a:rPr lang="en-US" dirty="0"/>
              <a:t>Data variances </a:t>
            </a:r>
          </a:p>
          <a:p>
            <a:r>
              <a:rPr lang="en-US" dirty="0"/>
              <a:t>To allow</a:t>
            </a:r>
          </a:p>
          <a:p>
            <a:pPr lvl="1"/>
            <a:r>
              <a:rPr lang="en-US" dirty="0"/>
              <a:t>Understanding data</a:t>
            </a:r>
          </a:p>
          <a:p>
            <a:pPr lvl="1"/>
            <a:r>
              <a:rPr lang="en-US" dirty="0"/>
              <a:t>Generating new observations</a:t>
            </a:r>
          </a:p>
          <a:p>
            <a:pPr lvl="1"/>
            <a:r>
              <a:rPr lang="en-US" dirty="0"/>
              <a:t>..and ultimately reasoning 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3465095" y="2759242"/>
            <a:ext cx="818147" cy="4973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4366389" y="5751943"/>
            <a:ext cx="404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</a:rPr>
              <a:t>Autoencoders</a:t>
            </a:r>
            <a:r>
              <a:rPr lang="en-US" sz="2000" dirty="0">
                <a:solidFill>
                  <a:schemeClr val="accent2"/>
                </a:solidFill>
              </a:rPr>
              <a:t> and Manifold Learning</a:t>
            </a:r>
          </a:p>
        </p:txBody>
      </p:sp>
    </p:spTree>
    <p:extLst>
      <p:ext uri="{BB962C8B-B14F-4D97-AF65-F5344CB8AC3E}">
        <p14:creationId xmlns:p14="http://schemas.microsoft.com/office/powerpoint/2010/main" val="22657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Distribution Learning Vs Learning to Sample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Variational AEs </a:t>
                </a:r>
                <a:r>
                  <a:rPr lang="en-US">
                    <a:solidFill>
                      <a:schemeClr val="accent2"/>
                    </a:solidFill>
                  </a:rPr>
                  <a:t>learn to approximate an intractable distribution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/>
                  <a:t>   then sample it to generate the output</a:t>
                </a:r>
              </a:p>
              <a:p>
                <a:r>
                  <a:rPr lang="en-US"/>
                  <a:t>What if we </a:t>
                </a:r>
                <a:r>
                  <a:rPr lang="en-US">
                    <a:solidFill>
                      <a:schemeClr val="accent2"/>
                    </a:solidFill>
                  </a:rPr>
                  <a:t>learn to generate samples</a:t>
                </a:r>
                <a:r>
                  <a:rPr lang="en-US"/>
                  <a:t> rather than learning the distribution?</a:t>
                </a:r>
              </a:p>
              <a:p>
                <a:pPr lvl="1"/>
                <a:r>
                  <a:rPr lang="en-US"/>
                  <a:t>Generative Adversarial Networks (GAN)</a:t>
                </a:r>
              </a:p>
              <a:p>
                <a:pPr lvl="1"/>
                <a:r>
                  <a:rPr lang="en-US"/>
                  <a:t>Game theoretic approach</a:t>
                </a:r>
                <a:endParaRPr lang="en-US" dirty="0"/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363" r="-696" b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7983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GAN Catch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We need to learn </a:t>
            </a:r>
            <a:r>
              <a:rPr lang="en-GB" sz="3200" dirty="0"/>
              <a:t>to sample from a complex, high-dimensional training distribution</a:t>
            </a:r>
          </a:p>
          <a:p>
            <a:pPr lvl="1"/>
            <a:r>
              <a:rPr lang="en-GB" sz="2800" dirty="0"/>
              <a:t>No straightforward way to do this</a:t>
            </a:r>
          </a:p>
          <a:p>
            <a:r>
              <a:rPr lang="en-GB" sz="3200" dirty="0"/>
              <a:t>The </a:t>
            </a:r>
            <a:r>
              <a:rPr lang="en-GB" sz="3200" dirty="0">
                <a:solidFill>
                  <a:schemeClr val="accent2"/>
                </a:solidFill>
              </a:rPr>
              <a:t>catch</a:t>
            </a:r>
          </a:p>
          <a:p>
            <a:pPr lvl="1"/>
            <a:r>
              <a:rPr lang="en-GB" sz="2800" dirty="0"/>
              <a:t>Sample from a simple distribution:  </a:t>
            </a:r>
            <a:r>
              <a:rPr lang="en-GB" sz="2800" dirty="0">
                <a:solidFill>
                  <a:schemeClr val="accent2"/>
                </a:solidFill>
              </a:rPr>
              <a:t>random noise</a:t>
            </a:r>
          </a:p>
          <a:p>
            <a:pPr lvl="1"/>
            <a:r>
              <a:rPr lang="en-GB" sz="2800" dirty="0"/>
              <a:t>Train a differentiable function (neural network) to </a:t>
            </a:r>
            <a:r>
              <a:rPr lang="en-GB" sz="2800" dirty="0">
                <a:solidFill>
                  <a:schemeClr val="accent2"/>
                </a:solidFill>
              </a:rPr>
              <a:t>transform random noise to the training distribution 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923729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b="83266"/>
          <a:stretch/>
        </p:blipFill>
        <p:spPr>
          <a:xfrm>
            <a:off x="4908883" y="3674385"/>
            <a:ext cx="2374232" cy="612043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934" t="2665" r="73277" b="81305"/>
          <a:stretch/>
        </p:blipFill>
        <p:spPr>
          <a:xfrm>
            <a:off x="1460116" y="3674385"/>
            <a:ext cx="2902269" cy="6120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31679" y="5983424"/>
            <a:ext cx="22479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/>
              <p:cNvSpPr/>
              <p:nvPr/>
            </p:nvSpPr>
            <p:spPr>
              <a:xfrm>
                <a:off x="1433262" y="5957786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Rettango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262" y="5957786"/>
                <a:ext cx="41229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/>
          <p:cNvCxnSpPr/>
          <p:nvPr/>
        </p:nvCxnSpPr>
        <p:spPr>
          <a:xfrm flipV="1">
            <a:off x="3742167" y="5414212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2381200" y="5414212"/>
            <a:ext cx="0" cy="55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1782454" y="4895241"/>
            <a:ext cx="25654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Generator Network</a:t>
            </a:r>
          </a:p>
        </p:txBody>
      </p:sp>
      <p:sp>
        <p:nvSpPr>
          <p:cNvPr id="4" name="Freccia in giù 3"/>
          <p:cNvSpPr/>
          <p:nvPr/>
        </p:nvSpPr>
        <p:spPr>
          <a:xfrm rot="10800000">
            <a:off x="2840563" y="4395536"/>
            <a:ext cx="513347" cy="3841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768905" y="2822751"/>
            <a:ext cx="117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Fake images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931152" y="2843388"/>
            <a:ext cx="117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Original images</a:t>
            </a:r>
          </a:p>
        </p:txBody>
      </p:sp>
      <p:sp>
        <p:nvSpPr>
          <p:cNvPr id="17" name="Disco magnetico 16"/>
          <p:cNvSpPr/>
          <p:nvPr/>
        </p:nvSpPr>
        <p:spPr>
          <a:xfrm>
            <a:off x="5541421" y="5099629"/>
            <a:ext cx="1421143" cy="5564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Dataset</a:t>
            </a:r>
          </a:p>
        </p:txBody>
      </p:sp>
      <p:sp>
        <p:nvSpPr>
          <p:cNvPr id="18" name="Freccia in giù 17"/>
          <p:cNvSpPr/>
          <p:nvPr/>
        </p:nvSpPr>
        <p:spPr>
          <a:xfrm rot="10800000">
            <a:off x="5995318" y="4521383"/>
            <a:ext cx="513347" cy="3841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3316194" y="2489515"/>
            <a:ext cx="2565400" cy="48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Discriminator Network</a:t>
            </a: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3431959" y="3085311"/>
            <a:ext cx="353978" cy="47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5390147" y="3048000"/>
            <a:ext cx="475782" cy="516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3474944" y="1601783"/>
            <a:ext cx="22479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Original or Fake</a:t>
            </a:r>
          </a:p>
        </p:txBody>
      </p:sp>
      <p:cxnSp>
        <p:nvCxnSpPr>
          <p:cNvPr id="27" name="Connettore 2 26"/>
          <p:cNvCxnSpPr>
            <a:stCxn id="19" idx="0"/>
            <a:endCxn id="25" idx="2"/>
          </p:cNvCxnSpPr>
          <p:nvPr/>
        </p:nvCxnSpPr>
        <p:spPr>
          <a:xfrm flipV="1">
            <a:off x="4598894" y="2084383"/>
            <a:ext cx="0" cy="40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4517296" y="5894219"/>
            <a:ext cx="4177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Try to generate real looking samples that can fool discriminator</a:t>
            </a:r>
          </a:p>
        </p:txBody>
      </p:sp>
      <p:cxnSp>
        <p:nvCxnSpPr>
          <p:cNvPr id="35" name="Connettore 2 34"/>
          <p:cNvCxnSpPr/>
          <p:nvPr/>
        </p:nvCxnSpPr>
        <p:spPr>
          <a:xfrm flipH="1" flipV="1">
            <a:off x="4506763" y="5377840"/>
            <a:ext cx="546498" cy="516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6539660" y="1694076"/>
            <a:ext cx="247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Try to tell original samples from fake</a:t>
            </a:r>
          </a:p>
        </p:txBody>
      </p:sp>
      <p:cxnSp>
        <p:nvCxnSpPr>
          <p:cNvPr id="37" name="Connettore 2 36"/>
          <p:cNvCxnSpPr>
            <a:stCxn id="36" idx="1"/>
          </p:cNvCxnSpPr>
          <p:nvPr/>
        </p:nvCxnSpPr>
        <p:spPr>
          <a:xfrm flipH="1" flipV="1">
            <a:off x="5932288" y="1734977"/>
            <a:ext cx="607372" cy="374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181173" y="1543406"/>
            <a:ext cx="247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Again, a </a:t>
            </a:r>
            <a:r>
              <a:rPr lang="en-US" sz="2400" dirty="0">
                <a:solidFill>
                  <a:schemeClr val="accent2"/>
                </a:solidFill>
              </a:rPr>
              <a:t>two-steps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38"/>
              <p:cNvSpPr/>
              <p:nvPr/>
            </p:nvSpPr>
            <p:spPr>
              <a:xfrm>
                <a:off x="92183" y="4416828"/>
                <a:ext cx="240422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z</a:t>
                </a:r>
                <a:r>
                  <a:rPr lang="en-GB" dirty="0">
                    <a:latin typeface="Arial" panose="020B0604020202020204" pitchFamily="34" charset="0"/>
                  </a:rPr>
                  <a:t> size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</a:rPr>
                  <a:t> </a:t>
                </a:r>
                <a:r>
                  <a:rPr lang="en-GB" b="1" dirty="0">
                    <a:latin typeface="Arial" panose="020B0604020202020204" pitchFamily="34" charset="0"/>
                  </a:rPr>
                  <a:t>x</a:t>
                </a:r>
                <a:r>
                  <a:rPr lang="en-GB" dirty="0">
                    <a:latin typeface="Arial" panose="020B0604020202020204" pitchFamily="34" charset="0"/>
                  </a:rPr>
                  <a:t> size to allow the G distribution full support on </a:t>
                </a:r>
                <a:r>
                  <a:rPr lang="en-GB" b="1" dirty="0">
                    <a:latin typeface="Arial" panose="020B0604020202020204" pitchFamily="34" charset="0"/>
                  </a:rPr>
                  <a:t>x</a:t>
                </a:r>
                <a:r>
                  <a:rPr lang="en-GB" dirty="0">
                    <a:latin typeface="Arial" panose="020B0604020202020204" pitchFamily="34" charset="0"/>
                  </a:rPr>
                  <a:t> </a:t>
                </a:r>
                <a:endParaRPr lang="en-GB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ttango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" y="4416828"/>
                <a:ext cx="2404222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2025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tangolo 39"/>
              <p:cNvSpPr/>
              <p:nvPr/>
            </p:nvSpPr>
            <p:spPr>
              <a:xfrm>
                <a:off x="5918761" y="3059987"/>
                <a:ext cx="37770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0" name="Rettangolo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61" y="3059987"/>
                <a:ext cx="377703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tangolo 40"/>
              <p:cNvSpPr/>
              <p:nvPr/>
            </p:nvSpPr>
            <p:spPr>
              <a:xfrm>
                <a:off x="2557509" y="3139146"/>
                <a:ext cx="875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1" name="Rettangolo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09" y="3139146"/>
                <a:ext cx="875561" cy="461665"/>
              </a:xfrm>
              <a:prstGeom prst="rect">
                <a:avLst/>
              </a:prstGeom>
              <a:blipFill rotWithShape="0">
                <a:blip r:embed="rId8"/>
                <a:stretch>
                  <a:fillRect r="-209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 animBg="1"/>
      <p:bldP spid="25" grpId="0" animBg="1"/>
      <p:bldP spid="32" grpId="0"/>
      <p:bldP spid="36" grpId="0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2047" y="744071"/>
            <a:ext cx="8713694" cy="600634"/>
          </a:xfrm>
        </p:spPr>
        <p:txBody>
          <a:bodyPr/>
          <a:lstStyle/>
          <a:p>
            <a:r>
              <a:rPr lang="en-US" dirty="0"/>
              <a:t>GAN Training -  A Game for 2 Players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3255306"/>
                <a:ext cx="7886700" cy="2921657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Discriminator output is likelihood </a:t>
                </a:r>
                <a:r>
                  <a:rPr lang="en-US" dirty="0"/>
                  <a:t>of input being real</a:t>
                </a:r>
              </a:p>
              <a:p>
                <a:r>
                  <a:rPr lang="en-US" dirty="0"/>
                  <a:t>Discriminator tries to </a:t>
                </a:r>
                <a:r>
                  <a:rPr lang="en-US" dirty="0">
                    <a:solidFill>
                      <a:schemeClr val="accent2"/>
                    </a:solidFill>
                  </a:rPr>
                  <a:t>maximize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Generator tries to </a:t>
                </a:r>
                <a:r>
                  <a:rPr lang="en-US" dirty="0">
                    <a:solidFill>
                      <a:schemeClr val="accent2"/>
                    </a:solidFill>
                  </a:rPr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3255306"/>
                <a:ext cx="7886700" cy="2921657"/>
              </a:xfrm>
              <a:blipFill rotWithShape="0">
                <a:blip r:embed="rId3"/>
                <a:stretch>
                  <a:fillRect l="-1391" t="-3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706523" y="1627139"/>
                <a:ext cx="7805278" cy="61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4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4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e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</m:sSub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23" y="1627139"/>
                <a:ext cx="7805278" cy="61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arentesi graffa chiusa 8"/>
          <p:cNvSpPr/>
          <p:nvPr/>
        </p:nvSpPr>
        <p:spPr>
          <a:xfrm rot="5400000">
            <a:off x="3888887" y="1739248"/>
            <a:ext cx="236696" cy="93701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graffa chiusa 9"/>
          <p:cNvSpPr/>
          <p:nvPr/>
        </p:nvSpPr>
        <p:spPr>
          <a:xfrm rot="5400000">
            <a:off x="7261062" y="1405699"/>
            <a:ext cx="173884" cy="166693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2852203" y="2428046"/>
            <a:ext cx="231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Discriminator output for </a:t>
            </a:r>
            <a:r>
              <a:rPr lang="en-US" dirty="0">
                <a:solidFill>
                  <a:schemeClr val="accent2"/>
                </a:solidFill>
              </a:rPr>
              <a:t>real data </a:t>
            </a:r>
            <a:r>
              <a:rPr lang="en-US" i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192972" y="2416142"/>
            <a:ext cx="231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Discriminator output for </a:t>
            </a:r>
            <a:r>
              <a:rPr lang="en-US" dirty="0">
                <a:solidFill>
                  <a:schemeClr val="accent2"/>
                </a:solidFill>
              </a:rPr>
              <a:t>fake data G(z)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2047" y="744071"/>
            <a:ext cx="8713694" cy="600634"/>
          </a:xfrm>
        </p:spPr>
        <p:txBody>
          <a:bodyPr/>
          <a:lstStyle/>
          <a:p>
            <a:r>
              <a:rPr lang="en-US" dirty="0"/>
              <a:t>Alternate Optimization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628650" y="1642900"/>
                <a:ext cx="7805278" cy="61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4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4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e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it-IT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</m:sSub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  <m:r>
                                                <a:rPr lang="it-IT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42900"/>
                <a:ext cx="7805278" cy="6199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28650" y="2561074"/>
            <a:ext cx="7886700" cy="361589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Discriminator </a:t>
            </a:r>
            <a:r>
              <a:rPr lang="en-US" dirty="0">
                <a:solidFill>
                  <a:schemeClr val="accent2"/>
                </a:solidFill>
              </a:rPr>
              <a:t>gradient ascent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Generator </a:t>
            </a:r>
            <a:r>
              <a:rPr lang="en-US" dirty="0">
                <a:solidFill>
                  <a:schemeClr val="accent2"/>
                </a:solidFill>
              </a:rPr>
              <a:t>gradient descent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1127365" y="3169258"/>
                <a:ext cx="7387985" cy="61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65" y="3169258"/>
                <a:ext cx="7387985" cy="61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2308586" y="4695648"/>
                <a:ext cx="5025542" cy="619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586" y="4695648"/>
                <a:ext cx="5025542" cy="6199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entesi graffa chiusa 4"/>
          <p:cNvSpPr/>
          <p:nvPr/>
        </p:nvSpPr>
        <p:spPr>
          <a:xfrm rot="5400000">
            <a:off x="4589260" y="2952865"/>
            <a:ext cx="300152" cy="502554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697507" y="5715299"/>
            <a:ext cx="451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Optimizing this doesn’t really work</a:t>
            </a:r>
          </a:p>
        </p:txBody>
      </p:sp>
    </p:spTree>
    <p:extLst>
      <p:ext uri="{BB962C8B-B14F-4D97-AF65-F5344CB8AC3E}">
        <p14:creationId xmlns:p14="http://schemas.microsoft.com/office/powerpoint/2010/main" val="33981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Issue and a Solution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213" y="1572071"/>
            <a:ext cx="8071361" cy="790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The </a:t>
            </a:r>
            <a:r>
              <a:rPr lang="en-GB" dirty="0">
                <a:solidFill>
                  <a:schemeClr val="accent2"/>
                </a:solidFill>
              </a:rPr>
              <a:t>cost</a:t>
            </a:r>
            <a:r>
              <a:rPr lang="en-GB" dirty="0"/>
              <a:t> that the Generator receives in response to generate </a:t>
            </a:r>
            <a:r>
              <a:rPr lang="en-GB" i="1" dirty="0"/>
              <a:t>G</a:t>
            </a:r>
            <a:r>
              <a:rPr lang="en-GB" dirty="0"/>
              <a:t>(</a:t>
            </a:r>
            <a:r>
              <a:rPr lang="en-GB" b="1" i="1" dirty="0"/>
              <a:t>z</a:t>
            </a:r>
            <a:r>
              <a:rPr lang="en-GB" dirty="0"/>
              <a:t>) </a:t>
            </a:r>
            <a:r>
              <a:rPr lang="en-GB" dirty="0">
                <a:solidFill>
                  <a:schemeClr val="accent2"/>
                </a:solidFill>
              </a:rPr>
              <a:t>depends only on the Discriminator </a:t>
            </a:r>
            <a:r>
              <a:rPr lang="en-GB" dirty="0"/>
              <a:t>response 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0" y="2362247"/>
            <a:ext cx="7426905" cy="3533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410813" y="5962480"/>
                <a:ext cx="469436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it-IT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4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it-IT" sz="24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24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24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it-IT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13" y="5962480"/>
                <a:ext cx="4694362" cy="6223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/>
          <p:cNvSpPr/>
          <p:nvPr/>
        </p:nvSpPr>
        <p:spPr>
          <a:xfrm>
            <a:off x="5471320" y="5946425"/>
            <a:ext cx="3163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MT"/>
              </a:rPr>
              <a:t>maximize likelihood of discriminator being wrong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09904" y="3550885"/>
            <a:ext cx="3975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6CC1"/>
                </a:solidFill>
              </a:rPr>
              <a:t>Flat gradient when sample is plainly fake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2605594" y="3239834"/>
            <a:ext cx="304800" cy="31105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1090863" y="2871537"/>
            <a:ext cx="1135701" cy="31399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6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Hard Two-Player Game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48440" y="1985109"/>
            <a:ext cx="3702718" cy="3308786"/>
          </a:xfrm>
        </p:spPr>
        <p:txBody>
          <a:bodyPr/>
          <a:lstStyle/>
          <a:p>
            <a:r>
              <a:rPr lang="en-US" dirty="0"/>
              <a:t>The optimal solution of the min-max problem is a saddle point</a:t>
            </a:r>
          </a:p>
          <a:p>
            <a:r>
              <a:rPr lang="en-US" dirty="0"/>
              <a:t>Little stability</a:t>
            </a:r>
          </a:p>
          <a:p>
            <a:pPr lvl="1"/>
            <a:r>
              <a:rPr lang="en-US" dirty="0"/>
              <a:t>Lot of heuristic work</a:t>
            </a:r>
          </a:p>
          <a:p>
            <a:pPr lvl="1"/>
            <a:r>
              <a:rPr lang="en-US" dirty="0"/>
              <a:t>Open problem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40" y="1441346"/>
            <a:ext cx="4819901" cy="4819901"/>
          </a:xfrm>
          <a:prstGeom prst="rect">
            <a:avLst/>
          </a:prstGeom>
        </p:spPr>
      </p:pic>
      <p:sp>
        <p:nvSpPr>
          <p:cNvPr id="9" name="Figura a mano libera 8"/>
          <p:cNvSpPr/>
          <p:nvPr/>
        </p:nvSpPr>
        <p:spPr>
          <a:xfrm>
            <a:off x="6768912" y="3905903"/>
            <a:ext cx="686751" cy="1580497"/>
          </a:xfrm>
          <a:custGeom>
            <a:avLst/>
            <a:gdLst>
              <a:gd name="connsiteX0" fmla="*/ 674625 w 686751"/>
              <a:gd name="connsiteY0" fmla="*/ 1580497 h 1580497"/>
              <a:gd name="connsiteX1" fmla="*/ 610456 w 686751"/>
              <a:gd name="connsiteY1" fmla="*/ 746308 h 1580497"/>
              <a:gd name="connsiteX2" fmla="*/ 97109 w 686751"/>
              <a:gd name="connsiteY2" fmla="*/ 104623 h 1580497"/>
              <a:gd name="connsiteX3" fmla="*/ 856 w 686751"/>
              <a:gd name="connsiteY3" fmla="*/ 8371 h 158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751" h="1580497">
                <a:moveTo>
                  <a:pt x="674625" y="1580497"/>
                </a:moveTo>
                <a:cubicBezTo>
                  <a:pt x="690667" y="1286392"/>
                  <a:pt x="706709" y="992287"/>
                  <a:pt x="610456" y="746308"/>
                </a:cubicBezTo>
                <a:cubicBezTo>
                  <a:pt x="514203" y="500329"/>
                  <a:pt x="198709" y="227612"/>
                  <a:pt x="97109" y="104623"/>
                </a:cubicBezTo>
                <a:cubicBezTo>
                  <a:pt x="-4491" y="-18366"/>
                  <a:pt x="-1818" y="-4998"/>
                  <a:pt x="856" y="8371"/>
                </a:cubicBezTo>
              </a:path>
            </a:pathLst>
          </a:custGeom>
          <a:noFill/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igura a mano libera 9"/>
          <p:cNvSpPr/>
          <p:nvPr/>
        </p:nvSpPr>
        <p:spPr>
          <a:xfrm>
            <a:off x="6866021" y="2310063"/>
            <a:ext cx="786063" cy="1427748"/>
          </a:xfrm>
          <a:custGeom>
            <a:avLst/>
            <a:gdLst>
              <a:gd name="connsiteX0" fmla="*/ 786063 w 786063"/>
              <a:gd name="connsiteY0" fmla="*/ 0 h 1427748"/>
              <a:gd name="connsiteX1" fmla="*/ 705853 w 786063"/>
              <a:gd name="connsiteY1" fmla="*/ 417095 h 1427748"/>
              <a:gd name="connsiteX2" fmla="*/ 513347 w 786063"/>
              <a:gd name="connsiteY2" fmla="*/ 882316 h 1427748"/>
              <a:gd name="connsiteX3" fmla="*/ 368968 w 786063"/>
              <a:gd name="connsiteY3" fmla="*/ 1155032 h 1427748"/>
              <a:gd name="connsiteX4" fmla="*/ 0 w 786063"/>
              <a:gd name="connsiteY4" fmla="*/ 1427748 h 142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1427748">
                <a:moveTo>
                  <a:pt x="786063" y="0"/>
                </a:moveTo>
                <a:cubicBezTo>
                  <a:pt x="768684" y="135021"/>
                  <a:pt x="751306" y="270042"/>
                  <a:pt x="705853" y="417095"/>
                </a:cubicBezTo>
                <a:cubicBezTo>
                  <a:pt x="660400" y="564148"/>
                  <a:pt x="569495" y="759326"/>
                  <a:pt x="513347" y="882316"/>
                </a:cubicBezTo>
                <a:cubicBezTo>
                  <a:pt x="457199" y="1005306"/>
                  <a:pt x="454526" y="1064127"/>
                  <a:pt x="368968" y="1155032"/>
                </a:cubicBezTo>
                <a:cubicBezTo>
                  <a:pt x="283410" y="1245937"/>
                  <a:pt x="141705" y="1336842"/>
                  <a:pt x="0" y="1427748"/>
                </a:cubicBezTo>
              </a:path>
            </a:pathLst>
          </a:custGeom>
          <a:noFill/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4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GAN Training Pseudo-Algorithm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141" y="1860883"/>
            <a:ext cx="8448326" cy="429928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37937" y="2085473"/>
            <a:ext cx="1411705" cy="320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4249874" y="1555719"/>
            <a:ext cx="367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Stability trick but difficult to choose k</a:t>
            </a: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2226564" y="1652337"/>
            <a:ext cx="1912299" cy="5935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476860" y="3360820"/>
            <a:ext cx="763645" cy="810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2508944" y="5037220"/>
            <a:ext cx="763645" cy="810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3375093" y="5739062"/>
            <a:ext cx="555223" cy="42110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948303" y="6096000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</a:t>
            </a:r>
          </a:p>
        </p:txBody>
      </p:sp>
    </p:spTree>
    <p:extLst>
      <p:ext uri="{BB962C8B-B14F-4D97-AF65-F5344CB8AC3E}">
        <p14:creationId xmlns:p14="http://schemas.microsoft.com/office/powerpoint/2010/main" val="204209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DCGAN Architecture 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7" y="1754509"/>
            <a:ext cx="8250274" cy="3490896"/>
          </a:xfrm>
        </p:spPr>
      </p:pic>
      <p:sp>
        <p:nvSpPr>
          <p:cNvPr id="8" name="CasellaDiTesto 7"/>
          <p:cNvSpPr txBox="1"/>
          <p:nvPr/>
        </p:nvSpPr>
        <p:spPr>
          <a:xfrm>
            <a:off x="473757" y="1754509"/>
            <a:ext cx="452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Generator for image sampling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63800" y="4822799"/>
            <a:ext cx="156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 vector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931152" y="5424376"/>
            <a:ext cx="157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Fake image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14344" y="4887961"/>
            <a:ext cx="2563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Upconvolution</a:t>
            </a:r>
            <a:r>
              <a:rPr lang="en-US" sz="2400" dirty="0"/>
              <a:t> +  batch normalization</a:t>
            </a:r>
          </a:p>
        </p:txBody>
      </p:sp>
      <p:sp>
        <p:nvSpPr>
          <p:cNvPr id="12" name="Parentesi graffa chiusa 11"/>
          <p:cNvSpPr/>
          <p:nvPr/>
        </p:nvSpPr>
        <p:spPr>
          <a:xfrm rot="5400000">
            <a:off x="4672430" y="1730850"/>
            <a:ext cx="184486" cy="599941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1138989" y="4331368"/>
            <a:ext cx="192506" cy="5565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7647180" y="5056594"/>
            <a:ext cx="582420" cy="4001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473758" y="6210163"/>
            <a:ext cx="8250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ArialMT"/>
              </a:rPr>
              <a:t>Radford et al, “Unsupervised Representation Learning with Deep Convolutional Generative Adversarial Networks”, ICLR 2016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0704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GAN and Images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8" y="1755022"/>
            <a:ext cx="8436732" cy="4218367"/>
          </a:xfrm>
        </p:spPr>
      </p:pic>
      <p:sp>
        <p:nvSpPr>
          <p:cNvPr id="9" name="Rettangolo 8"/>
          <p:cNvSpPr/>
          <p:nvPr/>
        </p:nvSpPr>
        <p:spPr>
          <a:xfrm>
            <a:off x="473758" y="6210163"/>
            <a:ext cx="8250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ArialMT"/>
              </a:rPr>
              <a:t>Radford et al, “Unsupervised Representation Learning with Deep Convolutional Generative Adversarial Networks”, ICLR 2016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641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4958"/>
          <a:stretch/>
        </p:blipFill>
        <p:spPr>
          <a:xfrm>
            <a:off x="4137534" y="1426386"/>
            <a:ext cx="4686615" cy="290479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Unsupervised?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4111" y="4284563"/>
            <a:ext cx="8501629" cy="2325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</a:t>
            </a:r>
            <a:r>
              <a:rPr lang="en-GB" dirty="0">
                <a:solidFill>
                  <a:schemeClr val="accent2"/>
                </a:solidFill>
              </a:rPr>
              <a:t>sustainable future </a:t>
            </a:r>
            <a:r>
              <a:rPr lang="en-GB" dirty="0"/>
              <a:t>for deep learning</a:t>
            </a:r>
          </a:p>
          <a:p>
            <a:pPr lvl="1"/>
            <a:r>
              <a:rPr lang="en-GB" dirty="0"/>
              <a:t>Learning the </a:t>
            </a:r>
            <a:r>
              <a:rPr lang="en-GB" dirty="0">
                <a:solidFill>
                  <a:schemeClr val="accent2"/>
                </a:solidFill>
              </a:rPr>
              <a:t>latent structure </a:t>
            </a:r>
            <a:r>
              <a:rPr lang="en-GB" dirty="0"/>
              <a:t>of data</a:t>
            </a:r>
          </a:p>
          <a:p>
            <a:pPr lvl="1"/>
            <a:r>
              <a:rPr lang="en-GB" dirty="0"/>
              <a:t>Discover important features</a:t>
            </a:r>
          </a:p>
          <a:p>
            <a:pPr lvl="1"/>
            <a:r>
              <a:rPr lang="en-GB" dirty="0"/>
              <a:t>Learn </a:t>
            </a:r>
            <a:r>
              <a:rPr lang="en-GB" dirty="0">
                <a:solidFill>
                  <a:schemeClr val="accent2"/>
                </a:solidFill>
              </a:rPr>
              <a:t>task independent </a:t>
            </a:r>
            <a:r>
              <a:rPr lang="en-GB" dirty="0"/>
              <a:t>representations</a:t>
            </a:r>
          </a:p>
          <a:p>
            <a:pPr lvl="1"/>
            <a:r>
              <a:rPr lang="en-GB" dirty="0"/>
              <a:t>Introduce (if any) supervision only on few samples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DL Approach</a:t>
            </a:r>
          </a:p>
        </p:txBody>
      </p:sp>
      <p:sp>
        <p:nvSpPr>
          <p:cNvPr id="3" name="Rettangolo 2"/>
          <p:cNvSpPr/>
          <p:nvPr/>
        </p:nvSpPr>
        <p:spPr>
          <a:xfrm>
            <a:off x="454110" y="1785976"/>
            <a:ext cx="4264193" cy="139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3200" dirty="0"/>
              <a:t>Labelled data is </a:t>
            </a:r>
            <a:r>
              <a:rPr lang="en-GB" sz="3200" dirty="0">
                <a:solidFill>
                  <a:schemeClr val="accent2"/>
                </a:solidFill>
              </a:rPr>
              <a:t>costly and difficult</a:t>
            </a:r>
            <a:r>
              <a:rPr lang="en-GB" sz="3200" dirty="0"/>
              <a:t> to obtain</a:t>
            </a:r>
          </a:p>
        </p:txBody>
      </p:sp>
    </p:spTree>
    <p:extLst>
      <p:ext uri="{BB962C8B-B14F-4D97-AF65-F5344CB8AC3E}">
        <p14:creationId xmlns:p14="http://schemas.microsoft.com/office/powerpoint/2010/main" val="2687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Latent Space Arithmetic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4954" y="1625298"/>
            <a:ext cx="7886700" cy="904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do sensible linear operations on noise vectors (arithmetic, interpolation)</a:t>
            </a:r>
          </a:p>
        </p:txBody>
      </p:sp>
      <p:sp>
        <p:nvSpPr>
          <p:cNvPr id="8" name="Rettangolo 7"/>
          <p:cNvSpPr/>
          <p:nvPr/>
        </p:nvSpPr>
        <p:spPr>
          <a:xfrm>
            <a:off x="4237482" y="2706961"/>
            <a:ext cx="4424172" cy="2832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00" y="3070123"/>
            <a:ext cx="828675" cy="8286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065" y="3360802"/>
            <a:ext cx="828675" cy="8191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807" y="4424218"/>
            <a:ext cx="838200" cy="819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5275023" y="3721169"/>
                <a:ext cx="5597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023" y="3721169"/>
                <a:ext cx="55970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/>
              <p:cNvSpPr/>
              <p:nvPr/>
            </p:nvSpPr>
            <p:spPr>
              <a:xfrm>
                <a:off x="6360394" y="4039489"/>
                <a:ext cx="5597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394" y="4039489"/>
                <a:ext cx="559704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/>
              <p:cNvSpPr/>
              <p:nvPr/>
            </p:nvSpPr>
            <p:spPr>
              <a:xfrm>
                <a:off x="6966651" y="4912570"/>
                <a:ext cx="5597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651" y="4912570"/>
                <a:ext cx="559704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619" y="4179952"/>
            <a:ext cx="2457450" cy="2476500"/>
          </a:xfrm>
          <a:prstGeom prst="rect">
            <a:avLst/>
          </a:prstGeom>
        </p:spPr>
      </p:pic>
      <p:cxnSp>
        <p:nvCxnSpPr>
          <p:cNvPr id="18" name="Connettore 2 17"/>
          <p:cNvCxnSpPr/>
          <p:nvPr/>
        </p:nvCxnSpPr>
        <p:spPr>
          <a:xfrm>
            <a:off x="5527426" y="4179952"/>
            <a:ext cx="160421" cy="477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5782752" y="4179952"/>
            <a:ext cx="577642" cy="509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5976605" y="4689578"/>
            <a:ext cx="990046" cy="553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tangolo 22"/>
              <p:cNvSpPr/>
              <p:nvPr/>
            </p:nvSpPr>
            <p:spPr>
              <a:xfrm>
                <a:off x="5488834" y="4606966"/>
                <a:ext cx="5824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Rettango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834" y="4606966"/>
                <a:ext cx="582404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tangolo 23"/>
              <p:cNvSpPr/>
              <p:nvPr/>
            </p:nvSpPr>
            <p:spPr>
              <a:xfrm>
                <a:off x="653602" y="3452423"/>
                <a:ext cx="26114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Rettango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2" y="3452423"/>
                <a:ext cx="2611484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2 25"/>
          <p:cNvCxnSpPr/>
          <p:nvPr/>
        </p:nvCxnSpPr>
        <p:spPr>
          <a:xfrm flipH="1">
            <a:off x="3400926" y="4833793"/>
            <a:ext cx="2087908" cy="584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3698841" y="6213194"/>
            <a:ext cx="5323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ArialMT"/>
              </a:rPr>
              <a:t>Radford et al, “Unsupervised Representation Learning with Deep Convolutional Generative Adversarial Networks”, ICLR 2016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49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Generation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0152" y="3178759"/>
            <a:ext cx="7596304" cy="285307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862" y="1535190"/>
            <a:ext cx="8406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Learn </a:t>
            </a:r>
            <a:r>
              <a:rPr lang="en-GB" sz="2000" dirty="0"/>
              <a:t>a mapping from an observed side information </a:t>
            </a:r>
            <a:r>
              <a:rPr lang="en-GB" sz="2000" b="1" dirty="0"/>
              <a:t>x</a:t>
            </a:r>
            <a:r>
              <a:rPr lang="en-GB" sz="2000" dirty="0"/>
              <a:t> and a random noise vector </a:t>
            </a:r>
            <a:r>
              <a:rPr lang="en-GB" sz="2000" b="1" dirty="0"/>
              <a:t>z</a:t>
            </a:r>
            <a:r>
              <a:rPr lang="en-GB" sz="2000" dirty="0"/>
              <a:t> to the fooling samples </a:t>
            </a:r>
            <a:r>
              <a:rPr lang="en-GB" sz="2000" b="1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3464171" y="2460806"/>
                <a:ext cx="19779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71" y="2460806"/>
                <a:ext cx="197791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473756" y="6318897"/>
            <a:ext cx="8250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latin typeface="ArialMT"/>
              </a:rPr>
              <a:t>Antipov</a:t>
            </a:r>
            <a:r>
              <a:rPr lang="en-GB" sz="1400" dirty="0">
                <a:solidFill>
                  <a:srgbClr val="000000"/>
                </a:solidFill>
                <a:latin typeface="ArialMT"/>
              </a:rPr>
              <a:t> et al, “Face Aging With Conditional Generative Adversarial Networks”, ICIP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1494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Generation – Image2Image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2" y="1906524"/>
            <a:ext cx="8672389" cy="3194866"/>
          </a:xfrm>
        </p:spPr>
      </p:pic>
      <p:sp>
        <p:nvSpPr>
          <p:cNvPr id="8" name="Rettangolo 7"/>
          <p:cNvSpPr/>
          <p:nvPr/>
        </p:nvSpPr>
        <p:spPr>
          <a:xfrm>
            <a:off x="473758" y="6210163"/>
            <a:ext cx="8250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ArialMT"/>
              </a:rPr>
              <a:t>Isola et al, “Image-to-Image Translation with Conditional Adversarial Networks”, 2016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1448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F37DC-5B49-45DE-BDC4-E2B3047D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Best of 2 worlds?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978139-4CE0-47A7-80E4-598BBE6847EC}"/>
              </a:ext>
            </a:extLst>
          </p:cNvPr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9A3AC4-F698-4EF9-B6B8-14D5488D64F9}"/>
              </a:ext>
            </a:extLst>
          </p:cNvPr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4EF5D5E9-3220-4309-9D7C-C7B3CE31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3" y="2094036"/>
            <a:ext cx="8810368" cy="3785111"/>
          </a:xfrm>
          <a:prstGeom prst="rect">
            <a:avLst/>
          </a:prstGeom>
        </p:spPr>
      </p:pic>
      <p:sp>
        <p:nvSpPr>
          <p:cNvPr id="53" name="Segnaposto contenuto 2">
            <a:extLst>
              <a:ext uri="{FF2B5EF4-FFF2-40B4-BE49-F238E27FC236}">
                <a16:creationId xmlns:a16="http://schemas.microsoft.com/office/drawing/2014/main" id="{4AEF0B29-65A2-444D-9B1D-4BC8E138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70" y="1494028"/>
            <a:ext cx="7886700" cy="6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Adversarial autoencoders (AAE)</a:t>
            </a:r>
          </a:p>
        </p:txBody>
      </p:sp>
      <p:sp>
        <p:nvSpPr>
          <p:cNvPr id="54" name="Segnaposto contenuto 2">
            <a:extLst>
              <a:ext uri="{FF2B5EF4-FFF2-40B4-BE49-F238E27FC236}">
                <a16:creationId xmlns:a16="http://schemas.microsoft.com/office/drawing/2014/main" id="{2C1EB44E-6701-408F-9DB1-C3F9D5A3BEF2}"/>
              </a:ext>
            </a:extLst>
          </p:cNvPr>
          <p:cNvSpPr txBox="1">
            <a:spLocks/>
          </p:cNvSpPr>
          <p:nvPr/>
        </p:nvSpPr>
        <p:spPr>
          <a:xfrm>
            <a:off x="607207" y="5980670"/>
            <a:ext cx="8005452" cy="7338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Force the latent codes to be </a:t>
            </a:r>
            <a:r>
              <a:rPr lang="en-US" sz="2400" dirty="0">
                <a:solidFill>
                  <a:schemeClr val="accent1"/>
                </a:solidFill>
              </a:rPr>
              <a:t>indistinguishable from samples of a priori distribution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626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F37DC-5B49-45DE-BDC4-E2B3047D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Training AAE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8551BA-D727-4369-92FA-8B1329CAD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94" y="3429000"/>
            <a:ext cx="7886700" cy="2904961"/>
          </a:xfrm>
        </p:spPr>
        <p:txBody>
          <a:bodyPr>
            <a:normAutofit lnSpcReduction="10000"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Reconstruction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phase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/>
              <a:t>- </a:t>
            </a:r>
            <a:r>
              <a:rPr lang="en-GB" dirty="0"/>
              <a:t>Update the encoder and decoder to minimize reconstruction error </a:t>
            </a:r>
          </a:p>
          <a:p>
            <a:r>
              <a:rPr lang="en-GB" dirty="0">
                <a:solidFill>
                  <a:schemeClr val="accent1"/>
                </a:solidFill>
              </a:rPr>
              <a:t>Regularization phase </a:t>
            </a:r>
            <a:r>
              <a:rPr lang="en-GB" dirty="0"/>
              <a:t>- Update discriminator to distinguish true prior samples from generated samples; update generator to fool the discriminator</a:t>
            </a:r>
          </a:p>
          <a:p>
            <a:r>
              <a:rPr lang="en-GB" dirty="0"/>
              <a:t>Adversarial regularization allows to impose priors for which we cannot compute the KL divergence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978139-4CE0-47A7-80E4-598BBE6847EC}"/>
              </a:ext>
            </a:extLst>
          </p:cNvPr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9A3AC4-F698-4EF9-B6B8-14D5488D64F9}"/>
              </a:ext>
            </a:extLst>
          </p:cNvPr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E816CD4-631C-4EDF-9D5A-AA27C799DFB6}"/>
                  </a:ext>
                </a:extLst>
              </p:cNvPr>
              <p:cNvSpPr txBox="1"/>
              <p:nvPr/>
            </p:nvSpPr>
            <p:spPr>
              <a:xfrm>
                <a:off x="338606" y="1780997"/>
                <a:ext cx="8218788" cy="527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it-IT" sz="3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32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3200" dirty="0"/>
                  <a:t>- </a:t>
                </a:r>
                <a14:m>
                  <m:oMath xmlns:m="http://schemas.openxmlformats.org/officeDocument/2006/math">
                    <m:r>
                      <a:rPr lang="it-IT" sz="3200" i="1"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it-IT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E816CD4-631C-4EDF-9D5A-AA27C799D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6" y="1780997"/>
                <a:ext cx="8218788" cy="527196"/>
              </a:xfrm>
              <a:prstGeom prst="rect">
                <a:avLst/>
              </a:prstGeom>
              <a:blipFill>
                <a:blip r:embed="rId2"/>
                <a:stretch>
                  <a:fillRect t="-21839" b="-40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E5AE1A44-AB33-4665-A867-8FAB45DFFDD7}"/>
              </a:ext>
            </a:extLst>
          </p:cNvPr>
          <p:cNvSpPr/>
          <p:nvPr/>
        </p:nvSpPr>
        <p:spPr>
          <a:xfrm rot="5400000">
            <a:off x="6277873" y="896361"/>
            <a:ext cx="357063" cy="3052119"/>
          </a:xfrm>
          <a:prstGeom prst="rightBrace">
            <a:avLst>
              <a:gd name="adj1" fmla="val 8333"/>
              <a:gd name="adj2" fmla="val 4960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  <a:highlight>
                <a:srgbClr val="FF0000"/>
              </a:highligh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91AE3C-32A0-46EC-9BE8-C8C2A77DFD4D}"/>
              </a:ext>
            </a:extLst>
          </p:cNvPr>
          <p:cNvSpPr txBox="1"/>
          <p:nvPr/>
        </p:nvSpPr>
        <p:spPr>
          <a:xfrm>
            <a:off x="4508593" y="2689088"/>
            <a:ext cx="4048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Replaced by an adversarial loss</a:t>
            </a:r>
          </a:p>
        </p:txBody>
      </p:sp>
    </p:spTree>
    <p:extLst>
      <p:ext uri="{BB962C8B-B14F-4D97-AF65-F5344CB8AC3E}">
        <p14:creationId xmlns:p14="http://schemas.microsoft.com/office/powerpoint/2010/main" val="28565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F37DC-5B49-45DE-BDC4-E2B3047D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Wasserstein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 Models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8551BA-D727-4369-92FA-8B1329CAD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2237"/>
            <a:ext cx="8082864" cy="16558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Attempts to solve the hardness of training adversarial generators by </a:t>
            </a:r>
            <a:r>
              <a:rPr lang="en-US" dirty="0">
                <a:solidFill>
                  <a:schemeClr val="accent1"/>
                </a:solidFill>
              </a:rPr>
              <a:t>optimizing the Wasserstein distance</a:t>
            </a:r>
            <a:r>
              <a:rPr lang="en-US" dirty="0"/>
              <a:t> (EMD) between the generator and empirical distribution filtered trough the discriminator function D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978139-4CE0-47A7-80E4-598BBE6847EC}"/>
              </a:ext>
            </a:extLst>
          </p:cNvPr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9A3AC4-F698-4EF9-B6B8-14D5488D64F9}"/>
              </a:ext>
            </a:extLst>
          </p:cNvPr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Fully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Visible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Generative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Adversarial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F0B5A76-7C2D-4557-94B5-80125F375E38}"/>
                  </a:ext>
                </a:extLst>
              </p:cNvPr>
              <p:cNvSpPr txBox="1"/>
              <p:nvPr/>
            </p:nvSpPr>
            <p:spPr>
              <a:xfrm>
                <a:off x="1099871" y="3188042"/>
                <a:ext cx="6428170" cy="1559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it-IT" sz="2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    =</m:t>
                          </m:r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≤1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F0B5A76-7C2D-4557-94B5-80125F375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871" y="3188042"/>
                <a:ext cx="6428170" cy="1559017"/>
              </a:xfrm>
              <a:prstGeom prst="rect">
                <a:avLst/>
              </a:prstGeom>
              <a:blipFill>
                <a:blip r:embed="rId2"/>
                <a:stretch>
                  <a:fillRect l="-16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A9F6B9A-CD9E-4217-A2A4-4AD2334D05FD}"/>
                  </a:ext>
                </a:extLst>
              </p:cNvPr>
              <p:cNvSpPr/>
              <p:nvPr/>
            </p:nvSpPr>
            <p:spPr>
              <a:xfrm>
                <a:off x="628650" y="4697631"/>
                <a:ext cx="15152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A9F6B9A-CD9E-4217-A2A4-4AD2334D05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697631"/>
                <a:ext cx="1515223" cy="461665"/>
              </a:xfrm>
              <a:prstGeom prst="rect">
                <a:avLst/>
              </a:prstGeom>
              <a:blipFill>
                <a:blip r:embed="rId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7B8BC60-1EC6-46EF-B727-9B672B50BA1B}"/>
              </a:ext>
            </a:extLst>
          </p:cNvPr>
          <p:cNvSpPr txBox="1">
            <a:spLocks/>
          </p:cNvSpPr>
          <p:nvPr/>
        </p:nvSpPr>
        <p:spPr>
          <a:xfrm>
            <a:off x="2387428" y="4697631"/>
            <a:ext cx="6127922" cy="1655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Requires </a:t>
            </a:r>
            <a:r>
              <a:rPr lang="en-US" dirty="0">
                <a:solidFill>
                  <a:schemeClr val="accent1"/>
                </a:solidFill>
              </a:rPr>
              <a:t>optimizing D under a constraint </a:t>
            </a:r>
            <a:r>
              <a:rPr lang="en-US" dirty="0"/>
              <a:t>on Lipschitz </a:t>
            </a:r>
            <a:r>
              <a:rPr lang="en-US" dirty="0" err="1"/>
              <a:t>seminorm</a:t>
            </a:r>
            <a:endParaRPr lang="en-US" dirty="0"/>
          </a:p>
          <a:p>
            <a:r>
              <a:rPr lang="en-US" dirty="0"/>
              <a:t>Clipping D weights (slow to converge)    </a:t>
            </a:r>
          </a:p>
        </p:txBody>
      </p:sp>
    </p:spTree>
    <p:extLst>
      <p:ext uri="{BB962C8B-B14F-4D97-AF65-F5344CB8AC3E}">
        <p14:creationId xmlns:p14="http://schemas.microsoft.com/office/powerpoint/2010/main" val="13131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18304" y="1099"/>
            <a:ext cx="442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Software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>
                <a:hlinkClick r:id="rId2"/>
              </a:rPr>
              <a:t>TF implementation </a:t>
            </a:r>
            <a:r>
              <a:rPr lang="en-US" dirty="0"/>
              <a:t>of </a:t>
            </a:r>
            <a:r>
              <a:rPr lang="en-US" dirty="0" err="1"/>
              <a:t>PixelCNN</a:t>
            </a:r>
            <a:endParaRPr lang="en-US" dirty="0"/>
          </a:p>
          <a:p>
            <a:r>
              <a:rPr lang="en-US" dirty="0"/>
              <a:t>A list of acknowledged VAE implementations is kept by </a:t>
            </a:r>
            <a:r>
              <a:rPr lang="en-US" dirty="0" err="1"/>
              <a:t>Kingma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r>
              <a:rPr lang="en-US" dirty="0"/>
              <a:t>Plenty of DCGAN implementations</a:t>
            </a:r>
          </a:p>
          <a:p>
            <a:pPr lvl="1"/>
            <a:r>
              <a:rPr lang="en-US" dirty="0">
                <a:hlinkClick r:id="rId4"/>
              </a:rPr>
              <a:t>Torch</a:t>
            </a:r>
            <a:endParaRPr lang="en-US" dirty="0"/>
          </a:p>
          <a:p>
            <a:pPr lvl="1"/>
            <a:r>
              <a:rPr lang="en-US" dirty="0" err="1">
                <a:hlinkClick r:id="rId5"/>
              </a:rPr>
              <a:t>Tensorflow</a:t>
            </a:r>
            <a:endParaRPr lang="en-US" dirty="0"/>
          </a:p>
          <a:p>
            <a:r>
              <a:rPr lang="en-US" dirty="0"/>
              <a:t>Conditional GAN for image-to-image</a:t>
            </a:r>
          </a:p>
          <a:p>
            <a:pPr lvl="1"/>
            <a:r>
              <a:rPr lang="en-US" dirty="0" err="1">
                <a:hlinkClick r:id="rId6"/>
              </a:rPr>
              <a:t>Pytorch</a:t>
            </a:r>
            <a:r>
              <a:rPr lang="en-US" dirty="0"/>
              <a:t> code </a:t>
            </a:r>
          </a:p>
          <a:p>
            <a:pPr lvl="1"/>
            <a:r>
              <a:rPr lang="en-US" dirty="0">
                <a:hlinkClick r:id="rId7"/>
              </a:rPr>
              <a:t>Demo</a:t>
            </a:r>
            <a:endParaRPr lang="en-US" dirty="0"/>
          </a:p>
          <a:p>
            <a:r>
              <a:rPr lang="en-US" dirty="0"/>
              <a:t>So many GANs: check out the </a:t>
            </a:r>
            <a:r>
              <a:rPr lang="en-US" dirty="0">
                <a:hlinkClick r:id="rId8"/>
              </a:rPr>
              <a:t>GAN-Zoo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43484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Deep Gated RNN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18304" y="1099"/>
            <a:ext cx="442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Software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626012"/>
            <a:ext cx="7886700" cy="5079587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PixelRNN</a:t>
            </a:r>
            <a:r>
              <a:rPr lang="en-GB" dirty="0"/>
              <a:t>/ </a:t>
            </a:r>
            <a:r>
              <a:rPr lang="en-GB" dirty="0" err="1"/>
              <a:t>PixelCNN</a:t>
            </a:r>
            <a:r>
              <a:rPr lang="en-GB" dirty="0"/>
              <a:t> – Learn explicit distributions by </a:t>
            </a:r>
            <a:r>
              <a:rPr lang="en-GB" dirty="0">
                <a:solidFill>
                  <a:schemeClr val="accent2"/>
                </a:solidFill>
              </a:rPr>
              <a:t>optimizing exact likelihood</a:t>
            </a:r>
          </a:p>
          <a:p>
            <a:pPr lvl="1"/>
            <a:r>
              <a:rPr lang="en-US" dirty="0"/>
              <a:t>Yields good samples</a:t>
            </a:r>
          </a:p>
          <a:p>
            <a:pPr lvl="1"/>
            <a:r>
              <a:rPr lang="en-US" dirty="0"/>
              <a:t>Inefficient sequential generation</a:t>
            </a:r>
          </a:p>
          <a:p>
            <a:r>
              <a:rPr lang="en-US" dirty="0"/>
              <a:t>VAE – Learn complex distributions over latent variables through </a:t>
            </a:r>
            <a:r>
              <a:rPr lang="en-US" dirty="0">
                <a:solidFill>
                  <a:schemeClr val="accent2"/>
                </a:solidFill>
              </a:rPr>
              <a:t>a </a:t>
            </a:r>
            <a:r>
              <a:rPr lang="en-US" dirty="0" err="1">
                <a:solidFill>
                  <a:schemeClr val="accent2"/>
                </a:solidFill>
              </a:rPr>
              <a:t>variational</a:t>
            </a:r>
            <a:r>
              <a:rPr lang="en-US" dirty="0">
                <a:solidFill>
                  <a:schemeClr val="accent2"/>
                </a:solidFill>
              </a:rPr>
              <a:t> approximation using neural net</a:t>
            </a:r>
            <a:r>
              <a:rPr lang="en-US" dirty="0"/>
              <a:t>works</a:t>
            </a:r>
          </a:p>
          <a:p>
            <a:pPr lvl="1"/>
            <a:r>
              <a:rPr lang="en-US" dirty="0"/>
              <a:t>Learns a latent representation useful for inference</a:t>
            </a:r>
          </a:p>
          <a:p>
            <a:pPr lvl="1"/>
            <a:r>
              <a:rPr lang="en-US" dirty="0"/>
              <a:t>Can lead to poor generated sample quality</a:t>
            </a:r>
          </a:p>
          <a:p>
            <a:r>
              <a:rPr lang="en-US" dirty="0"/>
              <a:t>GAN – </a:t>
            </a:r>
            <a:r>
              <a:rPr lang="en-US" dirty="0">
                <a:solidFill>
                  <a:schemeClr val="accent2"/>
                </a:solidFill>
              </a:rPr>
              <a:t>Learn to sample </a:t>
            </a:r>
            <a:r>
              <a:rPr lang="en-US" dirty="0"/>
              <a:t>rather than learn the distribution</a:t>
            </a:r>
          </a:p>
          <a:p>
            <a:pPr lvl="1"/>
            <a:r>
              <a:rPr lang="en-US" dirty="0"/>
              <a:t>State of the art generated sample quality</a:t>
            </a:r>
          </a:p>
          <a:p>
            <a:pPr lvl="1"/>
            <a:r>
              <a:rPr lang="en-US" dirty="0"/>
              <a:t>Unstable/difficult to train </a:t>
            </a:r>
          </a:p>
          <a:p>
            <a:pPr lvl="1"/>
            <a:r>
              <a:rPr lang="en-GB" dirty="0"/>
              <a:t>Cannot perform inference (no distribution learning)</a:t>
            </a:r>
          </a:p>
          <a:p>
            <a:pPr lvl="1"/>
            <a:r>
              <a:rPr lang="en-GB" dirty="0"/>
              <a:t>Needs differentiable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9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Generative?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56613" y="1670244"/>
            <a:ext cx="5435266" cy="2520603"/>
          </a:xfrm>
        </p:spPr>
        <p:txBody>
          <a:bodyPr>
            <a:normAutofit/>
          </a:bodyPr>
          <a:lstStyle/>
          <a:p>
            <a:r>
              <a:rPr lang="en-GB" dirty="0"/>
              <a:t>Focusing </a:t>
            </a:r>
            <a:r>
              <a:rPr lang="en-GB" dirty="0">
                <a:solidFill>
                  <a:schemeClr val="accent2"/>
                </a:solidFill>
              </a:rPr>
              <a:t>too much on discrimination </a:t>
            </a:r>
            <a:r>
              <a:rPr lang="en-GB" dirty="0"/>
              <a:t>rather than on characterizing data can cause issues</a:t>
            </a:r>
          </a:p>
          <a:p>
            <a:pPr lvl="1"/>
            <a:r>
              <a:rPr lang="en-GB" dirty="0"/>
              <a:t>Reduced interpretability</a:t>
            </a:r>
          </a:p>
          <a:p>
            <a:pPr lvl="1"/>
            <a:r>
              <a:rPr lang="en-GB" dirty="0"/>
              <a:t>Adversarial examples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DL Approach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5107585" y="1839681"/>
            <a:ext cx="3848156" cy="2181727"/>
            <a:chOff x="5295844" y="1941095"/>
            <a:chExt cx="3848156" cy="218172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/>
            <a:srcRect l="25492" t="46789" r="43941" b="12896"/>
            <a:stretch/>
          </p:blipFill>
          <p:spPr>
            <a:xfrm>
              <a:off x="5295844" y="1941096"/>
              <a:ext cx="3848156" cy="21817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Figura a mano libera 7"/>
            <p:cNvSpPr/>
            <p:nvPr/>
          </p:nvSpPr>
          <p:spPr>
            <a:xfrm>
              <a:off x="7731627" y="1941095"/>
              <a:ext cx="257341" cy="2181726"/>
            </a:xfrm>
            <a:custGeom>
              <a:avLst/>
              <a:gdLst>
                <a:gd name="connsiteX0" fmla="*/ 257341 w 257341"/>
                <a:gd name="connsiteY0" fmla="*/ 0 h 2181726"/>
                <a:gd name="connsiteX1" fmla="*/ 129005 w 257341"/>
                <a:gd name="connsiteY1" fmla="*/ 336884 h 2181726"/>
                <a:gd name="connsiteX2" fmla="*/ 80878 w 257341"/>
                <a:gd name="connsiteY2" fmla="*/ 641684 h 2181726"/>
                <a:gd name="connsiteX3" fmla="*/ 16710 w 257341"/>
                <a:gd name="connsiteY3" fmla="*/ 1187116 h 2181726"/>
                <a:gd name="connsiteX4" fmla="*/ 668 w 257341"/>
                <a:gd name="connsiteY4" fmla="*/ 1684421 h 2181726"/>
                <a:gd name="connsiteX5" fmla="*/ 32752 w 257341"/>
                <a:gd name="connsiteY5" fmla="*/ 2181726 h 218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341" h="2181726">
                  <a:moveTo>
                    <a:pt x="257341" y="0"/>
                  </a:moveTo>
                  <a:cubicBezTo>
                    <a:pt x="207878" y="114968"/>
                    <a:pt x="158415" y="229937"/>
                    <a:pt x="129005" y="336884"/>
                  </a:cubicBezTo>
                  <a:cubicBezTo>
                    <a:pt x="99595" y="443831"/>
                    <a:pt x="99594" y="499979"/>
                    <a:pt x="80878" y="641684"/>
                  </a:cubicBezTo>
                  <a:cubicBezTo>
                    <a:pt x="62162" y="783389"/>
                    <a:pt x="30078" y="1013327"/>
                    <a:pt x="16710" y="1187116"/>
                  </a:cubicBezTo>
                  <a:cubicBezTo>
                    <a:pt x="3342" y="1360905"/>
                    <a:pt x="-2006" y="1518653"/>
                    <a:pt x="668" y="1684421"/>
                  </a:cubicBezTo>
                  <a:cubicBezTo>
                    <a:pt x="3342" y="1850189"/>
                    <a:pt x="18047" y="2015957"/>
                    <a:pt x="32752" y="2181726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4"/>
              <p:cNvSpPr txBox="1">
                <a:spLocks/>
              </p:cNvSpPr>
              <p:nvPr/>
            </p:nvSpPr>
            <p:spPr>
              <a:xfrm>
                <a:off x="857486" y="4516384"/>
                <a:ext cx="8098255" cy="20128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Generative models (try to) characterize data distribution</a:t>
                </a:r>
              </a:p>
              <a:p>
                <a:pPr lvl="1"/>
                <a:r>
                  <a:rPr lang="en-GB" dirty="0"/>
                  <a:t>Understand the data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GB" dirty="0"/>
                  <a:t>Understand the world</a:t>
                </a:r>
              </a:p>
              <a:p>
                <a:pPr lvl="1"/>
                <a:r>
                  <a:rPr lang="en-GB" dirty="0"/>
                  <a:t>Understand data variances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GB" dirty="0"/>
                  <a:t>Learn to steer them </a:t>
                </a:r>
              </a:p>
              <a:p>
                <a:pPr lvl="1"/>
                <a:r>
                  <a:rPr lang="en-GB" dirty="0"/>
                  <a:t>Understand normality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GB" dirty="0"/>
                  <a:t>Detect anomalies</a:t>
                </a:r>
              </a:p>
            </p:txBody>
          </p:sp>
        </mc:Choice>
        <mc:Fallback xmlns="">
          <p:sp>
            <p:nvSpPr>
              <p:cNvPr id="10" name="Segnaposto contenu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86" y="4516384"/>
                <a:ext cx="8098255" cy="2012844"/>
              </a:xfrm>
              <a:prstGeom prst="rect">
                <a:avLst/>
              </a:prstGeom>
              <a:blipFill rotWithShape="0">
                <a:blip r:embed="rId4"/>
                <a:stretch>
                  <a:fillRect l="-1355" t="-6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7398989" y="3766060"/>
            <a:ext cx="144379" cy="1438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2" y="3670297"/>
            <a:ext cx="1468741" cy="98038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07" y="4236801"/>
            <a:ext cx="1762737" cy="117096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Approaching the Problem from a DL Perspective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1447902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Given training data, learn a (deep) neural network that </a:t>
            </a:r>
            <a:r>
              <a:rPr lang="en-US" i="1" dirty="0">
                <a:solidFill>
                  <a:schemeClr val="accent2"/>
                </a:solidFill>
              </a:rPr>
              <a:t>can generate new samples </a:t>
            </a:r>
            <a:r>
              <a:rPr lang="en-US" i="1" dirty="0"/>
              <a:t>from (an approximation of) the data distribution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DL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Approach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7" y="3323683"/>
            <a:ext cx="1369914" cy="9132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318" y="3271061"/>
            <a:ext cx="1331585" cy="8870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0"/>
          <a:stretch/>
        </p:blipFill>
        <p:spPr>
          <a:xfrm>
            <a:off x="1285408" y="4329263"/>
            <a:ext cx="1223375" cy="96773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4"/>
          <a:stretch/>
        </p:blipFill>
        <p:spPr>
          <a:xfrm>
            <a:off x="6073326" y="4209056"/>
            <a:ext cx="1133983" cy="1025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906325" y="5476271"/>
                <a:ext cx="2711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Training data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25" y="5476271"/>
                <a:ext cx="2711768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3596" t="-10526" r="-89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5606614" y="5486495"/>
                <a:ext cx="32013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Generated data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614" y="5486495"/>
                <a:ext cx="3201389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3048" t="-10526" r="-57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30" y="3626594"/>
            <a:ext cx="1604705" cy="1604705"/>
          </a:xfrm>
          <a:prstGeom prst="rect">
            <a:avLst/>
          </a:prstGeom>
        </p:spPr>
      </p:pic>
      <p:cxnSp>
        <p:nvCxnSpPr>
          <p:cNvPr id="18" name="Connettore 2 17"/>
          <p:cNvCxnSpPr/>
          <p:nvPr/>
        </p:nvCxnSpPr>
        <p:spPr>
          <a:xfrm flipV="1">
            <a:off x="3160295" y="4822281"/>
            <a:ext cx="433137" cy="474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4340834" y="3147091"/>
                <a:ext cx="5205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4" y="3147091"/>
                <a:ext cx="520527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/>
          <p:cNvCxnSpPr/>
          <p:nvPr/>
        </p:nvCxnSpPr>
        <p:spPr>
          <a:xfrm>
            <a:off x="5376564" y="4933047"/>
            <a:ext cx="433137" cy="474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6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Approaching the Problem from a DL Perspective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60734" y="1712393"/>
            <a:ext cx="7886700" cy="1447902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Given training data, learn a (deep) neural network that </a:t>
            </a:r>
            <a:r>
              <a:rPr lang="en-US" i="1" dirty="0">
                <a:solidFill>
                  <a:schemeClr val="accent2"/>
                </a:solidFill>
              </a:rPr>
              <a:t>can generate new samples </a:t>
            </a:r>
            <a:r>
              <a:rPr lang="en-US" i="1" dirty="0"/>
              <a:t>from (an approximation of) the data distribution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DL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egnaposto contenuto 4"/>
              <p:cNvSpPr txBox="1">
                <a:spLocks/>
              </p:cNvSpPr>
              <p:nvPr/>
            </p:nvSpPr>
            <p:spPr>
              <a:xfrm>
                <a:off x="660734" y="3527983"/>
                <a:ext cx="8098255" cy="20128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dirty="0"/>
                  <a:t>Two approaches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Explicit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dirty="0"/>
                  <a:t> Learn a model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Implicit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GB" dirty="0"/>
                  <a:t>Learn a process that samples data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Segnaposto contenu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34" y="3527983"/>
                <a:ext cx="8098255" cy="2012844"/>
              </a:xfrm>
              <a:prstGeom prst="rect">
                <a:avLst/>
              </a:prstGeom>
              <a:blipFill rotWithShape="0">
                <a:blip r:embed="rId3"/>
                <a:stretch>
                  <a:fillRect l="-1505" t="-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23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Taxonomy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Generative 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DL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89158" y="1579882"/>
            <a:ext cx="2117558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Generative DL</a:t>
            </a:r>
          </a:p>
        </p:txBody>
      </p:sp>
      <p:sp>
        <p:nvSpPr>
          <p:cNvPr id="8" name="Rettangolo 7"/>
          <p:cNvSpPr/>
          <p:nvPr/>
        </p:nvSpPr>
        <p:spPr>
          <a:xfrm>
            <a:off x="1448522" y="2659077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Explicit</a:t>
            </a:r>
          </a:p>
        </p:txBody>
      </p:sp>
      <p:sp>
        <p:nvSpPr>
          <p:cNvPr id="9" name="Rettangolo 8"/>
          <p:cNvSpPr/>
          <p:nvPr/>
        </p:nvSpPr>
        <p:spPr>
          <a:xfrm>
            <a:off x="6153110" y="2659077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Implicit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42047" y="3899006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Visible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462462" y="3899006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Latent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448522" y="5390269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Variational</a:t>
            </a:r>
            <a:endParaRPr lang="en-US" b="1" dirty="0"/>
          </a:p>
        </p:txBody>
      </p:sp>
      <p:sp>
        <p:nvSpPr>
          <p:cNvPr id="13" name="Rettangolo 12"/>
          <p:cNvSpPr/>
          <p:nvPr/>
        </p:nvSpPr>
        <p:spPr>
          <a:xfrm>
            <a:off x="3489158" y="5391945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Stochastic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045242" y="3899004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Direct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265657" y="3899004"/>
            <a:ext cx="1556084" cy="509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Stochastic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42047" y="4527526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Sampling RNN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448522" y="5949306"/>
            <a:ext cx="155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489158" y="5949306"/>
            <a:ext cx="155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Boltzmann Machines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045242" y="4493613"/>
            <a:ext cx="155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Generative Adversarial Networks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265657" y="4495442"/>
            <a:ext cx="155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Generative Stochastic Networks</a:t>
            </a:r>
          </a:p>
        </p:txBody>
      </p:sp>
      <p:cxnSp>
        <p:nvCxnSpPr>
          <p:cNvPr id="22" name="Connettore 2 21"/>
          <p:cNvCxnSpPr>
            <a:stCxn id="7" idx="2"/>
            <a:endCxn id="8" idx="0"/>
          </p:cNvCxnSpPr>
          <p:nvPr/>
        </p:nvCxnSpPr>
        <p:spPr>
          <a:xfrm flipH="1">
            <a:off x="2226564" y="2089117"/>
            <a:ext cx="2321373" cy="569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4" name="Connettore 2 23"/>
          <p:cNvCxnSpPr>
            <a:stCxn id="7" idx="2"/>
            <a:endCxn id="9" idx="0"/>
          </p:cNvCxnSpPr>
          <p:nvPr/>
        </p:nvCxnSpPr>
        <p:spPr>
          <a:xfrm>
            <a:off x="4547937" y="2089117"/>
            <a:ext cx="2383215" cy="569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9" name="Connettore 2 28"/>
          <p:cNvCxnSpPr>
            <a:stCxn id="8" idx="2"/>
            <a:endCxn id="10" idx="0"/>
          </p:cNvCxnSpPr>
          <p:nvPr/>
        </p:nvCxnSpPr>
        <p:spPr>
          <a:xfrm flipH="1">
            <a:off x="1020089" y="3168312"/>
            <a:ext cx="1206475" cy="730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0" name="Connettore 2 29"/>
          <p:cNvCxnSpPr>
            <a:stCxn id="8" idx="2"/>
            <a:endCxn id="11" idx="0"/>
          </p:cNvCxnSpPr>
          <p:nvPr/>
        </p:nvCxnSpPr>
        <p:spPr>
          <a:xfrm>
            <a:off x="2226564" y="3168312"/>
            <a:ext cx="1013940" cy="730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5" name="Connettore 2 34"/>
          <p:cNvCxnSpPr>
            <a:stCxn id="9" idx="2"/>
            <a:endCxn id="14" idx="0"/>
          </p:cNvCxnSpPr>
          <p:nvPr/>
        </p:nvCxnSpPr>
        <p:spPr>
          <a:xfrm flipH="1">
            <a:off x="5823284" y="3168312"/>
            <a:ext cx="1107868" cy="730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6" name="Connettore 2 35"/>
          <p:cNvCxnSpPr>
            <a:stCxn id="9" idx="2"/>
            <a:endCxn id="15" idx="0"/>
          </p:cNvCxnSpPr>
          <p:nvPr/>
        </p:nvCxnSpPr>
        <p:spPr>
          <a:xfrm>
            <a:off x="6931152" y="3168312"/>
            <a:ext cx="1112547" cy="730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" name="Connettore 2 40"/>
          <p:cNvCxnSpPr>
            <a:stCxn id="11" idx="2"/>
            <a:endCxn id="12" idx="0"/>
          </p:cNvCxnSpPr>
          <p:nvPr/>
        </p:nvCxnSpPr>
        <p:spPr>
          <a:xfrm flipH="1">
            <a:off x="2226564" y="4408241"/>
            <a:ext cx="1013940" cy="982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2" name="Connettore 2 41"/>
          <p:cNvCxnSpPr>
            <a:stCxn id="11" idx="2"/>
            <a:endCxn id="13" idx="0"/>
          </p:cNvCxnSpPr>
          <p:nvPr/>
        </p:nvCxnSpPr>
        <p:spPr>
          <a:xfrm>
            <a:off x="3240504" y="4408241"/>
            <a:ext cx="1026696" cy="983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8" name="Rettangolo 47"/>
          <p:cNvSpPr/>
          <p:nvPr/>
        </p:nvSpPr>
        <p:spPr>
          <a:xfrm>
            <a:off x="242047" y="4493613"/>
            <a:ext cx="1556084" cy="403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ttangolo 49"/>
          <p:cNvSpPr/>
          <p:nvPr/>
        </p:nvSpPr>
        <p:spPr>
          <a:xfrm>
            <a:off x="1448522" y="5949306"/>
            <a:ext cx="1556084" cy="696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ttangolo 50"/>
          <p:cNvSpPr/>
          <p:nvPr/>
        </p:nvSpPr>
        <p:spPr>
          <a:xfrm>
            <a:off x="5158953" y="4493613"/>
            <a:ext cx="132866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sellaDiTesto 51"/>
          <p:cNvSpPr txBox="1"/>
          <p:nvPr/>
        </p:nvSpPr>
        <p:spPr>
          <a:xfrm>
            <a:off x="113957" y="3099589"/>
            <a:ext cx="107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2"/>
                </a:solidFill>
              </a:rPr>
              <a:t>Tractable densities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3150723" y="3099590"/>
            <a:ext cx="124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Intractable densities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5636233" y="6272471"/>
            <a:ext cx="3407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000000"/>
                </a:solidFill>
                <a:latin typeface="ArialMT"/>
              </a:rPr>
              <a:t>Adapted from I. </a:t>
            </a:r>
            <a:r>
              <a:rPr lang="en-GB" sz="1200" dirty="0" err="1">
                <a:solidFill>
                  <a:srgbClr val="000000"/>
                </a:solidFill>
                <a:latin typeface="ArialMT"/>
              </a:rPr>
              <a:t>Goodfellow</a:t>
            </a:r>
            <a:r>
              <a:rPr lang="en-GB" sz="1200" dirty="0">
                <a:solidFill>
                  <a:srgbClr val="000000"/>
                </a:solidFill>
                <a:latin typeface="ArialMT"/>
              </a:rPr>
              <a:t>, Tutorial on Generative Adversarial Networks,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49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48" grpId="0" animBg="1"/>
      <p:bldP spid="50" grpId="0" animBg="1"/>
      <p:bldP spid="51" grpId="0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Fully Visible Information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8304" y="1099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Fully Visible Information</a:t>
            </a:r>
          </a:p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Variational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Autoencoder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Generative Adversarial Networks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748590"/>
            <a:ext cx="7886700" cy="8181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If all information is fully visible the joint distribution can be computed from the </a:t>
            </a:r>
            <a:r>
              <a:rPr lang="en-US" dirty="0">
                <a:solidFill>
                  <a:schemeClr val="accent2"/>
                </a:solidFill>
              </a:rPr>
              <a:t>chain rule factorization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algn="r"/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Generative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DL</a:t>
            </a:r>
          </a:p>
          <a:p>
            <a:pPr algn="r"/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Wrap-up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981233" y="2706216"/>
                <a:ext cx="5205630" cy="13847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nary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33" y="2706216"/>
                <a:ext cx="5205630" cy="13847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91" y="4230432"/>
            <a:ext cx="1369914" cy="913276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>
            <a:off x="2637469" y="3753853"/>
            <a:ext cx="0" cy="337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720229" y="3753852"/>
            <a:ext cx="0" cy="337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818241" y="4090953"/>
            <a:ext cx="4940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of a pixel having a certain intensity value, given the known intensity of its predecessor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3818241" y="5291282"/>
            <a:ext cx="460831" cy="5480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81264" y="5839326"/>
            <a:ext cx="4555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2"/>
                </a:solidFill>
              </a:rPr>
              <a:t>Need to be able to define a sensible ordering for the chain rule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5459844" y="5291282"/>
            <a:ext cx="331359" cy="5480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582653" y="5839326"/>
            <a:ext cx="337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Conditional distribution difficult to compute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242047" y="3045129"/>
            <a:ext cx="2470374" cy="830997"/>
            <a:chOff x="242047" y="3045129"/>
            <a:chExt cx="2470374" cy="830997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242047" y="3045129"/>
              <a:ext cx="2470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Bayesian Networks</a:t>
              </a:r>
            </a:p>
          </p:txBody>
        </p:sp>
        <p:cxnSp>
          <p:nvCxnSpPr>
            <p:cNvPr id="24" name="Connettore 2 23"/>
            <p:cNvCxnSpPr/>
            <p:nvPr/>
          </p:nvCxnSpPr>
          <p:spPr>
            <a:xfrm rot="16200000">
              <a:off x="1790634" y="3292076"/>
              <a:ext cx="0" cy="3371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12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2898</Words>
  <Application>Microsoft Office PowerPoint</Application>
  <PresentationFormat>Presentazione su schermo (4:3)</PresentationFormat>
  <Paragraphs>694</Paragraphs>
  <Slides>47</Slides>
  <Notes>42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3" baseType="lpstr">
      <vt:lpstr>Arial</vt:lpstr>
      <vt:lpstr>ArialMT</vt:lpstr>
      <vt:lpstr>Calibri</vt:lpstr>
      <vt:lpstr>Calibri Light</vt:lpstr>
      <vt:lpstr>Cambria Math</vt:lpstr>
      <vt:lpstr>Tema di Office</vt:lpstr>
      <vt:lpstr>Unsupervised &amp; Generative DL</vt:lpstr>
      <vt:lpstr>Lecture Outline</vt:lpstr>
      <vt:lpstr>The Problem</vt:lpstr>
      <vt:lpstr>Why Unsupervised?</vt:lpstr>
      <vt:lpstr>Why Generative?</vt:lpstr>
      <vt:lpstr>Approaching the Problem from a DL Perspective</vt:lpstr>
      <vt:lpstr>Approaching the Problem from a DL Perspective</vt:lpstr>
      <vt:lpstr>A Taxonomy</vt:lpstr>
      <vt:lpstr>Learning with Fully Visible Information</vt:lpstr>
      <vt:lpstr>Approximating the Conditional Probability</vt:lpstr>
      <vt:lpstr>Approximating the Conditional Probability</vt:lpstr>
      <vt:lpstr>Approximating the Conditional Probability</vt:lpstr>
      <vt:lpstr>Approximating the Conditional Probability</vt:lpstr>
      <vt:lpstr>Approximating the Conditional Probability</vt:lpstr>
      <vt:lpstr>Generating Images Pixel by Pixel</vt:lpstr>
      <vt:lpstr>Generating Images Pixel by Pixel - Results</vt:lpstr>
      <vt:lpstr>From Visible to Latent Information</vt:lpstr>
      <vt:lpstr>A Neural Network with Latent Variables?</vt:lpstr>
      <vt:lpstr>A Deeper Probabilistic Push</vt:lpstr>
      <vt:lpstr>Variational Autoencoders (VAE) – The Catch</vt:lpstr>
      <vt:lpstr>VAE Training – Is it all this easy?</vt:lpstr>
      <vt:lpstr>Reparameterization Trick</vt:lpstr>
      <vt:lpstr>Variational Approximation</vt:lpstr>
      <vt:lpstr>Variational Autoencoder – The Full Picture</vt:lpstr>
      <vt:lpstr>VAE Training</vt:lpstr>
      <vt:lpstr>Sampling the VAE (a.k.a. testing)</vt:lpstr>
      <vt:lpstr>VAE vs Denoising/Contractive AE</vt:lpstr>
      <vt:lpstr>VAE Examples - Digits</vt:lpstr>
      <vt:lpstr>VAE Examples - Faces</vt:lpstr>
      <vt:lpstr>Distribution Learning Vs Learning to Sample</vt:lpstr>
      <vt:lpstr>The GAN Catch</vt:lpstr>
      <vt:lpstr>Generative Adversarial Networks</vt:lpstr>
      <vt:lpstr>GAN Training -  A Game for 2 Players</vt:lpstr>
      <vt:lpstr>Alternate Optimization</vt:lpstr>
      <vt:lpstr>The Issue and a Solution</vt:lpstr>
      <vt:lpstr>A Hard Two-Player Game</vt:lpstr>
      <vt:lpstr>GAN Training Pseudo-Algorithm</vt:lpstr>
      <vt:lpstr>The DCGAN Architecture </vt:lpstr>
      <vt:lpstr>GAN and Images</vt:lpstr>
      <vt:lpstr>Latent Space Arithmetic</vt:lpstr>
      <vt:lpstr>Conditional Generation</vt:lpstr>
      <vt:lpstr>Conditional Generation – Image2Image</vt:lpstr>
      <vt:lpstr>Best of 2 worlds?</vt:lpstr>
      <vt:lpstr>Training AAE</vt:lpstr>
      <vt:lpstr>Wasserstein Distance Models</vt:lpstr>
      <vt:lpstr>Software</vt:lpstr>
      <vt:lpstr>Take Home Messages</vt:lpstr>
    </vt:vector>
  </TitlesOfParts>
  <Company>Università di Pisa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 B</dc:creator>
  <cp:lastModifiedBy>Davide Bacciu</cp:lastModifiedBy>
  <cp:revision>459</cp:revision>
  <dcterms:created xsi:type="dcterms:W3CDTF">2018-02-16T16:32:55Z</dcterms:created>
  <dcterms:modified xsi:type="dcterms:W3CDTF">2021-05-13T10:17:53Z</dcterms:modified>
</cp:coreProperties>
</file>