
<file path=[Content_Types].xml><?xml version="1.0" encoding="utf-8"?>
<Types xmlns="http://schemas.openxmlformats.org/package/2006/content-types">
  <Default Extension="xml" ContentType="application/xml"/>
  <Default Extension="jpeg" ContentType="image/jpeg"/>
  <Default Extension="mp3" ContentType="audio/mpeg"/>
  <Default Extension="jpg" ContentType="image/jpeg"/>
  <Default Extension="m4v" ContentType="video/unknown"/>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95"/>
  </p:notesMasterIdLst>
  <p:handoutMasterIdLst>
    <p:handoutMasterId r:id="rId96"/>
  </p:handoutMasterIdLst>
  <p:sldIdLst>
    <p:sldId id="708" r:id="rId2"/>
    <p:sldId id="781" r:id="rId3"/>
    <p:sldId id="784" r:id="rId4"/>
    <p:sldId id="785" r:id="rId5"/>
    <p:sldId id="804" r:id="rId6"/>
    <p:sldId id="788" r:id="rId7"/>
    <p:sldId id="714" r:id="rId8"/>
    <p:sldId id="817" r:id="rId9"/>
    <p:sldId id="823" r:id="rId10"/>
    <p:sldId id="824" r:id="rId11"/>
    <p:sldId id="805" r:id="rId12"/>
    <p:sldId id="806" r:id="rId13"/>
    <p:sldId id="807" r:id="rId14"/>
    <p:sldId id="815" r:id="rId15"/>
    <p:sldId id="808" r:id="rId16"/>
    <p:sldId id="809" r:id="rId17"/>
    <p:sldId id="810" r:id="rId18"/>
    <p:sldId id="816" r:id="rId19"/>
    <p:sldId id="812" r:id="rId20"/>
    <p:sldId id="813" r:id="rId21"/>
    <p:sldId id="814" r:id="rId22"/>
    <p:sldId id="745" r:id="rId23"/>
    <p:sldId id="778" r:id="rId24"/>
    <p:sldId id="779" r:id="rId25"/>
    <p:sldId id="711" r:id="rId26"/>
    <p:sldId id="749" r:id="rId27"/>
    <p:sldId id="825" r:id="rId28"/>
    <p:sldId id="755" r:id="rId29"/>
    <p:sldId id="811" r:id="rId30"/>
    <p:sldId id="776" r:id="rId31"/>
    <p:sldId id="789" r:id="rId32"/>
    <p:sldId id="843" r:id="rId33"/>
    <p:sldId id="782" r:id="rId34"/>
    <p:sldId id="818" r:id="rId35"/>
    <p:sldId id="819" r:id="rId36"/>
    <p:sldId id="826" r:id="rId37"/>
    <p:sldId id="759" r:id="rId38"/>
    <p:sldId id="754" r:id="rId39"/>
    <p:sldId id="756" r:id="rId40"/>
    <p:sldId id="757" r:id="rId41"/>
    <p:sldId id="758" r:id="rId42"/>
    <p:sldId id="827" r:id="rId43"/>
    <p:sldId id="715" r:id="rId44"/>
    <p:sldId id="828" r:id="rId45"/>
    <p:sldId id="829" r:id="rId46"/>
    <p:sldId id="830" r:id="rId47"/>
    <p:sldId id="831" r:id="rId48"/>
    <p:sldId id="832" r:id="rId49"/>
    <p:sldId id="800" r:id="rId50"/>
    <p:sldId id="760" r:id="rId51"/>
    <p:sldId id="761" r:id="rId52"/>
    <p:sldId id="762" r:id="rId53"/>
    <p:sldId id="763" r:id="rId54"/>
    <p:sldId id="764" r:id="rId55"/>
    <p:sldId id="716" r:id="rId56"/>
    <p:sldId id="717" r:id="rId57"/>
    <p:sldId id="796" r:id="rId58"/>
    <p:sldId id="797" r:id="rId59"/>
    <p:sldId id="792" r:id="rId60"/>
    <p:sldId id="795" r:id="rId61"/>
    <p:sldId id="794" r:id="rId62"/>
    <p:sldId id="793" r:id="rId63"/>
    <p:sldId id="723" r:id="rId64"/>
    <p:sldId id="798" r:id="rId65"/>
    <p:sldId id="799" r:id="rId66"/>
    <p:sldId id="835" r:id="rId67"/>
    <p:sldId id="738" r:id="rId68"/>
    <p:sldId id="751" r:id="rId69"/>
    <p:sldId id="752" r:id="rId70"/>
    <p:sldId id="736" r:id="rId71"/>
    <p:sldId id="737" r:id="rId72"/>
    <p:sldId id="733" r:id="rId73"/>
    <p:sldId id="836" r:id="rId74"/>
    <p:sldId id="837" r:id="rId75"/>
    <p:sldId id="839" r:id="rId76"/>
    <p:sldId id="840" r:id="rId77"/>
    <p:sldId id="841" r:id="rId78"/>
    <p:sldId id="842" r:id="rId79"/>
    <p:sldId id="838" r:id="rId80"/>
    <p:sldId id="833" r:id="rId81"/>
    <p:sldId id="746" r:id="rId82"/>
    <p:sldId id="747" r:id="rId83"/>
    <p:sldId id="834" r:id="rId84"/>
    <p:sldId id="739" r:id="rId85"/>
    <p:sldId id="741" r:id="rId86"/>
    <p:sldId id="771" r:id="rId87"/>
    <p:sldId id="742" r:id="rId88"/>
    <p:sldId id="740" r:id="rId89"/>
    <p:sldId id="780" r:id="rId90"/>
    <p:sldId id="743" r:id="rId91"/>
    <p:sldId id="748" r:id="rId92"/>
    <p:sldId id="777" r:id="rId93"/>
    <p:sldId id="744" r:id="rId94"/>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DAC2FE"/>
    <a:srgbClr val="CFC2FE"/>
    <a:srgbClr val="E3C2FE"/>
    <a:srgbClr val="FFFFCC"/>
    <a:srgbClr val="EAEAEA"/>
    <a:srgbClr val="000099"/>
    <a:srgbClr val="3333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480" autoAdjust="0"/>
    <p:restoredTop sz="82343" autoAdjust="0"/>
  </p:normalViewPr>
  <p:slideViewPr>
    <p:cSldViewPr>
      <p:cViewPr varScale="1">
        <p:scale>
          <a:sx n="97" d="100"/>
          <a:sy n="97" d="100"/>
        </p:scale>
        <p:origin x="1688" y="20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80" d="100"/>
        <a:sy n="180" d="100"/>
      </p:scale>
      <p:origin x="0" y="-18896"/>
    </p:cViewPr>
  </p:sorterViewPr>
  <p:notesViewPr>
    <p:cSldViewPr>
      <p:cViewPr varScale="1">
        <p:scale>
          <a:sx n="74" d="100"/>
          <a:sy n="74" d="100"/>
        </p:scale>
        <p:origin x="2504" y="168"/>
      </p:cViewPr>
      <p:guideLst/>
    </p:cSldViewPr>
  </p:notesViewPr>
  <p:gridSpacing cx="38405" cy="38405"/>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2B8FF3-38BB-4E4A-966E-490A0625E255}" type="datetimeFigureOut">
              <a:rPr lang="en-US" smtClean="0"/>
              <a:t>2/16/18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DBD36C-C0B8-7346-9515-B326A42549B8}" type="slidenum">
              <a:rPr lang="en-US" smtClean="0"/>
              <a:t>‹#›</a:t>
            </a:fld>
            <a:endParaRPr lang="en-US"/>
          </a:p>
        </p:txBody>
      </p:sp>
    </p:spTree>
    <p:extLst>
      <p:ext uri="{BB962C8B-B14F-4D97-AF65-F5344CB8AC3E}">
        <p14:creationId xmlns:p14="http://schemas.microsoft.com/office/powerpoint/2010/main" val="27553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smtClean="0">
                <a:latin typeface="Arial" pitchFamily="34" charset="0"/>
              </a:defRPr>
            </a:lvl1pPr>
          </a:lstStyle>
          <a:p>
            <a:pPr>
              <a:defRPr/>
            </a:pPr>
            <a:endParaRPr lang="en-US"/>
          </a:p>
        </p:txBody>
      </p:sp>
      <p:sp>
        <p:nvSpPr>
          <p:cNvPr id="624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pitchFamily="34" charset="0"/>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smtClean="0">
                <a:latin typeface="Arial" pitchFamily="34" charset="0"/>
              </a:defRPr>
            </a:lvl1pPr>
          </a:lstStyle>
          <a:p>
            <a:pPr>
              <a:defRPr/>
            </a:pPr>
            <a:endParaRPr lang="en-US"/>
          </a:p>
        </p:txBody>
      </p:sp>
      <p:sp>
        <p:nvSpPr>
          <p:cNvPr id="624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itchFamily="34" charset="0"/>
              </a:defRPr>
            </a:lvl1pPr>
          </a:lstStyle>
          <a:p>
            <a:pPr>
              <a:defRPr/>
            </a:pPr>
            <a:fld id="{3D16734D-2A19-4E74-A0EA-F2D133F8CDAE}" type="slidenum">
              <a:rPr lang="en-US"/>
              <a:pPr>
                <a:defRPr/>
              </a:pPr>
              <a:t>‹#›</a:t>
            </a:fld>
            <a:endParaRPr lang="en-US"/>
          </a:p>
        </p:txBody>
      </p:sp>
    </p:spTree>
    <p:extLst>
      <p:ext uri="{BB962C8B-B14F-4D97-AF65-F5344CB8AC3E}">
        <p14:creationId xmlns:p14="http://schemas.microsoft.com/office/powerpoint/2010/main" val="35521009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133A391-37F9-4D23-BAC3-E19B61F3A98B}" type="slidenum">
              <a:rPr lang="en-US">
                <a:latin typeface="Arial" charset="0"/>
              </a:rPr>
              <a:pPr/>
              <a:t>1</a:t>
            </a:fld>
            <a:endParaRPr lang="en-US">
              <a:latin typeface="Arial"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047993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447800" cy="6856413"/>
          </a:xfrm>
          <a:prstGeom prst="rect">
            <a:avLst/>
          </a:prstGeom>
          <a:gradFill rotWithShape="0">
            <a:gsLst>
              <a:gs pos="0">
                <a:srgbClr val="33CCCC"/>
              </a:gs>
              <a:gs pos="50000">
                <a:srgbClr val="33CCCC">
                  <a:gamma/>
                  <a:tint val="0"/>
                  <a:invGamma/>
                </a:srgbClr>
              </a:gs>
              <a:gs pos="100000">
                <a:srgbClr val="33CCCC"/>
              </a:gs>
            </a:gsLst>
            <a:lin ang="5400000" scaled="1"/>
          </a:gradFill>
          <a:ln w="9525">
            <a:noFill/>
            <a:miter lim="800000"/>
            <a:headEnd/>
            <a:tailEnd/>
          </a:ln>
          <a:effectLst/>
        </p:spPr>
        <p:txBody>
          <a:bodyPr/>
          <a:lstStyle/>
          <a:p>
            <a:pPr>
              <a:defRPr/>
            </a:pPr>
            <a:endParaRPr lang="en-US"/>
          </a:p>
        </p:txBody>
      </p:sp>
      <p:sp>
        <p:nvSpPr>
          <p:cNvPr id="5" name="Rectangle 3"/>
          <p:cNvSpPr>
            <a:spLocks noChangeArrowheads="1"/>
          </p:cNvSpPr>
          <p:nvPr/>
        </p:nvSpPr>
        <p:spPr bwMode="auto">
          <a:xfrm>
            <a:off x="0" y="1447800"/>
            <a:ext cx="9142413" cy="1752600"/>
          </a:xfrm>
          <a:prstGeom prst="rect">
            <a:avLst/>
          </a:prstGeom>
          <a:gradFill rotWithShape="0">
            <a:gsLst>
              <a:gs pos="0">
                <a:srgbClr val="33CCCC">
                  <a:gamma/>
                  <a:tint val="0"/>
                  <a:invGamma/>
                </a:srgbClr>
              </a:gs>
              <a:gs pos="100000">
                <a:srgbClr val="33CCCC"/>
              </a:gs>
            </a:gsLst>
            <a:lin ang="0" scaled="1"/>
          </a:gradFill>
          <a:ln w="9525">
            <a:noFill/>
            <a:miter lim="800000"/>
            <a:headEnd/>
            <a:tailEnd/>
          </a:ln>
          <a:effectLst/>
        </p:spPr>
        <p:txBody>
          <a:bodyPr/>
          <a:lstStyle/>
          <a:p>
            <a:pPr>
              <a:defRPr/>
            </a:pPr>
            <a:endParaRPr lang="en-US"/>
          </a:p>
        </p:txBody>
      </p:sp>
      <p:sp>
        <p:nvSpPr>
          <p:cNvPr id="6" name="Rectangle 6"/>
          <p:cNvSpPr>
            <a:spLocks noChangeArrowheads="1"/>
          </p:cNvSpPr>
          <p:nvPr/>
        </p:nvSpPr>
        <p:spPr bwMode="auto">
          <a:xfrm>
            <a:off x="0" y="3505200"/>
            <a:ext cx="4724400" cy="152400"/>
          </a:xfrm>
          <a:prstGeom prst="rect">
            <a:avLst/>
          </a:prstGeom>
          <a:solidFill>
            <a:schemeClr val="accent1">
              <a:alpha val="50000"/>
            </a:schemeClr>
          </a:solidFill>
          <a:ln w="9525">
            <a:noFill/>
            <a:miter lim="800000"/>
            <a:headEnd/>
            <a:tailEnd/>
          </a:ln>
          <a:effectLst/>
        </p:spPr>
        <p:txBody>
          <a:bodyPr/>
          <a:lstStyle/>
          <a:p>
            <a:pPr>
              <a:defRPr/>
            </a:pPr>
            <a:endParaRPr lang="en-US"/>
          </a:p>
        </p:txBody>
      </p:sp>
      <p:sp>
        <p:nvSpPr>
          <p:cNvPr id="647172" name="Rectangle 4"/>
          <p:cNvSpPr>
            <a:spLocks noGrp="1" noChangeArrowheads="1"/>
          </p:cNvSpPr>
          <p:nvPr>
            <p:ph type="ctrTitle" sz="quarter"/>
          </p:nvPr>
        </p:nvSpPr>
        <p:spPr>
          <a:xfrm>
            <a:off x="1377591" y="1638300"/>
            <a:ext cx="7772400" cy="1371600"/>
          </a:xfrm>
        </p:spPr>
        <p:txBody>
          <a:bodyPr/>
          <a:lstStyle>
            <a:lvl1pPr>
              <a:defRPr/>
            </a:lvl1pPr>
          </a:lstStyle>
          <a:p>
            <a:r>
              <a:rPr lang="en-US"/>
              <a:t>Click to edit Master title style</a:t>
            </a:r>
          </a:p>
        </p:txBody>
      </p:sp>
      <p:sp>
        <p:nvSpPr>
          <p:cNvPr id="64717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w Cen MT" pitchFamily="34" charset="0"/>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a:latin typeface="Calibri" pitchFamily="34" charset="0"/>
              </a:defRPr>
            </a:lvl1pPr>
            <a:lvl2pPr>
              <a:defRPr b="0">
                <a:latin typeface="Calibri" pitchFamily="34" charset="0"/>
              </a:defRPr>
            </a:lvl2pPr>
            <a:lvl3pPr>
              <a:defRPr b="0">
                <a:latin typeface="Calibri" pitchFamily="34" charset="0"/>
              </a:defRPr>
            </a:lvl3pPr>
            <a:lvl4pPr>
              <a:defRPr b="0">
                <a:latin typeface="Calibri" pitchFamily="34" charset="0"/>
              </a:defRPr>
            </a:lvl4pPr>
            <a:lvl5pPr>
              <a:defRPr b="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78321"/>
            <a:ext cx="3810000" cy="5255830"/>
          </a:xfrm>
        </p:spPr>
        <p:txBody>
          <a:bodyPr/>
          <a:lstStyle>
            <a:lvl1pPr>
              <a:defRPr sz="2800" b="0">
                <a:latin typeface="Calibri" pitchFamily="34" charset="0"/>
              </a:defRPr>
            </a:lvl1pPr>
            <a:lvl2pPr>
              <a:defRPr sz="2400" b="0">
                <a:latin typeface="Calibri" pitchFamily="34" charset="0"/>
              </a:defRPr>
            </a:lvl2pPr>
            <a:lvl3pPr>
              <a:defRPr sz="2000" b="0">
                <a:latin typeface="Calibri" pitchFamily="34" charset="0"/>
              </a:defRPr>
            </a:lvl3pPr>
            <a:lvl4pPr>
              <a:defRPr sz="1800" b="0">
                <a:latin typeface="Calibri" pitchFamily="34" charset="0"/>
              </a:defRPr>
            </a:lvl4pPr>
            <a:lvl5pPr>
              <a:defRPr sz="1800" b="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78321"/>
            <a:ext cx="3810000" cy="5255829"/>
          </a:xfrm>
        </p:spPr>
        <p:txBody>
          <a:bodyPr/>
          <a:lstStyle>
            <a:lvl1pPr>
              <a:defRPr sz="2800" b="0">
                <a:latin typeface="Calibri" pitchFamily="34" charset="0"/>
              </a:defRPr>
            </a:lvl1pPr>
            <a:lvl2pPr>
              <a:defRPr sz="2400" b="0">
                <a:latin typeface="Calibri" pitchFamily="34" charset="0"/>
              </a:defRPr>
            </a:lvl2pPr>
            <a:lvl3pPr>
              <a:defRPr sz="2000" b="0">
                <a:latin typeface="Calibri" pitchFamily="34" charset="0"/>
              </a:defRPr>
            </a:lvl3pPr>
            <a:lvl4pPr>
              <a:defRPr sz="1800" b="0">
                <a:latin typeface="Calibri" pitchFamily="34" charset="0"/>
              </a:defRPr>
            </a:lvl4pPr>
            <a:lvl5pPr>
              <a:defRPr sz="1800" b="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6146" name="Rectangle 2"/>
          <p:cNvSpPr>
            <a:spLocks noChangeArrowheads="1"/>
          </p:cNvSpPr>
          <p:nvPr/>
        </p:nvSpPr>
        <p:spPr bwMode="auto">
          <a:xfrm>
            <a:off x="0" y="783911"/>
            <a:ext cx="685800" cy="6072502"/>
          </a:xfrm>
          <a:prstGeom prst="rect">
            <a:avLst/>
          </a:prstGeom>
          <a:gradFill rotWithShape="0">
            <a:gsLst>
              <a:gs pos="0">
                <a:srgbClr val="33CCCC">
                  <a:gamma/>
                  <a:tint val="0"/>
                  <a:invGamma/>
                </a:srgbClr>
              </a:gs>
              <a:gs pos="100000">
                <a:srgbClr val="33CCCC"/>
              </a:gs>
            </a:gsLst>
            <a:lin ang="5400000" scaled="1"/>
          </a:gradFill>
          <a:ln w="9525">
            <a:noFill/>
            <a:miter lim="800000"/>
            <a:headEnd/>
            <a:tailEnd/>
          </a:ln>
          <a:effectLst/>
        </p:spPr>
        <p:txBody>
          <a:bodyPr/>
          <a:lstStyle/>
          <a:p>
            <a:pPr>
              <a:defRPr/>
            </a:pPr>
            <a:endParaRPr lang="en-US"/>
          </a:p>
        </p:txBody>
      </p:sp>
      <p:sp>
        <p:nvSpPr>
          <p:cNvPr id="646149" name="Rectangle 5"/>
          <p:cNvSpPr>
            <a:spLocks noChangeArrowheads="1"/>
          </p:cNvSpPr>
          <p:nvPr/>
        </p:nvSpPr>
        <p:spPr bwMode="auto">
          <a:xfrm>
            <a:off x="0" y="10955"/>
            <a:ext cx="9144000" cy="762000"/>
          </a:xfrm>
          <a:prstGeom prst="rect">
            <a:avLst/>
          </a:prstGeom>
          <a:gradFill rotWithShape="0">
            <a:gsLst>
              <a:gs pos="0">
                <a:srgbClr val="33CCCC">
                  <a:gamma/>
                  <a:tint val="0"/>
                  <a:invGamma/>
                </a:srgbClr>
              </a:gs>
              <a:gs pos="100000">
                <a:srgbClr val="33CCCC"/>
              </a:gs>
            </a:gsLst>
            <a:lin ang="0" scaled="1"/>
          </a:gradFill>
          <a:ln w="9525">
            <a:noFill/>
            <a:miter lim="800000"/>
            <a:headEnd/>
            <a:tailEnd/>
          </a:ln>
          <a:effectLst>
            <a:outerShdw blurRad="254000" dist="76200" dir="2400000" algn="t" rotWithShape="0">
              <a:prstClr val="black">
                <a:alpha val="40000"/>
              </a:prstClr>
            </a:outerShdw>
          </a:effectLst>
        </p:spPr>
        <p:txBody>
          <a:bodyPr/>
          <a:lstStyle/>
          <a:p>
            <a:pPr>
              <a:defRPr/>
            </a:pPr>
            <a:endParaRPr lang="en-US"/>
          </a:p>
        </p:txBody>
      </p:sp>
      <p:sp>
        <p:nvSpPr>
          <p:cNvPr id="646148" name="Rectangle 4"/>
          <p:cNvSpPr>
            <a:spLocks noChangeArrowheads="1"/>
          </p:cNvSpPr>
          <p:nvPr/>
        </p:nvSpPr>
        <p:spPr bwMode="auto">
          <a:xfrm>
            <a:off x="685800" y="6629400"/>
            <a:ext cx="3505200" cy="227013"/>
          </a:xfrm>
          <a:prstGeom prst="rect">
            <a:avLst/>
          </a:prstGeom>
          <a:gradFill rotWithShape="1">
            <a:gsLst>
              <a:gs pos="0">
                <a:schemeClr val="folHlink">
                  <a:gamma/>
                  <a:shade val="63137"/>
                  <a:invGamma/>
                </a:schemeClr>
              </a:gs>
              <a:gs pos="50000">
                <a:schemeClr val="folHlink"/>
              </a:gs>
              <a:gs pos="100000">
                <a:schemeClr val="folHlink">
                  <a:gamma/>
                  <a:shade val="63137"/>
                  <a:invGamma/>
                </a:schemeClr>
              </a:gs>
            </a:gsLst>
            <a:lin ang="0" scaled="1"/>
          </a:gradFill>
          <a:ln w="9525">
            <a:noFill/>
            <a:miter lim="800000"/>
            <a:headEnd/>
            <a:tailEnd/>
          </a:ln>
          <a:effectLst/>
        </p:spPr>
        <p:txBody>
          <a:bodyPr/>
          <a:lstStyle/>
          <a:p>
            <a:pPr>
              <a:defRPr/>
            </a:pPr>
            <a:endParaRPr lang="en-US"/>
          </a:p>
        </p:txBody>
      </p:sp>
      <p:sp>
        <p:nvSpPr>
          <p:cNvPr id="646150" name="Rectangle 6"/>
          <p:cNvSpPr>
            <a:spLocks noGrp="1" noChangeArrowheads="1"/>
          </p:cNvSpPr>
          <p:nvPr>
            <p:ph type="title"/>
          </p:nvPr>
        </p:nvSpPr>
        <p:spPr bwMode="auto">
          <a:xfrm>
            <a:off x="680244" y="-1"/>
            <a:ext cx="8469312" cy="75500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smtClean="0"/>
              <a:t>Click to edit Master title style</a:t>
            </a:r>
          </a:p>
        </p:txBody>
      </p:sp>
      <p:sp>
        <p:nvSpPr>
          <p:cNvPr id="646151" name="Rectangle 7"/>
          <p:cNvSpPr>
            <a:spLocks noGrp="1" noChangeArrowheads="1"/>
          </p:cNvSpPr>
          <p:nvPr>
            <p:ph type="body" idx="1"/>
          </p:nvPr>
        </p:nvSpPr>
        <p:spPr bwMode="auto">
          <a:xfrm>
            <a:off x="685800" y="1239915"/>
            <a:ext cx="7772400" cy="529423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76" r:id="rId1"/>
    <p:sldLayoutId id="2147483666" r:id="rId2"/>
    <p:sldLayoutId id="2147483668" r:id="rId3"/>
    <p:sldLayoutId id="2147483670" r:id="rId4"/>
    <p:sldLayoutId id="2147483671" r:id="rId5"/>
  </p:sldLayoutIdLst>
  <p:txStyles>
    <p:titleStyle>
      <a:lvl1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w Cen MT Condensed" pitchFamily="34" charset="0"/>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w Cen MT Condensed" pitchFamily="34"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w Cen MT Condensed" pitchFamily="34"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w Cen MT Condensed" pitchFamily="34"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w Cen MT Condensed" pitchFamily="34"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2800" b="0">
          <a:solidFill>
            <a:schemeClr val="tx1"/>
          </a:solidFill>
          <a:effectLst>
            <a:outerShdw blurRad="38100" dist="38100" dir="2700000" algn="tl">
              <a:srgbClr val="C0C0C0"/>
            </a:outerShdw>
          </a:effectLst>
          <a:latin typeface="Calibri" pitchFamily="34" charset="0"/>
          <a:ea typeface="+mn-ea"/>
          <a:cs typeface="+mn-cs"/>
        </a:defRPr>
      </a:lvl1pPr>
      <a:lvl2pPr marL="742950" indent="-285750" algn="l" rtl="0" eaLnBrk="0" fontAlgn="base" hangingPunct="0">
        <a:spcBef>
          <a:spcPct val="20000"/>
        </a:spcBef>
        <a:spcAft>
          <a:spcPct val="0"/>
        </a:spcAft>
        <a:buFont typeface="Wingdings" pitchFamily="2" charset="2"/>
        <a:buChar char="§"/>
        <a:defRPr kumimoji="1" sz="2400" b="0">
          <a:solidFill>
            <a:schemeClr val="tx1"/>
          </a:solidFill>
          <a:latin typeface="Calibri" pitchFamily="34" charset="0"/>
        </a:defRPr>
      </a:lvl2pPr>
      <a:lvl3pPr marL="1143000" indent="-228600" algn="l" rtl="0" eaLnBrk="0" fontAlgn="base" hangingPunct="0">
        <a:spcBef>
          <a:spcPct val="20000"/>
        </a:spcBef>
        <a:spcAft>
          <a:spcPct val="0"/>
        </a:spcAft>
        <a:buClr>
          <a:schemeClr val="accent2"/>
        </a:buClr>
        <a:buChar char="•"/>
        <a:defRPr kumimoji="1" sz="2000" b="0">
          <a:solidFill>
            <a:schemeClr val="tx1"/>
          </a:solidFill>
          <a:latin typeface="Calibri" pitchFamily="34" charset="0"/>
        </a:defRPr>
      </a:lvl3pPr>
      <a:lvl4pPr marL="1600200" indent="-228600" algn="l" rtl="0" eaLnBrk="0" fontAlgn="base" hangingPunct="0">
        <a:spcBef>
          <a:spcPct val="20000"/>
        </a:spcBef>
        <a:spcAft>
          <a:spcPct val="0"/>
        </a:spcAft>
        <a:buChar char="–"/>
        <a:defRPr kumimoji="1" b="0">
          <a:solidFill>
            <a:schemeClr val="tx1"/>
          </a:solidFill>
          <a:latin typeface="Calibri" pitchFamily="34" charset="0"/>
        </a:defRPr>
      </a:lvl4pPr>
      <a:lvl5pPr marL="2057400" indent="-228600" algn="l" rtl="0" eaLnBrk="0" fontAlgn="base" hangingPunct="0">
        <a:spcBef>
          <a:spcPct val="20000"/>
        </a:spcBef>
        <a:spcAft>
          <a:spcPct val="0"/>
        </a:spcAft>
        <a:buClr>
          <a:schemeClr val="accent2"/>
        </a:buClr>
        <a:buChar char="•"/>
        <a:defRPr kumimoji="1" b="0">
          <a:solidFill>
            <a:schemeClr val="tx1"/>
          </a:solidFill>
          <a:latin typeface="Calibri" pitchFamily="34"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l.facebook.com/l.php?u=http://www.jetpress.org/volume1/moravec.pdf&amp;h=ATNU2uW0bJiwVQsATEIqQTB2AKE4_z3ZNIIdexe8M_DsE9Id0A4aVCHsKc0YgzM_dJF1QALAPwWq9_BF_hT2yQplRZvtC-se6rKAcbNRYvj6QykgdEJHeyRdtc-JQmG4_jqM79ekqeO2R40IQ83H7xb-z2jNy6m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8.png"/><Relationship Id="rId1" Type="http://schemas.microsoft.com/office/2007/relationships/media" Target="../media/media1.m4v"/><Relationship Id="rId2" Type="http://schemas.openxmlformats.org/officeDocument/2006/relationships/video" Target="../media/media1.m4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9.jpg"/><Relationship Id="rId5" Type="http://schemas.openxmlformats.org/officeDocument/2006/relationships/image" Target="../media/image10.png"/><Relationship Id="rId1" Type="http://schemas.microsoft.com/office/2007/relationships/media" Target="../media/media2.mp3"/><Relationship Id="rId2" Type="http://schemas.openxmlformats.org/officeDocument/2006/relationships/audio" Target="../media/media2.mp3"/></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acebook.com/ScreenJunkies/videos/10155953204437403/?q=alexa%20open%20the%20pod%20bay%20doors" TargetMode="Externa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www.google.com/url?sa=i&amp;rct=j&amp;q=&amp;esrc=s&amp;frm=1&amp;source=images&amp;cd=&amp;cad=rja&amp;docid=EkAbALVOGSGkLM&amp;tbnid=lG0Y6aUdoOCIeM:&amp;ved=0CAUQjRw&amp;url=http://reliablesoftwares.com/blog/2013/02/20/google-now-your-personal-assistant/google-now-logo/&amp;ei=3sI6UuTtMrGa0QXm94DwDw&amp;psig=AFQjCNHMjGCpG46L6gl6i3C_K-CC5hmmrg&amp;ust=1379669077546274" TargetMode="External"/><Relationship Id="rId5" Type="http://schemas.openxmlformats.org/officeDocument/2006/relationships/image" Target="../media/image13.png"/><Relationship Id="rId6" Type="http://schemas.openxmlformats.org/officeDocument/2006/relationships/hyperlink" Target="http://www.google.com/url?sa=i&amp;rct=j&amp;q=&amp;esrc=s&amp;frm=1&amp;source=images&amp;cd=&amp;cad=rja&amp;docid=41ZDnfJp2vKJUM&amp;tbnid=BT2lfNiNVBUt2M:&amp;ved=0CAUQjRw&amp;url=http://mentalfloss.com/article/51543/what-ibm-watson-7-videos-jeopardy-era&amp;ei=cqw6UuqgDsTlswaR24HwCg&amp;psig=AFQjCNG_n1579zOxVRvU9rrZl0Y7l72Brg&amp;ust=1379663111274137" TargetMode="External"/><Relationship Id="rId7" Type="http://schemas.openxmlformats.org/officeDocument/2006/relationships/image" Target="../media/image14.jpeg"/><Relationship Id="rId8" Type="http://schemas.openxmlformats.org/officeDocument/2006/relationships/hyperlink" Target="http://www.google.com/url?sa=i&amp;rct=j&amp;q=&amp;esrc=s&amp;frm=1&amp;source=images&amp;cd=&amp;cad=rja&amp;docid=OelvQtWhfKf-rM&amp;tbnid=yGlOb-4Pr2bGbM:&amp;ved=0CAUQjRw&amp;url=http://google.wikia.com/wiki/File:Google_Translate_iOS_logo.png&amp;ei=V646Uo7ANKap0QXw-oCIDg&amp;psig=AFQjCNG8kWaSWhJ6tgc1hwx-SmpEbj28zg&amp;ust=1379663650627042" TargetMode="External"/><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hyperlink" Target="http://www.google.com/url?sa=i&amp;rct=j&amp;q=&amp;esrc=s&amp;frm=1&amp;source=images&amp;cd=&amp;cad=rja&amp;docid=b910v2oAXwAvYM&amp;tbnid=vHDdipEjrrlfYM:&amp;ved=0CAUQjRw&amp;url=http://www.prwatch.org/spin/2011/11/11160/apples-new-iphone-4s-opposes-abortion&amp;ei=bq86UvaxBq3y0gWgl4DYDA&amp;psig=AFQjCNG7YW8SAUyZKpBmEKPvnXlg96mSVA&amp;ust=137966406806306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kTXJCEvCDYk?t=848" TargetMode="External"/><Relationship Id="rId4" Type="http://schemas.openxmlformats.org/officeDocument/2006/relationships/hyperlink" Target="https://upload.wikimedia.org/wikipedia/commons/b/bb/Musopen_-_In_the_Hall_Of_The_Mountain_King.ogg" TargetMode="External"/><Relationship Id="rId1" Type="http://schemas.openxmlformats.org/officeDocument/2006/relationships/slideLayout" Target="../slideLayouts/slideLayout2.xml"/><Relationship Id="rId2" Type="http://schemas.openxmlformats.org/officeDocument/2006/relationships/hyperlink" Target="https://www.youtube.com/watch?v=kTXJCEvCDYk"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file:////Users/Attardi/WebStorage/Beppe/Corsi/HLT/Slides/Star%20Trek%20TNG%20-%20Data%20talking%20to%20himself.mp4" TargetMode="External"/><Relationship Id="rId2" Type="http://schemas.openxmlformats.org/officeDocument/2006/relationships/video" Target="file:////Users/Attardi/WebStorage/Beppe/Corsi/HLT/Slides/Star%20Trek%20TNG%20-%20Data%20talking%20to%20himself.mp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kTXJCEvCDYk?t=848" TargetMode="External"/><Relationship Id="rId4" Type="http://schemas.openxmlformats.org/officeDocument/2006/relationships/hyperlink" Target="https://upload.wikimedia.org/wikipedia/commons/b/bb/Musopen_-_In_the_Hall_Of_The_Mountain_King.ogg" TargetMode="External"/><Relationship Id="rId1" Type="http://schemas.openxmlformats.org/officeDocument/2006/relationships/slideLayout" Target="../slideLayouts/slideLayout2.xml"/><Relationship Id="rId2" Type="http://schemas.openxmlformats.org/officeDocument/2006/relationships/hyperlink" Target="https://www.youtube.com/watch?v=kTXJCEvCDYk"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xm8iUjzgPTg" TargetMode="External"/><Relationship Id="rId4" Type="http://schemas.openxmlformats.org/officeDocument/2006/relationships/hyperlink" Target="http://www.youtube.com/watch?v=dr7IxQeXr7g" TargetMode="External"/><Relationship Id="rId5" Type="http://schemas.openxmlformats.org/officeDocument/2006/relationships/hyperlink" Target="http://googleblog.blogspot.com/2011/02/introducing-google-translate-app-for.html" TargetMode="External"/><Relationship Id="rId1" Type="http://schemas.openxmlformats.org/officeDocument/2006/relationships/slideLayout" Target="../slideLayouts/slideLayout2.xml"/><Relationship Id="rId2" Type="http://schemas.openxmlformats.org/officeDocument/2006/relationships/hyperlink" Target="http://www.aaai.org/Magazine/Watson/watson.php"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learning.di.unipi.it/course/view.php?id=112"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lphagomovie.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arianceexplained.org/r/ds-ml-ai/"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anl.di.unipi.it/embedding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anl.di.unipi.it/it/" TargetMode="External"/><Relationship Id="rId3" Type="http://schemas.openxmlformats.org/officeDocument/2006/relationships/hyperlink" Target="http://nlp.stanford.edu:8080/corenlp/"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googleresearch.blogspot.com/2015/06/a-multilingual-corpus-of-automatically.html" TargetMode="External"/><Relationship Id="rId4" Type="http://schemas.openxmlformats.org/officeDocument/2006/relationships/hyperlink" Target="http://googleresearch.blogspot.com/2014/11/a-picture-is-worth-thousand-coherent.html" TargetMode="External"/><Relationship Id="rId5" Type="http://schemas.openxmlformats.org/officeDocument/2006/relationships/hyperlink" Target="http://googleresearch.blogspot.com/2014/08/teaching-machines-to-read-between-lines.html" TargetMode="External"/><Relationship Id="rId6" Type="http://schemas.openxmlformats.org/officeDocument/2006/relationships/hyperlink" Target="http://googleresearch.blogspot.com/2014/04/a-billion-words-because-todays-language.html" TargetMode="External"/><Relationship Id="rId7" Type="http://schemas.openxmlformats.org/officeDocument/2006/relationships/hyperlink" Target="http://googleresearch.blogspot.com/2015/11/computer-respond-to-this-email.html" TargetMode="External"/><Relationship Id="rId1" Type="http://schemas.openxmlformats.org/officeDocument/2006/relationships/slideLayout" Target="../slideLayouts/slideLayout2.xml"/><Relationship Id="rId2" Type="http://schemas.openxmlformats.org/officeDocument/2006/relationships/hyperlink" Target="http://googleresearch.blogspot.com/2013/12/free-language-lessons-for-computers.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Microformat"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ias.edu/ideas/2017/machine-learning-lecun"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anl.di.unipi.it/embeddings/" TargetMode="External"/><Relationship Id="rId3" Type="http://schemas.openxmlformats.org/officeDocument/2006/relationships/image" Target="../media/image2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anl.di.unipi.it/it/" TargetMode="External"/><Relationship Id="rId3" Type="http://schemas.openxmlformats.org/officeDocument/2006/relationships/image" Target="../media/image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379482" y="1710099"/>
            <a:ext cx="7772400" cy="1371600"/>
          </a:xfrm>
        </p:spPr>
        <p:txBody>
          <a:bodyPr/>
          <a:lstStyle/>
          <a:p>
            <a:r>
              <a:rPr lang="en-US" sz="4800" dirty="0" smtClean="0">
                <a:effectLst/>
              </a:rPr>
              <a:t>Human Language Technologies</a:t>
            </a:r>
            <a:endParaRPr lang="en-US" sz="4800" dirty="0" smtClean="0">
              <a:effectLst/>
            </a:endParaRPr>
          </a:p>
        </p:txBody>
      </p:sp>
      <p:sp>
        <p:nvSpPr>
          <p:cNvPr id="642053" name="Rectangle 5"/>
          <p:cNvSpPr>
            <a:spLocks noGrp="1" noChangeArrowheads="1"/>
          </p:cNvSpPr>
          <p:nvPr>
            <p:ph type="subTitle" idx="1"/>
          </p:nvPr>
        </p:nvSpPr>
        <p:spPr/>
        <p:txBody>
          <a:bodyPr/>
          <a:lstStyle/>
          <a:p>
            <a:pPr>
              <a:defRPr/>
            </a:pPr>
            <a:r>
              <a:rPr lang="en-US" dirty="0" smtClean="0"/>
              <a:t>Giuseppe Attardi</a:t>
            </a:r>
          </a:p>
          <a:p>
            <a:pPr>
              <a:defRPr/>
            </a:pPr>
            <a:r>
              <a:rPr lang="en-US" sz="2400" i="1" dirty="0" err="1" smtClean="0">
                <a:latin typeface="+mj-lt"/>
              </a:rPr>
              <a:t>Dipartimento</a:t>
            </a:r>
            <a:r>
              <a:rPr lang="en-US" sz="2400" i="1" dirty="0" smtClean="0">
                <a:latin typeface="+mj-lt"/>
              </a:rPr>
              <a:t> </a:t>
            </a:r>
            <a:r>
              <a:rPr lang="en-US" sz="2400" i="1" dirty="0" err="1" smtClean="0">
                <a:latin typeface="+mj-lt"/>
              </a:rPr>
              <a:t>di</a:t>
            </a:r>
            <a:r>
              <a:rPr lang="en-US" sz="2400" i="1" dirty="0" smtClean="0">
                <a:latin typeface="+mj-lt"/>
              </a:rPr>
              <a:t> </a:t>
            </a:r>
            <a:r>
              <a:rPr lang="en-US" sz="2400" i="1" dirty="0" err="1" smtClean="0">
                <a:latin typeface="+mj-lt"/>
              </a:rPr>
              <a:t>Informatica</a:t>
            </a:r>
            <a:endParaRPr lang="en-US" sz="2400" i="1" dirty="0" smtClean="0">
              <a:latin typeface="+mj-lt"/>
            </a:endParaRPr>
          </a:p>
          <a:p>
            <a:pPr>
              <a:defRPr/>
            </a:pPr>
            <a:r>
              <a:rPr lang="en-US" sz="2400" i="1" dirty="0" err="1" smtClean="0">
                <a:latin typeface="+mj-lt"/>
              </a:rPr>
              <a:t>Università</a:t>
            </a:r>
            <a:r>
              <a:rPr lang="en-US" sz="2400" i="1" dirty="0" smtClean="0">
                <a:latin typeface="+mj-lt"/>
              </a:rPr>
              <a:t> </a:t>
            </a:r>
            <a:r>
              <a:rPr lang="en-US" sz="2400" i="1" dirty="0" err="1" smtClean="0">
                <a:latin typeface="+mj-lt"/>
              </a:rPr>
              <a:t>di</a:t>
            </a:r>
            <a:r>
              <a:rPr lang="en-US" sz="2400" i="1" dirty="0" smtClean="0">
                <a:latin typeface="+mj-lt"/>
              </a:rPr>
              <a:t> Pisa</a:t>
            </a:r>
          </a:p>
        </p:txBody>
      </p:sp>
      <p:grpSp>
        <p:nvGrpSpPr>
          <p:cNvPr id="3076" name="Group 6"/>
          <p:cNvGrpSpPr>
            <a:grpSpLocks/>
          </p:cNvGrpSpPr>
          <p:nvPr/>
        </p:nvGrpSpPr>
        <p:grpSpPr bwMode="auto">
          <a:xfrm>
            <a:off x="7596188" y="115888"/>
            <a:ext cx="1081087" cy="1254125"/>
            <a:chOff x="423" y="2976"/>
            <a:chExt cx="951" cy="1055"/>
          </a:xfrm>
        </p:grpSpPr>
        <p:pic>
          <p:nvPicPr>
            <p:cNvPr id="3077" name="Picture 7" descr="cherubino"/>
            <p:cNvPicPr>
              <a:picLocks noChangeAspect="1" noChangeArrowheads="1"/>
            </p:cNvPicPr>
            <p:nvPr/>
          </p:nvPicPr>
          <p:blipFill>
            <a:blip r:embed="rId3" cstate="print"/>
            <a:srcRect/>
            <a:stretch>
              <a:fillRect/>
            </a:stretch>
          </p:blipFill>
          <p:spPr bwMode="auto">
            <a:xfrm>
              <a:off x="470" y="2976"/>
              <a:ext cx="822" cy="888"/>
            </a:xfrm>
            <a:prstGeom prst="rect">
              <a:avLst/>
            </a:prstGeom>
            <a:noFill/>
            <a:ln w="9525">
              <a:noFill/>
              <a:miter lim="800000"/>
              <a:headEnd/>
              <a:tailEnd/>
            </a:ln>
          </p:spPr>
        </p:pic>
        <p:sp>
          <p:nvSpPr>
            <p:cNvPr id="3078" name="Text Box 8"/>
            <p:cNvSpPr txBox="1">
              <a:spLocks noChangeArrowheads="1"/>
            </p:cNvSpPr>
            <p:nvPr/>
          </p:nvSpPr>
          <p:spPr bwMode="auto">
            <a:xfrm>
              <a:off x="423" y="3839"/>
              <a:ext cx="951" cy="192"/>
            </a:xfrm>
            <a:prstGeom prst="rect">
              <a:avLst/>
            </a:prstGeom>
            <a:noFill/>
            <a:ln w="9525">
              <a:noFill/>
              <a:miter lim="800000"/>
              <a:headEnd/>
              <a:tailEnd/>
            </a:ln>
          </p:spPr>
          <p:txBody>
            <a:bodyPr wrap="none">
              <a:spAutoFit/>
            </a:bodyPr>
            <a:lstStyle/>
            <a:p>
              <a:pPr eaLnBrk="1" hangingPunct="1"/>
              <a:r>
                <a:rPr lang="en-US" sz="900">
                  <a:solidFill>
                    <a:srgbClr val="006699"/>
                  </a:solidFill>
                  <a:latin typeface="Palatino Linotype" pitchFamily="18" charset="0"/>
                </a:rPr>
                <a:t>Università di Pisa</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now?</a:t>
            </a:r>
            <a:endParaRPr lang="en-US" dirty="0"/>
          </a:p>
        </p:txBody>
      </p:sp>
      <p:sp>
        <p:nvSpPr>
          <p:cNvPr id="3" name="Content Placeholder 2"/>
          <p:cNvSpPr>
            <a:spLocks noGrp="1"/>
          </p:cNvSpPr>
          <p:nvPr>
            <p:ph idx="1"/>
          </p:nvPr>
        </p:nvSpPr>
        <p:spPr/>
        <p:txBody>
          <a:bodyPr/>
          <a:lstStyle/>
          <a:p>
            <a:r>
              <a:rPr lang="en-US" dirty="0">
                <a:hlinkClick r:id="rId2"/>
              </a:rPr>
              <a:t>Hans Moravec</a:t>
            </a:r>
            <a:r>
              <a:rPr lang="en-US" dirty="0"/>
              <a:t> in 1978 was saying that it was impossible to achieve AI because of insufficient computing </a:t>
            </a:r>
            <a:r>
              <a:rPr lang="en-US" dirty="0" smtClean="0"/>
              <a:t>power</a:t>
            </a:r>
          </a:p>
          <a:p>
            <a:pPr lvl="1"/>
            <a:r>
              <a:rPr lang="en-US" dirty="0" smtClean="0"/>
              <a:t>10</a:t>
            </a:r>
            <a:r>
              <a:rPr lang="en-US" baseline="30000" dirty="0" smtClean="0"/>
              <a:t>9</a:t>
            </a:r>
            <a:r>
              <a:rPr lang="en-US" dirty="0" smtClean="0"/>
              <a:t> </a:t>
            </a:r>
            <a:r>
              <a:rPr lang="en-US" dirty="0"/>
              <a:t>increase </a:t>
            </a:r>
            <a:r>
              <a:rPr lang="en-US" dirty="0" smtClean="0"/>
              <a:t>required</a:t>
            </a:r>
          </a:p>
          <a:p>
            <a:pPr lvl="1"/>
            <a:r>
              <a:rPr lang="en-US" dirty="0" smtClean="0"/>
              <a:t>expected to be available by </a:t>
            </a:r>
            <a:r>
              <a:rPr lang="en-US" dirty="0"/>
              <a:t>40 </a:t>
            </a:r>
            <a:r>
              <a:rPr lang="en-US" dirty="0" smtClean="0"/>
              <a:t>years</a:t>
            </a:r>
            <a:endParaRPr lang="en-US" dirty="0"/>
          </a:p>
        </p:txBody>
      </p:sp>
    </p:spTree>
    <p:extLst>
      <p:ext uri="{BB962C8B-B14F-4D97-AF65-F5344CB8AC3E}">
        <p14:creationId xmlns:p14="http://schemas.microsoft.com/office/powerpoint/2010/main" val="789053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a:spLocks noChangeArrowheads="1"/>
          </p:cNvSpPr>
          <p:nvPr/>
        </p:nvSpPr>
        <p:spPr bwMode="auto">
          <a:xfrm>
            <a:off x="755650" y="4724400"/>
            <a:ext cx="260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b="1"/>
              <a:t>…and bad airline food</a:t>
            </a:r>
          </a:p>
        </p:txBody>
      </p:sp>
      <p:sp>
        <p:nvSpPr>
          <p:cNvPr id="2" name="Title 1"/>
          <p:cNvSpPr>
            <a:spLocks noGrp="1"/>
          </p:cNvSpPr>
          <p:nvPr>
            <p:ph type="title"/>
          </p:nvPr>
        </p:nvSpPr>
        <p:spPr>
          <a:xfrm>
            <a:off x="696913" y="-17009"/>
            <a:ext cx="8447087" cy="783772"/>
          </a:xfrm>
        </p:spPr>
        <p:txBody>
          <a:bodyPr>
            <a:normAutofit/>
          </a:bodyPr>
          <a:lstStyle/>
          <a:p>
            <a:pPr>
              <a:defRPr/>
            </a:pPr>
            <a:r>
              <a:rPr lang="en-US" dirty="0" smtClean="0"/>
              <a:t>2001 a space Odyssey: 40 years later</a:t>
            </a:r>
            <a:endParaRPr lang="en-US" dirty="0"/>
          </a:p>
        </p:txBody>
      </p:sp>
      <p:grpSp>
        <p:nvGrpSpPr>
          <p:cNvPr id="4" name="Group 3"/>
          <p:cNvGrpSpPr>
            <a:grpSpLocks/>
          </p:cNvGrpSpPr>
          <p:nvPr/>
        </p:nvGrpSpPr>
        <p:grpSpPr bwMode="auto">
          <a:xfrm>
            <a:off x="708025" y="1747838"/>
            <a:ext cx="7896225" cy="2135187"/>
            <a:chOff x="307057" y="1793867"/>
            <a:chExt cx="7896029" cy="2134317"/>
          </a:xfrm>
        </p:grpSpPr>
        <p:sp>
          <p:nvSpPr>
            <p:cNvPr id="7191" name="TextBox 7"/>
            <p:cNvSpPr txBox="1">
              <a:spLocks noChangeArrowheads="1"/>
            </p:cNvSpPr>
            <p:nvPr/>
          </p:nvSpPr>
          <p:spPr bwMode="auto">
            <a:xfrm>
              <a:off x="307057" y="1793867"/>
              <a:ext cx="1992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b="1"/>
                <a:t>Computer chess</a:t>
              </a:r>
            </a:p>
          </p:txBody>
        </p:sp>
        <p:pic>
          <p:nvPicPr>
            <p:cNvPr id="7192" name="Picture 8" descr="32_che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265" y="1793867"/>
              <a:ext cx="4599821" cy="213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55650" y="2373313"/>
            <a:ext cx="8012113" cy="1663700"/>
            <a:chOff x="343843" y="2373768"/>
            <a:chExt cx="8012661" cy="1663700"/>
          </a:xfrm>
        </p:grpSpPr>
        <p:sp>
          <p:nvSpPr>
            <p:cNvPr id="7189" name="TextBox 10"/>
            <p:cNvSpPr txBox="1">
              <a:spLocks noChangeArrowheads="1"/>
            </p:cNvSpPr>
            <p:nvPr/>
          </p:nvSpPr>
          <p:spPr bwMode="auto">
            <a:xfrm>
              <a:off x="343843" y="2373768"/>
              <a:ext cx="3288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b="1"/>
                <a:t>Audio-video communication</a:t>
              </a:r>
            </a:p>
          </p:txBody>
        </p:sp>
        <p:pic>
          <p:nvPicPr>
            <p:cNvPr id="7190" name="Picture 11" descr="On_Space_Station_V,_Dr._Heywood_Floyd_places_a_videocall_to_his_daughter_on_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9004" y="2373768"/>
              <a:ext cx="41275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a:grpSpLocks/>
          </p:cNvGrpSpPr>
          <p:nvPr/>
        </p:nvGrpSpPr>
        <p:grpSpPr bwMode="auto">
          <a:xfrm>
            <a:off x="684213" y="3041650"/>
            <a:ext cx="7046912" cy="2214563"/>
            <a:chOff x="343843" y="3041628"/>
            <a:chExt cx="7047151" cy="2214475"/>
          </a:xfrm>
        </p:grpSpPr>
        <p:sp>
          <p:nvSpPr>
            <p:cNvPr id="7187" name="TextBox 13"/>
            <p:cNvSpPr txBox="1">
              <a:spLocks noChangeArrowheads="1"/>
            </p:cNvSpPr>
            <p:nvPr/>
          </p:nvSpPr>
          <p:spPr bwMode="auto">
            <a:xfrm>
              <a:off x="343843" y="3041628"/>
              <a:ext cx="2800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b="1"/>
                <a:t>On board entertainment</a:t>
              </a:r>
            </a:p>
          </p:txBody>
        </p:sp>
        <p:pic>
          <p:nvPicPr>
            <p:cNvPr id="7188" name="Picture 14" descr="IMAG362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2708" y="3041628"/>
              <a:ext cx="3928286" cy="22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a:grpSpLocks/>
          </p:cNvGrpSpPr>
          <p:nvPr/>
        </p:nvGrpSpPr>
        <p:grpSpPr bwMode="auto">
          <a:xfrm>
            <a:off x="696913" y="3357563"/>
            <a:ext cx="6970712" cy="2311400"/>
            <a:chOff x="343843" y="3410960"/>
            <a:chExt cx="6971809" cy="2311600"/>
          </a:xfrm>
        </p:grpSpPr>
        <p:sp>
          <p:nvSpPr>
            <p:cNvPr id="7185" name="TextBox 16"/>
            <p:cNvSpPr txBox="1">
              <a:spLocks noChangeArrowheads="1"/>
            </p:cNvSpPr>
            <p:nvPr/>
          </p:nvSpPr>
          <p:spPr bwMode="auto">
            <a:xfrm>
              <a:off x="343843" y="3760119"/>
              <a:ext cx="2300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b="1"/>
                <a:t>Computer graphics</a:t>
              </a:r>
            </a:p>
          </p:txBody>
        </p:sp>
        <p:pic>
          <p:nvPicPr>
            <p:cNvPr id="7186" name="Picture 17" descr="hal9000-201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2106" y="3410960"/>
              <a:ext cx="4273546" cy="23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p:cNvGrpSpPr>
            <a:grpSpLocks/>
          </p:cNvGrpSpPr>
          <p:nvPr/>
        </p:nvGrpSpPr>
        <p:grpSpPr bwMode="auto">
          <a:xfrm>
            <a:off x="684213" y="4343400"/>
            <a:ext cx="8012112" cy="2106613"/>
            <a:chOff x="343843" y="4343970"/>
            <a:chExt cx="8012661" cy="2105432"/>
          </a:xfrm>
        </p:grpSpPr>
        <p:sp>
          <p:nvSpPr>
            <p:cNvPr id="7183" name="TextBox 23"/>
            <p:cNvSpPr txBox="1">
              <a:spLocks noChangeArrowheads="1"/>
            </p:cNvSpPr>
            <p:nvPr/>
          </p:nvSpPr>
          <p:spPr bwMode="auto">
            <a:xfrm>
              <a:off x="343843" y="4343970"/>
              <a:ext cx="1757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b="1"/>
                <a:t>Tablet devices</a:t>
              </a:r>
            </a:p>
          </p:txBody>
        </p:sp>
        <p:pic>
          <p:nvPicPr>
            <p:cNvPr id="7184" name="Picture 24" descr="2001clipsamsung-520991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7730" y="4392855"/>
              <a:ext cx="4598774" cy="205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ounded Rectangle 27"/>
          <p:cNvSpPr/>
          <p:nvPr/>
        </p:nvSpPr>
        <p:spPr>
          <a:xfrm>
            <a:off x="3887788" y="1417638"/>
            <a:ext cx="5003800" cy="3187700"/>
          </a:xfrm>
          <a:prstGeom prst="roundRect">
            <a:avLst>
              <a:gd name="adj" fmla="val 7591"/>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b="1" dirty="0">
                <a:solidFill>
                  <a:schemeClr val="tx1"/>
                </a:solidFill>
              </a:rPr>
              <a:t>Technology surpassed the vision</a:t>
            </a:r>
          </a:p>
          <a:p>
            <a:pPr algn="ctr">
              <a:defRPr/>
            </a:pPr>
            <a:endParaRPr lang="en-US" dirty="0"/>
          </a:p>
          <a:p>
            <a:pPr algn="ctr">
              <a:defRPr/>
            </a:pPr>
            <a:r>
              <a:rPr lang="en-US" dirty="0"/>
              <a:t>Internet</a:t>
            </a:r>
          </a:p>
          <a:p>
            <a:pPr algn="ctr">
              <a:defRPr/>
            </a:pPr>
            <a:r>
              <a:rPr lang="en-US" dirty="0"/>
              <a:t>The Web</a:t>
            </a:r>
          </a:p>
          <a:p>
            <a:pPr algn="ctr">
              <a:defRPr/>
            </a:pPr>
            <a:r>
              <a:rPr lang="en-US" dirty="0"/>
              <a:t>Smartphones</a:t>
            </a:r>
          </a:p>
          <a:p>
            <a:pPr algn="ctr">
              <a:defRPr/>
            </a:pPr>
            <a:r>
              <a:rPr lang="en-US" dirty="0"/>
              <a:t>Genomics</a:t>
            </a:r>
          </a:p>
          <a:p>
            <a:pPr algn="ctr">
              <a:defRPr/>
            </a:pPr>
            <a:r>
              <a:rPr lang="en-US" dirty="0"/>
              <a:t>Unmanned space exploration</a:t>
            </a:r>
          </a:p>
          <a:p>
            <a:pPr algn="ctr">
              <a:defRPr/>
            </a:pPr>
            <a:r>
              <a:rPr lang="en-US" dirty="0"/>
              <a:t>Home computing</a:t>
            </a:r>
          </a:p>
          <a:p>
            <a:pPr algn="ctr">
              <a:defRPr/>
            </a:pPr>
            <a:r>
              <a:rPr lang="en-US" dirty="0"/>
              <a:t>Big data</a:t>
            </a:r>
          </a:p>
        </p:txBody>
      </p:sp>
      <p:sp>
        <p:nvSpPr>
          <p:cNvPr id="29" name="Rounded Rectangle 28"/>
          <p:cNvSpPr/>
          <p:nvPr/>
        </p:nvSpPr>
        <p:spPr>
          <a:xfrm>
            <a:off x="107950" y="3260725"/>
            <a:ext cx="5003800" cy="3189288"/>
          </a:xfrm>
          <a:prstGeom prst="roundRect">
            <a:avLst>
              <a:gd name="adj" fmla="val 6501"/>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6" name="TextBox 5"/>
          <p:cNvSpPr txBox="1">
            <a:spLocks noChangeArrowheads="1"/>
          </p:cNvSpPr>
          <p:nvPr/>
        </p:nvSpPr>
        <p:spPr bwMode="auto">
          <a:xfrm>
            <a:off x="2400300" y="3979863"/>
            <a:ext cx="1227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b="1">
                <a:solidFill>
                  <a:srgbClr val="FFFFFF"/>
                </a:solidFill>
              </a:rPr>
              <a:t>Except for</a:t>
            </a:r>
          </a:p>
        </p:txBody>
      </p:sp>
      <p:sp>
        <p:nvSpPr>
          <p:cNvPr id="30" name="TextBox 29"/>
          <p:cNvSpPr txBox="1">
            <a:spLocks noChangeArrowheads="1"/>
          </p:cNvSpPr>
          <p:nvPr/>
        </p:nvSpPr>
        <p:spPr bwMode="auto">
          <a:xfrm>
            <a:off x="2032000" y="4614863"/>
            <a:ext cx="1928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a:t>Computer Speech</a:t>
            </a:r>
          </a:p>
        </p:txBody>
      </p:sp>
      <p:sp>
        <p:nvSpPr>
          <p:cNvPr id="32" name="TextBox 31"/>
          <p:cNvSpPr txBox="1">
            <a:spLocks noChangeArrowheads="1"/>
          </p:cNvSpPr>
          <p:nvPr/>
        </p:nvSpPr>
        <p:spPr bwMode="auto">
          <a:xfrm>
            <a:off x="2009775" y="5213350"/>
            <a:ext cx="1863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a:t>Computer Vision</a:t>
            </a:r>
          </a:p>
        </p:txBody>
      </p:sp>
      <p:sp>
        <p:nvSpPr>
          <p:cNvPr id="33" name="TextBox 32"/>
          <p:cNvSpPr txBox="1">
            <a:spLocks noChangeArrowheads="1"/>
          </p:cNvSpPr>
          <p:nvPr/>
        </p:nvSpPr>
        <p:spPr bwMode="auto">
          <a:xfrm>
            <a:off x="1962150" y="5811838"/>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r>
              <a:rPr lang="en-US" altLang="en-US"/>
              <a:t>Computer cognition</a:t>
            </a:r>
          </a:p>
        </p:txBody>
      </p:sp>
    </p:spTree>
    <p:extLst>
      <p:ext uri="{BB962C8B-B14F-4D97-AF65-F5344CB8AC3E}">
        <p14:creationId xmlns:p14="http://schemas.microsoft.com/office/powerpoint/2010/main" val="1443932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xit" presetSubtype="4" fill="hold" nodeType="clickEffect">
                                  <p:stCondLst>
                                    <p:cond delay="0"/>
                                  </p:stCondLst>
                                  <p:childTnLst>
                                    <p:animEffect transition="out" filter="wipe(down)">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xit" presetSubtype="4" fill="hold" nodeType="clickEffect">
                                  <p:stCondLst>
                                    <p:cond delay="0"/>
                                  </p:stCondLst>
                                  <p:childTnLst>
                                    <p:animEffect transition="out" filter="wipe(down)">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xit" presetSubtype="4" fill="hold" nodeType="clickEffect">
                                  <p:stCondLst>
                                    <p:cond delay="0"/>
                                  </p:stCondLst>
                                  <p:childTnLst>
                                    <p:animEffect transition="out" filter="wipe(down)">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xit" presetSubtype="4" fill="hold" nodeType="clickEffect">
                                  <p:stCondLst>
                                    <p:cond delay="0"/>
                                  </p:stCondLst>
                                  <p:childTnLst>
                                    <p:animEffect transition="out" filter="wipe(down)">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22" presetClass="exit" presetSubtype="4" fill="hold" grpId="1" nodeType="withEffect">
                                  <p:stCondLst>
                                    <p:cond delay="0"/>
                                  </p:stCondLst>
                                  <p:childTnLst>
                                    <p:animEffect transition="out" filter="wipe(down)">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9"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dissolve">
                                      <p:cBhvr>
                                        <p:cTn id="54" dur="1000"/>
                                        <p:tgtEl>
                                          <p:spTgt spid="2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500"/>
                                        <p:tgtEl>
                                          <p:spTgt spid="2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dissolve">
                                      <p:cBhvr>
                                        <p:cTn id="64" dur="500"/>
                                        <p:tgtEl>
                                          <p:spTgt spid="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iterate type="lt">
                                    <p:tmPct val="0"/>
                                  </p:iterate>
                                  <p:childTnLst>
                                    <p:set>
                                      <p:cBhvr>
                                        <p:cTn id="68" dur="1" fill="hold">
                                          <p:stCondLst>
                                            <p:cond delay="0"/>
                                          </p:stCondLst>
                                        </p:cTn>
                                        <p:tgtEl>
                                          <p:spTgt spid="30"/>
                                        </p:tgtEl>
                                        <p:attrNameLst>
                                          <p:attrName>style.visibility</p:attrName>
                                        </p:attrNameLst>
                                      </p:cBhvr>
                                      <p:to>
                                        <p:strVal val="visible"/>
                                      </p:to>
                                    </p:set>
                                    <p:animEffect transition="in" filter="dissolve">
                                      <p:cBhvr>
                                        <p:cTn id="69" dur="500"/>
                                        <p:tgtEl>
                                          <p:spTgt spid="3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dissolve">
                                      <p:cBhvr>
                                        <p:cTn id="79" dur="500"/>
                                        <p:tgtEl>
                                          <p:spTgt spid="3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8" presetClass="emph" presetSubtype="0" fill="hold" grpId="1" nodeType="clickEffect">
                                  <p:stCondLst>
                                    <p:cond delay="0"/>
                                  </p:stCondLst>
                                  <p:iterate type="lt">
                                    <p:tmPct val="10000"/>
                                  </p:iterate>
                                  <p:childTnLst>
                                    <p:animClr clrSpc="rgb" dir="cw">
                                      <p:cBhvr override="childStyle">
                                        <p:cTn id="83" dur="500" fill="hold"/>
                                        <p:tgtEl>
                                          <p:spTgt spid="30"/>
                                        </p:tgtEl>
                                        <p:attrNameLst>
                                          <p:attrName>style.color</p:attrName>
                                        </p:attrNameLst>
                                      </p:cBhvr>
                                      <p:to>
                                        <a:schemeClr val="accent2"/>
                                      </p:to>
                                    </p:animClr>
                                    <p:animClr clrSpc="rgb" dir="cw">
                                      <p:cBhvr>
                                        <p:cTn id="84" dur="500" fill="hold"/>
                                        <p:tgtEl>
                                          <p:spTgt spid="30"/>
                                        </p:tgtEl>
                                        <p:attrNameLst>
                                          <p:attrName>fillcolor</p:attrName>
                                        </p:attrNameLst>
                                      </p:cBhvr>
                                      <p:to>
                                        <a:schemeClr val="accent2"/>
                                      </p:to>
                                    </p:animClr>
                                    <p:set>
                                      <p:cBhvr>
                                        <p:cTn id="85" dur="500" fill="hold"/>
                                        <p:tgtEl>
                                          <p:spTgt spid="30"/>
                                        </p:tgtEl>
                                        <p:attrNameLst>
                                          <p:attrName>fill.type</p:attrName>
                                        </p:attrNameLst>
                                      </p:cBhvr>
                                      <p:to>
                                        <p:strVal val="solid"/>
                                      </p:to>
                                    </p:set>
                                    <p:anim to="1.5" calcmode="lin" valueType="num">
                                      <p:cBhvr override="childStyle">
                                        <p:cTn id="86" dur="500" fill="hold"/>
                                        <p:tgtEl>
                                          <p:spTgt spid="3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8" grpId="0" animBg="1"/>
      <p:bldP spid="29" grpId="0" animBg="1"/>
      <p:bldP spid="6" grpId="0"/>
      <p:bldP spid="30" grpId="0"/>
      <p:bldP spid="30" grpId="1"/>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Speech technology in 2001: the vision</a:t>
            </a:r>
            <a:endParaRPr lang="en-US" dirty="0"/>
          </a:p>
        </p:txBody>
      </p:sp>
      <p:pic>
        <p:nvPicPr>
          <p:cNvPr id="4" name="DoYoReadMeH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541916"/>
            <a:ext cx="8128000" cy="4572000"/>
          </a:xfrm>
          <a:prstGeom prst="rect">
            <a:avLst/>
          </a:prstGeom>
        </p:spPr>
      </p:pic>
    </p:spTree>
    <p:extLst>
      <p:ext uri="{BB962C8B-B14F-4D97-AF65-F5344CB8AC3E}">
        <p14:creationId xmlns:p14="http://schemas.microsoft.com/office/powerpoint/2010/main" val="161520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Speech technology in 2001: the reality</a:t>
            </a:r>
            <a:endParaRPr lang="en-US" dirty="0"/>
          </a:p>
        </p:txBody>
      </p:sp>
      <p:pic>
        <p:nvPicPr>
          <p:cNvPr id="8" name="Picture 7" descr="hal90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2317" y="1453817"/>
            <a:ext cx="7205578" cy="5404183"/>
          </a:xfrm>
          <a:prstGeom prst="rect">
            <a:avLst/>
          </a:prstGeom>
        </p:spPr>
      </p:pic>
      <p:pic>
        <p:nvPicPr>
          <p:cNvPr id="9" name="H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9549" y="5829057"/>
            <a:ext cx="340555" cy="340555"/>
          </a:xfrm>
          <a:prstGeom prst="rect">
            <a:avLst/>
          </a:prstGeom>
        </p:spPr>
      </p:pic>
      <p:sp>
        <p:nvSpPr>
          <p:cNvPr id="10" name="TextBox 9"/>
          <p:cNvSpPr txBox="1"/>
          <p:nvPr/>
        </p:nvSpPr>
        <p:spPr>
          <a:xfrm>
            <a:off x="3276620" y="2384970"/>
            <a:ext cx="2698175" cy="923330"/>
          </a:xfrm>
          <a:prstGeom prst="rect">
            <a:avLst/>
          </a:prstGeom>
          <a:noFill/>
        </p:spPr>
        <p:txBody>
          <a:bodyPr wrap="none" rtlCol="0">
            <a:spAutoFit/>
          </a:bodyPr>
          <a:lstStyle/>
          <a:p>
            <a:r>
              <a:rPr lang="en-US" dirty="0" smtClean="0">
                <a:solidFill>
                  <a:schemeClr val="bg1"/>
                </a:solidFill>
              </a:rPr>
              <a:t>Design: Jonathan Bloom</a:t>
            </a:r>
          </a:p>
          <a:p>
            <a:endParaRPr lang="en-US" dirty="0" smtClean="0">
              <a:solidFill>
                <a:schemeClr val="bg1"/>
              </a:solidFill>
            </a:endParaRPr>
          </a:p>
          <a:p>
            <a:r>
              <a:rPr lang="en-US" dirty="0" smtClean="0">
                <a:solidFill>
                  <a:schemeClr val="bg1"/>
                </a:solidFill>
              </a:rPr>
              <a:t>Realization: Peter Krogh</a:t>
            </a:r>
            <a:endParaRPr lang="en-US" dirty="0">
              <a:solidFill>
                <a:schemeClr val="bg1"/>
              </a:solidFill>
            </a:endParaRPr>
          </a:p>
        </p:txBody>
      </p:sp>
    </p:spTree>
    <p:extLst>
      <p:ext uri="{BB962C8B-B14F-4D97-AF65-F5344CB8AC3E}">
        <p14:creationId xmlns:p14="http://schemas.microsoft.com/office/powerpoint/2010/main" val="259528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56" fill="hold"/>
                                        <p:tgtEl>
                                          <p:spTgt spid="9"/>
                                        </p:tgtEl>
                                      </p:cBhvr>
                                    </p:cmd>
                                  </p:childTnLst>
                                </p:cTn>
                              </p:par>
                              <p:par>
                                <p:cTn id="7" presetID="2" presetClass="entr" presetSubtype="4" fill="hold" grpId="0" nodeType="withEffect">
                                  <p:stCondLst>
                                    <p:cond delay="9000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0" fill="hold"/>
                                        <p:tgtEl>
                                          <p:spTgt spid="10"/>
                                        </p:tgtEl>
                                        <p:attrNameLst>
                                          <p:attrName>ppt_x</p:attrName>
                                        </p:attrNameLst>
                                      </p:cBhvr>
                                      <p:tavLst>
                                        <p:tav tm="0">
                                          <p:val>
                                            <p:strVal val="#ppt_x"/>
                                          </p:val>
                                        </p:tav>
                                        <p:tav tm="100000">
                                          <p:val>
                                            <p:strVal val="#ppt_x"/>
                                          </p:val>
                                        </p:tav>
                                      </p:tavLst>
                                    </p:anim>
                                    <p:anim calcmode="lin" valueType="num">
                                      <p:cBhvr additive="base">
                                        <p:cTn id="10"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5356"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Assistants: today</a:t>
            </a:r>
            <a:endParaRPr lang="en-US" dirty="0"/>
          </a:p>
        </p:txBody>
      </p:sp>
      <p:pic>
        <p:nvPicPr>
          <p:cNvPr id="7" name="Content Placeholder 6">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8700" y="1316725"/>
            <a:ext cx="7772400" cy="4857750"/>
          </a:xfrm>
        </p:spPr>
      </p:pic>
    </p:spTree>
    <p:extLst>
      <p:ext uri="{BB962C8B-B14F-4D97-AF65-F5344CB8AC3E}">
        <p14:creationId xmlns:p14="http://schemas.microsoft.com/office/powerpoint/2010/main" val="99078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dirty="0" smtClean="0"/>
              <a:t>Machine Translation, circa 2001</a:t>
            </a:r>
          </a:p>
        </p:txBody>
      </p:sp>
      <p:sp>
        <p:nvSpPr>
          <p:cNvPr id="5123" name="Content Placeholder 2"/>
          <p:cNvSpPr>
            <a:spLocks noGrp="1"/>
          </p:cNvSpPr>
          <p:nvPr>
            <p:ph idx="1"/>
          </p:nvPr>
        </p:nvSpPr>
        <p:spPr/>
        <p:txBody>
          <a:bodyPr/>
          <a:lstStyle/>
          <a:p>
            <a:pPr marL="0" indent="0" eaLnBrk="1" hangingPunct="1">
              <a:buFont typeface="Arial" charset="0"/>
              <a:buNone/>
              <a:defRPr/>
            </a:pPr>
            <a:r>
              <a:rPr lang="en-US" altLang="en-US" dirty="0" smtClean="0"/>
              <a:t>Lo </a:t>
            </a:r>
            <a:r>
              <a:rPr lang="en-US" altLang="en-US" dirty="0" err="1" smtClean="0"/>
              <a:t>spirito</a:t>
            </a:r>
            <a:r>
              <a:rPr lang="en-US" altLang="en-US" dirty="0" smtClean="0"/>
              <a:t> è forte ma la carne è </a:t>
            </a:r>
            <a:r>
              <a:rPr lang="en-US" altLang="en-US" dirty="0" err="1" smtClean="0"/>
              <a:t>debole</a:t>
            </a:r>
            <a:endParaRPr lang="en-US" altLang="en-US" dirty="0" smtClean="0"/>
          </a:p>
          <a:p>
            <a:pPr marL="0" indent="0" eaLnBrk="1" hangingPunct="1">
              <a:buFont typeface="Arial" charset="0"/>
              <a:buNone/>
              <a:defRPr/>
            </a:pPr>
            <a:endParaRPr lang="en-US" altLang="en-US" dirty="0" smtClean="0"/>
          </a:p>
          <a:p>
            <a:pPr marL="0" indent="0" algn="ctr" eaLnBrk="1" hangingPunct="1">
              <a:buFont typeface="Arial" charset="0"/>
              <a:buNone/>
              <a:defRPr/>
            </a:pPr>
            <a:r>
              <a:rPr lang="en-US" altLang="en-US" dirty="0" err="1" smtClean="0"/>
              <a:t>tradotto</a:t>
            </a:r>
            <a:r>
              <a:rPr lang="en-US" altLang="en-US" dirty="0" smtClean="0"/>
              <a:t> in </a:t>
            </a:r>
            <a:r>
              <a:rPr lang="en-US" altLang="en-US" dirty="0" err="1" smtClean="0"/>
              <a:t>russo</a:t>
            </a:r>
            <a:endParaRPr lang="en-US" altLang="en-US" dirty="0" smtClean="0"/>
          </a:p>
          <a:p>
            <a:pPr marL="0" indent="0" eaLnBrk="1" hangingPunct="1">
              <a:buFont typeface="Arial" charset="0"/>
              <a:buNone/>
              <a:defRPr/>
            </a:pPr>
            <a:endParaRPr lang="en-US" altLang="en-US" dirty="0" smtClean="0"/>
          </a:p>
          <a:p>
            <a:pPr marL="0" indent="0" eaLnBrk="1" hangingPunct="1">
              <a:buFont typeface="Arial" charset="0"/>
              <a:buNone/>
              <a:defRPr/>
            </a:pPr>
            <a:r>
              <a:rPr lang="en-US" altLang="en-US" dirty="0" smtClean="0"/>
              <a:t>La vodka è forte ma la </a:t>
            </a:r>
            <a:r>
              <a:rPr lang="en-US" altLang="en-US" dirty="0" err="1" smtClean="0"/>
              <a:t>bistecca</a:t>
            </a:r>
            <a:r>
              <a:rPr lang="en-US" altLang="en-US" dirty="0" smtClean="0"/>
              <a:t> è </a:t>
            </a:r>
            <a:r>
              <a:rPr lang="en-US" altLang="en-US" dirty="0" err="1" smtClean="0"/>
              <a:t>tenera</a:t>
            </a:r>
            <a:endParaRPr lang="en-US" altLang="en-US" dirty="0" smtClean="0"/>
          </a:p>
        </p:txBody>
      </p:sp>
      <p:sp>
        <p:nvSpPr>
          <p:cNvPr id="3" name="TextBox 2"/>
          <p:cNvSpPr txBox="1"/>
          <p:nvPr/>
        </p:nvSpPr>
        <p:spPr>
          <a:xfrm>
            <a:off x="5724525" y="5265738"/>
            <a:ext cx="2555875" cy="522287"/>
          </a:xfrm>
          <a:prstGeom prst="rect">
            <a:avLst/>
          </a:prstGeom>
          <a:solidFill>
            <a:srgbClr val="0070C0"/>
          </a:solidFill>
        </p:spPr>
        <p:style>
          <a:lnRef idx="1">
            <a:schemeClr val="accent5"/>
          </a:lnRef>
          <a:fillRef idx="3">
            <a:schemeClr val="accent5"/>
          </a:fillRef>
          <a:effectRef idx="2">
            <a:schemeClr val="accent5"/>
          </a:effectRef>
          <a:fontRef idx="minor">
            <a:schemeClr val="lt1"/>
          </a:fontRef>
        </p:style>
        <p:txBody>
          <a:bodyPr>
            <a:spAutoFit/>
          </a:bodyPr>
          <a:lstStyle/>
          <a:p>
            <a:pPr algn="ctr">
              <a:defRPr/>
            </a:pPr>
            <a:r>
              <a:rPr lang="en-US" sz="2800" dirty="0" err="1"/>
              <a:t>apocrifo</a:t>
            </a:r>
            <a:endParaRPr lang="en-US" sz="2800" dirty="0"/>
          </a:p>
        </p:txBody>
      </p:sp>
    </p:spTree>
    <p:extLst>
      <p:ext uri="{BB962C8B-B14F-4D97-AF65-F5344CB8AC3E}">
        <p14:creationId xmlns:p14="http://schemas.microsoft.com/office/powerpoint/2010/main" val="362615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defRPr/>
            </a:pPr>
            <a:r>
              <a:rPr lang="en-US" altLang="en-US" dirty="0" smtClean="0"/>
              <a:t>Machine Translation Progress</a:t>
            </a:r>
          </a:p>
        </p:txBody>
      </p:sp>
      <p:sp>
        <p:nvSpPr>
          <p:cNvPr id="3" name="Content Placeholder 2"/>
          <p:cNvSpPr>
            <a:spLocks noGrp="1"/>
          </p:cNvSpPr>
          <p:nvPr>
            <p:ph idx="1"/>
          </p:nvPr>
        </p:nvSpPr>
        <p:spPr>
          <a:xfrm>
            <a:off x="685800" y="1698625"/>
            <a:ext cx="8207375" cy="4835525"/>
          </a:xfrm>
        </p:spPr>
        <p:txBody>
          <a:bodyPr/>
          <a:lstStyle/>
          <a:p>
            <a:pPr eaLnBrk="1" hangingPunct="1">
              <a:defRPr/>
            </a:pPr>
            <a:r>
              <a:rPr lang="en-US" dirty="0" err="1" smtClean="0"/>
              <a:t>Gli</a:t>
            </a:r>
            <a:r>
              <a:rPr lang="en-US" dirty="0" smtClean="0"/>
              <a:t> </a:t>
            </a:r>
            <a:r>
              <a:rPr lang="en-US" dirty="0" err="1" smtClean="0"/>
              <a:t>chiese</a:t>
            </a:r>
            <a:r>
              <a:rPr lang="en-US" dirty="0" smtClean="0"/>
              <a:t> di </a:t>
            </a:r>
            <a:r>
              <a:rPr lang="en-US" dirty="0" err="1" smtClean="0"/>
              <a:t>riorganizzare</a:t>
            </a:r>
            <a:r>
              <a:rPr lang="en-US" dirty="0" smtClean="0"/>
              <a:t> </a:t>
            </a:r>
            <a:r>
              <a:rPr lang="en-US" dirty="0" err="1" smtClean="0"/>
              <a:t>Forza</a:t>
            </a:r>
            <a:r>
              <a:rPr lang="en-US" dirty="0" smtClean="0"/>
              <a:t> Italia</a:t>
            </a:r>
          </a:p>
          <a:p>
            <a:pPr marL="457200" lvl="1" indent="0" eaLnBrk="1" hangingPunct="1">
              <a:buFont typeface="Arial" charset="0"/>
              <a:buNone/>
              <a:defRPr/>
            </a:pPr>
            <a:r>
              <a:rPr lang="en-US" i="1" dirty="0" smtClean="0">
                <a:latin typeface="+mj-lt"/>
              </a:rPr>
              <a:t>The churches to reorganize Italy Force </a:t>
            </a:r>
            <a:r>
              <a:rPr lang="en-US" dirty="0" smtClean="0"/>
              <a:t>(</a:t>
            </a:r>
            <a:r>
              <a:rPr lang="en-US" dirty="0" err="1" smtClean="0"/>
              <a:t>Altavista</a:t>
            </a:r>
            <a:r>
              <a:rPr lang="en-US" dirty="0" smtClean="0"/>
              <a:t>)</a:t>
            </a:r>
          </a:p>
          <a:p>
            <a:pPr marL="457200" lvl="1" indent="0" eaLnBrk="1" hangingPunct="1">
              <a:buFont typeface="Arial" charset="0"/>
              <a:buNone/>
              <a:defRPr/>
            </a:pPr>
            <a:r>
              <a:rPr lang="en-US" i="1" dirty="0" smtClean="0">
                <a:latin typeface="+mj-lt"/>
              </a:rPr>
              <a:t>She asked him to reorganize </a:t>
            </a:r>
            <a:r>
              <a:rPr lang="en-US" i="1" dirty="0" err="1" smtClean="0">
                <a:latin typeface="+mj-lt"/>
              </a:rPr>
              <a:t>Forza</a:t>
            </a:r>
            <a:r>
              <a:rPr lang="en-US" i="1" dirty="0" smtClean="0">
                <a:latin typeface="+mj-lt"/>
              </a:rPr>
              <a:t> Italia</a:t>
            </a:r>
            <a:r>
              <a:rPr lang="en-US" i="1" dirty="0" smtClean="0"/>
              <a:t> </a:t>
            </a:r>
            <a:r>
              <a:rPr lang="en-US" dirty="0" smtClean="0"/>
              <a:t>(Google)</a:t>
            </a:r>
          </a:p>
          <a:p>
            <a:pPr marL="514350" indent="-457200" eaLnBrk="1" hangingPunct="1">
              <a:defRPr/>
            </a:pPr>
            <a:r>
              <a:rPr lang="it-IT" dirty="0" smtClean="0"/>
              <a:t>Il ministro Stanca si è laureato alla Bocconi</a:t>
            </a:r>
          </a:p>
          <a:p>
            <a:pPr marL="457200" lvl="1" indent="0" eaLnBrk="1" hangingPunct="1">
              <a:buFont typeface="Arial" charset="0"/>
              <a:buNone/>
              <a:defRPr/>
            </a:pPr>
            <a:r>
              <a:rPr lang="en-US" i="1" dirty="0" smtClean="0">
                <a:latin typeface="+mj-lt"/>
              </a:rPr>
              <a:t>The Minister </a:t>
            </a:r>
            <a:r>
              <a:rPr lang="en-US" i="1" dirty="0" err="1" smtClean="0">
                <a:latin typeface="+mj-lt"/>
              </a:rPr>
              <a:t>Stanca</a:t>
            </a:r>
            <a:r>
              <a:rPr lang="en-US" i="1" dirty="0" smtClean="0">
                <a:latin typeface="+mj-lt"/>
              </a:rPr>
              <a:t> graduated at Mouthfuls</a:t>
            </a:r>
            <a:r>
              <a:rPr lang="en-US" i="1" dirty="0" smtClean="0"/>
              <a:t> 	</a:t>
            </a:r>
            <a:r>
              <a:rPr lang="en-US" dirty="0" smtClean="0"/>
              <a:t>(</a:t>
            </a:r>
            <a:r>
              <a:rPr lang="en-US" dirty="0" err="1" smtClean="0"/>
              <a:t>Altavista</a:t>
            </a:r>
            <a:r>
              <a:rPr lang="en-US" dirty="0" smtClean="0"/>
              <a:t>)</a:t>
            </a:r>
            <a:endParaRPr lang="it-IT" dirty="0" smtClean="0"/>
          </a:p>
          <a:p>
            <a:pPr marL="457200" lvl="1" indent="0" eaLnBrk="1" hangingPunct="1">
              <a:buFont typeface="Arial" charset="0"/>
              <a:buNone/>
              <a:defRPr/>
            </a:pPr>
            <a:r>
              <a:rPr lang="en-US" i="1" dirty="0" smtClean="0">
                <a:latin typeface="+mj-lt"/>
              </a:rPr>
              <a:t>The Minister </a:t>
            </a:r>
            <a:r>
              <a:rPr lang="en-US" i="1" dirty="0" err="1" smtClean="0">
                <a:latin typeface="+mj-lt"/>
              </a:rPr>
              <a:t>Stanca</a:t>
            </a:r>
            <a:r>
              <a:rPr lang="en-US" i="1" dirty="0" smtClean="0">
                <a:latin typeface="+mj-lt"/>
              </a:rPr>
              <a:t> is a graduate of </a:t>
            </a:r>
            <a:r>
              <a:rPr lang="en-US" i="1" dirty="0" err="1" smtClean="0">
                <a:latin typeface="+mj-lt"/>
              </a:rPr>
              <a:t>Bocconi</a:t>
            </a:r>
            <a:r>
              <a:rPr lang="en-US" i="1" dirty="0" smtClean="0"/>
              <a:t> 	</a:t>
            </a:r>
            <a:r>
              <a:rPr lang="en-US" dirty="0" smtClean="0"/>
              <a:t>(Google)</a:t>
            </a:r>
            <a:endParaRPr lang="en-US" dirty="0"/>
          </a:p>
        </p:txBody>
      </p:sp>
    </p:spTree>
    <p:extLst>
      <p:ext uri="{BB962C8B-B14F-4D97-AF65-F5344CB8AC3E}">
        <p14:creationId xmlns:p14="http://schemas.microsoft.com/office/powerpoint/2010/main" val="2074492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defRPr/>
            </a:pPr>
            <a:r>
              <a:rPr lang="en-US" altLang="en-US" sz="6000" dirty="0" smtClean="0"/>
              <a:t>How to learn </a:t>
            </a:r>
            <a:r>
              <a:rPr lang="en-US" altLang="en-US" sz="6000" dirty="0" smtClean="0">
                <a:solidFill>
                  <a:srgbClr val="FF0000"/>
                </a:solidFill>
              </a:rPr>
              <a:t>natural</a:t>
            </a:r>
            <a:r>
              <a:rPr lang="en-US" altLang="en-US" sz="6000" dirty="0" smtClean="0"/>
              <a:t> language</a:t>
            </a:r>
          </a:p>
        </p:txBody>
      </p:sp>
      <p:sp>
        <p:nvSpPr>
          <p:cNvPr id="8195" name="Content Placeholder 2"/>
          <p:cNvSpPr>
            <a:spLocks noGrp="1"/>
          </p:cNvSpPr>
          <p:nvPr>
            <p:ph idx="1"/>
          </p:nvPr>
        </p:nvSpPr>
        <p:spPr>
          <a:xfrm>
            <a:off x="685800" y="1557338"/>
            <a:ext cx="8134350" cy="5119687"/>
          </a:xfrm>
        </p:spPr>
        <p:txBody>
          <a:bodyPr/>
          <a:lstStyle/>
          <a:p>
            <a:pPr eaLnBrk="1" hangingPunct="1">
              <a:defRPr/>
            </a:pPr>
            <a:r>
              <a:rPr lang="en-US" altLang="en-US" sz="4000" dirty="0" smtClean="0">
                <a:latin typeface="Calibri" charset="0"/>
                <a:ea typeface="Calibri" charset="0"/>
                <a:cs typeface="Calibri" charset="0"/>
              </a:rPr>
              <a:t>Children learn to speak </a:t>
            </a:r>
            <a:r>
              <a:rPr lang="en-US" altLang="en-US" sz="4000" dirty="0" smtClean="0">
                <a:solidFill>
                  <a:srgbClr val="FF0000"/>
                </a:solidFill>
                <a:latin typeface="Calibri" charset="0"/>
                <a:ea typeface="Calibri" charset="0"/>
                <a:cs typeface="Calibri" charset="0"/>
              </a:rPr>
              <a:t>naturally</a:t>
            </a:r>
            <a:r>
              <a:rPr lang="en-US" altLang="en-US" sz="4000" dirty="0" smtClean="0">
                <a:latin typeface="Calibri" charset="0"/>
                <a:ea typeface="Calibri" charset="0"/>
                <a:cs typeface="Calibri" charset="0"/>
              </a:rPr>
              <a:t>, by interacting with others</a:t>
            </a:r>
          </a:p>
          <a:p>
            <a:pPr eaLnBrk="1" hangingPunct="1">
              <a:defRPr/>
            </a:pPr>
            <a:r>
              <a:rPr lang="en-US" altLang="en-US" sz="4000" dirty="0" smtClean="0">
                <a:solidFill>
                  <a:srgbClr val="002060"/>
                </a:solidFill>
                <a:latin typeface="Calibri" charset="0"/>
                <a:ea typeface="Calibri" charset="0"/>
                <a:cs typeface="Calibri" charset="0"/>
              </a:rPr>
              <a:t>Nobody teaches them grammar</a:t>
            </a:r>
          </a:p>
          <a:p>
            <a:pPr eaLnBrk="1" hangingPunct="1">
              <a:defRPr/>
            </a:pPr>
            <a:r>
              <a:rPr lang="en-US" altLang="en-US" sz="4000" dirty="0" smtClean="0">
                <a:solidFill>
                  <a:srgbClr val="002060"/>
                </a:solidFill>
                <a:latin typeface="Calibri" charset="0"/>
                <a:ea typeface="Calibri" charset="0"/>
                <a:cs typeface="Calibri" charset="0"/>
              </a:rPr>
              <a:t>Is it possible to let computer learn language in a similarly </a:t>
            </a:r>
            <a:r>
              <a:rPr lang="en-US" altLang="en-US" sz="4000" dirty="0" smtClean="0">
                <a:solidFill>
                  <a:srgbClr val="FF0000"/>
                </a:solidFill>
                <a:latin typeface="Calibri" charset="0"/>
                <a:ea typeface="Calibri" charset="0"/>
                <a:cs typeface="Calibri" charset="0"/>
              </a:rPr>
              <a:t>natural</a:t>
            </a:r>
            <a:r>
              <a:rPr lang="en-US" altLang="en-US" sz="4000" dirty="0" smtClean="0">
                <a:latin typeface="Calibri" charset="0"/>
                <a:ea typeface="Calibri" charset="0"/>
                <a:cs typeface="Calibri" charset="0"/>
              </a:rPr>
              <a:t> way</a:t>
            </a:r>
            <a:r>
              <a:rPr lang="en-US" altLang="en-US" sz="4000" dirty="0" smtClean="0">
                <a:solidFill>
                  <a:srgbClr val="002060"/>
                </a:solidFill>
                <a:latin typeface="Calibri" charset="0"/>
                <a:ea typeface="Calibri" charset="0"/>
                <a:cs typeface="Calibri" charset="0"/>
              </a:rPr>
              <a:t>?</a:t>
            </a:r>
          </a:p>
        </p:txBody>
      </p:sp>
    </p:spTree>
    <p:extLst>
      <p:ext uri="{BB962C8B-B14F-4D97-AF65-F5344CB8AC3E}">
        <p14:creationId xmlns:p14="http://schemas.microsoft.com/office/powerpoint/2010/main" val="1604001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Thirty Million Words</a:t>
            </a:r>
            <a:endParaRPr lang="en-US" dirty="0"/>
          </a:p>
        </p:txBody>
      </p:sp>
      <p:sp>
        <p:nvSpPr>
          <p:cNvPr id="3" name="Content Placeholder 2"/>
          <p:cNvSpPr>
            <a:spLocks noGrp="1"/>
          </p:cNvSpPr>
          <p:nvPr>
            <p:ph idx="1"/>
          </p:nvPr>
        </p:nvSpPr>
        <p:spPr/>
        <p:txBody>
          <a:bodyPr/>
          <a:lstStyle/>
          <a:p>
            <a:r>
              <a:rPr lang="en-US" dirty="0" smtClean="0"/>
              <a:t>The number of words a child hears in early life will determine their academic success and IQ in later life.</a:t>
            </a:r>
          </a:p>
          <a:p>
            <a:r>
              <a:rPr lang="en-US" dirty="0" smtClean="0"/>
              <a:t>Researchers </a:t>
            </a:r>
            <a:r>
              <a:rPr lang="en-US" dirty="0"/>
              <a:t>Betty Hart and Todd </a:t>
            </a:r>
            <a:r>
              <a:rPr lang="en-US" dirty="0" err="1"/>
              <a:t>Risley</a:t>
            </a:r>
            <a:r>
              <a:rPr lang="en-US" dirty="0"/>
              <a:t> (1995) found that </a:t>
            </a:r>
            <a:r>
              <a:rPr lang="en-US" dirty="0" smtClean="0"/>
              <a:t>children from professional families heard </a:t>
            </a:r>
            <a:r>
              <a:rPr lang="en-US" dirty="0">
                <a:solidFill>
                  <a:srgbClr val="FF0000"/>
                </a:solidFill>
              </a:rPr>
              <a:t>thirty million </a:t>
            </a:r>
            <a:r>
              <a:rPr lang="en-US" dirty="0" smtClean="0">
                <a:solidFill>
                  <a:srgbClr val="FF0000"/>
                </a:solidFill>
              </a:rPr>
              <a:t>more words </a:t>
            </a:r>
            <a:r>
              <a:rPr lang="en-US" dirty="0" smtClean="0"/>
              <a:t>in their first 3 years</a:t>
            </a:r>
          </a:p>
          <a:p>
            <a:r>
              <a:rPr lang="en-US" dirty="0" smtClean="0"/>
              <a:t>http</a:t>
            </a:r>
            <a:r>
              <a:rPr lang="en-US" dirty="0"/>
              <a:t>://www.youtube.com/watch?v=qLoEUEDqagQ</a:t>
            </a:r>
          </a:p>
        </p:txBody>
      </p:sp>
    </p:spTree>
    <p:extLst>
      <p:ext uri="{BB962C8B-B14F-4D97-AF65-F5344CB8AC3E}">
        <p14:creationId xmlns:p14="http://schemas.microsoft.com/office/powerpoint/2010/main" val="1145951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0"/>
            <a:ext cx="8458200" cy="762348"/>
          </a:xfrm>
        </p:spPr>
        <p:txBody>
          <a:bodyPr/>
          <a:lstStyle/>
          <a:p>
            <a:pPr eaLnBrk="1" hangingPunct="1">
              <a:defRPr/>
            </a:pPr>
            <a:r>
              <a:rPr lang="en-US" altLang="en-US" dirty="0" smtClean="0"/>
              <a:t>Recent Breakthroughs</a:t>
            </a:r>
            <a:endParaRPr lang="en-US" altLang="en-US" dirty="0" smtClean="0"/>
          </a:p>
        </p:txBody>
      </p:sp>
      <p:sp>
        <p:nvSpPr>
          <p:cNvPr id="3" name="Content Placeholder 2"/>
          <p:cNvSpPr>
            <a:spLocks noGrp="1"/>
          </p:cNvSpPr>
          <p:nvPr>
            <p:ph idx="1"/>
          </p:nvPr>
        </p:nvSpPr>
        <p:spPr>
          <a:xfrm>
            <a:off x="685800" y="1268760"/>
            <a:ext cx="7772400" cy="5265390"/>
          </a:xfrm>
        </p:spPr>
        <p:txBody>
          <a:bodyPr>
            <a:normAutofit fontScale="92500" lnSpcReduction="10000"/>
          </a:bodyPr>
          <a:lstStyle/>
          <a:p>
            <a:pPr eaLnBrk="1" hangingPunct="1">
              <a:defRPr/>
            </a:pPr>
            <a:r>
              <a:rPr lang="en-US" sz="4400" dirty="0" smtClean="0">
                <a:latin typeface="Calibri" charset="0"/>
                <a:ea typeface="Calibri" charset="0"/>
                <a:cs typeface="Calibri" charset="0"/>
              </a:rPr>
              <a:t>Speech to text</a:t>
            </a:r>
          </a:p>
          <a:p>
            <a:pPr marL="742950" lvl="2" indent="-342900" eaLnBrk="1" hangingPunct="1">
              <a:buSzPct val="80000"/>
              <a:buFont typeface="Wingdings" pitchFamily="2" charset="2"/>
              <a:buChar char="l"/>
              <a:defRPr/>
            </a:pPr>
            <a:r>
              <a:rPr lang="en-US" sz="3600" b="1" dirty="0">
                <a:latin typeface="Calibri" charset="0"/>
                <a:ea typeface="Calibri" charset="0"/>
                <a:cs typeface="Calibri" charset="0"/>
              </a:rPr>
              <a:t>Apple </a:t>
            </a:r>
            <a:r>
              <a:rPr lang="en-US" sz="3600" b="1" dirty="0" err="1">
                <a:latin typeface="Calibri" charset="0"/>
                <a:ea typeface="Calibri" charset="0"/>
                <a:cs typeface="Calibri" charset="0"/>
              </a:rPr>
              <a:t>Siri</a:t>
            </a:r>
            <a:r>
              <a:rPr lang="en-US" sz="3600" b="1" dirty="0">
                <a:latin typeface="Calibri" charset="0"/>
                <a:ea typeface="Calibri" charset="0"/>
                <a:cs typeface="Calibri" charset="0"/>
              </a:rPr>
              <a:t>, Google </a:t>
            </a:r>
            <a:r>
              <a:rPr lang="en-US" sz="3600" b="1" dirty="0" smtClean="0">
                <a:latin typeface="Calibri" charset="0"/>
                <a:ea typeface="Calibri" charset="0"/>
                <a:cs typeface="Calibri" charset="0"/>
              </a:rPr>
              <a:t>Now</a:t>
            </a:r>
            <a:endParaRPr lang="en-US" sz="3600" b="1" dirty="0">
              <a:latin typeface="Calibri" charset="0"/>
              <a:ea typeface="Calibri" charset="0"/>
              <a:cs typeface="Calibri" charset="0"/>
            </a:endParaRPr>
          </a:p>
          <a:p>
            <a:pPr eaLnBrk="1" hangingPunct="1">
              <a:defRPr/>
            </a:pPr>
            <a:r>
              <a:rPr lang="en-US" sz="4400" dirty="0" smtClean="0">
                <a:latin typeface="Calibri" charset="0"/>
                <a:ea typeface="Calibri" charset="0"/>
                <a:cs typeface="Calibri" charset="0"/>
              </a:rPr>
              <a:t>Machine Translation</a:t>
            </a:r>
          </a:p>
          <a:p>
            <a:pPr lvl="1" eaLnBrk="1" hangingPunct="1">
              <a:defRPr/>
            </a:pPr>
            <a:r>
              <a:rPr lang="en-US" sz="4000" b="1" dirty="0" smtClean="0">
                <a:latin typeface="Calibri" charset="0"/>
                <a:ea typeface="Calibri" charset="0"/>
                <a:cs typeface="Calibri" charset="0"/>
              </a:rPr>
              <a:t>Google translate</a:t>
            </a:r>
          </a:p>
          <a:p>
            <a:pPr eaLnBrk="1" hangingPunct="1">
              <a:defRPr/>
            </a:pPr>
            <a:r>
              <a:rPr lang="en-US" sz="4400" dirty="0" smtClean="0">
                <a:latin typeface="Calibri" charset="0"/>
                <a:ea typeface="Calibri" charset="0"/>
                <a:cs typeface="Calibri" charset="0"/>
              </a:rPr>
              <a:t>Question Answering</a:t>
            </a:r>
          </a:p>
          <a:p>
            <a:pPr lvl="1" eaLnBrk="1" hangingPunct="1">
              <a:defRPr/>
            </a:pPr>
            <a:r>
              <a:rPr lang="en-US" sz="4000" b="1" dirty="0" smtClean="0">
                <a:latin typeface="Calibri" charset="0"/>
                <a:ea typeface="Calibri" charset="0"/>
                <a:cs typeface="Calibri" charset="0"/>
              </a:rPr>
              <a:t>IBM Watson </a:t>
            </a:r>
          </a:p>
          <a:p>
            <a:pPr lvl="1" eaLnBrk="1" hangingPunct="1">
              <a:defRPr/>
            </a:pPr>
            <a:r>
              <a:rPr lang="en-US" sz="4000" b="1" dirty="0" err="1" smtClean="0">
                <a:latin typeface="Calibri" charset="0"/>
                <a:ea typeface="Calibri" charset="0"/>
                <a:cs typeface="Calibri" charset="0"/>
              </a:rPr>
              <a:t>Beated</a:t>
            </a:r>
            <a:r>
              <a:rPr lang="en-US" sz="4000" b="1" dirty="0" smtClean="0">
                <a:latin typeface="Calibri" charset="0"/>
                <a:ea typeface="Calibri" charset="0"/>
                <a:cs typeface="Calibri" charset="0"/>
              </a:rPr>
              <a:t> the human champions at the TV quiz Jeopardy</a:t>
            </a:r>
            <a:r>
              <a:rPr lang="en-US" sz="4000" b="1" dirty="0" smtClean="0">
                <a:latin typeface="Calibri" charset="0"/>
                <a:ea typeface="Calibri" charset="0"/>
                <a:cs typeface="Calibri" charset="0"/>
              </a:rPr>
              <a:t>!</a:t>
            </a:r>
          </a:p>
        </p:txBody>
      </p:sp>
      <p:sp>
        <p:nvSpPr>
          <p:cNvPr id="14340" name="AutoShape 9" descr="data:image/jpeg;base64,/9j/4AAQSkZJRgABAQAAAQABAAD/2wCEAAkGBxAPEA8NDxAQEA4NDw8ODQ8NDQ8NDQ4NFBQWFhQRFBQYHSggGBolGxcUITEhJSkrLi4uGh8zODMsOCgtLiwBCgoKDg0OGxAQFywcHBwsLCwtLCwsLCwsLCwsLCwsLCwsLCwtLCwsLCwtLCwsLCwsLCwsLCwsLCwsLCwsLCwsLP/AABEIAOEA4QMBEQACEQEDEQH/xAAcAAACAgMBAQAAAAAAAAAAAAAAAgEGAwUHBAj/xABLEAABAwIBBQsIBwUHBQEAAAABAAIDBBESBQYhMVEHExUiQVJhcYGR0RQjJFRzkrGyFjJCcoKTlGJ0oaOzM1NjosHS8DRDVdPhF//EABoBAQEAAwEBAAAAAAAAAAAAAAABAwQFAgb/xAA1EQEAAQMBBAcHBAIDAQAAAAAAAQIDEVEEBRIhExQxMnGBsSMzQVKRocEiQtHwNGGCsuEk/9oADAMBAAIRAxEAPwDuKAQaDK2dEUJLI/OyDQbG0bT0u5eoLds7FXXzq5Qw13op5RzVmrzhqZf+4WDmxcQDt1/xW/Rslqn4Z8WvN2qfi8D5nON3Oc47XOLj/FZ4piOyHjOQCgcFFOCoHBQOCoGBRTgqBwVHmTXUTCbo84RdFwglVcEJR6KSvSkJQISiEJVCEoIEhGkEg7QSCmIntMvZTZcqYtUrnDZId8B79KxV7Naq7afo9Rcqj4rDkzOyN5DJwI3H7Y0xE9PK3+PWtG7sNVPOjn6s9F+J7eSxtIIBGkHSCNIIWgzpQCAQUfOfOMyF1PA60Yu2SRp0yHlaDzfj1a+vsmycMcdfbpo1Lt3PKFZBW+wGBUDgoHBUU4KBgVFOCoHBTAYFA4KgYOQSHKYTCbpgwMSYMILlcKUlAhKoUlAhKYCEqhSUQhKoQlVCEoN1m9nA6ncI5CXQE6eUxdLejaP+HU2nZYuRmnverLbu8PKexf2ODgHAghwBBBuCDqIXGmMTiW6ZQV3PTKphhELDaSe4uNbYh9Y9urv2Le2Gzx18U9kerBfr4YxHxc/BXZaaQUDAqKcFA4KgYFA4KmFOCoGBRTgoGDlAwcmBOJMAxIDEmBGJMCC5ApKoUlAhKIQlUKSgQlVCEqhCUCkqouWY2VcQdSPOlgL4b837Tey9+07Fytvs49pHm2rFf7VuXNbLl+ddZvtXKb6IzvLegM0H/NiX0GyW+CzH++f1c+9VmuWqBWyxpBUUwKBwVAwKinBQMCoHDkDhyimDkwGDkwJxKCcSCcSAxIIxIFJVEFyYClyBC5UKSiEJQISqFJVCEohSVR6cl1hgmimvbA8F33NTh3ErHdt8dE06rRVw1RLrOIbV83h0nGZpcTnPOt7nOPWTdfU004iI0cuZzOUAqiQVAwKBg5RTB6Bg9TAYPUUwegcPUDB6Bg9BO+IJ3xMKnGpgGNXAMSYEYkQpcgUuQKSqELkClyqFLkCEqhSVUKSgUlUbr6Qyc4961Oq06MvSy0AK3GBIKKYFBOJRWzzbySayYsJLYowHyuH1rE2DW9Jse4rU2vaOhp5ds9jLat8c/wCl/hzfo2gN8mhdblkibK89bnXJXDq2m7VOZrn6t2LdEfBk4Eo/VKb9NF4KdPd+efrJwU6QOBaP1Wm/TReCdPd+efrJwU6QOBaT1Wm/TReCdPd+efrJwU6Qngak9Vpv08XgnT3fmn6ycFOkDgak9Vp/08XgnT3fmn6ycFOg4GpPVaf9PF4J0935p+srwU6Dgek9Vp/08XgnT3Pmn6ycFOg4HpPVqf8ATxeCdPd+afrJwU6Dgek9Wp/08XgnT3fmn6ynBTpDwZVzahkaTA1sMoF24Bhicea5o0DrH/xZ7O2XKJ/VOYeK7NM9nJRw/kOgjQQdYI1gruRMTGYaacSqILkClyuApcmEKXKhS5ApKqEJQKSqIJVQpKCLoMYK9IkFQNdFI9yguO5s/RVfeh+D1xd696nwbmy9kryCuU2hdAXQF0HnyjWNghlqHAlsMb5XBtsRa0EkC+i+hBUP/wBNpP7iq92H/eqmVsyTlBtVBHUsDmsmbia19sYFyNNiRyKK9d0BdAXQLIUHKq2Tz9R7ef8AqOX02z+6p8Ic6vvSgOWZ4BcmBBcgUuQKXKoUuQISqFJVRBKBSUEEqoi6DECvSGBUE4kVilcoLjuZO0VX34fg9cXevep8G7svZK+Arktt55MoQtJa6aJrhra6VjXDrBKIXhSn9Yg/Pj8UBwpT+sQfnx+KDW5y5RgdRVjWzQuc6mnDQ2aMkksNgBfSg4xhVeXYMzq+FlBSsdNE1zYyC10rGuBxO1glR6hueFKf1iD8+PxQHClP6xB+fH4oJGU4CQBPCSdAAmjJJ2a0GeQoOR1r/SKj94n/AKjl9Ps/uqfCHNud6TscszwkuVEFyBS5ApcrgKXIhboIJVEEohS5UKSgi6DECvSGBQTdQYZSguW5gdFX9+H4PXD3t36fBvbL2SvoK5Lacczzb6fVe0HyNRJabCiDCgMKAsgMKAwoDCg9OTG+fg9vF84QdymOvrR6cernekVP7xP/AFHL6nZ/dU+EOZc70sjHLM8mxIiC5ApcqFLkEEoIuqhboIJVCkoiCUEXVGAOVQ4KBroMMpUVcty86Kv78PweuFvfv0+Et7ZOyV+BXIbbxTZKpnuL308D3uN3OfCxznHpJCI1+WqKlp4JahtFTPMQDsBhjbcXAOnCeQ3QU/6UU3/i6T/J/wCtVF3osmUcsUUopKa0sbJABBGbYmg21dKis3AlH6rT/p4/BB4cu5OpIaaolFLTgsifhO8Rgh5Fm8m0hByjCqjqWbGQacUdOZaeF8kke+udJCx7+OS5oJI5GkIsNqzI9ICHClpwWkEEQRggjURoUHskKK45Xu9Jqf3mf+o5fV7P7mnwhy7nenxOx6zPBi9VEY0EYkEYlRGJBF0RBKoUlBBKIUlURiQecORGQOVU2JBhlcoLnuXnRV/fh+D1wt79+nwlvbJ3ZX4FcduJugwVsAmikhOqVj4z0YgRdEcakiLSWOFnNJa4bHA2IRHSsxa8S0jY78emJjcOXASSw9Vjb8JRYWK6Kqef9WTHFRs0vqHhxaNeBp0Dtdb3SrETM4h5qmIjMtVR5rwhvni57yNIa4sYOgW0nrXRo2OmI/Vzc6vbKpn9PKFpFe8WAIAAAADRYAaAFk6pb0eOt3NRwhJtHuhTqlvQ63c1HCEm0e6E6pb0Ot3NWgmzepXvfI5rsUj3SPIlkALnEkm19GkrcpuV0xFMTyhim5MzmQM3qbmv/Nk8V66avVOOR9H6bmv/ADZPFOmuanHI+j1NzX/nSeKdNc1OOR9Hqbmv/Ok8U6a5qccj6PU3Nf8AnSeKdNc1OOWKozbhI8258buQlxkbfpB/0IXqm/XE8+ZxqtURuje6J4s5hseUdBHQQt2iqKozD1kmJexBcgUuVClyBcSDzMeCmEZQ5A4cgxSlFXPcuPFq/vw/B64O+O/T4S3tk7sr8CuM3E3QF0HPs+Ml73N5Q0ebn+tbU2Ya+8ae9Elrc3sqmkmEmkxu4kzR9pm0dI1ju5UR0qSvibEagvG8huPGNILeS3TyW2o9OfU9e6prxO/lx4G68DAx2Fv/ADlutnZIzdj+/Bq7XPsp8vVaqWJ0jxG3W7bqA5SV166oop4pcm3TNdUUw38eRYgOMXOPKb4R2ALnztVczy5OlTsluI58z8Dw7He+VOs3HrqlrT7jgeHY73ynWbh1S1p90cDw7He+U6zcOq2tPuOB4djvfKdZuHVbX9kcDw7He+U6zcOq2tPuOB4djvfKdZuHVLWn3HA8Ox3vlOs3DqlrT7ofkaEjRiB2h1/ikbTcSdktzq0VfTuheWHTytO1q37VcXKcw5163NurhlRM63+kjphYT0nG8LobN3ZWieTWNctl7SSgVz7KowPm2K4Mse+lMI87SqMrZCpgZWypgySSQJhcrtuWni1f34fg5fP7579HhLf2Puyv4K4zcF0BdB56+kZPG6GQXa8drTyOHSEHM8p5NfTSGKQatLXD6r28jgjyxGok3sQ43b0HYwy/FD9tkHsyDA4y74GktiBMjuRodxRfrJC2tij20efo1dt9zPl6rxm27zx9m74tXS2yPZ+f8ufsM+18v4Wa65jri6AugoW6dnVNSGCnpZd7mfeaVwbG8iLS1rbOBGk4j+FZrNuKszLXv3JpxESon06yr64/8mm/2LP0VGjB0tevo3+Y2e9W+tjgrJzLFUAxNxMiZgmOlhu1o1kYfxBY7lqOHMQyWrtXFiqXWbrWbYugLoK/nS7TF1P+IW/sUcqvJzN4Tzp8/wAOX52yekt9gz55F2NnjlLBan9LXMlWzh7yHSFXAxuKDGSgi6DACgyAoGBQY5SgvO5QeLWe0h+Vy+f3136PCXQ2Luz4uhAritwXQJNM1gxPc1rdrnBo/ig0WUc64mXbCDK7nG7YwevWezvUMqllCulqHY5XYiPqgaGNGwDkR5ebejbFY4b4cVjhxa7X2oPXkl7myAAkNcCHAEgOABIuOXStzYff0+fo1Nv9xV5esLlmu/z59k75mrqbbHs/P+XM3fPtfKfWFquuU7ORdDKC62k6ANJJ1AJgy4BnPlQ1lXPU/Ze+0V+SFvFZ/AX6yVv0UcNOHPrr4qplrMK9YeEsJaQ5ps5pDmuGtrgbgjtTBl9A5u5VFZSwVIteRgxgfZlHFe33gVoVU8M4dGivipy2N15esi6GVcztdph6pPi1dHYI5VeTlbxnnT5/hyzO53pLPYM+eRdmx2Sw2J/T5tfG5Z2Y5KgQlAhKBboMIKBwUDgoMUpQXrcmPFrPaQ/K5fP7679HhLobF3Z8XQ7riNxScr5Xq45HxOlw4CdLGtYC3WHX16ulEa6vp52FrqhsoMgux02K7hy6T1jQrMDDT07pHBkbXPedTWNLndwUFmyZmlaz6p1h/cxkF56HOGhvZc9SuBYzDHve8iNghtbeg0YLdI5T0plcK5lLILIfSInENadMbtNsWjiu7dR71ubvjO0U+fpLR3ly2ery9YenNV/n3eyd8zV19uj2Xn/Lkbun23lPrC24lyHcyMSGVZ3Qsq+T0UjWm0lT5hm0NcOOfduO0LLao4qvBhvV8NPi41hW40W8yfm66Wgqq/T6O9gYORzGi8x7A5p7Csc14rinVlpozRNWn9lo8KyMToW5RlXC6ahcdDvPw35wsJG92E9hWvfo/c2dnr/a6TiWs2sjEi5VrPB2mHqk+LV093xyq8vy5G8550+f4cszrd6S32DPnkXWtdksezT+jz/h4YysrYOSgQlAhKBboMLSiHBRTgoMUpQXvclPFrPaQ/K5fPb679HhPq6Gxd2fF0Fz1xW4KXIjJpY6uVt97HmmnU43u17h0abdd9i900/FJbbKNBFURmKZocwkEcha4aiDyFe5jKNS2PeLwtYyMa7RNwNeOdtPaVjnMPUGDl5E3Qa7OB3o7+tnztW9u3/Jp8/SXP3pP/y1eXrDW5pP9Id7F/zMXa2+PZef8uLuyfbT4T6wt+JcbDvZGJMGXJ90bKe/1e9A3ZSt3sbN9NjIflH4VuWaMU51aV+vNWNFWDSdAFydAA1k7Fmwwu4ZGyW2npIqNwBDYi2YcjnvuZf4krnVTxVTU6MUxTTFOn9lxnK1AaaeandrheWg7W62u7WkHtW/TPFGWhVHDMwMk1rqaeKpbrheHWH2m6nN7WkjtSqnijBTVwzl3SGdr2tkYbse1r2Eai1wuD3LQxh0IqyfEphcqxnm/TB92T4tXU3dHKry/Ljb0n9VHn+HLc6HekN9iz55F1aIedjn2fn+IeOMr22zlyBCUCkoFxIMAKiHDkDgqjFK5FXrcmdxKz2kPyuXz++u/R4S6Gxd2fF0ygo98ON39kPqj+8O0/s/Hq18emltzLdLIgQYKymbK3CdBGlrhra7apMZGjIcxxY8Wc3uI5HDoWKYw9HDkGtzkd6NJ1x/O1b+7P8AJp8/SXN3v/iVf8f+0NRmg/0h3sX/ADMXc3hHsvOPSXB3XPt/+M+sLniXFw+hy8eV8oCmglqD/wBthLQftP1Nb2kgK008U4eaq+GMuKSEuJc4kucS5xOtzibk966GHOy3+YmTN/rY3OF46b0h+wlhGAe+W9xWG/VijGvJmsU8VefhHP8Aj7usYlqYbuXPd0zJ1nxVbRokG8yffbpYe0XH4QtmxPbS1dojsqUjCtjDWy6dud5T3ymNO48elOEbTC65b3HEOwLUvUYqzq3LFeacaLXiWHDPlVc9n8aD7svxauru2OVXl+XE3tP6qPP8OX5yu9Ib7FnzvXShdhnNufH8Q8kZXpushKBSUCFyiFxIrA0ohwUDByDHMVRv9zvLrKaeWGYgRz724F5wsxsJ0OPICDa/UuFvmic0V45c4b+x1dsOvnL7gB5tlraLPNrdy4vG3cN5k+ffI45NW+Ma+2u2IA2XuEeooNLlTKboXtYGg4ml1y4jUbcgXmZwPLLXb9hxNaC03DgXEgco1cq8zOVZGub/AMuvKtZnQW+SyW13j289q6G6/wDKp8/SXM3x/iVeXrDRZmu9Id7F/wAzF3t4e6jxj0l89ur38+E+sLriXFfQ5UndGyjoipGnX56XqGhg+Y9gWxYo+LXv1/tUay2MNbLeZu5xOoWytZCx7pnNLnue5pwtBs2w5LklYrlrjmJz2Mtu9wRMRHa230/l9Xj/ADH+C89XjV66zOjxZZztdVQvp3wMAdhIcHuLmuaQQRo7O0q02eGc5ear/FGMK1ZZsMWW5zRyh5NVRuJsyXzMmzC4ix7HBp71ju0cVLJar4anVsS027lU893caD7snxauru3sq8vy4m9+9R5/hzDON3n2+xb8z10Pi97v91Pj+IeaNyrfZCUQhcoEJQRdBgBQOHIHBQY5Sg1tRcG40Ealju26blE01RmJZLdU0zmGWHLkrW4BPLFb7LZXtj7LGwXzu0buuW5zTHFH3dKi5FUPojcyr/KMl0UhcXuEW9PcTiJfG4sJJ5Txb9q0piY5TyZIWxFcz3bqeZlPTV0MkkbaeR0U5jkdGBHLhwudY6bPa0fjThmqcRGUlyiDOGfR6ZLf95f4r10Fz5J+icUar5nfm/lHJzd/bVVE9IAC+VssjXQ7d8bi0N/aGjbbl8RTmcRCqzk7LcssjY3VL5Guvdjp3PBsCdRK6G77VdO0UzNMx2/D/UuZvWqJ2WqM6esLxmY70h3sX/Mxdjb/AHUeP8uDuzlenwn1hc3SAAkmwAuSdQA1lch38uUZXrDUTyznU93FB5IxoaO4Bb9FPDGHPqr4py8scRcQ1rS5x0BrQXOJ6ANas4jtSOfY9HBdR6vP+nl8F546NY+sPXBX8s/SRwXUerz/AKeXwTjo1j6wcFfyz9JHBdR6vP8Ap5fBOOjWPrBwV/LP0lhnpnxkCRj2Ei4EjHMJG0XC9RMT2Tl5mJjtjDHhVwmXUs3Mo+UU0chN3tG9ybcbdBPaLHtWjco4asN63XxU5abPd2mDqk+LV0N3dlXl+XK3r20ef4cxzjd59vsW/M9dD4ve7/dT4/iHmjcjeOXIFJQIXIIxIMAKBw5AwKAKDyzx3QayohXmYbFut17cAy2MFTkx540bvKoATrjdZsgHUQ0/iK4W87OKorj4t61VmHZmlctlYa6jjnjkgmYJIpmlkjHfVcw6CFYmaZzA41lrcPkEhfQVMZjLsTYqzGxzBfVvjGuxe6F1re8/04uU+cMM2ufJ2rCLWOkWsQdIIXIZnMM59y5jZxX5NaGFuMzUY0Ruu0jFDzTp+rq2W1HrbLvGYxTd5xr/AC0Nv2abtmqKO3/15MzXEVL2kEObE9rmuBDmuDm3BB1Fb+2TFVqJjX+Xz+76ZpvzExicT6w3ed1fvdOWA8ec72NuDW892jtWhZozV4OperxT4uf4Vu4aS0Zh0d5ZKo6oG4Iz/ivuLjqaHd4WttM8op1bWyxzmrT1lePK384960+CnRudJVqPK38496cFOh0lWo8rfzj3pwU6HSVaq5nvTGaAS6305v0727Q4d+E9hWxs+KasatfaM1U50ULCt3DRWTMmt3uV0BPFmF2+0b4i/cFgv0ZjOjYsV4nGr2Z7u0wdUnxas+wdlXl+WnvTtp8/w5jnG7z7fZN+Z6347WTYPdT4/iHmjcq3WQuQKXIEJQRiQYAUDhyBgUDXQQ4IPLNGixOEZJyjLRVEVZAbSwOxC/1XN1OY79ki4PWsN61Tcommr4ti1cxL6WzSzngylA2ogdsE0TiN8gk5WOHwPKF8ves1WauGp0KaoqjMN+HLE9JQCAKDSZYybAS6r0MnawtMg0CRuizX7dQAOv4LPavVxHB2xo1r1iiqePsnVz3OKGoqJuJDM6OMYGFsTi0nW4g226OxdazNFNPOYzLj3orqq5ROIazgep9Xm/Jf4LL0tHzR9WLornyz9F2yHSeT08cRFnuvLKCLEPfbQekNDQtG5Vx1zLdt08FER5y92JecPeRiTBkYkwZLIA5rmOF2uBa4bWkWITsTtUCbIlQ1zmiGVwa4gObE4tcAdDgQOVb8XaJjthoTarieyRDkyrY5sjaeYOY4Ob5l+sG+xJuW5jHFBFu5E5imfo2ueMuLyZxBaSx5LXCzmk4dBG1eti5cTDvHnNPn+HNM4j59vsm/M9b1Pay7D7qfH8Q80bl6bhyUClyBS5AuJBhBQOHIGBQMHIGBQK4IPLNGixJsl5TqKKUVFLK6GVujEw6HN5rmnQ5vQVhu2aLlPDXGWxbuTT2OmZE3aiAG11KSQNMtG4cY+yeRb3lybm6p/ZV9W3Tfie1aqfdbyQ6155YyeR9LOTfZxQQtWd334/b94ZOkp1XxsmhaT20Wc+dNNk9rTO/zkl94gaQZpiBc4RyAcrjo+Cy2bNV2cUsd27Fumaqvg53DnZLU1bH1BDInXZFE0+aiLvqk7XGwGI7eRdadlptWv085+MuH1yq7d/Vyj4QuEM7gLBxHQCQtbhhs8U6s4qXc53vFOGNF451IX30nSelXDzlGJAYkMjEgMSB2zuGgOIGwEqcMLxTqnyl3Od7xThjReOdVMzvqxLMyJpxOjFnm97Pdbi9YAHeujsccNMy5O8KuKumn4uc5xnz7fZN+Z63aWbYY9lPj+IeWNy9ttkLkClyBSUC3QYQUUwKIcOQMHIGDkE3QI4IMD40WJYHxqYZIqYgyxB2EfFeKo5Sy01c3eM+d0+CibvFGWVVW5o0tcH00FxoL3D6zv2Qesjl+f2bYa7s5q5Q3arkQ4bJlaaarFXVSulkc7zkjzc2II0DUAL6hoC7M0U2qP0xiIal+JuW6qY7V1pcD2hj9lg7kIVfOzMZ58m4pqqeMBrKx2Eag8RSEDZd2lYJsUz8GxG0TEdrPwlU+ufy4PBTq8aHWZ19E8JVPrn8uDwTq8aL1mdfQcJVPrn8uDwTq8aHWZ19BwlU+ufy4PBOrxodZnX0HCVT65/Lg8E6vGh1mdfQcJVPrn8uDwTq8aHWZ19BwlU+ufy4PBOrxodZnX0LJX1DgWmtNjrwtiY7sI0hWLFOiTtE6+jwF0cQIYcTzfjE3NzrN9q2IjljshqVVRHPOZUnLNSJJzh0hjQy41Egkn4r3aq4sy6my25otc/jzY4yszKcuQQXIEJQRdBNREWPfGdbHuYetpIPwXmmcxnV6mMThjXpEgohw5BIcgYOQTdBBCBHMQYXMR6iWJ0amHuKmF8S8zDJTWz0mUZYhha8hvICA4Dv1LQuWrlvnbnlox3dnt3Ocxze0Zan549xngtbrV3VrTsVnT7ynhqfnj3G+CvWrmvonUrOn3kcNT88e43wTrVzX0OpWdPvI4an549xvgnWrmvodSs6feRw1Pzx7jfBOtXNfQ6lZ0+8jhqfnj3G+Cdaua+h1Kzp95HDU/PHuN8E61c19DqVnT7yOGp+ePcb4J1q5r6HUrOn3kcNT88e43wTrVzU6lZ0+8vNU5YmeMOPXoOEBo7SFmt03bvenEM9vY7dE54XnhC6NMREYhkrethXtiMSiFLkCkoqw/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AK1tpt8VOY7YcSXdc8IBAIBAKom6KnEiJugLoIcisbmqLEsZjUw9xUXe0wvEN7TBxDe0wcQ3tMHEje0wcQ3tTC8SN7Q4kiNDiO1irzMsgCrxkyIEAg6tuIZtl0j8qyt4kYdDSX+1IdEkg6hxfxO2Lkb02jERajxn8fz9G7stv90uyLiN0r2BwLXAFrgQ5rgCCDrBHKEicD5/3SMxH5OkdUQNLqCR3FI0mmcT/Zv/AGea7sOm1/o9i2yL0cNXej7/AN+LnX7HD+qOxR1vtYIBAIBAIBAKgQCIEVFlAWQFkMiyLkWQyMKGUYUMjChlOFDIsiZSgEAgs+Y2Z02VJgACykjcPKZ7aANe9s2vPcNZ5AdXatqpsU61T2R/fgzWbM3J/wBPougo46eKOnhYGRQtDI2N1NaPj1r5muua6pqq5zLpxERGIeheVCBJYmva5j2hzHgtc1wDmuadBBB1hWJmJzA5XnbuRNeXTZNe2Mm5NNMTvV/8N+kt6jcdIC62z70mP03Yz/uPy1LmyxPOnk5fljN6soyRVU0sQGt7mYouyRt2nvXWt37dzuVRP90alVqunthrAVmYwoBAIBAIBAIBAIBAIBAIBAIBAIBAXQe3JeSKmrIbTQSzEm14oy5gPS7U3tK8XLtFvv1RD3Tbqq7IdJzV3IJHFsuUnhjNfk0D8UjuiSQaG9Tb9YXL2jekRytR5z/H8/RtW9l+NTrtDRxU8bIIY2xxRjCxkbQ1rR1LjVV1VzxVTmZbkREcoZ15UIBAIBAsmo9RSB89bpH/AFD+tfR7D3HO2jtUxb7WCAQCAQCAQCAQCAQCAQCAQCAQCCw5l/8AUM+8P9Fq7V3Gex2vpKh/s2fdC+Zq7XSjsZ15UIBAIP/Z"/>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0000"/>
              <a:buFont typeface="Wingdings" pitchFamily="2" charset="2"/>
              <a:buChar char="l"/>
              <a:defRPr kumimoji="1" sz="2800" b="1">
                <a:solidFill>
                  <a:schemeClr val="tx1"/>
                </a:solidFill>
                <a:latin typeface="Arial" pitchFamily="34" charset="0"/>
              </a:defRPr>
            </a:lvl1pPr>
            <a:lvl2pPr marL="742950" indent="-285750" eaLnBrk="0" hangingPunct="0">
              <a:spcBef>
                <a:spcPct val="20000"/>
              </a:spcBef>
              <a:buFont typeface="Wingdings" pitchFamily="2" charset="2"/>
              <a:buChar char="§"/>
              <a:defRPr kumimoji="1" sz="2400" b="1">
                <a:solidFill>
                  <a:schemeClr val="tx1"/>
                </a:solidFill>
                <a:latin typeface="Arial" pitchFamily="34" charset="0"/>
              </a:defRPr>
            </a:lvl2pPr>
            <a:lvl3pPr marL="1143000" indent="-228600" eaLnBrk="0" hangingPunct="0">
              <a:spcBef>
                <a:spcPct val="20000"/>
              </a:spcBef>
              <a:buClr>
                <a:schemeClr val="accent2"/>
              </a:buClr>
              <a:buChar char="•"/>
              <a:defRPr kumimoji="1" sz="2000" b="1">
                <a:solidFill>
                  <a:schemeClr val="tx1"/>
                </a:solidFill>
                <a:latin typeface="Arial" pitchFamily="34" charset="0"/>
              </a:defRPr>
            </a:lvl3pPr>
            <a:lvl4pPr marL="1600200" indent="-228600" eaLnBrk="0" hangingPunct="0">
              <a:spcBef>
                <a:spcPct val="20000"/>
              </a:spcBef>
              <a:buChar char="–"/>
              <a:defRPr kumimoji="1" b="1">
                <a:solidFill>
                  <a:schemeClr val="tx1"/>
                </a:solidFill>
                <a:latin typeface="Arial" pitchFamily="34" charset="0"/>
              </a:defRPr>
            </a:lvl4pPr>
            <a:lvl5pPr marL="2057400" indent="-228600" eaLnBrk="0" hangingPunct="0">
              <a:spcBef>
                <a:spcPct val="20000"/>
              </a:spcBef>
              <a:buClr>
                <a:schemeClr val="accent2"/>
              </a:buClr>
              <a:buChar char="•"/>
              <a:defRPr kumimoji="1" b="1">
                <a:solidFill>
                  <a:schemeClr val="tx1"/>
                </a:solidFill>
                <a:latin typeface="Arial" pitchFamily="34" charset="0"/>
              </a:defRPr>
            </a:lvl5pPr>
            <a:lvl6pPr marL="25146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6pPr>
            <a:lvl7pPr marL="29718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7pPr>
            <a:lvl8pPr marL="34290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8pPr>
            <a:lvl9pPr marL="38862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9pPr>
          </a:lstStyle>
          <a:p>
            <a:pPr eaLnBrk="1" hangingPunct="1">
              <a:spcBef>
                <a:spcPct val="0"/>
              </a:spcBef>
              <a:buClrTx/>
              <a:buSzTx/>
              <a:buFontTx/>
              <a:buNone/>
            </a:pPr>
            <a:endParaRPr kumimoji="0" lang="en-US" altLang="en-US" sz="1800" b="0"/>
          </a:p>
        </p:txBody>
      </p:sp>
      <p:sp>
        <p:nvSpPr>
          <p:cNvPr id="14341" name="AutoShape 11" descr="data:image/jpeg;base64,/9j/4AAQSkZJRgABAQAAAQABAAD/2wCEAAkGBxAPEA8NDxAQEA4NDw8ODQ8NDQ8NDQ4NFBQWFhQRFBQYHSggGBolGxcUITEhJSkrLi4uGh8zODMsOCgtLiwBCgoKDg0OGxAQFywcHBwsLCwtLCwsLCwsLCwsLCwsLCwsLCwtLCwsLCwtLCwsLCwsLCwsLCwsLCwsLCwsLCwsLP/AABEIAOEA4QMBEQACEQEDEQH/xAAcAAACAgMBAQAAAAAAAAAAAAAAAgEGAwUHBAj/xABLEAABAwIBBQsIBwUHBQEAAAABAAIDBBESBQYhMVEHExUiQVJhcYGR0RQjJFRzkrGyFjJCcoKTlGJ0oaOzM1NjosHS8DRDVdPhF//EABoBAQEAAwEBAAAAAAAAAAAAAAABAwQFAgb/xAA1EQEAAQMBBAcHBAIDAQAAAAAAAQIDEVEEBRIhExQxMnGBsSMzQVKRocEiQtHwNGGCsuEk/9oADAMBAAIRAxEAPwDuKAQaDK2dEUJLI/OyDQbG0bT0u5eoLds7FXXzq5Qw13op5RzVmrzhqZf+4WDmxcQDt1/xW/Rslqn4Z8WvN2qfi8D5nON3Oc47XOLj/FZ4piOyHjOQCgcFFOCoHBQOCoGBRTgqBwVHmTXUTCbo84RdFwglVcEJR6KSvSkJQISiEJVCEoIEhGkEg7QSCmIntMvZTZcqYtUrnDZId8B79KxV7Naq7afo9Rcqj4rDkzOyN5DJwI3H7Y0xE9PK3+PWtG7sNVPOjn6s9F+J7eSxtIIBGkHSCNIIWgzpQCAQUfOfOMyF1PA60Yu2SRp0yHlaDzfj1a+vsmycMcdfbpo1Lt3PKFZBW+wGBUDgoHBUU4KBgVFOCoHBTAYFA4KgYOQSHKYTCbpgwMSYMILlcKUlAhKoUlAhKYCEqhSUQhKoQlVCEoN1m9nA6ncI5CXQE6eUxdLejaP+HU2nZYuRmnverLbu8PKexf2ODgHAghwBBBuCDqIXGmMTiW6ZQV3PTKphhELDaSe4uNbYh9Y9urv2Le2Gzx18U9kerBfr4YxHxc/BXZaaQUDAqKcFA4KgYFA4KmFOCoGBRTgoGDlAwcmBOJMAxIDEmBGJMCC5ApKoUlAhKIQlUKSgQlVCEqhCUCkqouWY2VcQdSPOlgL4b837Tey9+07Fytvs49pHm2rFf7VuXNbLl+ddZvtXKb6IzvLegM0H/NiX0GyW+CzH++f1c+9VmuWqBWyxpBUUwKBwVAwKinBQMCoHDkDhyimDkwGDkwJxKCcSCcSAxIIxIFJVEFyYClyBC5UKSiEJQISqFJVCEohSVR6cl1hgmimvbA8F33NTh3ErHdt8dE06rRVw1RLrOIbV83h0nGZpcTnPOt7nOPWTdfU004iI0cuZzOUAqiQVAwKBg5RTB6Bg9TAYPUUwegcPUDB6Bg9BO+IJ3xMKnGpgGNXAMSYEYkQpcgUuQKSqELkClyqFLkCEqhSVUKSgUlUbr6Qyc4961Oq06MvSy0AK3GBIKKYFBOJRWzzbySayYsJLYowHyuH1rE2DW9Jse4rU2vaOhp5ds9jLat8c/wCl/hzfo2gN8mhdblkibK89bnXJXDq2m7VOZrn6t2LdEfBk4Eo/VKb9NF4KdPd+efrJwU6QOBaP1Wm/TReCdPd+efrJwU6QOBaT1Wm/TReCdPd+efrJwU6Qngak9Vpv08XgnT3fmn6ycFOkDgak9Vp/08XgnT3fmn6ycFOg4GpPVaf9PF4J0935p+srwU6Dgek9Vp/08XgnT3Pmn6ycFOg4HpPVqf8ATxeCdPd+afrJwU6Dgek9Wp/08XgnT3fmn6ynBTpDwZVzahkaTA1sMoF24Bhicea5o0DrH/xZ7O2XKJ/VOYeK7NM9nJRw/kOgjQQdYI1gruRMTGYaacSqILkClyuApcmEKXKhS5ApKqEJQKSqIJVQpKCLoMYK9IkFQNdFI9yguO5s/RVfeh+D1xd696nwbmy9kryCuU2hdAXQF0HnyjWNghlqHAlsMb5XBtsRa0EkC+i+hBUP/wBNpP7iq92H/eqmVsyTlBtVBHUsDmsmbia19sYFyNNiRyKK9d0BdAXQLIUHKq2Tz9R7ef8AqOX02z+6p8Ic6vvSgOWZ4BcmBBcgUuQKXKoUuQISqFJVRBKBSUEEqoi6DECvSGBUE4kVilcoLjuZO0VX34fg9cXevep8G7svZK+Arktt55MoQtJa6aJrhra6VjXDrBKIXhSn9Yg/Pj8UBwpT+sQfnx+KDW5y5RgdRVjWzQuc6mnDQ2aMkksNgBfSg4xhVeXYMzq+FlBSsdNE1zYyC10rGuBxO1glR6hueFKf1iD8+PxQHClP6xB+fH4oJGU4CQBPCSdAAmjJJ2a0GeQoOR1r/SKj94n/AKjl9Ps/uqfCHNud6TscszwkuVEFyBS5ApcrgKXIhboIJVEEohS5UKSgi6DECvSGBQTdQYZSguW5gdFX9+H4PXD3t36fBvbL2SvoK5Lacczzb6fVe0HyNRJabCiDCgMKAsgMKAwoDCg9OTG+fg9vF84QdymOvrR6cernekVP7xP/AFHL6nZ/dU+EOZc70sjHLM8mxIiC5ApcqFLkEEoIuqhboIJVCkoiCUEXVGAOVQ4KBroMMpUVcty86Kv78PweuFvfv0+Et7ZOyV+BXIbbxTZKpnuL308D3uN3OfCxznHpJCI1+WqKlp4JahtFTPMQDsBhjbcXAOnCeQ3QU/6UU3/i6T/J/wCtVF3osmUcsUUopKa0sbJABBGbYmg21dKis3AlH6rT/p4/BB4cu5OpIaaolFLTgsifhO8Rgh5Fm8m0hByjCqjqWbGQacUdOZaeF8kke+udJCx7+OS5oJI5GkIsNqzI9ICHClpwWkEEQRggjURoUHskKK45Xu9Jqf3mf+o5fV7P7mnwhy7nenxOx6zPBi9VEY0EYkEYlRGJBF0RBKoUlBBKIUlURiQecORGQOVU2JBhlcoLnuXnRV/fh+D1wt79+nwlvbJ3ZX4FcduJugwVsAmikhOqVj4z0YgRdEcakiLSWOFnNJa4bHA2IRHSsxa8S0jY78emJjcOXASSw9Vjb8JRYWK6Kqef9WTHFRs0vqHhxaNeBp0Dtdb3SrETM4h5qmIjMtVR5rwhvni57yNIa4sYOgW0nrXRo2OmI/Vzc6vbKpn9PKFpFe8WAIAAAADRYAaAFk6pb0eOt3NRwhJtHuhTqlvQ63c1HCEm0e6E6pb0Ot3NWgmzepXvfI5rsUj3SPIlkALnEkm19GkrcpuV0xFMTyhim5MzmQM3qbmv/Nk8V66avVOOR9H6bmv/ADZPFOmuanHI+j1NzX/nSeKdNc1OOR9Hqbmv/Ok8U6a5qccj6PU3Nf8AnSeKdNc1OOWKozbhI8258buQlxkbfpB/0IXqm/XE8+ZxqtURuje6J4s5hseUdBHQQt2iqKozD1kmJexBcgUuVClyBcSDzMeCmEZQ5A4cgxSlFXPcuPFq/vw/B64O+O/T4S3tk7sr8CuM3E3QF0HPs+Ml73N5Q0ebn+tbU2Ya+8ae9Elrc3sqmkmEmkxu4kzR9pm0dI1ju5UR0qSvibEagvG8huPGNILeS3TyW2o9OfU9e6prxO/lx4G68DAx2Fv/ADlutnZIzdj+/Bq7XPsp8vVaqWJ0jxG3W7bqA5SV166oop4pcm3TNdUUw38eRYgOMXOPKb4R2ALnztVczy5OlTsluI58z8Dw7He+VOs3HrqlrT7jgeHY73ynWbh1S1p90cDw7He+U6zcOq2tPuOB4djvfKdZuHVbX9kcDw7He+U6zcOq2tPuOB4djvfKdZuHVLWn3HA8Ox3vlOs3DqlrT7ofkaEjRiB2h1/ikbTcSdktzq0VfTuheWHTytO1q37VcXKcw5163NurhlRM63+kjphYT0nG8LobN3ZWieTWNctl7SSgVz7KowPm2K4Mse+lMI87SqMrZCpgZWypgySSQJhcrtuWni1f34fg5fP7579HhLf2Puyv4K4zcF0BdB56+kZPG6GQXa8drTyOHSEHM8p5NfTSGKQatLXD6r28jgjyxGok3sQ43b0HYwy/FD9tkHsyDA4y74GktiBMjuRodxRfrJC2tij20efo1dt9zPl6rxm27zx9m74tXS2yPZ+f8ufsM+18v4Wa65jri6AugoW6dnVNSGCnpZd7mfeaVwbG8iLS1rbOBGk4j+FZrNuKszLXv3JpxESon06yr64/8mm/2LP0VGjB0tevo3+Y2e9W+tjgrJzLFUAxNxMiZgmOlhu1o1kYfxBY7lqOHMQyWrtXFiqXWbrWbYugLoK/nS7TF1P+IW/sUcqvJzN4Tzp8/wAOX52yekt9gz55F2NnjlLBan9LXMlWzh7yHSFXAxuKDGSgi6DACgyAoGBQY5SgvO5QeLWe0h+Vy+f3136PCXQ2Luz4uhAritwXQJNM1gxPc1rdrnBo/ig0WUc64mXbCDK7nG7YwevWezvUMqllCulqHY5XYiPqgaGNGwDkR5ebejbFY4b4cVjhxa7X2oPXkl7myAAkNcCHAEgOABIuOXStzYff0+fo1Nv9xV5esLlmu/z59k75mrqbbHs/P+XM3fPtfKfWFquuU7ORdDKC62k6ANJJ1AJgy4BnPlQ1lXPU/Ze+0V+SFvFZ/AX6yVv0UcNOHPrr4qplrMK9YeEsJaQ5ps5pDmuGtrgbgjtTBl9A5u5VFZSwVIteRgxgfZlHFe33gVoVU8M4dGivipy2N15esi6GVcztdph6pPi1dHYI5VeTlbxnnT5/hyzO53pLPYM+eRdmx2Sw2J/T5tfG5Z2Y5KgQlAhKBboMIKBwUDgoMUpQXrcmPFrPaQ/K5fP7679HhLobF3Z8XQ7riNxScr5Xq45HxOlw4CdLGtYC3WHX16ulEa6vp52FrqhsoMgux02K7hy6T1jQrMDDT07pHBkbXPedTWNLndwUFmyZmlaz6p1h/cxkF56HOGhvZc9SuBYzDHve8iNghtbeg0YLdI5T0plcK5lLILIfSInENadMbtNsWjiu7dR71ubvjO0U+fpLR3ly2ery9YenNV/n3eyd8zV19uj2Xn/Lkbun23lPrC24lyHcyMSGVZ3Qsq+T0UjWm0lT5hm0NcOOfduO0LLao4qvBhvV8NPi41hW40W8yfm66Wgqq/T6O9gYORzGi8x7A5p7Csc14rinVlpozRNWn9lo8KyMToW5RlXC6ahcdDvPw35wsJG92E9hWvfo/c2dnr/a6TiWs2sjEi5VrPB2mHqk+LV093xyq8vy5G8550+f4cszrd6S32DPnkXWtdksezT+jz/h4YysrYOSgQlAhKBboMLSiHBRTgoMUpQXvclPFrPaQ/K5fPb679HhPq6Gxd2fF0Fz1xW4KXIjJpY6uVt97HmmnU43u17h0abdd9i900/FJbbKNBFURmKZocwkEcha4aiDyFe5jKNS2PeLwtYyMa7RNwNeOdtPaVjnMPUGDl5E3Qa7OB3o7+tnztW9u3/Jp8/SXP3pP/y1eXrDW5pP9Id7F/zMXa2+PZef8uLuyfbT4T6wt+JcbDvZGJMGXJ90bKe/1e9A3ZSt3sbN9NjIflH4VuWaMU51aV+vNWNFWDSdAFydAA1k7Fmwwu4ZGyW2npIqNwBDYi2YcjnvuZf4krnVTxVTU6MUxTTFOn9lxnK1AaaeandrheWg7W62u7WkHtW/TPFGWhVHDMwMk1rqaeKpbrheHWH2m6nN7WkjtSqnijBTVwzl3SGdr2tkYbse1r2Eai1wuD3LQxh0IqyfEphcqxnm/TB92T4tXU3dHKry/Ljb0n9VHn+HLc6HekN9iz55F1aIedjn2fn+IeOMr22zlyBCUCkoFxIMAKiHDkDgqjFK5FXrcmdxKz2kPyuXz++u/R4S6Gxd2fF0ygo98ON39kPqj+8O0/s/Hq18emltzLdLIgQYKymbK3CdBGlrhra7apMZGjIcxxY8Wc3uI5HDoWKYw9HDkGtzkd6NJ1x/O1b+7P8AJp8/SXN3v/iVf8f+0NRmg/0h3sX/ADMXc3hHsvOPSXB3XPt/+M+sLniXFw+hy8eV8oCmglqD/wBthLQftP1Nb2kgK008U4eaq+GMuKSEuJc4kucS5xOtzibk966GHOy3+YmTN/rY3OF46b0h+wlhGAe+W9xWG/VijGvJmsU8VefhHP8Aj7usYlqYbuXPd0zJ1nxVbRokG8yffbpYe0XH4QtmxPbS1dojsqUjCtjDWy6dud5T3ymNO48elOEbTC65b3HEOwLUvUYqzq3LFeacaLXiWHDPlVc9n8aD7svxauru2OVXl+XE3tP6qPP8OX5yu9Ib7FnzvXShdhnNufH8Q8kZXpushKBSUCFyiFxIrA0ohwUDByDHMVRv9zvLrKaeWGYgRz724F5wsxsJ0OPICDa/UuFvmic0V45c4b+x1dsOvnL7gB5tlraLPNrdy4vG3cN5k+ffI45NW+Ma+2u2IA2XuEeooNLlTKboXtYGg4ml1y4jUbcgXmZwPLLXb9hxNaC03DgXEgco1cq8zOVZGub/AMuvKtZnQW+SyW13j289q6G6/wDKp8/SXM3x/iVeXrDRZmu9Id7F/wAzF3t4e6jxj0l89ur38+E+sLriXFfQ5UndGyjoipGnX56XqGhg+Y9gWxYo+LXv1/tUay2MNbLeZu5xOoWytZCx7pnNLnue5pwtBs2w5LklYrlrjmJz2Mtu9wRMRHa230/l9Xj/ADH+C89XjV66zOjxZZztdVQvp3wMAdhIcHuLmuaQQRo7O0q02eGc5ear/FGMK1ZZsMWW5zRyh5NVRuJsyXzMmzC4ix7HBp71ju0cVLJar4anVsS027lU893caD7snxauru3sq8vy4m9+9R5/hzDON3n2+xb8z10Pi97v91Pj+IeaNyrfZCUQhcoEJQRdBgBQOHIHBQY5Sg1tRcG40Ealju26blE01RmJZLdU0zmGWHLkrW4BPLFb7LZXtj7LGwXzu0buuW5zTHFH3dKi5FUPojcyr/KMl0UhcXuEW9PcTiJfG4sJJ5Txb9q0piY5TyZIWxFcz3bqeZlPTV0MkkbaeR0U5jkdGBHLhwudY6bPa0fjThmqcRGUlyiDOGfR6ZLf95f4r10Fz5J+icUar5nfm/lHJzd/bVVE9IAC+VssjXQ7d8bi0N/aGjbbl8RTmcRCqzk7LcssjY3VL5Guvdjp3PBsCdRK6G77VdO0UzNMx2/D/UuZvWqJ2WqM6esLxmY70h3sX/Mxdjb/AHUeP8uDuzlenwn1hc3SAAkmwAuSdQA1lch38uUZXrDUTyznU93FB5IxoaO4Bb9FPDGHPqr4py8scRcQ1rS5x0BrQXOJ6ANas4jtSOfY9HBdR6vP+nl8F546NY+sPXBX8s/SRwXUerz/AKeXwTjo1j6wcFfyz9JHBdR6vP8Ap5fBOOjWPrBwV/LP0lhnpnxkCRj2Ei4EjHMJG0XC9RMT2Tl5mJjtjDHhVwmXUs3Mo+UU0chN3tG9ybcbdBPaLHtWjco4asN63XxU5abPd2mDqk+LV0N3dlXl+XK3r20ef4cxzjd59vsW/M9dD4ve7/dT4/iHmjcjeOXIFJQIXIIxIMAKBw5AwKAKDyzx3QayohXmYbFut17cAy2MFTkx540bvKoATrjdZsgHUQ0/iK4W87OKorj4t61VmHZmlctlYa6jjnjkgmYJIpmlkjHfVcw6CFYmaZzA41lrcPkEhfQVMZjLsTYqzGxzBfVvjGuxe6F1re8/04uU+cMM2ufJ2rCLWOkWsQdIIXIZnMM59y5jZxX5NaGFuMzUY0Ruu0jFDzTp+rq2W1HrbLvGYxTd5xr/AC0Nv2abtmqKO3/15MzXEVL2kEObE9rmuBDmuDm3BB1Fb+2TFVqJjX+Xz+76ZpvzExicT6w3ed1fvdOWA8ec72NuDW892jtWhZozV4OperxT4uf4Vu4aS0Zh0d5ZKo6oG4Iz/ivuLjqaHd4WttM8op1bWyxzmrT1lePK384960+CnRudJVqPK38496cFOh0lWo8rfzj3pwU6HSVaq5nvTGaAS6305v0727Q4d+E9hWxs+KasatfaM1U50ULCt3DRWTMmt3uV0BPFmF2+0b4i/cFgv0ZjOjYsV4nGr2Z7u0wdUnxas+wdlXl+WnvTtp8/w5jnG7z7fZN+Z6347WTYPdT4/iHmjcq3WQuQKXIEJQRiQYAUDhyBgUDXQQ4IPLNGixOEZJyjLRVEVZAbSwOxC/1XN1OY79ki4PWsN61Tcommr4ti1cxL6WzSzngylA2ogdsE0TiN8gk5WOHwPKF8ves1WauGp0KaoqjMN+HLE9JQCAKDSZYybAS6r0MnawtMg0CRuizX7dQAOv4LPavVxHB2xo1r1iiqePsnVz3OKGoqJuJDM6OMYGFsTi0nW4g226OxdazNFNPOYzLj3orqq5ROIazgep9Xm/Jf4LL0tHzR9WLornyz9F2yHSeT08cRFnuvLKCLEPfbQekNDQtG5Vx1zLdt08FER5y92JecPeRiTBkYkwZLIA5rmOF2uBa4bWkWITsTtUCbIlQ1zmiGVwa4gObE4tcAdDgQOVb8XaJjthoTarieyRDkyrY5sjaeYOY4Ob5l+sG+xJuW5jHFBFu5E5imfo2ueMuLyZxBaSx5LXCzmk4dBG1eti5cTDvHnNPn+HNM4j59vsm/M9b1Pay7D7qfH8Q80bl6bhyUClyBS5AuJBhBQOHIGBQMHIGBQK4IPLNGixJsl5TqKKUVFLK6GVujEw6HN5rmnQ5vQVhu2aLlPDXGWxbuTT2OmZE3aiAG11KSQNMtG4cY+yeRb3lybm6p/ZV9W3Tfie1aqfdbyQ6155YyeR9LOTfZxQQtWd334/b94ZOkp1XxsmhaT20Wc+dNNk9rTO/zkl94gaQZpiBc4RyAcrjo+Cy2bNV2cUsd27Fumaqvg53DnZLU1bH1BDInXZFE0+aiLvqk7XGwGI7eRdadlptWv085+MuH1yq7d/Vyj4QuEM7gLBxHQCQtbhhs8U6s4qXc53vFOGNF451IX30nSelXDzlGJAYkMjEgMSB2zuGgOIGwEqcMLxTqnyl3Od7xThjReOdVMzvqxLMyJpxOjFnm97Pdbi9YAHeujsccNMy5O8KuKumn4uc5xnz7fZN+Z63aWbYY9lPj+IeWNy9ttkLkClyBSUC3QYQUUwKIcOQMHIGDkE3QI4IMD40WJYHxqYZIqYgyxB2EfFeKo5Sy01c3eM+d0+CibvFGWVVW5o0tcH00FxoL3D6zv2Qesjl+f2bYa7s5q5Q3arkQ4bJlaaarFXVSulkc7zkjzc2II0DUAL6hoC7M0U2qP0xiIal+JuW6qY7V1pcD2hj9lg7kIVfOzMZ58m4pqqeMBrKx2Eag8RSEDZd2lYJsUz8GxG0TEdrPwlU+ufy4PBTq8aHWZ19E8JVPrn8uDwTq8aL1mdfQcJVPrn8uDwTq8aHWZ19BwlU+ufy4PBOrxodZnX0HCVT65/Lg8E6vGh1mdfQcJVPrn8uDwTq8aHWZ19BwlU+ufy4PBOrxodZnX0LJX1DgWmtNjrwtiY7sI0hWLFOiTtE6+jwF0cQIYcTzfjE3NzrN9q2IjljshqVVRHPOZUnLNSJJzh0hjQy41Egkn4r3aq4sy6my25otc/jzY4yszKcuQQXIEJQRdBNREWPfGdbHuYetpIPwXmmcxnV6mMThjXpEgohw5BIcgYOQTdBBCBHMQYXMR6iWJ0amHuKmF8S8zDJTWz0mUZYhha8hvICA4Dv1LQuWrlvnbnlox3dnt3Ocxze0Zan549xngtbrV3VrTsVnT7ynhqfnj3G+CvWrmvonUrOn3kcNT88e43wTrVzX0OpWdPvI4an549xvgnWrmvodSs6feRw1Pzx7jfBOtXNfQ6lZ0+8jhqfnj3G+Cdaua+h1Kzp95HDU/PHuN8E61c19DqVnT7yOGp+ePcb4J1q5r6HUrOn3kcNT88e43wTrVzU6lZ0+8vNU5YmeMOPXoOEBo7SFmt03bvenEM9vY7dE54XnhC6NMREYhkrethXtiMSiFLkCkoqw/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AK1tpt8VOY7YcSXdc8IBAIBAKom6KnEiJugLoIcisbmqLEsZjUw9xUXe0wvEN7TBxDe0wcQ3tMHEje0wcQ3tTC8SN7Q4kiNDiO1irzMsgCrxkyIEAg6tuIZtl0j8qyt4kYdDSX+1IdEkg6hxfxO2Lkb02jERajxn8fz9G7stv90uyLiN0r2BwLXAFrgQ5rgCCDrBHKEicD5/3SMxH5OkdUQNLqCR3FI0mmcT/Zv/AGea7sOm1/o9i2yL0cNXej7/AN+LnX7HD+qOxR1vtYIBAIBAIBAKgQCIEVFlAWQFkMiyLkWQyMKGUYUMjChlOFDIsiZSgEAgs+Y2Z02VJgACykjcPKZ7aANe9s2vPcNZ5AdXatqpsU61T2R/fgzWbM3J/wBPougo46eKOnhYGRQtDI2N1NaPj1r5muua6pqq5zLpxERGIeheVCBJYmva5j2hzHgtc1wDmuadBBB1hWJmJzA5XnbuRNeXTZNe2Mm5NNMTvV/8N+kt6jcdIC62z70mP03Yz/uPy1LmyxPOnk5fljN6soyRVU0sQGt7mYouyRt2nvXWt37dzuVRP90alVqunthrAVmYwoBAIBAIBAIBAIBAIBAIBAIBAIBAXQe3JeSKmrIbTQSzEm14oy5gPS7U3tK8XLtFvv1RD3Tbqq7IdJzV3IJHFsuUnhjNfk0D8UjuiSQaG9Tb9YXL2jekRytR5z/H8/RtW9l+NTrtDRxU8bIIY2xxRjCxkbQ1rR1LjVV1VzxVTmZbkREcoZ15UIBAIBAsmo9RSB89bpH/AFD+tfR7D3HO2jtUxb7WCAQCAQCAQCAQCAQCAQCAQCAQCCw5l/8AUM+8P9Fq7V3Gex2vpKh/s2fdC+Zq7XSjsZ15UIBAIP/Z"/>
          <p:cNvSpPr>
            <a:spLocks noChangeAspect="1" noChangeArrowheads="1"/>
          </p:cNvSpPr>
          <p:nvPr/>
        </p:nvSpPr>
        <p:spPr bwMode="auto">
          <a:xfrm>
            <a:off x="2159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0000"/>
              <a:buFont typeface="Wingdings" pitchFamily="2" charset="2"/>
              <a:buChar char="l"/>
              <a:defRPr kumimoji="1" sz="2800" b="1">
                <a:solidFill>
                  <a:schemeClr val="tx1"/>
                </a:solidFill>
                <a:latin typeface="Arial" pitchFamily="34" charset="0"/>
              </a:defRPr>
            </a:lvl1pPr>
            <a:lvl2pPr marL="742950" indent="-285750" eaLnBrk="0" hangingPunct="0">
              <a:spcBef>
                <a:spcPct val="20000"/>
              </a:spcBef>
              <a:buFont typeface="Wingdings" pitchFamily="2" charset="2"/>
              <a:buChar char="§"/>
              <a:defRPr kumimoji="1" sz="2400" b="1">
                <a:solidFill>
                  <a:schemeClr val="tx1"/>
                </a:solidFill>
                <a:latin typeface="Arial" pitchFamily="34" charset="0"/>
              </a:defRPr>
            </a:lvl2pPr>
            <a:lvl3pPr marL="1143000" indent="-228600" eaLnBrk="0" hangingPunct="0">
              <a:spcBef>
                <a:spcPct val="20000"/>
              </a:spcBef>
              <a:buClr>
                <a:schemeClr val="accent2"/>
              </a:buClr>
              <a:buChar char="•"/>
              <a:defRPr kumimoji="1" sz="2000" b="1">
                <a:solidFill>
                  <a:schemeClr val="tx1"/>
                </a:solidFill>
                <a:latin typeface="Arial" pitchFamily="34" charset="0"/>
              </a:defRPr>
            </a:lvl3pPr>
            <a:lvl4pPr marL="1600200" indent="-228600" eaLnBrk="0" hangingPunct="0">
              <a:spcBef>
                <a:spcPct val="20000"/>
              </a:spcBef>
              <a:buChar char="–"/>
              <a:defRPr kumimoji="1" b="1">
                <a:solidFill>
                  <a:schemeClr val="tx1"/>
                </a:solidFill>
                <a:latin typeface="Arial" pitchFamily="34" charset="0"/>
              </a:defRPr>
            </a:lvl4pPr>
            <a:lvl5pPr marL="2057400" indent="-228600" eaLnBrk="0" hangingPunct="0">
              <a:spcBef>
                <a:spcPct val="20000"/>
              </a:spcBef>
              <a:buClr>
                <a:schemeClr val="accent2"/>
              </a:buClr>
              <a:buChar char="•"/>
              <a:defRPr kumimoji="1" b="1">
                <a:solidFill>
                  <a:schemeClr val="tx1"/>
                </a:solidFill>
                <a:latin typeface="Arial" pitchFamily="34" charset="0"/>
              </a:defRPr>
            </a:lvl5pPr>
            <a:lvl6pPr marL="25146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6pPr>
            <a:lvl7pPr marL="29718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7pPr>
            <a:lvl8pPr marL="34290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8pPr>
            <a:lvl9pPr marL="38862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9pPr>
          </a:lstStyle>
          <a:p>
            <a:pPr eaLnBrk="1" hangingPunct="1">
              <a:spcBef>
                <a:spcPct val="0"/>
              </a:spcBef>
              <a:buClrTx/>
              <a:buSzTx/>
              <a:buFontTx/>
              <a:buNone/>
            </a:pPr>
            <a:endParaRPr kumimoji="0" lang="en-US" altLang="en-US" sz="1800" b="0"/>
          </a:p>
        </p:txBody>
      </p:sp>
      <p:sp>
        <p:nvSpPr>
          <p:cNvPr id="14342" name="AutoShape 13" descr="data:image/jpeg;base64,/9j/4AAQSkZJRgABAQAAAQABAAD/2wCEAAkGBxAPEA8NDxAQEA4NDw8ODQ8NDQ8NDQ4NFBQWFhQRFBQYHSggGBolGxcUITEhJSkrLi4uGh8zODMsOCgtLiwBCgoKDg0OGxAQFywcHBwsLCwtLCwsLCwsLCwsLCwsLCwsLCwtLCwsLCwtLCwsLCwsLCwsLCwsLCwsLCwsLCwsLP/AABEIAOEA4QMBEQACEQEDEQH/xAAcAAACAgMBAQAAAAAAAAAAAAAAAgEGAwUHBAj/xABLEAABAwIBBQsIBwUHBQEAAAABAAIDBBESBQYhMVEHExUiQVJhcYGR0RQjJFRzkrGyFjJCcoKTlGJ0oaOzM1NjosHS8DRDVdPhF//EABoBAQEAAwEBAAAAAAAAAAAAAAABAwQFAgb/xAA1EQEAAQMBBAcHBAIDAQAAAAAAAQIDEVEEBRIhExQxMnGBsSMzQVKRocEiQtHwNGGCsuEk/9oADAMBAAIRAxEAPwDuKAQaDK2dEUJLI/OyDQbG0bT0u5eoLds7FXXzq5Qw13op5RzVmrzhqZf+4WDmxcQDt1/xW/Rslqn4Z8WvN2qfi8D5nON3Oc47XOLj/FZ4piOyHjOQCgcFFOCoHBQOCoGBRTgqBwVHmTXUTCbo84RdFwglVcEJR6KSvSkJQISiEJVCEoIEhGkEg7QSCmIntMvZTZcqYtUrnDZId8B79KxV7Naq7afo9Rcqj4rDkzOyN5DJwI3H7Y0xE9PK3+PWtG7sNVPOjn6s9F+J7eSxtIIBGkHSCNIIWgzpQCAQUfOfOMyF1PA60Yu2SRp0yHlaDzfj1a+vsmycMcdfbpo1Lt3PKFZBW+wGBUDgoHBUU4KBgVFOCoHBTAYFA4KgYOQSHKYTCbpgwMSYMILlcKUlAhKoUlAhKYCEqhSUQhKoQlVCEoN1m9nA6ncI5CXQE6eUxdLejaP+HU2nZYuRmnverLbu8PKexf2ODgHAghwBBBuCDqIXGmMTiW6ZQV3PTKphhELDaSe4uNbYh9Y9urv2Le2Gzx18U9kerBfr4YxHxc/BXZaaQUDAqKcFA4KgYFA4KmFOCoGBRTgoGDlAwcmBOJMAxIDEmBGJMCC5ApKoUlAhKIQlUKSgQlVCEqhCUCkqouWY2VcQdSPOlgL4b837Tey9+07Fytvs49pHm2rFf7VuXNbLl+ddZvtXKb6IzvLegM0H/NiX0GyW+CzH++f1c+9VmuWqBWyxpBUUwKBwVAwKinBQMCoHDkDhyimDkwGDkwJxKCcSCcSAxIIxIFJVEFyYClyBC5UKSiEJQISqFJVCEohSVR6cl1hgmimvbA8F33NTh3ErHdt8dE06rRVw1RLrOIbV83h0nGZpcTnPOt7nOPWTdfU004iI0cuZzOUAqiQVAwKBg5RTB6Bg9TAYPUUwegcPUDB6Bg9BO+IJ3xMKnGpgGNXAMSYEYkQpcgUuQKSqELkClyqFLkCEqhSVUKSgUlUbr6Qyc4961Oq06MvSy0AK3GBIKKYFBOJRWzzbySayYsJLYowHyuH1rE2DW9Jse4rU2vaOhp5ds9jLat8c/wCl/hzfo2gN8mhdblkibK89bnXJXDq2m7VOZrn6t2LdEfBk4Eo/VKb9NF4KdPd+efrJwU6QOBaP1Wm/TReCdPd+efrJwU6QOBaT1Wm/TReCdPd+efrJwU6Qngak9Vpv08XgnT3fmn6ycFOkDgak9Vp/08XgnT3fmn6ycFOg4GpPVaf9PF4J0935p+srwU6Dgek9Vp/08XgnT3Pmn6ycFOg4HpPVqf8ATxeCdPd+afrJwU6Dgek9Wp/08XgnT3fmn6ynBTpDwZVzahkaTA1sMoF24Bhicea5o0DrH/xZ7O2XKJ/VOYeK7NM9nJRw/kOgjQQdYI1gruRMTGYaacSqILkClyuApcmEKXKhS5ApKqEJQKSqIJVQpKCLoMYK9IkFQNdFI9yguO5s/RVfeh+D1xd696nwbmy9kryCuU2hdAXQF0HnyjWNghlqHAlsMb5XBtsRa0EkC+i+hBUP/wBNpP7iq92H/eqmVsyTlBtVBHUsDmsmbia19sYFyNNiRyKK9d0BdAXQLIUHKq2Tz9R7ef8AqOX02z+6p8Ic6vvSgOWZ4BcmBBcgUuQKXKoUuQISqFJVRBKBSUEEqoi6DECvSGBUE4kVilcoLjuZO0VX34fg9cXevep8G7svZK+Arktt55MoQtJa6aJrhra6VjXDrBKIXhSn9Yg/Pj8UBwpT+sQfnx+KDW5y5RgdRVjWzQuc6mnDQ2aMkksNgBfSg4xhVeXYMzq+FlBSsdNE1zYyC10rGuBxO1glR6hueFKf1iD8+PxQHClP6xB+fH4oJGU4CQBPCSdAAmjJJ2a0GeQoOR1r/SKj94n/AKjl9Ps/uqfCHNud6TscszwkuVEFyBS5ApcrgKXIhboIJVEEohS5UKSgi6DECvSGBQTdQYZSguW5gdFX9+H4PXD3t36fBvbL2SvoK5Lacczzb6fVe0HyNRJabCiDCgMKAsgMKAwoDCg9OTG+fg9vF84QdymOvrR6cernekVP7xP/AFHL6nZ/dU+EOZc70sjHLM8mxIiC5ApcqFLkEEoIuqhboIJVCkoiCUEXVGAOVQ4KBroMMpUVcty86Kv78PweuFvfv0+Et7ZOyV+BXIbbxTZKpnuL308D3uN3OfCxznHpJCI1+WqKlp4JahtFTPMQDsBhjbcXAOnCeQ3QU/6UU3/i6T/J/wCtVF3osmUcsUUopKa0sbJABBGbYmg21dKis3AlH6rT/p4/BB4cu5OpIaaolFLTgsifhO8Rgh5Fm8m0hByjCqjqWbGQacUdOZaeF8kke+udJCx7+OS5oJI5GkIsNqzI9ICHClpwWkEEQRggjURoUHskKK45Xu9Jqf3mf+o5fV7P7mnwhy7nenxOx6zPBi9VEY0EYkEYlRGJBF0RBKoUlBBKIUlURiQecORGQOVU2JBhlcoLnuXnRV/fh+D1wt79+nwlvbJ3ZX4FcduJugwVsAmikhOqVj4z0YgRdEcakiLSWOFnNJa4bHA2IRHSsxa8S0jY78emJjcOXASSw9Vjb8JRYWK6Kqef9WTHFRs0vqHhxaNeBp0Dtdb3SrETM4h5qmIjMtVR5rwhvni57yNIa4sYOgW0nrXRo2OmI/Vzc6vbKpn9PKFpFe8WAIAAAADRYAaAFk6pb0eOt3NRwhJtHuhTqlvQ63c1HCEm0e6E6pb0Ot3NWgmzepXvfI5rsUj3SPIlkALnEkm19GkrcpuV0xFMTyhim5MzmQM3qbmv/Nk8V66avVOOR9H6bmv/ADZPFOmuanHI+j1NzX/nSeKdNc1OOR9Hqbmv/Ok8U6a5qccj6PU3Nf8AnSeKdNc1OOWKozbhI8258buQlxkbfpB/0IXqm/XE8+ZxqtURuje6J4s5hseUdBHQQt2iqKozD1kmJexBcgUuVClyBcSDzMeCmEZQ5A4cgxSlFXPcuPFq/vw/B64O+O/T4S3tk7sr8CuM3E3QF0HPs+Ml73N5Q0ebn+tbU2Ya+8ae9Elrc3sqmkmEmkxu4kzR9pm0dI1ju5UR0qSvibEagvG8huPGNILeS3TyW2o9OfU9e6prxO/lx4G68DAx2Fv/ADlutnZIzdj+/Bq7XPsp8vVaqWJ0jxG3W7bqA5SV166oop4pcm3TNdUUw38eRYgOMXOPKb4R2ALnztVczy5OlTsluI58z8Dw7He+VOs3HrqlrT7jgeHY73ynWbh1S1p90cDw7He+U6zcOq2tPuOB4djvfKdZuHVbX9kcDw7He+U6zcOq2tPuOB4djvfKdZuHVLWn3HA8Ox3vlOs3DqlrT7ofkaEjRiB2h1/ikbTcSdktzq0VfTuheWHTytO1q37VcXKcw5163NurhlRM63+kjphYT0nG8LobN3ZWieTWNctl7SSgVz7KowPm2K4Mse+lMI87SqMrZCpgZWypgySSQJhcrtuWni1f34fg5fP7579HhLf2Puyv4K4zcF0BdB56+kZPG6GQXa8drTyOHSEHM8p5NfTSGKQatLXD6r28jgjyxGok3sQ43b0HYwy/FD9tkHsyDA4y74GktiBMjuRodxRfrJC2tij20efo1dt9zPl6rxm27zx9m74tXS2yPZ+f8ufsM+18v4Wa65jri6AugoW6dnVNSGCnpZd7mfeaVwbG8iLS1rbOBGk4j+FZrNuKszLXv3JpxESon06yr64/8mm/2LP0VGjB0tevo3+Y2e9W+tjgrJzLFUAxNxMiZgmOlhu1o1kYfxBY7lqOHMQyWrtXFiqXWbrWbYugLoK/nS7TF1P+IW/sUcqvJzN4Tzp8/wAOX52yekt9gz55F2NnjlLBan9LXMlWzh7yHSFXAxuKDGSgi6DACgyAoGBQY5SgvO5QeLWe0h+Vy+f3136PCXQ2Luz4uhAritwXQJNM1gxPc1rdrnBo/ig0WUc64mXbCDK7nG7YwevWezvUMqllCulqHY5XYiPqgaGNGwDkR5ebejbFY4b4cVjhxa7X2oPXkl7myAAkNcCHAEgOABIuOXStzYff0+fo1Nv9xV5esLlmu/z59k75mrqbbHs/P+XM3fPtfKfWFquuU7ORdDKC62k6ANJJ1AJgy4BnPlQ1lXPU/Ze+0V+SFvFZ/AX6yVv0UcNOHPrr4qplrMK9YeEsJaQ5ps5pDmuGtrgbgjtTBl9A5u5VFZSwVIteRgxgfZlHFe33gVoVU8M4dGivipy2N15esi6GVcztdph6pPi1dHYI5VeTlbxnnT5/hyzO53pLPYM+eRdmx2Sw2J/T5tfG5Z2Y5KgQlAhKBboMIKBwUDgoMUpQXrcmPFrPaQ/K5fP7679HhLobF3Z8XQ7riNxScr5Xq45HxOlw4CdLGtYC3WHX16ulEa6vp52FrqhsoMgux02K7hy6T1jQrMDDT07pHBkbXPedTWNLndwUFmyZmlaz6p1h/cxkF56HOGhvZc9SuBYzDHve8iNghtbeg0YLdI5T0plcK5lLILIfSInENadMbtNsWjiu7dR71ubvjO0U+fpLR3ly2ery9YenNV/n3eyd8zV19uj2Xn/Lkbun23lPrC24lyHcyMSGVZ3Qsq+T0UjWm0lT5hm0NcOOfduO0LLao4qvBhvV8NPi41hW40W8yfm66Wgqq/T6O9gYORzGi8x7A5p7Csc14rinVlpozRNWn9lo8KyMToW5RlXC6ahcdDvPw35wsJG92E9hWvfo/c2dnr/a6TiWs2sjEi5VrPB2mHqk+LV093xyq8vy5G8550+f4cszrd6S32DPnkXWtdksezT+jz/h4YysrYOSgQlAhKBboMLSiHBRTgoMUpQXvclPFrPaQ/K5fPb679HhPq6Gxd2fF0Fz1xW4KXIjJpY6uVt97HmmnU43u17h0abdd9i900/FJbbKNBFURmKZocwkEcha4aiDyFe5jKNS2PeLwtYyMa7RNwNeOdtPaVjnMPUGDl5E3Qa7OB3o7+tnztW9u3/Jp8/SXP3pP/y1eXrDW5pP9Id7F/zMXa2+PZef8uLuyfbT4T6wt+JcbDvZGJMGXJ90bKe/1e9A3ZSt3sbN9NjIflH4VuWaMU51aV+vNWNFWDSdAFydAA1k7Fmwwu4ZGyW2npIqNwBDYi2YcjnvuZf4krnVTxVTU6MUxTTFOn9lxnK1AaaeandrheWg7W62u7WkHtW/TPFGWhVHDMwMk1rqaeKpbrheHWH2m6nN7WkjtSqnijBTVwzl3SGdr2tkYbse1r2Eai1wuD3LQxh0IqyfEphcqxnm/TB92T4tXU3dHKry/Ljb0n9VHn+HLc6HekN9iz55F1aIedjn2fn+IeOMr22zlyBCUCkoFxIMAKiHDkDgqjFK5FXrcmdxKz2kPyuXz++u/R4S6Gxd2fF0ygo98ON39kPqj+8O0/s/Hq18emltzLdLIgQYKymbK3CdBGlrhra7apMZGjIcxxY8Wc3uI5HDoWKYw9HDkGtzkd6NJ1x/O1b+7P8AJp8/SXN3v/iVf8f+0NRmg/0h3sX/ADMXc3hHsvOPSXB3XPt/+M+sLniXFw+hy8eV8oCmglqD/wBthLQftP1Nb2kgK008U4eaq+GMuKSEuJc4kucS5xOtzibk966GHOy3+YmTN/rY3OF46b0h+wlhGAe+W9xWG/VijGvJmsU8VefhHP8Aj7usYlqYbuXPd0zJ1nxVbRokG8yffbpYe0XH4QtmxPbS1dojsqUjCtjDWy6dud5T3ymNO48elOEbTC65b3HEOwLUvUYqzq3LFeacaLXiWHDPlVc9n8aD7svxauru2OVXl+XE3tP6qPP8OX5yu9Ib7FnzvXShdhnNufH8Q8kZXpushKBSUCFyiFxIrA0ohwUDByDHMVRv9zvLrKaeWGYgRz724F5wsxsJ0OPICDa/UuFvmic0V45c4b+x1dsOvnL7gB5tlraLPNrdy4vG3cN5k+ffI45NW+Ma+2u2IA2XuEeooNLlTKboXtYGg4ml1y4jUbcgXmZwPLLXb9hxNaC03DgXEgco1cq8zOVZGub/AMuvKtZnQW+SyW13j289q6G6/wDKp8/SXM3x/iVeXrDRZmu9Id7F/wAzF3t4e6jxj0l89ur38+E+sLriXFfQ5UndGyjoipGnX56XqGhg+Y9gWxYo+LXv1/tUay2MNbLeZu5xOoWytZCx7pnNLnue5pwtBs2w5LklYrlrjmJz2Mtu9wRMRHa230/l9Xj/ADH+C89XjV66zOjxZZztdVQvp3wMAdhIcHuLmuaQQRo7O0q02eGc5ear/FGMK1ZZsMWW5zRyh5NVRuJsyXzMmzC4ix7HBp71ju0cVLJar4anVsS027lU893caD7snxauru3sq8vy4m9+9R5/hzDON3n2+xb8z10Pi97v91Pj+IeaNyrfZCUQhcoEJQRdBgBQOHIHBQY5Sg1tRcG40Ealju26blE01RmJZLdU0zmGWHLkrW4BPLFb7LZXtj7LGwXzu0buuW5zTHFH3dKi5FUPojcyr/KMl0UhcXuEW9PcTiJfG4sJJ5Txb9q0piY5TyZIWxFcz3bqeZlPTV0MkkbaeR0U5jkdGBHLhwudY6bPa0fjThmqcRGUlyiDOGfR6ZLf95f4r10Fz5J+icUar5nfm/lHJzd/bVVE9IAC+VssjXQ7d8bi0N/aGjbbl8RTmcRCqzk7LcssjY3VL5Guvdjp3PBsCdRK6G77VdO0UzNMx2/D/UuZvWqJ2WqM6esLxmY70h3sX/Mxdjb/AHUeP8uDuzlenwn1hc3SAAkmwAuSdQA1lch38uUZXrDUTyznU93FB5IxoaO4Bb9FPDGHPqr4py8scRcQ1rS5x0BrQXOJ6ANas4jtSOfY9HBdR6vP+nl8F546NY+sPXBX8s/SRwXUerz/AKeXwTjo1j6wcFfyz9JHBdR6vP8Ap5fBOOjWPrBwV/LP0lhnpnxkCRj2Ei4EjHMJG0XC9RMT2Tl5mJjtjDHhVwmXUs3Mo+UU0chN3tG9ybcbdBPaLHtWjco4asN63XxU5abPd2mDqk+LV0N3dlXl+XK3r20ef4cxzjd59vsW/M9dD4ve7/dT4/iHmjcjeOXIFJQIXIIxIMAKBw5AwKAKDyzx3QayohXmYbFut17cAy2MFTkx540bvKoATrjdZsgHUQ0/iK4W87OKorj4t61VmHZmlctlYa6jjnjkgmYJIpmlkjHfVcw6CFYmaZzA41lrcPkEhfQVMZjLsTYqzGxzBfVvjGuxe6F1re8/04uU+cMM2ufJ2rCLWOkWsQdIIXIZnMM59y5jZxX5NaGFuMzUY0Ruu0jFDzTp+rq2W1HrbLvGYxTd5xr/AC0Nv2abtmqKO3/15MzXEVL2kEObE9rmuBDmuDm3BB1Fb+2TFVqJjX+Xz+76ZpvzExicT6w3ed1fvdOWA8ec72NuDW892jtWhZozV4OperxT4uf4Vu4aS0Zh0d5ZKo6oG4Iz/ivuLjqaHd4WttM8op1bWyxzmrT1lePK384960+CnRudJVqPK38496cFOh0lWo8rfzj3pwU6HSVaq5nvTGaAS6305v0727Q4d+E9hWxs+KasatfaM1U50ULCt3DRWTMmt3uV0BPFmF2+0b4i/cFgv0ZjOjYsV4nGr2Z7u0wdUnxas+wdlXl+WnvTtp8/w5jnG7z7fZN+Z6347WTYPdT4/iHmjcq3WQuQKXIEJQRiQYAUDhyBgUDXQQ4IPLNGixOEZJyjLRVEVZAbSwOxC/1XN1OY79ki4PWsN61Tcommr4ti1cxL6WzSzngylA2ogdsE0TiN8gk5WOHwPKF8ves1WauGp0KaoqjMN+HLE9JQCAKDSZYybAS6r0MnawtMg0CRuizX7dQAOv4LPavVxHB2xo1r1iiqePsnVz3OKGoqJuJDM6OMYGFsTi0nW4g226OxdazNFNPOYzLj3orqq5ROIazgep9Xm/Jf4LL0tHzR9WLornyz9F2yHSeT08cRFnuvLKCLEPfbQekNDQtG5Vx1zLdt08FER5y92JecPeRiTBkYkwZLIA5rmOF2uBa4bWkWITsTtUCbIlQ1zmiGVwa4gObE4tcAdDgQOVb8XaJjthoTarieyRDkyrY5sjaeYOY4Ob5l+sG+xJuW5jHFBFu5E5imfo2ueMuLyZxBaSx5LXCzmk4dBG1eti5cTDvHnNPn+HNM4j59vsm/M9b1Pay7D7qfH8Q80bl6bhyUClyBS5AuJBhBQOHIGBQMHIGBQK4IPLNGixJsl5TqKKUVFLK6GVujEw6HN5rmnQ5vQVhu2aLlPDXGWxbuTT2OmZE3aiAG11KSQNMtG4cY+yeRb3lybm6p/ZV9W3Tfie1aqfdbyQ6155YyeR9LOTfZxQQtWd334/b94ZOkp1XxsmhaT20Wc+dNNk9rTO/zkl94gaQZpiBc4RyAcrjo+Cy2bNV2cUsd27Fumaqvg53DnZLU1bH1BDInXZFE0+aiLvqk7XGwGI7eRdadlptWv085+MuH1yq7d/Vyj4QuEM7gLBxHQCQtbhhs8U6s4qXc53vFOGNF451IX30nSelXDzlGJAYkMjEgMSB2zuGgOIGwEqcMLxTqnyl3Od7xThjReOdVMzvqxLMyJpxOjFnm97Pdbi9YAHeujsccNMy5O8KuKumn4uc5xnz7fZN+Z63aWbYY9lPj+IeWNy9ttkLkClyBSUC3QYQUUwKIcOQMHIGDkE3QI4IMD40WJYHxqYZIqYgyxB2EfFeKo5Sy01c3eM+d0+CibvFGWVVW5o0tcH00FxoL3D6zv2Qesjl+f2bYa7s5q5Q3arkQ4bJlaaarFXVSulkc7zkjzc2II0DUAL6hoC7M0U2qP0xiIal+JuW6qY7V1pcD2hj9lg7kIVfOzMZ58m4pqqeMBrKx2Eag8RSEDZd2lYJsUz8GxG0TEdrPwlU+ufy4PBTq8aHWZ19E8JVPrn8uDwTq8aL1mdfQcJVPrn8uDwTq8aHWZ19BwlU+ufy4PBOrxodZnX0HCVT65/Lg8E6vGh1mdfQcJVPrn8uDwTq8aHWZ19BwlU+ufy4PBOrxodZnX0LJX1DgWmtNjrwtiY7sI0hWLFOiTtE6+jwF0cQIYcTzfjE3NzrN9q2IjljshqVVRHPOZUnLNSJJzh0hjQy41Egkn4r3aq4sy6my25otc/jzY4yszKcuQQXIEJQRdBNREWPfGdbHuYetpIPwXmmcxnV6mMThjXpEgohw5BIcgYOQTdBBCBHMQYXMR6iWJ0amHuKmF8S8zDJTWz0mUZYhha8hvICA4Dv1LQuWrlvnbnlox3dnt3Ocxze0Zan549xngtbrV3VrTsVnT7ynhqfnj3G+CvWrmvonUrOn3kcNT88e43wTrVzX0OpWdPvI4an549xvgnWrmvodSs6feRw1Pzx7jfBOtXNfQ6lZ0+8jhqfnj3G+Cdaua+h1Kzp95HDU/PHuN8E61c19DqVnT7yOGp+ePcb4J1q5r6HUrOn3kcNT88e43wTrVzU6lZ0+8vNU5YmeMOPXoOEBo7SFmt03bvenEM9vY7dE54XnhC6NMREYhkrethXtiMSiFLkCkoqw/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AK1tpt8VOY7YcSXdc8IBAIBAKom6KnEiJugLoIcisbmqLEsZjUw9xUXe0wvEN7TBxDe0wcQ3tMHEje0wcQ3tTC8SN7Q4kiNDiO1irzMsgCrxkyIEAg6tuIZtl0j8qyt4kYdDSX+1IdEkg6hxfxO2Lkb02jERajxn8fz9G7stv90uyLiN0r2BwLXAFrgQ5rgCCDrBHKEicD5/3SMxH5OkdUQNLqCR3FI0mmcT/Zv/AGea7sOm1/o9i2yL0cNXej7/AN+LnX7HD+qOxR1vtYIBAIBAIBAKgQCIEVFlAWQFkMiyLkWQyMKGUYUMjChlOFDIsiZSgEAgs+Y2Z02VJgACykjcPKZ7aANe9s2vPcNZ5AdXatqpsU61T2R/fgzWbM3J/wBPougo46eKOnhYGRQtDI2N1NaPj1r5muua6pqq5zLpxERGIeheVCBJYmva5j2hzHgtc1wDmuadBBB1hWJmJzA5XnbuRNeXTZNe2Mm5NNMTvV/8N+kt6jcdIC62z70mP03Yz/uPy1LmyxPOnk5fljN6soyRVU0sQGt7mYouyRt2nvXWt37dzuVRP90alVqunthrAVmYwoBAIBAIBAIBAIBAIBAIBAIBAIBAXQe3JeSKmrIbTQSzEm14oy5gPS7U3tK8XLtFvv1RD3Tbqq7IdJzV3IJHFsuUnhjNfk0D8UjuiSQaG9Tb9YXL2jekRytR5z/H8/RtW9l+NTrtDRxU8bIIY2xxRjCxkbQ1rR1LjVV1VzxVTmZbkREcoZ15UIBAIBAsmo9RSB89bpH/AFD+tfR7D3HO2jtUxb7WCAQCAQCAQCAQCAQCAQCAQCAQCCw5l/8AUM+8P9Fq7V3Gex2vpKh/s2fdC+Zq7XSjsZ15UIBAIP/Z"/>
          <p:cNvSpPr>
            <a:spLocks noChangeAspect="1" noChangeArrowheads="1"/>
          </p:cNvSpPr>
          <p:nvPr/>
        </p:nvSpPr>
        <p:spPr bwMode="auto">
          <a:xfrm>
            <a:off x="368300"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0000"/>
              <a:buFont typeface="Wingdings" pitchFamily="2" charset="2"/>
              <a:buChar char="l"/>
              <a:defRPr kumimoji="1" sz="2800" b="1">
                <a:solidFill>
                  <a:schemeClr val="tx1"/>
                </a:solidFill>
                <a:latin typeface="Arial" pitchFamily="34" charset="0"/>
              </a:defRPr>
            </a:lvl1pPr>
            <a:lvl2pPr marL="742950" indent="-285750" eaLnBrk="0" hangingPunct="0">
              <a:spcBef>
                <a:spcPct val="20000"/>
              </a:spcBef>
              <a:buFont typeface="Wingdings" pitchFamily="2" charset="2"/>
              <a:buChar char="§"/>
              <a:defRPr kumimoji="1" sz="2400" b="1">
                <a:solidFill>
                  <a:schemeClr val="tx1"/>
                </a:solidFill>
                <a:latin typeface="Arial" pitchFamily="34" charset="0"/>
              </a:defRPr>
            </a:lvl2pPr>
            <a:lvl3pPr marL="1143000" indent="-228600" eaLnBrk="0" hangingPunct="0">
              <a:spcBef>
                <a:spcPct val="20000"/>
              </a:spcBef>
              <a:buClr>
                <a:schemeClr val="accent2"/>
              </a:buClr>
              <a:buChar char="•"/>
              <a:defRPr kumimoji="1" sz="2000" b="1">
                <a:solidFill>
                  <a:schemeClr val="tx1"/>
                </a:solidFill>
                <a:latin typeface="Arial" pitchFamily="34" charset="0"/>
              </a:defRPr>
            </a:lvl3pPr>
            <a:lvl4pPr marL="1600200" indent="-228600" eaLnBrk="0" hangingPunct="0">
              <a:spcBef>
                <a:spcPct val="20000"/>
              </a:spcBef>
              <a:buChar char="–"/>
              <a:defRPr kumimoji="1" b="1">
                <a:solidFill>
                  <a:schemeClr val="tx1"/>
                </a:solidFill>
                <a:latin typeface="Arial" pitchFamily="34" charset="0"/>
              </a:defRPr>
            </a:lvl4pPr>
            <a:lvl5pPr marL="2057400" indent="-228600" eaLnBrk="0" hangingPunct="0">
              <a:spcBef>
                <a:spcPct val="20000"/>
              </a:spcBef>
              <a:buClr>
                <a:schemeClr val="accent2"/>
              </a:buClr>
              <a:buChar char="•"/>
              <a:defRPr kumimoji="1" b="1">
                <a:solidFill>
                  <a:schemeClr val="tx1"/>
                </a:solidFill>
                <a:latin typeface="Arial" pitchFamily="34" charset="0"/>
              </a:defRPr>
            </a:lvl5pPr>
            <a:lvl6pPr marL="25146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6pPr>
            <a:lvl7pPr marL="29718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7pPr>
            <a:lvl8pPr marL="34290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8pPr>
            <a:lvl9pPr marL="3886200" indent="-228600" defTabSz="457200" eaLnBrk="0" fontAlgn="base" hangingPunct="0">
              <a:spcBef>
                <a:spcPct val="20000"/>
              </a:spcBef>
              <a:spcAft>
                <a:spcPct val="0"/>
              </a:spcAft>
              <a:buClr>
                <a:schemeClr val="accent2"/>
              </a:buClr>
              <a:buChar char="•"/>
              <a:defRPr kumimoji="1" b="1">
                <a:solidFill>
                  <a:schemeClr val="tx1"/>
                </a:solidFill>
                <a:latin typeface="Arial" pitchFamily="34" charset="0"/>
              </a:defRPr>
            </a:lvl9pPr>
          </a:lstStyle>
          <a:p>
            <a:pPr eaLnBrk="1" hangingPunct="1">
              <a:spcBef>
                <a:spcPct val="0"/>
              </a:spcBef>
              <a:buClrTx/>
              <a:buSzTx/>
              <a:buFontTx/>
              <a:buNone/>
            </a:pPr>
            <a:endParaRPr kumimoji="0" lang="en-US" altLang="en-US" sz="1800" b="0"/>
          </a:p>
        </p:txBody>
      </p:sp>
      <p:pic>
        <p:nvPicPr>
          <p:cNvPr id="5137" name="Picture 17" descr="http://www.prwatch.org/files/images/siri-log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2205038"/>
            <a:ext cx="2125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9" descr="http://reliablesoftwares.com/blog/wp-content/uploads/2013/02/Google-Now-Logo.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1550" y="2265363"/>
            <a:ext cx="28384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http://mentalfloss.com/sites/default/files/styles/article_640x430/public/watson_jeopardy.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438" y="708025"/>
            <a:ext cx="46386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http://images.wikia.com/google/images/1/13/Google_Translate_iOS_logo.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3187" y="2840037"/>
            <a:ext cx="3694113"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52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5137"/>
                                        </p:tgtEl>
                                        <p:attrNameLst>
                                          <p:attrName>style.visibility</p:attrName>
                                        </p:attrNameLst>
                                      </p:cBhvr>
                                      <p:to>
                                        <p:strVal val="visible"/>
                                      </p:to>
                                    </p:set>
                                    <p:anim calcmode="lin" valueType="num">
                                      <p:cBhvr>
                                        <p:cTn id="13" dur="500" fill="hold"/>
                                        <p:tgtEl>
                                          <p:spTgt spid="5137"/>
                                        </p:tgtEl>
                                        <p:attrNameLst>
                                          <p:attrName>ppt_w</p:attrName>
                                        </p:attrNameLst>
                                      </p:cBhvr>
                                      <p:tavLst>
                                        <p:tav tm="0">
                                          <p:val>
                                            <p:fltVal val="0"/>
                                          </p:val>
                                        </p:tav>
                                        <p:tav tm="100000">
                                          <p:val>
                                            <p:strVal val="#ppt_w"/>
                                          </p:val>
                                        </p:tav>
                                      </p:tavLst>
                                    </p:anim>
                                    <p:anim calcmode="lin" valueType="num">
                                      <p:cBhvr>
                                        <p:cTn id="14" dur="500" fill="hold"/>
                                        <p:tgtEl>
                                          <p:spTgt spid="5137"/>
                                        </p:tgtEl>
                                        <p:attrNameLst>
                                          <p:attrName>ppt_h</p:attrName>
                                        </p:attrNameLst>
                                      </p:cBhvr>
                                      <p:tavLst>
                                        <p:tav tm="0">
                                          <p:val>
                                            <p:fltVal val="0"/>
                                          </p:val>
                                        </p:tav>
                                        <p:tav tm="100000">
                                          <p:val>
                                            <p:strVal val="#ppt_h"/>
                                          </p:val>
                                        </p:tav>
                                      </p:tavLst>
                                    </p:anim>
                                    <p:animEffect transition="in" filter="fade">
                                      <p:cBhvr>
                                        <p:cTn id="15" dur="500"/>
                                        <p:tgtEl>
                                          <p:spTgt spid="5137"/>
                                        </p:tgtEl>
                                      </p:cBhvr>
                                    </p:animEffect>
                                  </p:childTnLst>
                                </p:cTn>
                              </p:par>
                              <p:par>
                                <p:cTn id="16" presetID="53" presetClass="entr" presetSubtype="16" fill="hold" nodeType="withEffect">
                                  <p:stCondLst>
                                    <p:cond delay="0"/>
                                  </p:stCondLst>
                                  <p:childTnLst>
                                    <p:set>
                                      <p:cBhvr>
                                        <p:cTn id="17" dur="1" fill="hold">
                                          <p:stCondLst>
                                            <p:cond delay="0"/>
                                          </p:stCondLst>
                                        </p:cTn>
                                        <p:tgtEl>
                                          <p:spTgt spid="5139"/>
                                        </p:tgtEl>
                                        <p:attrNameLst>
                                          <p:attrName>style.visibility</p:attrName>
                                        </p:attrNameLst>
                                      </p:cBhvr>
                                      <p:to>
                                        <p:strVal val="visible"/>
                                      </p:to>
                                    </p:set>
                                    <p:anim calcmode="lin" valueType="num">
                                      <p:cBhvr>
                                        <p:cTn id="18" dur="500" fill="hold"/>
                                        <p:tgtEl>
                                          <p:spTgt spid="5139"/>
                                        </p:tgtEl>
                                        <p:attrNameLst>
                                          <p:attrName>ppt_w</p:attrName>
                                        </p:attrNameLst>
                                      </p:cBhvr>
                                      <p:tavLst>
                                        <p:tav tm="0">
                                          <p:val>
                                            <p:fltVal val="0"/>
                                          </p:val>
                                        </p:tav>
                                        <p:tav tm="100000">
                                          <p:val>
                                            <p:strVal val="#ppt_w"/>
                                          </p:val>
                                        </p:tav>
                                      </p:tavLst>
                                    </p:anim>
                                    <p:anim calcmode="lin" valueType="num">
                                      <p:cBhvr>
                                        <p:cTn id="19" dur="500" fill="hold"/>
                                        <p:tgtEl>
                                          <p:spTgt spid="5139"/>
                                        </p:tgtEl>
                                        <p:attrNameLst>
                                          <p:attrName>ppt_h</p:attrName>
                                        </p:attrNameLst>
                                      </p:cBhvr>
                                      <p:tavLst>
                                        <p:tav tm="0">
                                          <p:val>
                                            <p:fltVal val="0"/>
                                          </p:val>
                                        </p:tav>
                                        <p:tav tm="100000">
                                          <p:val>
                                            <p:strVal val="#ppt_h"/>
                                          </p:val>
                                        </p:tav>
                                      </p:tavLst>
                                    </p:anim>
                                    <p:animEffect transition="in" filter="fade">
                                      <p:cBhvr>
                                        <p:cTn id="20" dur="500"/>
                                        <p:tgtEl>
                                          <p:spTgt spid="513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xit" presetSubtype="32" fill="hold" nodeType="clickEffect">
                                  <p:stCondLst>
                                    <p:cond delay="0"/>
                                  </p:stCondLst>
                                  <p:childTnLst>
                                    <p:anim calcmode="lin" valueType="num">
                                      <p:cBhvr>
                                        <p:cTn id="24" dur="500"/>
                                        <p:tgtEl>
                                          <p:spTgt spid="5137"/>
                                        </p:tgtEl>
                                        <p:attrNameLst>
                                          <p:attrName>ppt_w</p:attrName>
                                        </p:attrNameLst>
                                      </p:cBhvr>
                                      <p:tavLst>
                                        <p:tav tm="0">
                                          <p:val>
                                            <p:strVal val="ppt_w"/>
                                          </p:val>
                                        </p:tav>
                                        <p:tav tm="100000">
                                          <p:val>
                                            <p:fltVal val="0"/>
                                          </p:val>
                                        </p:tav>
                                      </p:tavLst>
                                    </p:anim>
                                    <p:anim calcmode="lin" valueType="num">
                                      <p:cBhvr>
                                        <p:cTn id="25" dur="500"/>
                                        <p:tgtEl>
                                          <p:spTgt spid="5137"/>
                                        </p:tgtEl>
                                        <p:attrNameLst>
                                          <p:attrName>ppt_h</p:attrName>
                                        </p:attrNameLst>
                                      </p:cBhvr>
                                      <p:tavLst>
                                        <p:tav tm="0">
                                          <p:val>
                                            <p:strVal val="ppt_h"/>
                                          </p:val>
                                        </p:tav>
                                        <p:tav tm="100000">
                                          <p:val>
                                            <p:fltVal val="0"/>
                                          </p:val>
                                        </p:tav>
                                      </p:tavLst>
                                    </p:anim>
                                    <p:animEffect transition="out" filter="fade">
                                      <p:cBhvr>
                                        <p:cTn id="26" dur="500"/>
                                        <p:tgtEl>
                                          <p:spTgt spid="5137"/>
                                        </p:tgtEl>
                                      </p:cBhvr>
                                    </p:animEffect>
                                    <p:set>
                                      <p:cBhvr>
                                        <p:cTn id="27" dur="1" fill="hold">
                                          <p:stCondLst>
                                            <p:cond delay="499"/>
                                          </p:stCondLst>
                                        </p:cTn>
                                        <p:tgtEl>
                                          <p:spTgt spid="5137"/>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500"/>
                                        <p:tgtEl>
                                          <p:spTgt spid="5139"/>
                                        </p:tgtEl>
                                        <p:attrNameLst>
                                          <p:attrName>ppt_w</p:attrName>
                                        </p:attrNameLst>
                                      </p:cBhvr>
                                      <p:tavLst>
                                        <p:tav tm="0">
                                          <p:val>
                                            <p:strVal val="ppt_w"/>
                                          </p:val>
                                        </p:tav>
                                        <p:tav tm="100000">
                                          <p:val>
                                            <p:fltVal val="0"/>
                                          </p:val>
                                        </p:tav>
                                      </p:tavLst>
                                    </p:anim>
                                    <p:anim calcmode="lin" valueType="num">
                                      <p:cBhvr>
                                        <p:cTn id="30" dur="500"/>
                                        <p:tgtEl>
                                          <p:spTgt spid="5139"/>
                                        </p:tgtEl>
                                        <p:attrNameLst>
                                          <p:attrName>ppt_h</p:attrName>
                                        </p:attrNameLst>
                                      </p:cBhvr>
                                      <p:tavLst>
                                        <p:tav tm="0">
                                          <p:val>
                                            <p:strVal val="ppt_h"/>
                                          </p:val>
                                        </p:tav>
                                        <p:tav tm="100000">
                                          <p:val>
                                            <p:fltVal val="0"/>
                                          </p:val>
                                        </p:tav>
                                      </p:tavLst>
                                    </p:anim>
                                    <p:animEffect transition="out" filter="fade">
                                      <p:cBhvr>
                                        <p:cTn id="31" dur="500"/>
                                        <p:tgtEl>
                                          <p:spTgt spid="5139"/>
                                        </p:tgtEl>
                                      </p:cBhvr>
                                    </p:animEffect>
                                    <p:set>
                                      <p:cBhvr>
                                        <p:cTn id="32" dur="1" fill="hold">
                                          <p:stCondLst>
                                            <p:cond delay="499"/>
                                          </p:stCondLst>
                                        </p:cTn>
                                        <p:tgtEl>
                                          <p:spTgt spid="513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53" presetClass="entr" presetSubtype="16" fill="hold" nodeType="withEffect">
                                  <p:stCondLst>
                                    <p:cond delay="0"/>
                                  </p:stCondLst>
                                  <p:childTnLst>
                                    <p:set>
                                      <p:cBhvr>
                                        <p:cTn id="40" dur="1" fill="hold">
                                          <p:stCondLst>
                                            <p:cond delay="0"/>
                                          </p:stCondLst>
                                        </p:cTn>
                                        <p:tgtEl>
                                          <p:spTgt spid="5135"/>
                                        </p:tgtEl>
                                        <p:attrNameLst>
                                          <p:attrName>style.visibility</p:attrName>
                                        </p:attrNameLst>
                                      </p:cBhvr>
                                      <p:to>
                                        <p:strVal val="visible"/>
                                      </p:to>
                                    </p:set>
                                    <p:anim calcmode="lin" valueType="num">
                                      <p:cBhvr>
                                        <p:cTn id="41" dur="500" fill="hold"/>
                                        <p:tgtEl>
                                          <p:spTgt spid="5135"/>
                                        </p:tgtEl>
                                        <p:attrNameLst>
                                          <p:attrName>ppt_w</p:attrName>
                                        </p:attrNameLst>
                                      </p:cBhvr>
                                      <p:tavLst>
                                        <p:tav tm="0">
                                          <p:val>
                                            <p:fltVal val="0"/>
                                          </p:val>
                                        </p:tav>
                                        <p:tav tm="100000">
                                          <p:val>
                                            <p:strVal val="#ppt_w"/>
                                          </p:val>
                                        </p:tav>
                                      </p:tavLst>
                                    </p:anim>
                                    <p:anim calcmode="lin" valueType="num">
                                      <p:cBhvr>
                                        <p:cTn id="42" dur="500" fill="hold"/>
                                        <p:tgtEl>
                                          <p:spTgt spid="5135"/>
                                        </p:tgtEl>
                                        <p:attrNameLst>
                                          <p:attrName>ppt_h</p:attrName>
                                        </p:attrNameLst>
                                      </p:cBhvr>
                                      <p:tavLst>
                                        <p:tav tm="0">
                                          <p:val>
                                            <p:fltVal val="0"/>
                                          </p:val>
                                        </p:tav>
                                        <p:tav tm="100000">
                                          <p:val>
                                            <p:strVal val="#ppt_h"/>
                                          </p:val>
                                        </p:tav>
                                      </p:tavLst>
                                    </p:anim>
                                    <p:animEffect transition="in" filter="fade">
                                      <p:cBhvr>
                                        <p:cTn id="43" dur="500"/>
                                        <p:tgtEl>
                                          <p:spTgt spid="513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xit" presetSubtype="32" fill="hold" nodeType="clickEffect">
                                  <p:stCondLst>
                                    <p:cond delay="0"/>
                                  </p:stCondLst>
                                  <p:childTnLst>
                                    <p:anim calcmode="lin" valueType="num">
                                      <p:cBhvr>
                                        <p:cTn id="47" dur="500"/>
                                        <p:tgtEl>
                                          <p:spTgt spid="5135"/>
                                        </p:tgtEl>
                                        <p:attrNameLst>
                                          <p:attrName>ppt_w</p:attrName>
                                        </p:attrNameLst>
                                      </p:cBhvr>
                                      <p:tavLst>
                                        <p:tav tm="0">
                                          <p:val>
                                            <p:strVal val="ppt_w"/>
                                          </p:val>
                                        </p:tav>
                                        <p:tav tm="100000">
                                          <p:val>
                                            <p:fltVal val="0"/>
                                          </p:val>
                                        </p:tav>
                                      </p:tavLst>
                                    </p:anim>
                                    <p:anim calcmode="lin" valueType="num">
                                      <p:cBhvr>
                                        <p:cTn id="48" dur="500"/>
                                        <p:tgtEl>
                                          <p:spTgt spid="5135"/>
                                        </p:tgtEl>
                                        <p:attrNameLst>
                                          <p:attrName>ppt_h</p:attrName>
                                        </p:attrNameLst>
                                      </p:cBhvr>
                                      <p:tavLst>
                                        <p:tav tm="0">
                                          <p:val>
                                            <p:strVal val="ppt_h"/>
                                          </p:val>
                                        </p:tav>
                                        <p:tav tm="100000">
                                          <p:val>
                                            <p:fltVal val="0"/>
                                          </p:val>
                                        </p:tav>
                                      </p:tavLst>
                                    </p:anim>
                                    <p:animEffect transition="out" filter="fade">
                                      <p:cBhvr>
                                        <p:cTn id="49" dur="500"/>
                                        <p:tgtEl>
                                          <p:spTgt spid="5135"/>
                                        </p:tgtEl>
                                      </p:cBhvr>
                                    </p:animEffect>
                                    <p:set>
                                      <p:cBhvr>
                                        <p:cTn id="50" dur="1" fill="hold">
                                          <p:stCondLst>
                                            <p:cond delay="499"/>
                                          </p:stCondLst>
                                        </p:cTn>
                                        <p:tgtEl>
                                          <p:spTgt spid="513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par>
                                <p:cTn id="59" presetID="53" presetClass="entr" presetSubtype="16" fill="hold" nodeType="withEffect">
                                  <p:stCondLst>
                                    <p:cond delay="0"/>
                                  </p:stCondLst>
                                  <p:childTnLst>
                                    <p:set>
                                      <p:cBhvr>
                                        <p:cTn id="60" dur="1" fill="hold">
                                          <p:stCondLst>
                                            <p:cond delay="0"/>
                                          </p:stCondLst>
                                        </p:cTn>
                                        <p:tgtEl>
                                          <p:spTgt spid="5127"/>
                                        </p:tgtEl>
                                        <p:attrNameLst>
                                          <p:attrName>style.visibility</p:attrName>
                                        </p:attrNameLst>
                                      </p:cBhvr>
                                      <p:to>
                                        <p:strVal val="visible"/>
                                      </p:to>
                                    </p:set>
                                    <p:anim calcmode="lin" valueType="num">
                                      <p:cBhvr>
                                        <p:cTn id="61" dur="500" fill="hold"/>
                                        <p:tgtEl>
                                          <p:spTgt spid="5127"/>
                                        </p:tgtEl>
                                        <p:attrNameLst>
                                          <p:attrName>ppt_w</p:attrName>
                                        </p:attrNameLst>
                                      </p:cBhvr>
                                      <p:tavLst>
                                        <p:tav tm="0">
                                          <p:val>
                                            <p:fltVal val="0"/>
                                          </p:val>
                                        </p:tav>
                                        <p:tav tm="100000">
                                          <p:val>
                                            <p:strVal val="#ppt_w"/>
                                          </p:val>
                                        </p:tav>
                                      </p:tavLst>
                                    </p:anim>
                                    <p:anim calcmode="lin" valueType="num">
                                      <p:cBhvr>
                                        <p:cTn id="62" dur="500" fill="hold"/>
                                        <p:tgtEl>
                                          <p:spTgt spid="5127"/>
                                        </p:tgtEl>
                                        <p:attrNameLst>
                                          <p:attrName>ppt_h</p:attrName>
                                        </p:attrNameLst>
                                      </p:cBhvr>
                                      <p:tavLst>
                                        <p:tav tm="0">
                                          <p:val>
                                            <p:fltVal val="0"/>
                                          </p:val>
                                        </p:tav>
                                        <p:tav tm="100000">
                                          <p:val>
                                            <p:strVal val="#ppt_h"/>
                                          </p:val>
                                        </p:tav>
                                      </p:tavLst>
                                    </p:anim>
                                    <p:animEffect transition="in" filter="fade">
                                      <p:cBhvr>
                                        <p:cTn id="63" dur="500"/>
                                        <p:tgtEl>
                                          <p:spTgt spid="512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3" presetClass="exit" presetSubtype="32" fill="hold" nodeType="clickEffect">
                                  <p:stCondLst>
                                    <p:cond delay="0"/>
                                  </p:stCondLst>
                                  <p:childTnLst>
                                    <p:anim calcmode="lin" valueType="num">
                                      <p:cBhvr>
                                        <p:cTn id="67" dur="500"/>
                                        <p:tgtEl>
                                          <p:spTgt spid="5127"/>
                                        </p:tgtEl>
                                        <p:attrNameLst>
                                          <p:attrName>ppt_w</p:attrName>
                                        </p:attrNameLst>
                                      </p:cBhvr>
                                      <p:tavLst>
                                        <p:tav tm="0">
                                          <p:val>
                                            <p:strVal val="ppt_w"/>
                                          </p:val>
                                        </p:tav>
                                        <p:tav tm="100000">
                                          <p:val>
                                            <p:fltVal val="0"/>
                                          </p:val>
                                        </p:tav>
                                      </p:tavLst>
                                    </p:anim>
                                    <p:anim calcmode="lin" valueType="num">
                                      <p:cBhvr>
                                        <p:cTn id="68" dur="500"/>
                                        <p:tgtEl>
                                          <p:spTgt spid="5127"/>
                                        </p:tgtEl>
                                        <p:attrNameLst>
                                          <p:attrName>ppt_h</p:attrName>
                                        </p:attrNameLst>
                                      </p:cBhvr>
                                      <p:tavLst>
                                        <p:tav tm="0">
                                          <p:val>
                                            <p:strVal val="ppt_h"/>
                                          </p:val>
                                        </p:tav>
                                        <p:tav tm="100000">
                                          <p:val>
                                            <p:fltVal val="0"/>
                                          </p:val>
                                        </p:tav>
                                      </p:tavLst>
                                    </p:anim>
                                    <p:animEffect transition="out" filter="fade">
                                      <p:cBhvr>
                                        <p:cTn id="69" dur="500"/>
                                        <p:tgtEl>
                                          <p:spTgt spid="5127"/>
                                        </p:tgtEl>
                                      </p:cBhvr>
                                    </p:animEffect>
                                    <p:set>
                                      <p:cBhvr>
                                        <p:cTn id="70" dur="1" fill="hold">
                                          <p:stCondLst>
                                            <p:cond delay="499"/>
                                          </p:stCondLst>
                                        </p:cTn>
                                        <p:tgtEl>
                                          <p:spTgt spid="5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latin typeface="Tw Cen MT Condensed" panose="020B0606020104020203" pitchFamily="34" charset="0"/>
                <a:ea typeface="ＭＳ Ｐゴシック" pitchFamily="2" charset="-128"/>
              </a:rPr>
              <a:t>Instructor</a:t>
            </a:r>
            <a:endParaRPr lang="en-US" altLang="en-US" dirty="0" smtClean="0">
              <a:latin typeface="Tw Cen MT Condensed" panose="020B0606020104020203" pitchFamily="34" charset="0"/>
              <a:ea typeface="ＭＳ Ｐゴシック" pitchFamily="2" charset="-128"/>
            </a:endParaRPr>
          </a:p>
        </p:txBody>
      </p:sp>
      <p:pic>
        <p:nvPicPr>
          <p:cNvPr id="7171" name="Content Placeholder 4" descr="Beppe07.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68363" y="1698625"/>
            <a:ext cx="1336675" cy="1773238"/>
          </a:xfrm>
        </p:spPr>
      </p:pic>
      <p:sp>
        <p:nvSpPr>
          <p:cNvPr id="8" name="TextBox 7"/>
          <p:cNvSpPr txBox="1">
            <a:spLocks noChangeArrowheads="1"/>
          </p:cNvSpPr>
          <p:nvPr/>
        </p:nvSpPr>
        <p:spPr bwMode="auto">
          <a:xfrm>
            <a:off x="2617788" y="1992313"/>
            <a:ext cx="4735512" cy="1501775"/>
          </a:xfrm>
          <a:prstGeom prst="rect">
            <a:avLst/>
          </a:prstGeom>
          <a:gradFill rotWithShape="1">
            <a:gsLst>
              <a:gs pos="0">
                <a:srgbClr val="E8ECFF"/>
              </a:gs>
              <a:gs pos="64999">
                <a:srgbClr val="CBD4FF"/>
              </a:gs>
              <a:gs pos="100000">
                <a:srgbClr val="B7C4FF"/>
              </a:gs>
            </a:gsLst>
            <a:lin ang="5400000" scaled="1"/>
          </a:gradFill>
          <a:ln w="9525">
            <a:solidFill>
              <a:srgbClr val="A7B2FB"/>
            </a:solidFill>
            <a:miter lim="800000"/>
            <a:headEnd/>
            <a:tailEnd/>
          </a:ln>
          <a:effectLst>
            <a:outerShdw blurRad="40000" dist="20000" dir="5400000" rotWithShape="0">
              <a:srgbClr val="000000">
                <a:alpha val="37999"/>
              </a:srgbClr>
            </a:outerShdw>
          </a:effectLst>
        </p:spPr>
        <p:txBody>
          <a:bodyPr/>
          <a:lstStyle/>
          <a:p>
            <a:pPr>
              <a:defRPr/>
            </a:pPr>
            <a:r>
              <a:rPr lang="en-US" dirty="0">
                <a:solidFill>
                  <a:schemeClr val="dk1"/>
                </a:solidFill>
                <a:latin typeface="+mn-lt"/>
                <a:ea typeface="+mn-ea"/>
              </a:rPr>
              <a:t>Giuseppe Attardi</a:t>
            </a:r>
          </a:p>
          <a:p>
            <a:pPr>
              <a:defRPr/>
            </a:pPr>
            <a:r>
              <a:rPr lang="en-US" dirty="0">
                <a:solidFill>
                  <a:schemeClr val="dk1"/>
                </a:solidFill>
                <a:latin typeface="+mn-lt"/>
                <a:ea typeface="+mn-ea"/>
              </a:rPr>
              <a:t>Office: 292</a:t>
            </a:r>
          </a:p>
          <a:p>
            <a:pPr>
              <a:defRPr/>
            </a:pPr>
            <a:r>
              <a:rPr lang="en-US" dirty="0">
                <a:solidFill>
                  <a:schemeClr val="dk1"/>
                </a:solidFill>
                <a:latin typeface="+mn-lt"/>
              </a:rPr>
              <a:t>m</a:t>
            </a:r>
            <a:r>
              <a:rPr lang="en-US" dirty="0" smtClean="0">
                <a:solidFill>
                  <a:schemeClr val="dk1"/>
                </a:solidFill>
                <a:latin typeface="+mn-lt"/>
                <a:ea typeface="+mn-ea"/>
              </a:rPr>
              <a:t>ail</a:t>
            </a:r>
            <a:r>
              <a:rPr lang="en-US" dirty="0">
                <a:solidFill>
                  <a:schemeClr val="dk1"/>
                </a:solidFill>
                <a:latin typeface="+mn-lt"/>
                <a:ea typeface="+mn-ea"/>
              </a:rPr>
              <a:t>: </a:t>
            </a:r>
            <a:r>
              <a:rPr lang="en-US" dirty="0" err="1" smtClean="0">
                <a:solidFill>
                  <a:schemeClr val="dk1"/>
                </a:solidFill>
                <a:latin typeface="+mn-lt"/>
                <a:ea typeface="+mn-ea"/>
              </a:rPr>
              <a:t>attardi@di.unipi.it</a:t>
            </a:r>
            <a:endParaRPr lang="en-US" dirty="0" smtClean="0">
              <a:solidFill>
                <a:schemeClr val="dk1"/>
              </a:solidFill>
              <a:latin typeface="+mn-lt"/>
              <a:ea typeface="+mn-ea"/>
            </a:endParaRPr>
          </a:p>
          <a:p>
            <a:pPr>
              <a:defRPr/>
            </a:pPr>
            <a:r>
              <a:rPr lang="en-US" dirty="0" smtClean="0">
                <a:solidFill>
                  <a:schemeClr val="dk1"/>
                </a:solidFill>
                <a:latin typeface="+mn-lt"/>
              </a:rPr>
              <a:t>web: </a:t>
            </a:r>
            <a:r>
              <a:rPr lang="en-US" dirty="0" err="1" smtClean="0">
                <a:solidFill>
                  <a:schemeClr val="dk1"/>
                </a:solidFill>
                <a:latin typeface="+mn-lt"/>
              </a:rPr>
              <a:t>www.di.unipi.it</a:t>
            </a:r>
            <a:r>
              <a:rPr lang="en-US" dirty="0" smtClean="0">
                <a:solidFill>
                  <a:schemeClr val="dk1"/>
                </a:solidFill>
                <a:latin typeface="+mn-lt"/>
              </a:rPr>
              <a:t>/~</a:t>
            </a:r>
            <a:r>
              <a:rPr lang="en-US" dirty="0" err="1" smtClean="0">
                <a:solidFill>
                  <a:schemeClr val="dk1"/>
                </a:solidFill>
                <a:latin typeface="+mn-lt"/>
              </a:rPr>
              <a:t>attardi</a:t>
            </a:r>
            <a:endParaRPr lang="en-US" dirty="0">
              <a:solidFill>
                <a:schemeClr val="dk1"/>
              </a:solidFill>
              <a:latin typeface="+mn-lt"/>
              <a:ea typeface="+mn-ea"/>
            </a:endParaRPr>
          </a:p>
        </p:txBody>
      </p:sp>
      <p:sp>
        <p:nvSpPr>
          <p:cNvPr id="7174" name="AutoShape 6" descr="data:image/jpeg;base64,/9j/4AAQSkZJRgABAQAAAQABAAD/2wCEAAkGBxQHBhUTEhQWFhUWFx8VGRcYFhsXHhkfJR8XHCAdHh8aKCggGB0mHR8XJjEhJSksLi4vIx80ODMsNygtLiwBCgoKDgwNGg8PGzQkHyU4LTQ3NCw0NDcsLDcsKyw0NTQ3NCw0NCs0LCs0NCw0NCssNCwsKzUsLCs3LDQuKywrK//AABEIAFAAUAMBIgACEQEDEQH/xAAcAAABBAMBAAAAAAAAAAAAAAAGAwQFBwACCAH/xAA4EAABAgQDAwoFAgcAAAAAAAABAgMABAURBhIhMUFRBxMiMmFxgZGhwRRCUrHRFeEjM0NicoLx/8QAGQEAAgMBAAAAAAAAAAAAAAAAAwQAAQIF/8QAHxEAAwACAgIDAAAAAAAAAAAAAAECAxESMSFBBFFx/9oADAMBAAIRAxEAPwCjgI9AhVtPRhZpjMBFbINcsSMhSTNy5XewBtDmWpoEspa9g0A4mEVTam9AbcANn/YrZej1FOQlRBuo7h+/GGkxJlB3iFmXDa99d198JvOl1RUSIhBotGURpDhRBHGECLGNGTyMMZGRCwuGEnU6KKU6X1Un8xKSuCjk1eZ0P1j2Ji5KfgaVqNObdSTZbSSPQ3h+nAzLd8qiNltIy0aTKMxFh402TaIcSsKWU9Enba43b9YZMYFmZkKUUka22evdF149wcJjCT3NqOdsc6iw16OtvEXgcY5RGKdTm8yHFKKEqVlTom/HxgGV1OtDOGYvboD2uTdTLGddzoTbZ3RCVOi/prOVQN1DhB9jvHblOpzBaQP46StKjw0tfgdYBkMVCrTtiC4bXJGqQO/YIxjd90/ATNONLjK8gYB0oUW6knqesTFSpvNVJBSNupF7ajt3RHVqX+HnyCnKSAop4X3Q2nsRc6GpcH0iNSvsEaRkWZOvuTqY+JwVKm1rNhPlpBJAPyOvc7gpAv1FqT3a3g4iFnihmEAE5QmGZpTTiAQNR8t0nUA222iwIFcbyxbDcwkX5u6VD+07D4K+5gOeW52vQz8a1N6fTKp5WCy23LgFIUApATwFxDBOPFow6GyghYTk22FofYvklTcuXH1tjNqkrXv7EpHhtiuVOBtwjOFA6aA29YDEqpWxjNVY7dL2LCaUsFQ2jZEJMPKmHSpRuTvickEBx7LutaGE/RnJNegzp+pIv58DDUr6OfdJeGRu+MtHpFjGydkWZOjOQmYzSEy39LiVeYP4i0o575L8SihTczfXM3ca703/ADF1U7EbNQmlIbWFEISuw1te8WTZNQ2nXkNskLsQdLbb9loZTFQUsdHojjtP4EQkkk1Kptr1yJClX7QQke/lEJsCMWUt6mOq5qXDzd8yAQFFF9bWMU7UX1TM2orTlVmuRa1uy26Om6zMp/WEsq+dorH+qgD90+sVDX8PhWIXL/OrN3CFFSi2h/g8sJpgNT3cjo74IaQ8t95zKDlSLk8ANII5LBrU5iDm0CyUpKvEWg8GGmKRhl8DKnM0cyibW0PvaG8OTxtCHycL5cWCTGCm5ijIcfRnUddljY7Bp2RC1PkxQqWKmlKbXuQemPHeItHDronsLsKt/TA2W1AA9vWMfQEMknYBcwXafYHi10czys0Wl3EX9yJSBZwyXlkEvquOISAQPcxz9Ly63eolR7gTHT+BJQ07CrDatFIQhR3bRf3MBD8WlvQ9xU98JSlkbSLCF8Nt/D0NpNtQgE+NzEdjZ4O0hVj1TYxKhXNUlPHIPtEKK05ZKi5TKtJPsqspPOp7/wCXoew6wvRnm8XPsPt7tHEX6qtDY8RwO+Inlq6VKl1cFqT5p/aK5pldeoLxXLryFxvIru9jt1geTErW/YxgzvH+Fu0OppmeUF1prqNNquRvUSL99tnnBlV2EvSZCwFZUldiLi41B14WineRw3xKvtZvr/kIuKttlVEey9YtlI7z0R943MqFpAclu6dM1ww85M4dacetnWgKNhYai+zdpaGGJ2uep6mwrKFdZWzKkdYnwiQq8+KRKtNDrGzYHkIH63MCpVb4bUobAcdA+Y36KPE/aNbMNH//2Q=="/>
          <p:cNvSpPr>
            <a:spLocks noChangeAspect="1" noChangeArrowheads="1"/>
          </p:cNvSpPr>
          <p:nvPr/>
        </p:nvSpPr>
        <p:spPr bwMode="auto">
          <a:xfrm>
            <a:off x="-381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charset="2"/>
              <a:buChar char="l"/>
              <a:defRPr kumimoji="1" sz="3200" b="1">
                <a:solidFill>
                  <a:schemeClr val="tx1"/>
                </a:solidFill>
                <a:latin typeface="Arial" charset="0"/>
                <a:ea typeface="ＭＳ Ｐゴシック" charset="-128"/>
              </a:defRPr>
            </a:lvl1pPr>
            <a:lvl2pPr marL="742950" indent="-285750">
              <a:spcBef>
                <a:spcPct val="20000"/>
              </a:spcBef>
              <a:buChar char="–"/>
              <a:defRPr kumimoji="1" sz="2800" b="1">
                <a:solidFill>
                  <a:schemeClr val="tx1"/>
                </a:solidFill>
                <a:latin typeface="Arial" charset="0"/>
                <a:ea typeface="ＭＳ Ｐゴシック" charset="-128"/>
              </a:defRPr>
            </a:lvl2pPr>
            <a:lvl3pPr marL="1143000" indent="-228600">
              <a:spcBef>
                <a:spcPct val="20000"/>
              </a:spcBef>
              <a:buClr>
                <a:schemeClr val="accent2"/>
              </a:buClr>
              <a:buChar char="•"/>
              <a:defRPr kumimoji="1" sz="2400" b="1">
                <a:solidFill>
                  <a:schemeClr val="tx1"/>
                </a:solidFill>
                <a:latin typeface="Arial" charset="0"/>
                <a:ea typeface="ＭＳ Ｐゴシック" charset="-128"/>
              </a:defRPr>
            </a:lvl3pPr>
            <a:lvl4pPr marL="1600200" indent="-228600">
              <a:spcBef>
                <a:spcPct val="20000"/>
              </a:spcBef>
              <a:buChar char="–"/>
              <a:defRPr kumimoji="1" sz="2000" b="1">
                <a:solidFill>
                  <a:schemeClr val="tx1"/>
                </a:solidFill>
                <a:latin typeface="Arial" charset="0"/>
                <a:ea typeface="ＭＳ Ｐゴシック" charset="-128"/>
              </a:defRPr>
            </a:lvl4pPr>
            <a:lvl5pPr marL="2057400" indent="-228600">
              <a:spcBef>
                <a:spcPct val="20000"/>
              </a:spcBef>
              <a:buClr>
                <a:schemeClr val="accent2"/>
              </a:buClr>
              <a:buChar char="•"/>
              <a:defRPr kumimoji="1" sz="2000" b="1">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ea typeface="ＭＳ Ｐゴシック" charset="-128"/>
              </a:defRPr>
            </a:lvl9pPr>
          </a:lstStyle>
          <a:p>
            <a:pPr>
              <a:spcBef>
                <a:spcPct val="0"/>
              </a:spcBef>
              <a:buClrTx/>
              <a:buSzTx/>
              <a:buFontTx/>
              <a:buNone/>
            </a:pPr>
            <a:endParaRPr kumimoji="0" lang="en-US" altLang="en-US" sz="2400" b="0">
              <a:latin typeface="Times New Roman" charset="0"/>
            </a:endParaRPr>
          </a:p>
        </p:txBody>
      </p:sp>
    </p:spTree>
    <p:extLst>
      <p:ext uri="{BB962C8B-B14F-4D97-AF65-F5344CB8AC3E}">
        <p14:creationId xmlns:p14="http://schemas.microsoft.com/office/powerpoint/2010/main" val="1875608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Bowl Competition</a:t>
            </a:r>
            <a:endParaRPr lang="en-US" dirty="0"/>
          </a:p>
        </p:txBody>
      </p:sp>
      <p:sp>
        <p:nvSpPr>
          <p:cNvPr id="3" name="Content Placeholder 2"/>
          <p:cNvSpPr>
            <a:spLocks noGrp="1"/>
          </p:cNvSpPr>
          <p:nvPr>
            <p:ph idx="1"/>
          </p:nvPr>
        </p:nvSpPr>
        <p:spPr/>
        <p:txBody>
          <a:bodyPr>
            <a:normAutofit/>
          </a:bodyPr>
          <a:lstStyle/>
          <a:p>
            <a:r>
              <a:rPr lang="en-US" dirty="0" err="1" smtClean="0"/>
              <a:t>Iyyer</a:t>
            </a:r>
            <a:r>
              <a:rPr lang="en-US" dirty="0"/>
              <a:t> </a:t>
            </a:r>
            <a:r>
              <a:rPr lang="en-US" dirty="0" smtClean="0"/>
              <a:t>et </a:t>
            </a:r>
            <a:r>
              <a:rPr lang="pt-BR" dirty="0" smtClean="0"/>
              <a:t>al. </a:t>
            </a:r>
            <a:r>
              <a:rPr lang="de-DE" dirty="0" smtClean="0"/>
              <a:t>2014: A </a:t>
            </a:r>
            <a:r>
              <a:rPr lang="de-DE" dirty="0" err="1" smtClean="0"/>
              <a:t>Neural</a:t>
            </a:r>
            <a:r>
              <a:rPr lang="de-DE" dirty="0" smtClean="0"/>
              <a:t> Network </a:t>
            </a:r>
            <a:r>
              <a:rPr lang="de-DE" dirty="0" err="1" smtClean="0"/>
              <a:t>for</a:t>
            </a:r>
            <a:r>
              <a:rPr lang="de-DE" dirty="0"/>
              <a:t> </a:t>
            </a:r>
            <a:r>
              <a:rPr lang="de-DE" dirty="0" err="1" smtClean="0"/>
              <a:t>Factoid</a:t>
            </a:r>
            <a:r>
              <a:rPr lang="de-DE" dirty="0" smtClean="0"/>
              <a:t> </a:t>
            </a:r>
            <a:r>
              <a:rPr lang="de-DE" dirty="0" err="1" smtClean="0"/>
              <a:t>Question</a:t>
            </a:r>
            <a:r>
              <a:rPr lang="de-DE" dirty="0" smtClean="0"/>
              <a:t> </a:t>
            </a:r>
            <a:r>
              <a:rPr lang="de-DE" dirty="0" err="1" smtClean="0"/>
              <a:t>Answering</a:t>
            </a:r>
            <a:r>
              <a:rPr lang="de-DE" dirty="0" smtClean="0"/>
              <a:t> </a:t>
            </a:r>
            <a:r>
              <a:rPr lang="de-DE" dirty="0" err="1" smtClean="0"/>
              <a:t>over</a:t>
            </a:r>
            <a:r>
              <a:rPr lang="de-DE" dirty="0"/>
              <a:t> </a:t>
            </a:r>
            <a:r>
              <a:rPr lang="de-DE" dirty="0" smtClean="0"/>
              <a:t>Paragraphs</a:t>
            </a:r>
            <a:endParaRPr lang="de-DE" dirty="0"/>
          </a:p>
          <a:p>
            <a:r>
              <a:rPr lang="de-DE" dirty="0" smtClean="0"/>
              <a:t>QUESTION</a:t>
            </a:r>
            <a:r>
              <a:rPr lang="de-DE" dirty="0"/>
              <a:t>:</a:t>
            </a:r>
          </a:p>
          <a:p>
            <a:pPr marL="400050" lvl="1" indent="0">
              <a:buNone/>
            </a:pPr>
            <a:r>
              <a:rPr lang="de-DE" dirty="0" smtClean="0"/>
              <a:t>He </a:t>
            </a:r>
            <a:r>
              <a:rPr lang="ru-RU" dirty="0" err="1" smtClean="0"/>
              <a:t>le</a:t>
            </a:r>
            <a:r>
              <a:rPr lang="en-US" dirty="0" err="1" smtClean="0"/>
              <a:t>ft</a:t>
            </a:r>
            <a:r>
              <a:rPr lang="en-US" dirty="0"/>
              <a:t> </a:t>
            </a:r>
            <a:r>
              <a:rPr lang="en-US" dirty="0" smtClean="0"/>
              <a:t>unfinished</a:t>
            </a:r>
            <a:r>
              <a:rPr lang="en-US" dirty="0"/>
              <a:t> </a:t>
            </a:r>
            <a:r>
              <a:rPr lang="en-US" dirty="0" smtClean="0"/>
              <a:t>a</a:t>
            </a:r>
            <a:r>
              <a:rPr lang="en-US" dirty="0"/>
              <a:t> </a:t>
            </a:r>
            <a:r>
              <a:rPr lang="en-US" dirty="0" smtClean="0"/>
              <a:t>novel</a:t>
            </a:r>
            <a:r>
              <a:rPr lang="en-US" dirty="0"/>
              <a:t> </a:t>
            </a:r>
            <a:r>
              <a:rPr lang="en-US" dirty="0" smtClean="0"/>
              <a:t>whose</a:t>
            </a:r>
            <a:r>
              <a:rPr lang="en-US" dirty="0"/>
              <a:t> </a:t>
            </a:r>
            <a:r>
              <a:rPr lang="en-US" dirty="0" smtClean="0"/>
              <a:t>title character</a:t>
            </a:r>
            <a:r>
              <a:rPr lang="en-US" dirty="0"/>
              <a:t> </a:t>
            </a:r>
            <a:r>
              <a:rPr lang="en-US" dirty="0" smtClean="0"/>
              <a:t>forges</a:t>
            </a:r>
            <a:r>
              <a:rPr lang="en-US" dirty="0"/>
              <a:t> </a:t>
            </a:r>
            <a:r>
              <a:rPr lang="en-US" dirty="0" smtClean="0"/>
              <a:t>his</a:t>
            </a:r>
            <a:r>
              <a:rPr lang="en-US" dirty="0"/>
              <a:t> </a:t>
            </a:r>
            <a:r>
              <a:rPr lang="en-US" dirty="0" smtClean="0"/>
              <a:t>father’s</a:t>
            </a:r>
            <a:r>
              <a:rPr lang="en-US" dirty="0"/>
              <a:t> </a:t>
            </a:r>
            <a:r>
              <a:rPr lang="en-US" dirty="0" smtClean="0"/>
              <a:t>signature</a:t>
            </a:r>
            <a:r>
              <a:rPr lang="en-US" dirty="0"/>
              <a:t> </a:t>
            </a:r>
            <a:r>
              <a:rPr lang="en-US" dirty="0" smtClean="0"/>
              <a:t>to</a:t>
            </a:r>
            <a:r>
              <a:rPr lang="en-US" dirty="0"/>
              <a:t> </a:t>
            </a:r>
            <a:r>
              <a:rPr lang="en-US" dirty="0" smtClean="0"/>
              <a:t>get</a:t>
            </a:r>
            <a:r>
              <a:rPr lang="en-US" dirty="0"/>
              <a:t> </a:t>
            </a:r>
            <a:r>
              <a:rPr lang="en-US" dirty="0" smtClean="0"/>
              <a:t>out</a:t>
            </a:r>
            <a:r>
              <a:rPr lang="en-US" dirty="0"/>
              <a:t> </a:t>
            </a:r>
            <a:r>
              <a:rPr lang="en-US" dirty="0" smtClean="0"/>
              <a:t>of</a:t>
            </a:r>
            <a:r>
              <a:rPr lang="en-US" dirty="0"/>
              <a:t> </a:t>
            </a:r>
            <a:r>
              <a:rPr lang="en-US" dirty="0" smtClean="0"/>
              <a:t>school</a:t>
            </a:r>
            <a:r>
              <a:rPr lang="en-US" dirty="0"/>
              <a:t> </a:t>
            </a:r>
            <a:r>
              <a:rPr lang="en-US" dirty="0" smtClean="0"/>
              <a:t>and</a:t>
            </a:r>
            <a:r>
              <a:rPr lang="en-US" dirty="0"/>
              <a:t> </a:t>
            </a:r>
            <a:r>
              <a:rPr lang="en-US" dirty="0" smtClean="0"/>
              <a:t>avoids</a:t>
            </a:r>
            <a:r>
              <a:rPr lang="en-US" dirty="0"/>
              <a:t> </a:t>
            </a:r>
            <a:r>
              <a:rPr lang="en-US" dirty="0" smtClean="0"/>
              <a:t>the</a:t>
            </a:r>
            <a:r>
              <a:rPr lang="en-US" dirty="0"/>
              <a:t> </a:t>
            </a:r>
            <a:r>
              <a:rPr lang="en-US" dirty="0" smtClean="0"/>
              <a:t>draft by</a:t>
            </a:r>
            <a:r>
              <a:rPr lang="en-US" dirty="0"/>
              <a:t> </a:t>
            </a:r>
            <a:r>
              <a:rPr lang="en-US" dirty="0" smtClean="0"/>
              <a:t>feigning</a:t>
            </a:r>
            <a:r>
              <a:rPr lang="en-US" dirty="0"/>
              <a:t> </a:t>
            </a:r>
            <a:r>
              <a:rPr lang="en-US" dirty="0" smtClean="0"/>
              <a:t>desire</a:t>
            </a:r>
            <a:r>
              <a:rPr lang="en-US" dirty="0"/>
              <a:t> </a:t>
            </a:r>
            <a:r>
              <a:rPr lang="en-US" dirty="0" smtClean="0"/>
              <a:t>to</a:t>
            </a:r>
            <a:r>
              <a:rPr lang="en-US" dirty="0"/>
              <a:t> </a:t>
            </a:r>
            <a:r>
              <a:rPr lang="en-US" dirty="0" smtClean="0"/>
              <a:t>join.</a:t>
            </a:r>
          </a:p>
          <a:p>
            <a:pPr marL="400050" lvl="1" indent="0">
              <a:buNone/>
            </a:pPr>
            <a:r>
              <a:rPr lang="en-US" dirty="0" smtClean="0"/>
              <a:t>One of his</a:t>
            </a:r>
            <a:r>
              <a:rPr lang="en-US" dirty="0"/>
              <a:t> </a:t>
            </a:r>
            <a:r>
              <a:rPr lang="en-US" dirty="0" smtClean="0"/>
              <a:t>novels</a:t>
            </a:r>
            <a:r>
              <a:rPr lang="en-US" dirty="0"/>
              <a:t> </a:t>
            </a:r>
            <a:r>
              <a:rPr lang="en-US" dirty="0" smtClean="0"/>
              <a:t>features</a:t>
            </a:r>
            <a:r>
              <a:rPr lang="en-US" dirty="0"/>
              <a:t> </a:t>
            </a:r>
            <a:r>
              <a:rPr lang="en-US" dirty="0" smtClean="0"/>
              <a:t>the</a:t>
            </a:r>
            <a:r>
              <a:rPr lang="en-US" dirty="0"/>
              <a:t> </a:t>
            </a:r>
            <a:r>
              <a:rPr lang="en-US" dirty="0" err="1" smtClean="0"/>
              <a:t>jesuit</a:t>
            </a:r>
            <a:r>
              <a:rPr lang="en-US" dirty="0"/>
              <a:t> </a:t>
            </a:r>
            <a:r>
              <a:rPr lang="en-US" dirty="0" err="1" smtClean="0"/>
              <a:t>Naptha</a:t>
            </a:r>
            <a:r>
              <a:rPr lang="en-US" dirty="0"/>
              <a:t> </a:t>
            </a:r>
            <a:r>
              <a:rPr lang="en-US" dirty="0" smtClean="0"/>
              <a:t>and</a:t>
            </a:r>
            <a:r>
              <a:rPr lang="en-US" dirty="0"/>
              <a:t> </a:t>
            </a:r>
            <a:r>
              <a:rPr lang="en-US" dirty="0" smtClean="0"/>
              <a:t>his</a:t>
            </a:r>
            <a:r>
              <a:rPr lang="en-US" dirty="0"/>
              <a:t> </a:t>
            </a:r>
            <a:r>
              <a:rPr lang="en-US" dirty="0" smtClean="0"/>
              <a:t>opponent</a:t>
            </a:r>
            <a:r>
              <a:rPr lang="en-US" dirty="0"/>
              <a:t> </a:t>
            </a:r>
            <a:r>
              <a:rPr lang="en-US" dirty="0" err="1" smtClean="0"/>
              <a:t>Settembrini</a:t>
            </a:r>
            <a:r>
              <a:rPr lang="en-US" dirty="0" smtClean="0"/>
              <a:t>, while</a:t>
            </a:r>
            <a:r>
              <a:rPr lang="en-US" dirty="0"/>
              <a:t> </a:t>
            </a:r>
            <a:r>
              <a:rPr lang="en-US" dirty="0" smtClean="0"/>
              <a:t>his</a:t>
            </a:r>
            <a:r>
              <a:rPr lang="en-US" dirty="0"/>
              <a:t> </a:t>
            </a:r>
            <a:r>
              <a:rPr lang="en-US" dirty="0" smtClean="0"/>
              <a:t>most</a:t>
            </a:r>
            <a:r>
              <a:rPr lang="en-US" dirty="0"/>
              <a:t> </a:t>
            </a:r>
            <a:r>
              <a:rPr lang="en-US" dirty="0" smtClean="0"/>
              <a:t>famous</a:t>
            </a:r>
            <a:r>
              <a:rPr lang="en-US" dirty="0"/>
              <a:t> </a:t>
            </a:r>
            <a:r>
              <a:rPr lang="en-US" dirty="0" smtClean="0"/>
              <a:t>work</a:t>
            </a:r>
            <a:r>
              <a:rPr lang="en-US" dirty="0"/>
              <a:t> </a:t>
            </a:r>
            <a:r>
              <a:rPr lang="en-US" dirty="0" smtClean="0"/>
              <a:t>depicts</a:t>
            </a:r>
            <a:r>
              <a:rPr lang="en-US" dirty="0"/>
              <a:t> </a:t>
            </a:r>
            <a:r>
              <a:rPr lang="en-US" dirty="0" smtClean="0"/>
              <a:t>the</a:t>
            </a:r>
            <a:r>
              <a:rPr lang="en-US" dirty="0"/>
              <a:t> </a:t>
            </a:r>
            <a:r>
              <a:rPr lang="en-US" dirty="0" smtClean="0"/>
              <a:t>aging</a:t>
            </a:r>
            <a:r>
              <a:rPr lang="en-US" dirty="0"/>
              <a:t> </a:t>
            </a:r>
            <a:r>
              <a:rPr lang="en-US" dirty="0" smtClean="0"/>
              <a:t>writer</a:t>
            </a:r>
            <a:r>
              <a:rPr lang="en-US" dirty="0"/>
              <a:t> </a:t>
            </a:r>
            <a:r>
              <a:rPr lang="en-US" dirty="0" smtClean="0"/>
              <a:t>Gustav</a:t>
            </a:r>
            <a:r>
              <a:rPr lang="en-US" dirty="0"/>
              <a:t> </a:t>
            </a:r>
            <a:r>
              <a:rPr lang="en-US" dirty="0" smtClean="0"/>
              <a:t>von</a:t>
            </a:r>
            <a:r>
              <a:rPr lang="en-US" dirty="0"/>
              <a:t> </a:t>
            </a:r>
            <a:r>
              <a:rPr lang="en-US" dirty="0" err="1" smtClean="0"/>
              <a:t>Aschenbach</a:t>
            </a:r>
            <a:r>
              <a:rPr lang="en-US" dirty="0" smtClean="0"/>
              <a:t>.</a:t>
            </a:r>
          </a:p>
          <a:p>
            <a:pPr marL="400050" lvl="1" indent="0">
              <a:buNone/>
            </a:pPr>
            <a:r>
              <a:rPr lang="en-US" dirty="0" smtClean="0"/>
              <a:t>Name this</a:t>
            </a:r>
            <a:r>
              <a:rPr lang="en-US" dirty="0"/>
              <a:t> </a:t>
            </a:r>
            <a:r>
              <a:rPr lang="en-US" dirty="0" smtClean="0"/>
              <a:t>German</a:t>
            </a:r>
            <a:r>
              <a:rPr lang="en-US" dirty="0"/>
              <a:t> </a:t>
            </a:r>
            <a:r>
              <a:rPr lang="en-US" dirty="0" smtClean="0"/>
              <a:t>author</a:t>
            </a:r>
            <a:r>
              <a:rPr lang="en-US" dirty="0"/>
              <a:t> </a:t>
            </a:r>
            <a:r>
              <a:rPr lang="en-US" dirty="0" smtClean="0"/>
              <a:t>of</a:t>
            </a:r>
            <a:r>
              <a:rPr lang="en-US" dirty="0"/>
              <a:t> </a:t>
            </a:r>
            <a:r>
              <a:rPr lang="en-US" dirty="0" smtClean="0"/>
              <a:t>The</a:t>
            </a:r>
            <a:r>
              <a:rPr lang="en-US" dirty="0"/>
              <a:t> </a:t>
            </a:r>
            <a:r>
              <a:rPr lang="en-US" dirty="0" smtClean="0"/>
              <a:t>Magic</a:t>
            </a:r>
            <a:r>
              <a:rPr lang="en-US" dirty="0"/>
              <a:t> </a:t>
            </a:r>
            <a:r>
              <a:rPr lang="en-US" dirty="0" smtClean="0"/>
              <a:t>Mountain</a:t>
            </a:r>
            <a:r>
              <a:rPr lang="en-US" dirty="0"/>
              <a:t> </a:t>
            </a:r>
            <a:r>
              <a:rPr lang="en-US" dirty="0" smtClean="0"/>
              <a:t>and</a:t>
            </a:r>
            <a:r>
              <a:rPr lang="en-US" dirty="0"/>
              <a:t> </a:t>
            </a:r>
            <a:r>
              <a:rPr lang="en-US" dirty="0" smtClean="0"/>
              <a:t>Death</a:t>
            </a:r>
            <a:r>
              <a:rPr lang="en-US" dirty="0"/>
              <a:t> </a:t>
            </a:r>
            <a:r>
              <a:rPr lang="en-US" dirty="0" smtClean="0"/>
              <a:t>in</a:t>
            </a:r>
            <a:r>
              <a:rPr lang="en-US" dirty="0"/>
              <a:t> </a:t>
            </a:r>
            <a:r>
              <a:rPr lang="en-US" dirty="0" smtClean="0"/>
              <a:t>Venice.</a:t>
            </a:r>
          </a:p>
          <a:p>
            <a:r>
              <a:rPr lang="en-US" dirty="0" smtClean="0"/>
              <a:t>ANSWER: Thomas Mann</a:t>
            </a:r>
            <a:endParaRPr lang="en-US" dirty="0"/>
          </a:p>
        </p:txBody>
      </p:sp>
    </p:spTree>
    <p:extLst>
      <p:ext uri="{BB962C8B-B14F-4D97-AF65-F5344CB8AC3E}">
        <p14:creationId xmlns:p14="http://schemas.microsoft.com/office/powerpoint/2010/main" val="13151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QANTA vs Ken Jennings</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3"/>
              </a:rPr>
              <a:t>QUESTION</a:t>
            </a:r>
            <a:r>
              <a:rPr lang="en-US" dirty="0" smtClean="0"/>
              <a:t>:</a:t>
            </a:r>
          </a:p>
          <a:p>
            <a:pPr marL="457200" lvl="1" indent="0">
              <a:buNone/>
            </a:pPr>
            <a:r>
              <a:rPr lang="en-US" dirty="0" smtClean="0"/>
              <a:t>Along with Evangelista Torricelli, this man is the namesake of a point the minimizes the distances to the vertices of a triangle.</a:t>
            </a:r>
          </a:p>
          <a:p>
            <a:pPr marL="457200" lvl="1" indent="0">
              <a:buNone/>
            </a:pPr>
            <a:r>
              <a:rPr lang="en-US" dirty="0" smtClean="0"/>
              <a:t>He developed a factorization method </a:t>
            </a:r>
            <a:r>
              <a:rPr lang="is-IS" dirty="0" smtClean="0"/>
              <a:t>…</a:t>
            </a:r>
          </a:p>
          <a:p>
            <a:pPr marL="457200" lvl="1" indent="0">
              <a:buNone/>
            </a:pPr>
            <a:r>
              <a:rPr lang="is-IS" dirty="0" smtClean="0"/>
              <a:t>ANSWER: Fermat</a:t>
            </a:r>
          </a:p>
          <a:p>
            <a:pPr marL="514350" indent="-457200"/>
            <a:r>
              <a:rPr lang="is-IS" dirty="0" smtClean="0"/>
              <a:t>QUESTION:</a:t>
            </a:r>
          </a:p>
          <a:p>
            <a:pPr marL="457200" lvl="1" indent="0">
              <a:buNone/>
            </a:pPr>
            <a:r>
              <a:rPr lang="is-IS" dirty="0" smtClean="0"/>
              <a:t>A movie by this director contains several scenes set in the Yoshiwara Nightclub.</a:t>
            </a:r>
          </a:p>
          <a:p>
            <a:pPr marL="457200" lvl="1" indent="0">
              <a:buNone/>
            </a:pPr>
            <a:r>
              <a:rPr lang="is-IS" dirty="0" smtClean="0"/>
              <a:t>In a movie by this director a man is recognized by a blind beggar because he is </a:t>
            </a:r>
            <a:r>
              <a:rPr lang="is-IS" dirty="0" smtClean="0"/>
              <a:t>wistling </a:t>
            </a:r>
            <a:r>
              <a:rPr lang="is-IS" dirty="0" smtClean="0">
                <a:hlinkClick r:id="rId4"/>
              </a:rPr>
              <a:t>In </a:t>
            </a:r>
            <a:r>
              <a:rPr lang="is-IS" dirty="0" smtClean="0">
                <a:hlinkClick r:id="rId4"/>
              </a:rPr>
              <a:t>the hall of the mountain king</a:t>
            </a:r>
            <a:r>
              <a:rPr lang="is-IS" dirty="0" smtClean="0"/>
              <a:t>.</a:t>
            </a:r>
          </a:p>
          <a:p>
            <a:pPr marL="457200" lvl="1" indent="0">
              <a:buNone/>
            </a:pPr>
            <a:r>
              <a:rPr lang="is-IS" dirty="0" smtClean="0"/>
              <a:t>ANSWER: Fritz Lang</a:t>
            </a:r>
            <a:endParaRPr lang="en-US" dirty="0" smtClean="0"/>
          </a:p>
        </p:txBody>
      </p:sp>
    </p:spTree>
    <p:extLst>
      <p:ext uri="{BB962C8B-B14F-4D97-AF65-F5344CB8AC3E}">
        <p14:creationId xmlns:p14="http://schemas.microsoft.com/office/powerpoint/2010/main" val="1295405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 Science Fiction</a:t>
            </a:r>
            <a:endParaRPr lang="en-US" dirty="0"/>
          </a:p>
        </p:txBody>
      </p:sp>
      <p:sp>
        <p:nvSpPr>
          <p:cNvPr id="3" name="Content Placeholder 2"/>
          <p:cNvSpPr>
            <a:spLocks noGrp="1"/>
          </p:cNvSpPr>
          <p:nvPr>
            <p:ph idx="1"/>
          </p:nvPr>
        </p:nvSpPr>
        <p:spPr>
          <a:xfrm>
            <a:off x="674688" y="1316725"/>
            <a:ext cx="7772400" cy="1576755"/>
          </a:xfrm>
        </p:spPr>
        <p:txBody>
          <a:bodyPr/>
          <a:lstStyle/>
          <a:p>
            <a:r>
              <a:rPr lang="en-US" dirty="0" smtClean="0"/>
              <a:t>Star Trek</a:t>
            </a:r>
          </a:p>
          <a:p>
            <a:pPr lvl="1"/>
            <a:r>
              <a:rPr lang="en-US" dirty="0" smtClean="0"/>
              <a:t>universal translator: Babel Fish</a:t>
            </a:r>
          </a:p>
          <a:p>
            <a:pPr lvl="1"/>
            <a:r>
              <a:rPr lang="en-US" dirty="0" smtClean="0"/>
              <a:t>Language Interaction</a:t>
            </a:r>
          </a:p>
          <a:p>
            <a:pPr lvl="1"/>
            <a:endParaRPr lang="en-US" dirty="0"/>
          </a:p>
        </p:txBody>
      </p:sp>
      <p:pic>
        <p:nvPicPr>
          <p:cNvPr id="4" name="data_talks_to_computer-short.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653220" y="2694014"/>
            <a:ext cx="5598375" cy="37689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Bowl Competition</a:t>
            </a:r>
            <a:endParaRPr lang="en-US" dirty="0"/>
          </a:p>
        </p:txBody>
      </p:sp>
      <p:sp>
        <p:nvSpPr>
          <p:cNvPr id="3" name="Content Placeholder 2"/>
          <p:cNvSpPr>
            <a:spLocks noGrp="1"/>
          </p:cNvSpPr>
          <p:nvPr>
            <p:ph idx="1"/>
          </p:nvPr>
        </p:nvSpPr>
        <p:spPr/>
        <p:txBody>
          <a:bodyPr>
            <a:normAutofit/>
          </a:bodyPr>
          <a:lstStyle/>
          <a:p>
            <a:r>
              <a:rPr lang="en-US" dirty="0" err="1" smtClean="0"/>
              <a:t>Iyyer</a:t>
            </a:r>
            <a:r>
              <a:rPr lang="en-US" dirty="0"/>
              <a:t> </a:t>
            </a:r>
            <a:r>
              <a:rPr lang="en-US" dirty="0" smtClean="0"/>
              <a:t>et </a:t>
            </a:r>
            <a:r>
              <a:rPr lang="pt-BR" dirty="0" smtClean="0"/>
              <a:t>al. </a:t>
            </a:r>
            <a:r>
              <a:rPr lang="de-DE" dirty="0" smtClean="0"/>
              <a:t>2014: A </a:t>
            </a:r>
            <a:r>
              <a:rPr lang="de-DE" dirty="0" err="1" smtClean="0"/>
              <a:t>Neural</a:t>
            </a:r>
            <a:r>
              <a:rPr lang="de-DE" dirty="0" smtClean="0"/>
              <a:t> Network </a:t>
            </a:r>
            <a:r>
              <a:rPr lang="de-DE" dirty="0" err="1" smtClean="0"/>
              <a:t>for</a:t>
            </a:r>
            <a:r>
              <a:rPr lang="de-DE" dirty="0"/>
              <a:t> </a:t>
            </a:r>
            <a:r>
              <a:rPr lang="de-DE" dirty="0" err="1" smtClean="0"/>
              <a:t>Factoid</a:t>
            </a:r>
            <a:r>
              <a:rPr lang="de-DE" dirty="0" smtClean="0"/>
              <a:t> </a:t>
            </a:r>
            <a:r>
              <a:rPr lang="de-DE" dirty="0" err="1" smtClean="0"/>
              <a:t>Question</a:t>
            </a:r>
            <a:r>
              <a:rPr lang="de-DE" dirty="0" smtClean="0"/>
              <a:t> </a:t>
            </a:r>
            <a:r>
              <a:rPr lang="de-DE" dirty="0" err="1" smtClean="0"/>
              <a:t>Answering</a:t>
            </a:r>
            <a:r>
              <a:rPr lang="de-DE" dirty="0" smtClean="0"/>
              <a:t> </a:t>
            </a:r>
            <a:r>
              <a:rPr lang="de-DE" dirty="0" err="1" smtClean="0"/>
              <a:t>over</a:t>
            </a:r>
            <a:r>
              <a:rPr lang="de-DE" dirty="0"/>
              <a:t> </a:t>
            </a:r>
            <a:r>
              <a:rPr lang="de-DE" dirty="0" smtClean="0"/>
              <a:t>Paragraphs</a:t>
            </a:r>
            <a:endParaRPr lang="de-DE" dirty="0"/>
          </a:p>
          <a:p>
            <a:r>
              <a:rPr lang="de-DE" dirty="0" smtClean="0"/>
              <a:t>QUESTION</a:t>
            </a:r>
            <a:r>
              <a:rPr lang="de-DE" dirty="0"/>
              <a:t>:</a:t>
            </a:r>
          </a:p>
          <a:p>
            <a:pPr marL="400050" lvl="1" indent="0">
              <a:buNone/>
            </a:pPr>
            <a:r>
              <a:rPr lang="de-DE" dirty="0" smtClean="0"/>
              <a:t>He </a:t>
            </a:r>
            <a:r>
              <a:rPr lang="ru-RU" dirty="0" err="1" smtClean="0"/>
              <a:t>le</a:t>
            </a:r>
            <a:r>
              <a:rPr lang="en-US" dirty="0" err="1" smtClean="0"/>
              <a:t>ft</a:t>
            </a:r>
            <a:r>
              <a:rPr lang="en-US" dirty="0"/>
              <a:t> </a:t>
            </a:r>
            <a:r>
              <a:rPr lang="en-US" dirty="0" smtClean="0"/>
              <a:t>unfinished</a:t>
            </a:r>
            <a:r>
              <a:rPr lang="en-US" dirty="0"/>
              <a:t> </a:t>
            </a:r>
            <a:r>
              <a:rPr lang="en-US" dirty="0" smtClean="0"/>
              <a:t>a</a:t>
            </a:r>
            <a:r>
              <a:rPr lang="en-US" dirty="0"/>
              <a:t> </a:t>
            </a:r>
            <a:r>
              <a:rPr lang="en-US" dirty="0" smtClean="0"/>
              <a:t>novel</a:t>
            </a:r>
            <a:r>
              <a:rPr lang="en-US" dirty="0"/>
              <a:t> </a:t>
            </a:r>
            <a:r>
              <a:rPr lang="en-US" dirty="0" smtClean="0"/>
              <a:t>whose</a:t>
            </a:r>
            <a:r>
              <a:rPr lang="en-US" dirty="0"/>
              <a:t> </a:t>
            </a:r>
            <a:r>
              <a:rPr lang="en-US" dirty="0" smtClean="0"/>
              <a:t>title character</a:t>
            </a:r>
            <a:r>
              <a:rPr lang="en-US" dirty="0"/>
              <a:t> </a:t>
            </a:r>
            <a:r>
              <a:rPr lang="en-US" dirty="0" smtClean="0"/>
              <a:t>forges</a:t>
            </a:r>
            <a:r>
              <a:rPr lang="en-US" dirty="0"/>
              <a:t> </a:t>
            </a:r>
            <a:r>
              <a:rPr lang="en-US" dirty="0" smtClean="0"/>
              <a:t>his</a:t>
            </a:r>
            <a:r>
              <a:rPr lang="en-US" dirty="0"/>
              <a:t> </a:t>
            </a:r>
            <a:r>
              <a:rPr lang="en-US" dirty="0" smtClean="0"/>
              <a:t>father’s</a:t>
            </a:r>
            <a:r>
              <a:rPr lang="en-US" dirty="0"/>
              <a:t> </a:t>
            </a:r>
            <a:r>
              <a:rPr lang="en-US" dirty="0" smtClean="0"/>
              <a:t>signature</a:t>
            </a:r>
            <a:r>
              <a:rPr lang="en-US" dirty="0"/>
              <a:t> </a:t>
            </a:r>
            <a:r>
              <a:rPr lang="en-US" dirty="0" smtClean="0"/>
              <a:t>to</a:t>
            </a:r>
            <a:r>
              <a:rPr lang="en-US" dirty="0"/>
              <a:t> </a:t>
            </a:r>
            <a:r>
              <a:rPr lang="en-US" dirty="0" smtClean="0"/>
              <a:t>get</a:t>
            </a:r>
            <a:r>
              <a:rPr lang="en-US" dirty="0"/>
              <a:t> </a:t>
            </a:r>
            <a:r>
              <a:rPr lang="en-US" dirty="0" smtClean="0"/>
              <a:t>out</a:t>
            </a:r>
            <a:r>
              <a:rPr lang="en-US" dirty="0"/>
              <a:t> </a:t>
            </a:r>
            <a:r>
              <a:rPr lang="en-US" dirty="0" smtClean="0"/>
              <a:t>of</a:t>
            </a:r>
            <a:r>
              <a:rPr lang="en-US" dirty="0"/>
              <a:t> </a:t>
            </a:r>
            <a:r>
              <a:rPr lang="en-US" dirty="0" smtClean="0"/>
              <a:t>school</a:t>
            </a:r>
            <a:r>
              <a:rPr lang="en-US" dirty="0"/>
              <a:t> </a:t>
            </a:r>
            <a:r>
              <a:rPr lang="en-US" dirty="0" smtClean="0"/>
              <a:t>and</a:t>
            </a:r>
            <a:r>
              <a:rPr lang="en-US" dirty="0"/>
              <a:t> </a:t>
            </a:r>
            <a:r>
              <a:rPr lang="en-US" dirty="0" smtClean="0"/>
              <a:t>avoids</a:t>
            </a:r>
            <a:r>
              <a:rPr lang="en-US" dirty="0"/>
              <a:t> </a:t>
            </a:r>
            <a:r>
              <a:rPr lang="en-US" dirty="0" smtClean="0"/>
              <a:t>the</a:t>
            </a:r>
            <a:r>
              <a:rPr lang="en-US" dirty="0"/>
              <a:t> </a:t>
            </a:r>
            <a:r>
              <a:rPr lang="en-US" dirty="0" smtClean="0"/>
              <a:t>draft by</a:t>
            </a:r>
            <a:r>
              <a:rPr lang="en-US" dirty="0"/>
              <a:t> </a:t>
            </a:r>
            <a:r>
              <a:rPr lang="en-US" dirty="0" smtClean="0"/>
              <a:t>feigning</a:t>
            </a:r>
            <a:r>
              <a:rPr lang="en-US" dirty="0"/>
              <a:t> </a:t>
            </a:r>
            <a:r>
              <a:rPr lang="en-US" dirty="0" smtClean="0"/>
              <a:t>desire</a:t>
            </a:r>
            <a:r>
              <a:rPr lang="en-US" dirty="0"/>
              <a:t> </a:t>
            </a:r>
            <a:r>
              <a:rPr lang="en-US" dirty="0" smtClean="0"/>
              <a:t>to</a:t>
            </a:r>
            <a:r>
              <a:rPr lang="en-US" dirty="0"/>
              <a:t> </a:t>
            </a:r>
            <a:r>
              <a:rPr lang="en-US" dirty="0" smtClean="0"/>
              <a:t>join.</a:t>
            </a:r>
          </a:p>
          <a:p>
            <a:pPr marL="400050" lvl="1" indent="0">
              <a:buNone/>
            </a:pPr>
            <a:r>
              <a:rPr lang="en-US" dirty="0" smtClean="0"/>
              <a:t>One of his</a:t>
            </a:r>
            <a:r>
              <a:rPr lang="en-US" dirty="0"/>
              <a:t> </a:t>
            </a:r>
            <a:r>
              <a:rPr lang="en-US" dirty="0" smtClean="0"/>
              <a:t>novels</a:t>
            </a:r>
            <a:r>
              <a:rPr lang="en-US" dirty="0"/>
              <a:t> </a:t>
            </a:r>
            <a:r>
              <a:rPr lang="en-US" dirty="0" smtClean="0"/>
              <a:t>features</a:t>
            </a:r>
            <a:r>
              <a:rPr lang="en-US" dirty="0"/>
              <a:t> </a:t>
            </a:r>
            <a:r>
              <a:rPr lang="en-US" dirty="0" smtClean="0"/>
              <a:t>the</a:t>
            </a:r>
            <a:r>
              <a:rPr lang="en-US" dirty="0"/>
              <a:t> J</a:t>
            </a:r>
            <a:r>
              <a:rPr lang="en-US" dirty="0" smtClean="0"/>
              <a:t>esuit </a:t>
            </a:r>
            <a:r>
              <a:rPr lang="en-US" dirty="0" err="1" smtClean="0"/>
              <a:t>Naptha</a:t>
            </a:r>
            <a:r>
              <a:rPr lang="en-US" dirty="0"/>
              <a:t> </a:t>
            </a:r>
            <a:r>
              <a:rPr lang="en-US" dirty="0" smtClean="0"/>
              <a:t>and</a:t>
            </a:r>
            <a:r>
              <a:rPr lang="en-US" dirty="0"/>
              <a:t> </a:t>
            </a:r>
            <a:r>
              <a:rPr lang="en-US" dirty="0" smtClean="0"/>
              <a:t>his</a:t>
            </a:r>
            <a:r>
              <a:rPr lang="en-US" dirty="0"/>
              <a:t> </a:t>
            </a:r>
            <a:r>
              <a:rPr lang="en-US" dirty="0" smtClean="0"/>
              <a:t>opponent</a:t>
            </a:r>
            <a:r>
              <a:rPr lang="en-US" dirty="0"/>
              <a:t> </a:t>
            </a:r>
            <a:r>
              <a:rPr lang="en-US" dirty="0" err="1" smtClean="0"/>
              <a:t>Settembrini</a:t>
            </a:r>
            <a:r>
              <a:rPr lang="en-US" dirty="0" smtClean="0"/>
              <a:t>, while</a:t>
            </a:r>
            <a:r>
              <a:rPr lang="en-US" dirty="0"/>
              <a:t> </a:t>
            </a:r>
            <a:r>
              <a:rPr lang="en-US" dirty="0" smtClean="0"/>
              <a:t>his</a:t>
            </a:r>
            <a:r>
              <a:rPr lang="en-US" dirty="0"/>
              <a:t> </a:t>
            </a:r>
            <a:r>
              <a:rPr lang="en-US" dirty="0" smtClean="0"/>
              <a:t>most</a:t>
            </a:r>
            <a:r>
              <a:rPr lang="en-US" dirty="0"/>
              <a:t> </a:t>
            </a:r>
            <a:r>
              <a:rPr lang="en-US" dirty="0" smtClean="0"/>
              <a:t>famous</a:t>
            </a:r>
            <a:r>
              <a:rPr lang="en-US" dirty="0"/>
              <a:t> </a:t>
            </a:r>
            <a:r>
              <a:rPr lang="en-US" dirty="0" smtClean="0"/>
              <a:t>work</a:t>
            </a:r>
            <a:r>
              <a:rPr lang="en-US" dirty="0"/>
              <a:t> </a:t>
            </a:r>
            <a:r>
              <a:rPr lang="en-US" dirty="0" smtClean="0"/>
              <a:t>depicts</a:t>
            </a:r>
            <a:r>
              <a:rPr lang="en-US" dirty="0"/>
              <a:t> </a:t>
            </a:r>
            <a:r>
              <a:rPr lang="en-US" dirty="0" smtClean="0"/>
              <a:t>the</a:t>
            </a:r>
            <a:r>
              <a:rPr lang="en-US" dirty="0"/>
              <a:t> </a:t>
            </a:r>
            <a:r>
              <a:rPr lang="en-US" dirty="0" smtClean="0"/>
              <a:t>aging</a:t>
            </a:r>
            <a:r>
              <a:rPr lang="en-US" dirty="0"/>
              <a:t> </a:t>
            </a:r>
            <a:r>
              <a:rPr lang="en-US" dirty="0" smtClean="0"/>
              <a:t>writer</a:t>
            </a:r>
            <a:r>
              <a:rPr lang="en-US" dirty="0"/>
              <a:t> </a:t>
            </a:r>
            <a:r>
              <a:rPr lang="en-US" dirty="0" smtClean="0"/>
              <a:t>Gustav</a:t>
            </a:r>
            <a:r>
              <a:rPr lang="en-US" dirty="0"/>
              <a:t> </a:t>
            </a:r>
            <a:r>
              <a:rPr lang="en-US" dirty="0" smtClean="0"/>
              <a:t>von</a:t>
            </a:r>
            <a:r>
              <a:rPr lang="en-US" dirty="0"/>
              <a:t> </a:t>
            </a:r>
            <a:r>
              <a:rPr lang="en-US" dirty="0" err="1" smtClean="0"/>
              <a:t>Aschenbach</a:t>
            </a:r>
            <a:r>
              <a:rPr lang="en-US" dirty="0" smtClean="0"/>
              <a:t>.</a:t>
            </a:r>
          </a:p>
          <a:p>
            <a:pPr marL="400050" lvl="1" indent="0">
              <a:buNone/>
            </a:pPr>
            <a:r>
              <a:rPr lang="en-US" dirty="0" smtClean="0"/>
              <a:t>Name this</a:t>
            </a:r>
            <a:r>
              <a:rPr lang="en-US" dirty="0"/>
              <a:t> </a:t>
            </a:r>
            <a:r>
              <a:rPr lang="en-US" dirty="0" smtClean="0"/>
              <a:t>German</a:t>
            </a:r>
            <a:r>
              <a:rPr lang="en-US" dirty="0"/>
              <a:t> </a:t>
            </a:r>
            <a:r>
              <a:rPr lang="en-US" dirty="0" smtClean="0"/>
              <a:t>author</a:t>
            </a:r>
            <a:r>
              <a:rPr lang="en-US" dirty="0"/>
              <a:t> </a:t>
            </a:r>
            <a:r>
              <a:rPr lang="en-US" dirty="0" smtClean="0"/>
              <a:t>of</a:t>
            </a:r>
            <a:r>
              <a:rPr lang="en-US" dirty="0"/>
              <a:t> </a:t>
            </a:r>
            <a:r>
              <a:rPr lang="en-US" dirty="0" smtClean="0"/>
              <a:t>The</a:t>
            </a:r>
            <a:r>
              <a:rPr lang="en-US" dirty="0"/>
              <a:t> </a:t>
            </a:r>
            <a:r>
              <a:rPr lang="en-US" dirty="0" smtClean="0"/>
              <a:t>Magic</a:t>
            </a:r>
            <a:r>
              <a:rPr lang="en-US" dirty="0"/>
              <a:t> </a:t>
            </a:r>
            <a:r>
              <a:rPr lang="en-US" dirty="0" smtClean="0"/>
              <a:t>Mountain</a:t>
            </a:r>
            <a:r>
              <a:rPr lang="en-US" dirty="0"/>
              <a:t> </a:t>
            </a:r>
            <a:r>
              <a:rPr lang="en-US" dirty="0" smtClean="0"/>
              <a:t>and</a:t>
            </a:r>
            <a:r>
              <a:rPr lang="en-US" dirty="0"/>
              <a:t> </a:t>
            </a:r>
            <a:r>
              <a:rPr lang="en-US" dirty="0" smtClean="0"/>
              <a:t>Death</a:t>
            </a:r>
            <a:r>
              <a:rPr lang="en-US" dirty="0"/>
              <a:t> </a:t>
            </a:r>
            <a:r>
              <a:rPr lang="en-US" dirty="0" smtClean="0"/>
              <a:t>in</a:t>
            </a:r>
            <a:r>
              <a:rPr lang="en-US" dirty="0"/>
              <a:t> </a:t>
            </a:r>
            <a:r>
              <a:rPr lang="en-US" dirty="0" smtClean="0"/>
              <a:t>Venice.</a:t>
            </a:r>
          </a:p>
          <a:p>
            <a:r>
              <a:rPr lang="en-US" dirty="0" smtClean="0"/>
              <a:t>ANSWER: Thomas Mann</a:t>
            </a:r>
            <a:endParaRPr lang="en-US" dirty="0"/>
          </a:p>
        </p:txBody>
      </p:sp>
    </p:spTree>
    <p:extLst>
      <p:ext uri="{BB962C8B-B14F-4D97-AF65-F5344CB8AC3E}">
        <p14:creationId xmlns:p14="http://schemas.microsoft.com/office/powerpoint/2010/main" val="32650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QANTA vs Ken Jennings</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3"/>
              </a:rPr>
              <a:t>QUESTION</a:t>
            </a:r>
            <a:r>
              <a:rPr lang="en-US" dirty="0" smtClean="0"/>
              <a:t>:</a:t>
            </a:r>
          </a:p>
          <a:p>
            <a:pPr marL="457200" lvl="1" indent="0">
              <a:buNone/>
            </a:pPr>
            <a:r>
              <a:rPr lang="en-US" dirty="0" smtClean="0"/>
              <a:t>Along with Evangelista Torricelli, this man is the namesake of a point the minimizes the distances to the vertices of a triangle.</a:t>
            </a:r>
          </a:p>
          <a:p>
            <a:pPr marL="457200" lvl="1" indent="0">
              <a:buNone/>
            </a:pPr>
            <a:r>
              <a:rPr lang="en-US" dirty="0" smtClean="0"/>
              <a:t>He developed a factorization method </a:t>
            </a:r>
            <a:r>
              <a:rPr lang="is-IS" dirty="0" smtClean="0"/>
              <a:t>…</a:t>
            </a:r>
          </a:p>
          <a:p>
            <a:pPr marL="457200" lvl="1" indent="0">
              <a:buNone/>
            </a:pPr>
            <a:r>
              <a:rPr lang="is-IS" dirty="0" smtClean="0"/>
              <a:t>ANSWER: Fermat</a:t>
            </a:r>
          </a:p>
          <a:p>
            <a:pPr marL="514350" indent="-457200"/>
            <a:r>
              <a:rPr lang="is-IS" dirty="0" smtClean="0"/>
              <a:t>QUESTION:</a:t>
            </a:r>
          </a:p>
          <a:p>
            <a:pPr marL="457200" lvl="1" indent="0">
              <a:buNone/>
            </a:pPr>
            <a:r>
              <a:rPr lang="is-IS" dirty="0" smtClean="0"/>
              <a:t>A movie by this director contains several scenes set in the Yoshiwara Nightclub.</a:t>
            </a:r>
          </a:p>
          <a:p>
            <a:pPr marL="457200" lvl="1" indent="0">
              <a:buNone/>
            </a:pPr>
            <a:r>
              <a:rPr lang="is-IS" dirty="0" smtClean="0"/>
              <a:t>In a movie by this director a man is recognized by a blind beggar because he is wistlin </a:t>
            </a:r>
            <a:r>
              <a:rPr lang="is-IS" dirty="0" smtClean="0">
                <a:hlinkClick r:id="rId4"/>
              </a:rPr>
              <a:t>In the hall of the mountain king</a:t>
            </a:r>
            <a:r>
              <a:rPr lang="is-IS" dirty="0" smtClean="0"/>
              <a:t>.</a:t>
            </a:r>
          </a:p>
          <a:p>
            <a:pPr marL="457200" lvl="1" indent="0">
              <a:buNone/>
            </a:pPr>
            <a:r>
              <a:rPr lang="is-IS" dirty="0" smtClean="0"/>
              <a:t>ANSWER: Fritz Lang</a:t>
            </a:r>
            <a:endParaRPr lang="en-US" dirty="0" smtClean="0"/>
          </a:p>
        </p:txBody>
      </p:sp>
    </p:spTree>
    <p:extLst>
      <p:ext uri="{BB962C8B-B14F-4D97-AF65-F5344CB8AC3E}">
        <p14:creationId xmlns:p14="http://schemas.microsoft.com/office/powerpoint/2010/main" val="4015617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Recent Breakthroughs</a:t>
            </a:r>
          </a:p>
        </p:txBody>
      </p:sp>
      <p:sp>
        <p:nvSpPr>
          <p:cNvPr id="3" name="Content Placeholder 2"/>
          <p:cNvSpPr>
            <a:spLocks noGrp="1"/>
          </p:cNvSpPr>
          <p:nvPr>
            <p:ph idx="1"/>
          </p:nvPr>
        </p:nvSpPr>
        <p:spPr/>
        <p:txBody>
          <a:bodyPr/>
          <a:lstStyle/>
          <a:p>
            <a:pPr>
              <a:defRPr/>
            </a:pPr>
            <a:r>
              <a:rPr lang="en-US" dirty="0" smtClean="0"/>
              <a:t>Watson at Jeopardy! Quiz:</a:t>
            </a:r>
          </a:p>
          <a:p>
            <a:pPr lvl="1">
              <a:defRPr/>
            </a:pPr>
            <a:r>
              <a:rPr lang="en-US" dirty="0" smtClean="0">
                <a:hlinkClick r:id="rId2"/>
              </a:rPr>
              <a:t>http://www.aaai.org/Magazine/Watson/watson.php</a:t>
            </a:r>
            <a:endParaRPr lang="en-US" dirty="0" smtClean="0"/>
          </a:p>
          <a:p>
            <a:pPr lvl="1">
              <a:defRPr/>
            </a:pPr>
            <a:r>
              <a:rPr lang="en-US" dirty="0" smtClean="0">
                <a:hlinkClick r:id="rId3"/>
              </a:rPr>
              <a:t>Final Game</a:t>
            </a:r>
            <a:endParaRPr lang="en-US" dirty="0" smtClean="0"/>
          </a:p>
          <a:p>
            <a:pPr lvl="1">
              <a:defRPr/>
            </a:pPr>
            <a:r>
              <a:rPr lang="en-US" dirty="0" smtClean="0">
                <a:hlinkClick r:id="rId4"/>
              </a:rPr>
              <a:t>PBS report</a:t>
            </a:r>
            <a:endParaRPr lang="en-US" dirty="0" smtClean="0"/>
          </a:p>
          <a:p>
            <a:pPr>
              <a:defRPr/>
            </a:pPr>
            <a:r>
              <a:rPr lang="en-US" dirty="0" smtClean="0"/>
              <a:t>Google Translate on </a:t>
            </a:r>
            <a:r>
              <a:rPr lang="en-US" dirty="0" err="1" smtClean="0"/>
              <a:t>iPhone</a:t>
            </a:r>
            <a:endParaRPr lang="en-US" dirty="0" smtClean="0"/>
          </a:p>
          <a:p>
            <a:pPr lvl="1">
              <a:defRPr/>
            </a:pPr>
            <a:r>
              <a:rPr lang="en-US" dirty="0" smtClean="0">
                <a:hlinkClick r:id="rId5"/>
              </a:rPr>
              <a:t>http://googleblog.blogspot.com/2011/02/introducing-google-translate-app-for.html</a:t>
            </a:r>
            <a:endParaRPr lang="en-US" dirty="0" smtClean="0"/>
          </a:p>
          <a:p>
            <a:pPr>
              <a:defRPr/>
            </a:pPr>
            <a:r>
              <a:rPr lang="en-US" dirty="0" smtClean="0"/>
              <a:t>Apple SIRI</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Smartest Machine on Earth</a:t>
            </a:r>
            <a:endParaRPr lang="en-US" dirty="0"/>
          </a:p>
        </p:txBody>
      </p:sp>
      <p:sp>
        <p:nvSpPr>
          <p:cNvPr id="3" name="Content Placeholder 2"/>
          <p:cNvSpPr>
            <a:spLocks noGrp="1"/>
          </p:cNvSpPr>
          <p:nvPr>
            <p:ph idx="1"/>
          </p:nvPr>
        </p:nvSpPr>
        <p:spPr/>
        <p:txBody>
          <a:bodyPr/>
          <a:lstStyle/>
          <a:p>
            <a:r>
              <a:rPr lang="en-US" dirty="0" smtClean="0"/>
              <a:t>IBM Watson beats human champions at TV quiz Jeopardy!</a:t>
            </a:r>
          </a:p>
          <a:p>
            <a:r>
              <a:rPr lang="en-US" dirty="0" smtClean="0"/>
              <a:t>State of the art Question Answering system</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still missing?</a:t>
            </a:r>
            <a:endParaRPr lang="en-US" dirty="0"/>
          </a:p>
        </p:txBody>
      </p:sp>
      <p:sp>
        <p:nvSpPr>
          <p:cNvPr id="3" name="Content Placeholder 2"/>
          <p:cNvSpPr>
            <a:spLocks noGrp="1"/>
          </p:cNvSpPr>
          <p:nvPr>
            <p:ph idx="1"/>
          </p:nvPr>
        </p:nvSpPr>
        <p:spPr/>
        <p:txBody>
          <a:bodyPr/>
          <a:lstStyle/>
          <a:p>
            <a:pPr>
              <a:buFont typeface="ZapfDingbatsITC" charset="0"/>
              <a:buChar char="✔︎"/>
            </a:pPr>
            <a:r>
              <a:rPr lang="en-US" dirty="0" smtClean="0"/>
              <a:t>AI </a:t>
            </a:r>
            <a:r>
              <a:rPr lang="en-US" dirty="0"/>
              <a:t>winter is over because we now have processing power and data</a:t>
            </a:r>
          </a:p>
          <a:p>
            <a:pPr lvl="1">
              <a:buFont typeface="ZapfDingbatsITC" charset="0"/>
              <a:buChar char="✔︎"/>
            </a:pPr>
            <a:r>
              <a:rPr lang="en-US" dirty="0"/>
              <a:t> 10</a:t>
            </a:r>
            <a:r>
              <a:rPr lang="en-US" baseline="30000" dirty="0"/>
              <a:t>9</a:t>
            </a:r>
            <a:r>
              <a:rPr lang="en-US" dirty="0"/>
              <a:t> MIPS or 100 million activations/sec</a:t>
            </a:r>
          </a:p>
          <a:p>
            <a:pPr>
              <a:buFont typeface="ZapfDingbatsITC" charset="0"/>
              <a:buChar char="✔︎"/>
            </a:pPr>
            <a:r>
              <a:rPr lang="en-US" dirty="0"/>
              <a:t>Techniques have become successful</a:t>
            </a:r>
          </a:p>
          <a:p>
            <a:pPr>
              <a:buFont typeface="ZapfDingbatsITC" charset="0"/>
              <a:buChar char="✔︎"/>
            </a:pPr>
            <a:r>
              <a:rPr lang="en-US" dirty="0"/>
              <a:t>Software is available</a:t>
            </a:r>
          </a:p>
          <a:p>
            <a:pPr>
              <a:buClr>
                <a:srgbClr val="C00000"/>
              </a:buClr>
              <a:buFont typeface="ZapfDingbatsITC" charset="0"/>
              <a:buChar char="✖︎"/>
            </a:pPr>
            <a:r>
              <a:rPr lang="en-US" b="1" dirty="0" smtClean="0">
                <a:solidFill>
                  <a:srgbClr val="FF0000"/>
                </a:solidFill>
              </a:rPr>
              <a:t>Lack </a:t>
            </a:r>
            <a:r>
              <a:rPr lang="en-US" b="1" dirty="0">
                <a:solidFill>
                  <a:srgbClr val="FF0000"/>
                </a:solidFill>
              </a:rPr>
              <a:t>of talent</a:t>
            </a:r>
          </a:p>
          <a:p>
            <a:pPr>
              <a:buClr>
                <a:srgbClr val="C00000"/>
              </a:buClr>
              <a:buFont typeface="ZapfDingbatsITC" charset="0"/>
              <a:buChar char="✖︎"/>
            </a:pPr>
            <a:r>
              <a:rPr lang="en-US" b="1" dirty="0">
                <a:solidFill>
                  <a:srgbClr val="FF0000"/>
                </a:solidFill>
              </a:rPr>
              <a:t>Lack of annotated data</a:t>
            </a:r>
          </a:p>
          <a:p>
            <a:pPr>
              <a:buClr>
                <a:srgbClr val="C00000"/>
              </a:buClr>
              <a:buFont typeface="ZapfDingbatsITC" charset="0"/>
              <a:buChar char="✖︎"/>
            </a:pPr>
            <a:r>
              <a:rPr lang="en-US" b="1" dirty="0">
                <a:solidFill>
                  <a:srgbClr val="FF0000"/>
                </a:solidFill>
              </a:rPr>
              <a:t>Lack of widespread computational resources</a:t>
            </a:r>
            <a:endParaRPr lang="en-US" dirty="0"/>
          </a:p>
        </p:txBody>
      </p:sp>
    </p:spTree>
    <p:extLst>
      <p:ext uri="{BB962C8B-B14F-4D97-AF65-F5344CB8AC3E}">
        <p14:creationId xmlns:p14="http://schemas.microsoft.com/office/powerpoint/2010/main" val="625088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Technological Breakthrough</a:t>
            </a:r>
            <a:endParaRPr lang="en-US" dirty="0"/>
          </a:p>
        </p:txBody>
      </p:sp>
      <p:sp>
        <p:nvSpPr>
          <p:cNvPr id="3" name="Content Placeholder 2"/>
          <p:cNvSpPr>
            <a:spLocks noGrp="1"/>
          </p:cNvSpPr>
          <p:nvPr>
            <p:ph idx="1"/>
          </p:nvPr>
        </p:nvSpPr>
        <p:spPr/>
        <p:txBody>
          <a:bodyPr/>
          <a:lstStyle/>
          <a:p>
            <a:r>
              <a:rPr lang="en-US" dirty="0" smtClean="0"/>
              <a:t>Machine learning</a:t>
            </a:r>
          </a:p>
          <a:p>
            <a:r>
              <a:rPr lang="en-US" dirty="0" smtClean="0"/>
              <a:t>Huge amount of data</a:t>
            </a:r>
          </a:p>
          <a:p>
            <a:r>
              <a:rPr lang="en-US" dirty="0" smtClean="0"/>
              <a:t>Large processing capabilities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defRPr/>
            </a:pPr>
            <a:r>
              <a:rPr lang="en-US" altLang="en-US" sz="4800" dirty="0" smtClean="0"/>
              <a:t>Statistical Machine Learning</a:t>
            </a:r>
          </a:p>
        </p:txBody>
      </p:sp>
      <p:sp>
        <p:nvSpPr>
          <p:cNvPr id="9219" name="Content Placeholder 2"/>
          <p:cNvSpPr>
            <a:spLocks noGrp="1"/>
          </p:cNvSpPr>
          <p:nvPr>
            <p:ph idx="1"/>
          </p:nvPr>
        </p:nvSpPr>
        <p:spPr>
          <a:xfrm>
            <a:off x="680244" y="1163105"/>
            <a:ext cx="7772400" cy="5049837"/>
          </a:xfrm>
        </p:spPr>
        <p:txBody>
          <a:bodyPr/>
          <a:lstStyle/>
          <a:p>
            <a:pPr eaLnBrk="1" hangingPunct="1">
              <a:defRPr/>
            </a:pPr>
            <a:r>
              <a:rPr lang="en-US" altLang="en-US" sz="3600" dirty="0" smtClean="0"/>
              <a:t>Supervised Training</a:t>
            </a:r>
          </a:p>
          <a:p>
            <a:pPr eaLnBrk="1" hangingPunct="1">
              <a:defRPr/>
            </a:pPr>
            <a:r>
              <a:rPr lang="en-US" altLang="en-US" sz="3600" dirty="0" smtClean="0"/>
              <a:t>Annotated document collections</a:t>
            </a:r>
          </a:p>
          <a:p>
            <a:pPr eaLnBrk="1" hangingPunct="1">
              <a:defRPr/>
            </a:pPr>
            <a:r>
              <a:rPr lang="en-US" altLang="en-US" sz="3600" dirty="0" smtClean="0"/>
              <a:t>Ability to process Big Data</a:t>
            </a:r>
          </a:p>
          <a:p>
            <a:pPr lvl="1" eaLnBrk="1" hangingPunct="1">
              <a:defRPr/>
            </a:pPr>
            <a:r>
              <a:rPr lang="en-US" altLang="en-US" sz="3200" dirty="0" smtClean="0"/>
              <a:t>If we used same algorithms 10 years ago they would still be running</a:t>
            </a:r>
          </a:p>
          <a:p>
            <a:pPr eaLnBrk="1" hangingPunct="1">
              <a:defRPr/>
            </a:pPr>
            <a:r>
              <a:rPr lang="en-US" altLang="en-US" sz="3600" dirty="0" smtClean="0"/>
              <a:t>Similar techniques for speech and text</a:t>
            </a:r>
          </a:p>
        </p:txBody>
      </p:sp>
    </p:spTree>
    <p:extLst>
      <p:ext uri="{BB962C8B-B14F-4D97-AF65-F5344CB8AC3E}">
        <p14:creationId xmlns:p14="http://schemas.microsoft.com/office/powerpoint/2010/main" val="1092199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a:t>
            </a:r>
            <a:endParaRPr lang="en-US" dirty="0"/>
          </a:p>
        </p:txBody>
      </p:sp>
      <p:sp>
        <p:nvSpPr>
          <p:cNvPr id="3" name="Content Placeholder 2"/>
          <p:cNvSpPr>
            <a:spLocks noGrp="1"/>
          </p:cNvSpPr>
          <p:nvPr>
            <p:ph idx="1"/>
          </p:nvPr>
        </p:nvSpPr>
        <p:spPr/>
        <p:txBody>
          <a:bodyPr/>
          <a:lstStyle/>
          <a:p>
            <a:r>
              <a:rPr lang="en-US" dirty="0" smtClean="0"/>
              <a:t>Course Page:</a:t>
            </a:r>
          </a:p>
          <a:p>
            <a:pPr lvl="1"/>
            <a:r>
              <a:rPr lang="en-US" dirty="0">
                <a:hlinkClick r:id="rId2"/>
              </a:rPr>
              <a:t>https://</a:t>
            </a:r>
            <a:r>
              <a:rPr lang="en-US" dirty="0" err="1">
                <a:hlinkClick r:id="rId2"/>
              </a:rPr>
              <a:t>elearning.di.unipi.it</a:t>
            </a:r>
            <a:r>
              <a:rPr lang="en-US" dirty="0">
                <a:hlinkClick r:id="rId2"/>
              </a:rPr>
              <a:t>/course/</a:t>
            </a:r>
            <a:r>
              <a:rPr lang="en-US" dirty="0" err="1">
                <a:hlinkClick r:id="rId2"/>
              </a:rPr>
              <a:t>view.php?id</a:t>
            </a:r>
            <a:r>
              <a:rPr lang="en-US" dirty="0">
                <a:hlinkClick r:id="rId2"/>
              </a:rPr>
              <a:t>=112</a:t>
            </a:r>
            <a:endParaRPr lang="en-US" dirty="0" smtClean="0"/>
          </a:p>
          <a:p>
            <a:r>
              <a:rPr lang="en-US" dirty="0" smtClean="0"/>
              <a:t>Hours:</a:t>
            </a:r>
          </a:p>
          <a:p>
            <a:pPr lvl="1"/>
            <a:r>
              <a:rPr lang="en-US" dirty="0" smtClean="0"/>
              <a:t>Monday 11-13, Room </a:t>
            </a:r>
            <a:r>
              <a:rPr lang="en-US" dirty="0" smtClean="0"/>
              <a:t>L1</a:t>
            </a:r>
            <a:endParaRPr lang="en-US" dirty="0" smtClean="0"/>
          </a:p>
          <a:p>
            <a:pPr lvl="1"/>
            <a:r>
              <a:rPr lang="en-US" dirty="0" smtClean="0"/>
              <a:t>Tuesday 9-11, Room </a:t>
            </a:r>
            <a:r>
              <a:rPr lang="en-US" dirty="0" smtClean="0"/>
              <a:t>L1</a:t>
            </a:r>
          </a:p>
          <a:p>
            <a:pPr lvl="1"/>
            <a:r>
              <a:rPr lang="en-US" dirty="0" smtClean="0"/>
              <a:t>Friday 14-16, </a:t>
            </a:r>
            <a:r>
              <a:rPr lang="en-US" dirty="0"/>
              <a:t>Room </a:t>
            </a:r>
            <a:r>
              <a:rPr lang="en-US" dirty="0" smtClean="0"/>
              <a:t>L1</a:t>
            </a:r>
            <a:endParaRPr lang="en-US" b="1" dirty="0"/>
          </a:p>
        </p:txBody>
      </p:sp>
    </p:spTree>
    <p:extLst>
      <p:ext uri="{BB962C8B-B14F-4D97-AF65-F5344CB8AC3E}">
        <p14:creationId xmlns:p14="http://schemas.microsoft.com/office/powerpoint/2010/main" val="744839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&amp; Deep Learning</a:t>
            </a:r>
            <a:endParaRPr lang="en-US" dirty="0"/>
          </a:p>
        </p:txBody>
      </p:sp>
      <p:sp>
        <p:nvSpPr>
          <p:cNvPr id="3" name="Content Placeholder 2"/>
          <p:cNvSpPr>
            <a:spLocks noGrp="1"/>
          </p:cNvSpPr>
          <p:nvPr>
            <p:ph idx="1"/>
          </p:nvPr>
        </p:nvSpPr>
        <p:spPr>
          <a:xfrm>
            <a:off x="685800" y="1698625"/>
            <a:ext cx="4039820" cy="4835525"/>
          </a:xfrm>
        </p:spPr>
        <p:txBody>
          <a:bodyPr/>
          <a:lstStyle/>
          <a:p>
            <a:r>
              <a:rPr lang="en-US" dirty="0" smtClean="0"/>
              <a:t>Requires high speed computing</a:t>
            </a:r>
          </a:p>
          <a:p>
            <a:r>
              <a:rPr lang="en-US" dirty="0" smtClean="0"/>
              <a:t>Typical using GPUs</a:t>
            </a:r>
          </a:p>
          <a:p>
            <a:pPr lvl="1"/>
            <a:r>
              <a:rPr lang="en-US" dirty="0" err="1" smtClean="0"/>
              <a:t>Eg</a:t>
            </a:r>
            <a:r>
              <a:rPr lang="en-US" dirty="0" smtClean="0"/>
              <a:t>. </a:t>
            </a:r>
            <a:r>
              <a:rPr lang="en-US" dirty="0"/>
              <a:t>N</a:t>
            </a:r>
            <a:r>
              <a:rPr lang="en-US" dirty="0" smtClean="0"/>
              <a:t>VIDIA TESLA</a:t>
            </a:r>
          </a:p>
          <a:p>
            <a:r>
              <a:rPr lang="en-US" dirty="0" smtClean="0"/>
              <a:t>Google custom chip TPU</a:t>
            </a:r>
          </a:p>
          <a:p>
            <a:r>
              <a:rPr lang="en-US" dirty="0" smtClean="0"/>
              <a:t>10x more power per watt</a:t>
            </a:r>
          </a:p>
          <a:p>
            <a:r>
              <a:rPr lang="en-US" dirty="0" smtClean="0"/>
              <a:t>Half precision floats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7716" y="1892800"/>
            <a:ext cx="4806284" cy="3697835"/>
          </a:xfrm>
          <a:prstGeom prst="rect">
            <a:avLst/>
          </a:prstGeom>
        </p:spPr>
      </p:pic>
    </p:spTree>
    <p:extLst>
      <p:ext uri="{BB962C8B-B14F-4D97-AF65-F5344CB8AC3E}">
        <p14:creationId xmlns:p14="http://schemas.microsoft.com/office/powerpoint/2010/main" val="35884569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AlphaGo</a:t>
            </a:r>
            <a:endParaRPr lang="en-US" dirty="0"/>
          </a:p>
        </p:txBody>
      </p:sp>
      <p:sp>
        <p:nvSpPr>
          <p:cNvPr id="3" name="Content Placeholder 2"/>
          <p:cNvSpPr>
            <a:spLocks noGrp="1"/>
          </p:cNvSpPr>
          <p:nvPr>
            <p:ph idx="1"/>
          </p:nvPr>
        </p:nvSpPr>
        <p:spPr/>
        <p:txBody>
          <a:bodyPr/>
          <a:lstStyle/>
          <a:p>
            <a:r>
              <a:rPr lang="en-US" dirty="0" smtClean="0"/>
              <a:t>Exploiting Deep Learning </a:t>
            </a:r>
            <a:r>
              <a:rPr lang="en-US" smtClean="0"/>
              <a:t>and Reinforcement </a:t>
            </a:r>
            <a:r>
              <a:rPr lang="en-US" dirty="0" smtClean="0"/>
              <a:t>Learning, running on TPU equipped machines, the program </a:t>
            </a:r>
            <a:r>
              <a:rPr lang="en-US" dirty="0" err="1" smtClean="0"/>
              <a:t>AlphaGo</a:t>
            </a:r>
            <a:r>
              <a:rPr lang="en-US" dirty="0" smtClean="0"/>
              <a:t> by DeepMind has beaten the world champion at the game of Go, on March 9, 2016.</a:t>
            </a:r>
          </a:p>
          <a:p>
            <a:r>
              <a:rPr lang="en-US" dirty="0" smtClean="0"/>
              <a:t>The story has been </a:t>
            </a:r>
            <a:r>
              <a:rPr lang="en-US" dirty="0" smtClean="0">
                <a:hlinkClick r:id="rId2"/>
              </a:rPr>
              <a:t>told in a movie</a:t>
            </a:r>
            <a:r>
              <a:rPr lang="en-US" dirty="0" smtClean="0"/>
              <a:t>. </a:t>
            </a:r>
            <a:endParaRPr lang="en-US" dirty="0"/>
          </a:p>
        </p:txBody>
      </p:sp>
    </p:spTree>
    <p:extLst>
      <p:ext uri="{BB962C8B-B14F-4D97-AF65-F5344CB8AC3E}">
        <p14:creationId xmlns:p14="http://schemas.microsoft.com/office/powerpoint/2010/main" val="1370938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Digression</a:t>
            </a:r>
            <a:endParaRPr lang="en-US" dirty="0"/>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464365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Science &amp; Artificial Intelligence</a:t>
            </a:r>
            <a:endParaRPr lang="en-US" dirty="0"/>
          </a:p>
        </p:txBody>
      </p:sp>
      <p:sp>
        <p:nvSpPr>
          <p:cNvPr id="3" name="Content Placeholder 2"/>
          <p:cNvSpPr>
            <a:spLocks noGrp="1"/>
          </p:cNvSpPr>
          <p:nvPr>
            <p:ph idx="1"/>
          </p:nvPr>
        </p:nvSpPr>
        <p:spPr/>
        <p:txBody>
          <a:bodyPr/>
          <a:lstStyle/>
          <a:p>
            <a:r>
              <a:rPr lang="en-US" dirty="0" smtClean="0"/>
              <a:t>Both use Big Data</a:t>
            </a:r>
          </a:p>
          <a:p>
            <a:r>
              <a:rPr lang="en-US" dirty="0" smtClean="0"/>
              <a:t>Different kind and different use</a:t>
            </a:r>
          </a:p>
          <a:p>
            <a:r>
              <a:rPr lang="en-US" dirty="0"/>
              <a:t>Statistical Analysis of Big Data use raw data and extract correlations or statistical indicators</a:t>
            </a:r>
          </a:p>
          <a:p>
            <a:r>
              <a:rPr lang="en-US" dirty="0"/>
              <a:t>AI needs </a:t>
            </a:r>
            <a:r>
              <a:rPr lang="en-US" dirty="0"/>
              <a:t>data </a:t>
            </a:r>
            <a:r>
              <a:rPr lang="en-US" dirty="0">
                <a:solidFill>
                  <a:srgbClr val="FF0000"/>
                </a:solidFill>
              </a:rPr>
              <a:t>annotated by </a:t>
            </a:r>
            <a:r>
              <a:rPr lang="en-US" dirty="0">
                <a:solidFill>
                  <a:srgbClr val="FF0000"/>
                </a:solidFill>
              </a:rPr>
              <a:t>humans</a:t>
            </a:r>
            <a:r>
              <a:rPr lang="en-US" dirty="0"/>
              <a:t>, from which to </a:t>
            </a:r>
            <a:r>
              <a:rPr lang="en-US" dirty="0">
                <a:solidFill>
                  <a:srgbClr val="FF0000"/>
                </a:solidFill>
              </a:rPr>
              <a:t>learn behaviors </a:t>
            </a:r>
            <a:r>
              <a:rPr lang="en-US" dirty="0"/>
              <a:t>to perform similar tasks in other </a:t>
            </a:r>
            <a:r>
              <a:rPr lang="en-US" dirty="0" smtClean="0"/>
              <a:t>situations</a:t>
            </a:r>
            <a:endParaRPr lang="en-US" dirty="0"/>
          </a:p>
          <a:p>
            <a:r>
              <a:rPr lang="en-US" dirty="0" smtClean="0">
                <a:solidFill>
                  <a:srgbClr val="FF0000"/>
                </a:solidFill>
              </a:rPr>
              <a:t>Human in </a:t>
            </a:r>
            <a:r>
              <a:rPr lang="en-US" dirty="0" smtClean="0">
                <a:solidFill>
                  <a:srgbClr val="FF0000"/>
                </a:solidFill>
              </a:rPr>
              <a:t>the loop </a:t>
            </a:r>
            <a:r>
              <a:rPr lang="en-US" dirty="0" smtClean="0"/>
              <a:t>in data used for ML </a:t>
            </a:r>
            <a:r>
              <a:rPr lang="en-US" dirty="0"/>
              <a:t>in </a:t>
            </a:r>
            <a:r>
              <a:rPr lang="en-US" dirty="0" smtClean="0"/>
              <a:t>AI:</a:t>
            </a:r>
          </a:p>
          <a:p>
            <a:pPr lvl="1"/>
            <a:r>
              <a:rPr lang="en-US" dirty="0" smtClean="0"/>
              <a:t>data produced by humans and annotated by humans, enter the learning cycle of human behaviors</a:t>
            </a:r>
            <a:endParaRPr lang="en-US" dirty="0"/>
          </a:p>
        </p:txBody>
      </p:sp>
    </p:spTree>
    <p:extLst>
      <p:ext uri="{BB962C8B-B14F-4D97-AF65-F5344CB8AC3E}">
        <p14:creationId xmlns:p14="http://schemas.microsoft.com/office/powerpoint/2010/main" val="387042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between Data Science, ML and AI</a:t>
            </a:r>
            <a:endParaRPr lang="en-US" dirty="0"/>
          </a:p>
        </p:txBody>
      </p:sp>
      <p:sp>
        <p:nvSpPr>
          <p:cNvPr id="3" name="Content Placeholder 2"/>
          <p:cNvSpPr>
            <a:spLocks noGrp="1"/>
          </p:cNvSpPr>
          <p:nvPr>
            <p:ph idx="1"/>
          </p:nvPr>
        </p:nvSpPr>
        <p:spPr/>
        <p:txBody>
          <a:bodyPr/>
          <a:lstStyle/>
          <a:p>
            <a:r>
              <a:rPr lang="en-US" b="1" dirty="0"/>
              <a:t>Data science</a:t>
            </a:r>
            <a:r>
              <a:rPr lang="en-US" dirty="0"/>
              <a:t> produces </a:t>
            </a:r>
            <a:r>
              <a:rPr lang="en-US" dirty="0">
                <a:solidFill>
                  <a:srgbClr val="FF0000"/>
                </a:solidFill>
              </a:rPr>
              <a:t>insights</a:t>
            </a:r>
          </a:p>
          <a:p>
            <a:r>
              <a:rPr lang="en-US" b="1" dirty="0"/>
              <a:t>Machine learning</a:t>
            </a:r>
            <a:r>
              <a:rPr lang="en-US" dirty="0"/>
              <a:t> produces </a:t>
            </a:r>
            <a:r>
              <a:rPr lang="en-US" dirty="0">
                <a:solidFill>
                  <a:srgbClr val="FF0000"/>
                </a:solidFill>
              </a:rPr>
              <a:t>predictions</a:t>
            </a:r>
          </a:p>
          <a:p>
            <a:r>
              <a:rPr lang="en-US" b="1" dirty="0"/>
              <a:t>Artificial </a:t>
            </a:r>
            <a:r>
              <a:rPr lang="en-US" b="1" dirty="0" smtClean="0"/>
              <a:t>Intelligence</a:t>
            </a:r>
            <a:r>
              <a:rPr lang="en-US" dirty="0"/>
              <a:t> produces </a:t>
            </a:r>
            <a:r>
              <a:rPr lang="en-US" dirty="0" err="1">
                <a:solidFill>
                  <a:srgbClr val="FF0000"/>
                </a:solidFill>
              </a:rPr>
              <a:t>behaviours</a:t>
            </a:r>
            <a:endParaRPr lang="en-US" dirty="0">
              <a:solidFill>
                <a:srgbClr val="FF0000"/>
              </a:solidFill>
            </a:endParaRPr>
          </a:p>
          <a:p>
            <a:endParaRPr lang="en-US" dirty="0" smtClean="0">
              <a:effectLst/>
            </a:endParaRPr>
          </a:p>
          <a:p>
            <a:r>
              <a:rPr lang="en-US" dirty="0" smtClean="0">
                <a:effectLst/>
              </a:rPr>
              <a:t>See </a:t>
            </a:r>
            <a:r>
              <a:rPr lang="en-US" dirty="0" smtClean="0">
                <a:effectLst/>
                <a:hlinkClick r:id="rId2"/>
              </a:rPr>
              <a:t>David Robinson’s post</a:t>
            </a:r>
            <a:endParaRPr lang="en-US" dirty="0"/>
          </a:p>
        </p:txBody>
      </p:sp>
    </p:spTree>
    <p:extLst>
      <p:ext uri="{BB962C8B-B14F-4D97-AF65-F5344CB8AC3E}">
        <p14:creationId xmlns:p14="http://schemas.microsoft.com/office/powerpoint/2010/main" val="2049805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in the Loop</a:t>
            </a:r>
            <a:endParaRPr lang="en-US" dirty="0"/>
          </a:p>
        </p:txBody>
      </p:sp>
      <p:sp>
        <p:nvSpPr>
          <p:cNvPr id="3" name="Content Placeholder 2"/>
          <p:cNvSpPr>
            <a:spLocks noGrp="1"/>
          </p:cNvSpPr>
          <p:nvPr>
            <p:ph idx="1"/>
          </p:nvPr>
        </p:nvSpPr>
        <p:spPr/>
        <p:txBody>
          <a:bodyPr/>
          <a:lstStyle/>
          <a:p>
            <a:r>
              <a:rPr lang="en-US" dirty="0">
                <a:effectLst>
                  <a:outerShdw dist="38100" dir="2700000" sx="1000" sy="1000" algn="tl" rotWithShape="0">
                    <a:prstClr val="black"/>
                  </a:outerShdw>
                </a:effectLst>
              </a:rPr>
              <a:t>Data Science </a:t>
            </a:r>
            <a:r>
              <a:rPr lang="en-US" dirty="0" smtClean="0">
                <a:effectLst>
                  <a:outerShdw dist="38100" dir="2700000" sx="1000" sy="1000" algn="tl" rotWithShape="0">
                    <a:prstClr val="black"/>
                  </a:outerShdw>
                </a:effectLst>
              </a:rPr>
              <a:t>exploits </a:t>
            </a:r>
            <a:r>
              <a:rPr lang="en-US" b="1" dirty="0" smtClean="0">
                <a:solidFill>
                  <a:srgbClr val="FF0000"/>
                </a:solidFill>
                <a:effectLst>
                  <a:outerShdw dist="38100" dir="2700000" sx="1000" sy="1000" algn="tl" rotWithShape="0">
                    <a:prstClr val="black"/>
                  </a:outerShdw>
                </a:effectLst>
              </a:rPr>
              <a:t>human </a:t>
            </a:r>
            <a:r>
              <a:rPr lang="en-US" b="1" dirty="0">
                <a:solidFill>
                  <a:srgbClr val="FF0000"/>
                </a:solidFill>
                <a:effectLst>
                  <a:outerShdw dist="38100" dir="2700000" sx="1000" sy="1000" algn="tl" rotWithShape="0">
                    <a:prstClr val="black"/>
                  </a:outerShdw>
                </a:effectLst>
              </a:rPr>
              <a:t>in the end</a:t>
            </a:r>
            <a:r>
              <a:rPr lang="en-US" dirty="0">
                <a:effectLst>
                  <a:outerShdw dist="38100" dir="2700000" sx="1000" sy="1000" algn="tl" rotWithShape="0">
                    <a:prstClr val="black"/>
                  </a:outerShdw>
                </a:effectLst>
              </a:rPr>
              <a:t>, </a:t>
            </a:r>
            <a:r>
              <a:rPr lang="en-US" dirty="0" smtClean="0">
                <a:effectLst>
                  <a:outerShdw dist="38100" dir="2700000" sx="1000" sy="1000" algn="tl" rotWithShape="0">
                    <a:prstClr val="black"/>
                  </a:outerShdw>
                </a:effectLst>
              </a:rPr>
              <a:t>whose intelligence is involved for sifting </a:t>
            </a:r>
            <a:r>
              <a:rPr lang="en-US" dirty="0">
                <a:effectLst>
                  <a:outerShdw dist="38100" dir="2700000" sx="1000" sy="1000" algn="tl" rotWithShape="0">
                    <a:prstClr val="black"/>
                  </a:outerShdw>
                </a:effectLst>
              </a:rPr>
              <a:t>among </a:t>
            </a:r>
            <a:r>
              <a:rPr lang="en-US" dirty="0">
                <a:solidFill>
                  <a:srgbClr val="FF0000"/>
                </a:solidFill>
                <a:effectLst>
                  <a:outerShdw dist="38100" dir="2700000" sx="1000" sy="1000" algn="tl" rotWithShape="0">
                    <a:prstClr val="black"/>
                  </a:outerShdw>
                </a:effectLst>
              </a:rPr>
              <a:t>statistical correlation hints </a:t>
            </a:r>
            <a:r>
              <a:rPr lang="en-US" dirty="0">
                <a:effectLst>
                  <a:outerShdw dist="38100" dir="2700000" sx="1000" sy="1000" algn="tl" rotWithShape="0">
                    <a:prstClr val="black"/>
                  </a:outerShdw>
                </a:effectLst>
              </a:rPr>
              <a:t>to produce insights. I</a:t>
            </a:r>
            <a:r>
              <a:rPr lang="en-US" dirty="0" smtClean="0">
                <a:effectLst>
                  <a:outerShdw dist="38100" dir="2700000" sx="1000" sy="1000" algn="tl" rotWithShape="0">
                    <a:prstClr val="black"/>
                  </a:outerShdw>
                </a:effectLst>
              </a:rPr>
              <a:t>ntelligence lays </a:t>
            </a:r>
            <a:r>
              <a:rPr lang="en-US" dirty="0">
                <a:effectLst>
                  <a:outerShdw dist="38100" dir="2700000" sx="1000" sy="1000" algn="tl" rotWithShape="0">
                    <a:prstClr val="black"/>
                  </a:outerShdw>
                </a:effectLst>
              </a:rPr>
              <a:t>in the humans that interpret the output of statistical analysis.</a:t>
            </a:r>
          </a:p>
          <a:p>
            <a:r>
              <a:rPr lang="en-US" dirty="0" smtClean="0">
                <a:effectLst>
                  <a:outerShdw dist="38100" dir="2700000" sx="1000" sy="1000" algn="tl" rotWithShape="0">
                    <a:prstClr val="black"/>
                  </a:outerShdw>
                </a:effectLst>
              </a:rPr>
              <a:t>ML provides generalizations that can be used to make predictions</a:t>
            </a:r>
            <a:endParaRPr lang="en-US" dirty="0">
              <a:effectLst>
                <a:outerShdw dist="38100" dir="2700000" sx="1000" sy="1000" algn="tl" rotWithShape="0">
                  <a:prstClr val="black"/>
                </a:outerShdw>
              </a:effectLst>
            </a:endParaRPr>
          </a:p>
          <a:p>
            <a:r>
              <a:rPr lang="en-US" dirty="0">
                <a:effectLst>
                  <a:outerShdw dist="38100" dir="2700000" sx="1000" sy="1000" algn="tl" rotWithShape="0">
                    <a:prstClr val="black"/>
                  </a:outerShdw>
                </a:effectLst>
              </a:rPr>
              <a:t>AI uses ML with </a:t>
            </a:r>
            <a:r>
              <a:rPr lang="en-US" b="1" dirty="0">
                <a:solidFill>
                  <a:srgbClr val="FF0000"/>
                </a:solidFill>
                <a:effectLst>
                  <a:outerShdw dist="38100" dir="2700000" sx="1000" sy="1000" algn="tl" rotWithShape="0">
                    <a:prstClr val="black"/>
                  </a:outerShdw>
                </a:effectLst>
              </a:rPr>
              <a:t>human in the loop</a:t>
            </a:r>
            <a:r>
              <a:rPr lang="en-US" dirty="0">
                <a:effectLst>
                  <a:outerShdw dist="38100" dir="2700000" sx="1000" sy="1000" algn="tl" rotWithShape="0">
                    <a:prstClr val="black"/>
                  </a:outerShdw>
                </a:effectLst>
              </a:rPr>
              <a:t> to extract a model of a human intelligence </a:t>
            </a:r>
            <a:r>
              <a:rPr lang="en-US" dirty="0">
                <a:solidFill>
                  <a:srgbClr val="FF0000"/>
                </a:solidFill>
                <a:effectLst>
                  <a:outerShdw dist="38100" dir="2700000" sx="1000" sy="1000" algn="tl" rotWithShape="0">
                    <a:prstClr val="black"/>
                  </a:outerShdw>
                </a:effectLst>
              </a:rPr>
              <a:t>ability</a:t>
            </a:r>
            <a:r>
              <a:rPr lang="en-US" dirty="0">
                <a:effectLst>
                  <a:outerShdw dist="38100" dir="2700000" sx="1000" sy="1000" algn="tl" rotWithShape="0">
                    <a:prstClr val="black"/>
                  </a:outerShdw>
                </a:effectLst>
              </a:rPr>
              <a:t>. AI embeds the human intelligence in the system itself</a:t>
            </a:r>
            <a:r>
              <a:rPr lang="en-US" dirty="0" smtClean="0">
                <a:effectLst>
                  <a:outerShdw dist="38100" dir="2700000" sx="1000" sy="1000" algn="tl" rotWithShape="0">
                    <a:prstClr val="black"/>
                  </a:outerShdw>
                </a:effectLst>
              </a:rPr>
              <a:t>.</a:t>
            </a:r>
            <a:endParaRPr lang="en-US" dirty="0">
              <a:effectLst>
                <a:outerShdw dist="38100" dir="2700000" sx="1000" sy="1000" algn="tl" rotWithShape="0">
                  <a:prstClr val="black"/>
                </a:outerShdw>
              </a:effectLst>
            </a:endParaRPr>
          </a:p>
        </p:txBody>
      </p:sp>
    </p:spTree>
    <p:extLst>
      <p:ext uri="{BB962C8B-B14F-4D97-AF65-F5344CB8AC3E}">
        <p14:creationId xmlns:p14="http://schemas.microsoft.com/office/powerpoint/2010/main" val="11431127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dirty="0" smtClean="0"/>
              <a:t>Role of Data</a:t>
            </a:r>
            <a:endParaRPr lang="en-US" dirty="0"/>
          </a:p>
        </p:txBody>
      </p:sp>
      <p:sp>
        <p:nvSpPr>
          <p:cNvPr id="5" name="Subtitle 4"/>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7818697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Unreasonable Effectiveness of Data</a:t>
            </a:r>
            <a:endParaRPr lang="en-US" dirty="0"/>
          </a:p>
        </p:txBody>
      </p:sp>
      <p:sp>
        <p:nvSpPr>
          <p:cNvPr id="3" name="Content Placeholder 2"/>
          <p:cNvSpPr>
            <a:spLocks noGrp="1"/>
          </p:cNvSpPr>
          <p:nvPr>
            <p:ph idx="1"/>
          </p:nvPr>
        </p:nvSpPr>
        <p:spPr/>
        <p:txBody>
          <a:bodyPr/>
          <a:lstStyle/>
          <a:p>
            <a:r>
              <a:rPr lang="en-US" dirty="0" smtClean="0"/>
              <a:t>Halevy, </a:t>
            </a:r>
            <a:r>
              <a:rPr lang="en-US" dirty="0" err="1" smtClean="0"/>
              <a:t>Norvig</a:t>
            </a:r>
            <a:r>
              <a:rPr lang="en-US" dirty="0" smtClean="0"/>
              <a:t>, and Pereira argue that we should stop acting as if our goal is to author extremely </a:t>
            </a:r>
            <a:r>
              <a:rPr lang="en-US" dirty="0" smtClean="0">
                <a:solidFill>
                  <a:srgbClr val="FF0000"/>
                </a:solidFill>
              </a:rPr>
              <a:t>elegant theories</a:t>
            </a:r>
            <a:r>
              <a:rPr lang="en-US" dirty="0" smtClean="0"/>
              <a:t>, and instead embrace complexity and make use of the best ally we have: the </a:t>
            </a:r>
            <a:r>
              <a:rPr lang="en-US" dirty="0" smtClean="0">
                <a:solidFill>
                  <a:srgbClr val="FF0000"/>
                </a:solidFill>
              </a:rPr>
              <a:t>unreasonable effectiveness of data</a:t>
            </a:r>
            <a:r>
              <a:rPr lang="en-US" dirty="0" smtClean="0"/>
              <a:t>.</a:t>
            </a:r>
          </a:p>
          <a:p>
            <a:r>
              <a:rPr lang="en-US" dirty="0" smtClean="0"/>
              <a:t>A simpler technique on more data beat a more sophisticated technique on less data.</a:t>
            </a:r>
          </a:p>
          <a:p>
            <a:r>
              <a:rPr lang="en-US" dirty="0" smtClean="0"/>
              <a:t>Language in the wild, just like human behavior in general, is messy.</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690" y="0"/>
            <a:ext cx="8489310" cy="779055"/>
          </a:xfrm>
        </p:spPr>
        <p:txBody>
          <a:bodyPr/>
          <a:lstStyle/>
          <a:p>
            <a:r>
              <a:rPr lang="en-US" dirty="0" smtClean="0"/>
              <a:t>Scientific Dispute: is it science?</a:t>
            </a:r>
            <a:endParaRPr lang="en-US" dirty="0"/>
          </a:p>
        </p:txBody>
      </p:sp>
      <p:pic>
        <p:nvPicPr>
          <p:cNvPr id="1026" name="Picture 2" descr="https://encrypted-tbn2.gstatic.com/images?q=tbn:ANd9GcRSKVAgAoqCd4HyzcQK2CSt05EongN17SHx5he8M5R445Xh-kOAqQ"/>
          <p:cNvPicPr>
            <a:picLocks noGrp="1" noChangeAspect="1" noChangeArrowheads="1"/>
          </p:cNvPicPr>
          <p:nvPr>
            <p:ph idx="1"/>
          </p:nvPr>
        </p:nvPicPr>
        <p:blipFill>
          <a:blip r:embed="rId2" cstate="print"/>
          <a:srcRect/>
          <a:stretch>
            <a:fillRect/>
          </a:stretch>
        </p:blipFill>
        <p:spPr bwMode="auto">
          <a:xfrm>
            <a:off x="923525" y="1777585"/>
            <a:ext cx="1752600" cy="2333625"/>
          </a:xfrm>
          <a:prstGeom prst="rect">
            <a:avLst/>
          </a:prstGeom>
          <a:noFill/>
        </p:spPr>
      </p:pic>
      <p:pic>
        <p:nvPicPr>
          <p:cNvPr id="1028" name="Picture 4" descr="https://encrypted-tbn0.gstatic.com/images?q=tbn:ANd9GcTA2Z4zNGReA_5L3gXjMdcmyWKX3UbKzl-XAMKiJ0Z-83E9adgD"/>
          <p:cNvPicPr>
            <a:picLocks noChangeAspect="1" noChangeArrowheads="1"/>
          </p:cNvPicPr>
          <p:nvPr/>
        </p:nvPicPr>
        <p:blipFill>
          <a:blip r:embed="rId3" cstate="print"/>
          <a:srcRect/>
          <a:stretch>
            <a:fillRect/>
          </a:stretch>
        </p:blipFill>
        <p:spPr bwMode="auto">
          <a:xfrm>
            <a:off x="885120" y="4273910"/>
            <a:ext cx="2143125" cy="2143125"/>
          </a:xfrm>
          <a:prstGeom prst="rect">
            <a:avLst/>
          </a:prstGeom>
          <a:noFill/>
        </p:spPr>
      </p:pic>
      <p:sp>
        <p:nvSpPr>
          <p:cNvPr id="6" name="TextBox 5"/>
          <p:cNvSpPr txBox="1"/>
          <p:nvPr/>
        </p:nvSpPr>
        <p:spPr>
          <a:xfrm>
            <a:off x="3688685" y="2468876"/>
            <a:ext cx="4723815" cy="461665"/>
          </a:xfrm>
          <a:prstGeom prst="rect">
            <a:avLst/>
          </a:prstGeom>
          <a:noFill/>
        </p:spPr>
        <p:txBody>
          <a:bodyPr wrap="square" rtlCol="0">
            <a:spAutoFit/>
          </a:bodyPr>
          <a:lstStyle/>
          <a:p>
            <a:r>
              <a:rPr lang="en-US" dirty="0" smtClean="0">
                <a:latin typeface="Calibri" pitchFamily="34" charset="0"/>
              </a:rPr>
              <a:t>Prof. Noam Chomsky, Linguist, MIT</a:t>
            </a:r>
            <a:endParaRPr lang="en-US" dirty="0">
              <a:latin typeface="Calibri" pitchFamily="34" charset="0"/>
            </a:endParaRPr>
          </a:p>
        </p:txBody>
      </p:sp>
      <p:sp>
        <p:nvSpPr>
          <p:cNvPr id="8" name="TextBox 7"/>
          <p:cNvSpPr txBox="1"/>
          <p:nvPr/>
        </p:nvSpPr>
        <p:spPr>
          <a:xfrm>
            <a:off x="3573470" y="4849987"/>
            <a:ext cx="5415105" cy="461665"/>
          </a:xfrm>
          <a:prstGeom prst="rect">
            <a:avLst/>
          </a:prstGeom>
          <a:noFill/>
        </p:spPr>
        <p:txBody>
          <a:bodyPr wrap="square" rtlCol="0">
            <a:spAutoFit/>
          </a:bodyPr>
          <a:lstStyle/>
          <a:p>
            <a:r>
              <a:rPr lang="en-US" dirty="0" smtClean="0">
                <a:latin typeface="Calibri" pitchFamily="34" charset="0"/>
              </a:rPr>
              <a:t>Peter </a:t>
            </a:r>
            <a:r>
              <a:rPr lang="en-US" dirty="0" err="1" smtClean="0">
                <a:latin typeface="Calibri" pitchFamily="34" charset="0"/>
              </a:rPr>
              <a:t>Norvig</a:t>
            </a:r>
            <a:r>
              <a:rPr lang="en-US" dirty="0" smtClean="0">
                <a:latin typeface="Calibri" pitchFamily="34" charset="0"/>
              </a:rPr>
              <a:t>, Director of research, Google</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Chomsky</a:t>
            </a:r>
            <a:endParaRPr lang="en-US" dirty="0"/>
          </a:p>
        </p:txBody>
      </p:sp>
      <p:sp>
        <p:nvSpPr>
          <p:cNvPr id="3" name="Content Placeholder 2"/>
          <p:cNvSpPr>
            <a:spLocks noGrp="1"/>
          </p:cNvSpPr>
          <p:nvPr>
            <p:ph idx="1"/>
          </p:nvPr>
        </p:nvSpPr>
        <p:spPr/>
        <p:txBody>
          <a:bodyPr/>
          <a:lstStyle/>
          <a:p>
            <a:pPr algn="ctr">
              <a:buNone/>
            </a:pPr>
            <a:r>
              <a:rPr lang="en-US" dirty="0" smtClean="0"/>
              <a:t>It's true there's been a lot of work on trying to apply statistical models to various linguistic problems. I think there have been some successes, but a lot of failures. There is a notion of success ... which I think is novel in the history of science. It interprets success as approximating unanalyzed data.</a:t>
            </a:r>
          </a:p>
          <a:p>
            <a:pPr>
              <a:buNone/>
            </a:pPr>
            <a:endParaRPr lang="en-US" dirty="0" smtClean="0"/>
          </a:p>
          <a:p>
            <a:pPr>
              <a:buNone/>
            </a:pPr>
            <a:r>
              <a:rPr lang="en-US" dirty="0" smtClean="0"/>
              <a:t>http://norvig.com/chomsky.html</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a:t>
            </a:r>
            <a:endParaRPr lang="en-US" dirty="0"/>
          </a:p>
        </p:txBody>
      </p:sp>
      <p:sp>
        <p:nvSpPr>
          <p:cNvPr id="3" name="Content Placeholder 2"/>
          <p:cNvSpPr>
            <a:spLocks noGrp="1"/>
          </p:cNvSpPr>
          <p:nvPr>
            <p:ph idx="1"/>
          </p:nvPr>
        </p:nvSpPr>
        <p:spPr/>
        <p:txBody>
          <a:bodyPr/>
          <a:lstStyle/>
          <a:p>
            <a:r>
              <a:rPr lang="en-US" dirty="0" smtClean="0"/>
              <a:t>Project</a:t>
            </a:r>
          </a:p>
        </p:txBody>
      </p:sp>
    </p:spTree>
    <p:extLst>
      <p:ext uri="{BB962C8B-B14F-4D97-AF65-F5344CB8AC3E}">
        <p14:creationId xmlns:p14="http://schemas.microsoft.com/office/powerpoint/2010/main" val="16868901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Norvig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 agree that engineering success is not the goal or the measure of science. But I observe that science and engineering develop together, and that engineering success shows that something is working right, and so is evidence (but not proof) of a scientifically successful model.</a:t>
            </a:r>
          </a:p>
          <a:p>
            <a:r>
              <a:rPr lang="en-US" dirty="0" smtClean="0"/>
              <a:t>Science is a combination of gathering facts and making theories; neither can progress on its own. I think Chomsky is wrong to push the needle so far towards theory over facts; in the history of science, the laborious accumulation of facts is the dominant mode, not a novelty. The science of understanding language is no different than other sciences in this respect.</a:t>
            </a:r>
          </a:p>
          <a:p>
            <a:r>
              <a:rPr lang="en-US" dirty="0" smtClean="0"/>
              <a:t>I agree that it can be difficult to make sense of a model containing billions of parameters. Certainly a human can't understand such a model by inspecting the values of each parameter individually. But one can gain insight by examining the </a:t>
            </a:r>
            <a:r>
              <a:rPr lang="en-US" i="1" dirty="0" smtClean="0"/>
              <a:t>properties</a:t>
            </a:r>
            <a:r>
              <a:rPr lang="en-US" dirty="0" smtClean="0"/>
              <a:t> of the model—where it succeeds and fails, how well it learns as a function of data, etc.</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Norvig</a:t>
            </a:r>
            <a:r>
              <a:rPr lang="en-US" dirty="0" smtClean="0"/>
              <a:t> (2)</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Einstein said to make everything as simple as possible, but no simpler. Many phenomena in science are stochastic, and the simplest model of them is a probabilistic model; I believe language is such a phenomenon and therefore that probabilistic models are our best tool for representing facts about language, for algorithmically processing language, and for understanding how humans process language. </a:t>
            </a:r>
          </a:p>
          <a:p>
            <a:r>
              <a:rPr lang="en-US" dirty="0" smtClean="0"/>
              <a:t>I agree with Chomsky that it is undeniable that humans have some innate capability to learn natural language, but we don't know enough about that capability to rule out probabilistic language representations, nor statistical learning. I think it is much more likely that human language learning involves something like probabilistic and statistical inference, but we just don't know yet.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HLT in Industry</a:t>
            </a:r>
            <a:endParaRPr lang="en-US" dirty="0"/>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0457785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4" y="0"/>
            <a:ext cx="8527715" cy="779055"/>
          </a:xfrm>
        </p:spPr>
        <p:txBody>
          <a:bodyPr/>
          <a:lstStyle/>
          <a:p>
            <a:pPr>
              <a:defRPr/>
            </a:pPr>
            <a:r>
              <a:rPr lang="en-US" dirty="0" smtClean="0"/>
              <a:t>HLT in Industry</a:t>
            </a:r>
            <a:endParaRPr lang="en-US" dirty="0"/>
          </a:p>
        </p:txBody>
      </p:sp>
      <p:sp>
        <p:nvSpPr>
          <p:cNvPr id="9219" name="Content Placeholder 2"/>
          <p:cNvSpPr>
            <a:spLocks noGrp="1"/>
          </p:cNvSpPr>
          <p:nvPr>
            <p:ph idx="1"/>
          </p:nvPr>
        </p:nvSpPr>
        <p:spPr>
          <a:xfrm>
            <a:off x="731500" y="1047890"/>
            <a:ext cx="7955300" cy="5452923"/>
          </a:xfrm>
        </p:spPr>
        <p:txBody>
          <a:bodyPr/>
          <a:lstStyle/>
          <a:p>
            <a:r>
              <a:rPr lang="en-US" dirty="0" smtClean="0"/>
              <a:t>Advanced Search</a:t>
            </a:r>
          </a:p>
          <a:p>
            <a:r>
              <a:rPr lang="en-US" dirty="0" smtClean="0"/>
              <a:t>Advertisement, preference analysis</a:t>
            </a:r>
          </a:p>
          <a:p>
            <a:r>
              <a:rPr lang="en-US" dirty="0" smtClean="0"/>
              <a:t>Machine Translation</a:t>
            </a:r>
          </a:p>
          <a:p>
            <a:r>
              <a:rPr lang="en-US" dirty="0" smtClean="0"/>
              <a:t>Speech Interfaces</a:t>
            </a:r>
          </a:p>
          <a:p>
            <a:r>
              <a:rPr lang="en-US" dirty="0" smtClean="0"/>
              <a:t>Assistants, </a:t>
            </a:r>
            <a:r>
              <a:rPr lang="en-US" dirty="0" err="1" smtClean="0"/>
              <a:t>Chatbots</a:t>
            </a:r>
            <a:r>
              <a:rPr lang="en-US" dirty="0" smtClean="0"/>
              <a:t>:</a:t>
            </a:r>
          </a:p>
          <a:p>
            <a:pPr lvl="1"/>
            <a:r>
              <a:rPr lang="en-US" dirty="0" smtClean="0"/>
              <a:t>Customer support</a:t>
            </a:r>
          </a:p>
          <a:p>
            <a:pPr lvl="1"/>
            <a:r>
              <a:rPr lang="en-US" dirty="0" smtClean="0"/>
              <a:t>Controlling devices</a:t>
            </a:r>
          </a:p>
          <a:p>
            <a:pPr lvl="1"/>
            <a:r>
              <a:rPr lang="en-US" dirty="0" smtClean="0"/>
              <a:t>Home devices (Amazon, Google, Apple)</a:t>
            </a:r>
          </a:p>
          <a:p>
            <a:pPr lvl="1"/>
            <a:r>
              <a:rPr lang="en-US" dirty="0" smtClean="0"/>
              <a:t>Sales assistant</a:t>
            </a:r>
          </a:p>
          <a:p>
            <a:pPr lvl="1"/>
            <a:endParaRPr lang="en-US" dirty="0" smtClean="0"/>
          </a:p>
        </p:txBody>
      </p:sp>
      <p:pic>
        <p:nvPicPr>
          <p:cNvPr id="3" name="Picture 2"/>
          <p:cNvPicPr>
            <a:picLocks noChangeAspect="1"/>
          </p:cNvPicPr>
          <p:nvPr/>
        </p:nvPicPr>
        <p:blipFill>
          <a:blip r:embed="rId2"/>
          <a:stretch>
            <a:fillRect/>
          </a:stretch>
        </p:blipFill>
        <p:spPr>
          <a:xfrm>
            <a:off x="6453844" y="4840384"/>
            <a:ext cx="2690155" cy="201761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Tsunami of Deep Learning</a:t>
            </a:r>
            <a:endParaRPr lang="en-US" dirty="0"/>
          </a:p>
        </p:txBody>
      </p:sp>
      <p:sp>
        <p:nvSpPr>
          <p:cNvPr id="3" name="Content Placeholder 2"/>
          <p:cNvSpPr>
            <a:spLocks noGrp="1"/>
          </p:cNvSpPr>
          <p:nvPr>
            <p:ph idx="1"/>
          </p:nvPr>
        </p:nvSpPr>
        <p:spPr/>
        <p:txBody>
          <a:bodyPr/>
          <a:lstStyle/>
          <a:p>
            <a:r>
              <a:rPr lang="en-US" dirty="0" err="1" smtClean="0">
                <a:solidFill>
                  <a:srgbClr val="FF0000"/>
                </a:solidFill>
              </a:rPr>
              <a:t>AlphaGo</a:t>
            </a:r>
            <a:r>
              <a:rPr lang="en-US" dirty="0" smtClean="0">
                <a:solidFill>
                  <a:srgbClr val="FF0000"/>
                </a:solidFill>
              </a:rPr>
              <a:t> </a:t>
            </a:r>
            <a:r>
              <a:rPr lang="en-US" dirty="0" smtClean="0"/>
              <a:t>beats human champion at Go.</a:t>
            </a:r>
          </a:p>
          <a:p>
            <a:r>
              <a:rPr lang="en-US" dirty="0" err="1" smtClean="0">
                <a:solidFill>
                  <a:srgbClr val="FF0000"/>
                </a:solidFill>
              </a:rPr>
              <a:t>RankBrain</a:t>
            </a:r>
            <a:r>
              <a:rPr lang="en-US" dirty="0" smtClean="0">
                <a:solidFill>
                  <a:srgbClr val="FF0000"/>
                </a:solidFill>
              </a:rPr>
              <a:t> </a:t>
            </a:r>
            <a:r>
              <a:rPr lang="en-US" dirty="0" smtClean="0"/>
              <a:t>is third most important </a:t>
            </a:r>
            <a:r>
              <a:rPr lang="en-US" dirty="0"/>
              <a:t>factor </a:t>
            </a:r>
            <a:r>
              <a:rPr lang="en-US" dirty="0"/>
              <a:t>in the ranking algorithm along with links and content </a:t>
            </a:r>
            <a:r>
              <a:rPr lang="en-US" dirty="0"/>
              <a:t>at Google</a:t>
            </a:r>
          </a:p>
          <a:p>
            <a:r>
              <a:rPr lang="en-US" dirty="0" err="1" smtClean="0"/>
              <a:t>RankBrain</a:t>
            </a:r>
            <a:r>
              <a:rPr lang="en-US" dirty="0" smtClean="0"/>
              <a:t> is given </a:t>
            </a:r>
            <a:r>
              <a:rPr lang="en-US" dirty="0"/>
              <a:t>batches of historical searches and learns to make predictions from </a:t>
            </a:r>
            <a:r>
              <a:rPr lang="en-US" dirty="0" smtClean="0"/>
              <a:t>these</a:t>
            </a:r>
          </a:p>
          <a:p>
            <a:r>
              <a:rPr lang="en-US" dirty="0" smtClean="0"/>
              <a:t>It learns to deal also with queries and words never seen before</a:t>
            </a:r>
          </a:p>
          <a:p>
            <a:r>
              <a:rPr lang="en-US" dirty="0" smtClean="0"/>
              <a:t>Most likely it is using </a:t>
            </a:r>
            <a:r>
              <a:rPr lang="en-US" dirty="0" smtClean="0">
                <a:hlinkClick r:id="rId2"/>
              </a:rPr>
              <a:t>Word Embeddings</a:t>
            </a:r>
            <a:endParaRPr lang="en-US" dirty="0"/>
          </a:p>
        </p:txBody>
      </p:sp>
    </p:spTree>
    <p:extLst>
      <p:ext uri="{BB962C8B-B14F-4D97-AF65-F5344CB8AC3E}">
        <p14:creationId xmlns:p14="http://schemas.microsoft.com/office/powerpoint/2010/main" val="12510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Dependency Parsing</a:t>
            </a:r>
            <a:endParaRPr lang="en-US" dirty="0"/>
          </a:p>
        </p:txBody>
      </p:sp>
      <p:sp>
        <p:nvSpPr>
          <p:cNvPr id="3" name="Content Placeholder 2"/>
          <p:cNvSpPr>
            <a:spLocks noGrp="1"/>
          </p:cNvSpPr>
          <p:nvPr>
            <p:ph idx="1"/>
          </p:nvPr>
        </p:nvSpPr>
        <p:spPr/>
        <p:txBody>
          <a:bodyPr/>
          <a:lstStyle/>
          <a:p>
            <a:r>
              <a:rPr lang="en-US" dirty="0" err="1" smtClean="0">
                <a:hlinkClick r:id="rId2"/>
              </a:rPr>
              <a:t>DeSR</a:t>
            </a:r>
            <a:r>
              <a:rPr lang="en-US" dirty="0" smtClean="0">
                <a:hlinkClick r:id="rId2"/>
              </a:rPr>
              <a:t> is online</a:t>
            </a:r>
            <a:r>
              <a:rPr lang="en-US" dirty="0" smtClean="0"/>
              <a:t> since 2007</a:t>
            </a:r>
          </a:p>
          <a:p>
            <a:r>
              <a:rPr lang="en-US" dirty="0" smtClean="0">
                <a:hlinkClick r:id="rId3"/>
              </a:rPr>
              <a:t>Stanford Parser</a:t>
            </a:r>
            <a:endParaRPr lang="en-US" dirty="0" smtClean="0"/>
          </a:p>
          <a:p>
            <a:r>
              <a:rPr lang="en-US" dirty="0" smtClean="0"/>
              <a:t>Google </a:t>
            </a:r>
            <a:r>
              <a:rPr lang="en-US" dirty="0" err="1" smtClean="0"/>
              <a:t>Parsey</a:t>
            </a:r>
            <a:r>
              <a:rPr lang="en-US" dirty="0" smtClean="0"/>
              <a:t> </a:t>
            </a:r>
            <a:r>
              <a:rPr lang="en-US" dirty="0" err="1" smtClean="0"/>
              <a:t>McParseFace</a:t>
            </a:r>
            <a:r>
              <a:rPr lang="en-US" dirty="0" smtClean="0"/>
              <a:t> in 2016</a:t>
            </a:r>
            <a:endParaRPr lang="en-US" dirty="0"/>
          </a:p>
        </p:txBody>
      </p:sp>
    </p:spTree>
    <p:extLst>
      <p:ext uri="{BB962C8B-B14F-4D97-AF65-F5344CB8AC3E}">
        <p14:creationId xmlns:p14="http://schemas.microsoft.com/office/powerpoint/2010/main" val="19549504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a:t>
            </a:r>
            <a:endParaRPr lang="en-US" dirty="0"/>
          </a:p>
        </p:txBody>
      </p:sp>
      <p:sp>
        <p:nvSpPr>
          <p:cNvPr id="3" name="Content Placeholder 2"/>
          <p:cNvSpPr>
            <a:spLocks noGrp="1"/>
          </p:cNvSpPr>
          <p:nvPr>
            <p:ph idx="1"/>
          </p:nvPr>
        </p:nvSpPr>
        <p:spPr/>
        <p:txBody>
          <a:bodyPr/>
          <a:lstStyle/>
          <a:p>
            <a:r>
              <a:rPr lang="en-US" dirty="0" smtClean="0">
                <a:effectLst/>
              </a:rPr>
              <a:t>“At </a:t>
            </a:r>
            <a:r>
              <a:rPr lang="en-US" dirty="0">
                <a:effectLst/>
              </a:rPr>
              <a:t>Google, we spend a lot of time thinking about how </a:t>
            </a:r>
            <a:r>
              <a:rPr lang="en-US" dirty="0">
                <a:effectLst/>
                <a:hlinkClick r:id="rId2"/>
              </a:rPr>
              <a:t>computer systems</a:t>
            </a:r>
            <a:r>
              <a:rPr lang="en-US" dirty="0">
                <a:effectLst/>
              </a:rPr>
              <a:t> can </a:t>
            </a:r>
            <a:r>
              <a:rPr lang="en-US" dirty="0">
                <a:effectLst/>
                <a:hlinkClick r:id="rId3"/>
              </a:rPr>
              <a:t>read</a:t>
            </a:r>
            <a:r>
              <a:rPr lang="en-US" dirty="0">
                <a:effectLst/>
              </a:rPr>
              <a:t> and </a:t>
            </a:r>
            <a:r>
              <a:rPr lang="en-US" dirty="0">
                <a:effectLst/>
                <a:hlinkClick r:id="rId4"/>
              </a:rPr>
              <a:t>understand</a:t>
            </a:r>
            <a:r>
              <a:rPr lang="en-US" dirty="0">
                <a:effectLst/>
              </a:rPr>
              <a:t> </a:t>
            </a:r>
            <a:r>
              <a:rPr lang="en-US" dirty="0">
                <a:effectLst/>
                <a:hlinkClick r:id="rId5"/>
              </a:rPr>
              <a:t>human language</a:t>
            </a:r>
            <a:r>
              <a:rPr lang="en-US" dirty="0">
                <a:effectLst/>
              </a:rPr>
              <a:t> in order </a:t>
            </a:r>
            <a:r>
              <a:rPr lang="en-US" dirty="0">
                <a:effectLst/>
                <a:hlinkClick r:id="rId6"/>
              </a:rPr>
              <a:t>to process it</a:t>
            </a:r>
            <a:r>
              <a:rPr lang="en-US" dirty="0">
                <a:effectLst/>
              </a:rPr>
              <a:t> in </a:t>
            </a:r>
            <a:r>
              <a:rPr lang="en-US" dirty="0">
                <a:effectLst/>
                <a:hlinkClick r:id="rId7"/>
              </a:rPr>
              <a:t>intelligent ways</a:t>
            </a:r>
            <a:r>
              <a:rPr lang="en-US" dirty="0" smtClean="0">
                <a:effectLst/>
              </a:rPr>
              <a:t>.”</a:t>
            </a:r>
          </a:p>
          <a:p>
            <a:r>
              <a:rPr lang="en-US" dirty="0" smtClean="0">
                <a:effectLst/>
              </a:rPr>
              <a:t>Parser used to analyze most of text processed</a:t>
            </a:r>
          </a:p>
          <a:p>
            <a:r>
              <a:rPr lang="en-US" dirty="0" smtClean="0">
                <a:effectLst/>
              </a:rPr>
              <a:t>Parser used in Machine Translation</a:t>
            </a:r>
            <a:endParaRPr lang="en-US" dirty="0"/>
          </a:p>
        </p:txBody>
      </p:sp>
    </p:spTree>
    <p:extLst>
      <p:ext uri="{BB962C8B-B14F-4D97-AF65-F5344CB8AC3E}">
        <p14:creationId xmlns:p14="http://schemas.microsoft.com/office/powerpoint/2010/main" val="3523468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SIRI</a:t>
            </a:r>
            <a:endParaRPr lang="en-US" dirty="0"/>
          </a:p>
        </p:txBody>
      </p:sp>
      <p:sp>
        <p:nvSpPr>
          <p:cNvPr id="3" name="Content Placeholder 2"/>
          <p:cNvSpPr>
            <a:spLocks noGrp="1"/>
          </p:cNvSpPr>
          <p:nvPr>
            <p:ph idx="1"/>
          </p:nvPr>
        </p:nvSpPr>
        <p:spPr/>
        <p:txBody>
          <a:bodyPr/>
          <a:lstStyle/>
          <a:p>
            <a:r>
              <a:rPr lang="en-US" dirty="0" smtClean="0"/>
              <a:t>ASR (Automated Speech Recognition) integrated in mobile phone</a:t>
            </a:r>
          </a:p>
          <a:p>
            <a:r>
              <a:rPr lang="en-US" dirty="0" smtClean="0"/>
              <a:t>Special signal processing chip for noise </a:t>
            </a:r>
            <a:r>
              <a:rPr lang="en-US" dirty="0" smtClean="0"/>
              <a:t>reduction</a:t>
            </a:r>
          </a:p>
          <a:p>
            <a:r>
              <a:rPr lang="en-US" dirty="0" smtClean="0"/>
              <a:t>Custom GPU</a:t>
            </a:r>
            <a:endParaRPr lang="en-US" dirty="0" smtClean="0"/>
          </a:p>
          <a:p>
            <a:r>
              <a:rPr lang="en-US" dirty="0" smtClean="0"/>
              <a:t>SIRI ASR</a:t>
            </a:r>
          </a:p>
          <a:p>
            <a:r>
              <a:rPr lang="en-US" dirty="0" smtClean="0"/>
              <a:t>Cloud service for analysis</a:t>
            </a:r>
          </a:p>
          <a:p>
            <a:r>
              <a:rPr lang="en-US" dirty="0" smtClean="0"/>
              <a:t>Integration with applications</a:t>
            </a:r>
            <a:endParaRPr lang="en-US" dirty="0"/>
          </a:p>
        </p:txBody>
      </p:sp>
    </p:spTree>
    <p:extLst>
      <p:ext uri="{BB962C8B-B14F-4D97-AF65-F5344CB8AC3E}">
        <p14:creationId xmlns:p14="http://schemas.microsoft.com/office/powerpoint/2010/main" val="12806225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Voice Actions</a:t>
            </a:r>
            <a:endParaRPr lang="en-US" dirty="0"/>
          </a:p>
        </p:txBody>
      </p:sp>
      <p:sp>
        <p:nvSpPr>
          <p:cNvPr id="3" name="Content Placeholder 2"/>
          <p:cNvSpPr>
            <a:spLocks noGrp="1"/>
          </p:cNvSpPr>
          <p:nvPr>
            <p:ph idx="1"/>
          </p:nvPr>
        </p:nvSpPr>
        <p:spPr/>
        <p:txBody>
          <a:bodyPr>
            <a:normAutofit lnSpcReduction="10000"/>
          </a:bodyPr>
          <a:lstStyle/>
          <a:p>
            <a:r>
              <a:rPr lang="en-US" dirty="0" smtClean="0"/>
              <a:t>Google: what is the population of Rome?</a:t>
            </a:r>
          </a:p>
          <a:p>
            <a:r>
              <a:rPr lang="en-US" dirty="0" smtClean="0"/>
              <a:t>Google: how tall is Berlusconi</a:t>
            </a:r>
          </a:p>
          <a:p>
            <a:r>
              <a:rPr lang="en-US" dirty="0" smtClean="0"/>
              <a:t>How old is Lady Gaga</a:t>
            </a:r>
          </a:p>
          <a:p>
            <a:r>
              <a:rPr lang="en-US" dirty="0" smtClean="0"/>
              <a:t>Who is the CEO of </a:t>
            </a:r>
            <a:r>
              <a:rPr lang="en-US" dirty="0" err="1" smtClean="0"/>
              <a:t>Tiscali</a:t>
            </a:r>
            <a:endParaRPr lang="en-US" dirty="0" smtClean="0"/>
          </a:p>
          <a:p>
            <a:r>
              <a:rPr lang="en-US" dirty="0" smtClean="0"/>
              <a:t>Who won the Champions League</a:t>
            </a:r>
          </a:p>
          <a:p>
            <a:r>
              <a:rPr lang="en-US" dirty="0" smtClean="0"/>
              <a:t>Send text to </a:t>
            </a:r>
            <a:r>
              <a:rPr lang="en-US" dirty="0" err="1" smtClean="0"/>
              <a:t>Gervasi</a:t>
            </a:r>
            <a:r>
              <a:rPr lang="en-US" dirty="0" smtClean="0"/>
              <a:t> Please lend me your tablet</a:t>
            </a:r>
          </a:p>
          <a:p>
            <a:r>
              <a:rPr lang="en-US" dirty="0" smtClean="0"/>
              <a:t>Navigate to Palazzo </a:t>
            </a:r>
            <a:r>
              <a:rPr lang="en-US" dirty="0" err="1" smtClean="0"/>
              <a:t>Pitti</a:t>
            </a:r>
            <a:r>
              <a:rPr lang="en-US" dirty="0" smtClean="0"/>
              <a:t> in Florence</a:t>
            </a:r>
          </a:p>
          <a:p>
            <a:r>
              <a:rPr lang="en-US" dirty="0" smtClean="0"/>
              <a:t>Call Antonio </a:t>
            </a:r>
            <a:r>
              <a:rPr lang="en-US" dirty="0" err="1" smtClean="0"/>
              <a:t>Cisternino</a:t>
            </a:r>
            <a:endParaRPr lang="en-US" dirty="0" smtClean="0"/>
          </a:p>
          <a:p>
            <a:r>
              <a:rPr lang="en-US" dirty="0" smtClean="0"/>
              <a:t>Map of Pisa</a:t>
            </a:r>
          </a:p>
          <a:p>
            <a:r>
              <a:rPr lang="en-US" dirty="0" smtClean="0"/>
              <a:t>Note to self publish course slides</a:t>
            </a:r>
          </a:p>
          <a:p>
            <a:r>
              <a:rPr lang="en-US" dirty="0" smtClean="0"/>
              <a:t>Listen to Dylan</a:t>
            </a:r>
          </a:p>
          <a:p>
            <a:endParaRPr lang="en-US" dirty="0"/>
          </a:p>
        </p:txBody>
      </p:sp>
    </p:spTree>
    <p:extLst>
      <p:ext uri="{BB962C8B-B14F-4D97-AF65-F5344CB8AC3E}">
        <p14:creationId xmlns:p14="http://schemas.microsoft.com/office/powerpoint/2010/main" val="13425077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Assistants</a:t>
            </a:r>
            <a:endParaRPr lang="en-US" dirty="0"/>
          </a:p>
        </p:txBody>
      </p:sp>
      <p:sp>
        <p:nvSpPr>
          <p:cNvPr id="3" name="Content Placeholder 2"/>
          <p:cNvSpPr>
            <a:spLocks noGrp="1"/>
          </p:cNvSpPr>
          <p:nvPr>
            <p:ph idx="1"/>
          </p:nvPr>
        </p:nvSpPr>
        <p:spPr>
          <a:xfrm>
            <a:off x="685800" y="1340769"/>
            <a:ext cx="4318248" cy="5040559"/>
          </a:xfrm>
        </p:spPr>
        <p:txBody>
          <a:bodyPr>
            <a:normAutofit/>
          </a:bodyPr>
          <a:lstStyle/>
          <a:p>
            <a:r>
              <a:rPr lang="en-US" dirty="0" smtClean="0"/>
              <a:t>Siri, Alexa, Google Home</a:t>
            </a:r>
          </a:p>
          <a:p>
            <a:r>
              <a:rPr lang="en-US" dirty="0" err="1" smtClean="0"/>
              <a:t>Jibo</a:t>
            </a:r>
            <a:r>
              <a:rPr lang="en-US" dirty="0" smtClean="0"/>
              <a:t>, </a:t>
            </a:r>
            <a:r>
              <a:rPr lang="en-US" dirty="0" smtClean="0"/>
              <a:t>by</a:t>
            </a:r>
            <a:r>
              <a:rPr lang="en-US" dirty="0" smtClean="0"/>
              <a:t> </a:t>
            </a:r>
            <a:r>
              <a:rPr lang="en-US" dirty="0" smtClean="0"/>
              <a:t>Roberto </a:t>
            </a:r>
            <a:r>
              <a:rPr lang="en-US" dirty="0" err="1" smtClean="0"/>
              <a:t>Pieraccini</a:t>
            </a:r>
            <a:r>
              <a:rPr lang="en-US" dirty="0" smtClean="0"/>
              <a:t>, </a:t>
            </a:r>
            <a:r>
              <a:rPr lang="en-US" dirty="0" smtClean="0"/>
              <a:t>formerly</a:t>
            </a:r>
            <a:r>
              <a:rPr lang="en-US" dirty="0" smtClean="0"/>
              <a:t> from CSELT</a:t>
            </a:r>
            <a:r>
              <a:rPr lang="en-US" dirty="0" smtClean="0"/>
              <a:t>, Torino</a:t>
            </a:r>
          </a:p>
          <a:p>
            <a:r>
              <a:rPr lang="en-US" dirty="0" smtClean="0"/>
              <a:t>They will invade our houses, behaving as mediators, sales persons, advisers, entertaining us, etc</a:t>
            </a:r>
            <a:r>
              <a:rPr lang="en-US" dirty="0" smtClean="0"/>
              <a:t>.</a:t>
            </a:r>
            <a:endParaRPr lang="en-US" dirty="0"/>
          </a:p>
        </p:txBody>
      </p:sp>
      <p:pic>
        <p:nvPicPr>
          <p:cNvPr id="4" name="Picture 3"/>
          <p:cNvPicPr>
            <a:picLocks noChangeAspect="1"/>
          </p:cNvPicPr>
          <p:nvPr/>
        </p:nvPicPr>
        <p:blipFill>
          <a:blip r:embed="rId2"/>
          <a:stretch>
            <a:fillRect/>
          </a:stretch>
        </p:blipFill>
        <p:spPr>
          <a:xfrm>
            <a:off x="5004048" y="1292680"/>
            <a:ext cx="3958803" cy="5277287"/>
          </a:xfrm>
          <a:prstGeom prst="rect">
            <a:avLst/>
          </a:prstGeom>
        </p:spPr>
      </p:pic>
    </p:spTree>
    <p:extLst>
      <p:ext uri="{BB962C8B-B14F-4D97-AF65-F5344CB8AC3E}">
        <p14:creationId xmlns:p14="http://schemas.microsoft.com/office/powerpoint/2010/main" val="1447472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Motivation</a:t>
            </a:r>
            <a:endParaRPr lang="en-US" dirty="0"/>
          </a:p>
        </p:txBody>
      </p:sp>
      <p:sp>
        <p:nvSpPr>
          <p:cNvPr id="3" name="Content Placeholder 2"/>
          <p:cNvSpPr>
            <a:spLocks noGrp="1"/>
          </p:cNvSpPr>
          <p:nvPr>
            <p:ph idx="1"/>
          </p:nvPr>
        </p:nvSpPr>
        <p:spPr/>
        <p:txBody>
          <a:bodyPr/>
          <a:lstStyle/>
          <a:p>
            <a:pPr>
              <a:defRPr/>
            </a:pPr>
            <a:r>
              <a:rPr lang="en-US" dirty="0" smtClean="0"/>
              <a:t>Language is the most distinctive feature of human intelligence</a:t>
            </a:r>
          </a:p>
          <a:p>
            <a:pPr>
              <a:defRPr/>
            </a:pPr>
            <a:r>
              <a:rPr lang="en-US" dirty="0" smtClean="0"/>
              <a:t>Language shapes thought</a:t>
            </a:r>
          </a:p>
          <a:p>
            <a:pPr>
              <a:defRPr/>
            </a:pPr>
            <a:r>
              <a:rPr lang="en-US" dirty="0" smtClean="0"/>
              <a:t>Emulating language capabilities is a scientific challenge</a:t>
            </a:r>
          </a:p>
          <a:p>
            <a:pPr>
              <a:defRPr/>
            </a:pPr>
            <a:r>
              <a:rPr lang="en-US" dirty="0" smtClean="0"/>
              <a:t>Keystone </a:t>
            </a:r>
            <a:r>
              <a:rPr lang="en-US" dirty="0" smtClean="0"/>
              <a:t>for intelligent systems </a:t>
            </a:r>
            <a:endParaRPr lang="en-US" dirty="0"/>
          </a:p>
        </p:txBody>
      </p:sp>
    </p:spTree>
    <p:extLst>
      <p:ext uri="{BB962C8B-B14F-4D97-AF65-F5344CB8AC3E}">
        <p14:creationId xmlns:p14="http://schemas.microsoft.com/office/powerpoint/2010/main" val="1073380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sz="5400" dirty="0" smtClean="0"/>
              <a:t>Why to study human language?</a:t>
            </a:r>
            <a:endParaRPr lang="en-US" sz="5400" dirty="0"/>
          </a:p>
        </p:txBody>
      </p:sp>
      <p:sp>
        <p:nvSpPr>
          <p:cNvPr id="5" name="Subtitle 4"/>
          <p:cNvSpPr>
            <a:spLocks noGrp="1"/>
          </p:cNvSpPr>
          <p:nvPr>
            <p:ph type="subTitle" sz="quarter" idx="1"/>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908935" y="1928813"/>
            <a:ext cx="7772400" cy="1828800"/>
          </a:xfrm>
          <a:prstGeom prst="rect">
            <a:avLst/>
          </a:prstGeom>
          <a:solidFill>
            <a:schemeClr val="accent1">
              <a:lumMod val="20000"/>
              <a:lumOff val="80000"/>
            </a:schemeClr>
          </a:solidFill>
          <a:ln>
            <a:headEnd/>
            <a:tailEnd/>
          </a:ln>
        </p:spPr>
        <p:style>
          <a:lnRef idx="1">
            <a:schemeClr val="accent5"/>
          </a:lnRef>
          <a:fillRef idx="3">
            <a:schemeClr val="accent5"/>
          </a:fillRef>
          <a:effectRef idx="2">
            <a:schemeClr val="accent5"/>
          </a:effectRef>
          <a:fontRef idx="minor">
            <a:schemeClr val="lt1"/>
          </a:fontRef>
        </p:style>
        <p:txBody>
          <a:bodyPr vert="horz" wrap="square" lIns="92075" tIns="46038" rIns="92075" bIns="46038"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4000" b="0"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Tw Cen MT Condensed" pitchFamily="34" charset="0"/>
                <a:ea typeface="+mj-ea"/>
                <a:cs typeface="+mj-cs"/>
              </a:rPr>
              <a:t>AI is fascinating since it is </a:t>
            </a:r>
            <a:r>
              <a:rPr kumimoji="1" lang="en-US" sz="4000" b="0"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Tw Cen MT Condensed" pitchFamily="34" charset="0"/>
                <a:ea typeface="+mj-ea"/>
                <a:cs typeface="+mj-cs"/>
              </a:rPr>
              <a:t>a </a:t>
            </a:r>
            <a:r>
              <a:rPr kumimoji="1" lang="en-US" sz="4000" b="0"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Tw Cen MT Condensed" pitchFamily="34" charset="0"/>
                <a:ea typeface="+mj-ea"/>
                <a:cs typeface="+mj-cs"/>
              </a:rPr>
              <a:t>discipline where the </a:t>
            </a:r>
            <a:r>
              <a:rPr kumimoji="1" lang="en-US" sz="4000" b="0"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Tw Cen MT Condensed" pitchFamily="34" charset="0"/>
                <a:ea typeface="+mj-ea"/>
                <a:cs typeface="+mj-cs"/>
              </a:rPr>
              <a:t>mind</a:t>
            </a:r>
            <a:r>
              <a:rPr kumimoji="1" lang="en-US" sz="4000" b="0" i="0" u="none" strike="noStrike" kern="0" cap="none" spc="0" normalizeH="0" noProof="0" dirty="0" smtClean="0">
                <a:ln>
                  <a:noFill/>
                </a:ln>
                <a:solidFill>
                  <a:schemeClr val="tx2"/>
                </a:solidFill>
                <a:effectLst>
                  <a:outerShdw blurRad="38100" dist="38100" dir="2700000" algn="tl">
                    <a:srgbClr val="C0C0C0"/>
                  </a:outerShdw>
                </a:effectLst>
                <a:uLnTx/>
                <a:uFillTx/>
                <a:latin typeface="Tw Cen MT Condensed" pitchFamily="34" charset="0"/>
                <a:ea typeface="+mj-ea"/>
                <a:cs typeface="+mj-cs"/>
              </a:rPr>
              <a:t> </a:t>
            </a:r>
            <a:r>
              <a:rPr kumimoji="1" lang="en-US" sz="4000" b="0"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Tw Cen MT Condensed" pitchFamily="34" charset="0"/>
                <a:ea typeface="+mj-ea"/>
                <a:cs typeface="+mj-cs"/>
              </a:rPr>
              <a:t>studies </a:t>
            </a:r>
            <a:r>
              <a:rPr kumimoji="1" lang="en-US" sz="4000" b="0"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Tw Cen MT Condensed" pitchFamily="34" charset="0"/>
                <a:ea typeface="+mj-ea"/>
                <a:cs typeface="+mj-cs"/>
              </a:rPr>
              <a:t>itself</a:t>
            </a:r>
            <a:endParaRPr kumimoji="1" lang="en-US" sz="4000" b="0" i="0" u="none" strike="noStrike" kern="0" cap="none" spc="0" normalizeH="0" baseline="0" noProof="0" dirty="0">
              <a:ln>
                <a:noFill/>
              </a:ln>
              <a:solidFill>
                <a:schemeClr val="tx2"/>
              </a:solidFill>
              <a:effectLst>
                <a:outerShdw blurRad="38100" dist="38100" dir="2700000" algn="tl">
                  <a:srgbClr val="C0C0C0"/>
                </a:outerShdw>
              </a:effectLst>
              <a:uLnTx/>
              <a:uFillTx/>
              <a:latin typeface="Tw Cen MT Condensed" pitchFamily="34" charset="0"/>
              <a:ea typeface="+mj-ea"/>
              <a:cs typeface="+mj-cs"/>
            </a:endParaRPr>
          </a:p>
        </p:txBody>
      </p:sp>
      <p:sp>
        <p:nvSpPr>
          <p:cNvPr id="5" name="Subtitle 4"/>
          <p:cNvSpPr txBox="1">
            <a:spLocks/>
          </p:cNvSpPr>
          <p:nvPr/>
        </p:nvSpPr>
        <p:spPr bwMode="auto">
          <a:xfrm>
            <a:off x="714375" y="3929063"/>
            <a:ext cx="7772400" cy="914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chemeClr val="accent2"/>
              </a:buClr>
              <a:buSzPct val="80000"/>
              <a:tabLst/>
              <a:defRPr/>
            </a:pPr>
            <a:r>
              <a:rPr kumimoji="1" lang="en-US" sz="2800" b="0"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Calibri" pitchFamily="34" charset="0"/>
                <a:ea typeface="+mn-ea"/>
                <a:cs typeface="+mn-cs"/>
              </a:rPr>
              <a:t>Luigi </a:t>
            </a:r>
            <a:r>
              <a:rPr kumimoji="1" lang="en-US" sz="2800" b="0" i="0" u="none" strike="noStrike" kern="0" cap="none" spc="0" normalizeH="0" baseline="0" noProof="0" dirty="0" err="1" smtClean="0">
                <a:ln>
                  <a:noFill/>
                </a:ln>
                <a:solidFill>
                  <a:schemeClr val="tx1"/>
                </a:solidFill>
                <a:effectLst>
                  <a:outerShdw blurRad="38100" dist="38100" dir="2700000" algn="tl">
                    <a:srgbClr val="C0C0C0"/>
                  </a:outerShdw>
                </a:effectLst>
                <a:uLnTx/>
                <a:uFillTx/>
                <a:latin typeface="Calibri" pitchFamily="34" charset="0"/>
                <a:ea typeface="+mn-ea"/>
                <a:cs typeface="+mn-cs"/>
              </a:rPr>
              <a:t>Stringa</a:t>
            </a:r>
            <a:r>
              <a:rPr kumimoji="1" lang="en-US" sz="2800" b="0"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Calibri" pitchFamily="34" charset="0"/>
                <a:ea typeface="+mn-ea"/>
                <a:cs typeface="+mn-cs"/>
              </a:rPr>
              <a:t>, director FBK</a:t>
            </a:r>
            <a:endParaRPr kumimoji="1" lang="en-US" sz="2800" b="0" i="0" u="none" strike="noStrike" kern="0" cap="none" spc="0" normalizeH="0" baseline="0" noProof="0" dirty="0">
              <a:ln>
                <a:noFill/>
              </a:ln>
              <a:solidFill>
                <a:schemeClr val="tx1"/>
              </a:solidFill>
              <a:effectLst>
                <a:outerShdw blurRad="38100" dist="38100" dir="2700000" algn="tl">
                  <a:srgbClr val="C0C0C0"/>
                </a:outerShdw>
              </a:effectLst>
              <a:uLnTx/>
              <a:uFillTx/>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r>
              <a:rPr lang="en-US"/>
              <a:t>Language and Intelligence</a:t>
            </a:r>
          </a:p>
        </p:txBody>
      </p:sp>
      <p:sp>
        <p:nvSpPr>
          <p:cNvPr id="482307" name="Rectangle 3"/>
          <p:cNvSpPr>
            <a:spLocks noGrp="1" noChangeArrowheads="1"/>
          </p:cNvSpPr>
          <p:nvPr>
            <p:ph type="body" idx="1"/>
          </p:nvPr>
        </p:nvSpPr>
        <p:spPr/>
        <p:txBody>
          <a:bodyPr/>
          <a:lstStyle/>
          <a:p>
            <a:pPr>
              <a:buFont typeface="Wingdings" pitchFamily="2" charset="2"/>
              <a:buNone/>
            </a:pPr>
            <a:r>
              <a:rPr lang="en-US" sz="2800" dirty="0"/>
              <a:t>“Understanding cannot be measured by external behavior; it is an internal metric of how the brain remembers things and </a:t>
            </a:r>
            <a:r>
              <a:rPr lang="en-US" sz="2800" b="1" dirty="0">
                <a:solidFill>
                  <a:srgbClr val="FF0000"/>
                </a:solidFill>
              </a:rPr>
              <a:t>uses its memories to make predictions</a:t>
            </a:r>
            <a:r>
              <a:rPr lang="en-US" sz="2800" dirty="0"/>
              <a:t>”.</a:t>
            </a:r>
          </a:p>
          <a:p>
            <a:pPr>
              <a:buFont typeface="Wingdings" pitchFamily="2" charset="2"/>
              <a:buNone/>
            </a:pPr>
            <a:endParaRPr lang="en-US" sz="2800" dirty="0"/>
          </a:p>
          <a:p>
            <a:pPr>
              <a:buFont typeface="Wingdings" pitchFamily="2" charset="2"/>
              <a:buNone/>
            </a:pPr>
            <a:r>
              <a:rPr lang="en-US" sz="2800" dirty="0"/>
              <a:t>“The difference between the intelligence of humans and other mammals is that we have language”.</a:t>
            </a:r>
          </a:p>
          <a:p>
            <a:pPr>
              <a:buFont typeface="Wingdings" pitchFamily="2" charset="2"/>
              <a:buNone/>
            </a:pPr>
            <a:endParaRPr lang="en-US" sz="2800" dirty="0"/>
          </a:p>
          <a:p>
            <a:pPr lvl="1">
              <a:buFontTx/>
              <a:buNone/>
            </a:pPr>
            <a:r>
              <a:rPr lang="en-US" sz="2400" dirty="0"/>
              <a:t>		Jeff Hawkins, “On Intelligence”, 2004</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p:txBody>
          <a:bodyPr/>
          <a:lstStyle/>
          <a:p>
            <a:r>
              <a:rPr lang="en-US" sz="4000" dirty="0"/>
              <a:t>Hawkins’ Memory-Prediction </a:t>
            </a:r>
            <a:r>
              <a:rPr lang="en-US" sz="4000" dirty="0" smtClean="0"/>
              <a:t>Framework</a:t>
            </a:r>
            <a:endParaRPr lang="en-US" sz="4000" dirty="0"/>
          </a:p>
        </p:txBody>
      </p:sp>
      <p:sp>
        <p:nvSpPr>
          <p:cNvPr id="483331" name="Rectangle 3"/>
          <p:cNvSpPr>
            <a:spLocks noGrp="1" noChangeArrowheads="1"/>
          </p:cNvSpPr>
          <p:nvPr>
            <p:ph type="body" idx="1"/>
          </p:nvPr>
        </p:nvSpPr>
        <p:spPr/>
        <p:txBody>
          <a:bodyPr/>
          <a:lstStyle/>
          <a:p>
            <a:r>
              <a:rPr lang="en-US" dirty="0"/>
              <a:t>The brain uses vast amounts of memory to create a model of the </a:t>
            </a:r>
            <a:r>
              <a:rPr lang="en-US" dirty="0" smtClean="0"/>
              <a:t>world.</a:t>
            </a:r>
          </a:p>
          <a:p>
            <a:r>
              <a:rPr lang="en-US" dirty="0" smtClean="0"/>
              <a:t>Everything </a:t>
            </a:r>
            <a:r>
              <a:rPr lang="en-US" dirty="0"/>
              <a:t>you know and have learned is stored in this </a:t>
            </a:r>
            <a:r>
              <a:rPr lang="en-US" dirty="0" smtClean="0"/>
              <a:t>model.</a:t>
            </a:r>
          </a:p>
          <a:p>
            <a:r>
              <a:rPr lang="en-US" dirty="0" smtClean="0"/>
              <a:t>The </a:t>
            </a:r>
            <a:r>
              <a:rPr lang="en-US" dirty="0"/>
              <a:t>brain uses this memory-based model to make continuous predictions of future </a:t>
            </a:r>
            <a:r>
              <a:rPr lang="en-US" dirty="0" smtClean="0"/>
              <a:t>events.</a:t>
            </a:r>
          </a:p>
          <a:p>
            <a:r>
              <a:rPr lang="en-US" dirty="0" smtClean="0"/>
              <a:t>It </a:t>
            </a:r>
            <a:r>
              <a:rPr lang="en-US" dirty="0"/>
              <a:t>is the ability to make predictions about the future that is the crux of intelligence.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p:txBody>
          <a:bodyPr/>
          <a:lstStyle/>
          <a:p>
            <a:r>
              <a:rPr lang="en-US"/>
              <a:t>More …</a:t>
            </a:r>
          </a:p>
        </p:txBody>
      </p:sp>
      <p:sp>
        <p:nvSpPr>
          <p:cNvPr id="484355" name="Rectangle 3"/>
          <p:cNvSpPr>
            <a:spLocks noGrp="1" noChangeArrowheads="1"/>
          </p:cNvSpPr>
          <p:nvPr>
            <p:ph type="body" idx="1"/>
          </p:nvPr>
        </p:nvSpPr>
        <p:spPr/>
        <p:txBody>
          <a:bodyPr/>
          <a:lstStyle/>
          <a:p>
            <a:pPr>
              <a:lnSpc>
                <a:spcPct val="90000"/>
              </a:lnSpc>
              <a:buFont typeface="Wingdings" pitchFamily="2" charset="2"/>
              <a:buNone/>
            </a:pPr>
            <a:r>
              <a:rPr lang="en-US" sz="2800"/>
              <a:t>“Spoken and written words are just patterns in the world…</a:t>
            </a:r>
          </a:p>
          <a:p>
            <a:pPr>
              <a:lnSpc>
                <a:spcPct val="90000"/>
              </a:lnSpc>
              <a:buFont typeface="Wingdings" pitchFamily="2" charset="2"/>
              <a:buNone/>
            </a:pPr>
            <a:r>
              <a:rPr lang="en-US" sz="2800"/>
              <a:t>The syntax and semantics of language are not different from the hierarchical structure of everyday objects.</a:t>
            </a:r>
          </a:p>
          <a:p>
            <a:pPr>
              <a:lnSpc>
                <a:spcPct val="90000"/>
              </a:lnSpc>
              <a:buFont typeface="Wingdings" pitchFamily="2" charset="2"/>
              <a:buNone/>
            </a:pPr>
            <a:r>
              <a:rPr lang="en-US" sz="2800"/>
              <a:t>We associate spoken words with our memory of their physical and semantic counterparts.</a:t>
            </a:r>
          </a:p>
          <a:p>
            <a:pPr>
              <a:lnSpc>
                <a:spcPct val="90000"/>
              </a:lnSpc>
              <a:buFont typeface="Wingdings" pitchFamily="2" charset="2"/>
              <a:buNone/>
            </a:pPr>
            <a:r>
              <a:rPr lang="en-US" sz="2800"/>
              <a:t>Through language one human can invoke memories and create next justapositions of mental objects in another human.”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1194" y="1547155"/>
            <a:ext cx="6965895" cy="1574605"/>
          </a:xfrm>
        </p:spPr>
        <p:txBody>
          <a:bodyPr/>
          <a:lstStyle/>
          <a:p>
            <a:pPr>
              <a:defRPr/>
            </a:pPr>
            <a:r>
              <a:rPr lang="en-US" sz="4800" dirty="0" smtClean="0"/>
              <a:t>Exploiting Knowledge</a:t>
            </a:r>
            <a:endParaRPr lang="en-US" sz="4800" dirty="0"/>
          </a:p>
        </p:txBody>
      </p:sp>
      <p:sp>
        <p:nvSpPr>
          <p:cNvPr id="4" name="Subtitle 3"/>
          <p:cNvSpPr>
            <a:spLocks noGrp="1"/>
          </p:cNvSpPr>
          <p:nvPr>
            <p:ph type="subTitle" sz="quarter"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798" y="9102"/>
            <a:ext cx="8454202" cy="769953"/>
          </a:xfrm>
        </p:spPr>
        <p:txBody>
          <a:bodyPr/>
          <a:lstStyle/>
          <a:p>
            <a:pPr>
              <a:defRPr/>
            </a:pPr>
            <a:r>
              <a:rPr lang="en-US" i="1" dirty="0" smtClean="0"/>
              <a:t>Knowledge is Power</a:t>
            </a:r>
            <a:r>
              <a:rPr lang="en-US" dirty="0" smtClean="0"/>
              <a:t> </a:t>
            </a:r>
            <a:endParaRPr lang="en-US" dirty="0"/>
          </a:p>
        </p:txBody>
      </p:sp>
      <p:sp>
        <p:nvSpPr>
          <p:cNvPr id="11267" name="Content Placeholder 2"/>
          <p:cNvSpPr>
            <a:spLocks noGrp="1"/>
          </p:cNvSpPr>
          <p:nvPr>
            <p:ph idx="1"/>
          </p:nvPr>
        </p:nvSpPr>
        <p:spPr>
          <a:xfrm>
            <a:off x="689798" y="1547156"/>
            <a:ext cx="8183562" cy="4953658"/>
          </a:xfrm>
        </p:spPr>
        <p:txBody>
          <a:bodyPr/>
          <a:lstStyle/>
          <a:p>
            <a:r>
              <a:rPr lang="en-US" dirty="0" smtClean="0"/>
              <a:t>But only if you know how to acquire it …</a:t>
            </a:r>
          </a:p>
          <a:p>
            <a:pPr algn="r">
              <a:buFont typeface="Wingdings 2" pitchFamily="18" charset="2"/>
              <a:buNone/>
            </a:pPr>
            <a:r>
              <a:rPr lang="en-US" i="1" dirty="0" smtClean="0"/>
              <a:t>The Economist</a:t>
            </a:r>
            <a:r>
              <a:rPr lang="en-US" dirty="0" smtClean="0"/>
              <a:t>, May 8, 2003</a:t>
            </a:r>
          </a:p>
          <a:p>
            <a:r>
              <a:rPr lang="en-US" dirty="0" smtClean="0"/>
              <a:t>Requires</a:t>
            </a:r>
            <a:endParaRPr lang="en-US" dirty="0" smtClean="0"/>
          </a:p>
          <a:p>
            <a:pPr lvl="1"/>
            <a:r>
              <a:rPr lang="en-US" dirty="0" smtClean="0"/>
              <a:t>Knowledge Extraction</a:t>
            </a:r>
          </a:p>
          <a:p>
            <a:pPr lvl="1"/>
            <a:r>
              <a:rPr lang="en-US" dirty="0" smtClean="0"/>
              <a:t>Repositories </a:t>
            </a:r>
            <a:r>
              <a:rPr lang="en-US" dirty="0" smtClean="0"/>
              <a:t>of knowledge</a:t>
            </a:r>
          </a:p>
          <a:p>
            <a:pPr lvl="1"/>
            <a:r>
              <a:rPr lang="en-US" dirty="0" smtClean="0"/>
              <a:t>Inference mechanisms </a:t>
            </a:r>
            <a:r>
              <a:rPr lang="en-US" dirty="0" smtClean="0"/>
              <a:t>for using </a:t>
            </a:r>
            <a:r>
              <a:rPr lang="en-US" dirty="0" smtClean="0"/>
              <a:t>that knowledge</a:t>
            </a:r>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Based Approach</a:t>
            </a:r>
            <a:endParaRPr lang="en-US" dirty="0"/>
          </a:p>
        </p:txBody>
      </p:sp>
      <p:sp>
        <p:nvSpPr>
          <p:cNvPr id="3" name="Content Placeholder 2"/>
          <p:cNvSpPr>
            <a:spLocks noGrp="1"/>
          </p:cNvSpPr>
          <p:nvPr>
            <p:ph idx="1"/>
          </p:nvPr>
        </p:nvSpPr>
        <p:spPr/>
        <p:txBody>
          <a:bodyPr/>
          <a:lstStyle/>
          <a:p>
            <a:r>
              <a:rPr lang="en-US" dirty="0" smtClean="0"/>
              <a:t>Common Sense </a:t>
            </a:r>
            <a:r>
              <a:rPr lang="en-US" dirty="0"/>
              <a:t>requires an immense amount of knowledge about the </a:t>
            </a:r>
            <a:r>
              <a:rPr lang="en-US" dirty="0" smtClean="0"/>
              <a:t>world</a:t>
            </a:r>
          </a:p>
          <a:p>
            <a:r>
              <a:rPr lang="en-US" dirty="0" smtClean="0"/>
              <a:t>Mostly subjective </a:t>
            </a:r>
            <a:r>
              <a:rPr lang="en-US" dirty="0"/>
              <a:t>and </a:t>
            </a:r>
            <a:r>
              <a:rPr lang="en-US" dirty="0" smtClean="0"/>
              <a:t>intuitive: hard and complex to formalize</a:t>
            </a:r>
          </a:p>
          <a:p>
            <a:r>
              <a:rPr lang="en-US" dirty="0" smtClean="0"/>
              <a:t>Computer </a:t>
            </a:r>
            <a:r>
              <a:rPr lang="en-US" dirty="0"/>
              <a:t>can </a:t>
            </a:r>
            <a:r>
              <a:rPr lang="en-US" dirty="0" smtClean="0"/>
              <a:t>apply </a:t>
            </a:r>
            <a:r>
              <a:rPr lang="en-US" dirty="0"/>
              <a:t>logical inference rules </a:t>
            </a:r>
            <a:r>
              <a:rPr lang="en-US" dirty="0" smtClean="0"/>
              <a:t>to statements </a:t>
            </a:r>
            <a:r>
              <a:rPr lang="en-US" dirty="0"/>
              <a:t>in </a:t>
            </a:r>
            <a:r>
              <a:rPr lang="en-US" dirty="0" smtClean="0"/>
              <a:t>a formal language:</a:t>
            </a:r>
          </a:p>
          <a:p>
            <a:pPr lvl="1"/>
            <a:r>
              <a:rPr lang="en-US" dirty="0" smtClean="0"/>
              <a:t>Logical inference is computationally expensive</a:t>
            </a:r>
          </a:p>
          <a:p>
            <a:pPr lvl="1"/>
            <a:r>
              <a:rPr lang="en-US" dirty="0" smtClean="0"/>
              <a:t>Rules can be hundreds of thousands</a:t>
            </a:r>
          </a:p>
        </p:txBody>
      </p:sp>
    </p:spTree>
    <p:extLst>
      <p:ext uri="{BB962C8B-B14F-4D97-AF65-F5344CB8AC3E}">
        <p14:creationId xmlns:p14="http://schemas.microsoft.com/office/powerpoint/2010/main" val="16858440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Content Placeholder 2"/>
          <p:cNvSpPr>
            <a:spLocks noGrp="1"/>
          </p:cNvSpPr>
          <p:nvPr>
            <p:ph idx="1"/>
          </p:nvPr>
        </p:nvSpPr>
        <p:spPr/>
        <p:txBody>
          <a:bodyPr/>
          <a:lstStyle/>
          <a:p>
            <a:r>
              <a:rPr lang="en-US" dirty="0" smtClean="0"/>
              <a:t>Relies on feature representation</a:t>
            </a:r>
            <a:endParaRPr lang="en-US" dirty="0"/>
          </a:p>
          <a:p>
            <a:r>
              <a:rPr lang="en-US" dirty="0" smtClean="0"/>
              <a:t>Input is transformed into a set of features</a:t>
            </a:r>
          </a:p>
          <a:p>
            <a:r>
              <a:rPr lang="en-US" dirty="0"/>
              <a:t>D</a:t>
            </a:r>
            <a:r>
              <a:rPr lang="en-US" dirty="0" smtClean="0"/>
              <a:t>esigning </a:t>
            </a:r>
            <a:r>
              <a:rPr lang="en-US" dirty="0"/>
              <a:t>features for a complex task requires a great deal of human time and </a:t>
            </a:r>
            <a:r>
              <a:rPr lang="en-US" dirty="0" smtClean="0"/>
              <a:t>effort</a:t>
            </a:r>
          </a:p>
          <a:p>
            <a:r>
              <a:rPr lang="en-US" dirty="0" smtClean="0"/>
              <a:t>Feature selection or feature engineering</a:t>
            </a:r>
          </a:p>
          <a:p>
            <a:r>
              <a:rPr lang="en-US" dirty="0" smtClean="0"/>
              <a:t>Possible solution</a:t>
            </a:r>
            <a:r>
              <a:rPr lang="en-US" dirty="0"/>
              <a:t>: representation </a:t>
            </a:r>
            <a:r>
              <a:rPr lang="en-US" dirty="0" smtClean="0"/>
              <a:t>learning</a:t>
            </a:r>
            <a:endParaRPr lang="en-US" dirty="0"/>
          </a:p>
        </p:txBody>
      </p:sp>
    </p:spTree>
    <p:extLst>
      <p:ext uri="{BB962C8B-B14F-4D97-AF65-F5344CB8AC3E}">
        <p14:creationId xmlns:p14="http://schemas.microsoft.com/office/powerpoint/2010/main" val="362916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a:t>
            </a:r>
            <a:endParaRPr lang="en-US" dirty="0"/>
          </a:p>
        </p:txBody>
      </p:sp>
      <p:sp>
        <p:nvSpPr>
          <p:cNvPr id="3" name="Content Placeholder 2"/>
          <p:cNvSpPr>
            <a:spLocks noGrp="1"/>
          </p:cNvSpPr>
          <p:nvPr>
            <p:ph idx="1"/>
          </p:nvPr>
        </p:nvSpPr>
        <p:spPr/>
        <p:txBody>
          <a:bodyPr/>
          <a:lstStyle/>
          <a:p>
            <a:r>
              <a:rPr lang="en-US" dirty="0"/>
              <a:t>Deep learning is </a:t>
            </a:r>
            <a:r>
              <a:rPr lang="en-US" dirty="0" smtClean="0"/>
              <a:t>an approach to AI</a:t>
            </a:r>
          </a:p>
          <a:p>
            <a:r>
              <a:rPr lang="en-US" dirty="0"/>
              <a:t>A</a:t>
            </a:r>
            <a:r>
              <a:rPr lang="en-US" dirty="0" smtClean="0"/>
              <a:t> </a:t>
            </a:r>
            <a:r>
              <a:rPr lang="en-US" dirty="0"/>
              <a:t>particular kind of machine learning that </a:t>
            </a:r>
            <a:r>
              <a:rPr lang="en-US" dirty="0" smtClean="0"/>
              <a:t>relies on representing </a:t>
            </a:r>
            <a:r>
              <a:rPr lang="en-US" dirty="0"/>
              <a:t>the world </a:t>
            </a:r>
            <a:r>
              <a:rPr lang="en-US" dirty="0" smtClean="0"/>
              <a:t>as</a:t>
            </a:r>
          </a:p>
          <a:p>
            <a:pPr lvl="1"/>
            <a:r>
              <a:rPr lang="en-US" dirty="0" smtClean="0"/>
              <a:t>nested </a:t>
            </a:r>
            <a:r>
              <a:rPr lang="en-US" dirty="0"/>
              <a:t>hierarchy of </a:t>
            </a:r>
            <a:r>
              <a:rPr lang="en-US" dirty="0" smtClean="0"/>
              <a:t>concepts</a:t>
            </a:r>
          </a:p>
          <a:p>
            <a:pPr lvl="1"/>
            <a:r>
              <a:rPr lang="en-US" dirty="0" smtClean="0"/>
              <a:t>each </a:t>
            </a:r>
            <a:r>
              <a:rPr lang="en-US" dirty="0"/>
              <a:t>concept defined in relation to simpler </a:t>
            </a:r>
            <a:r>
              <a:rPr lang="en-US" dirty="0" smtClean="0"/>
              <a:t>concepts</a:t>
            </a:r>
          </a:p>
          <a:p>
            <a:pPr lvl="1"/>
            <a:r>
              <a:rPr lang="en-US" dirty="0" smtClean="0"/>
              <a:t>more </a:t>
            </a:r>
            <a:r>
              <a:rPr lang="en-US" dirty="0"/>
              <a:t>abstract representations computed in terms of less abstract ones</a:t>
            </a:r>
            <a:r>
              <a:rPr lang="en-US" dirty="0" smtClean="0"/>
              <a:t>.</a:t>
            </a:r>
            <a:endParaRPr lang="en-US" dirty="0"/>
          </a:p>
        </p:txBody>
      </p:sp>
    </p:spTree>
    <p:extLst>
      <p:ext uri="{BB962C8B-B14F-4D97-AF65-F5344CB8AC3E}">
        <p14:creationId xmlns:p14="http://schemas.microsoft.com/office/powerpoint/2010/main" val="1191475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Structured vs Unstructured Data</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rgbClr val="FF0000"/>
                </a:solidFill>
                <a:effectLst/>
              </a:rPr>
              <a:t>85%</a:t>
            </a:r>
            <a:r>
              <a:rPr lang="en-US" dirty="0" smtClean="0">
                <a:effectLst/>
              </a:rPr>
              <a:t> of </a:t>
            </a:r>
            <a:r>
              <a:rPr lang="en-US" dirty="0">
                <a:effectLst/>
              </a:rPr>
              <a:t>business-relevant information originates in unstructured form, primarily </a:t>
            </a:r>
            <a:r>
              <a:rPr lang="en-US" dirty="0" smtClean="0">
                <a:effectLst/>
              </a:rPr>
              <a:t>text, according to </a:t>
            </a:r>
            <a:r>
              <a:rPr lang="en-US" dirty="0" err="1" smtClean="0">
                <a:effectLst/>
              </a:rPr>
              <a:t>Anant</a:t>
            </a:r>
            <a:r>
              <a:rPr lang="en-US" dirty="0" smtClean="0">
                <a:effectLst/>
              </a:rPr>
              <a:t> </a:t>
            </a:r>
            <a:r>
              <a:rPr lang="en-US" dirty="0" err="1">
                <a:effectLst/>
              </a:rPr>
              <a:t>Jhingran</a:t>
            </a:r>
            <a:r>
              <a:rPr lang="en-US" dirty="0">
                <a:effectLst/>
              </a:rPr>
              <a:t> of IBM </a:t>
            </a:r>
            <a:r>
              <a:rPr lang="en-US" dirty="0" smtClean="0">
                <a:effectLst/>
              </a:rPr>
              <a:t>Research.</a:t>
            </a:r>
          </a:p>
          <a:p>
            <a:r>
              <a:rPr lang="en-US" dirty="0" smtClean="0">
                <a:effectLst/>
              </a:rPr>
              <a:t>Information is mostly communicated by reading </a:t>
            </a:r>
            <a:r>
              <a:rPr lang="en-US" dirty="0">
                <a:effectLst/>
              </a:rPr>
              <a:t>or writing e-mails, reports, or articles and the like, in conversations, or </a:t>
            </a:r>
            <a:r>
              <a:rPr lang="en-US" dirty="0" smtClean="0">
                <a:effectLst/>
              </a:rPr>
              <a:t>by listening/watching media</a:t>
            </a:r>
          </a:p>
          <a:p>
            <a:r>
              <a:rPr lang="en-US" dirty="0" smtClean="0">
                <a:effectLst/>
              </a:rPr>
              <a:t>Attempts to turn text into structured (HTML) or </a:t>
            </a:r>
            <a:r>
              <a:rPr lang="en-US" dirty="0" smtClean="0">
                <a:effectLst/>
                <a:hlinkClick r:id="rId2"/>
              </a:rPr>
              <a:t>microformat </a:t>
            </a:r>
            <a:r>
              <a:rPr lang="en-US" dirty="0" smtClean="0">
                <a:effectLst/>
              </a:rPr>
              <a:t>only scratch the surface</a:t>
            </a:r>
          </a:p>
          <a:p>
            <a:r>
              <a:rPr lang="en-US" dirty="0" smtClean="0">
                <a:effectLst/>
              </a:rPr>
              <a:t>Problems:</a:t>
            </a:r>
          </a:p>
          <a:p>
            <a:pPr lvl="1"/>
            <a:r>
              <a:rPr lang="en-US" dirty="0" smtClean="0"/>
              <a:t>Requires universal agreed ontologies</a:t>
            </a:r>
          </a:p>
          <a:p>
            <a:pPr lvl="1"/>
            <a:r>
              <a:rPr lang="en-US" dirty="0" smtClean="0">
                <a:effectLst/>
              </a:rPr>
              <a:t>Additional effort</a:t>
            </a:r>
          </a:p>
          <a:p>
            <a:r>
              <a:rPr lang="en-US" dirty="0" smtClean="0">
                <a:effectLst/>
              </a:rPr>
              <a:t>Entity linking attempts to provide a bridge</a:t>
            </a:r>
            <a:endParaRPr lang="en-US" dirty="0"/>
          </a:p>
        </p:txBody>
      </p:sp>
    </p:spTree>
    <p:extLst>
      <p:ext uri="{BB962C8B-B14F-4D97-AF65-F5344CB8AC3E}">
        <p14:creationId xmlns:p14="http://schemas.microsoft.com/office/powerpoint/2010/main" val="15473382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Representation Learning</a:t>
            </a:r>
            <a:endParaRPr lang="en-US" dirty="0"/>
          </a:p>
        </p:txBody>
      </p:sp>
      <p:sp>
        <p:nvSpPr>
          <p:cNvPr id="3" name="Content Placeholder 2"/>
          <p:cNvSpPr>
            <a:spLocks noGrp="1"/>
          </p:cNvSpPr>
          <p:nvPr>
            <p:ph idx="1"/>
          </p:nvPr>
        </p:nvSpPr>
        <p:spPr/>
        <p:txBody>
          <a:bodyPr/>
          <a:lstStyle/>
          <a:p>
            <a:r>
              <a:rPr lang="en-US" dirty="0" smtClean="0"/>
              <a:t>WRT standard ML</a:t>
            </a:r>
          </a:p>
          <a:p>
            <a:r>
              <a:rPr lang="en-US" dirty="0" smtClean="0"/>
              <a:t>Representation Learning attempts to learn automatically good representations</a:t>
            </a:r>
          </a:p>
          <a:p>
            <a:r>
              <a:rPr lang="en-US" dirty="0" smtClean="0">
                <a:solidFill>
                  <a:schemeClr val="accent1"/>
                </a:solidFill>
              </a:rPr>
              <a:t>Deep Learning</a:t>
            </a:r>
            <a:r>
              <a:rPr lang="en-US" dirty="0" smtClean="0"/>
              <a:t> algorithms aim at producing representations at several levels of abstraction</a:t>
            </a:r>
          </a:p>
          <a:p>
            <a:r>
              <a:rPr lang="en-US" dirty="0" smtClean="0"/>
              <a:t>Automatically from raw data</a:t>
            </a:r>
          </a:p>
          <a:p>
            <a:r>
              <a:rPr lang="en-US" dirty="0" smtClean="0"/>
              <a:t>End-to-end task learning capability</a:t>
            </a:r>
            <a:endParaRPr lang="en-US" dirty="0"/>
          </a:p>
        </p:txBody>
      </p:sp>
    </p:spTree>
    <p:extLst>
      <p:ext uri="{BB962C8B-B14F-4D97-AF65-F5344CB8AC3E}">
        <p14:creationId xmlns:p14="http://schemas.microsoft.com/office/powerpoint/2010/main" val="3095132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for NLP</a:t>
            </a:r>
            <a:endParaRPr lang="en-US" dirty="0"/>
          </a:p>
        </p:txBody>
      </p:sp>
      <p:sp>
        <p:nvSpPr>
          <p:cNvPr id="3" name="Content Placeholder 2"/>
          <p:cNvSpPr>
            <a:spLocks noGrp="1"/>
          </p:cNvSpPr>
          <p:nvPr>
            <p:ph idx="1"/>
          </p:nvPr>
        </p:nvSpPr>
        <p:spPr/>
        <p:txBody>
          <a:bodyPr/>
          <a:lstStyle/>
          <a:p>
            <a:r>
              <a:rPr lang="en-US" dirty="0" smtClean="0"/>
              <a:t>Human language is a symbolic/discrete communication system</a:t>
            </a:r>
          </a:p>
          <a:p>
            <a:r>
              <a:rPr lang="en-US" dirty="0" smtClean="0"/>
              <a:t>Symbols/Concepts may have different encodings:</a:t>
            </a:r>
          </a:p>
          <a:p>
            <a:endParaRPr lang="en-US" dirty="0"/>
          </a:p>
          <a:p>
            <a:endParaRPr lang="en-US" dirty="0" smtClean="0"/>
          </a:p>
          <a:p>
            <a:endParaRPr lang="en-US" dirty="0"/>
          </a:p>
          <a:p>
            <a:endParaRPr lang="en-US" dirty="0" smtClean="0"/>
          </a:p>
          <a:p>
            <a:r>
              <a:rPr lang="en-US" dirty="0" smtClean="0"/>
              <a:t>Deep Learning explores a continuous encoding</a:t>
            </a:r>
          </a:p>
        </p:txBody>
      </p:sp>
      <p:graphicFrame>
        <p:nvGraphicFramePr>
          <p:cNvPr id="4" name="Table 3"/>
          <p:cNvGraphicFramePr>
            <a:graphicFrameLocks noGrp="1"/>
          </p:cNvGraphicFramePr>
          <p:nvPr>
            <p:extLst>
              <p:ext uri="{D42A27DB-BD31-4B8C-83A1-F6EECF244321}">
                <p14:modId xmlns:p14="http://schemas.microsoft.com/office/powerpoint/2010/main" val="2100554613"/>
              </p:ext>
            </p:extLst>
          </p:nvPr>
        </p:nvGraphicFramePr>
        <p:xfrm>
          <a:off x="2690155" y="2929735"/>
          <a:ext cx="3283628" cy="1483360"/>
        </p:xfrm>
        <a:graphic>
          <a:graphicData uri="http://schemas.openxmlformats.org/drawingml/2006/table">
            <a:tbl>
              <a:tblPr firstRow="1" bandRow="1">
                <a:tableStyleId>{5940675A-B579-460E-94D1-54222C63F5DA}</a:tableStyleId>
              </a:tblPr>
              <a:tblGrid>
                <a:gridCol w="1478592"/>
                <a:gridCol w="1805036"/>
              </a:tblGrid>
              <a:tr h="370840">
                <a:tc>
                  <a:txBody>
                    <a:bodyPr/>
                    <a:lstStyle/>
                    <a:p>
                      <a:r>
                        <a:rPr lang="en-US" dirty="0" smtClean="0"/>
                        <a:t>sound</a:t>
                      </a:r>
                      <a:endParaRPr lang="en-US" dirty="0"/>
                    </a:p>
                  </a:txBody>
                  <a:tcPr>
                    <a:solidFill>
                      <a:schemeClr val="accent3">
                        <a:lumMod val="95000"/>
                      </a:schemeClr>
                    </a:solidFill>
                  </a:tcPr>
                </a:tc>
                <a:tc>
                  <a:txBody>
                    <a:bodyPr/>
                    <a:lstStyle/>
                    <a:p>
                      <a:r>
                        <a:rPr lang="en-US" dirty="0" smtClean="0"/>
                        <a:t>continuous</a:t>
                      </a:r>
                      <a:endParaRPr lang="en-US" dirty="0"/>
                    </a:p>
                  </a:txBody>
                  <a:tcPr>
                    <a:solidFill>
                      <a:schemeClr val="accent3">
                        <a:lumMod val="95000"/>
                      </a:schemeClr>
                    </a:solidFill>
                  </a:tcPr>
                </a:tc>
              </a:tr>
              <a:tr h="370840">
                <a:tc>
                  <a:txBody>
                    <a:bodyPr/>
                    <a:lstStyle/>
                    <a:p>
                      <a:r>
                        <a:rPr lang="en-US" dirty="0" smtClean="0"/>
                        <a:t>gesture</a:t>
                      </a:r>
                      <a:endParaRPr lang="en-US" dirty="0"/>
                    </a:p>
                  </a:txBody>
                  <a:tcPr>
                    <a:solidFill>
                      <a:schemeClr val="accent3">
                        <a:lumMod val="95000"/>
                      </a:schemeClr>
                    </a:solidFill>
                  </a:tcPr>
                </a:tc>
                <a:tc>
                  <a:txBody>
                    <a:bodyPr/>
                    <a:lstStyle/>
                    <a:p>
                      <a:r>
                        <a:rPr lang="en-US" dirty="0" smtClean="0"/>
                        <a:t>continuous</a:t>
                      </a:r>
                      <a:endParaRPr lang="en-US" dirty="0"/>
                    </a:p>
                  </a:txBody>
                  <a:tcPr>
                    <a:solidFill>
                      <a:schemeClr val="accent3">
                        <a:lumMod val="95000"/>
                      </a:schemeClr>
                    </a:solidFill>
                  </a:tcPr>
                </a:tc>
              </a:tr>
              <a:tr h="370840">
                <a:tc>
                  <a:txBody>
                    <a:bodyPr/>
                    <a:lstStyle/>
                    <a:p>
                      <a:r>
                        <a:rPr lang="en-US" dirty="0" smtClean="0"/>
                        <a:t>image</a:t>
                      </a:r>
                      <a:endParaRPr lang="en-US" dirty="0"/>
                    </a:p>
                  </a:txBody>
                  <a:tcPr>
                    <a:solidFill>
                      <a:schemeClr val="accent3">
                        <a:lumMod val="95000"/>
                      </a:schemeClr>
                    </a:solidFill>
                  </a:tcPr>
                </a:tc>
                <a:tc>
                  <a:txBody>
                    <a:bodyPr/>
                    <a:lstStyle/>
                    <a:p>
                      <a:r>
                        <a:rPr lang="en-US" dirty="0" smtClean="0"/>
                        <a:t>continuous</a:t>
                      </a:r>
                      <a:endParaRPr lang="en-US" dirty="0"/>
                    </a:p>
                  </a:txBody>
                  <a:tcPr>
                    <a:solidFill>
                      <a:schemeClr val="accent3">
                        <a:lumMod val="95000"/>
                      </a:schemeClr>
                    </a:solidFill>
                  </a:tcPr>
                </a:tc>
              </a:tr>
              <a:tr h="370840">
                <a:tc>
                  <a:txBody>
                    <a:bodyPr/>
                    <a:lstStyle/>
                    <a:p>
                      <a:r>
                        <a:rPr lang="en-US" dirty="0" smtClean="0"/>
                        <a:t>text</a:t>
                      </a:r>
                      <a:endParaRPr lang="en-US" dirty="0"/>
                    </a:p>
                  </a:txBody>
                  <a:tcPr>
                    <a:solidFill>
                      <a:srgbClr val="FF85FF"/>
                    </a:solidFill>
                  </a:tcPr>
                </a:tc>
                <a:tc>
                  <a:txBody>
                    <a:bodyPr/>
                    <a:lstStyle/>
                    <a:p>
                      <a:r>
                        <a:rPr lang="en-US" dirty="0" smtClean="0"/>
                        <a:t>discrete</a:t>
                      </a:r>
                      <a:endParaRPr lang="en-US" dirty="0"/>
                    </a:p>
                  </a:txBody>
                  <a:tcPr>
                    <a:solidFill>
                      <a:srgbClr val="FF85FF"/>
                    </a:solidFill>
                  </a:tcPr>
                </a:tc>
              </a:tr>
            </a:tbl>
          </a:graphicData>
        </a:graphic>
      </p:graphicFrame>
    </p:spTree>
    <p:extLst>
      <p:ext uri="{BB962C8B-B14F-4D97-AF65-F5344CB8AC3E}">
        <p14:creationId xmlns:p14="http://schemas.microsoft.com/office/powerpoint/2010/main" val="19809163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Success</a:t>
            </a:r>
            <a:endParaRPr lang="en-US" dirty="0"/>
          </a:p>
        </p:txBody>
      </p:sp>
      <p:sp>
        <p:nvSpPr>
          <p:cNvPr id="3" name="Content Placeholder 2"/>
          <p:cNvSpPr>
            <a:spLocks noGrp="1"/>
          </p:cNvSpPr>
          <p:nvPr>
            <p:ph idx="1"/>
          </p:nvPr>
        </p:nvSpPr>
        <p:spPr/>
        <p:txBody>
          <a:bodyPr/>
          <a:lstStyle/>
          <a:p>
            <a:r>
              <a:rPr lang="en-US" dirty="0" smtClean="0"/>
              <a:t>Deep Learning </a:t>
            </a:r>
            <a:r>
              <a:rPr lang="en-US" dirty="0"/>
              <a:t>has </a:t>
            </a:r>
            <a:r>
              <a:rPr lang="en-US" dirty="0" smtClean="0"/>
              <a:t>grown </a:t>
            </a:r>
            <a:r>
              <a:rPr lang="en-US" dirty="0"/>
              <a:t>in </a:t>
            </a:r>
            <a:r>
              <a:rPr lang="en-US" dirty="0" smtClean="0"/>
              <a:t>success and popularity, </a:t>
            </a:r>
            <a:r>
              <a:rPr lang="en-US" dirty="0"/>
              <a:t>largely as the result </a:t>
            </a:r>
            <a:r>
              <a:rPr lang="en-US" dirty="0" smtClean="0"/>
              <a:t>of</a:t>
            </a:r>
          </a:p>
          <a:p>
            <a:pPr lvl="1"/>
            <a:r>
              <a:rPr lang="en-US" sz="2800" dirty="0">
                <a:effectLst>
                  <a:outerShdw blurRad="38100" dist="38100" dir="2700000" algn="tl">
                    <a:srgbClr val="C0C0C0"/>
                  </a:outerShdw>
                </a:effectLst>
                <a:ea typeface="+mn-ea"/>
                <a:cs typeface="+mn-cs"/>
              </a:rPr>
              <a:t>more </a:t>
            </a:r>
            <a:r>
              <a:rPr lang="en-US" sz="2800" dirty="0">
                <a:effectLst>
                  <a:outerShdw blurRad="38100" dist="38100" dir="2700000" algn="tl">
                    <a:srgbClr val="C0C0C0"/>
                  </a:outerShdw>
                </a:effectLst>
                <a:ea typeface="+mn-ea"/>
                <a:cs typeface="+mn-cs"/>
              </a:rPr>
              <a:t>powerful </a:t>
            </a:r>
            <a:r>
              <a:rPr lang="en-US" sz="2800" dirty="0">
                <a:effectLst>
                  <a:outerShdw blurRad="38100" dist="38100" dir="2700000" algn="tl">
                    <a:srgbClr val="C0C0C0"/>
                  </a:outerShdw>
                </a:effectLst>
                <a:ea typeface="+mn-ea"/>
                <a:cs typeface="+mn-cs"/>
              </a:rPr>
              <a:t>computers</a:t>
            </a:r>
          </a:p>
          <a:p>
            <a:pPr lvl="2"/>
            <a:r>
              <a:rPr lang="en-US" sz="2800" dirty="0">
                <a:effectLst>
                  <a:outerShdw blurRad="38100" dist="38100" dir="2700000" algn="tl">
                    <a:srgbClr val="C0C0C0"/>
                  </a:outerShdw>
                </a:effectLst>
                <a:ea typeface="+mn-ea"/>
                <a:cs typeface="+mn-cs"/>
              </a:rPr>
              <a:t>Faster CPUs and GPUs</a:t>
            </a:r>
          </a:p>
          <a:p>
            <a:pPr lvl="1"/>
            <a:r>
              <a:rPr lang="en-US" sz="2800" dirty="0">
                <a:effectLst>
                  <a:outerShdw blurRad="38100" dist="38100" dir="2700000" algn="tl">
                    <a:srgbClr val="C0C0C0"/>
                  </a:outerShdw>
                </a:effectLst>
                <a:ea typeface="+mn-ea"/>
                <a:cs typeface="+mn-cs"/>
              </a:rPr>
              <a:t>larger datasets</a:t>
            </a:r>
          </a:p>
          <a:p>
            <a:pPr lvl="1"/>
            <a:r>
              <a:rPr lang="en-US" sz="2800" dirty="0">
                <a:effectLst>
                  <a:outerShdw blurRad="38100" dist="38100" dir="2700000" algn="tl">
                    <a:srgbClr val="C0C0C0"/>
                  </a:outerShdw>
                </a:effectLst>
                <a:ea typeface="+mn-ea"/>
                <a:cs typeface="+mn-cs"/>
              </a:rPr>
              <a:t>b</a:t>
            </a:r>
            <a:r>
              <a:rPr lang="en-US" sz="2800" dirty="0">
                <a:effectLst>
                  <a:outerShdw blurRad="38100" dist="38100" dir="2700000" algn="tl">
                    <a:srgbClr val="C0C0C0"/>
                  </a:outerShdw>
                </a:effectLst>
                <a:ea typeface="+mn-ea"/>
                <a:cs typeface="+mn-cs"/>
              </a:rPr>
              <a:t>etter techniques </a:t>
            </a:r>
            <a:r>
              <a:rPr lang="en-US" sz="2800" dirty="0">
                <a:effectLst>
                  <a:outerShdw blurRad="38100" dist="38100" dir="2700000" algn="tl">
                    <a:srgbClr val="C0C0C0"/>
                  </a:outerShdw>
                </a:effectLst>
                <a:ea typeface="+mn-ea"/>
                <a:cs typeface="+mn-cs"/>
              </a:rPr>
              <a:t>to train </a:t>
            </a:r>
            <a:r>
              <a:rPr lang="en-US" sz="2800" dirty="0">
                <a:effectLst>
                  <a:outerShdw blurRad="38100" dist="38100" dir="2700000" algn="tl">
                    <a:srgbClr val="C0C0C0"/>
                  </a:outerShdw>
                </a:effectLst>
                <a:ea typeface="+mn-ea"/>
                <a:cs typeface="+mn-cs"/>
              </a:rPr>
              <a:t>deep networks</a:t>
            </a:r>
          </a:p>
          <a:p>
            <a:pPr lvl="2"/>
            <a:r>
              <a:rPr lang="en-US" sz="2800" dirty="0">
                <a:effectLst>
                  <a:outerShdw blurRad="38100" dist="38100" dir="2700000" algn="tl">
                    <a:srgbClr val="C0C0C0"/>
                  </a:outerShdw>
                </a:effectLst>
                <a:ea typeface="+mn-ea"/>
                <a:cs typeface="+mn-cs"/>
              </a:rPr>
              <a:t>Libraries</a:t>
            </a:r>
          </a:p>
          <a:p>
            <a:pPr lvl="2"/>
            <a:r>
              <a:rPr lang="en-US" sz="2800" dirty="0" smtClean="0">
                <a:effectLst>
                  <a:outerShdw blurRad="38100" dist="38100" dir="2700000" algn="tl">
                    <a:srgbClr val="C0C0C0"/>
                  </a:outerShdw>
                </a:effectLst>
                <a:ea typeface="+mn-ea"/>
                <a:cs typeface="+mn-cs"/>
              </a:rPr>
              <a:t>Transferring </a:t>
            </a:r>
            <a:r>
              <a:rPr lang="en-US" sz="2800" dirty="0">
                <a:effectLst>
                  <a:outerShdw blurRad="38100" dist="38100" dir="2700000" algn="tl">
                    <a:srgbClr val="C0C0C0"/>
                  </a:outerShdw>
                </a:effectLst>
                <a:ea typeface="+mn-ea"/>
                <a:cs typeface="+mn-cs"/>
              </a:rPr>
              <a:t>models between tasks</a:t>
            </a:r>
          </a:p>
          <a:p>
            <a:pPr lvl="2"/>
            <a:r>
              <a:rPr lang="en-US" sz="2800" dirty="0">
                <a:effectLst>
                  <a:outerShdw blurRad="38100" dist="38100" dir="2700000" algn="tl">
                    <a:srgbClr val="C0C0C0"/>
                  </a:outerShdw>
                </a:effectLst>
                <a:ea typeface="+mn-ea"/>
                <a:cs typeface="+mn-cs"/>
              </a:rPr>
              <a:t>Regularization and optimization methods</a:t>
            </a:r>
            <a:endParaRPr lang="en-US" sz="2800" dirty="0">
              <a:effectLst>
                <a:outerShdw blurRad="38100" dist="38100" dir="2700000" algn="tl">
                  <a:srgbClr val="C0C0C0"/>
                </a:outerShdw>
              </a:effectLst>
              <a:ea typeface="+mn-ea"/>
              <a:cs typeface="+mn-cs"/>
            </a:endParaRPr>
          </a:p>
        </p:txBody>
      </p:sp>
    </p:spTree>
    <p:extLst>
      <p:ext uri="{BB962C8B-B14F-4D97-AF65-F5344CB8AC3E}">
        <p14:creationId xmlns:p14="http://schemas.microsoft.com/office/powerpoint/2010/main" val="9120230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184" y="0"/>
            <a:ext cx="8457816" cy="779055"/>
          </a:xfrm>
        </p:spPr>
        <p:txBody>
          <a:bodyPr/>
          <a:lstStyle/>
          <a:p>
            <a:pPr>
              <a:defRPr/>
            </a:pPr>
            <a:r>
              <a:rPr lang="en-US" dirty="0" smtClean="0"/>
              <a:t>Linguistic Applications</a:t>
            </a:r>
            <a:endParaRPr lang="en-US" dirty="0"/>
          </a:p>
        </p:txBody>
      </p:sp>
      <p:sp>
        <p:nvSpPr>
          <p:cNvPr id="17411" name="Content Placeholder 2"/>
          <p:cNvSpPr>
            <a:spLocks noGrp="1"/>
          </p:cNvSpPr>
          <p:nvPr>
            <p:ph idx="1"/>
          </p:nvPr>
        </p:nvSpPr>
        <p:spPr>
          <a:xfrm>
            <a:off x="689798" y="1201510"/>
            <a:ext cx="8183562" cy="5299303"/>
          </a:xfrm>
        </p:spPr>
        <p:txBody>
          <a:bodyPr>
            <a:normAutofit fontScale="92500" lnSpcReduction="10000"/>
          </a:bodyPr>
          <a:lstStyle/>
          <a:p>
            <a:r>
              <a:rPr lang="en-US" dirty="0" smtClean="0"/>
              <a:t>So far self referential: from language to language</a:t>
            </a:r>
          </a:p>
          <a:p>
            <a:pPr lvl="1"/>
            <a:r>
              <a:rPr lang="en-US" dirty="0" smtClean="0"/>
              <a:t>Classification</a:t>
            </a:r>
          </a:p>
          <a:p>
            <a:pPr lvl="1"/>
            <a:r>
              <a:rPr lang="en-US" dirty="0" smtClean="0"/>
              <a:t>Extraction</a:t>
            </a:r>
          </a:p>
          <a:p>
            <a:pPr lvl="1"/>
            <a:r>
              <a:rPr lang="en-US" dirty="0" smtClean="0"/>
              <a:t>Summarization</a:t>
            </a:r>
          </a:p>
          <a:p>
            <a:pPr lvl="1"/>
            <a:r>
              <a:rPr lang="en-US" dirty="0" smtClean="0"/>
              <a:t>Translation</a:t>
            </a:r>
            <a:endParaRPr lang="en-US" dirty="0" smtClean="0"/>
          </a:p>
          <a:p>
            <a:r>
              <a:rPr lang="en-US" dirty="0" smtClean="0"/>
              <a:t>More challenging:</a:t>
            </a:r>
          </a:p>
          <a:p>
            <a:pPr lvl="1"/>
            <a:r>
              <a:rPr lang="en-US" dirty="0" smtClean="0"/>
              <a:t>Derive conclusion</a:t>
            </a:r>
          </a:p>
          <a:p>
            <a:pPr lvl="1"/>
            <a:r>
              <a:rPr lang="en-US" dirty="0" smtClean="0"/>
              <a:t>Perform </a:t>
            </a:r>
            <a:r>
              <a:rPr lang="en-US" dirty="0" smtClean="0"/>
              <a:t>actions</a:t>
            </a:r>
          </a:p>
          <a:p>
            <a:r>
              <a:rPr lang="en-US" dirty="0" smtClean="0"/>
              <a:t>Challenge:</a:t>
            </a:r>
          </a:p>
          <a:p>
            <a:pPr lvl="1"/>
            <a:r>
              <a:rPr lang="en-US" dirty="0" smtClean="0"/>
              <a:t>Find a universal learning mechanism capable of learning from observations and interactions, adequate to make predictions</a:t>
            </a:r>
          </a:p>
          <a:p>
            <a:pPr lvl="1"/>
            <a:r>
              <a:rPr lang="en-US" dirty="0" smtClean="0"/>
              <a:t>Yann </a:t>
            </a:r>
            <a:r>
              <a:rPr lang="en-US" dirty="0" err="1" smtClean="0"/>
              <a:t>LeCunn</a:t>
            </a:r>
            <a:r>
              <a:rPr lang="en-US" dirty="0" smtClean="0"/>
              <a:t>. </a:t>
            </a:r>
            <a:r>
              <a:rPr lang="en-US" dirty="0" smtClean="0">
                <a:hlinkClick r:id="rId2"/>
              </a:rPr>
              <a:t>How could machines learn as efficiently as humans?</a:t>
            </a:r>
            <a:endParaRPr lang="en-US"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Analytics</a:t>
            </a:r>
            <a:endParaRPr lang="en-US" dirty="0"/>
          </a:p>
        </p:txBody>
      </p:sp>
      <p:sp>
        <p:nvSpPr>
          <p:cNvPr id="3" name="Content Placeholder 2"/>
          <p:cNvSpPr>
            <a:spLocks noGrp="1"/>
          </p:cNvSpPr>
          <p:nvPr>
            <p:ph idx="1"/>
          </p:nvPr>
        </p:nvSpPr>
        <p:spPr/>
        <p:txBody>
          <a:bodyPr>
            <a:normAutofit/>
          </a:bodyPr>
          <a:lstStyle/>
          <a:p>
            <a:r>
              <a:rPr lang="en-US" dirty="0">
                <a:effectLst/>
              </a:rPr>
              <a:t>N</a:t>
            </a:r>
            <a:r>
              <a:rPr lang="en-US" dirty="0" smtClean="0">
                <a:effectLst/>
              </a:rPr>
              <a:t>eed </a:t>
            </a:r>
            <a:r>
              <a:rPr lang="en-US" dirty="0">
                <a:effectLst/>
              </a:rPr>
              <a:t>to analyze large amounts of text to discover useful </a:t>
            </a:r>
            <a:r>
              <a:rPr lang="en-US" dirty="0" smtClean="0">
                <a:effectLst/>
              </a:rPr>
              <a:t>information</a:t>
            </a:r>
          </a:p>
          <a:p>
            <a:r>
              <a:rPr lang="en-US" dirty="0" smtClean="0">
                <a:effectLst/>
              </a:rPr>
              <a:t>Examples:</a:t>
            </a:r>
          </a:p>
          <a:p>
            <a:pPr lvl="1"/>
            <a:r>
              <a:rPr lang="en-US" dirty="0" smtClean="0">
                <a:effectLst/>
              </a:rPr>
              <a:t>monitoring </a:t>
            </a:r>
            <a:r>
              <a:rPr lang="en-US" dirty="0">
                <a:effectLst/>
              </a:rPr>
              <a:t>how the public discusses </a:t>
            </a:r>
            <a:r>
              <a:rPr lang="en-US" dirty="0" smtClean="0">
                <a:effectLst/>
              </a:rPr>
              <a:t>a product </a:t>
            </a:r>
            <a:r>
              <a:rPr lang="en-US" dirty="0">
                <a:effectLst/>
              </a:rPr>
              <a:t>in social </a:t>
            </a:r>
            <a:r>
              <a:rPr lang="en-US" dirty="0" smtClean="0">
                <a:effectLst/>
              </a:rPr>
              <a:t>media</a:t>
            </a:r>
          </a:p>
          <a:p>
            <a:pPr lvl="1"/>
            <a:r>
              <a:rPr lang="en-US" dirty="0" smtClean="0"/>
              <a:t>Anti-terrorism </a:t>
            </a:r>
            <a:r>
              <a:rPr lang="en-US" dirty="0" smtClean="0"/>
              <a:t>intelligence</a:t>
            </a:r>
            <a:endParaRPr lang="en-US" dirty="0"/>
          </a:p>
          <a:p>
            <a:pPr lvl="1"/>
            <a:r>
              <a:rPr lang="en-US" dirty="0" smtClean="0">
                <a:effectLst/>
              </a:rPr>
              <a:t>Sentiment analysis</a:t>
            </a:r>
            <a:r>
              <a:rPr lang="en-US" dirty="0">
                <a:effectLst/>
              </a:rPr>
              <a:t> </a:t>
            </a:r>
            <a:endParaRPr lang="en-US" dirty="0"/>
          </a:p>
        </p:txBody>
      </p:sp>
    </p:spTree>
    <p:extLst>
      <p:ext uri="{BB962C8B-B14F-4D97-AF65-F5344CB8AC3E}">
        <p14:creationId xmlns:p14="http://schemas.microsoft.com/office/powerpoint/2010/main" val="49345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Mining</a:t>
            </a:r>
            <a:endParaRPr lang="en-US" dirty="0"/>
          </a:p>
        </p:txBody>
      </p:sp>
      <p:sp>
        <p:nvSpPr>
          <p:cNvPr id="3" name="Content Placeholder 2"/>
          <p:cNvSpPr>
            <a:spLocks noGrp="1"/>
          </p:cNvSpPr>
          <p:nvPr>
            <p:ph idx="1"/>
          </p:nvPr>
        </p:nvSpPr>
        <p:spPr/>
        <p:txBody>
          <a:bodyPr/>
          <a:lstStyle/>
          <a:p>
            <a:r>
              <a:rPr lang="en-US" dirty="0">
                <a:effectLst/>
              </a:rPr>
              <a:t>T</a:t>
            </a:r>
            <a:r>
              <a:rPr lang="en-US" dirty="0" smtClean="0">
                <a:effectLst/>
              </a:rPr>
              <a:t>he </a:t>
            </a:r>
            <a:r>
              <a:rPr lang="en-US" dirty="0">
                <a:effectLst/>
              </a:rPr>
              <a:t>process of deriving </a:t>
            </a:r>
            <a:r>
              <a:rPr lang="en-US" dirty="0" smtClean="0">
                <a:effectLst/>
              </a:rPr>
              <a:t>high-quality</a:t>
            </a:r>
            <a:r>
              <a:rPr lang="en-US" dirty="0">
                <a:effectLst/>
              </a:rPr>
              <a:t> information from text</a:t>
            </a:r>
          </a:p>
          <a:p>
            <a:r>
              <a:rPr lang="en-US" dirty="0">
                <a:effectLst/>
              </a:rPr>
              <a:t>High-quality information is typically derived through the devising of patterns and trends through means such as statistical pattern </a:t>
            </a:r>
            <a:r>
              <a:rPr lang="en-US" dirty="0" smtClean="0">
                <a:effectLst/>
              </a:rPr>
              <a:t>learning</a:t>
            </a:r>
          </a:p>
          <a:p>
            <a:r>
              <a:rPr lang="en-US" dirty="0" smtClean="0">
                <a:effectLst/>
              </a:rPr>
              <a:t>aims </a:t>
            </a:r>
            <a:r>
              <a:rPr lang="en-US" dirty="0">
                <a:effectLst/>
              </a:rPr>
              <a:t>to turn text into data for analysis, via application of natural language </a:t>
            </a:r>
            <a:r>
              <a:rPr lang="en-US" dirty="0" smtClean="0">
                <a:effectLst/>
              </a:rPr>
              <a:t>processing</a:t>
            </a:r>
            <a:r>
              <a:rPr lang="en-US" dirty="0">
                <a:effectLst/>
              </a:rPr>
              <a:t> (NLP) and analytical methods.</a:t>
            </a:r>
          </a:p>
        </p:txBody>
      </p:sp>
    </p:spTree>
    <p:extLst>
      <p:ext uri="{BB962C8B-B14F-4D97-AF65-F5344CB8AC3E}">
        <p14:creationId xmlns:p14="http://schemas.microsoft.com/office/powerpoint/2010/main" val="4170970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dirty="0" smtClean="0"/>
              <a:t>NLP is Difficult</a:t>
            </a:r>
            <a:endParaRPr lang="en-US" dirty="0"/>
          </a:p>
        </p:txBody>
      </p:sp>
      <p:sp>
        <p:nvSpPr>
          <p:cNvPr id="5" name="Subtitle 4"/>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515550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 hard</a:t>
            </a:r>
            <a:endParaRPr lang="en-US" dirty="0"/>
          </a:p>
        </p:txBody>
      </p:sp>
      <p:sp>
        <p:nvSpPr>
          <p:cNvPr id="3" name="Content Placeholder 2"/>
          <p:cNvSpPr>
            <a:spLocks noGrp="1"/>
          </p:cNvSpPr>
          <p:nvPr>
            <p:ph idx="1"/>
          </p:nvPr>
        </p:nvSpPr>
        <p:spPr/>
        <p:txBody>
          <a:bodyPr>
            <a:normAutofit/>
          </a:bodyPr>
          <a:lstStyle/>
          <a:p>
            <a:r>
              <a:rPr lang="en-US" dirty="0" smtClean="0"/>
              <a:t>Natural language is:</a:t>
            </a:r>
          </a:p>
          <a:p>
            <a:pPr lvl="1"/>
            <a:r>
              <a:rPr lang="en-US" dirty="0" smtClean="0"/>
              <a:t>highly ambiguous at all levels</a:t>
            </a:r>
          </a:p>
          <a:p>
            <a:pPr lvl="1"/>
            <a:r>
              <a:rPr lang="en-US" dirty="0" smtClean="0"/>
              <a:t>complex and subtle use of context to convey meaning</a:t>
            </a:r>
          </a:p>
          <a:p>
            <a:pPr lvl="1"/>
            <a:r>
              <a:rPr lang="en-US" dirty="0" smtClean="0"/>
              <a:t>fuzzy?, probabilistic</a:t>
            </a:r>
          </a:p>
          <a:p>
            <a:pPr lvl="1"/>
            <a:r>
              <a:rPr lang="en-US" dirty="0" smtClean="0"/>
              <a:t>involves reasoning about the world</a:t>
            </a:r>
          </a:p>
          <a:p>
            <a:pPr lvl="1"/>
            <a:r>
              <a:rPr lang="en-US" dirty="0" smtClean="0"/>
              <a:t>a key part of people interacting with other people (a social system):</a:t>
            </a:r>
          </a:p>
          <a:p>
            <a:pPr lvl="2"/>
            <a:r>
              <a:rPr lang="en-US" dirty="0" smtClean="0"/>
              <a:t>persuading, insulting and amusing them</a:t>
            </a:r>
          </a:p>
          <a:p>
            <a:r>
              <a:rPr lang="en-US" dirty="0" smtClean="0"/>
              <a:t>But NLP can also be surprisingly easy sometimes:</a:t>
            </a:r>
          </a:p>
          <a:p>
            <a:pPr lvl="1"/>
            <a:r>
              <a:rPr lang="en-US" dirty="0" smtClean="0"/>
              <a:t>rough text features can often do </a:t>
            </a:r>
            <a:r>
              <a:rPr lang="en-US" dirty="0" smtClean="0">
                <a:solidFill>
                  <a:srgbClr val="FF0000"/>
                </a:solidFill>
              </a:rPr>
              <a:t>half the </a:t>
            </a:r>
            <a:r>
              <a:rPr lang="en-US" dirty="0" smtClean="0">
                <a:solidFill>
                  <a:srgbClr val="FF0000"/>
                </a:solidFill>
              </a:rPr>
              <a:t>job</a:t>
            </a:r>
          </a:p>
          <a:p>
            <a:pPr lvl="1"/>
            <a:r>
              <a:rPr lang="en-US" dirty="0" smtClean="0"/>
              <a:t>Information Retrieval and similar superficial techniques have been in widespread use</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dirty="0" smtClean="0"/>
              <a:t>Natural </a:t>
            </a:r>
            <a:r>
              <a:rPr lang="en-US" dirty="0"/>
              <a:t>Language Understanding </a:t>
            </a:r>
            <a:r>
              <a:rPr lang="en-US" dirty="0" smtClean="0"/>
              <a:t>is difficult </a:t>
            </a:r>
            <a:endParaRPr lang="en-US" dirty="0"/>
          </a:p>
        </p:txBody>
      </p:sp>
      <p:sp>
        <p:nvSpPr>
          <p:cNvPr id="204803" name="Rectangle 3"/>
          <p:cNvSpPr>
            <a:spLocks noGrp="1" noChangeArrowheads="1"/>
          </p:cNvSpPr>
          <p:nvPr>
            <p:ph type="body" idx="1"/>
          </p:nvPr>
        </p:nvSpPr>
        <p:spPr/>
        <p:txBody>
          <a:bodyPr/>
          <a:lstStyle/>
          <a:p>
            <a:r>
              <a:rPr lang="en-US" dirty="0"/>
              <a:t>The hidden structure of language is highly ambiguous</a:t>
            </a:r>
          </a:p>
          <a:p>
            <a:r>
              <a:rPr lang="en-US" dirty="0"/>
              <a:t>Structures for: </a:t>
            </a:r>
            <a:r>
              <a:rPr lang="en-US" i="1" dirty="0"/>
              <a:t>Fed raises interest rates 0.5% in effort to control inflation </a:t>
            </a:r>
            <a:r>
              <a:rPr lang="en-US" dirty="0"/>
              <a:t> </a:t>
            </a:r>
            <a:r>
              <a:rPr lang="en-US" sz="1800" dirty="0"/>
              <a:t>(</a:t>
            </a:r>
            <a:r>
              <a:rPr lang="en-US" sz="1800" i="1" dirty="0"/>
              <a:t>NYT</a:t>
            </a:r>
            <a:r>
              <a:rPr lang="en-US" sz="1800" dirty="0"/>
              <a:t> headline 5/17/00)</a:t>
            </a:r>
          </a:p>
          <a:p>
            <a:endParaRPr lang="en-US" sz="1800" dirty="0"/>
          </a:p>
        </p:txBody>
      </p:sp>
      <p:pic>
        <p:nvPicPr>
          <p:cNvPr id="204805" name="Picture 5"/>
          <p:cNvPicPr>
            <a:picLocks noChangeAspect="1" noChangeArrowheads="1"/>
          </p:cNvPicPr>
          <p:nvPr/>
        </p:nvPicPr>
        <p:blipFill>
          <a:blip r:embed="rId2" cstate="print"/>
          <a:srcRect l="8240" t="26732" r="17360" b="17867"/>
          <a:stretch>
            <a:fillRect/>
          </a:stretch>
        </p:blipFill>
        <p:spPr bwMode="auto">
          <a:xfrm>
            <a:off x="1752600" y="3581400"/>
            <a:ext cx="5334000" cy="2963863"/>
          </a:xfrm>
          <a:prstGeom prst="rect">
            <a:avLst/>
          </a:prstGeom>
          <a:noFill/>
          <a:ln w="9525">
            <a:noFill/>
            <a:miter lim="800000"/>
            <a:headEnd/>
            <a:tailEnd/>
          </a:ln>
          <a:effectLst/>
        </p:spPr>
      </p:pic>
      <p:sp>
        <p:nvSpPr>
          <p:cNvPr id="5" name="TextBox 4"/>
          <p:cNvSpPr txBox="1"/>
          <p:nvPr/>
        </p:nvSpPr>
        <p:spPr>
          <a:xfrm>
            <a:off x="2229295" y="6600824"/>
            <a:ext cx="1652119" cy="246221"/>
          </a:xfrm>
          <a:prstGeom prst="rect">
            <a:avLst/>
          </a:prstGeom>
          <a:noFill/>
        </p:spPr>
        <p:txBody>
          <a:bodyPr wrap="none" lIns="0" tIns="0" rIns="0" bIns="0" rtlCol="0">
            <a:spAutoFit/>
          </a:bodyPr>
          <a:lstStyle/>
          <a:p>
            <a:r>
              <a:rPr lang="en-US" sz="1600" dirty="0" smtClean="0">
                <a:latin typeface="Tw Cen MT" pitchFamily="34" charset="0"/>
              </a:rPr>
              <a:t>Slide by C. Manning</a:t>
            </a:r>
            <a:endParaRPr lang="en-US" sz="1600" dirty="0">
              <a:latin typeface="Tw Cen MT"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a:t>Where are the ambiguities?</a:t>
            </a:r>
          </a:p>
        </p:txBody>
      </p:sp>
      <p:pic>
        <p:nvPicPr>
          <p:cNvPr id="205827" name="Picture 3"/>
          <p:cNvPicPr>
            <a:picLocks noChangeAspect="1" noChangeArrowheads="1"/>
          </p:cNvPicPr>
          <p:nvPr/>
        </p:nvPicPr>
        <p:blipFill>
          <a:blip r:embed="rId2" cstate="print"/>
          <a:srcRect l="3922" t="23517" r="2333" b="4759"/>
          <a:stretch>
            <a:fillRect/>
          </a:stretch>
        </p:blipFill>
        <p:spPr bwMode="auto">
          <a:xfrm>
            <a:off x="416380" y="1662370"/>
            <a:ext cx="8610600" cy="4743450"/>
          </a:xfrm>
          <a:prstGeom prst="rect">
            <a:avLst/>
          </a:prstGeom>
          <a:noFill/>
          <a:ln w="9525">
            <a:noFill/>
            <a:miter lim="800000"/>
            <a:headEnd/>
            <a:tailEnd/>
          </a:ln>
          <a:effectLst/>
        </p:spPr>
      </p:pic>
      <p:sp>
        <p:nvSpPr>
          <p:cNvPr id="4" name="TextBox 3"/>
          <p:cNvSpPr txBox="1"/>
          <p:nvPr/>
        </p:nvSpPr>
        <p:spPr>
          <a:xfrm>
            <a:off x="1806840" y="6611779"/>
            <a:ext cx="1652119" cy="246221"/>
          </a:xfrm>
          <a:prstGeom prst="rect">
            <a:avLst/>
          </a:prstGeom>
          <a:noFill/>
        </p:spPr>
        <p:txBody>
          <a:bodyPr wrap="none" lIns="0" tIns="0" rIns="0" bIns="0" rtlCol="0">
            <a:spAutoFit/>
          </a:bodyPr>
          <a:lstStyle/>
          <a:p>
            <a:r>
              <a:rPr lang="en-US" sz="1600" dirty="0" smtClean="0">
                <a:latin typeface="Tw Cen MT" pitchFamily="34" charset="0"/>
              </a:rPr>
              <a:t>Slide by C. Manning</a:t>
            </a:r>
            <a:endParaRPr lang="en-US" sz="1600" dirty="0">
              <a:latin typeface="Tw Cen MT"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a:t>
            </a:r>
            <a:endParaRPr lang="en-US" dirty="0"/>
          </a:p>
        </p:txBody>
      </p:sp>
      <p:sp>
        <p:nvSpPr>
          <p:cNvPr id="3" name="Content Placeholder 2"/>
          <p:cNvSpPr>
            <a:spLocks noGrp="1"/>
          </p:cNvSpPr>
          <p:nvPr>
            <p:ph idx="1"/>
          </p:nvPr>
        </p:nvSpPr>
        <p:spPr/>
        <p:txBody>
          <a:bodyPr>
            <a:normAutofit/>
          </a:bodyPr>
          <a:lstStyle/>
          <a:p>
            <a:r>
              <a:rPr lang="en-US" dirty="0" smtClean="0"/>
              <a:t>Computers would be a lot more useful if they could handle our email, do our library research, chat to us …</a:t>
            </a:r>
          </a:p>
          <a:p>
            <a:r>
              <a:rPr lang="en-US" dirty="0" smtClean="0"/>
              <a:t>But they are fazed by natural languages</a:t>
            </a:r>
          </a:p>
          <a:p>
            <a:pPr lvl="1"/>
            <a:r>
              <a:rPr lang="en-US" dirty="0" smtClean="0"/>
              <a:t>Or at least their programmers are … most people just avoid the problem and get into XML, or menus and drop boxes, or …</a:t>
            </a:r>
          </a:p>
          <a:p>
            <a:r>
              <a:rPr lang="en-US" dirty="0" smtClean="0"/>
              <a:t>Big challenge</a:t>
            </a:r>
          </a:p>
          <a:p>
            <a:pPr lvl="1"/>
            <a:r>
              <a:rPr lang="en-US" dirty="0" smtClean="0"/>
              <a:t>How can we teach language to computers?</a:t>
            </a:r>
          </a:p>
          <a:p>
            <a:pPr lvl="1"/>
            <a:r>
              <a:rPr lang="en-US" dirty="0" smtClean="0"/>
              <a:t>Or help them learn it as kids do?</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Newspaper Headlines</a:t>
            </a:r>
            <a:endParaRPr lang="en-US" dirty="0"/>
          </a:p>
        </p:txBody>
      </p:sp>
      <p:sp>
        <p:nvSpPr>
          <p:cNvPr id="3" name="Content Placeholder 2"/>
          <p:cNvSpPr>
            <a:spLocks noGrp="1"/>
          </p:cNvSpPr>
          <p:nvPr>
            <p:ph idx="1"/>
          </p:nvPr>
        </p:nvSpPr>
        <p:spPr/>
        <p:txBody>
          <a:bodyPr>
            <a:normAutofit/>
          </a:bodyPr>
          <a:lstStyle/>
          <a:p>
            <a:r>
              <a:rPr lang="en-US" dirty="0" smtClean="0"/>
              <a:t>Minister Accused Of Having 8 Wives In Jail</a:t>
            </a:r>
          </a:p>
          <a:p>
            <a:r>
              <a:rPr lang="en-US" dirty="0" smtClean="0"/>
              <a:t>Juvenile Court to Try Shooting Defendant</a:t>
            </a:r>
          </a:p>
          <a:p>
            <a:r>
              <a:rPr lang="en-US" dirty="0" smtClean="0"/>
              <a:t>Teacher Strikes Idle Kids</a:t>
            </a:r>
          </a:p>
          <a:p>
            <a:r>
              <a:rPr lang="en-US" dirty="0" smtClean="0"/>
              <a:t>China to Orbit Human on Oct. 15</a:t>
            </a:r>
          </a:p>
          <a:p>
            <a:r>
              <a:rPr lang="en-US" dirty="0" smtClean="0"/>
              <a:t>Local High School Dropouts Cut in Half</a:t>
            </a:r>
          </a:p>
          <a:p>
            <a:r>
              <a:rPr lang="en-US" dirty="0" smtClean="0"/>
              <a:t>Red Tape Holds Up New Bridges</a:t>
            </a:r>
          </a:p>
          <a:p>
            <a:r>
              <a:rPr lang="en-US" dirty="0" smtClean="0"/>
              <a:t>Clinton Wins on Budget, but More Lies Ahead</a:t>
            </a:r>
          </a:p>
          <a:p>
            <a:r>
              <a:rPr lang="en-US" dirty="0" smtClean="0"/>
              <a:t>Hospitals Are Sued by 7 Foot Doctors</a:t>
            </a:r>
          </a:p>
          <a:p>
            <a:r>
              <a:rPr lang="en-US" dirty="0" smtClean="0"/>
              <a:t>Police: Crack Found in Man's Buttocks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a:t>
            </a:r>
            <a:r>
              <a:rPr lang="en-US" dirty="0" err="1" smtClean="0"/>
              <a:t>eference</a:t>
            </a:r>
            <a:r>
              <a:rPr lang="en-US" dirty="0" smtClean="0"/>
              <a:t> </a:t>
            </a:r>
            <a:r>
              <a:rPr lang="en-US" dirty="0" smtClean="0"/>
              <a:t>Resolution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U: Where is The Green Hornet playing in Mountain View?</a:t>
            </a:r>
          </a:p>
          <a:p>
            <a:pPr>
              <a:buNone/>
            </a:pPr>
            <a:r>
              <a:rPr lang="en-US" dirty="0" smtClean="0"/>
              <a:t>S: The Green Hornet is playing at the Century 16 theater.</a:t>
            </a:r>
          </a:p>
          <a:p>
            <a:pPr>
              <a:buNone/>
            </a:pPr>
            <a:r>
              <a:rPr lang="en-US" dirty="0" smtClean="0"/>
              <a:t>U: When is it playing there?</a:t>
            </a:r>
          </a:p>
          <a:p>
            <a:pPr>
              <a:buNone/>
            </a:pPr>
            <a:r>
              <a:rPr lang="en-US" dirty="0" smtClean="0"/>
              <a:t>S: It’s playing at 2pm, 5pm, and 8pm.</a:t>
            </a:r>
          </a:p>
          <a:p>
            <a:pPr>
              <a:buNone/>
            </a:pPr>
            <a:r>
              <a:rPr lang="en-US" dirty="0" smtClean="0"/>
              <a:t>U: I’d like 1 adult and 2 children for the first show.</a:t>
            </a:r>
            <a:br>
              <a:rPr lang="en-US" dirty="0" smtClean="0"/>
            </a:br>
            <a:r>
              <a:rPr lang="en-US" dirty="0" smtClean="0"/>
              <a:t>How much would that cost?</a:t>
            </a:r>
          </a:p>
          <a:p>
            <a:pPr>
              <a:buNone/>
            </a:pPr>
            <a:endParaRPr lang="en-US" dirty="0" smtClean="0"/>
          </a:p>
          <a:p>
            <a:r>
              <a:rPr lang="en-US" dirty="0" smtClean="0"/>
              <a:t>Knowledge sources:</a:t>
            </a:r>
          </a:p>
          <a:p>
            <a:pPr lvl="1"/>
            <a:r>
              <a:rPr lang="en-US" dirty="0" smtClean="0"/>
              <a:t>Domain knowledge</a:t>
            </a:r>
          </a:p>
          <a:p>
            <a:pPr lvl="1"/>
            <a:r>
              <a:rPr lang="en-US" dirty="0" smtClean="0"/>
              <a:t>Discourse knowledge</a:t>
            </a:r>
          </a:p>
          <a:p>
            <a:pPr lvl="1"/>
            <a:r>
              <a:rPr lang="en-US" dirty="0" smtClean="0"/>
              <a:t>World knowledge</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Structure of Language</a:t>
            </a:r>
            <a:endParaRPr lang="en-US" dirty="0"/>
          </a:p>
        </p:txBody>
      </p:sp>
      <p:sp>
        <p:nvSpPr>
          <p:cNvPr id="3" name="Content Placeholder 2"/>
          <p:cNvSpPr>
            <a:spLocks noGrp="1"/>
          </p:cNvSpPr>
          <p:nvPr>
            <p:ph idx="1"/>
          </p:nvPr>
        </p:nvSpPr>
        <p:spPr/>
        <p:txBody>
          <a:bodyPr>
            <a:normAutofit/>
          </a:bodyPr>
          <a:lstStyle/>
          <a:p>
            <a:r>
              <a:rPr lang="en-US" dirty="0" smtClean="0"/>
              <a:t>Going beneath the surface…</a:t>
            </a:r>
          </a:p>
          <a:p>
            <a:pPr lvl="1"/>
            <a:r>
              <a:rPr lang="en-US" dirty="0" smtClean="0"/>
              <a:t>Not just string processing</a:t>
            </a:r>
          </a:p>
          <a:p>
            <a:pPr lvl="1"/>
            <a:r>
              <a:rPr lang="en-US" dirty="0" smtClean="0"/>
              <a:t>Not just keyword matching in a search engine</a:t>
            </a:r>
          </a:p>
          <a:p>
            <a:pPr lvl="2"/>
            <a:r>
              <a:rPr lang="en-US" dirty="0" smtClean="0"/>
              <a:t>Search Google on “tennis racquet” and “tennis racquets” or “laptop” and “notebook” and the results are quite different …</a:t>
            </a:r>
            <a:br>
              <a:rPr lang="en-US" dirty="0" smtClean="0"/>
            </a:br>
            <a:r>
              <a:rPr lang="en-US" dirty="0" smtClean="0"/>
              <a:t>though these days Google does lots of subtle stuff beyond keyword matching itself</a:t>
            </a:r>
          </a:p>
          <a:p>
            <a:pPr lvl="1"/>
            <a:r>
              <a:rPr lang="en-US" dirty="0" smtClean="0"/>
              <a:t>Not just converting a sound stream to a string of words</a:t>
            </a:r>
          </a:p>
          <a:p>
            <a:pPr lvl="2"/>
            <a:r>
              <a:rPr lang="en-US" dirty="0" smtClean="0"/>
              <a:t>Like Nuance/IBM/Dragon/Philips speech recognition</a:t>
            </a:r>
          </a:p>
          <a:p>
            <a:r>
              <a:rPr lang="en-US" dirty="0" smtClean="0"/>
              <a:t>To recover and manipulate at least </a:t>
            </a:r>
            <a:r>
              <a:rPr lang="en-US" i="1" dirty="0" smtClean="0"/>
              <a:t>some </a:t>
            </a:r>
            <a:r>
              <a:rPr lang="en-US" dirty="0" smtClean="0"/>
              <a:t>aspects of language structure and meaning</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for NLP</a:t>
            </a:r>
            <a:endParaRPr lang="en-US" dirty="0"/>
          </a:p>
        </p:txBody>
      </p:sp>
      <p:sp>
        <p:nvSpPr>
          <p:cNvPr id="3" name="Content Placeholder 2"/>
          <p:cNvSpPr>
            <a:spLocks noGrp="1"/>
          </p:cNvSpPr>
          <p:nvPr>
            <p:ph idx="1"/>
          </p:nvPr>
        </p:nvSpPr>
        <p:spPr/>
        <p:txBody>
          <a:bodyPr/>
          <a:lstStyle/>
          <a:p>
            <a:r>
              <a:rPr lang="en-US" dirty="0" smtClean="0"/>
              <a:t>Achieving goals of NLP by using representation learning and deep learning to build end-to-end systems</a:t>
            </a:r>
            <a:endParaRPr lang="en-US" dirty="0"/>
          </a:p>
        </p:txBody>
      </p:sp>
    </p:spTree>
    <p:extLst>
      <p:ext uri="{BB962C8B-B14F-4D97-AF65-F5344CB8AC3E}">
        <p14:creationId xmlns:p14="http://schemas.microsoft.com/office/powerpoint/2010/main" val="15823161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representation of Words</a:t>
            </a:r>
            <a:endParaRPr lang="en-US" dirty="0"/>
          </a:p>
        </p:txBody>
      </p:sp>
      <p:sp>
        <p:nvSpPr>
          <p:cNvPr id="3" name="Content Placeholder 2"/>
          <p:cNvSpPr>
            <a:spLocks noGrp="1"/>
          </p:cNvSpPr>
          <p:nvPr>
            <p:ph idx="1"/>
          </p:nvPr>
        </p:nvSpPr>
        <p:spPr>
          <a:xfrm>
            <a:off x="685800" y="1239915"/>
            <a:ext cx="7772400" cy="1728225"/>
          </a:xfrm>
        </p:spPr>
        <p:txBody>
          <a:bodyPr/>
          <a:lstStyle/>
          <a:p>
            <a:r>
              <a:rPr lang="en-US" dirty="0" smtClean="0"/>
              <a:t>Learning vectors in large dimensional space that represents all aspects of word meaning</a:t>
            </a:r>
          </a:p>
          <a:p>
            <a:r>
              <a:rPr lang="en-US" dirty="0" smtClean="0">
                <a:hlinkClick r:id="rId2"/>
              </a:rPr>
              <a:t>Word </a:t>
            </a:r>
            <a:r>
              <a:rPr lang="en-US" dirty="0" err="1" smtClean="0">
                <a:hlinkClick r:id="rId2"/>
              </a:rPr>
              <a:t>embeddings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00" y="2776115"/>
            <a:ext cx="6197600" cy="4051300"/>
          </a:xfrm>
          <a:prstGeom prst="rect">
            <a:avLst/>
          </a:prstGeom>
        </p:spPr>
      </p:pic>
    </p:spTree>
    <p:extLst>
      <p:ext uri="{BB962C8B-B14F-4D97-AF65-F5344CB8AC3E}">
        <p14:creationId xmlns:p14="http://schemas.microsoft.com/office/powerpoint/2010/main" val="6799149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 Similarities</a:t>
            </a:r>
            <a:endParaRPr lang="en-US" dirty="0"/>
          </a:p>
        </p:txBody>
      </p:sp>
      <p:sp>
        <p:nvSpPr>
          <p:cNvPr id="3" name="Content Placeholder 2"/>
          <p:cNvSpPr>
            <a:spLocks noGrp="1"/>
          </p:cNvSpPr>
          <p:nvPr>
            <p:ph idx="1"/>
          </p:nvPr>
        </p:nvSpPr>
        <p:spPr/>
        <p:txBody>
          <a:bodyPr/>
          <a:lstStyle/>
          <a:p>
            <a:r>
              <a:rPr lang="en-US" dirty="0" smtClean="0"/>
              <a:t>Nearest word to ‘rana’:</a:t>
            </a:r>
          </a:p>
          <a:p>
            <a:endParaRPr lang="en-US" dirty="0"/>
          </a:p>
          <a:p>
            <a:pPr marL="514350" indent="-514350">
              <a:buFont typeface="+mj-lt"/>
              <a:buAutoNum type="arabicPeriod"/>
            </a:pPr>
            <a:r>
              <a:rPr lang="en-US" dirty="0" err="1"/>
              <a:t>f</a:t>
            </a:r>
            <a:r>
              <a:rPr lang="en-US" dirty="0" err="1" smtClean="0"/>
              <a:t>arfalla</a:t>
            </a:r>
            <a:endParaRPr lang="en-US" dirty="0" smtClean="0"/>
          </a:p>
          <a:p>
            <a:pPr marL="514350" indent="-514350">
              <a:buFont typeface="+mj-lt"/>
              <a:buAutoNum type="arabicPeriod"/>
            </a:pPr>
            <a:r>
              <a:rPr lang="en-US" dirty="0" err="1"/>
              <a:t>t</a:t>
            </a:r>
            <a:r>
              <a:rPr lang="en-US" dirty="0" err="1" smtClean="0"/>
              <a:t>artaruga</a:t>
            </a:r>
            <a:endParaRPr lang="en-US" dirty="0" smtClean="0"/>
          </a:p>
          <a:p>
            <a:pPr marL="514350" indent="-514350">
              <a:buFont typeface="+mj-lt"/>
              <a:buAutoNum type="arabicPeriod"/>
            </a:pPr>
            <a:r>
              <a:rPr lang="en-US" dirty="0" err="1"/>
              <a:t>d</a:t>
            </a:r>
            <a:r>
              <a:rPr lang="en-US" dirty="0" err="1" smtClean="0"/>
              <a:t>elfino</a:t>
            </a:r>
            <a:endParaRPr lang="en-US" dirty="0" smtClean="0"/>
          </a:p>
          <a:p>
            <a:pPr marL="514350" indent="-514350">
              <a:buFont typeface="+mj-lt"/>
              <a:buAutoNum type="arabicPeriod"/>
            </a:pPr>
            <a:r>
              <a:rPr lang="en-US" dirty="0" err="1" smtClean="0"/>
              <a:t>zampa</a:t>
            </a:r>
            <a:endParaRPr lang="en-US" dirty="0" smtClean="0"/>
          </a:p>
          <a:p>
            <a:pPr marL="514350" indent="-514350">
              <a:buFont typeface="+mj-lt"/>
              <a:buAutoNum type="arabicPeriod"/>
            </a:pPr>
            <a:r>
              <a:rPr lang="en-US" dirty="0" err="1" smtClean="0"/>
              <a:t>scimmia</a:t>
            </a:r>
            <a:endParaRPr lang="en-US" dirty="0" smtClean="0"/>
          </a:p>
          <a:p>
            <a:endParaRPr lang="en-US" dirty="0"/>
          </a:p>
        </p:txBody>
      </p:sp>
    </p:spTree>
    <p:extLst>
      <p:ext uri="{BB962C8B-B14F-4D97-AF65-F5344CB8AC3E}">
        <p14:creationId xmlns:p14="http://schemas.microsoft.com/office/powerpoint/2010/main" val="18751723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Entails Morphology</a:t>
            </a:r>
            <a:endParaRPr lang="en-US" dirty="0"/>
          </a:p>
        </p:txBody>
      </p:sp>
      <p:sp>
        <p:nvSpPr>
          <p:cNvPr id="3" name="Content Placeholder 2"/>
          <p:cNvSpPr>
            <a:spLocks noGrp="1"/>
          </p:cNvSpPr>
          <p:nvPr>
            <p:ph idx="1"/>
          </p:nvPr>
        </p:nvSpPr>
        <p:spPr/>
        <p:txBody>
          <a:bodyPr/>
          <a:lstStyle/>
          <a:p>
            <a:r>
              <a:rPr lang="en-US" dirty="0" smtClean="0"/>
              <a:t>Words are made of morphemes:</a:t>
            </a:r>
          </a:p>
          <a:p>
            <a:pPr marL="457200" lvl="1" indent="0">
              <a:buNone/>
            </a:pPr>
            <a:r>
              <a:rPr lang="en-US" dirty="0" smtClean="0"/>
              <a:t>Prefix stem suffix</a:t>
            </a:r>
          </a:p>
          <a:p>
            <a:pPr marL="457200" lvl="1" indent="0">
              <a:buNone/>
            </a:pPr>
            <a:r>
              <a:rPr lang="en-US" dirty="0" smtClean="0"/>
              <a:t>un  interest </a:t>
            </a:r>
            <a:r>
              <a:rPr lang="en-US" dirty="0" err="1" smtClean="0"/>
              <a:t>ed</a:t>
            </a:r>
            <a:endParaRPr lang="en-US" dirty="0" smtClean="0"/>
          </a:p>
          <a:p>
            <a:endParaRPr lang="en-US" dirty="0"/>
          </a:p>
          <a:p>
            <a:endParaRPr lang="en-US" dirty="0" smtClean="0"/>
          </a:p>
          <a:p>
            <a:r>
              <a:rPr lang="en-US" dirty="0" smtClean="0"/>
              <a:t>DL:</a:t>
            </a:r>
          </a:p>
          <a:p>
            <a:pPr lvl="1"/>
            <a:r>
              <a:rPr lang="en-US" dirty="0" smtClean="0"/>
              <a:t>Every morpheme is a vector</a:t>
            </a:r>
          </a:p>
          <a:p>
            <a:pPr lvl="1"/>
            <a:r>
              <a:rPr lang="en-US" dirty="0" smtClean="0"/>
              <a:t>A NN combines vectors</a:t>
            </a:r>
          </a:p>
          <a:p>
            <a:pPr lvl="1"/>
            <a:r>
              <a:rPr lang="en-US" dirty="0" smtClean="0"/>
              <a:t>Luong et al. 2013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604" y="3352189"/>
            <a:ext cx="3423785" cy="2896405"/>
          </a:xfrm>
          <a:prstGeom prst="rect">
            <a:avLst/>
          </a:prstGeom>
        </p:spPr>
      </p:pic>
    </p:spTree>
    <p:extLst>
      <p:ext uri="{BB962C8B-B14F-4D97-AF65-F5344CB8AC3E}">
        <p14:creationId xmlns:p14="http://schemas.microsoft.com/office/powerpoint/2010/main" val="18863051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for Sentence Structure</a:t>
            </a:r>
            <a:endParaRPr lang="en-US" dirty="0"/>
          </a:p>
        </p:txBody>
      </p:sp>
      <p:sp>
        <p:nvSpPr>
          <p:cNvPr id="3" name="Content Placeholder 2"/>
          <p:cNvSpPr>
            <a:spLocks noGrp="1"/>
          </p:cNvSpPr>
          <p:nvPr>
            <p:ph idx="1"/>
          </p:nvPr>
        </p:nvSpPr>
        <p:spPr/>
        <p:txBody>
          <a:bodyPr/>
          <a:lstStyle/>
          <a:p>
            <a:r>
              <a:rPr lang="en-US" dirty="0" smtClean="0"/>
              <a:t>Dependency Parser can determine grammatical structure of sentences</a:t>
            </a:r>
          </a:p>
          <a:p>
            <a:r>
              <a:rPr lang="en-US" dirty="0" smtClean="0"/>
              <a:t>Useful for interpretation</a:t>
            </a:r>
            <a:r>
              <a:rPr lang="en-US" dirty="0"/>
              <a:t> </a:t>
            </a:r>
            <a:r>
              <a:rPr lang="en-US" dirty="0" smtClean="0"/>
              <a:t>and relation extraction</a:t>
            </a:r>
          </a:p>
          <a:p>
            <a:r>
              <a:rPr lang="en-US" dirty="0" smtClean="0"/>
              <a:t>See </a:t>
            </a:r>
            <a:r>
              <a:rPr lang="en-US" dirty="0" smtClean="0">
                <a:hlinkClick r:id="rId2"/>
              </a:rPr>
              <a:t>demo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 y="3736240"/>
            <a:ext cx="9144000" cy="1541240"/>
          </a:xfrm>
          <a:prstGeom prst="rect">
            <a:avLst/>
          </a:prstGeom>
        </p:spPr>
      </p:pic>
    </p:spTree>
    <p:extLst>
      <p:ext uri="{BB962C8B-B14F-4D97-AF65-F5344CB8AC3E}">
        <p14:creationId xmlns:p14="http://schemas.microsoft.com/office/powerpoint/2010/main" val="18762188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Answering</a:t>
            </a:r>
            <a:endParaRPr lang="en-US" dirty="0"/>
          </a:p>
        </p:txBody>
      </p:sp>
      <p:sp>
        <p:nvSpPr>
          <p:cNvPr id="3" name="Content Placeholder 2"/>
          <p:cNvSpPr>
            <a:spLocks noGrp="1"/>
          </p:cNvSpPr>
          <p:nvPr>
            <p:ph idx="1"/>
          </p:nvPr>
        </p:nvSpPr>
        <p:spPr>
          <a:xfrm>
            <a:off x="685800" y="1239915"/>
            <a:ext cx="8225965" cy="1267365"/>
          </a:xfrm>
        </p:spPr>
        <p:txBody>
          <a:bodyPr/>
          <a:lstStyle/>
          <a:p>
            <a:r>
              <a:rPr lang="en-US" sz="2400" dirty="0">
                <a:effectLst/>
              </a:rPr>
              <a:t>Traditional: A lot of feature engineering to capture world and </a:t>
            </a:r>
            <a:r>
              <a:rPr lang="en-US" sz="2400" dirty="0" smtClean="0">
                <a:effectLst/>
              </a:rPr>
              <a:t>other </a:t>
            </a:r>
            <a:r>
              <a:rPr lang="en-US" sz="2400" dirty="0">
                <a:effectLst/>
              </a:rPr>
              <a:t>knowledge, e.g., regular expressions, </a:t>
            </a:r>
            <a:r>
              <a:rPr lang="en-US" sz="2400" dirty="0" err="1">
                <a:effectLst/>
              </a:rPr>
              <a:t>Berant</a:t>
            </a:r>
            <a:r>
              <a:rPr lang="en-US" sz="2400" dirty="0">
                <a:effectLst/>
              </a:rPr>
              <a:t> et al. (2014) </a:t>
            </a:r>
            <a:endParaRPr lang="en-US" sz="2400" dirty="0" smtClean="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596" y="3388782"/>
            <a:ext cx="4610404" cy="3433280"/>
          </a:xfrm>
          <a:prstGeom prst="rect">
            <a:avLst/>
          </a:prstGeom>
        </p:spPr>
      </p:pic>
      <p:sp>
        <p:nvSpPr>
          <p:cNvPr id="5" name="TextBox 4"/>
          <p:cNvSpPr txBox="1"/>
          <p:nvPr/>
        </p:nvSpPr>
        <p:spPr>
          <a:xfrm>
            <a:off x="665604" y="2530986"/>
            <a:ext cx="4060016" cy="3785652"/>
          </a:xfrm>
          <a:prstGeom prst="rect">
            <a:avLst/>
          </a:prstGeom>
          <a:noFill/>
        </p:spPr>
        <p:txBody>
          <a:bodyPr wrap="square" rtlCol="0">
            <a:spAutoFit/>
          </a:bodyPr>
          <a:lstStyle/>
          <a:p>
            <a:pPr marL="342900" indent="-342900" algn="l">
              <a:spcBef>
                <a:spcPct val="20000"/>
              </a:spcBef>
              <a:buClr>
                <a:schemeClr val="accent2"/>
              </a:buClr>
              <a:buSzPct val="80000"/>
              <a:buFont typeface="Wingdings" pitchFamily="2" charset="2"/>
              <a:buChar char="l"/>
            </a:pPr>
            <a:r>
              <a:rPr kumimoji="1" lang="en-US" dirty="0">
                <a:latin typeface="Calibri" pitchFamily="34" charset="0"/>
              </a:rPr>
              <a:t>Deep Learning: </a:t>
            </a:r>
            <a:r>
              <a:rPr kumimoji="1" lang="en-US" dirty="0" err="1">
                <a:latin typeface="Calibri" pitchFamily="34" charset="0"/>
              </a:rPr>
              <a:t>embeddings</a:t>
            </a:r>
            <a:r>
              <a:rPr kumimoji="1" lang="en-US" dirty="0">
                <a:latin typeface="Calibri" pitchFamily="34" charset="0"/>
              </a:rPr>
              <a:t> represent words, a Recurrent Neural Network extracts entities and their relations and output module extracts the answer</a:t>
            </a:r>
            <a:br>
              <a:rPr kumimoji="1" lang="en-US" dirty="0">
                <a:latin typeface="Calibri" pitchFamily="34" charset="0"/>
              </a:rPr>
            </a:br>
            <a:r>
              <a:rPr kumimoji="1" lang="en-US" dirty="0" err="1">
                <a:latin typeface="Calibri" pitchFamily="34" charset="0"/>
              </a:rPr>
              <a:t>Madotto</a:t>
            </a:r>
            <a:r>
              <a:rPr kumimoji="1" lang="en-US" dirty="0">
                <a:latin typeface="Calibri" pitchFamily="34" charset="0"/>
              </a:rPr>
              <a:t>, Attardi. 2017. Question Dependent Recurrent Entity Network for </a:t>
            </a:r>
            <a:r>
              <a:rPr kumimoji="1" lang="en-US" dirty="0">
                <a:latin typeface="Calibri" pitchFamily="34" charset="0"/>
              </a:rPr>
              <a:t>QA</a:t>
            </a:r>
            <a:endParaRPr kumimoji="1" lang="en-US" dirty="0">
              <a:latin typeface="Calibri" pitchFamily="34" charset="0"/>
            </a:endParaRPr>
          </a:p>
        </p:txBody>
      </p:sp>
    </p:spTree>
    <p:extLst>
      <p:ext uri="{BB962C8B-B14F-4D97-AF65-F5344CB8AC3E}">
        <p14:creationId xmlns:p14="http://schemas.microsoft.com/office/powerpoint/2010/main" val="19124640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Reasoner</a:t>
            </a:r>
            <a:endParaRPr lang="en-US" dirty="0"/>
          </a:p>
        </p:txBody>
      </p:sp>
      <p:sp>
        <p:nvSpPr>
          <p:cNvPr id="3" name="Content Placeholder 2"/>
          <p:cNvSpPr>
            <a:spLocks noGrp="1"/>
          </p:cNvSpPr>
          <p:nvPr>
            <p:ph idx="1"/>
          </p:nvPr>
        </p:nvSpPr>
        <p:spPr/>
        <p:txBody>
          <a:bodyPr/>
          <a:lstStyle/>
          <a:p>
            <a:r>
              <a:rPr lang="en-US" dirty="0" smtClean="0"/>
              <a:t>Next frontier for AI</a:t>
            </a:r>
            <a:endParaRPr lang="en-US" dirty="0" smtClean="0"/>
          </a:p>
          <a:p>
            <a:r>
              <a:rPr lang="en-US" dirty="0" smtClean="0"/>
              <a:t>Overcome the dichotomy between</a:t>
            </a:r>
            <a:endParaRPr lang="en-US" dirty="0" smtClean="0"/>
          </a:p>
          <a:p>
            <a:pPr lvl="1"/>
            <a:r>
              <a:rPr lang="en-US" dirty="0" smtClean="0"/>
              <a:t>Perceptive Tasks (voice</a:t>
            </a:r>
            <a:r>
              <a:rPr lang="en-US" dirty="0" smtClean="0"/>
              <a:t>, </a:t>
            </a:r>
            <a:r>
              <a:rPr lang="en-US" dirty="0" smtClean="0"/>
              <a:t>images): </a:t>
            </a:r>
            <a:r>
              <a:rPr lang="en-US" dirty="0" smtClean="0"/>
              <a:t>Deep Learning</a:t>
            </a:r>
          </a:p>
          <a:p>
            <a:pPr lvl="1"/>
            <a:r>
              <a:rPr lang="en-US" dirty="0" smtClean="0"/>
              <a:t>Inference: rule based systems, logic</a:t>
            </a:r>
            <a:endParaRPr lang="en-US" dirty="0" smtClean="0"/>
          </a:p>
          <a:p>
            <a:r>
              <a:rPr lang="en-US" dirty="0" smtClean="0"/>
              <a:t>Single Neural Network Model for both tasks</a:t>
            </a:r>
            <a:endParaRPr lang="en-US" dirty="0" smtClean="0"/>
          </a:p>
          <a:p>
            <a:r>
              <a:rPr lang="en-US" dirty="0" smtClean="0"/>
              <a:t>Learning like children, who do not know neither grammar nor differential equations for:</a:t>
            </a:r>
            <a:endParaRPr lang="en-US" dirty="0" smtClean="0"/>
          </a:p>
          <a:p>
            <a:pPr lvl="1"/>
            <a:r>
              <a:rPr lang="en-US" dirty="0" smtClean="0"/>
              <a:t>Learning to speak interacting with adults</a:t>
            </a:r>
            <a:endParaRPr lang="en-US" dirty="0" smtClean="0"/>
          </a:p>
          <a:p>
            <a:pPr lvl="1"/>
            <a:r>
              <a:rPr lang="en-US" dirty="0" smtClean="0"/>
              <a:t>Learn a simple model of the physical world starting from perceptual experiences</a:t>
            </a:r>
            <a:endParaRPr lang="en-US" dirty="0"/>
          </a:p>
        </p:txBody>
      </p:sp>
    </p:spTree>
    <p:extLst>
      <p:ext uri="{BB962C8B-B14F-4D97-AF65-F5344CB8AC3E}">
        <p14:creationId xmlns:p14="http://schemas.microsoft.com/office/powerpoint/2010/main" val="1019162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Human Language Technology</a:t>
            </a:r>
            <a:br>
              <a:rPr lang="en-US" dirty="0" smtClean="0"/>
            </a:br>
            <a:r>
              <a:rPr lang="en-US" dirty="0" smtClean="0"/>
              <a:t>State of the art</a:t>
            </a:r>
            <a:endParaRPr lang="en-US" dirty="0"/>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3720688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Course Overview</a:t>
            </a:r>
            <a:endParaRPr lang="en-US" dirty="0"/>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279682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About the Course</a:t>
            </a:r>
          </a:p>
        </p:txBody>
      </p:sp>
      <p:sp>
        <p:nvSpPr>
          <p:cNvPr id="3" name="Content Placeholder 2"/>
          <p:cNvSpPr>
            <a:spLocks noGrp="1"/>
          </p:cNvSpPr>
          <p:nvPr>
            <p:ph idx="1"/>
          </p:nvPr>
        </p:nvSpPr>
        <p:spPr/>
        <p:txBody>
          <a:bodyPr>
            <a:normAutofit lnSpcReduction="10000"/>
          </a:bodyPr>
          <a:lstStyle/>
          <a:p>
            <a:pPr>
              <a:defRPr/>
            </a:pPr>
            <a:r>
              <a:rPr lang="en-US" dirty="0"/>
              <a:t>Assumes some skills…</a:t>
            </a:r>
          </a:p>
          <a:p>
            <a:pPr lvl="1">
              <a:defRPr/>
            </a:pPr>
            <a:r>
              <a:rPr lang="en-US" dirty="0"/>
              <a:t>basic linear algebra, probability, and statistics</a:t>
            </a:r>
          </a:p>
          <a:p>
            <a:pPr lvl="1">
              <a:defRPr/>
            </a:pPr>
            <a:r>
              <a:rPr lang="en-US" dirty="0"/>
              <a:t>decent programming skills</a:t>
            </a:r>
          </a:p>
          <a:p>
            <a:pPr lvl="1">
              <a:defRPr/>
            </a:pPr>
            <a:r>
              <a:rPr lang="en-US" dirty="0"/>
              <a:t>willingness to learn missing knowledge</a:t>
            </a:r>
          </a:p>
          <a:p>
            <a:pPr>
              <a:defRPr/>
            </a:pPr>
            <a:r>
              <a:rPr lang="en-US" dirty="0"/>
              <a:t>Teaches key theory and methods for Statistical NLP</a:t>
            </a:r>
            <a:endParaRPr lang="fr-FR" dirty="0"/>
          </a:p>
          <a:p>
            <a:pPr lvl="1">
              <a:defRPr/>
            </a:pPr>
            <a:r>
              <a:rPr lang="en-US" dirty="0"/>
              <a:t>Useful for building practical, robust systems capable of interpreting human language</a:t>
            </a:r>
          </a:p>
          <a:p>
            <a:pPr>
              <a:defRPr/>
            </a:pPr>
            <a:r>
              <a:rPr lang="en-US" dirty="0"/>
              <a:t>Experimental approach:</a:t>
            </a:r>
          </a:p>
          <a:p>
            <a:pPr lvl="1">
              <a:defRPr/>
            </a:pPr>
            <a:r>
              <a:rPr lang="en-US" dirty="0"/>
              <a:t>Lots of problem-based learning</a:t>
            </a:r>
          </a:p>
          <a:p>
            <a:pPr lvl="1">
              <a:defRPr/>
            </a:pPr>
            <a:r>
              <a:rPr lang="en-US" dirty="0"/>
              <a:t>Often practical issues are as important as theoretical niceties</a:t>
            </a:r>
          </a:p>
          <a:p>
            <a:pPr>
              <a:defRPr/>
            </a:pPr>
            <a:endParaRPr lang="en-US"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Experimental Approach</a:t>
            </a:r>
          </a:p>
        </p:txBody>
      </p:sp>
      <p:sp>
        <p:nvSpPr>
          <p:cNvPr id="3" name="Content Placeholder 2"/>
          <p:cNvSpPr>
            <a:spLocks noGrp="1"/>
          </p:cNvSpPr>
          <p:nvPr>
            <p:ph idx="1"/>
          </p:nvPr>
        </p:nvSpPr>
        <p:spPr/>
        <p:txBody>
          <a:bodyPr/>
          <a:lstStyle/>
          <a:p>
            <a:pPr marL="514350" indent="-514350">
              <a:buFont typeface="+mj-lt"/>
              <a:buAutoNum type="arabicPeriod"/>
              <a:defRPr/>
            </a:pPr>
            <a:r>
              <a:rPr lang="en-US" dirty="0" smtClean="0"/>
              <a:t>Formulate Hypothesis</a:t>
            </a:r>
          </a:p>
          <a:p>
            <a:pPr marL="514350" indent="-514350">
              <a:buFont typeface="+mj-lt"/>
              <a:buAutoNum type="arabicPeriod"/>
              <a:defRPr/>
            </a:pPr>
            <a:r>
              <a:rPr lang="en-US" dirty="0" smtClean="0"/>
              <a:t>Implement Technique</a:t>
            </a:r>
          </a:p>
          <a:p>
            <a:pPr marL="514350" indent="-514350">
              <a:buFont typeface="+mj-lt"/>
              <a:buAutoNum type="arabicPeriod"/>
              <a:defRPr/>
            </a:pPr>
            <a:r>
              <a:rPr lang="en-US" dirty="0" smtClean="0"/>
              <a:t>Train and Test</a:t>
            </a:r>
          </a:p>
          <a:p>
            <a:pPr marL="514350" indent="-514350">
              <a:buFont typeface="+mj-lt"/>
              <a:buAutoNum type="arabicPeriod"/>
              <a:defRPr/>
            </a:pPr>
            <a:r>
              <a:rPr lang="en-US" dirty="0" smtClean="0"/>
              <a:t>Apply Evaluation Metric</a:t>
            </a:r>
          </a:p>
          <a:p>
            <a:pPr marL="514350" indent="-514350">
              <a:buFont typeface="+mj-lt"/>
              <a:buAutoNum type="arabicPeriod"/>
              <a:defRPr/>
            </a:pPr>
            <a:r>
              <a:rPr lang="en-US" dirty="0" smtClean="0"/>
              <a:t>If not improved:</a:t>
            </a:r>
          </a:p>
          <a:p>
            <a:pPr marL="914400" lvl="1" indent="-514350">
              <a:buFont typeface="+mj-lt"/>
              <a:buAutoNum type="arabicPeriod"/>
              <a:defRPr/>
            </a:pPr>
            <a:r>
              <a:rPr lang="en-US" dirty="0" smtClean="0"/>
              <a:t>Perform error analysis</a:t>
            </a:r>
          </a:p>
          <a:p>
            <a:pPr marL="914400" lvl="1" indent="-514350">
              <a:buFont typeface="+mj-lt"/>
              <a:buAutoNum type="arabicPeriod"/>
              <a:defRPr/>
            </a:pPr>
            <a:r>
              <a:rPr lang="en-US" dirty="0" smtClean="0"/>
              <a:t>Revise Hypothesis</a:t>
            </a:r>
          </a:p>
          <a:p>
            <a:pPr marL="514350" indent="-514350">
              <a:buFont typeface="+mj-lt"/>
              <a:buAutoNum type="arabicPeriod"/>
              <a:defRPr/>
            </a:pPr>
            <a:r>
              <a:rPr lang="en-US" dirty="0" smtClean="0"/>
              <a:t>Repeat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Aims of the Course</a:t>
            </a:r>
            <a:endParaRPr lang="en-US" dirty="0"/>
          </a:p>
        </p:txBody>
      </p:sp>
      <p:sp>
        <p:nvSpPr>
          <p:cNvPr id="3" name="Content Placeholder 2"/>
          <p:cNvSpPr>
            <a:spLocks noGrp="1"/>
          </p:cNvSpPr>
          <p:nvPr>
            <p:ph idx="1"/>
          </p:nvPr>
        </p:nvSpPr>
        <p:spPr/>
        <p:txBody>
          <a:bodyPr/>
          <a:lstStyle/>
          <a:p>
            <a:r>
              <a:rPr lang="en-US" dirty="0" smtClean="0"/>
              <a:t>Teach an understanding of technologies used for dealing with human language and Deep Learning in particular</a:t>
            </a:r>
          </a:p>
          <a:p>
            <a:r>
              <a:rPr lang="en-US" dirty="0" smtClean="0"/>
              <a:t>Understanding the difficulties and the way to overcome them</a:t>
            </a:r>
          </a:p>
          <a:p>
            <a:r>
              <a:rPr lang="en-US" dirty="0" smtClean="0"/>
              <a:t>Approaches to the basic NLP problems:</a:t>
            </a:r>
          </a:p>
          <a:p>
            <a:pPr lvl="1"/>
            <a:r>
              <a:rPr lang="en-US" dirty="0" smtClean="0"/>
              <a:t>Word similarities, entity recognition, parsing, machine translation, question answering, sentence comprehension </a:t>
            </a:r>
          </a:p>
          <a:p>
            <a:r>
              <a:rPr lang="en-US" dirty="0" smtClean="0"/>
              <a:t>Skills in using modern tools and techniques in building NLP applications</a:t>
            </a:r>
            <a:endParaRPr lang="en-US" dirty="0"/>
          </a:p>
        </p:txBody>
      </p:sp>
    </p:spTree>
    <p:extLst>
      <p:ext uri="{BB962C8B-B14F-4D97-AF65-F5344CB8AC3E}">
        <p14:creationId xmlns:p14="http://schemas.microsoft.com/office/powerpoint/2010/main" val="12557042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a:t>
            </a:r>
            <a:endParaRPr lang="en-US" dirty="0"/>
          </a:p>
        </p:txBody>
      </p:sp>
      <p:sp>
        <p:nvSpPr>
          <p:cNvPr id="3" name="Content Placeholder 2"/>
          <p:cNvSpPr>
            <a:spLocks noGrp="1"/>
          </p:cNvSpPr>
          <p:nvPr>
            <p:ph idx="1"/>
          </p:nvPr>
        </p:nvSpPr>
        <p:spPr/>
        <p:txBody>
          <a:bodyPr>
            <a:normAutofit/>
          </a:bodyPr>
          <a:lstStyle/>
          <a:p>
            <a:pPr>
              <a:spcBef>
                <a:spcPts val="0"/>
              </a:spcBef>
            </a:pPr>
            <a:r>
              <a:rPr lang="en-US" sz="2400" dirty="0" smtClean="0"/>
              <a:t>Introduction</a:t>
            </a:r>
          </a:p>
          <a:p>
            <a:pPr lvl="1">
              <a:spcBef>
                <a:spcPts val="0"/>
              </a:spcBef>
            </a:pPr>
            <a:r>
              <a:rPr lang="en-US" sz="2000" dirty="0" smtClean="0"/>
              <a:t>History</a:t>
            </a:r>
          </a:p>
          <a:p>
            <a:pPr lvl="1">
              <a:spcBef>
                <a:spcPts val="0"/>
              </a:spcBef>
            </a:pPr>
            <a:r>
              <a:rPr lang="en-US" sz="2000" dirty="0" smtClean="0"/>
              <a:t>Present and Future</a:t>
            </a:r>
          </a:p>
          <a:p>
            <a:pPr lvl="1">
              <a:spcBef>
                <a:spcPts val="0"/>
              </a:spcBef>
            </a:pPr>
            <a:r>
              <a:rPr lang="en-US" sz="2000" dirty="0" smtClean="0"/>
              <a:t>NL Processing and Human Interactions</a:t>
            </a:r>
            <a:endParaRPr lang="en-US" sz="2000" dirty="0" smtClean="0"/>
          </a:p>
          <a:p>
            <a:pPr>
              <a:spcBef>
                <a:spcPts val="0"/>
              </a:spcBef>
            </a:pPr>
            <a:r>
              <a:rPr lang="en-US" sz="2400" dirty="0" smtClean="0"/>
              <a:t>Statistical Methods</a:t>
            </a:r>
            <a:endParaRPr lang="en-US" sz="2400" dirty="0" smtClean="0"/>
          </a:p>
          <a:p>
            <a:pPr lvl="1">
              <a:spcBef>
                <a:spcPts val="0"/>
              </a:spcBef>
            </a:pPr>
            <a:r>
              <a:rPr lang="en-US" sz="2000" dirty="0" smtClean="0"/>
              <a:t>Language </a:t>
            </a:r>
            <a:r>
              <a:rPr lang="en-US" sz="2000" dirty="0" smtClean="0"/>
              <a:t>Model</a:t>
            </a:r>
          </a:p>
          <a:p>
            <a:pPr lvl="1">
              <a:spcBef>
                <a:spcPts val="0"/>
              </a:spcBef>
            </a:pPr>
            <a:r>
              <a:rPr lang="en-US" sz="2000" dirty="0" smtClean="0"/>
              <a:t>Hidden Markov Model</a:t>
            </a:r>
          </a:p>
          <a:p>
            <a:pPr lvl="1">
              <a:spcBef>
                <a:spcPts val="0"/>
              </a:spcBef>
            </a:pPr>
            <a:r>
              <a:rPr lang="en-US" sz="2000" dirty="0" smtClean="0"/>
              <a:t>Viterbi </a:t>
            </a:r>
            <a:r>
              <a:rPr lang="en-US" sz="2000" dirty="0" smtClean="0"/>
              <a:t>Algorithm</a:t>
            </a:r>
          </a:p>
          <a:p>
            <a:pPr lvl="1">
              <a:spcBef>
                <a:spcPts val="0"/>
              </a:spcBef>
            </a:pPr>
            <a:r>
              <a:rPr lang="en-US" sz="2000" dirty="0"/>
              <a:t>Generative vs Discriminative Models</a:t>
            </a:r>
            <a:endParaRPr lang="en-US" sz="2000" dirty="0" smtClean="0"/>
          </a:p>
          <a:p>
            <a:pPr>
              <a:spcBef>
                <a:spcPts val="0"/>
              </a:spcBef>
            </a:pPr>
            <a:r>
              <a:rPr lang="en-US" sz="2400" dirty="0" smtClean="0"/>
              <a:t>Linguistic Essentials</a:t>
            </a:r>
          </a:p>
          <a:p>
            <a:pPr lvl="1">
              <a:spcBef>
                <a:spcPts val="0"/>
              </a:spcBef>
            </a:pPr>
            <a:r>
              <a:rPr lang="en-US" sz="2000" dirty="0" smtClean="0"/>
              <a:t>Words, Lemmas, Part </a:t>
            </a:r>
            <a:r>
              <a:rPr lang="en-US" sz="2000" dirty="0" smtClean="0"/>
              <a:t>of Speech and Morphology</a:t>
            </a:r>
          </a:p>
          <a:p>
            <a:pPr lvl="1">
              <a:spcBef>
                <a:spcPts val="0"/>
              </a:spcBef>
            </a:pPr>
            <a:r>
              <a:rPr lang="en-US" sz="2000" dirty="0" smtClean="0"/>
              <a:t>Collocations</a:t>
            </a:r>
            <a:endParaRPr lang="en-US" sz="2000" dirty="0" smtClean="0"/>
          </a:p>
          <a:p>
            <a:pPr lvl="1">
              <a:spcBef>
                <a:spcPts val="0"/>
              </a:spcBef>
            </a:pPr>
            <a:r>
              <a:rPr lang="en-US" sz="2000" dirty="0" smtClean="0"/>
              <a:t>Word </a:t>
            </a:r>
            <a:r>
              <a:rPr lang="en-US" sz="2000" dirty="0" smtClean="0"/>
              <a:t>Sense Disambiguation</a:t>
            </a:r>
          </a:p>
          <a:p>
            <a:pPr lvl="1">
              <a:spcBef>
                <a:spcPts val="0"/>
              </a:spcBef>
            </a:pPr>
            <a:r>
              <a:rPr lang="en-US" sz="2000" dirty="0" smtClean="0"/>
              <a:t>Word Embeddings</a:t>
            </a:r>
            <a:endParaRPr lang="en-US" dirty="0" smtClean="0"/>
          </a:p>
          <a:p>
            <a:pPr>
              <a:spcBef>
                <a:spcPts val="0"/>
              </a:spcBef>
            </a:pPr>
            <a:endParaRPr lang="en-US" sz="2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pPr>
            <a:r>
              <a:rPr lang="en-US" dirty="0"/>
              <a:t>Preprocessing</a:t>
            </a:r>
          </a:p>
          <a:p>
            <a:pPr lvl="1">
              <a:spcBef>
                <a:spcPts val="0"/>
              </a:spcBef>
            </a:pPr>
            <a:r>
              <a:rPr lang="en-US" dirty="0"/>
              <a:t>Encoding</a:t>
            </a:r>
          </a:p>
          <a:p>
            <a:pPr lvl="1">
              <a:spcBef>
                <a:spcPts val="0"/>
              </a:spcBef>
            </a:pPr>
            <a:r>
              <a:rPr lang="en-US" dirty="0"/>
              <a:t>Regular Expressions</a:t>
            </a:r>
          </a:p>
          <a:p>
            <a:pPr lvl="1">
              <a:spcBef>
                <a:spcPts val="0"/>
              </a:spcBef>
            </a:pPr>
            <a:r>
              <a:rPr lang="en-US" dirty="0"/>
              <a:t>Segmentation</a:t>
            </a:r>
          </a:p>
          <a:p>
            <a:pPr lvl="1">
              <a:spcBef>
                <a:spcPts val="0"/>
              </a:spcBef>
            </a:pPr>
            <a:r>
              <a:rPr lang="en-US" dirty="0"/>
              <a:t>Tokenization</a:t>
            </a:r>
          </a:p>
          <a:p>
            <a:pPr lvl="1">
              <a:spcBef>
                <a:spcPts val="0"/>
              </a:spcBef>
            </a:pPr>
            <a:r>
              <a:rPr lang="en-US" dirty="0"/>
              <a:t>Normalization</a:t>
            </a:r>
          </a:p>
          <a:p>
            <a:r>
              <a:rPr lang="en-US" dirty="0">
                <a:effectLst/>
              </a:rPr>
              <a:t>Lexical </a:t>
            </a:r>
            <a:r>
              <a:rPr lang="en-US" dirty="0" smtClean="0">
                <a:effectLst/>
              </a:rPr>
              <a:t>semantics</a:t>
            </a:r>
          </a:p>
          <a:p>
            <a:pPr lvl="1"/>
            <a:r>
              <a:rPr lang="en-US" dirty="0" smtClean="0">
                <a:effectLst/>
              </a:rPr>
              <a:t>Collocations</a:t>
            </a:r>
          </a:p>
          <a:p>
            <a:pPr lvl="1"/>
            <a:r>
              <a:rPr lang="en-US" dirty="0" smtClean="0">
                <a:effectLst/>
              </a:rPr>
              <a:t>Corpora</a:t>
            </a:r>
          </a:p>
          <a:p>
            <a:pPr lvl="1"/>
            <a:r>
              <a:rPr lang="en-US" dirty="0" smtClean="0">
                <a:effectLst/>
              </a:rPr>
              <a:t>Thesauri</a:t>
            </a:r>
          </a:p>
          <a:p>
            <a:pPr lvl="1"/>
            <a:r>
              <a:rPr lang="en-US" dirty="0"/>
              <a:t>G</a:t>
            </a:r>
            <a:r>
              <a:rPr lang="en-US" dirty="0" smtClean="0">
                <a:effectLst/>
              </a:rPr>
              <a:t>azetteers</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effectLst/>
              </a:rPr>
              <a:t>Distributional </a:t>
            </a:r>
            <a:r>
              <a:rPr lang="en-US" dirty="0" smtClean="0">
                <a:effectLst/>
              </a:rPr>
              <a:t>Semantics</a:t>
            </a:r>
          </a:p>
          <a:p>
            <a:pPr lvl="1"/>
            <a:r>
              <a:rPr lang="en-US" dirty="0" smtClean="0">
                <a:effectLst/>
              </a:rPr>
              <a:t>Word </a:t>
            </a:r>
            <a:r>
              <a:rPr lang="en-US" dirty="0" err="1" smtClean="0">
                <a:effectLst/>
              </a:rPr>
              <a:t>embeddings</a:t>
            </a:r>
            <a:endParaRPr lang="en-US" dirty="0" smtClean="0">
              <a:effectLst/>
            </a:endParaRPr>
          </a:p>
          <a:p>
            <a:pPr lvl="1"/>
            <a:r>
              <a:rPr lang="en-US" dirty="0" smtClean="0">
                <a:effectLst/>
              </a:rPr>
              <a:t>Character </a:t>
            </a:r>
            <a:r>
              <a:rPr lang="en-US" dirty="0" err="1" smtClean="0">
                <a:effectLst/>
              </a:rPr>
              <a:t>embeddings</a:t>
            </a:r>
            <a:endParaRPr lang="en-US" dirty="0" smtClean="0">
              <a:effectLst/>
            </a:endParaRPr>
          </a:p>
          <a:p>
            <a:pPr lvl="1"/>
            <a:r>
              <a:rPr lang="en-US" dirty="0"/>
              <a:t>Neural Language Models</a:t>
            </a:r>
            <a:endParaRPr lang="en-US" dirty="0">
              <a:effectLst/>
            </a:endParaRPr>
          </a:p>
          <a:p>
            <a:r>
              <a:rPr lang="en-US" dirty="0" smtClean="0"/>
              <a:t>Classification</a:t>
            </a:r>
            <a:endParaRPr lang="en-US" dirty="0"/>
          </a:p>
          <a:p>
            <a:pPr lvl="1"/>
            <a:r>
              <a:rPr lang="en-US" dirty="0" smtClean="0"/>
              <a:t>Bayesian Networks</a:t>
            </a:r>
          </a:p>
          <a:p>
            <a:pPr lvl="1"/>
            <a:r>
              <a:rPr lang="en-US" dirty="0" smtClean="0"/>
              <a:t>Perceptron</a:t>
            </a:r>
          </a:p>
          <a:p>
            <a:pPr lvl="1"/>
            <a:r>
              <a:rPr lang="en-US" dirty="0" smtClean="0"/>
              <a:t>SVM</a:t>
            </a:r>
            <a:endParaRPr lang="en-US" dirty="0"/>
          </a:p>
          <a:p>
            <a:pPr lvl="1"/>
            <a:r>
              <a:rPr lang="en-US" dirty="0" smtClean="0"/>
              <a:t>Maximum Entropy</a:t>
            </a:r>
          </a:p>
          <a:p>
            <a:pPr lvl="1"/>
            <a:r>
              <a:rPr lang="en-US" dirty="0" smtClean="0"/>
              <a:t>Applications: spam, phishing, fake news detection</a:t>
            </a:r>
            <a:endParaRPr lang="en-US" dirty="0"/>
          </a:p>
        </p:txBody>
      </p:sp>
    </p:spTree>
    <p:extLst>
      <p:ext uri="{BB962C8B-B14F-4D97-AF65-F5344CB8AC3E}">
        <p14:creationId xmlns:p14="http://schemas.microsoft.com/office/powerpoint/2010/main" val="5250740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Tagging</a:t>
            </a:r>
          </a:p>
          <a:p>
            <a:pPr lvl="1"/>
            <a:r>
              <a:rPr lang="en-US" dirty="0" smtClean="0"/>
              <a:t>Part of Speech</a:t>
            </a:r>
          </a:p>
          <a:p>
            <a:pPr lvl="1"/>
            <a:r>
              <a:rPr lang="en-US" dirty="0" smtClean="0"/>
              <a:t>Named Entity</a:t>
            </a:r>
          </a:p>
          <a:p>
            <a:r>
              <a:rPr lang="en-US" dirty="0" smtClean="0"/>
              <a:t>Sentence Structure</a:t>
            </a:r>
          </a:p>
          <a:p>
            <a:pPr lvl="1"/>
            <a:r>
              <a:rPr lang="en-US" dirty="0" smtClean="0"/>
              <a:t>Constituency Parsing</a:t>
            </a:r>
          </a:p>
          <a:p>
            <a:pPr lvl="1"/>
            <a:r>
              <a:rPr lang="en-US" dirty="0" smtClean="0"/>
              <a:t>Dependency Parsing</a:t>
            </a:r>
          </a:p>
          <a:p>
            <a:r>
              <a:rPr lang="en-US" dirty="0" smtClean="0"/>
              <a:t>Semantic Analysis</a:t>
            </a:r>
          </a:p>
          <a:p>
            <a:pPr lvl="1"/>
            <a:r>
              <a:rPr lang="en-US" dirty="0" smtClean="0"/>
              <a:t>Semantic Role Labeling</a:t>
            </a:r>
          </a:p>
          <a:p>
            <a:pPr lvl="1"/>
            <a:r>
              <a:rPr lang="en-US" dirty="0" err="1" smtClean="0"/>
              <a:t>Coreference</a:t>
            </a:r>
            <a:r>
              <a:rPr lang="en-US" dirty="0" smtClean="0"/>
              <a:t> resolution</a:t>
            </a:r>
          </a:p>
          <a:p>
            <a:r>
              <a:rPr lang="en-US" dirty="0" smtClean="0"/>
              <a:t>Statistical Machine Translation</a:t>
            </a:r>
          </a:p>
          <a:p>
            <a:pPr lvl="1"/>
            <a:r>
              <a:rPr lang="en-US" dirty="0" smtClean="0"/>
              <a:t>Phrase-Based Models</a:t>
            </a:r>
          </a:p>
          <a:p>
            <a:pPr lvl="1"/>
            <a:r>
              <a:rPr lang="en-US" dirty="0" smtClean="0"/>
              <a:t>Neural Network Models</a:t>
            </a:r>
          </a:p>
          <a:p>
            <a:pPr lvl="1"/>
            <a:r>
              <a:rPr lang="en-US" dirty="0" smtClean="0"/>
              <a:t>Evaluation metrics</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47891"/>
            <a:ext cx="7772400" cy="5486260"/>
          </a:xfrm>
        </p:spPr>
        <p:txBody>
          <a:bodyPr>
            <a:normAutofit lnSpcReduction="10000"/>
          </a:bodyPr>
          <a:lstStyle/>
          <a:p>
            <a:r>
              <a:rPr lang="en-US" dirty="0" smtClean="0"/>
              <a:t>Deep </a:t>
            </a:r>
            <a:r>
              <a:rPr lang="en-US" dirty="0" smtClean="0"/>
              <a:t>Learning</a:t>
            </a:r>
          </a:p>
          <a:p>
            <a:pPr lvl="1"/>
            <a:r>
              <a:rPr lang="en-US" dirty="0" smtClean="0"/>
              <a:t>MLP, CNN, RNN, LSTM</a:t>
            </a:r>
            <a:endParaRPr lang="en-US" dirty="0" smtClean="0"/>
          </a:p>
          <a:p>
            <a:r>
              <a:rPr lang="en-US" dirty="0" smtClean="0"/>
              <a:t>Libraries</a:t>
            </a:r>
            <a:endParaRPr lang="en-US" dirty="0"/>
          </a:p>
          <a:p>
            <a:pPr lvl="1"/>
            <a:r>
              <a:rPr lang="en-US" dirty="0"/>
              <a:t>NLTK</a:t>
            </a:r>
          </a:p>
          <a:p>
            <a:pPr lvl="1"/>
            <a:r>
              <a:rPr lang="en-US" dirty="0" err="1" smtClean="0"/>
              <a:t>Theano</a:t>
            </a:r>
            <a:endParaRPr lang="en-US" dirty="0"/>
          </a:p>
          <a:p>
            <a:pPr lvl="1"/>
            <a:r>
              <a:rPr lang="en-US" dirty="0" err="1" smtClean="0"/>
              <a:t>Tensorflow</a:t>
            </a:r>
            <a:endParaRPr lang="en-US" dirty="0" smtClean="0"/>
          </a:p>
          <a:p>
            <a:pPr lvl="1"/>
            <a:r>
              <a:rPr lang="en-US" dirty="0" err="1" smtClean="0"/>
              <a:t>Keras</a:t>
            </a:r>
            <a:endParaRPr lang="en-US" dirty="0"/>
          </a:p>
          <a:p>
            <a:r>
              <a:rPr lang="en-US" dirty="0" smtClean="0"/>
              <a:t>Applications</a:t>
            </a:r>
          </a:p>
          <a:p>
            <a:pPr lvl="1"/>
            <a:r>
              <a:rPr lang="en-US" dirty="0" smtClean="0"/>
              <a:t>Entity </a:t>
            </a:r>
            <a:r>
              <a:rPr lang="en-US" dirty="0"/>
              <a:t>Linking</a:t>
            </a:r>
          </a:p>
          <a:p>
            <a:pPr lvl="1"/>
            <a:r>
              <a:rPr lang="en-US" dirty="0"/>
              <a:t>Semantic </a:t>
            </a:r>
            <a:r>
              <a:rPr lang="en-US" dirty="0" smtClean="0"/>
              <a:t>Search</a:t>
            </a:r>
            <a:endParaRPr lang="en-US" dirty="0"/>
          </a:p>
          <a:p>
            <a:pPr lvl="1"/>
            <a:r>
              <a:rPr lang="en-US" dirty="0"/>
              <a:t>Question Answering</a:t>
            </a:r>
          </a:p>
          <a:p>
            <a:pPr lvl="1"/>
            <a:r>
              <a:rPr lang="en-US" dirty="0"/>
              <a:t>Language </a:t>
            </a:r>
            <a:r>
              <a:rPr lang="en-US" dirty="0" smtClean="0"/>
              <a:t>Inference </a:t>
            </a:r>
          </a:p>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effectLst/>
              </a:rPr>
              <a:t>Opinion Mining</a:t>
            </a:r>
          </a:p>
          <a:p>
            <a:pPr lvl="1"/>
            <a:r>
              <a:rPr lang="en-US" dirty="0" smtClean="0">
                <a:effectLst/>
              </a:rPr>
              <a:t>Introduction </a:t>
            </a:r>
            <a:r>
              <a:rPr lang="en-US" dirty="0">
                <a:effectLst/>
              </a:rPr>
              <a:t>to sentiment </a:t>
            </a:r>
            <a:r>
              <a:rPr lang="en-US" dirty="0" smtClean="0">
                <a:effectLst/>
              </a:rPr>
              <a:t>analysis</a:t>
            </a:r>
            <a:endParaRPr lang="en-US" dirty="0">
              <a:effectLst/>
            </a:endParaRPr>
          </a:p>
          <a:p>
            <a:pPr lvl="1"/>
            <a:r>
              <a:rPr lang="en-US" dirty="0">
                <a:effectLst/>
              </a:rPr>
              <a:t>Sentiment </a:t>
            </a:r>
            <a:r>
              <a:rPr lang="en-US" dirty="0" smtClean="0">
                <a:effectLst/>
              </a:rPr>
              <a:t>classification</a:t>
            </a:r>
            <a:endParaRPr lang="en-US" dirty="0">
              <a:effectLst/>
            </a:endParaRPr>
          </a:p>
          <a:p>
            <a:pPr lvl="1"/>
            <a:r>
              <a:rPr lang="en-US" dirty="0">
                <a:effectLst/>
              </a:rPr>
              <a:t>Lexical resources for sentiment </a:t>
            </a:r>
            <a:r>
              <a:rPr lang="en-US" dirty="0" smtClean="0">
                <a:effectLst/>
              </a:rPr>
              <a:t>analysis</a:t>
            </a:r>
          </a:p>
          <a:p>
            <a:r>
              <a:rPr lang="en-US" dirty="0">
                <a:effectLst/>
              </a:rPr>
              <a:t>Question </a:t>
            </a:r>
            <a:r>
              <a:rPr lang="en-US" dirty="0" smtClean="0">
                <a:effectLst/>
              </a:rPr>
              <a:t>answering</a:t>
            </a:r>
          </a:p>
          <a:p>
            <a:pPr lvl="1"/>
            <a:r>
              <a:rPr lang="en-US" dirty="0" smtClean="0">
                <a:effectLst/>
              </a:rPr>
              <a:t>Language inference</a:t>
            </a:r>
          </a:p>
          <a:p>
            <a:pPr lvl="1"/>
            <a:r>
              <a:rPr lang="en-US" dirty="0" smtClean="0">
                <a:effectLst/>
              </a:rPr>
              <a:t>Dialogic </a:t>
            </a:r>
            <a:r>
              <a:rPr lang="en-US" dirty="0">
                <a:effectLst/>
              </a:rPr>
              <a:t>interfaces (</a:t>
            </a:r>
            <a:r>
              <a:rPr lang="en-US" dirty="0" err="1">
                <a:effectLst/>
              </a:rPr>
              <a:t>chatbots</a:t>
            </a:r>
            <a:r>
              <a:rPr lang="en-US" dirty="0" smtClean="0">
                <a:effectLst/>
              </a:rPr>
              <a:t>)</a:t>
            </a:r>
            <a:endParaRPr lang="en-US" dirty="0">
              <a:effectLst/>
            </a:endParaRPr>
          </a:p>
        </p:txBody>
      </p:sp>
    </p:spTree>
    <p:extLst>
      <p:ext uri="{BB962C8B-B14F-4D97-AF65-F5344CB8AC3E}">
        <p14:creationId xmlns:p14="http://schemas.microsoft.com/office/powerpoint/2010/main" val="584542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history of NLP: 1950s</a:t>
            </a:r>
            <a:endParaRPr lang="en-US" dirty="0"/>
          </a:p>
        </p:txBody>
      </p:sp>
      <p:sp>
        <p:nvSpPr>
          <p:cNvPr id="3" name="Content Placeholder 2"/>
          <p:cNvSpPr>
            <a:spLocks noGrp="1"/>
          </p:cNvSpPr>
          <p:nvPr>
            <p:ph idx="1"/>
          </p:nvPr>
        </p:nvSpPr>
        <p:spPr/>
        <p:txBody>
          <a:bodyPr>
            <a:normAutofit/>
          </a:bodyPr>
          <a:lstStyle/>
          <a:p>
            <a:r>
              <a:rPr lang="en-US" dirty="0" smtClean="0"/>
              <a:t>Early NLP (Machine Translation) on machines less powerful than pocket calculators</a:t>
            </a:r>
          </a:p>
          <a:p>
            <a:r>
              <a:rPr lang="en-US" dirty="0" smtClean="0"/>
              <a:t>Foundational work on automata, formal languages, probabilities, and information theory</a:t>
            </a:r>
          </a:p>
          <a:p>
            <a:r>
              <a:rPr lang="en-US" dirty="0" smtClean="0"/>
              <a:t>First speech systems (Davis et al., Bell Labs)</a:t>
            </a:r>
          </a:p>
          <a:p>
            <a:r>
              <a:rPr lang="en-US" dirty="0" smtClean="0"/>
              <a:t>MT heavily funded by military – a lot of it was just word substitution programs but there were a few seeds of later successes, e.g., trigrams</a:t>
            </a:r>
          </a:p>
          <a:p>
            <a:r>
              <a:rPr lang="en-US" dirty="0" smtClean="0"/>
              <a:t>Little understanding of natural language syntax, semantics, pragmatics</a:t>
            </a:r>
          </a:p>
          <a:p>
            <a:r>
              <a:rPr lang="en-US" dirty="0" smtClean="0"/>
              <a:t>Problem soon appeared </a:t>
            </a:r>
            <a:r>
              <a:rPr lang="en-US" dirty="0" smtClean="0">
                <a:solidFill>
                  <a:srgbClr val="FF0000"/>
                </a:solidFill>
              </a:rPr>
              <a:t>intractable</a:t>
            </a:r>
            <a:endParaRPr lang="en-US" dirty="0">
              <a:solidFill>
                <a:srgbClr val="FF0000"/>
              </a:solidFill>
            </a:endParaRPr>
          </a:p>
        </p:txBody>
      </p:sp>
    </p:spTree>
    <p:extLst>
      <p:ext uri="{BB962C8B-B14F-4D97-AF65-F5344CB8AC3E}">
        <p14:creationId xmlns:p14="http://schemas.microsoft.com/office/powerpoint/2010/main" val="10836911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a:t>
            </a:r>
            <a:endParaRPr lang="en-US" dirty="0"/>
          </a:p>
        </p:txBody>
      </p:sp>
      <p:sp>
        <p:nvSpPr>
          <p:cNvPr id="3" name="Content Placeholder 2"/>
          <p:cNvSpPr>
            <a:spLocks noGrp="1"/>
          </p:cNvSpPr>
          <p:nvPr>
            <p:ph idx="1"/>
          </p:nvPr>
        </p:nvSpPr>
        <p:spPr/>
        <p:txBody>
          <a:bodyPr/>
          <a:lstStyle/>
          <a:p>
            <a:r>
              <a:rPr lang="en-US" dirty="0" smtClean="0"/>
              <a:t>Project</a:t>
            </a:r>
          </a:p>
          <a:p>
            <a:r>
              <a:rPr lang="en-US" dirty="0" smtClean="0"/>
              <a:t>Seminar</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Year Projects</a:t>
            </a:r>
            <a:endParaRPr lang="en-US" dirty="0"/>
          </a:p>
        </p:txBody>
      </p:sp>
      <p:sp>
        <p:nvSpPr>
          <p:cNvPr id="3" name="Content Placeholder 2"/>
          <p:cNvSpPr>
            <a:spLocks noGrp="1"/>
          </p:cNvSpPr>
          <p:nvPr>
            <p:ph idx="1"/>
          </p:nvPr>
        </p:nvSpPr>
        <p:spPr/>
        <p:txBody>
          <a:bodyPr>
            <a:normAutofit/>
          </a:bodyPr>
          <a:lstStyle/>
          <a:p>
            <a:r>
              <a:rPr lang="en-US" dirty="0" smtClean="0"/>
              <a:t>Participation to </a:t>
            </a:r>
            <a:r>
              <a:rPr lang="en-US" dirty="0" err="1" smtClean="0"/>
              <a:t>Evalita</a:t>
            </a:r>
            <a:r>
              <a:rPr lang="en-US" dirty="0" smtClean="0"/>
              <a:t> 2011</a:t>
            </a:r>
          </a:p>
          <a:p>
            <a:pPr lvl="1"/>
            <a:r>
              <a:rPr lang="en-US" dirty="0" smtClean="0"/>
              <a:t>Task POS + Lemmatization: 1</a:t>
            </a:r>
            <a:r>
              <a:rPr lang="en-US" baseline="30000" dirty="0" smtClean="0"/>
              <a:t>st</a:t>
            </a:r>
            <a:r>
              <a:rPr lang="en-US" dirty="0" smtClean="0"/>
              <a:t> position</a:t>
            </a:r>
          </a:p>
          <a:p>
            <a:pPr lvl="1"/>
            <a:r>
              <a:rPr lang="en-US" dirty="0" smtClean="0"/>
              <a:t>Task Domain Adaptation: 1</a:t>
            </a:r>
            <a:r>
              <a:rPr lang="en-US" baseline="30000" dirty="0" smtClean="0"/>
              <a:t>st</a:t>
            </a:r>
            <a:r>
              <a:rPr lang="en-US" dirty="0" smtClean="0"/>
              <a:t> position</a:t>
            </a:r>
          </a:p>
          <a:p>
            <a:pPr lvl="1"/>
            <a:r>
              <a:rPr lang="en-US" dirty="0" smtClean="0"/>
              <a:t>Task </a:t>
            </a:r>
            <a:r>
              <a:rPr lang="en-US" dirty="0" err="1" smtClean="0"/>
              <a:t>SuperSense</a:t>
            </a:r>
            <a:r>
              <a:rPr lang="en-US" dirty="0" smtClean="0"/>
              <a:t>: 1</a:t>
            </a:r>
            <a:r>
              <a:rPr lang="en-US" baseline="30000" dirty="0" smtClean="0"/>
              <a:t>st</a:t>
            </a:r>
            <a:r>
              <a:rPr lang="en-US" dirty="0" smtClean="0"/>
              <a:t> position</a:t>
            </a:r>
          </a:p>
          <a:p>
            <a:pPr lvl="1"/>
            <a:r>
              <a:rPr lang="en-US" dirty="0" smtClean="0"/>
              <a:t>Task Dependency Parsing: 2</a:t>
            </a:r>
            <a:r>
              <a:rPr lang="en-US" baseline="30000" dirty="0" smtClean="0"/>
              <a:t>nd</a:t>
            </a:r>
            <a:r>
              <a:rPr lang="en-US" dirty="0" smtClean="0"/>
              <a:t> position</a:t>
            </a:r>
          </a:p>
          <a:p>
            <a:pPr lvl="1"/>
            <a:r>
              <a:rPr lang="en-US" dirty="0" smtClean="0"/>
              <a:t>Task NER: 3</a:t>
            </a:r>
            <a:r>
              <a:rPr lang="en-US" baseline="30000" dirty="0" smtClean="0"/>
              <a:t>rd</a:t>
            </a:r>
            <a:r>
              <a:rPr lang="en-US" dirty="0" smtClean="0"/>
              <a:t> position</a:t>
            </a:r>
          </a:p>
          <a:p>
            <a:r>
              <a:rPr lang="en-US" dirty="0" err="1" smtClean="0"/>
              <a:t>SemEval</a:t>
            </a:r>
            <a:r>
              <a:rPr lang="en-US" dirty="0" smtClean="0"/>
              <a:t> 2012 </a:t>
            </a:r>
          </a:p>
          <a:p>
            <a:pPr lvl="1"/>
            <a:r>
              <a:rPr lang="en-US" dirty="0" smtClean="0"/>
              <a:t>Sentiment Analysis on tweets</a:t>
            </a:r>
          </a:p>
          <a:p>
            <a:r>
              <a:rPr lang="en-US" dirty="0"/>
              <a:t>Participation to </a:t>
            </a:r>
            <a:r>
              <a:rPr lang="en-US" dirty="0" err="1"/>
              <a:t>Evalita</a:t>
            </a:r>
            <a:r>
              <a:rPr lang="en-US" dirty="0"/>
              <a:t> </a:t>
            </a:r>
            <a:r>
              <a:rPr lang="en-US" dirty="0" smtClean="0"/>
              <a:t>2014</a:t>
            </a:r>
          </a:p>
          <a:p>
            <a:pPr lvl="1"/>
            <a:r>
              <a:rPr lang="en-US" dirty="0" smtClean="0"/>
              <a:t>Sentiment Analysis on tweets</a:t>
            </a:r>
          </a:p>
          <a:p>
            <a:r>
              <a:rPr lang="en-US" dirty="0" smtClean="0"/>
              <a:t>Disaster Reports in Tweets</a:t>
            </a:r>
          </a:p>
          <a:p>
            <a:pPr lvl="1"/>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Year </a:t>
            </a:r>
            <a:r>
              <a:rPr lang="en-US" dirty="0" smtClean="0"/>
              <a:t>Projects</a:t>
            </a:r>
            <a:endParaRPr lang="en-US" dirty="0"/>
          </a:p>
        </p:txBody>
      </p:sp>
      <p:sp>
        <p:nvSpPr>
          <p:cNvPr id="3" name="Content Placeholder 2"/>
          <p:cNvSpPr>
            <a:spLocks noGrp="1"/>
          </p:cNvSpPr>
          <p:nvPr>
            <p:ph idx="1"/>
          </p:nvPr>
        </p:nvSpPr>
        <p:spPr/>
        <p:txBody>
          <a:bodyPr/>
          <a:lstStyle/>
          <a:p>
            <a:r>
              <a:rPr lang="en-US" dirty="0"/>
              <a:t>Participation to </a:t>
            </a:r>
            <a:r>
              <a:rPr lang="en-US" dirty="0" err="1"/>
              <a:t>Evalita</a:t>
            </a:r>
            <a:r>
              <a:rPr lang="en-US" dirty="0"/>
              <a:t> </a:t>
            </a:r>
            <a:r>
              <a:rPr lang="en-US" dirty="0" smtClean="0"/>
              <a:t>2016</a:t>
            </a:r>
            <a:endParaRPr lang="en-US" dirty="0"/>
          </a:p>
          <a:p>
            <a:pPr lvl="1"/>
            <a:r>
              <a:rPr lang="en-US" dirty="0"/>
              <a:t>Task POS </a:t>
            </a:r>
            <a:r>
              <a:rPr lang="en-US" dirty="0" smtClean="0"/>
              <a:t>on Tweets:</a:t>
            </a:r>
            <a:endParaRPr lang="en-US" dirty="0"/>
          </a:p>
          <a:p>
            <a:pPr lvl="1"/>
            <a:r>
              <a:rPr lang="en-US" dirty="0"/>
              <a:t>Task </a:t>
            </a:r>
            <a:r>
              <a:rPr lang="en-US" dirty="0" err="1" smtClean="0"/>
              <a:t>Sentipolc</a:t>
            </a:r>
            <a:r>
              <a:rPr lang="en-US" dirty="0" smtClean="0"/>
              <a:t> on Twitter: </a:t>
            </a:r>
            <a:r>
              <a:rPr lang="en-US" dirty="0"/>
              <a:t>1</a:t>
            </a:r>
            <a:r>
              <a:rPr lang="en-US" baseline="30000" dirty="0"/>
              <a:t>st</a:t>
            </a:r>
            <a:r>
              <a:rPr lang="en-US" dirty="0"/>
              <a:t> position</a:t>
            </a:r>
          </a:p>
          <a:p>
            <a:pPr lvl="1"/>
            <a:r>
              <a:rPr lang="en-US" dirty="0"/>
              <a:t>Task </a:t>
            </a:r>
            <a:r>
              <a:rPr lang="en-US" dirty="0" smtClean="0"/>
              <a:t>Named Entity Linking:</a:t>
            </a:r>
            <a:endParaRPr lang="en-US" dirty="0"/>
          </a:p>
        </p:txBody>
      </p:sp>
    </p:spTree>
    <p:extLst>
      <p:ext uri="{BB962C8B-B14F-4D97-AF65-F5344CB8AC3E}">
        <p14:creationId xmlns:p14="http://schemas.microsoft.com/office/powerpoint/2010/main" val="27850855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normAutofit fontScale="92500"/>
          </a:bodyPr>
          <a:lstStyle/>
          <a:p>
            <a:r>
              <a:rPr lang="en-US" dirty="0" smtClean="0"/>
              <a:t>D. </a:t>
            </a:r>
            <a:r>
              <a:rPr lang="en-US" dirty="0" err="1" smtClean="0"/>
              <a:t>Jurafsky</a:t>
            </a:r>
            <a:r>
              <a:rPr lang="en-US" dirty="0" smtClean="0"/>
              <a:t>, J.H. Martin, Speech and Language Processing. 2nd edition, Prentice-Hall, 2008.</a:t>
            </a:r>
          </a:p>
          <a:p>
            <a:r>
              <a:rPr lang="en-US" dirty="0" smtClean="0"/>
              <a:t>I. </a:t>
            </a:r>
            <a:r>
              <a:rPr lang="en-US" dirty="0" err="1" smtClean="0"/>
              <a:t>Goodfellow</a:t>
            </a:r>
            <a:r>
              <a:rPr lang="en-US" dirty="0" smtClean="0"/>
              <a:t>, </a:t>
            </a:r>
            <a:r>
              <a:rPr lang="en-US" dirty="0" err="1" smtClean="0"/>
              <a:t>Yoshua</a:t>
            </a:r>
            <a:r>
              <a:rPr lang="en-US" dirty="0" smtClean="0"/>
              <a:t> </a:t>
            </a:r>
            <a:r>
              <a:rPr lang="en-US" dirty="0" err="1" smtClean="0"/>
              <a:t>Bengio</a:t>
            </a:r>
            <a:r>
              <a:rPr lang="en-US" dirty="0" smtClean="0"/>
              <a:t> and A. </a:t>
            </a:r>
            <a:r>
              <a:rPr lang="en-US" dirty="0" err="1" smtClean="0"/>
              <a:t>Courville</a:t>
            </a:r>
            <a:r>
              <a:rPr lang="en-US" dirty="0" smtClean="0"/>
              <a:t>, Deep Learning, http://</a:t>
            </a:r>
            <a:r>
              <a:rPr lang="en-US" dirty="0" err="1" smtClean="0"/>
              <a:t>www.deeplearningbook.org</a:t>
            </a:r>
            <a:r>
              <a:rPr lang="en-US" dirty="0" smtClean="0"/>
              <a:t>, 2016.</a:t>
            </a:r>
          </a:p>
          <a:p>
            <a:r>
              <a:rPr lang="en-US" dirty="0" smtClean="0"/>
              <a:t>S. Bird, E. Klein, E. </a:t>
            </a:r>
            <a:r>
              <a:rPr lang="en-US" dirty="0" err="1" smtClean="0"/>
              <a:t>Loper</a:t>
            </a:r>
            <a:r>
              <a:rPr lang="en-US" dirty="0" smtClean="0"/>
              <a:t>. Natural Language Processing with Python.</a:t>
            </a:r>
          </a:p>
          <a:p>
            <a:r>
              <a:rPr lang="en-US" dirty="0" smtClean="0"/>
              <a:t>S. </a:t>
            </a:r>
            <a:r>
              <a:rPr lang="en-US" dirty="0" err="1" smtClean="0"/>
              <a:t>Kubler</a:t>
            </a:r>
            <a:r>
              <a:rPr lang="en-US" dirty="0" smtClean="0"/>
              <a:t>, R. McDonald, J. </a:t>
            </a:r>
            <a:r>
              <a:rPr lang="en-US" dirty="0" err="1" smtClean="0"/>
              <a:t>Nivre</a:t>
            </a:r>
            <a:r>
              <a:rPr lang="en-US" dirty="0" smtClean="0"/>
              <a:t>. Dependency Parsing. 2010.</a:t>
            </a:r>
          </a:p>
          <a:p>
            <a:r>
              <a:rPr lang="en-US" dirty="0" smtClean="0"/>
              <a:t>P. Koehn. Statistical Machine Translation. Cambridge University Press, 2010.</a:t>
            </a:r>
          </a:p>
          <a:p>
            <a:r>
              <a:rPr lang="en-US" dirty="0" smtClean="0"/>
              <a:t>C</a:t>
            </a:r>
            <a:r>
              <a:rPr lang="en-US" dirty="0" smtClean="0"/>
              <a:t>. Manning, H. </a:t>
            </a:r>
            <a:r>
              <a:rPr lang="en-US" dirty="0" err="1" smtClean="0"/>
              <a:t>Schutze</a:t>
            </a:r>
            <a:r>
              <a:rPr lang="en-US" dirty="0" smtClean="0"/>
              <a:t>. Foundations of Statistical Natural Language Processing. MIT Press, 2000.</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AIIA00">
  <a:themeElements>
    <a:clrScheme name="1_AIIA00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1_AIIA00">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IIA00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AIIA00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AIIA00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PragmaticWeb</Template>
  <TotalTime>16607</TotalTime>
  <Words>3638</Words>
  <Application>Microsoft Macintosh PowerPoint</Application>
  <PresentationFormat>On-screen Show (4:3)</PresentationFormat>
  <Paragraphs>573</Paragraphs>
  <Slides>93</Slides>
  <Notes>1</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93</vt:i4>
      </vt:variant>
    </vt:vector>
  </HeadingPairs>
  <TitlesOfParts>
    <vt:vector size="105" baseType="lpstr">
      <vt:lpstr>Calibri</vt:lpstr>
      <vt:lpstr>Geneva</vt:lpstr>
      <vt:lpstr>ＭＳ Ｐゴシック</vt:lpstr>
      <vt:lpstr>Palatino Linotype</vt:lpstr>
      <vt:lpstr>Times New Roman</vt:lpstr>
      <vt:lpstr>Tw Cen MT</vt:lpstr>
      <vt:lpstr>Tw Cen MT Condensed</vt:lpstr>
      <vt:lpstr>Wingdings</vt:lpstr>
      <vt:lpstr>Wingdings 2</vt:lpstr>
      <vt:lpstr>ZapfDingbatsITC</vt:lpstr>
      <vt:lpstr>Arial</vt:lpstr>
      <vt:lpstr>1_AIIA00</vt:lpstr>
      <vt:lpstr>Human Language Technologies</vt:lpstr>
      <vt:lpstr>Instructor</vt:lpstr>
      <vt:lpstr>Course Info</vt:lpstr>
      <vt:lpstr>Exam</vt:lpstr>
      <vt:lpstr>Motivation</vt:lpstr>
      <vt:lpstr>Structured vs Unstructured Data</vt:lpstr>
      <vt:lpstr>NLP</vt:lpstr>
      <vt:lpstr>Human Language Technology State of the art</vt:lpstr>
      <vt:lpstr>Early history of NLP: 1950s</vt:lpstr>
      <vt:lpstr>Why now?</vt:lpstr>
      <vt:lpstr>2001 a space Odyssey: 40 years later</vt:lpstr>
      <vt:lpstr>Speech technology in 2001: the vision</vt:lpstr>
      <vt:lpstr>Speech technology in 2001: the reality</vt:lpstr>
      <vt:lpstr>Speech Assistants: today</vt:lpstr>
      <vt:lpstr>Machine Translation, circa 2001</vt:lpstr>
      <vt:lpstr>Machine Translation Progress</vt:lpstr>
      <vt:lpstr>How to learn natural language</vt:lpstr>
      <vt:lpstr>Thirty Million Words</vt:lpstr>
      <vt:lpstr>Recent Breakthroughs</vt:lpstr>
      <vt:lpstr>Quiz Bowl Competition</vt:lpstr>
      <vt:lpstr>QANTA vs Ken Jennings</vt:lpstr>
      <vt:lpstr>NL: Science Fiction</vt:lpstr>
      <vt:lpstr>Quiz Bowl Competition</vt:lpstr>
      <vt:lpstr>QANTA vs Ken Jennings</vt:lpstr>
      <vt:lpstr>Recent Breakthroughs</vt:lpstr>
      <vt:lpstr>Smartest Machine on Earth</vt:lpstr>
      <vt:lpstr>What is still missing?</vt:lpstr>
      <vt:lpstr>Technological Breakthrough</vt:lpstr>
      <vt:lpstr>Statistical Machine Learning</vt:lpstr>
      <vt:lpstr>Big Data &amp; Deep Learning</vt:lpstr>
      <vt:lpstr>AlphaGo</vt:lpstr>
      <vt:lpstr>Digression</vt:lpstr>
      <vt:lpstr>Big Data Science &amp; Artificial Intelligence</vt:lpstr>
      <vt:lpstr>Difference between Data Science, ML and AI</vt:lpstr>
      <vt:lpstr>Human in the Loop</vt:lpstr>
      <vt:lpstr>Role of Data</vt:lpstr>
      <vt:lpstr>Unreasonable Effectiveness of Data</vt:lpstr>
      <vt:lpstr>Scientific Dispute: is it science?</vt:lpstr>
      <vt:lpstr>Chomsky</vt:lpstr>
      <vt:lpstr>Norvig</vt:lpstr>
      <vt:lpstr>Norvig (2)</vt:lpstr>
      <vt:lpstr>HLT in Industry</vt:lpstr>
      <vt:lpstr>HLT in Industry</vt:lpstr>
      <vt:lpstr>Tsunami of Deep Learning</vt:lpstr>
      <vt:lpstr>Dependency Parsing</vt:lpstr>
      <vt:lpstr>Google</vt:lpstr>
      <vt:lpstr>Apple SIRI</vt:lpstr>
      <vt:lpstr>Google Voice Actions</vt:lpstr>
      <vt:lpstr>Personal Assistants</vt:lpstr>
      <vt:lpstr>Why to study human language?</vt:lpstr>
      <vt:lpstr>PowerPoint Presentation</vt:lpstr>
      <vt:lpstr>Language and Intelligence</vt:lpstr>
      <vt:lpstr>Hawkins’ Memory-Prediction Framework</vt:lpstr>
      <vt:lpstr>More …</vt:lpstr>
      <vt:lpstr>Exploiting Knowledge</vt:lpstr>
      <vt:lpstr>Knowledge is Power </vt:lpstr>
      <vt:lpstr>Knowledge Based Approach</vt:lpstr>
      <vt:lpstr>Machine Learning</vt:lpstr>
      <vt:lpstr>Deep Learning</vt:lpstr>
      <vt:lpstr>Representation Learning</vt:lpstr>
      <vt:lpstr>Deep Learning for NLP</vt:lpstr>
      <vt:lpstr>Deep Learning Success</vt:lpstr>
      <vt:lpstr>Linguistic Applications</vt:lpstr>
      <vt:lpstr>Text Analytics</vt:lpstr>
      <vt:lpstr>Text Mining</vt:lpstr>
      <vt:lpstr>NLP is Difficult</vt:lpstr>
      <vt:lpstr>NLP hard</vt:lpstr>
      <vt:lpstr>Natural Language Understanding is difficult </vt:lpstr>
      <vt:lpstr>Where are the ambiguities?</vt:lpstr>
      <vt:lpstr>Newspaper Headlines</vt:lpstr>
      <vt:lpstr>Coreference Resolution</vt:lpstr>
      <vt:lpstr>Hidden Structure of Language</vt:lpstr>
      <vt:lpstr>Deep Learning for NLP</vt:lpstr>
      <vt:lpstr>Continuous representation of Words</vt:lpstr>
      <vt:lpstr>Word Similarities</vt:lpstr>
      <vt:lpstr>Entails Morphology</vt:lpstr>
      <vt:lpstr>Parsing for Sentence Structure</vt:lpstr>
      <vt:lpstr>Question Answering</vt:lpstr>
      <vt:lpstr>Neural Reasoner</vt:lpstr>
      <vt:lpstr>Course Overview</vt:lpstr>
      <vt:lpstr>About the Course</vt:lpstr>
      <vt:lpstr>Experimental Approach</vt:lpstr>
      <vt:lpstr>Aims of the Course</vt:lpstr>
      <vt:lpstr>Program</vt:lpstr>
      <vt:lpstr>PowerPoint Presentation</vt:lpstr>
      <vt:lpstr>PowerPoint Presentation</vt:lpstr>
      <vt:lpstr>PowerPoint Presentation</vt:lpstr>
      <vt:lpstr>PowerPoint Presentation</vt:lpstr>
      <vt:lpstr>PowerPoint Presentation</vt:lpstr>
      <vt:lpstr>Exam</vt:lpstr>
      <vt:lpstr>Previous Year Projects</vt:lpstr>
      <vt:lpstr>Previous Year Projects</vt:lpstr>
      <vt:lpstr>Books</vt:lpstr>
    </vt:vector>
  </TitlesOfParts>
  <Company>Università di Pisa</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Categorization</dc:title>
  <dc:creator>Giuseppe Attardi</dc:creator>
  <cp:lastModifiedBy>GIUSEPPE ATTARDI</cp:lastModifiedBy>
  <cp:revision>858</cp:revision>
  <dcterms:created xsi:type="dcterms:W3CDTF">2004-04-23T19:18:16Z</dcterms:created>
  <dcterms:modified xsi:type="dcterms:W3CDTF">2018-02-19T16:56:20Z</dcterms:modified>
</cp:coreProperties>
</file>