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104"/>
  </p:notesMasterIdLst>
  <p:sldIdLst>
    <p:sldId id="372" r:id="rId2"/>
    <p:sldId id="560" r:id="rId3"/>
    <p:sldId id="570" r:id="rId4"/>
    <p:sldId id="592" r:id="rId5"/>
    <p:sldId id="571" r:id="rId6"/>
    <p:sldId id="572" r:id="rId7"/>
    <p:sldId id="516" r:id="rId8"/>
    <p:sldId id="639" r:id="rId9"/>
    <p:sldId id="575" r:id="rId10"/>
    <p:sldId id="577" r:id="rId11"/>
    <p:sldId id="576" r:id="rId12"/>
    <p:sldId id="580" r:id="rId13"/>
    <p:sldId id="579" r:id="rId14"/>
    <p:sldId id="574" r:id="rId15"/>
    <p:sldId id="622" r:id="rId16"/>
    <p:sldId id="377" r:id="rId17"/>
    <p:sldId id="595" r:id="rId18"/>
    <p:sldId id="578" r:id="rId19"/>
    <p:sldId id="581" r:id="rId20"/>
    <p:sldId id="582" r:id="rId21"/>
    <p:sldId id="583" r:id="rId22"/>
    <p:sldId id="584" r:id="rId23"/>
    <p:sldId id="585" r:id="rId24"/>
    <p:sldId id="586" r:id="rId25"/>
    <p:sldId id="587" r:id="rId26"/>
    <p:sldId id="623" r:id="rId27"/>
    <p:sldId id="601" r:id="rId28"/>
    <p:sldId id="620" r:id="rId29"/>
    <p:sldId id="602" r:id="rId30"/>
    <p:sldId id="676" r:id="rId31"/>
    <p:sldId id="603" r:id="rId32"/>
    <p:sldId id="604" r:id="rId33"/>
    <p:sldId id="605" r:id="rId34"/>
    <p:sldId id="629" r:id="rId35"/>
    <p:sldId id="630" r:id="rId36"/>
    <p:sldId id="657" r:id="rId37"/>
    <p:sldId id="631" r:id="rId38"/>
    <p:sldId id="632" r:id="rId39"/>
    <p:sldId id="658" r:id="rId40"/>
    <p:sldId id="659" r:id="rId41"/>
    <p:sldId id="634" r:id="rId42"/>
    <p:sldId id="608" r:id="rId43"/>
    <p:sldId id="640" r:id="rId44"/>
    <p:sldId id="660" r:id="rId45"/>
    <p:sldId id="661" r:id="rId46"/>
    <p:sldId id="662" r:id="rId47"/>
    <p:sldId id="663" r:id="rId48"/>
    <p:sldId id="665" r:id="rId49"/>
    <p:sldId id="664" r:id="rId50"/>
    <p:sldId id="637" r:id="rId51"/>
    <p:sldId id="638" r:id="rId52"/>
    <p:sldId id="609" r:id="rId53"/>
    <p:sldId id="610" r:id="rId54"/>
    <p:sldId id="611" r:id="rId55"/>
    <p:sldId id="612" r:id="rId56"/>
    <p:sldId id="613" r:id="rId57"/>
    <p:sldId id="621" r:id="rId58"/>
    <p:sldId id="656" r:id="rId59"/>
    <p:sldId id="666" r:id="rId60"/>
    <p:sldId id="667" r:id="rId61"/>
    <p:sldId id="668" r:id="rId62"/>
    <p:sldId id="530" r:id="rId63"/>
    <p:sldId id="383" r:id="rId64"/>
    <p:sldId id="384" r:id="rId65"/>
    <p:sldId id="633" r:id="rId66"/>
    <p:sldId id="532" r:id="rId67"/>
    <p:sldId id="599" r:id="rId68"/>
    <p:sldId id="652" r:id="rId69"/>
    <p:sldId id="653" r:id="rId70"/>
    <p:sldId id="600" r:id="rId71"/>
    <p:sldId id="651" r:id="rId72"/>
    <p:sldId id="522" r:id="rId73"/>
    <p:sldId id="524" r:id="rId74"/>
    <p:sldId id="526" r:id="rId75"/>
    <p:sldId id="517" r:id="rId76"/>
    <p:sldId id="519" r:id="rId77"/>
    <p:sldId id="521" r:id="rId78"/>
    <p:sldId id="624" r:id="rId79"/>
    <p:sldId id="625" r:id="rId80"/>
    <p:sldId id="626" r:id="rId81"/>
    <p:sldId id="627" r:id="rId82"/>
    <p:sldId id="628" r:id="rId83"/>
    <p:sldId id="655" r:id="rId84"/>
    <p:sldId id="672" r:id="rId85"/>
    <p:sldId id="673" r:id="rId86"/>
    <p:sldId id="675" r:id="rId87"/>
    <p:sldId id="674" r:id="rId88"/>
    <p:sldId id="669" r:id="rId89"/>
    <p:sldId id="670" r:id="rId90"/>
    <p:sldId id="677" r:id="rId91"/>
    <p:sldId id="671" r:id="rId92"/>
    <p:sldId id="641" r:id="rId93"/>
    <p:sldId id="642" r:id="rId94"/>
    <p:sldId id="643" r:id="rId95"/>
    <p:sldId id="644" r:id="rId96"/>
    <p:sldId id="650" r:id="rId97"/>
    <p:sldId id="645" r:id="rId98"/>
    <p:sldId id="646" r:id="rId99"/>
    <p:sldId id="648" r:id="rId100"/>
    <p:sldId id="649" r:id="rId101"/>
    <p:sldId id="476" r:id="rId102"/>
    <p:sldId id="647" r:id="rId103"/>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99FFCC"/>
    <a:srgbClr val="66FFFF"/>
    <a:srgbClr val="EAEAEA"/>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253" autoAdjust="0"/>
    <p:restoredTop sz="94660" autoAdjust="0"/>
  </p:normalViewPr>
  <p:slideViewPr>
    <p:cSldViewPr>
      <p:cViewPr varScale="1">
        <p:scale>
          <a:sx n="64" d="100"/>
          <a:sy n="64" d="100"/>
        </p:scale>
        <p:origin x="163" y="10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34829"/>
    </p:cViewPr>
  </p:sorterViewPr>
  <p:gridSpacing cx="38405" cy="384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microsoft.com/office/2015/10/relationships/revisionInfo" Target="revisionInfo.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69"/>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12158808933002481"/>
          <c:y val="4.4176706827309238E-2"/>
          <c:w val="0.74441687344913154"/>
          <c:h val="0.73493975903614461"/>
        </c:manualLayout>
      </c:layout>
      <c:bar3DChart>
        <c:barDir val="col"/>
        <c:grouping val="clustered"/>
        <c:varyColors val="0"/>
        <c:ser>
          <c:idx val="0"/>
          <c:order val="0"/>
          <c:tx>
            <c:strRef>
              <c:f>Sheet1!$A$2</c:f>
              <c:strCache>
                <c:ptCount val="1"/>
                <c:pt idx="0">
                  <c:v>MRR</c:v>
                </c:pt>
              </c:strCache>
            </c:strRef>
          </c:tx>
          <c:spPr>
            <a:solidFill>
              <a:schemeClr val="accent1"/>
            </a:solidFill>
            <a:ln w="12676">
              <a:solidFill>
                <a:schemeClr val="tx1"/>
              </a:solidFill>
              <a:prstDash val="solid"/>
            </a:ln>
          </c:spPr>
          <c:invertIfNegative val="0"/>
          <c:cat>
            <c:strRef>
              <c:f>Sheet1!$B$1:$I$1</c:f>
              <c:strCache>
                <c:ptCount val="8"/>
                <c:pt idx="0">
                  <c:v>SMU</c:v>
                </c:pt>
                <c:pt idx="1">
                  <c:v>Queens</c:v>
                </c:pt>
                <c:pt idx="2">
                  <c:v>Waterloo</c:v>
                </c:pt>
                <c:pt idx="3">
                  <c:v>IBM</c:v>
                </c:pt>
                <c:pt idx="4">
                  <c:v>LIMSI</c:v>
                </c:pt>
                <c:pt idx="5">
                  <c:v>NTT</c:v>
                </c:pt>
                <c:pt idx="6">
                  <c:v>IC</c:v>
                </c:pt>
                <c:pt idx="7">
                  <c:v>Pisa</c:v>
                </c:pt>
              </c:strCache>
            </c:strRef>
          </c:cat>
          <c:val>
            <c:numRef>
              <c:f>Sheet1!$B$2:$I$2</c:f>
              <c:numCache>
                <c:formatCode>General</c:formatCode>
                <c:ptCount val="8"/>
                <c:pt idx="0">
                  <c:v>0.77800000000000002</c:v>
                </c:pt>
                <c:pt idx="1">
                  <c:v>0.46400000000000002</c:v>
                </c:pt>
                <c:pt idx="2">
                  <c:v>0.46</c:v>
                </c:pt>
                <c:pt idx="3">
                  <c:v>0.45700000000000002</c:v>
                </c:pt>
                <c:pt idx="4">
                  <c:v>0.4</c:v>
                </c:pt>
                <c:pt idx="5">
                  <c:v>0.4</c:v>
                </c:pt>
                <c:pt idx="6">
                  <c:v>0.38500000000000001</c:v>
                </c:pt>
                <c:pt idx="7">
                  <c:v>0.23799999999999999</c:v>
                </c:pt>
              </c:numCache>
            </c:numRef>
          </c:val>
          <c:extLst xmlns:c16r2="http://schemas.microsoft.com/office/drawing/2015/06/chart">
            <c:ext xmlns:c16="http://schemas.microsoft.com/office/drawing/2014/chart" uri="{C3380CC4-5D6E-409C-BE32-E72D297353CC}">
              <c16:uniqueId val="{00000001-467C-4EE3-B85F-D36DC8F743CB}"/>
            </c:ext>
          </c:extLst>
        </c:ser>
        <c:ser>
          <c:idx val="1"/>
          <c:order val="1"/>
          <c:tx>
            <c:strRef>
              <c:f>Sheet1!$A$3</c:f>
              <c:strCache>
                <c:ptCount val="1"/>
                <c:pt idx="0">
                  <c:v>Unofficial</c:v>
                </c:pt>
              </c:strCache>
            </c:strRef>
          </c:tx>
          <c:invertIfNegative val="0"/>
          <c:cat>
            <c:strRef>
              <c:f>Sheet1!$B$1:$I$1</c:f>
              <c:strCache>
                <c:ptCount val="8"/>
                <c:pt idx="0">
                  <c:v>SMU</c:v>
                </c:pt>
                <c:pt idx="1">
                  <c:v>Queens</c:v>
                </c:pt>
                <c:pt idx="2">
                  <c:v>Waterloo</c:v>
                </c:pt>
                <c:pt idx="3">
                  <c:v>IBM</c:v>
                </c:pt>
                <c:pt idx="4">
                  <c:v>LIMSI</c:v>
                </c:pt>
                <c:pt idx="5">
                  <c:v>NTT</c:v>
                </c:pt>
                <c:pt idx="6">
                  <c:v>IC</c:v>
                </c:pt>
                <c:pt idx="7">
                  <c:v>Pisa</c:v>
                </c:pt>
              </c:strCache>
            </c:strRef>
          </c:cat>
          <c:val>
            <c:numRef>
              <c:f>Sheet1!$B$3:$I$3</c:f>
              <c:numCache>
                <c:formatCode>General</c:formatCode>
                <c:ptCount val="8"/>
                <c:pt idx="7">
                  <c:v>0.35</c:v>
                </c:pt>
              </c:numCache>
            </c:numRef>
          </c:val>
          <c:extLst xmlns:c16r2="http://schemas.microsoft.com/office/drawing/2015/06/chart">
            <c:ext xmlns:c16="http://schemas.microsoft.com/office/drawing/2014/chart" uri="{C3380CC4-5D6E-409C-BE32-E72D297353CC}">
              <c16:uniqueId val="{00000003-467C-4EE3-B85F-D36DC8F743CB}"/>
            </c:ext>
          </c:extLst>
        </c:ser>
        <c:dLbls>
          <c:showLegendKey val="0"/>
          <c:showVal val="0"/>
          <c:showCatName val="0"/>
          <c:showSerName val="0"/>
          <c:showPercent val="0"/>
          <c:showBubbleSize val="0"/>
        </c:dLbls>
        <c:gapWidth val="150"/>
        <c:gapDepth val="0"/>
        <c:shape val="box"/>
        <c:axId val="-1156412912"/>
        <c:axId val="-1156402032"/>
        <c:axId val="0"/>
      </c:bar3DChart>
      <c:catAx>
        <c:axId val="-1156412912"/>
        <c:scaling>
          <c:orientation val="minMax"/>
        </c:scaling>
        <c:delete val="0"/>
        <c:axPos val="b"/>
        <c:numFmt formatCode="General" sourceLinked="1"/>
        <c:majorTickMark val="out"/>
        <c:minorTickMark val="none"/>
        <c:tickLblPos val="low"/>
        <c:spPr>
          <a:ln w="3169">
            <a:solidFill>
              <a:schemeClr val="tx1"/>
            </a:solidFill>
            <a:prstDash val="solid"/>
          </a:ln>
        </c:spPr>
        <c:txPr>
          <a:bodyPr rot="-2700000" vert="horz"/>
          <a:lstStyle/>
          <a:p>
            <a:pPr>
              <a:defRPr sz="1597" b="1" i="0" u="none" strike="noStrike" baseline="0">
                <a:solidFill>
                  <a:schemeClr val="tx1"/>
                </a:solidFill>
                <a:latin typeface="Arial"/>
                <a:ea typeface="Arial"/>
                <a:cs typeface="Arial"/>
              </a:defRPr>
            </a:pPr>
            <a:endParaRPr lang="en-US"/>
          </a:p>
        </c:txPr>
        <c:crossAx val="-1156402032"/>
        <c:crosses val="autoZero"/>
        <c:auto val="1"/>
        <c:lblAlgn val="ctr"/>
        <c:lblOffset val="100"/>
        <c:tickLblSkip val="1"/>
        <c:tickMarkSkip val="1"/>
        <c:noMultiLvlLbl val="0"/>
      </c:catAx>
      <c:valAx>
        <c:axId val="-1156402032"/>
        <c:scaling>
          <c:orientation val="minMax"/>
        </c:scaling>
        <c:delete val="0"/>
        <c:axPos val="l"/>
        <c:majorGridlines>
          <c:spPr>
            <a:ln w="3169">
              <a:solidFill>
                <a:schemeClr val="tx1"/>
              </a:solidFill>
              <a:prstDash val="solid"/>
            </a:ln>
          </c:spPr>
        </c:majorGridlines>
        <c:numFmt formatCode="General" sourceLinked="1"/>
        <c:majorTickMark val="out"/>
        <c:minorTickMark val="none"/>
        <c:tickLblPos val="nextTo"/>
        <c:spPr>
          <a:ln w="3169">
            <a:solidFill>
              <a:schemeClr val="tx1"/>
            </a:solidFill>
            <a:prstDash val="solid"/>
          </a:ln>
        </c:spPr>
        <c:txPr>
          <a:bodyPr rot="0" vert="horz"/>
          <a:lstStyle/>
          <a:p>
            <a:pPr>
              <a:defRPr sz="1797" b="1" i="0" u="none" strike="noStrike" baseline="0">
                <a:solidFill>
                  <a:schemeClr val="tx1"/>
                </a:solidFill>
                <a:latin typeface="Times New Roman"/>
                <a:ea typeface="Times New Roman"/>
                <a:cs typeface="Times New Roman"/>
              </a:defRPr>
            </a:pPr>
            <a:endParaRPr lang="en-US"/>
          </a:p>
        </c:txPr>
        <c:crossAx val="-1156412912"/>
        <c:crosses val="autoZero"/>
        <c:crossBetween val="between"/>
      </c:valAx>
      <c:spPr>
        <a:noFill/>
        <a:ln w="25373">
          <a:noFill/>
        </a:ln>
      </c:spPr>
    </c:plotArea>
    <c:legend>
      <c:legendPos val="r"/>
      <c:layout>
        <c:manualLayout>
          <c:xMode val="edge"/>
          <c:yMode val="edge"/>
          <c:x val="0.87965256516848433"/>
          <c:y val="0.46586345381526106"/>
          <c:w val="0.12034743483151567"/>
          <c:h val="0.1295061611274495"/>
        </c:manualLayout>
      </c:layout>
      <c:overlay val="0"/>
      <c:spPr>
        <a:noFill/>
        <a:ln w="3169">
          <a:solidFill>
            <a:schemeClr val="tx1"/>
          </a:solidFill>
          <a:prstDash val="solid"/>
        </a:ln>
      </c:spPr>
      <c:txPr>
        <a:bodyPr/>
        <a:lstStyle/>
        <a:p>
          <a:pPr>
            <a:defRPr sz="1652"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797"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xmlns="" id="{B4216118-81C2-46E4-9B1A-5C0AC4762F3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2467" name="Rectangle 3">
            <a:extLst>
              <a:ext uri="{FF2B5EF4-FFF2-40B4-BE49-F238E27FC236}">
                <a16:creationId xmlns:a16="http://schemas.microsoft.com/office/drawing/2014/main" xmlns="" id="{C54AE9FE-9BC3-40B2-831F-B3B3BB2C023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a:extLst>
              <a:ext uri="{FF2B5EF4-FFF2-40B4-BE49-F238E27FC236}">
                <a16:creationId xmlns:a16="http://schemas.microsoft.com/office/drawing/2014/main" xmlns="" id="{54A9C2C6-8C7F-4B64-B221-F66598A057C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Rectangle 5">
            <a:extLst>
              <a:ext uri="{FF2B5EF4-FFF2-40B4-BE49-F238E27FC236}">
                <a16:creationId xmlns:a16="http://schemas.microsoft.com/office/drawing/2014/main" xmlns="" id="{DCF0CE32-A884-4783-A433-9D3FE8D8C40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2470" name="Rectangle 6">
            <a:extLst>
              <a:ext uri="{FF2B5EF4-FFF2-40B4-BE49-F238E27FC236}">
                <a16:creationId xmlns:a16="http://schemas.microsoft.com/office/drawing/2014/main" xmlns="" id="{AED603C0-2FFE-4BB0-BC92-8AF96994531B}"/>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2471" name="Rectangle 7">
            <a:extLst>
              <a:ext uri="{FF2B5EF4-FFF2-40B4-BE49-F238E27FC236}">
                <a16:creationId xmlns:a16="http://schemas.microsoft.com/office/drawing/2014/main" xmlns="" id="{05941CB9-B0BA-4907-A3BA-4A4191DE6FF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8AC694B8-4564-4F3B-B8E8-80C4A212CC5C}" type="slidenum">
              <a:rPr lang="en-US" altLang="en-US"/>
              <a:pPr>
                <a:defRPr/>
              </a:pPr>
              <a:t>‹#›</a:t>
            </a:fld>
            <a:endParaRPr lang="en-US" altLang="en-US"/>
          </a:p>
        </p:txBody>
      </p:sp>
    </p:spTree>
    <p:extLst>
      <p:ext uri="{BB962C8B-B14F-4D97-AF65-F5344CB8AC3E}">
        <p14:creationId xmlns:p14="http://schemas.microsoft.com/office/powerpoint/2010/main" val="4272588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xmlns="" id="{F5AA2D86-CD78-4BC8-9861-01EA3D7773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6998C35-8467-4F0F-9F2A-2A01979CB690}" type="slidenum">
              <a:rPr lang="en-US" altLang="en-US" sz="1200">
                <a:latin typeface="Arial" panose="020B0604020202020204" pitchFamily="34" charset="0"/>
              </a:rPr>
              <a:pPr/>
              <a:t>2</a:t>
            </a:fld>
            <a:endParaRPr lang="en-US" altLang="en-US" sz="1200">
              <a:latin typeface="Arial" panose="020B0604020202020204" pitchFamily="34" charset="0"/>
            </a:endParaRPr>
          </a:p>
        </p:txBody>
      </p:sp>
      <p:sp>
        <p:nvSpPr>
          <p:cNvPr id="7171" name="Rectangle 2">
            <a:extLst>
              <a:ext uri="{FF2B5EF4-FFF2-40B4-BE49-F238E27FC236}">
                <a16:creationId xmlns:a16="http://schemas.microsoft.com/office/drawing/2014/main" xmlns="" id="{05CA7921-E7CA-4F41-9C40-E0DCEEAFC794}"/>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xmlns="" id="{9F01B6D6-07FF-4D47-8030-1CAD212F84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latin typeface="Arial" panose="020B0604020202020204" pitchFamily="34" charset="0"/>
              </a:rPr>
              <a:t>Mozart was born in 1756.</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The reason for wanting only </a:t>
            </a:r>
            <a:r>
              <a:rPr lang="en-GB" altLang="en-US" i="1">
                <a:latin typeface="Arial" panose="020B0604020202020204" pitchFamily="34" charset="0"/>
              </a:rPr>
              <a:t>exact</a:t>
            </a:r>
            <a:r>
              <a:rPr lang="en-GB" altLang="en-US">
                <a:latin typeface="Arial" panose="020B0604020202020204" pitchFamily="34" charset="0"/>
              </a:rPr>
              <a:t> answers to be returned, is to get systems to accurately pinpoint the answer within the text.  Systems can then provide as much context as the user requests, but to return context you need to know the extent of the answer within the text, i.e. exactly what piece of text constitutes just the answer and nothing else.</a:t>
            </a:r>
            <a:endParaRPr lang="en-US" altLang="en-US">
              <a:latin typeface="Arial" panose="020B0604020202020204" pitchFamily="34" charset="0"/>
            </a:endParaRPr>
          </a:p>
        </p:txBody>
      </p:sp>
    </p:spTree>
    <p:extLst>
      <p:ext uri="{BB962C8B-B14F-4D97-AF65-F5344CB8AC3E}">
        <p14:creationId xmlns:p14="http://schemas.microsoft.com/office/powerpoint/2010/main" val="2049919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xmlns="" id="{56FAFE07-86AB-434F-B47F-FFCA7D6FF6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0BDBA85-3F96-40B6-8478-3B82DB96A2C8}" type="slidenum">
              <a:rPr lang="en-US" altLang="ko-KR">
                <a:solidFill>
                  <a:srgbClr val="000000"/>
                </a:solidFill>
                <a:latin typeface="Lucida Sans" panose="020B0602030504020204" pitchFamily="34" charset="0"/>
                <a:ea typeface="MS PGothic" panose="020B0600070205080204" pitchFamily="34" charset="-128"/>
              </a:rPr>
              <a:pPr>
                <a:spcBef>
                  <a:spcPct val="0"/>
                </a:spcBef>
              </a:pPr>
              <a:t>93</a:t>
            </a:fld>
            <a:endParaRPr lang="en-US" altLang="ko-KR">
              <a:solidFill>
                <a:srgbClr val="000000"/>
              </a:solidFill>
              <a:latin typeface="Lucida Sans" panose="020B0602030504020204" pitchFamily="34" charset="0"/>
              <a:ea typeface="MS PGothic" panose="020B0600070205080204" pitchFamily="34" charset="-128"/>
            </a:endParaRPr>
          </a:p>
        </p:txBody>
      </p:sp>
      <p:sp>
        <p:nvSpPr>
          <p:cNvPr id="89091" name="Rectangle 2">
            <a:extLst>
              <a:ext uri="{FF2B5EF4-FFF2-40B4-BE49-F238E27FC236}">
                <a16:creationId xmlns:a16="http://schemas.microsoft.com/office/drawing/2014/main" xmlns="" id="{B76DE0E5-1062-4D01-88B1-D60F96531083}"/>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xmlns="" id="{093088AA-8D14-417A-9C90-02A77EECEE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ko-KR">
                <a:latin typeface="Arial" panose="020B0604020202020204" pitchFamily="34" charset="0"/>
                <a:ea typeface="MS PGothic" panose="020B0600070205080204" pitchFamily="34" charset="-128"/>
              </a:rPr>
              <a:t>Dependencies extracted</a:t>
            </a:r>
          </a:p>
          <a:p>
            <a:r>
              <a:rPr lang="en-US" altLang="ko-KR">
                <a:latin typeface="Arial" panose="020B0604020202020204" pitchFamily="34" charset="0"/>
                <a:ea typeface="MS PGothic" panose="020B0600070205080204" pitchFamily="34" charset="-128"/>
              </a:rPr>
              <a:t>Positive and negative examples</a:t>
            </a:r>
          </a:p>
          <a:p>
            <a:r>
              <a:rPr lang="en-US" altLang="ko-KR">
                <a:latin typeface="Arial" panose="020B0604020202020204" pitchFamily="34" charset="0"/>
                <a:ea typeface="MS PGothic" panose="020B0600070205080204" pitchFamily="34" charset="-128"/>
              </a:rPr>
              <a:t>Define a similarity measure, and used semi-supervised machine learning algorithms</a:t>
            </a:r>
          </a:p>
          <a:p>
            <a:r>
              <a:rPr lang="en-US" altLang="ko-KR">
                <a:latin typeface="Arial" panose="020B0604020202020204" pitchFamily="34" charset="0"/>
                <a:ea typeface="MS PGothic" panose="020B0600070205080204" pitchFamily="34" charset="-128"/>
              </a:rPr>
              <a:t>Very good results</a:t>
            </a:r>
          </a:p>
        </p:txBody>
      </p:sp>
    </p:spTree>
    <p:extLst>
      <p:ext uri="{BB962C8B-B14F-4D97-AF65-F5344CB8AC3E}">
        <p14:creationId xmlns:p14="http://schemas.microsoft.com/office/powerpoint/2010/main" val="222800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xmlns="" id="{1455427F-C347-48D5-8EAF-5D8F5D31423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284A60-9EB5-4E12-A42A-7534C67E7C7F}" type="slidenum">
              <a:rPr lang="en-US" altLang="ko-KR">
                <a:solidFill>
                  <a:srgbClr val="000000"/>
                </a:solidFill>
                <a:latin typeface="Lucida Sans" panose="020B0602030504020204" pitchFamily="34" charset="0"/>
                <a:ea typeface="MS PGothic" panose="020B0600070205080204" pitchFamily="34" charset="-128"/>
              </a:rPr>
              <a:pPr>
                <a:spcBef>
                  <a:spcPct val="0"/>
                </a:spcBef>
              </a:pPr>
              <a:t>94</a:t>
            </a:fld>
            <a:endParaRPr lang="en-US" altLang="ko-KR">
              <a:solidFill>
                <a:srgbClr val="000000"/>
              </a:solidFill>
              <a:latin typeface="Lucida Sans" panose="020B0602030504020204" pitchFamily="34" charset="0"/>
              <a:ea typeface="MS PGothic" panose="020B0600070205080204" pitchFamily="34" charset="-128"/>
            </a:endParaRPr>
          </a:p>
        </p:txBody>
      </p:sp>
      <p:sp>
        <p:nvSpPr>
          <p:cNvPr id="91139" name="Rectangle 2">
            <a:extLst>
              <a:ext uri="{FF2B5EF4-FFF2-40B4-BE49-F238E27FC236}">
                <a16:creationId xmlns:a16="http://schemas.microsoft.com/office/drawing/2014/main" xmlns="" id="{3CD357AD-B24B-44F9-AD6C-65AE7E0A9742}"/>
              </a:ext>
            </a:extLst>
          </p:cNvPr>
          <p:cNvSpPr>
            <a:spLocks noGrp="1" noRot="1" noChangeAspect="1" noChangeArrowheads="1" noTextEdit="1"/>
          </p:cNvSpPr>
          <p:nvPr>
            <p:ph type="sldImg"/>
          </p:nvPr>
        </p:nvSpPr>
        <p:spPr>
          <a:solidFill>
            <a:srgbClr val="FFFFFF"/>
          </a:solidFill>
          <a:ln/>
        </p:spPr>
      </p:sp>
      <p:sp>
        <p:nvSpPr>
          <p:cNvPr id="91140" name="Rectangle 3">
            <a:extLst>
              <a:ext uri="{FF2B5EF4-FFF2-40B4-BE49-F238E27FC236}">
                <a16:creationId xmlns:a16="http://schemas.microsoft.com/office/drawing/2014/main" xmlns="" id="{49680ED1-5746-4E3C-9035-900EB53F3B03}"/>
              </a:ext>
            </a:extLst>
          </p:cNvPr>
          <p:cNvSpPr>
            <a:spLocks noGrp="1" noChangeArrowheads="1"/>
          </p:cNvSpPr>
          <p:nvPr>
            <p:ph type="body" idx="1"/>
          </p:nvPr>
        </p:nvSpPr>
        <p:spPr>
          <a:solidFill>
            <a:srgbClr val="FFFFFF"/>
          </a:solidFill>
          <a:ln>
            <a:solidFill>
              <a:srgbClr val="000000"/>
            </a:solidFill>
          </a:ln>
        </p:spPr>
        <p:txBody>
          <a:bodyPr/>
          <a:lstStyle/>
          <a:p>
            <a:endParaRPr lang="en-US" altLang="ko-KR">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2657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xmlns="" id="{71967A26-8244-4550-B0EB-A33E224386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D340B2-960C-4004-BECF-6AD4DF15C5BC}" type="slidenum">
              <a:rPr lang="en-US" altLang="ko-KR">
                <a:solidFill>
                  <a:srgbClr val="000000"/>
                </a:solidFill>
                <a:ea typeface="MS PGothic" panose="020B0600070205080204" pitchFamily="34" charset="-128"/>
              </a:rPr>
              <a:pPr>
                <a:spcBef>
                  <a:spcPct val="0"/>
                </a:spcBef>
              </a:pPr>
              <a:t>95</a:t>
            </a:fld>
            <a:endParaRPr lang="en-US" altLang="ko-KR">
              <a:solidFill>
                <a:srgbClr val="000000"/>
              </a:solidFill>
              <a:ea typeface="MS PGothic" panose="020B0600070205080204" pitchFamily="34" charset="-128"/>
            </a:endParaRPr>
          </a:p>
        </p:txBody>
      </p:sp>
      <p:sp>
        <p:nvSpPr>
          <p:cNvPr id="93187" name="Rectangle 2">
            <a:extLst>
              <a:ext uri="{FF2B5EF4-FFF2-40B4-BE49-F238E27FC236}">
                <a16:creationId xmlns:a16="http://schemas.microsoft.com/office/drawing/2014/main" xmlns="" id="{C5203045-8818-4C5D-8904-C9525BED1858}"/>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xmlns="" id="{BA6E7012-4C93-4182-80E6-FD87CAC96A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ko-KR">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478620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xmlns="" id="{44839C8E-925F-48BC-9CE4-11B228FEEF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F2F770D-E3AA-4456-BB9D-619E7650DFC2}" type="slidenum">
              <a:rPr lang="en-US" altLang="ko-KR">
                <a:solidFill>
                  <a:srgbClr val="000000"/>
                </a:solidFill>
                <a:ea typeface="MS PGothic" panose="020B0600070205080204" pitchFamily="34" charset="-128"/>
              </a:rPr>
              <a:pPr>
                <a:spcBef>
                  <a:spcPct val="0"/>
                </a:spcBef>
              </a:pPr>
              <a:t>97</a:t>
            </a:fld>
            <a:endParaRPr lang="en-US" altLang="ko-KR">
              <a:solidFill>
                <a:srgbClr val="000000"/>
              </a:solidFill>
              <a:ea typeface="MS PGothic" panose="020B0600070205080204" pitchFamily="34" charset="-128"/>
            </a:endParaRPr>
          </a:p>
        </p:txBody>
      </p:sp>
      <p:sp>
        <p:nvSpPr>
          <p:cNvPr id="96259" name="Rectangle 2">
            <a:extLst>
              <a:ext uri="{FF2B5EF4-FFF2-40B4-BE49-F238E27FC236}">
                <a16:creationId xmlns:a16="http://schemas.microsoft.com/office/drawing/2014/main" xmlns="" id="{C48B248C-7C96-4F91-9D58-240DD3BE336B}"/>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xmlns="" id="{B5F59071-005A-4787-9431-0B90E943F1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ko-KR">
                <a:latin typeface="Arial" panose="020B0604020202020204" pitchFamily="34" charset="0"/>
                <a:ea typeface="MS PGothic" panose="020B0600070205080204" pitchFamily="34" charset="-128"/>
              </a:rPr>
              <a:t>Relations between content words, not function words</a:t>
            </a:r>
          </a:p>
          <a:p>
            <a:pPr eaLnBrk="1" hangingPunct="1">
              <a:spcBef>
                <a:spcPct val="0"/>
              </a:spcBef>
            </a:pPr>
            <a:endParaRPr lang="fr-FR" altLang="ko-KR">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023858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xmlns="" id="{98CF5446-06F3-4CE7-AD7A-99CE9FB66A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083CBD4-C586-49C7-9941-3C744A924F48}" type="slidenum">
              <a:rPr lang="zh-CN" altLang="en-US" sz="1200">
                <a:latin typeface="Arial" panose="020B0604020202020204" pitchFamily="34" charset="0"/>
              </a:rPr>
              <a:pPr/>
              <a:t>99</a:t>
            </a:fld>
            <a:endParaRPr lang="en-US" altLang="zh-CN" sz="1200">
              <a:latin typeface="Arial" panose="020B0604020202020204" pitchFamily="34" charset="0"/>
            </a:endParaRPr>
          </a:p>
        </p:txBody>
      </p:sp>
      <p:sp>
        <p:nvSpPr>
          <p:cNvPr id="99331" name="Rectangle 2">
            <a:extLst>
              <a:ext uri="{FF2B5EF4-FFF2-40B4-BE49-F238E27FC236}">
                <a16:creationId xmlns:a16="http://schemas.microsoft.com/office/drawing/2014/main" xmlns="" id="{AA1E4753-CAA6-46AF-8936-4333497AEA7D}"/>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xmlns="" id="{67C7A43E-1DFC-4352-ACB3-B38A60C4DC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As common for this task, our input includes the parse tree in st dep</a:t>
            </a:r>
          </a:p>
          <a:p>
            <a:endParaRPr lang="en-US" altLang="en-US">
              <a:latin typeface="Arial" panose="020B0604020202020204" pitchFamily="34" charset="0"/>
            </a:endParaRPr>
          </a:p>
        </p:txBody>
      </p:sp>
    </p:spTree>
    <p:extLst>
      <p:ext uri="{BB962C8B-B14F-4D97-AF65-F5344CB8AC3E}">
        <p14:creationId xmlns:p14="http://schemas.microsoft.com/office/powerpoint/2010/main" val="859821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xmlns="" id="{5EB8A74B-28F8-444E-9F32-3C21626FF3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1AD817A-B6DB-419C-A599-19E04D25C977}" type="slidenum">
              <a:rPr lang="zh-CN" altLang="en-US" sz="1200">
                <a:latin typeface="Arial" panose="020B0604020202020204" pitchFamily="34" charset="0"/>
              </a:rPr>
              <a:pPr/>
              <a:t>100</a:t>
            </a:fld>
            <a:endParaRPr lang="en-US" altLang="zh-CN" sz="1200">
              <a:latin typeface="Arial" panose="020B0604020202020204" pitchFamily="34" charset="0"/>
            </a:endParaRPr>
          </a:p>
        </p:txBody>
      </p:sp>
      <p:sp>
        <p:nvSpPr>
          <p:cNvPr id="101379" name="Rectangle 2">
            <a:extLst>
              <a:ext uri="{FF2B5EF4-FFF2-40B4-BE49-F238E27FC236}">
                <a16:creationId xmlns:a16="http://schemas.microsoft.com/office/drawing/2014/main" xmlns="" id="{9525BB6A-DF69-45C8-A1DC-E2A079DCCA06}"/>
              </a:ext>
            </a:extLst>
          </p:cNvPr>
          <p:cNvSpPr>
            <a:spLocks noGrp="1" noRot="1" noChangeAspect="1" noChangeArrowheads="1" noTextEdit="1"/>
          </p:cNvSpPr>
          <p:nvPr>
            <p:ph type="sldImg"/>
          </p:nvPr>
        </p:nvSpPr>
        <p:spPr>
          <a:ln/>
        </p:spPr>
      </p:sp>
      <p:sp>
        <p:nvSpPr>
          <p:cNvPr id="101380" name="Rectangle 3">
            <a:extLst>
              <a:ext uri="{FF2B5EF4-FFF2-40B4-BE49-F238E27FC236}">
                <a16:creationId xmlns:a16="http://schemas.microsoft.com/office/drawing/2014/main" xmlns="" id="{5E358AF4-02A3-44A2-A4E6-A403A14CD1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Our sys jntly predicts for each word, whether it’s a trigger, and if so, what’s evt type</a:t>
            </a:r>
          </a:p>
        </p:txBody>
      </p:sp>
    </p:spTree>
    <p:extLst>
      <p:ext uri="{BB962C8B-B14F-4D97-AF65-F5344CB8AC3E}">
        <p14:creationId xmlns:p14="http://schemas.microsoft.com/office/powerpoint/2010/main" val="25155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xmlns="" id="{FFC1CF4C-81A2-46CF-A39C-45F25C0929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43B932E-34C2-430D-B0A3-BAFB512C22B0}" type="slidenum">
              <a:rPr lang="en-GB" altLang="en-US" sz="1200"/>
              <a:pPr/>
              <a:t>27</a:t>
            </a:fld>
            <a:endParaRPr lang="en-GB" altLang="en-US" sz="1200"/>
          </a:p>
        </p:txBody>
      </p:sp>
      <p:sp>
        <p:nvSpPr>
          <p:cNvPr id="33795" name="Rectangle 2">
            <a:extLst>
              <a:ext uri="{FF2B5EF4-FFF2-40B4-BE49-F238E27FC236}">
                <a16:creationId xmlns:a16="http://schemas.microsoft.com/office/drawing/2014/main" xmlns="" id="{F1E54F7C-3E01-452A-A1B7-E9DD0CB1AFC8}"/>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xmlns="" id="{F762D9DD-38B3-4D8D-B5D9-CD4FD1AF23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426742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xmlns="" id="{2E1D7909-E2E1-473C-9824-2F11457E3F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BCFC7F6-660F-42C8-A0C5-144061B18DE5}" type="slidenum">
              <a:rPr lang="en-GB" altLang="en-US" sz="1200"/>
              <a:pPr/>
              <a:t>29</a:t>
            </a:fld>
            <a:endParaRPr lang="en-GB" altLang="en-US" sz="1200"/>
          </a:p>
        </p:txBody>
      </p:sp>
      <p:sp>
        <p:nvSpPr>
          <p:cNvPr id="36867" name="Rectangle 2">
            <a:extLst>
              <a:ext uri="{FF2B5EF4-FFF2-40B4-BE49-F238E27FC236}">
                <a16:creationId xmlns:a16="http://schemas.microsoft.com/office/drawing/2014/main" xmlns="" id="{82CA5D77-3AC9-4AC9-81C6-D7FF60504D8E}"/>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xmlns="" id="{76B02E28-F802-4E96-8672-11D87AB2D9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325420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xmlns="" id="{2E1D7909-E2E1-473C-9824-2F11457E3F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BCFC7F6-660F-42C8-A0C5-144061B18DE5}" type="slidenum">
              <a:rPr lang="en-GB" altLang="en-US" sz="1200"/>
              <a:pPr/>
              <a:t>47</a:t>
            </a:fld>
            <a:endParaRPr lang="en-GB" altLang="en-US" sz="1200"/>
          </a:p>
        </p:txBody>
      </p:sp>
      <p:sp>
        <p:nvSpPr>
          <p:cNvPr id="36867" name="Rectangle 2">
            <a:extLst>
              <a:ext uri="{FF2B5EF4-FFF2-40B4-BE49-F238E27FC236}">
                <a16:creationId xmlns:a16="http://schemas.microsoft.com/office/drawing/2014/main" xmlns="" id="{82CA5D77-3AC9-4AC9-81C6-D7FF60504D8E}"/>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xmlns="" id="{76B02E28-F802-4E96-8672-11D87AB2D9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1292201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xmlns="" id="{6B82916E-A65C-4224-A755-88FEC604AF5D}"/>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xmlns="" id="{AC2E9A68-E623-49D7-992E-6E8DF666DA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4516" name="Slide Number Placeholder 3">
            <a:extLst>
              <a:ext uri="{FF2B5EF4-FFF2-40B4-BE49-F238E27FC236}">
                <a16:creationId xmlns:a16="http://schemas.microsoft.com/office/drawing/2014/main" xmlns="" id="{3AF8E8E8-C73D-48DE-B39F-D27D59F1942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0FE0C70-A8E5-4830-984F-AB8412CEDF6F}" type="slidenum">
              <a:rPr lang="en-US" altLang="en-US" sz="1200">
                <a:latin typeface="Arial" panose="020B0604020202020204" pitchFamily="34" charset="0"/>
              </a:rPr>
              <a:pPr/>
              <a:t>68</a:t>
            </a:fld>
            <a:endParaRPr lang="en-US" altLang="en-US" sz="1200">
              <a:latin typeface="Arial" panose="020B0604020202020204" pitchFamily="34" charset="0"/>
            </a:endParaRPr>
          </a:p>
        </p:txBody>
      </p:sp>
    </p:spTree>
    <p:extLst>
      <p:ext uri="{BB962C8B-B14F-4D97-AF65-F5344CB8AC3E}">
        <p14:creationId xmlns:p14="http://schemas.microsoft.com/office/powerpoint/2010/main" val="4234700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xmlns="" id="{BBB80F06-85C0-414A-A884-E4335981B00D}"/>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xmlns="" id="{49E590C6-8DD3-4B44-8E60-32D24D1CC8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6564" name="Slide Number Placeholder 3">
            <a:extLst>
              <a:ext uri="{FF2B5EF4-FFF2-40B4-BE49-F238E27FC236}">
                <a16:creationId xmlns:a16="http://schemas.microsoft.com/office/drawing/2014/main" xmlns="" id="{ED6EB86F-C290-4877-9213-353F2AC135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002252A-FB4A-439E-97B8-EE9FC7A9CEF3}" type="slidenum">
              <a:rPr lang="en-US" altLang="en-US" sz="1200">
                <a:latin typeface="Arial" panose="020B0604020202020204" pitchFamily="34" charset="0"/>
              </a:rPr>
              <a:pPr/>
              <a:t>69</a:t>
            </a:fld>
            <a:endParaRPr lang="en-US" altLang="en-US" sz="1200">
              <a:latin typeface="Arial" panose="020B0604020202020204" pitchFamily="34" charset="0"/>
            </a:endParaRPr>
          </a:p>
        </p:txBody>
      </p:sp>
    </p:spTree>
    <p:extLst>
      <p:ext uri="{BB962C8B-B14F-4D97-AF65-F5344CB8AC3E}">
        <p14:creationId xmlns:p14="http://schemas.microsoft.com/office/powerpoint/2010/main" val="3175880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xmlns="" id="{5ACFFF81-F53A-439B-B46F-CFEA9B4522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C78B963-1A9C-4A3D-B41F-1307A001126D}" type="slidenum">
              <a:rPr lang="en-GB" altLang="en-US" sz="1200"/>
              <a:pPr/>
              <a:t>78</a:t>
            </a:fld>
            <a:endParaRPr lang="en-GB" altLang="en-US" sz="1200"/>
          </a:p>
        </p:txBody>
      </p:sp>
      <p:sp>
        <p:nvSpPr>
          <p:cNvPr id="78851" name="Rectangle 2">
            <a:extLst>
              <a:ext uri="{FF2B5EF4-FFF2-40B4-BE49-F238E27FC236}">
                <a16:creationId xmlns:a16="http://schemas.microsoft.com/office/drawing/2014/main" xmlns="" id="{BDDB9ECC-1847-497F-A08B-82F883D48D09}"/>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xmlns="" id="{BFE0326F-377F-4A56-B451-E7F045EE82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4261661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xmlns="" id="{34652F21-C9EE-4C95-8829-939A420329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0295711-9867-490B-8C9B-EBF274B936AD}" type="slidenum">
              <a:rPr lang="en-GB" altLang="en-US" sz="1200"/>
              <a:pPr/>
              <a:t>79</a:t>
            </a:fld>
            <a:endParaRPr lang="en-GB" altLang="en-US" sz="1200"/>
          </a:p>
        </p:txBody>
      </p:sp>
      <p:sp>
        <p:nvSpPr>
          <p:cNvPr id="80899" name="Text Box 2">
            <a:extLst>
              <a:ext uri="{FF2B5EF4-FFF2-40B4-BE49-F238E27FC236}">
                <a16:creationId xmlns:a16="http://schemas.microsoft.com/office/drawing/2014/main" xmlns="" id="{0566F50A-D9D6-4BCE-9804-2A855BFC51E2}"/>
              </a:ext>
            </a:extLst>
          </p:cNvPr>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lIns="84408" tIns="42204" rIns="84408" bIns="4220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0900" name="Rectangle 3">
            <a:extLst>
              <a:ext uri="{FF2B5EF4-FFF2-40B4-BE49-F238E27FC236}">
                <a16:creationId xmlns:a16="http://schemas.microsoft.com/office/drawing/2014/main" xmlns="" id="{D1BAC090-F39C-46C7-85DF-98B42A8FFDFB}"/>
              </a:ext>
            </a:extLst>
          </p:cNvPr>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3658832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xmlns="" id="{90649E2B-E9CB-4E5D-BCBB-0D3FA6D1C9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E202F4E-DA7D-4AFE-B76F-5F8F57589B1C}" type="slidenum">
              <a:rPr lang="en-GB" altLang="en-US" sz="1200"/>
              <a:pPr/>
              <a:t>80</a:t>
            </a:fld>
            <a:endParaRPr lang="en-GB" altLang="en-US" sz="1200"/>
          </a:p>
        </p:txBody>
      </p:sp>
      <p:sp>
        <p:nvSpPr>
          <p:cNvPr id="82947" name="Text Box 2">
            <a:extLst>
              <a:ext uri="{FF2B5EF4-FFF2-40B4-BE49-F238E27FC236}">
                <a16:creationId xmlns:a16="http://schemas.microsoft.com/office/drawing/2014/main" xmlns="" id="{ED751B11-4B93-4239-8DA8-07DE7570E9A3}"/>
              </a:ext>
            </a:extLst>
          </p:cNvPr>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lIns="84408" tIns="42204" rIns="84408" bIns="4220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948" name="Rectangle 3">
            <a:extLst>
              <a:ext uri="{FF2B5EF4-FFF2-40B4-BE49-F238E27FC236}">
                <a16:creationId xmlns:a16="http://schemas.microsoft.com/office/drawing/2014/main" xmlns="" id="{F8A04473-9240-4AFC-A685-A23855B87F09}"/>
              </a:ext>
            </a:extLst>
          </p:cNvPr>
          <p:cNvSpPr>
            <a:spLocks noGrp="1" noChangeArrowheads="1"/>
          </p:cNvSpPr>
          <p:nvPr>
            <p:ph type="body"/>
          </p:nvPr>
        </p:nvSpPr>
        <p:spPr>
          <a:xfrm>
            <a:off x="685800" y="4343400"/>
            <a:ext cx="5484813"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2332880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447800" cy="6856413"/>
          </a:xfrm>
          <a:prstGeom prst="rect">
            <a:avLst/>
          </a:prstGeom>
          <a:gradFill rotWithShape="0">
            <a:gsLst>
              <a:gs pos="0">
                <a:srgbClr val="33CCCC"/>
              </a:gs>
              <a:gs pos="50000">
                <a:srgbClr val="33CCCC">
                  <a:gamma/>
                  <a:tint val="0"/>
                  <a:invGamma/>
                </a:srgbClr>
              </a:gs>
              <a:gs pos="100000">
                <a:srgbClr val="33CCCC"/>
              </a:gs>
            </a:gsLst>
            <a:lin ang="5400000" scaled="1"/>
          </a:gradFill>
          <a:ln w="9525">
            <a:noFill/>
            <a:miter lim="800000"/>
            <a:headEnd/>
            <a:tailEnd/>
          </a:ln>
          <a:effectLst/>
        </p:spPr>
        <p:txBody>
          <a:bodyPr/>
          <a:lstStyle/>
          <a:p>
            <a:pPr>
              <a:defRPr/>
            </a:pPr>
            <a:endParaRPr lang="en-US"/>
          </a:p>
        </p:txBody>
      </p:sp>
      <p:sp>
        <p:nvSpPr>
          <p:cNvPr id="5" name="Rectangle 3"/>
          <p:cNvSpPr>
            <a:spLocks noChangeArrowheads="1"/>
          </p:cNvSpPr>
          <p:nvPr/>
        </p:nvSpPr>
        <p:spPr bwMode="auto">
          <a:xfrm>
            <a:off x="0" y="1447800"/>
            <a:ext cx="9142413" cy="1752600"/>
          </a:xfrm>
          <a:prstGeom prst="rect">
            <a:avLst/>
          </a:prstGeom>
          <a:gradFill rotWithShape="0">
            <a:gsLst>
              <a:gs pos="0">
                <a:srgbClr val="33CCCC">
                  <a:gamma/>
                  <a:tint val="0"/>
                  <a:invGamma/>
                </a:srgbClr>
              </a:gs>
              <a:gs pos="100000">
                <a:srgbClr val="33CCCC"/>
              </a:gs>
            </a:gsLst>
            <a:lin ang="0" scaled="1"/>
          </a:gradFill>
          <a:ln w="9525">
            <a:noFill/>
            <a:miter lim="800000"/>
            <a:headEnd/>
            <a:tailEnd/>
          </a:ln>
          <a:effectLst/>
        </p:spPr>
        <p:txBody>
          <a:bodyPr/>
          <a:lstStyle/>
          <a:p>
            <a:pPr>
              <a:defRPr/>
            </a:pPr>
            <a:endParaRPr lang="en-US"/>
          </a:p>
        </p:txBody>
      </p:sp>
      <p:sp>
        <p:nvSpPr>
          <p:cNvPr id="6" name="Rectangle 6"/>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lang="en-US"/>
          </a:p>
        </p:txBody>
      </p:sp>
      <p:sp>
        <p:nvSpPr>
          <p:cNvPr id="647172" name="Rectangle 4"/>
          <p:cNvSpPr>
            <a:spLocks noGrp="1" noChangeArrowheads="1"/>
          </p:cNvSpPr>
          <p:nvPr>
            <p:ph type="ctrTitle" sz="quarter"/>
          </p:nvPr>
        </p:nvSpPr>
        <p:spPr>
          <a:xfrm>
            <a:off x="1377591" y="1638300"/>
            <a:ext cx="7772400" cy="1371600"/>
          </a:xfrm>
        </p:spPr>
        <p:txBody>
          <a:bodyPr/>
          <a:lstStyle>
            <a:lvl1pPr>
              <a:defRPr/>
            </a:lvl1pPr>
          </a:lstStyle>
          <a:p>
            <a:r>
              <a:rPr lang="en-US"/>
              <a:t>Click to edit Master title style</a:t>
            </a:r>
          </a:p>
        </p:txBody>
      </p:sp>
      <p:sp>
        <p:nvSpPr>
          <p:cNvPr id="647173"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w Cen MT" pitchFamily="34" charset="0"/>
              </a:defRPr>
            </a:lvl1pPr>
          </a:lstStyle>
          <a:p>
            <a:r>
              <a:rPr lang="en-US"/>
              <a:t>Click to edit Master subtitle style</a:t>
            </a:r>
          </a:p>
        </p:txBody>
      </p:sp>
    </p:spTree>
    <p:extLst>
      <p:ext uri="{BB962C8B-B14F-4D97-AF65-F5344CB8AC3E}">
        <p14:creationId xmlns:p14="http://schemas.microsoft.com/office/powerpoint/2010/main" val="299160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a:latin typeface="Calibri" pitchFamily="34" charset="0"/>
              </a:defRPr>
            </a:lvl1pPr>
            <a:lvl2pPr>
              <a:defRPr b="0">
                <a:latin typeface="Calibri" pitchFamily="34" charset="0"/>
              </a:defRPr>
            </a:lvl2pPr>
            <a:lvl3pPr>
              <a:defRPr b="0">
                <a:latin typeface="Calibri" pitchFamily="34" charset="0"/>
              </a:defRPr>
            </a:lvl3pPr>
            <a:lvl4pPr>
              <a:defRPr b="0">
                <a:latin typeface="Calibri" pitchFamily="34" charset="0"/>
              </a:defRPr>
            </a:lvl4pPr>
            <a:lvl5pPr>
              <a:defRPr b="0">
                <a:latin typeface="Calibri"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41234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78321"/>
            <a:ext cx="3810000" cy="5255830"/>
          </a:xfrm>
        </p:spPr>
        <p:txBody>
          <a:bodyPr/>
          <a:lstStyle>
            <a:lvl1pPr>
              <a:defRPr sz="2800" b="0">
                <a:latin typeface="Calibri" pitchFamily="34" charset="0"/>
              </a:defRPr>
            </a:lvl1pPr>
            <a:lvl2pPr>
              <a:defRPr sz="2400" b="0">
                <a:latin typeface="Calibri" pitchFamily="34" charset="0"/>
              </a:defRPr>
            </a:lvl2pPr>
            <a:lvl3pPr>
              <a:defRPr sz="2000" b="0">
                <a:latin typeface="Calibri" pitchFamily="34" charset="0"/>
              </a:defRPr>
            </a:lvl3pPr>
            <a:lvl4pPr>
              <a:defRPr sz="1800" b="0">
                <a:latin typeface="Calibri" pitchFamily="34" charset="0"/>
              </a:defRPr>
            </a:lvl4pPr>
            <a:lvl5pPr>
              <a:defRPr sz="1800" b="0">
                <a:latin typeface="Calibri"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78321"/>
            <a:ext cx="3810000" cy="5255829"/>
          </a:xfrm>
        </p:spPr>
        <p:txBody>
          <a:bodyPr/>
          <a:lstStyle>
            <a:lvl1pPr>
              <a:defRPr sz="2800" b="0">
                <a:latin typeface="Calibri" pitchFamily="34" charset="0"/>
              </a:defRPr>
            </a:lvl1pPr>
            <a:lvl2pPr>
              <a:defRPr sz="2400" b="0">
                <a:latin typeface="Calibri" pitchFamily="34" charset="0"/>
              </a:defRPr>
            </a:lvl2pPr>
            <a:lvl3pPr>
              <a:defRPr sz="2000" b="0">
                <a:latin typeface="Calibri" pitchFamily="34" charset="0"/>
              </a:defRPr>
            </a:lvl3pPr>
            <a:lvl4pPr>
              <a:defRPr sz="1800" b="0">
                <a:latin typeface="Calibri" pitchFamily="34" charset="0"/>
              </a:defRPr>
            </a:lvl4pPr>
            <a:lvl5pPr>
              <a:defRPr sz="1800" b="0">
                <a:latin typeface="Calibri"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6719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7568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049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0105"/>
            <a:ext cx="7772400" cy="758950"/>
          </a:xfrm>
        </p:spPr>
        <p:txBody>
          <a:bodyPr/>
          <a:lstStyle/>
          <a:p>
            <a:r>
              <a:rPr lang="en-US"/>
              <a:t>Click to edit Master title style</a:t>
            </a:r>
          </a:p>
        </p:txBody>
      </p:sp>
      <p:sp>
        <p:nvSpPr>
          <p:cNvPr id="3" name="Chart Placeholder 2"/>
          <p:cNvSpPr>
            <a:spLocks noGrp="1"/>
          </p:cNvSpPr>
          <p:nvPr>
            <p:ph type="chart" idx="1"/>
          </p:nvPr>
        </p:nvSpPr>
        <p:spPr>
          <a:xfrm>
            <a:off x="685800" y="1698625"/>
            <a:ext cx="7772400" cy="4835525"/>
          </a:xfrm>
        </p:spPr>
        <p:txBody>
          <a:bodyPr/>
          <a:lstStyle/>
          <a:p>
            <a:pPr lvl="0"/>
            <a:endParaRPr lang="en-US" noProof="0"/>
          </a:p>
        </p:txBody>
      </p:sp>
    </p:spTree>
    <p:extLst>
      <p:ext uri="{BB962C8B-B14F-4D97-AF65-F5344CB8AC3E}">
        <p14:creationId xmlns:p14="http://schemas.microsoft.com/office/powerpoint/2010/main" val="4206030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9804" y="0"/>
            <a:ext cx="7772400" cy="779055"/>
          </a:xfrm>
        </p:spPr>
        <p:txBody>
          <a:bodyPr/>
          <a:lstStyle/>
          <a:p>
            <a:r>
              <a:rPr lang="en-US"/>
              <a:t>Click to edit Master title style</a:t>
            </a:r>
          </a:p>
        </p:txBody>
      </p:sp>
      <p:sp>
        <p:nvSpPr>
          <p:cNvPr id="3" name="Table Placeholder 2"/>
          <p:cNvSpPr>
            <a:spLocks noGrp="1"/>
          </p:cNvSpPr>
          <p:nvPr>
            <p:ph type="tbl" idx="1"/>
          </p:nvPr>
        </p:nvSpPr>
        <p:spPr>
          <a:xfrm>
            <a:off x="685800" y="1698625"/>
            <a:ext cx="7772400" cy="4835525"/>
          </a:xfrm>
        </p:spPr>
        <p:txBody>
          <a:bodyPr/>
          <a:lstStyle>
            <a:lvl1pPr>
              <a:defRPr b="0">
                <a:latin typeface="Tw Cen MT" pitchFamily="34" charset="0"/>
              </a:defRPr>
            </a:lvl1pPr>
          </a:lstStyle>
          <a:p>
            <a:pPr lvl="0"/>
            <a:r>
              <a:rPr lang="en-US" noProof="0"/>
              <a:t>Click icon to add table</a:t>
            </a:r>
          </a:p>
        </p:txBody>
      </p:sp>
    </p:spTree>
    <p:extLst>
      <p:ext uri="{BB962C8B-B14F-4D97-AF65-F5344CB8AC3E}">
        <p14:creationId xmlns:p14="http://schemas.microsoft.com/office/powerpoint/2010/main" val="80129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779055"/>
          </a:xfrm>
        </p:spPr>
        <p:txBody>
          <a:bodyPr/>
          <a:lstStyle/>
          <a:p>
            <a:r>
              <a:rPr lang="en-US"/>
              <a:t>Click to edit Master title style</a:t>
            </a:r>
          </a:p>
        </p:txBody>
      </p:sp>
      <p:sp>
        <p:nvSpPr>
          <p:cNvPr id="3" name="Text Placeholder 2"/>
          <p:cNvSpPr>
            <a:spLocks noGrp="1"/>
          </p:cNvSpPr>
          <p:nvPr>
            <p:ph type="body" sz="half" idx="1"/>
          </p:nvPr>
        </p:nvSpPr>
        <p:spPr>
          <a:xfrm>
            <a:off x="685800" y="1698625"/>
            <a:ext cx="3810000" cy="4835525"/>
          </a:xfrm>
        </p:spPr>
        <p:txBody>
          <a:bodyPr/>
          <a:lstStyle>
            <a:lvl1pPr>
              <a:defRPr b="0">
                <a:latin typeface="Tw Cen MT" pitchFamily="34" charset="0"/>
              </a:defRPr>
            </a:lvl1pPr>
            <a:lvl2pPr>
              <a:defRPr b="0">
                <a:latin typeface="Tw Cen MT" pitchFamily="34" charset="0"/>
              </a:defRPr>
            </a:lvl2pPr>
            <a:lvl3pPr>
              <a:defRPr b="0">
                <a:latin typeface="Tw Cen MT" pitchFamily="34" charset="0"/>
              </a:defRPr>
            </a:lvl3pPr>
            <a:lvl4pPr>
              <a:defRPr b="0">
                <a:latin typeface="Tw Cen MT" pitchFamily="34" charset="0"/>
              </a:defRPr>
            </a:lvl4pPr>
            <a:lvl5pPr>
              <a:defRPr b="0">
                <a:latin typeface="Tw Cen MT"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98625"/>
            <a:ext cx="3810000" cy="4835525"/>
          </a:xfrm>
        </p:spPr>
        <p:txBody>
          <a:bodyPr/>
          <a:lstStyle>
            <a:lvl1pPr>
              <a:defRPr b="0">
                <a:latin typeface="Tw Cen MT" pitchFamily="34" charset="0"/>
              </a:defRPr>
            </a:lvl1pPr>
            <a:lvl2pPr>
              <a:defRPr b="0">
                <a:latin typeface="Tw Cen MT" pitchFamily="34" charset="0"/>
              </a:defRPr>
            </a:lvl2pPr>
            <a:lvl3pPr>
              <a:defRPr b="0">
                <a:latin typeface="Tw Cen MT" pitchFamily="34" charset="0"/>
              </a:defRPr>
            </a:lvl3pPr>
            <a:lvl4pPr>
              <a:defRPr b="0">
                <a:latin typeface="Tw Cen MT" pitchFamily="34" charset="0"/>
              </a:defRPr>
            </a:lvl4pPr>
            <a:lvl5pPr>
              <a:defRPr b="0">
                <a:latin typeface="Tw Cen MT"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6962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6146" name="Rectangle 2"/>
          <p:cNvSpPr>
            <a:spLocks noChangeArrowheads="1"/>
          </p:cNvSpPr>
          <p:nvPr/>
        </p:nvSpPr>
        <p:spPr bwMode="auto">
          <a:xfrm>
            <a:off x="0" y="783911"/>
            <a:ext cx="685800" cy="6072502"/>
          </a:xfrm>
          <a:prstGeom prst="rect">
            <a:avLst/>
          </a:prstGeom>
          <a:gradFill rotWithShape="0">
            <a:gsLst>
              <a:gs pos="0">
                <a:srgbClr val="33CCCC">
                  <a:gamma/>
                  <a:tint val="0"/>
                  <a:invGamma/>
                </a:srgbClr>
              </a:gs>
              <a:gs pos="100000">
                <a:srgbClr val="33CCCC"/>
              </a:gs>
            </a:gsLst>
            <a:lin ang="5400000" scaled="1"/>
          </a:gradFill>
          <a:ln w="9525">
            <a:noFill/>
            <a:miter lim="800000"/>
            <a:headEnd/>
            <a:tailEnd/>
          </a:ln>
          <a:effectLst/>
        </p:spPr>
        <p:txBody>
          <a:bodyPr/>
          <a:lstStyle/>
          <a:p>
            <a:pPr>
              <a:defRPr/>
            </a:pPr>
            <a:endParaRPr lang="en-US"/>
          </a:p>
        </p:txBody>
      </p:sp>
      <p:sp>
        <p:nvSpPr>
          <p:cNvPr id="646149" name="Rectangle 5"/>
          <p:cNvSpPr>
            <a:spLocks noChangeArrowheads="1"/>
          </p:cNvSpPr>
          <p:nvPr/>
        </p:nvSpPr>
        <p:spPr bwMode="auto">
          <a:xfrm>
            <a:off x="0" y="10955"/>
            <a:ext cx="9144000" cy="762000"/>
          </a:xfrm>
          <a:prstGeom prst="rect">
            <a:avLst/>
          </a:prstGeom>
          <a:gradFill rotWithShape="0">
            <a:gsLst>
              <a:gs pos="0">
                <a:srgbClr val="33CCCC">
                  <a:gamma/>
                  <a:tint val="0"/>
                  <a:invGamma/>
                </a:srgbClr>
              </a:gs>
              <a:gs pos="100000">
                <a:srgbClr val="33CCCC"/>
              </a:gs>
            </a:gsLst>
            <a:lin ang="0" scaled="1"/>
          </a:gradFill>
          <a:ln w="9525">
            <a:noFill/>
            <a:miter lim="800000"/>
            <a:headEnd/>
            <a:tailEnd/>
          </a:ln>
          <a:effectLst>
            <a:outerShdw blurRad="254000" dist="76200" dir="2400000" algn="t" rotWithShape="0">
              <a:prstClr val="black">
                <a:alpha val="40000"/>
              </a:prstClr>
            </a:outerShdw>
          </a:effectLst>
        </p:spPr>
        <p:txBody>
          <a:bodyPr/>
          <a:lstStyle/>
          <a:p>
            <a:pPr>
              <a:defRPr/>
            </a:pPr>
            <a:endParaRPr lang="en-US"/>
          </a:p>
        </p:txBody>
      </p:sp>
      <p:sp>
        <p:nvSpPr>
          <p:cNvPr id="646148" name="Rectangle 4"/>
          <p:cNvSpPr>
            <a:spLocks noChangeArrowheads="1"/>
          </p:cNvSpPr>
          <p:nvPr/>
        </p:nvSpPr>
        <p:spPr bwMode="auto">
          <a:xfrm>
            <a:off x="685800" y="6629400"/>
            <a:ext cx="3505200" cy="227013"/>
          </a:xfrm>
          <a:prstGeom prst="rect">
            <a:avLst/>
          </a:prstGeom>
          <a:gradFill rotWithShape="1">
            <a:gsLst>
              <a:gs pos="0">
                <a:schemeClr val="folHlink">
                  <a:gamma/>
                  <a:shade val="63137"/>
                  <a:invGamma/>
                </a:schemeClr>
              </a:gs>
              <a:gs pos="50000">
                <a:schemeClr val="folHlink"/>
              </a:gs>
              <a:gs pos="100000">
                <a:schemeClr val="folHlink">
                  <a:gamma/>
                  <a:shade val="63137"/>
                  <a:invGamma/>
                </a:schemeClr>
              </a:gs>
            </a:gsLst>
            <a:lin ang="0" scaled="1"/>
          </a:gradFill>
          <a:ln w="9525">
            <a:noFill/>
            <a:miter lim="800000"/>
            <a:headEnd/>
            <a:tailEnd/>
          </a:ln>
          <a:effectLst/>
        </p:spPr>
        <p:txBody>
          <a:bodyPr/>
          <a:lstStyle/>
          <a:p>
            <a:pPr>
              <a:defRPr/>
            </a:pPr>
            <a:endParaRPr lang="en-US"/>
          </a:p>
        </p:txBody>
      </p:sp>
      <p:sp>
        <p:nvSpPr>
          <p:cNvPr id="646150" name="Rectangle 6"/>
          <p:cNvSpPr>
            <a:spLocks noGrp="1" noChangeArrowheads="1"/>
          </p:cNvSpPr>
          <p:nvPr>
            <p:ph type="title"/>
          </p:nvPr>
        </p:nvSpPr>
        <p:spPr bwMode="auto">
          <a:xfrm>
            <a:off x="680244" y="-1"/>
            <a:ext cx="8469312" cy="75500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US" dirty="0"/>
          </a:p>
        </p:txBody>
      </p:sp>
      <p:sp>
        <p:nvSpPr>
          <p:cNvPr id="646151" name="Rectangle 7"/>
          <p:cNvSpPr>
            <a:spLocks noGrp="1" noChangeArrowheads="1"/>
          </p:cNvSpPr>
          <p:nvPr>
            <p:ph type="body" idx="1"/>
          </p:nvPr>
        </p:nvSpPr>
        <p:spPr bwMode="auto">
          <a:xfrm>
            <a:off x="685800" y="1239915"/>
            <a:ext cx="7772400" cy="529423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23574493"/>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Lst>
  <p:txStyles>
    <p:titleStyle>
      <a:lvl1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ea typeface="+mj-ea"/>
          <a:cs typeface="+mj-cs"/>
        </a:defRPr>
      </a:lvl1pPr>
      <a:lvl2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defRPr>
      </a:lvl2pPr>
      <a:lvl3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defRPr>
      </a:lvl3pPr>
      <a:lvl4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defRPr>
      </a:lvl4pPr>
      <a:lvl5pPr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w Cen MT Condensed" pitchFamily="34" charset="0"/>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80000"/>
        <a:buFont typeface="Wingdings" pitchFamily="2" charset="2"/>
        <a:buChar char="l"/>
        <a:defRPr kumimoji="1" sz="2800" b="0">
          <a:solidFill>
            <a:schemeClr val="tx1"/>
          </a:solidFill>
          <a:effectLst>
            <a:outerShdw blurRad="38100" dist="38100" dir="2700000" algn="tl">
              <a:srgbClr val="C0C0C0"/>
            </a:outerShdw>
          </a:effectLst>
          <a:latin typeface="Calibri" pitchFamily="34" charset="0"/>
          <a:ea typeface="+mn-ea"/>
          <a:cs typeface="+mn-cs"/>
        </a:defRPr>
      </a:lvl1pPr>
      <a:lvl2pPr marL="742950" indent="-285750" algn="l" rtl="0" eaLnBrk="1" fontAlgn="base" hangingPunct="1">
        <a:spcBef>
          <a:spcPct val="20000"/>
        </a:spcBef>
        <a:spcAft>
          <a:spcPct val="0"/>
        </a:spcAft>
        <a:buFont typeface="Wingdings" pitchFamily="2" charset="2"/>
        <a:buChar char="§"/>
        <a:defRPr kumimoji="1" sz="2400" b="0">
          <a:solidFill>
            <a:schemeClr val="tx1"/>
          </a:solidFill>
          <a:latin typeface="Calibri" pitchFamily="34" charset="0"/>
        </a:defRPr>
      </a:lvl2pPr>
      <a:lvl3pPr marL="1143000" indent="-228600" algn="l" rtl="0" eaLnBrk="1" fontAlgn="base" hangingPunct="1">
        <a:spcBef>
          <a:spcPct val="20000"/>
        </a:spcBef>
        <a:spcAft>
          <a:spcPct val="0"/>
        </a:spcAft>
        <a:buClr>
          <a:schemeClr val="accent2"/>
        </a:buClr>
        <a:buChar char="•"/>
        <a:defRPr kumimoji="1" sz="2000" b="0">
          <a:solidFill>
            <a:schemeClr val="tx1"/>
          </a:solidFill>
          <a:latin typeface="Calibri" pitchFamily="34" charset="0"/>
        </a:defRPr>
      </a:lvl3pPr>
      <a:lvl4pPr marL="1600200" indent="-228600" algn="l" rtl="0" eaLnBrk="1" fontAlgn="base" hangingPunct="1">
        <a:spcBef>
          <a:spcPct val="20000"/>
        </a:spcBef>
        <a:spcAft>
          <a:spcPct val="0"/>
        </a:spcAft>
        <a:buChar char="–"/>
        <a:defRPr kumimoji="1" b="0">
          <a:solidFill>
            <a:schemeClr val="tx1"/>
          </a:solidFill>
          <a:latin typeface="Calibri" pitchFamily="34" charset="0"/>
        </a:defRPr>
      </a:lvl4pPr>
      <a:lvl5pPr marL="2057400" indent="-228600" algn="l" rtl="0" eaLnBrk="1" fontAlgn="base" hangingPunct="1">
        <a:spcBef>
          <a:spcPct val="20000"/>
        </a:spcBef>
        <a:spcAft>
          <a:spcPct val="0"/>
        </a:spcAft>
        <a:buClr>
          <a:schemeClr val="accent2"/>
        </a:buClr>
        <a:buChar char="•"/>
        <a:defRPr kumimoji="1" b="0">
          <a:solidFill>
            <a:schemeClr val="tx1"/>
          </a:solidFill>
          <a:latin typeface="Calibri" pitchFamily="34" charset="0"/>
        </a:defRPr>
      </a:lvl5pPr>
      <a:lvl6pPr marL="2514600" indent="-228600" algn="l" rtl="0" eaLnBrk="1" fontAlgn="base" hangingPunct="1">
        <a:spcBef>
          <a:spcPct val="20000"/>
        </a:spcBef>
        <a:spcAft>
          <a:spcPct val="0"/>
        </a:spcAft>
        <a:buClr>
          <a:schemeClr val="accent2"/>
        </a:buClr>
        <a:buChar char="•"/>
        <a:defRPr kumimoji="1" sz="2000" b="1">
          <a:solidFill>
            <a:schemeClr val="tx1"/>
          </a:solidFill>
          <a:latin typeface="+mn-lt"/>
        </a:defRPr>
      </a:lvl6pPr>
      <a:lvl7pPr marL="2971800" indent="-228600" algn="l" rtl="0" eaLnBrk="1" fontAlgn="base" hangingPunct="1">
        <a:spcBef>
          <a:spcPct val="20000"/>
        </a:spcBef>
        <a:spcAft>
          <a:spcPct val="0"/>
        </a:spcAft>
        <a:buClr>
          <a:schemeClr val="accent2"/>
        </a:buClr>
        <a:buChar char="•"/>
        <a:defRPr kumimoji="1" sz="2000" b="1">
          <a:solidFill>
            <a:schemeClr val="tx1"/>
          </a:solidFill>
          <a:latin typeface="+mn-lt"/>
        </a:defRPr>
      </a:lvl7pPr>
      <a:lvl8pPr marL="3429000" indent="-228600" algn="l" rtl="0" eaLnBrk="1" fontAlgn="base" hangingPunct="1">
        <a:spcBef>
          <a:spcPct val="20000"/>
        </a:spcBef>
        <a:spcAft>
          <a:spcPct val="0"/>
        </a:spcAft>
        <a:buClr>
          <a:schemeClr val="accent2"/>
        </a:buClr>
        <a:buChar char="•"/>
        <a:defRPr kumimoji="1" sz="2000" b="1">
          <a:solidFill>
            <a:schemeClr val="tx1"/>
          </a:solidFill>
          <a:latin typeface="+mn-lt"/>
        </a:defRPr>
      </a:lvl8pPr>
      <a:lvl9pPr marL="3886200" indent="-228600" algn="l" rtl="0" eaLnBrk="1" fontAlgn="base" hangingPunct="1">
        <a:spcBef>
          <a:spcPct val="20000"/>
        </a:spcBef>
        <a:spcAft>
          <a:spcPct val="0"/>
        </a:spcAft>
        <a:buClr>
          <a:schemeClr val="accent2"/>
        </a:buClr>
        <a:buChar char="•"/>
        <a:defRPr kumimoji="1"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www.di.unipi.it/~attardi/Paper/NAACL09.pdf" TargetMode="External"/><Relationship Id="rId2" Type="http://schemas.openxmlformats.org/officeDocument/2006/relationships/hyperlink" Target="http://acl.ldc.upenn.edu/W/W06/W06-2922.pdf" TargetMode="External"/><Relationship Id="rId1" Type="http://schemas.openxmlformats.org/officeDocument/2006/relationships/slideLayout" Target="../slideLayouts/slideLayout2.xml"/><Relationship Id="rId4" Type="http://schemas.openxmlformats.org/officeDocument/2006/relationships/hyperlink" Target="http://www.evalita.it/sites/evalita.fbk.eu/files/proceedings2009/Parsing/Dependency/DEP_PARS_UNIPI_UNI_MONTREAL.pdf" TargetMode="Externa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png"/></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a:extLst>
              <a:ext uri="{FF2B5EF4-FFF2-40B4-BE49-F238E27FC236}">
                <a16:creationId xmlns:a16="http://schemas.microsoft.com/office/drawing/2014/main" xmlns="" id="{30F33985-837D-421E-9FB4-E0C74AB3C761}"/>
              </a:ext>
            </a:extLst>
          </p:cNvPr>
          <p:cNvSpPr>
            <a:spLocks noGrp="1" noChangeArrowheads="1"/>
          </p:cNvSpPr>
          <p:nvPr>
            <p:ph type="ctrTitle" sz="quarter"/>
          </p:nvPr>
        </p:nvSpPr>
        <p:spPr>
          <a:xfrm>
            <a:off x="1422400" y="1676400"/>
            <a:ext cx="7035800" cy="1371600"/>
          </a:xfrm>
        </p:spPr>
        <p:txBody>
          <a:bodyPr/>
          <a:lstStyle/>
          <a:p>
            <a:pPr>
              <a:defRPr/>
            </a:pPr>
            <a:r>
              <a:rPr lang="en-US" sz="6000" dirty="0"/>
              <a:t>Parsing</a:t>
            </a:r>
          </a:p>
        </p:txBody>
      </p:sp>
      <p:sp>
        <p:nvSpPr>
          <p:cNvPr id="139269" name="Rectangle 5">
            <a:extLst>
              <a:ext uri="{FF2B5EF4-FFF2-40B4-BE49-F238E27FC236}">
                <a16:creationId xmlns:a16="http://schemas.microsoft.com/office/drawing/2014/main" xmlns="" id="{FCE47DBF-F12F-47CD-9491-779ADD09ED97}"/>
              </a:ext>
            </a:extLst>
          </p:cNvPr>
          <p:cNvSpPr>
            <a:spLocks noGrp="1" noChangeArrowheads="1"/>
          </p:cNvSpPr>
          <p:nvPr>
            <p:ph type="subTitle" sz="quarter" idx="1"/>
          </p:nvPr>
        </p:nvSpPr>
        <p:spPr/>
        <p:txBody>
          <a:bodyPr/>
          <a:lstStyle/>
          <a:p>
            <a:pPr>
              <a:defRPr/>
            </a:pPr>
            <a:r>
              <a:rPr lang="en-US"/>
              <a:t>Giuseppe Attardi</a:t>
            </a:r>
          </a:p>
          <a:p>
            <a:pPr>
              <a:defRPr/>
            </a:pPr>
            <a:r>
              <a:rPr lang="en-US"/>
              <a:t>Dipartimento di Informatica</a:t>
            </a:r>
          </a:p>
          <a:p>
            <a:pPr>
              <a:defRPr/>
            </a:pPr>
            <a:r>
              <a:rPr lang="en-US"/>
              <a:t>Università di Pisa</a:t>
            </a:r>
          </a:p>
        </p:txBody>
      </p:sp>
      <p:pic>
        <p:nvPicPr>
          <p:cNvPr id="5124" name="Picture 6" descr="MediaLab">
            <a:extLst>
              <a:ext uri="{FF2B5EF4-FFF2-40B4-BE49-F238E27FC236}">
                <a16:creationId xmlns:a16="http://schemas.microsoft.com/office/drawing/2014/main" xmlns="" id="{398FFBA2-546E-4BCC-B063-8FEFF730AB8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888" y="333375"/>
            <a:ext cx="1439862"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5" name="Group 7">
            <a:extLst>
              <a:ext uri="{FF2B5EF4-FFF2-40B4-BE49-F238E27FC236}">
                <a16:creationId xmlns:a16="http://schemas.microsoft.com/office/drawing/2014/main" xmlns="" id="{70F4C85C-24B3-40E4-9096-3B888963E615}"/>
              </a:ext>
            </a:extLst>
          </p:cNvPr>
          <p:cNvGrpSpPr>
            <a:grpSpLocks/>
          </p:cNvGrpSpPr>
          <p:nvPr/>
        </p:nvGrpSpPr>
        <p:grpSpPr bwMode="auto">
          <a:xfrm>
            <a:off x="7596188" y="115888"/>
            <a:ext cx="1081087" cy="1254125"/>
            <a:chOff x="423" y="2976"/>
            <a:chExt cx="951" cy="1055"/>
          </a:xfrm>
        </p:grpSpPr>
        <p:pic>
          <p:nvPicPr>
            <p:cNvPr id="5126" name="Picture 8" descr="cherubino">
              <a:extLst>
                <a:ext uri="{FF2B5EF4-FFF2-40B4-BE49-F238E27FC236}">
                  <a16:creationId xmlns:a16="http://schemas.microsoft.com/office/drawing/2014/main" xmlns="" id="{1137D252-E650-4A90-A892-0CE9B71BFF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 y="2976"/>
              <a:ext cx="822" cy="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9">
              <a:extLst>
                <a:ext uri="{FF2B5EF4-FFF2-40B4-BE49-F238E27FC236}">
                  <a16:creationId xmlns:a16="http://schemas.microsoft.com/office/drawing/2014/main" xmlns="" id="{5CADAC62-572E-4D16-BEFD-5D4656CF6F20}"/>
                </a:ext>
              </a:extLst>
            </p:cNvPr>
            <p:cNvSpPr txBox="1">
              <a:spLocks noChangeArrowheads="1"/>
            </p:cNvSpPr>
            <p:nvPr/>
          </p:nvSpPr>
          <p:spPr bwMode="auto">
            <a:xfrm>
              <a:off x="423" y="3839"/>
              <a:ext cx="95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eaLnBrk="1" hangingPunct="1">
                <a:spcBef>
                  <a:spcPct val="0"/>
                </a:spcBef>
                <a:buClrTx/>
                <a:buSzTx/>
                <a:buFontTx/>
                <a:buNone/>
              </a:pPr>
              <a:r>
                <a:rPr kumimoji="0" lang="en-US" altLang="en-US" sz="900" b="0">
                  <a:solidFill>
                    <a:srgbClr val="006699"/>
                  </a:solidFill>
                  <a:latin typeface="Palatino Linotype" panose="02040502050505030304" pitchFamily="18" charset="0"/>
                </a:rPr>
                <a:t>Università di Pisa</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a:extLst>
              <a:ext uri="{FF2B5EF4-FFF2-40B4-BE49-F238E27FC236}">
                <a16:creationId xmlns:a16="http://schemas.microsoft.com/office/drawing/2014/main" xmlns="" id="{03CB7612-724F-448B-BD9B-833BF5000AF5}"/>
              </a:ext>
            </a:extLst>
          </p:cNvPr>
          <p:cNvSpPr>
            <a:spLocks noGrp="1" noChangeArrowheads="1"/>
          </p:cNvSpPr>
          <p:nvPr>
            <p:ph type="title"/>
          </p:nvPr>
        </p:nvSpPr>
        <p:spPr/>
        <p:txBody>
          <a:bodyPr/>
          <a:lstStyle/>
          <a:p>
            <a:pPr>
              <a:defRPr/>
            </a:pPr>
            <a:r>
              <a:rPr lang="en-US"/>
              <a:t>Techniques</a:t>
            </a:r>
          </a:p>
        </p:txBody>
      </p:sp>
      <p:sp>
        <p:nvSpPr>
          <p:cNvPr id="417795" name="Rectangle 3">
            <a:extLst>
              <a:ext uri="{FF2B5EF4-FFF2-40B4-BE49-F238E27FC236}">
                <a16:creationId xmlns:a16="http://schemas.microsoft.com/office/drawing/2014/main" xmlns="" id="{BB7C7036-B649-4EAC-8D21-5BDD3736BB2E}"/>
              </a:ext>
            </a:extLst>
          </p:cNvPr>
          <p:cNvSpPr>
            <a:spLocks noGrp="1" noChangeArrowheads="1"/>
          </p:cNvSpPr>
          <p:nvPr>
            <p:ph idx="1"/>
          </p:nvPr>
        </p:nvSpPr>
        <p:spPr/>
        <p:txBody>
          <a:bodyPr/>
          <a:lstStyle/>
          <a:p>
            <a:pPr>
              <a:defRPr/>
            </a:pPr>
            <a:r>
              <a:rPr lang="en-US" dirty="0"/>
              <a:t>Log-linear (Maximum Entropy) taggers</a:t>
            </a:r>
          </a:p>
          <a:p>
            <a:pPr>
              <a:defRPr/>
            </a:pPr>
            <a:r>
              <a:rPr lang="en-US" dirty="0"/>
              <a:t>Probabilistic context-free grammars (PCFGs)</a:t>
            </a:r>
          </a:p>
          <a:p>
            <a:pPr>
              <a:defRPr/>
            </a:pPr>
            <a:r>
              <a:rPr lang="en-US" dirty="0"/>
              <a:t>Discriminative methods:</a:t>
            </a:r>
          </a:p>
          <a:p>
            <a:pPr lvl="1">
              <a:defRPr/>
            </a:pPr>
            <a:r>
              <a:rPr lang="en-US" dirty="0"/>
              <a:t>Conditional MRFs, Perceptron, Kernel methods</a:t>
            </a:r>
          </a:p>
          <a:p>
            <a:pPr>
              <a:defRPr/>
            </a:pP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1890" name="Rectangle 2">
            <a:extLst>
              <a:ext uri="{FF2B5EF4-FFF2-40B4-BE49-F238E27FC236}">
                <a16:creationId xmlns:a16="http://schemas.microsoft.com/office/drawing/2014/main" xmlns="" id="{945F1207-A503-4F71-9268-F7CA770DDC4F}"/>
              </a:ext>
            </a:extLst>
          </p:cNvPr>
          <p:cNvSpPr>
            <a:spLocks noGrp="1" noChangeArrowheads="1"/>
          </p:cNvSpPr>
          <p:nvPr>
            <p:ph type="title"/>
          </p:nvPr>
        </p:nvSpPr>
        <p:spPr/>
        <p:txBody>
          <a:bodyPr/>
          <a:lstStyle/>
          <a:p>
            <a:pPr>
              <a:defRPr/>
            </a:pPr>
            <a:r>
              <a:rPr lang="en-US" altLang="en-US"/>
              <a:t>Joint Predictions</a:t>
            </a:r>
          </a:p>
        </p:txBody>
      </p:sp>
      <p:sp>
        <p:nvSpPr>
          <p:cNvPr id="100355" name="Text Box 4">
            <a:extLst>
              <a:ext uri="{FF2B5EF4-FFF2-40B4-BE49-F238E27FC236}">
                <a16:creationId xmlns:a16="http://schemas.microsoft.com/office/drawing/2014/main" xmlns="" id="{72C91B10-AA76-40B5-B674-B1DEFE49A8DF}"/>
              </a:ext>
            </a:extLst>
          </p:cNvPr>
          <p:cNvSpPr txBox="1">
            <a:spLocks noChangeArrowheads="1"/>
          </p:cNvSpPr>
          <p:nvPr/>
        </p:nvSpPr>
        <p:spPr bwMode="auto">
          <a:xfrm>
            <a:off x="3657600" y="2301875"/>
            <a:ext cx="196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involvement</a:t>
            </a:r>
          </a:p>
        </p:txBody>
      </p:sp>
      <p:sp>
        <p:nvSpPr>
          <p:cNvPr id="100356" name="Text Box 5">
            <a:extLst>
              <a:ext uri="{FF2B5EF4-FFF2-40B4-BE49-F238E27FC236}">
                <a16:creationId xmlns:a16="http://schemas.microsoft.com/office/drawing/2014/main" xmlns="" id="{AA54F2A3-9D75-4574-8136-22C1CF83731E}"/>
              </a:ext>
            </a:extLst>
          </p:cNvPr>
          <p:cNvSpPr txBox="1">
            <a:spLocks noChangeArrowheads="1"/>
          </p:cNvSpPr>
          <p:nvPr/>
        </p:nvSpPr>
        <p:spPr bwMode="auto">
          <a:xfrm>
            <a:off x="1981200" y="3597275"/>
            <a:ext cx="2128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up-regulation</a:t>
            </a:r>
          </a:p>
        </p:txBody>
      </p:sp>
      <p:sp>
        <p:nvSpPr>
          <p:cNvPr id="100357" name="Text Box 6">
            <a:extLst>
              <a:ext uri="{FF2B5EF4-FFF2-40B4-BE49-F238E27FC236}">
                <a16:creationId xmlns:a16="http://schemas.microsoft.com/office/drawing/2014/main" xmlns="" id="{01B4EBBF-208D-4AB5-8286-DFED37DBD674}"/>
              </a:ext>
            </a:extLst>
          </p:cNvPr>
          <p:cNvSpPr txBox="1">
            <a:spLocks noChangeArrowheads="1"/>
          </p:cNvSpPr>
          <p:nvPr/>
        </p:nvSpPr>
        <p:spPr bwMode="auto">
          <a:xfrm>
            <a:off x="685800" y="4892675"/>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IL-10</a:t>
            </a:r>
          </a:p>
        </p:txBody>
      </p:sp>
      <p:sp>
        <p:nvSpPr>
          <p:cNvPr id="100358" name="Text Box 9">
            <a:extLst>
              <a:ext uri="{FF2B5EF4-FFF2-40B4-BE49-F238E27FC236}">
                <a16:creationId xmlns:a16="http://schemas.microsoft.com/office/drawing/2014/main" xmlns="" id="{2AED68B7-3D24-4FF7-B649-64636A8C6C0D}"/>
              </a:ext>
            </a:extLst>
          </p:cNvPr>
          <p:cNvSpPr txBox="1">
            <a:spLocks noChangeArrowheads="1"/>
          </p:cNvSpPr>
          <p:nvPr/>
        </p:nvSpPr>
        <p:spPr bwMode="auto">
          <a:xfrm>
            <a:off x="3862388" y="4664075"/>
            <a:ext cx="1624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eaLnBrk="1" hangingPunct="1">
              <a:spcBef>
                <a:spcPct val="0"/>
              </a:spcBef>
              <a:buClrTx/>
              <a:buSzTx/>
              <a:buFontTx/>
              <a:buNone/>
            </a:pPr>
            <a:r>
              <a:rPr kumimoji="0" lang="en-US" altLang="en-US" sz="2400" b="0">
                <a:ea typeface="SimSun" panose="02010600030101010101" pitchFamily="2" charset="-122"/>
              </a:rPr>
              <a:t>human </a:t>
            </a:r>
          </a:p>
          <a:p>
            <a:pPr algn="ctr" eaLnBrk="1" hangingPunct="1">
              <a:spcBef>
                <a:spcPct val="0"/>
              </a:spcBef>
              <a:buClrTx/>
              <a:buSzTx/>
              <a:buFontTx/>
              <a:buNone/>
            </a:pPr>
            <a:r>
              <a:rPr kumimoji="0" lang="en-US" altLang="en-US" sz="2400" b="0">
                <a:ea typeface="SimSun" panose="02010600030101010101" pitchFamily="2" charset="-122"/>
              </a:rPr>
              <a:t>monocyte</a:t>
            </a:r>
          </a:p>
        </p:txBody>
      </p:sp>
      <p:sp>
        <p:nvSpPr>
          <p:cNvPr id="100359" name="Line 11">
            <a:extLst>
              <a:ext uri="{FF2B5EF4-FFF2-40B4-BE49-F238E27FC236}">
                <a16:creationId xmlns:a16="http://schemas.microsoft.com/office/drawing/2014/main" xmlns="" id="{0A94DEFA-12B1-4D67-B3C0-2DEBC95ABA71}"/>
              </a:ext>
            </a:extLst>
          </p:cNvPr>
          <p:cNvSpPr>
            <a:spLocks noChangeShapeType="1"/>
          </p:cNvSpPr>
          <p:nvPr/>
        </p:nvSpPr>
        <p:spPr bwMode="auto">
          <a:xfrm flipH="1">
            <a:off x="1066800" y="4054475"/>
            <a:ext cx="1905000" cy="8382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00360" name="Line 12">
            <a:extLst>
              <a:ext uri="{FF2B5EF4-FFF2-40B4-BE49-F238E27FC236}">
                <a16:creationId xmlns:a16="http://schemas.microsoft.com/office/drawing/2014/main" xmlns="" id="{68ABB970-D094-4917-963E-DB6DC3785D8F}"/>
              </a:ext>
            </a:extLst>
          </p:cNvPr>
          <p:cNvSpPr>
            <a:spLocks noChangeShapeType="1"/>
          </p:cNvSpPr>
          <p:nvPr/>
        </p:nvSpPr>
        <p:spPr bwMode="auto">
          <a:xfrm flipH="1">
            <a:off x="2971800" y="4054475"/>
            <a:ext cx="0" cy="8382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00361" name="Line 13">
            <a:extLst>
              <a:ext uri="{FF2B5EF4-FFF2-40B4-BE49-F238E27FC236}">
                <a16:creationId xmlns:a16="http://schemas.microsoft.com/office/drawing/2014/main" xmlns="" id="{5CD6E9B7-FA53-4CCA-B16B-861F92E28240}"/>
              </a:ext>
            </a:extLst>
          </p:cNvPr>
          <p:cNvSpPr>
            <a:spLocks noChangeShapeType="1"/>
          </p:cNvSpPr>
          <p:nvPr/>
        </p:nvSpPr>
        <p:spPr bwMode="auto">
          <a:xfrm>
            <a:off x="2971800" y="4054475"/>
            <a:ext cx="1600200" cy="6858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00362" name="Text Box 17">
            <a:extLst>
              <a:ext uri="{FF2B5EF4-FFF2-40B4-BE49-F238E27FC236}">
                <a16:creationId xmlns:a16="http://schemas.microsoft.com/office/drawing/2014/main" xmlns="" id="{FA2BBD15-7930-4C20-95DE-793CFE7FC9CF}"/>
              </a:ext>
            </a:extLst>
          </p:cNvPr>
          <p:cNvSpPr txBox="1">
            <a:spLocks noChangeArrowheads="1"/>
          </p:cNvSpPr>
          <p:nvPr/>
        </p:nvSpPr>
        <p:spPr bwMode="auto">
          <a:xfrm>
            <a:off x="3943350" y="4205288"/>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prep_in</a:t>
            </a:r>
          </a:p>
        </p:txBody>
      </p:sp>
      <p:sp>
        <p:nvSpPr>
          <p:cNvPr id="100363" name="Text Box 18">
            <a:extLst>
              <a:ext uri="{FF2B5EF4-FFF2-40B4-BE49-F238E27FC236}">
                <a16:creationId xmlns:a16="http://schemas.microsoft.com/office/drawing/2014/main" xmlns="" id="{5A133313-5BAF-4062-B882-A2C8577DAA1E}"/>
              </a:ext>
            </a:extLst>
          </p:cNvPr>
          <p:cNvSpPr txBox="1">
            <a:spLocks noChangeArrowheads="1"/>
          </p:cNvSpPr>
          <p:nvPr/>
        </p:nvSpPr>
        <p:spPr bwMode="auto">
          <a:xfrm>
            <a:off x="1517650" y="4241800"/>
            <a:ext cx="46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nn</a:t>
            </a:r>
          </a:p>
        </p:txBody>
      </p:sp>
      <p:sp>
        <p:nvSpPr>
          <p:cNvPr id="100364" name="Text Box 19">
            <a:extLst>
              <a:ext uri="{FF2B5EF4-FFF2-40B4-BE49-F238E27FC236}">
                <a16:creationId xmlns:a16="http://schemas.microsoft.com/office/drawing/2014/main" xmlns="" id="{A8C3EA5D-7FE6-4B77-BE24-D22BBE7955EF}"/>
              </a:ext>
            </a:extLst>
          </p:cNvPr>
          <p:cNvSpPr txBox="1">
            <a:spLocks noChangeArrowheads="1"/>
          </p:cNvSpPr>
          <p:nvPr/>
        </p:nvSpPr>
        <p:spPr bwMode="auto">
          <a:xfrm>
            <a:off x="2514600" y="4241800"/>
            <a:ext cx="1073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prep_by</a:t>
            </a:r>
          </a:p>
        </p:txBody>
      </p:sp>
      <p:sp>
        <p:nvSpPr>
          <p:cNvPr id="100365" name="Text Box 7">
            <a:extLst>
              <a:ext uri="{FF2B5EF4-FFF2-40B4-BE49-F238E27FC236}">
                <a16:creationId xmlns:a16="http://schemas.microsoft.com/office/drawing/2014/main" xmlns="" id="{0EAA618C-2E4B-4F9F-823D-E8103FDE1394}"/>
              </a:ext>
            </a:extLst>
          </p:cNvPr>
          <p:cNvSpPr txBox="1">
            <a:spLocks noChangeArrowheads="1"/>
          </p:cNvSpPr>
          <p:nvPr/>
        </p:nvSpPr>
        <p:spPr bwMode="auto">
          <a:xfrm>
            <a:off x="2514600" y="4841875"/>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gp41</a:t>
            </a:r>
          </a:p>
        </p:txBody>
      </p:sp>
      <p:sp>
        <p:nvSpPr>
          <p:cNvPr id="100366" name="Text Box 8">
            <a:extLst>
              <a:ext uri="{FF2B5EF4-FFF2-40B4-BE49-F238E27FC236}">
                <a16:creationId xmlns:a16="http://schemas.microsoft.com/office/drawing/2014/main" xmlns="" id="{0AB0A871-B8E1-4A9B-9042-193EB43E0D02}"/>
              </a:ext>
            </a:extLst>
          </p:cNvPr>
          <p:cNvSpPr txBox="1">
            <a:spLocks noChangeArrowheads="1"/>
          </p:cNvSpPr>
          <p:nvPr/>
        </p:nvSpPr>
        <p:spPr bwMode="auto">
          <a:xfrm>
            <a:off x="5969000" y="4816475"/>
            <a:ext cx="233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p70(S6)-kinase</a:t>
            </a:r>
          </a:p>
        </p:txBody>
      </p:sp>
      <p:sp>
        <p:nvSpPr>
          <p:cNvPr id="100367" name="Text Box 10">
            <a:extLst>
              <a:ext uri="{FF2B5EF4-FFF2-40B4-BE49-F238E27FC236}">
                <a16:creationId xmlns:a16="http://schemas.microsoft.com/office/drawing/2014/main" xmlns="" id="{02BB161E-3BF3-45D8-8CEC-86B819F9395B}"/>
              </a:ext>
            </a:extLst>
          </p:cNvPr>
          <p:cNvSpPr txBox="1">
            <a:spLocks noChangeArrowheads="1"/>
          </p:cNvSpPr>
          <p:nvPr/>
        </p:nvSpPr>
        <p:spPr bwMode="auto">
          <a:xfrm>
            <a:off x="6400800" y="3597275"/>
            <a:ext cx="160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activation</a:t>
            </a:r>
          </a:p>
        </p:txBody>
      </p:sp>
      <p:sp>
        <p:nvSpPr>
          <p:cNvPr id="100368" name="Line 15">
            <a:extLst>
              <a:ext uri="{FF2B5EF4-FFF2-40B4-BE49-F238E27FC236}">
                <a16:creationId xmlns:a16="http://schemas.microsoft.com/office/drawing/2014/main" xmlns="" id="{2E1CB631-1ED9-47BD-94B6-CECF17A9C2C1}"/>
              </a:ext>
            </a:extLst>
          </p:cNvPr>
          <p:cNvSpPr>
            <a:spLocks noChangeShapeType="1"/>
          </p:cNvSpPr>
          <p:nvPr/>
        </p:nvSpPr>
        <p:spPr bwMode="auto">
          <a:xfrm>
            <a:off x="4572000" y="2682875"/>
            <a:ext cx="2590800" cy="9906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00369" name="Line 16">
            <a:extLst>
              <a:ext uri="{FF2B5EF4-FFF2-40B4-BE49-F238E27FC236}">
                <a16:creationId xmlns:a16="http://schemas.microsoft.com/office/drawing/2014/main" xmlns="" id="{CF18A29C-2F58-47A0-A727-80BB35567AFD}"/>
              </a:ext>
            </a:extLst>
          </p:cNvPr>
          <p:cNvSpPr>
            <a:spLocks noChangeShapeType="1"/>
          </p:cNvSpPr>
          <p:nvPr/>
        </p:nvSpPr>
        <p:spPr bwMode="auto">
          <a:xfrm flipH="1">
            <a:off x="2971800" y="2682875"/>
            <a:ext cx="1600200" cy="9906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00370" name="Text Box 20">
            <a:extLst>
              <a:ext uri="{FF2B5EF4-FFF2-40B4-BE49-F238E27FC236}">
                <a16:creationId xmlns:a16="http://schemas.microsoft.com/office/drawing/2014/main" xmlns="" id="{E56B940A-33FC-47E2-B9D0-8DB76A27EC83}"/>
              </a:ext>
            </a:extLst>
          </p:cNvPr>
          <p:cNvSpPr txBox="1">
            <a:spLocks noChangeArrowheads="1"/>
          </p:cNvSpPr>
          <p:nvPr/>
        </p:nvSpPr>
        <p:spPr bwMode="auto">
          <a:xfrm>
            <a:off x="2819400" y="2925763"/>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prep_in</a:t>
            </a:r>
          </a:p>
        </p:txBody>
      </p:sp>
      <p:sp>
        <p:nvSpPr>
          <p:cNvPr id="100371" name="Text Box 21">
            <a:extLst>
              <a:ext uri="{FF2B5EF4-FFF2-40B4-BE49-F238E27FC236}">
                <a16:creationId xmlns:a16="http://schemas.microsoft.com/office/drawing/2014/main" xmlns="" id="{DB849335-210D-4020-85D6-BA4E5AB8C541}"/>
              </a:ext>
            </a:extLst>
          </p:cNvPr>
          <p:cNvSpPr txBox="1">
            <a:spLocks noChangeArrowheads="1"/>
          </p:cNvSpPr>
          <p:nvPr/>
        </p:nvSpPr>
        <p:spPr bwMode="auto">
          <a:xfrm>
            <a:off x="5911850" y="2933700"/>
            <a:ext cx="1022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prep_of</a:t>
            </a:r>
          </a:p>
        </p:txBody>
      </p:sp>
      <p:sp>
        <p:nvSpPr>
          <p:cNvPr id="100372" name="Text Box 22">
            <a:extLst>
              <a:ext uri="{FF2B5EF4-FFF2-40B4-BE49-F238E27FC236}">
                <a16:creationId xmlns:a16="http://schemas.microsoft.com/office/drawing/2014/main" xmlns="" id="{68A7C979-0D33-4821-9ED6-2C5E483B4D84}"/>
              </a:ext>
            </a:extLst>
          </p:cNvPr>
          <p:cNvSpPr txBox="1">
            <a:spLocks noChangeArrowheads="1"/>
          </p:cNvSpPr>
          <p:nvPr/>
        </p:nvSpPr>
        <p:spPr bwMode="auto">
          <a:xfrm>
            <a:off x="7112000" y="4144963"/>
            <a:ext cx="463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nn</a:t>
            </a:r>
          </a:p>
        </p:txBody>
      </p:sp>
      <p:sp>
        <p:nvSpPr>
          <p:cNvPr id="100373" name="Line 12">
            <a:extLst>
              <a:ext uri="{FF2B5EF4-FFF2-40B4-BE49-F238E27FC236}">
                <a16:creationId xmlns:a16="http://schemas.microsoft.com/office/drawing/2014/main" xmlns="" id="{A5F7C908-21C8-4C04-B1D4-EF780E36C328}"/>
              </a:ext>
            </a:extLst>
          </p:cNvPr>
          <p:cNvSpPr>
            <a:spLocks noChangeShapeType="1"/>
          </p:cNvSpPr>
          <p:nvPr/>
        </p:nvSpPr>
        <p:spPr bwMode="auto">
          <a:xfrm flipH="1">
            <a:off x="7162800" y="3978275"/>
            <a:ext cx="0" cy="8382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100374" name="Oval 22">
            <a:extLst>
              <a:ext uri="{FF2B5EF4-FFF2-40B4-BE49-F238E27FC236}">
                <a16:creationId xmlns:a16="http://schemas.microsoft.com/office/drawing/2014/main" xmlns="" id="{BEEDAE6E-7037-4624-BF8A-AB82393F21D3}"/>
              </a:ext>
            </a:extLst>
          </p:cNvPr>
          <p:cNvSpPr>
            <a:spLocks noChangeArrowheads="1"/>
          </p:cNvSpPr>
          <p:nvPr/>
        </p:nvSpPr>
        <p:spPr bwMode="auto">
          <a:xfrm>
            <a:off x="3581400" y="2209800"/>
            <a:ext cx="2133600" cy="609600"/>
          </a:xfrm>
          <a:prstGeom prst="ellipse">
            <a:avLst/>
          </a:pr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100375" name="AutoShape 23">
            <a:extLst>
              <a:ext uri="{FF2B5EF4-FFF2-40B4-BE49-F238E27FC236}">
                <a16:creationId xmlns:a16="http://schemas.microsoft.com/office/drawing/2014/main" xmlns="" id="{2319ED72-CC9E-4297-9BD0-13241ADB814C}"/>
              </a:ext>
            </a:extLst>
          </p:cNvPr>
          <p:cNvSpPr>
            <a:spLocks noChangeArrowheads="1"/>
          </p:cNvSpPr>
          <p:nvPr/>
        </p:nvSpPr>
        <p:spPr bwMode="auto">
          <a:xfrm>
            <a:off x="5181600" y="1524000"/>
            <a:ext cx="1676400" cy="609600"/>
          </a:xfrm>
          <a:prstGeom prst="wedgeRoundRectCallout">
            <a:avLst>
              <a:gd name="adj1" fmla="val -53977"/>
              <a:gd name="adj2" fmla="val 65106"/>
              <a:gd name="adj3" fmla="val 16667"/>
            </a:avLst>
          </a:prstGeom>
          <a:solidFill>
            <a:schemeClr val="accent1">
              <a:lumMod val="20000"/>
              <a:lumOff val="80000"/>
            </a:schemeClr>
          </a:solidFill>
          <a:ln w="9525">
            <a:solidFill>
              <a:schemeClr val="tx1"/>
            </a:solidFill>
            <a:miter lim="800000"/>
            <a:headEnd/>
            <a:tailEnd/>
          </a:ln>
          <a:effectLs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b="0">
                <a:latin typeface="Times New Roman" panose="02020603050405020304" pitchFamily="18" charset="0"/>
              </a:rPr>
              <a:t>Trigger word?</a:t>
            </a:r>
          </a:p>
          <a:p>
            <a:pPr algn="ctr">
              <a:spcBef>
                <a:spcPct val="0"/>
              </a:spcBef>
              <a:buClrTx/>
              <a:buSzTx/>
              <a:buFontTx/>
              <a:buNone/>
            </a:pPr>
            <a:r>
              <a:rPr kumimoji="0" lang="en-US" altLang="en-US" sz="1600" b="0">
                <a:latin typeface="Times New Roman" panose="02020603050405020304" pitchFamily="18" charset="0"/>
              </a:rPr>
              <a:t>Event type?</a:t>
            </a:r>
          </a:p>
        </p:txBody>
      </p:sp>
      <p:sp>
        <p:nvSpPr>
          <p:cNvPr id="100376" name="Oval 24">
            <a:extLst>
              <a:ext uri="{FF2B5EF4-FFF2-40B4-BE49-F238E27FC236}">
                <a16:creationId xmlns:a16="http://schemas.microsoft.com/office/drawing/2014/main" xmlns="" id="{6044D1DB-86F6-402B-B4B8-1A1F4CCE319D}"/>
              </a:ext>
            </a:extLst>
          </p:cNvPr>
          <p:cNvSpPr>
            <a:spLocks noChangeArrowheads="1"/>
          </p:cNvSpPr>
          <p:nvPr/>
        </p:nvSpPr>
        <p:spPr bwMode="auto">
          <a:xfrm>
            <a:off x="1968500" y="3543300"/>
            <a:ext cx="2133600" cy="609600"/>
          </a:xfrm>
          <a:prstGeom prst="ellipse">
            <a:avLst/>
          </a:pr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100377" name="AutoShape 25">
            <a:extLst>
              <a:ext uri="{FF2B5EF4-FFF2-40B4-BE49-F238E27FC236}">
                <a16:creationId xmlns:a16="http://schemas.microsoft.com/office/drawing/2014/main" xmlns="" id="{54EC00DB-CAEE-428C-96BC-60525F5DF593}"/>
              </a:ext>
            </a:extLst>
          </p:cNvPr>
          <p:cNvSpPr>
            <a:spLocks noChangeArrowheads="1"/>
          </p:cNvSpPr>
          <p:nvPr/>
        </p:nvSpPr>
        <p:spPr bwMode="auto">
          <a:xfrm>
            <a:off x="914400" y="2895600"/>
            <a:ext cx="1676400" cy="609600"/>
          </a:xfrm>
          <a:prstGeom prst="wedgeRoundRectCallout">
            <a:avLst>
              <a:gd name="adj1" fmla="val 41194"/>
              <a:gd name="adj2" fmla="val 59898"/>
              <a:gd name="adj3" fmla="val 16667"/>
            </a:avLst>
          </a:prstGeom>
          <a:solidFill>
            <a:schemeClr val="accent1">
              <a:lumMod val="20000"/>
              <a:lumOff val="80000"/>
            </a:schemeClr>
          </a:solidFill>
          <a:ln w="9525">
            <a:solidFill>
              <a:schemeClr val="tx1"/>
            </a:solidFill>
            <a:miter lim="800000"/>
            <a:headEnd/>
            <a:tailEnd/>
          </a:ln>
          <a:effectLs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b="0">
                <a:latin typeface="Times New Roman" panose="02020603050405020304" pitchFamily="18" charset="0"/>
              </a:rPr>
              <a:t>Trigger word?</a:t>
            </a:r>
          </a:p>
          <a:p>
            <a:pPr algn="ctr">
              <a:spcBef>
                <a:spcPct val="0"/>
              </a:spcBef>
              <a:buClrTx/>
              <a:buSzTx/>
              <a:buFontTx/>
              <a:buNone/>
            </a:pPr>
            <a:r>
              <a:rPr kumimoji="0" lang="en-US" altLang="en-US" sz="1600" b="0">
                <a:latin typeface="Times New Roman" panose="02020603050405020304" pitchFamily="18" charset="0"/>
              </a:rPr>
              <a:t>Event type?</a:t>
            </a:r>
          </a:p>
        </p:txBody>
      </p:sp>
      <p:sp>
        <p:nvSpPr>
          <p:cNvPr id="100378" name="Oval 26">
            <a:extLst>
              <a:ext uri="{FF2B5EF4-FFF2-40B4-BE49-F238E27FC236}">
                <a16:creationId xmlns:a16="http://schemas.microsoft.com/office/drawing/2014/main" xmlns="" id="{23BD5064-A2F7-4E9A-AF16-E838E218400F}"/>
              </a:ext>
            </a:extLst>
          </p:cNvPr>
          <p:cNvSpPr>
            <a:spLocks noChangeArrowheads="1"/>
          </p:cNvSpPr>
          <p:nvPr/>
        </p:nvSpPr>
        <p:spPr bwMode="auto">
          <a:xfrm>
            <a:off x="6172200" y="3505200"/>
            <a:ext cx="2133600" cy="609600"/>
          </a:xfrm>
          <a:prstGeom prst="ellipse">
            <a:avLst/>
          </a:pr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100379" name="AutoShape 27">
            <a:extLst>
              <a:ext uri="{FF2B5EF4-FFF2-40B4-BE49-F238E27FC236}">
                <a16:creationId xmlns:a16="http://schemas.microsoft.com/office/drawing/2014/main" xmlns="" id="{41C3E392-32D5-4591-9636-3A9C6ADDC5FB}"/>
              </a:ext>
            </a:extLst>
          </p:cNvPr>
          <p:cNvSpPr>
            <a:spLocks noChangeArrowheads="1"/>
          </p:cNvSpPr>
          <p:nvPr/>
        </p:nvSpPr>
        <p:spPr bwMode="auto">
          <a:xfrm>
            <a:off x="7315200" y="2819400"/>
            <a:ext cx="1676400" cy="609600"/>
          </a:xfrm>
          <a:prstGeom prst="wedgeRoundRectCallout">
            <a:avLst>
              <a:gd name="adj1" fmla="val -35796"/>
              <a:gd name="adj2" fmla="val 65106"/>
              <a:gd name="adj3" fmla="val 16667"/>
            </a:avLst>
          </a:prstGeom>
          <a:solidFill>
            <a:schemeClr val="accent1">
              <a:lumMod val="20000"/>
              <a:lumOff val="80000"/>
            </a:schemeClr>
          </a:solidFill>
          <a:ln w="9525">
            <a:solidFill>
              <a:schemeClr val="tx1"/>
            </a:solidFill>
            <a:miter lim="800000"/>
            <a:headEnd/>
            <a:tailEnd/>
          </a:ln>
          <a:effectLs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b="0">
                <a:latin typeface="Times New Roman" panose="02020603050405020304" pitchFamily="18" charset="0"/>
              </a:rPr>
              <a:t>Trigger word?</a:t>
            </a:r>
          </a:p>
          <a:p>
            <a:pPr algn="ctr">
              <a:spcBef>
                <a:spcPct val="0"/>
              </a:spcBef>
              <a:buClrTx/>
              <a:buSzTx/>
              <a:buFontTx/>
              <a:buNone/>
            </a:pPr>
            <a:r>
              <a:rPr kumimoji="0" lang="en-US" altLang="en-US" sz="1600" b="0">
                <a:latin typeface="Times New Roman" panose="02020603050405020304" pitchFamily="18" charset="0"/>
              </a:rPr>
              <a:t>Event type?</a:t>
            </a:r>
          </a:p>
        </p:txBody>
      </p:sp>
      <p:sp>
        <p:nvSpPr>
          <p:cNvPr id="100380" name="Oval 28">
            <a:extLst>
              <a:ext uri="{FF2B5EF4-FFF2-40B4-BE49-F238E27FC236}">
                <a16:creationId xmlns:a16="http://schemas.microsoft.com/office/drawing/2014/main" xmlns="" id="{37E59958-FFEA-48D1-9528-E62DEDC1CDEB}"/>
              </a:ext>
            </a:extLst>
          </p:cNvPr>
          <p:cNvSpPr>
            <a:spLocks noChangeArrowheads="1"/>
          </p:cNvSpPr>
          <p:nvPr/>
        </p:nvSpPr>
        <p:spPr bwMode="auto">
          <a:xfrm>
            <a:off x="609600" y="4800600"/>
            <a:ext cx="1066800" cy="609600"/>
          </a:xfrm>
          <a:prstGeom prst="ellipse">
            <a:avLst/>
          </a:pr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100381" name="AutoShape 29">
            <a:extLst>
              <a:ext uri="{FF2B5EF4-FFF2-40B4-BE49-F238E27FC236}">
                <a16:creationId xmlns:a16="http://schemas.microsoft.com/office/drawing/2014/main" xmlns="" id="{1FDFA12C-1400-4D16-ACF1-236E77DBB16A}"/>
              </a:ext>
            </a:extLst>
          </p:cNvPr>
          <p:cNvSpPr>
            <a:spLocks noChangeArrowheads="1"/>
          </p:cNvSpPr>
          <p:nvPr/>
        </p:nvSpPr>
        <p:spPr bwMode="auto">
          <a:xfrm>
            <a:off x="152400" y="4038600"/>
            <a:ext cx="1676400" cy="609600"/>
          </a:xfrm>
          <a:prstGeom prst="wedgeRoundRectCallout">
            <a:avLst>
              <a:gd name="adj1" fmla="val 5398"/>
              <a:gd name="adj2" fmla="val 84898"/>
              <a:gd name="adj3" fmla="val 16667"/>
            </a:avLst>
          </a:prstGeom>
          <a:solidFill>
            <a:schemeClr val="accent1">
              <a:lumMod val="20000"/>
              <a:lumOff val="80000"/>
            </a:schemeClr>
          </a:solidFill>
          <a:ln w="9525">
            <a:solidFill>
              <a:schemeClr val="tx1"/>
            </a:solidFill>
            <a:miter lim="800000"/>
            <a:headEnd/>
            <a:tailEnd/>
          </a:ln>
          <a:effectLs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b="0">
                <a:latin typeface="Times New Roman" panose="02020603050405020304" pitchFamily="18" charset="0"/>
              </a:rPr>
              <a:t>Trigger word?</a:t>
            </a:r>
          </a:p>
          <a:p>
            <a:pPr algn="ctr">
              <a:spcBef>
                <a:spcPct val="0"/>
              </a:spcBef>
              <a:buClrTx/>
              <a:buSzTx/>
              <a:buFontTx/>
              <a:buNone/>
            </a:pPr>
            <a:r>
              <a:rPr kumimoji="0" lang="en-US" altLang="en-US" sz="1600" b="0">
                <a:latin typeface="Times New Roman" panose="02020603050405020304" pitchFamily="18" charset="0"/>
              </a:rPr>
              <a:t>Event type?</a:t>
            </a:r>
          </a:p>
        </p:txBody>
      </p:sp>
      <p:sp>
        <p:nvSpPr>
          <p:cNvPr id="100382" name="Oval 30">
            <a:extLst>
              <a:ext uri="{FF2B5EF4-FFF2-40B4-BE49-F238E27FC236}">
                <a16:creationId xmlns:a16="http://schemas.microsoft.com/office/drawing/2014/main" xmlns="" id="{89031FFA-87B0-4A8F-B410-BF523B135A4C}"/>
              </a:ext>
            </a:extLst>
          </p:cNvPr>
          <p:cNvSpPr>
            <a:spLocks noChangeArrowheads="1"/>
          </p:cNvSpPr>
          <p:nvPr/>
        </p:nvSpPr>
        <p:spPr bwMode="auto">
          <a:xfrm>
            <a:off x="3657600" y="4724400"/>
            <a:ext cx="2133600" cy="762000"/>
          </a:xfrm>
          <a:prstGeom prst="ellipse">
            <a:avLst/>
          </a:pr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100383" name="AutoShape 31">
            <a:extLst>
              <a:ext uri="{FF2B5EF4-FFF2-40B4-BE49-F238E27FC236}">
                <a16:creationId xmlns:a16="http://schemas.microsoft.com/office/drawing/2014/main" xmlns="" id="{EDB29F4B-4034-4246-BB43-E134BA6F3A79}"/>
              </a:ext>
            </a:extLst>
          </p:cNvPr>
          <p:cNvSpPr>
            <a:spLocks noChangeArrowheads="1"/>
          </p:cNvSpPr>
          <p:nvPr/>
        </p:nvSpPr>
        <p:spPr bwMode="auto">
          <a:xfrm>
            <a:off x="4419600" y="3962400"/>
            <a:ext cx="1676400" cy="609600"/>
          </a:xfrm>
          <a:prstGeom prst="wedgeRoundRectCallout">
            <a:avLst>
              <a:gd name="adj1" fmla="val -37880"/>
              <a:gd name="adj2" fmla="val 74741"/>
              <a:gd name="adj3" fmla="val 16667"/>
            </a:avLst>
          </a:prstGeom>
          <a:solidFill>
            <a:schemeClr val="accent1">
              <a:lumMod val="20000"/>
              <a:lumOff val="80000"/>
            </a:schemeClr>
          </a:solidFill>
          <a:ln w="9525">
            <a:solidFill>
              <a:schemeClr val="tx1"/>
            </a:solidFill>
            <a:miter lim="800000"/>
            <a:headEnd/>
            <a:tailEnd/>
          </a:ln>
          <a:effectLs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b="0">
                <a:latin typeface="Times New Roman" panose="02020603050405020304" pitchFamily="18" charset="0"/>
              </a:rPr>
              <a:t>Trigger word?</a:t>
            </a:r>
          </a:p>
          <a:p>
            <a:pPr algn="ctr">
              <a:spcBef>
                <a:spcPct val="0"/>
              </a:spcBef>
              <a:buClrTx/>
              <a:buSzTx/>
              <a:buFontTx/>
              <a:buNone/>
            </a:pPr>
            <a:r>
              <a:rPr kumimoji="0" lang="en-US" altLang="en-US" sz="1600" b="0">
                <a:latin typeface="Times New Roman" panose="02020603050405020304" pitchFamily="18" charset="0"/>
              </a:rPr>
              <a:t>Event type?</a:t>
            </a:r>
          </a:p>
        </p:txBody>
      </p:sp>
      <p:sp>
        <p:nvSpPr>
          <p:cNvPr id="100384" name="Oval 32">
            <a:extLst>
              <a:ext uri="{FF2B5EF4-FFF2-40B4-BE49-F238E27FC236}">
                <a16:creationId xmlns:a16="http://schemas.microsoft.com/office/drawing/2014/main" xmlns="" id="{C2E5B72E-146D-4B6C-AAA0-7A47E0FD3E66}"/>
              </a:ext>
            </a:extLst>
          </p:cNvPr>
          <p:cNvSpPr>
            <a:spLocks noChangeArrowheads="1"/>
          </p:cNvSpPr>
          <p:nvPr/>
        </p:nvSpPr>
        <p:spPr bwMode="auto">
          <a:xfrm>
            <a:off x="2438400" y="4800600"/>
            <a:ext cx="1066800" cy="609600"/>
          </a:xfrm>
          <a:prstGeom prst="ellipse">
            <a:avLst/>
          </a:pr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100385" name="AutoShape 33">
            <a:extLst>
              <a:ext uri="{FF2B5EF4-FFF2-40B4-BE49-F238E27FC236}">
                <a16:creationId xmlns:a16="http://schemas.microsoft.com/office/drawing/2014/main" xmlns="" id="{6AC8EB7F-1983-4A44-AC41-9456AD900995}"/>
              </a:ext>
            </a:extLst>
          </p:cNvPr>
          <p:cNvSpPr>
            <a:spLocks noChangeArrowheads="1"/>
          </p:cNvSpPr>
          <p:nvPr/>
        </p:nvSpPr>
        <p:spPr bwMode="auto">
          <a:xfrm>
            <a:off x="1981200" y="5638800"/>
            <a:ext cx="1676400" cy="609600"/>
          </a:xfrm>
          <a:prstGeom prst="wedgeRoundRectCallout">
            <a:avLst>
              <a:gd name="adj1" fmla="val 4926"/>
              <a:gd name="adj2" fmla="val -86199"/>
              <a:gd name="adj3" fmla="val 16667"/>
            </a:avLst>
          </a:prstGeom>
          <a:solidFill>
            <a:schemeClr val="accent1">
              <a:lumMod val="20000"/>
              <a:lumOff val="80000"/>
            </a:schemeClr>
          </a:solidFill>
          <a:ln w="9525">
            <a:solidFill>
              <a:schemeClr val="tx1"/>
            </a:solidFill>
            <a:miter lim="800000"/>
            <a:headEnd/>
            <a:tailEnd/>
          </a:ln>
          <a:effectLs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b="0">
                <a:latin typeface="Times New Roman" panose="02020603050405020304" pitchFamily="18" charset="0"/>
              </a:rPr>
              <a:t>Trigger word?</a:t>
            </a:r>
          </a:p>
          <a:p>
            <a:pPr algn="ctr">
              <a:spcBef>
                <a:spcPct val="0"/>
              </a:spcBef>
              <a:buClrTx/>
              <a:buSzTx/>
              <a:buFontTx/>
              <a:buNone/>
            </a:pPr>
            <a:r>
              <a:rPr kumimoji="0" lang="en-US" altLang="en-US" sz="1600" b="0">
                <a:latin typeface="Times New Roman" panose="02020603050405020304" pitchFamily="18" charset="0"/>
              </a:rPr>
              <a:t>Event type?</a:t>
            </a:r>
          </a:p>
        </p:txBody>
      </p:sp>
      <p:sp>
        <p:nvSpPr>
          <p:cNvPr id="100386" name="Oval 34">
            <a:extLst>
              <a:ext uri="{FF2B5EF4-FFF2-40B4-BE49-F238E27FC236}">
                <a16:creationId xmlns:a16="http://schemas.microsoft.com/office/drawing/2014/main" xmlns="" id="{A38670EA-AA61-46AA-93C6-8C2E893D4EBD}"/>
              </a:ext>
            </a:extLst>
          </p:cNvPr>
          <p:cNvSpPr>
            <a:spLocks noChangeArrowheads="1"/>
          </p:cNvSpPr>
          <p:nvPr/>
        </p:nvSpPr>
        <p:spPr bwMode="auto">
          <a:xfrm>
            <a:off x="5943600" y="4800600"/>
            <a:ext cx="2362200" cy="609600"/>
          </a:xfrm>
          <a:prstGeom prst="ellipse">
            <a:avLst/>
          </a:pr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100387" name="AutoShape 35">
            <a:extLst>
              <a:ext uri="{FF2B5EF4-FFF2-40B4-BE49-F238E27FC236}">
                <a16:creationId xmlns:a16="http://schemas.microsoft.com/office/drawing/2014/main" xmlns="" id="{7BCE22BA-4AC3-4BC2-A459-BF8999686F26}"/>
              </a:ext>
            </a:extLst>
          </p:cNvPr>
          <p:cNvSpPr>
            <a:spLocks noChangeArrowheads="1"/>
          </p:cNvSpPr>
          <p:nvPr/>
        </p:nvSpPr>
        <p:spPr bwMode="auto">
          <a:xfrm>
            <a:off x="6804025" y="5638800"/>
            <a:ext cx="1806575" cy="609600"/>
          </a:xfrm>
          <a:prstGeom prst="wedgeRoundRectCallout">
            <a:avLst>
              <a:gd name="adj1" fmla="val -40245"/>
              <a:gd name="adj2" fmla="val -89583"/>
              <a:gd name="adj3" fmla="val 16667"/>
            </a:avLst>
          </a:prstGeom>
          <a:solidFill>
            <a:schemeClr val="accent1">
              <a:lumMod val="20000"/>
              <a:lumOff val="80000"/>
            </a:schemeClr>
          </a:solidFill>
          <a:ln w="9525">
            <a:solidFill>
              <a:schemeClr val="tx1"/>
            </a:solidFill>
            <a:miter lim="800000"/>
            <a:headEnd/>
            <a:tailEnd/>
          </a:ln>
          <a:effectLs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b="0">
                <a:latin typeface="Times New Roman" panose="02020603050405020304" pitchFamily="18" charset="0"/>
              </a:rPr>
              <a:t>Trigger word?</a:t>
            </a:r>
          </a:p>
          <a:p>
            <a:pPr algn="ctr">
              <a:spcBef>
                <a:spcPct val="0"/>
              </a:spcBef>
              <a:buClrTx/>
              <a:buSzTx/>
              <a:buFontTx/>
              <a:buNone/>
            </a:pPr>
            <a:r>
              <a:rPr kumimoji="0" lang="en-US" altLang="en-US" sz="1600" b="0">
                <a:latin typeface="Times New Roman" panose="02020603050405020304" pitchFamily="18" charset="0"/>
              </a:rPr>
              <a:t>Event type?</a:t>
            </a:r>
          </a:p>
        </p:txBody>
      </p:sp>
      <p:sp>
        <p:nvSpPr>
          <p:cNvPr id="100388" name="Slide Number Placeholder 5">
            <a:extLst>
              <a:ext uri="{FF2B5EF4-FFF2-40B4-BE49-F238E27FC236}">
                <a16:creationId xmlns:a16="http://schemas.microsoft.com/office/drawing/2014/main" xmlns="" id="{F25B58C0-450D-48B5-8FB5-738152D4AB55}"/>
              </a:ext>
            </a:extLst>
          </p:cNvPr>
          <p:cNvSpPr txBox="1">
            <a:spLocks/>
          </p:cNvSpPr>
          <p:nvPr/>
        </p:nvSpPr>
        <p:spPr bwMode="auto">
          <a:xfrm>
            <a:off x="1504950" y="6605588"/>
            <a:ext cx="21336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zh-CN" sz="1800" b="0">
                <a:latin typeface="Tw Cen MT" panose="020B0602020104020603" pitchFamily="34" charset="0"/>
                <a:ea typeface="SimSun" panose="02010600030101010101" pitchFamily="2" charset="-122"/>
              </a:rPr>
              <a:t>slide by H. Poon</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a:extLst>
              <a:ext uri="{FF2B5EF4-FFF2-40B4-BE49-F238E27FC236}">
                <a16:creationId xmlns:a16="http://schemas.microsoft.com/office/drawing/2014/main" xmlns="" id="{8638F227-E952-4CBC-B73C-6A0D4AFB78E8}"/>
              </a:ext>
            </a:extLst>
          </p:cNvPr>
          <p:cNvSpPr>
            <a:spLocks noGrp="1" noChangeArrowheads="1"/>
          </p:cNvSpPr>
          <p:nvPr>
            <p:ph type="title"/>
          </p:nvPr>
        </p:nvSpPr>
        <p:spPr/>
        <p:txBody>
          <a:bodyPr/>
          <a:lstStyle/>
          <a:p>
            <a:pPr>
              <a:defRPr/>
            </a:pPr>
            <a:r>
              <a:rPr lang="en-US"/>
              <a:t>References</a:t>
            </a:r>
          </a:p>
        </p:txBody>
      </p:sp>
      <p:sp>
        <p:nvSpPr>
          <p:cNvPr id="261123" name="Rectangle 3">
            <a:extLst>
              <a:ext uri="{FF2B5EF4-FFF2-40B4-BE49-F238E27FC236}">
                <a16:creationId xmlns:a16="http://schemas.microsoft.com/office/drawing/2014/main" xmlns="" id="{7A85C935-64E2-4568-8283-1197C2B0ED9E}"/>
              </a:ext>
            </a:extLst>
          </p:cNvPr>
          <p:cNvSpPr>
            <a:spLocks noGrp="1" noChangeArrowheads="1"/>
          </p:cNvSpPr>
          <p:nvPr>
            <p:ph idx="1"/>
          </p:nvPr>
        </p:nvSpPr>
        <p:spPr/>
        <p:txBody>
          <a:bodyPr>
            <a:normAutofit fontScale="85000" lnSpcReduction="20000"/>
          </a:bodyPr>
          <a:lstStyle/>
          <a:p>
            <a:pPr>
              <a:defRPr/>
            </a:pPr>
            <a:r>
              <a:rPr lang="en-US" dirty="0"/>
              <a:t>G. Attardi, </a:t>
            </a:r>
            <a:r>
              <a:rPr lang="en-US" dirty="0">
                <a:hlinkClick r:id="rId2"/>
              </a:rPr>
              <a:t>Experiments with a Multilanguage Non-Projective Dependency Parser</a:t>
            </a:r>
            <a:r>
              <a:rPr lang="en-US" dirty="0"/>
              <a:t>, </a:t>
            </a:r>
            <a:r>
              <a:rPr lang="en-US" i="1" dirty="0"/>
              <a:t>Proc. of the Tenth Conference on Natural Language Learning</a:t>
            </a:r>
            <a:r>
              <a:rPr lang="en-US" dirty="0"/>
              <a:t>, New York, (NY), 2006. </a:t>
            </a:r>
          </a:p>
          <a:p>
            <a:pPr>
              <a:defRPr/>
            </a:pPr>
            <a:r>
              <a:rPr lang="en-US" dirty="0"/>
              <a:t>G. Attardi, F. </a:t>
            </a:r>
            <a:r>
              <a:rPr lang="en-US" dirty="0" err="1"/>
              <a:t>Dell'Orletta</a:t>
            </a:r>
            <a:r>
              <a:rPr lang="en-US" dirty="0"/>
              <a:t>. </a:t>
            </a:r>
            <a:r>
              <a:rPr lang="en-US" dirty="0">
                <a:hlinkClick r:id="rId3"/>
              </a:rPr>
              <a:t>Reverse Revision and Linear Tree Combination for Dependency Parsing</a:t>
            </a:r>
            <a:r>
              <a:rPr lang="en-US" dirty="0"/>
              <a:t>. </a:t>
            </a:r>
            <a:r>
              <a:rPr lang="en-US" i="1" dirty="0"/>
              <a:t>Proc. of NAACL HLT 2009</a:t>
            </a:r>
            <a:r>
              <a:rPr lang="en-US" dirty="0"/>
              <a:t>, 2009.</a:t>
            </a:r>
          </a:p>
          <a:p>
            <a:pPr>
              <a:defRPr/>
            </a:pPr>
            <a:r>
              <a:rPr lang="en-US" dirty="0"/>
              <a:t>G. Attardi, F. </a:t>
            </a:r>
            <a:r>
              <a:rPr lang="en-US" dirty="0" err="1"/>
              <a:t>Dell'Orletta</a:t>
            </a:r>
            <a:r>
              <a:rPr lang="en-US" dirty="0"/>
              <a:t>, M. Simi, J. </a:t>
            </a:r>
            <a:r>
              <a:rPr lang="en-US" dirty="0" err="1"/>
              <a:t>Turian</a:t>
            </a:r>
            <a:r>
              <a:rPr lang="en-US" dirty="0"/>
              <a:t>. </a:t>
            </a:r>
            <a:r>
              <a:rPr lang="en-US" dirty="0">
                <a:hlinkClick r:id="rId4"/>
              </a:rPr>
              <a:t>Accurate Dependency Parsing with a Stacked Multilayer </a:t>
            </a:r>
            <a:r>
              <a:rPr lang="en-US" dirty="0" err="1">
                <a:hlinkClick r:id="rId4"/>
              </a:rPr>
              <a:t>Perceptron</a:t>
            </a:r>
            <a:r>
              <a:rPr lang="en-US" dirty="0"/>
              <a:t>. </a:t>
            </a:r>
            <a:r>
              <a:rPr lang="en-US" i="1" dirty="0"/>
              <a:t>Proc. of Workshop </a:t>
            </a:r>
            <a:r>
              <a:rPr lang="en-US" i="1" dirty="0" err="1"/>
              <a:t>Evalita</a:t>
            </a:r>
            <a:r>
              <a:rPr lang="en-US" i="1" dirty="0"/>
              <a:t> 2009</a:t>
            </a:r>
            <a:r>
              <a:rPr lang="en-US" dirty="0"/>
              <a:t>, ISBN 978-88-903581-1-1, 2009.</a:t>
            </a:r>
          </a:p>
          <a:p>
            <a:pPr>
              <a:defRPr/>
            </a:pPr>
            <a:r>
              <a:rPr lang="en-US" dirty="0"/>
              <a:t>H. Yamada, Y. Matsumoto. 2003. Statistical Dependency Analysis with Support Vector Machines. In </a:t>
            </a:r>
            <a:r>
              <a:rPr lang="en-US" i="1" dirty="0"/>
              <a:t>Proc. </a:t>
            </a:r>
            <a:r>
              <a:rPr lang="en-US" dirty="0"/>
              <a:t>IWPT.</a:t>
            </a:r>
          </a:p>
          <a:p>
            <a:pPr>
              <a:defRPr/>
            </a:pPr>
            <a:r>
              <a:rPr lang="en-US" dirty="0">
                <a:effectLst/>
              </a:rPr>
              <a:t>M. T. </a:t>
            </a:r>
            <a:r>
              <a:rPr lang="en-US" dirty="0" err="1">
                <a:effectLst/>
              </a:rPr>
              <a:t>Kromann</a:t>
            </a:r>
            <a:r>
              <a:rPr lang="en-US" dirty="0">
                <a:effectLst/>
              </a:rPr>
              <a:t>. 2001. Optimality parsing and local cost functions in discontinuous grammars. In </a:t>
            </a:r>
            <a:r>
              <a:rPr lang="en-US" i="1" dirty="0">
                <a:effectLst/>
              </a:rPr>
              <a:t>Proc. FG-MOL</a:t>
            </a:r>
            <a:r>
              <a:rPr lang="en-US" dirty="0">
                <a:effectLst/>
              </a:rPr>
              <a:t>.</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894E74-6FC2-47FA-B65F-ECE5A5F84CF1}"/>
              </a:ext>
            </a:extLst>
          </p:cNvPr>
          <p:cNvSpPr>
            <a:spLocks noGrp="1"/>
          </p:cNvSpPr>
          <p:nvPr>
            <p:ph type="title"/>
          </p:nvPr>
        </p:nvSpPr>
        <p:spPr/>
        <p:txBody>
          <a:bodyPr/>
          <a:lstStyle/>
          <a:p>
            <a:pPr>
              <a:defRPr/>
            </a:pPr>
            <a:r>
              <a:rPr lang="en-US" dirty="0"/>
              <a:t>References</a:t>
            </a:r>
          </a:p>
        </p:txBody>
      </p:sp>
      <p:sp>
        <p:nvSpPr>
          <p:cNvPr id="3" name="Content Placeholder 2">
            <a:extLst>
              <a:ext uri="{FF2B5EF4-FFF2-40B4-BE49-F238E27FC236}">
                <a16:creationId xmlns:a16="http://schemas.microsoft.com/office/drawing/2014/main" xmlns="" id="{CA693B71-A1F2-45E6-B248-A0E0393FAB64}"/>
              </a:ext>
            </a:extLst>
          </p:cNvPr>
          <p:cNvSpPr>
            <a:spLocks noGrp="1"/>
          </p:cNvSpPr>
          <p:nvPr>
            <p:ph idx="1"/>
          </p:nvPr>
        </p:nvSpPr>
        <p:spPr/>
        <p:txBody>
          <a:bodyPr/>
          <a:lstStyle/>
          <a:p>
            <a:pPr>
              <a:defRPr/>
            </a:pPr>
            <a:r>
              <a:rPr lang="en-US" altLang="en-US" dirty="0"/>
              <a:t>D. </a:t>
            </a:r>
            <a:r>
              <a:rPr lang="en-US" altLang="en-US" dirty="0" err="1"/>
              <a:t>Cer</a:t>
            </a:r>
            <a:r>
              <a:rPr lang="en-US" altLang="en-US" dirty="0"/>
              <a:t>, M. de </a:t>
            </a:r>
            <a:r>
              <a:rPr lang="en-US" altLang="en-US" dirty="0" err="1"/>
              <a:t>Marneffe</a:t>
            </a:r>
            <a:r>
              <a:rPr lang="en-US" altLang="en-US" dirty="0"/>
              <a:t>, D. </a:t>
            </a:r>
            <a:r>
              <a:rPr lang="en-US" altLang="en-US" dirty="0" err="1"/>
              <a:t>Jurafsky</a:t>
            </a:r>
            <a:r>
              <a:rPr lang="en-US" altLang="en-US" dirty="0"/>
              <a:t> and C. Manning, Parsing to Stanford Dependencies: Trade-offs between speed and accuracy, In </a:t>
            </a:r>
            <a:r>
              <a:rPr lang="en-US" altLang="en-US" i="1" dirty="0"/>
              <a:t>Proc. of LREC-10</a:t>
            </a:r>
            <a:r>
              <a:rPr lang="en-US" altLang="en-US" dirty="0"/>
              <a:t>. 2010 </a:t>
            </a:r>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a:extLst>
              <a:ext uri="{FF2B5EF4-FFF2-40B4-BE49-F238E27FC236}">
                <a16:creationId xmlns:a16="http://schemas.microsoft.com/office/drawing/2014/main" xmlns="" id="{9202980E-A6A1-4D06-97C5-C897EA248E10}"/>
              </a:ext>
            </a:extLst>
          </p:cNvPr>
          <p:cNvSpPr>
            <a:spLocks noGrp="1" noChangeArrowheads="1"/>
          </p:cNvSpPr>
          <p:nvPr>
            <p:ph type="title"/>
          </p:nvPr>
        </p:nvSpPr>
        <p:spPr/>
        <p:txBody>
          <a:bodyPr/>
          <a:lstStyle/>
          <a:p>
            <a:pPr>
              <a:defRPr/>
            </a:pPr>
            <a:r>
              <a:rPr lang="en-US"/>
              <a:t>Learning mapping</a:t>
            </a:r>
          </a:p>
        </p:txBody>
      </p:sp>
      <p:sp>
        <p:nvSpPr>
          <p:cNvPr id="16387" name="Rectangle 3">
            <a:extLst>
              <a:ext uri="{FF2B5EF4-FFF2-40B4-BE49-F238E27FC236}">
                <a16:creationId xmlns:a16="http://schemas.microsoft.com/office/drawing/2014/main" xmlns="" id="{745B127C-20A8-449B-8E9F-CF28F8118520}"/>
              </a:ext>
            </a:extLst>
          </p:cNvPr>
          <p:cNvSpPr>
            <a:spLocks noGrp="1" noChangeArrowheads="1"/>
          </p:cNvSpPr>
          <p:nvPr>
            <p:ph idx="1"/>
          </p:nvPr>
        </p:nvSpPr>
        <p:spPr/>
        <p:txBody>
          <a:bodyPr/>
          <a:lstStyle/>
          <a:p>
            <a:r>
              <a:rPr lang="en-US" altLang="en-US">
                <a:effectLst/>
              </a:rPr>
              <a:t>Strings to hidden state sequences</a:t>
            </a:r>
          </a:p>
          <a:p>
            <a:pPr lvl="1"/>
            <a:r>
              <a:rPr lang="en-US" altLang="en-US"/>
              <a:t>NE extraction, POS tagging</a:t>
            </a:r>
          </a:p>
          <a:p>
            <a:r>
              <a:rPr lang="en-US" altLang="en-US">
                <a:effectLst/>
              </a:rPr>
              <a:t>Strings to strings</a:t>
            </a:r>
          </a:p>
          <a:p>
            <a:pPr lvl="1"/>
            <a:r>
              <a:rPr lang="en-US" altLang="en-US"/>
              <a:t>Machine translation</a:t>
            </a:r>
          </a:p>
          <a:p>
            <a:r>
              <a:rPr lang="en-US" altLang="en-US">
                <a:effectLst/>
              </a:rPr>
              <a:t>Strings to trees</a:t>
            </a:r>
          </a:p>
          <a:p>
            <a:pPr lvl="1"/>
            <a:r>
              <a:rPr lang="en-US" altLang="en-US"/>
              <a:t>Parsing</a:t>
            </a:r>
          </a:p>
          <a:p>
            <a:r>
              <a:rPr lang="en-US" altLang="en-US">
                <a:effectLst/>
              </a:rPr>
              <a:t>Strings to relational data structures</a:t>
            </a:r>
          </a:p>
          <a:p>
            <a:pPr lvl="1"/>
            <a:r>
              <a:rPr lang="en-US" altLang="en-US"/>
              <a:t>Information extraction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a:extLst>
              <a:ext uri="{FF2B5EF4-FFF2-40B4-BE49-F238E27FC236}">
                <a16:creationId xmlns:a16="http://schemas.microsoft.com/office/drawing/2014/main" xmlns="" id="{AF0FDFA8-48DB-44BD-8986-288070A4DFF1}"/>
              </a:ext>
            </a:extLst>
          </p:cNvPr>
          <p:cNvSpPr>
            <a:spLocks noGrp="1" noChangeArrowheads="1"/>
          </p:cNvSpPr>
          <p:nvPr>
            <p:ph type="title"/>
          </p:nvPr>
        </p:nvSpPr>
        <p:spPr/>
        <p:txBody>
          <a:bodyPr/>
          <a:lstStyle/>
          <a:p>
            <a:pPr>
              <a:defRPr/>
            </a:pPr>
            <a:r>
              <a:rPr lang="en-US"/>
              <a:t>POS as Tagging</a:t>
            </a:r>
          </a:p>
        </p:txBody>
      </p:sp>
      <p:sp>
        <p:nvSpPr>
          <p:cNvPr id="421891" name="Rectangle 3">
            <a:extLst>
              <a:ext uri="{FF2B5EF4-FFF2-40B4-BE49-F238E27FC236}">
                <a16:creationId xmlns:a16="http://schemas.microsoft.com/office/drawing/2014/main" xmlns="" id="{1C52705E-ADC4-4B16-A438-6781B9D24D19}"/>
              </a:ext>
            </a:extLst>
          </p:cNvPr>
          <p:cNvSpPr>
            <a:spLocks noGrp="1" noChangeArrowheads="1"/>
          </p:cNvSpPr>
          <p:nvPr>
            <p:ph idx="1"/>
          </p:nvPr>
        </p:nvSpPr>
        <p:spPr/>
        <p:txBody>
          <a:bodyPr/>
          <a:lstStyle/>
          <a:p>
            <a:pPr>
              <a:buFont typeface="Wingdings" panose="05000000000000000000" pitchFamily="2" charset="2"/>
              <a:buNone/>
              <a:defRPr/>
            </a:pPr>
            <a:r>
              <a:rPr lang="en-US">
                <a:solidFill>
                  <a:schemeClr val="accent2"/>
                </a:solidFill>
                <a:effectLst/>
              </a:rPr>
              <a:t>INPUT:</a:t>
            </a:r>
          </a:p>
          <a:p>
            <a:pPr>
              <a:buFont typeface="Wingdings" panose="05000000000000000000" pitchFamily="2" charset="2"/>
              <a:buNone/>
              <a:defRPr/>
            </a:pPr>
            <a:r>
              <a:rPr lang="en-US">
                <a:effectLst/>
              </a:rPr>
              <a:t>Profits soared at Boeing Co., easily topping forecasts on Wall Street.</a:t>
            </a:r>
          </a:p>
          <a:p>
            <a:pPr>
              <a:buFont typeface="Wingdings" panose="05000000000000000000" pitchFamily="2" charset="2"/>
              <a:buNone/>
              <a:defRPr/>
            </a:pPr>
            <a:r>
              <a:rPr lang="en-US">
                <a:solidFill>
                  <a:schemeClr val="accent2"/>
                </a:solidFill>
                <a:effectLst/>
              </a:rPr>
              <a:t>OUTPUT:</a:t>
            </a:r>
          </a:p>
          <a:p>
            <a:pPr>
              <a:buFont typeface="Wingdings" panose="05000000000000000000" pitchFamily="2" charset="2"/>
              <a:buNone/>
              <a:defRPr/>
            </a:pPr>
            <a:r>
              <a:rPr lang="en-US">
                <a:effectLst/>
              </a:rPr>
              <a:t>Profits</a:t>
            </a:r>
            <a:r>
              <a:rPr lang="en-US">
                <a:solidFill>
                  <a:schemeClr val="accent1"/>
                </a:solidFill>
                <a:effectLst/>
              </a:rPr>
              <a:t>/N</a:t>
            </a:r>
            <a:r>
              <a:rPr lang="en-US">
                <a:effectLst/>
              </a:rPr>
              <a:t> soared</a:t>
            </a:r>
            <a:r>
              <a:rPr lang="en-US">
                <a:solidFill>
                  <a:schemeClr val="accent1"/>
                </a:solidFill>
                <a:effectLst/>
              </a:rPr>
              <a:t>/V</a:t>
            </a:r>
            <a:r>
              <a:rPr lang="en-US">
                <a:effectLst/>
              </a:rPr>
              <a:t> at</a:t>
            </a:r>
            <a:r>
              <a:rPr lang="en-US">
                <a:solidFill>
                  <a:schemeClr val="accent1"/>
                </a:solidFill>
                <a:effectLst/>
              </a:rPr>
              <a:t>/P</a:t>
            </a:r>
            <a:r>
              <a:rPr lang="en-US">
                <a:effectLst/>
              </a:rPr>
              <a:t> Boeing</a:t>
            </a:r>
            <a:r>
              <a:rPr lang="en-US">
                <a:solidFill>
                  <a:schemeClr val="accent1"/>
                </a:solidFill>
                <a:effectLst/>
              </a:rPr>
              <a:t>/N</a:t>
            </a:r>
            <a:r>
              <a:rPr lang="en-US">
                <a:effectLst/>
              </a:rPr>
              <a:t> Co.</a:t>
            </a:r>
            <a:r>
              <a:rPr lang="en-US">
                <a:solidFill>
                  <a:schemeClr val="accent1"/>
                </a:solidFill>
                <a:effectLst/>
              </a:rPr>
              <a:t>/N</a:t>
            </a:r>
            <a:r>
              <a:rPr lang="en-US">
                <a:effectLst/>
              </a:rPr>
              <a:t> ,</a:t>
            </a:r>
            <a:r>
              <a:rPr lang="en-US">
                <a:solidFill>
                  <a:schemeClr val="accent1"/>
                </a:solidFill>
                <a:effectLst/>
              </a:rPr>
              <a:t>/,</a:t>
            </a:r>
            <a:r>
              <a:rPr lang="en-US">
                <a:effectLst/>
              </a:rPr>
              <a:t> easily</a:t>
            </a:r>
            <a:r>
              <a:rPr lang="en-US">
                <a:solidFill>
                  <a:schemeClr val="accent1"/>
                </a:solidFill>
                <a:effectLst/>
              </a:rPr>
              <a:t>/ADV</a:t>
            </a:r>
            <a:r>
              <a:rPr lang="en-US">
                <a:effectLst/>
              </a:rPr>
              <a:t> topping</a:t>
            </a:r>
            <a:r>
              <a:rPr lang="en-US">
                <a:solidFill>
                  <a:schemeClr val="accent1"/>
                </a:solidFill>
                <a:effectLst/>
              </a:rPr>
              <a:t>/V</a:t>
            </a:r>
            <a:r>
              <a:rPr lang="en-US">
                <a:effectLst/>
              </a:rPr>
              <a:t> forecasts</a:t>
            </a:r>
            <a:r>
              <a:rPr lang="en-US">
                <a:solidFill>
                  <a:schemeClr val="accent1"/>
                </a:solidFill>
                <a:effectLst/>
              </a:rPr>
              <a:t>/N</a:t>
            </a:r>
            <a:r>
              <a:rPr lang="en-US">
                <a:effectLst/>
              </a:rPr>
              <a:t> on</a:t>
            </a:r>
            <a:r>
              <a:rPr lang="en-US">
                <a:solidFill>
                  <a:schemeClr val="accent1"/>
                </a:solidFill>
                <a:effectLst/>
              </a:rPr>
              <a:t>/P</a:t>
            </a:r>
            <a:r>
              <a:rPr lang="en-US">
                <a:effectLst/>
              </a:rPr>
              <a:t> Wall</a:t>
            </a:r>
            <a:r>
              <a:rPr lang="en-US">
                <a:solidFill>
                  <a:schemeClr val="accent1"/>
                </a:solidFill>
                <a:effectLst/>
              </a:rPr>
              <a:t>/N</a:t>
            </a:r>
            <a:r>
              <a:rPr lang="en-US">
                <a:effectLst/>
              </a:rPr>
              <a:t> Street</a:t>
            </a:r>
            <a:r>
              <a:rPr lang="en-US">
                <a:solidFill>
                  <a:schemeClr val="accent1"/>
                </a:solidFill>
                <a:effectLst/>
              </a:rPr>
              <a:t>/N</a:t>
            </a:r>
            <a:r>
              <a:rPr lang="en-US">
                <a:effectLst/>
              </a:rPr>
              <a:t> .</a:t>
            </a:r>
            <a:r>
              <a:rPr lang="en-US">
                <a:solidFill>
                  <a:schemeClr val="accent1"/>
                </a:solidFill>
                <a:effectLst/>
              </a:rPr>
              <a:t>/.</a:t>
            </a:r>
          </a:p>
          <a:p>
            <a:pPr>
              <a:buFont typeface="Wingdings" panose="05000000000000000000" pitchFamily="2" charset="2"/>
              <a:buNone/>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a:extLst>
              <a:ext uri="{FF2B5EF4-FFF2-40B4-BE49-F238E27FC236}">
                <a16:creationId xmlns:a16="http://schemas.microsoft.com/office/drawing/2014/main" xmlns="" id="{C61FA9D6-2F3F-46E7-AB4D-B89BBCC41C6E}"/>
              </a:ext>
            </a:extLst>
          </p:cNvPr>
          <p:cNvSpPr>
            <a:spLocks noGrp="1" noChangeArrowheads="1"/>
          </p:cNvSpPr>
          <p:nvPr>
            <p:ph type="title"/>
          </p:nvPr>
        </p:nvSpPr>
        <p:spPr/>
        <p:txBody>
          <a:bodyPr/>
          <a:lstStyle/>
          <a:p>
            <a:pPr>
              <a:defRPr/>
            </a:pPr>
            <a:r>
              <a:rPr lang="en-US"/>
              <a:t>NE as Tagging</a:t>
            </a:r>
          </a:p>
        </p:txBody>
      </p:sp>
      <p:sp>
        <p:nvSpPr>
          <p:cNvPr id="420867" name="Rectangle 3">
            <a:extLst>
              <a:ext uri="{FF2B5EF4-FFF2-40B4-BE49-F238E27FC236}">
                <a16:creationId xmlns:a16="http://schemas.microsoft.com/office/drawing/2014/main" xmlns="" id="{5533A384-4ECF-4863-8760-FB4D6BB8F4FF}"/>
              </a:ext>
            </a:extLst>
          </p:cNvPr>
          <p:cNvSpPr>
            <a:spLocks noGrp="1" noChangeArrowheads="1"/>
          </p:cNvSpPr>
          <p:nvPr>
            <p:ph idx="1"/>
          </p:nvPr>
        </p:nvSpPr>
        <p:spPr/>
        <p:txBody>
          <a:bodyPr/>
          <a:lstStyle/>
          <a:p>
            <a:pPr>
              <a:buFont typeface="Wingdings" panose="05000000000000000000" pitchFamily="2" charset="2"/>
              <a:buNone/>
              <a:defRPr/>
            </a:pPr>
            <a:r>
              <a:rPr lang="en-US">
                <a:solidFill>
                  <a:schemeClr val="accent2"/>
                </a:solidFill>
                <a:effectLst/>
              </a:rPr>
              <a:t>INPUT:</a:t>
            </a:r>
          </a:p>
          <a:p>
            <a:pPr>
              <a:buFont typeface="Wingdings" panose="05000000000000000000" pitchFamily="2" charset="2"/>
              <a:buNone/>
              <a:defRPr/>
            </a:pPr>
            <a:r>
              <a:rPr lang="en-US">
                <a:effectLst/>
              </a:rPr>
              <a:t>Profits soared at Boeing Co., easily topping forecasts on Wall Street.</a:t>
            </a:r>
          </a:p>
          <a:p>
            <a:pPr>
              <a:buFont typeface="Wingdings" panose="05000000000000000000" pitchFamily="2" charset="2"/>
              <a:buNone/>
              <a:defRPr/>
            </a:pPr>
            <a:r>
              <a:rPr lang="en-US">
                <a:solidFill>
                  <a:schemeClr val="accent2"/>
                </a:solidFill>
                <a:effectLst/>
              </a:rPr>
              <a:t>OUTPUT:</a:t>
            </a:r>
          </a:p>
          <a:p>
            <a:pPr>
              <a:buFont typeface="Wingdings" panose="05000000000000000000" pitchFamily="2" charset="2"/>
              <a:buNone/>
              <a:defRPr/>
            </a:pPr>
            <a:r>
              <a:rPr lang="en-US">
                <a:effectLst/>
              </a:rPr>
              <a:t>Profits</a:t>
            </a:r>
            <a:r>
              <a:rPr lang="en-US">
                <a:solidFill>
                  <a:schemeClr val="accent1"/>
                </a:solidFill>
                <a:effectLst/>
              </a:rPr>
              <a:t>/O</a:t>
            </a:r>
            <a:r>
              <a:rPr lang="en-US">
                <a:effectLst/>
              </a:rPr>
              <a:t> soared</a:t>
            </a:r>
            <a:r>
              <a:rPr lang="en-US">
                <a:solidFill>
                  <a:schemeClr val="accent1"/>
                </a:solidFill>
                <a:effectLst/>
              </a:rPr>
              <a:t>/O</a:t>
            </a:r>
            <a:r>
              <a:rPr lang="en-US">
                <a:effectLst/>
              </a:rPr>
              <a:t> at</a:t>
            </a:r>
            <a:r>
              <a:rPr lang="en-US">
                <a:solidFill>
                  <a:schemeClr val="accent1"/>
                </a:solidFill>
                <a:effectLst/>
              </a:rPr>
              <a:t>/O</a:t>
            </a:r>
            <a:r>
              <a:rPr lang="en-US">
                <a:effectLst/>
              </a:rPr>
              <a:t> Boeing</a:t>
            </a:r>
            <a:r>
              <a:rPr lang="en-US">
                <a:solidFill>
                  <a:schemeClr val="accent1"/>
                </a:solidFill>
                <a:effectLst/>
              </a:rPr>
              <a:t>/BC</a:t>
            </a:r>
            <a:r>
              <a:rPr lang="en-US">
                <a:effectLst/>
              </a:rPr>
              <a:t> Co.</a:t>
            </a:r>
            <a:r>
              <a:rPr lang="en-US">
                <a:solidFill>
                  <a:schemeClr val="accent1"/>
                </a:solidFill>
                <a:effectLst/>
              </a:rPr>
              <a:t>/IC</a:t>
            </a:r>
            <a:r>
              <a:rPr lang="en-US">
                <a:effectLst/>
              </a:rPr>
              <a:t> ,</a:t>
            </a:r>
            <a:r>
              <a:rPr lang="en-US">
                <a:solidFill>
                  <a:schemeClr val="accent1"/>
                </a:solidFill>
                <a:effectLst/>
              </a:rPr>
              <a:t>/O</a:t>
            </a:r>
            <a:r>
              <a:rPr lang="en-US">
                <a:effectLst/>
              </a:rPr>
              <a:t> easily</a:t>
            </a:r>
            <a:r>
              <a:rPr lang="en-US">
                <a:solidFill>
                  <a:schemeClr val="accent1"/>
                </a:solidFill>
                <a:effectLst/>
              </a:rPr>
              <a:t>/O</a:t>
            </a:r>
            <a:r>
              <a:rPr lang="en-US">
                <a:effectLst/>
              </a:rPr>
              <a:t> topping</a:t>
            </a:r>
            <a:r>
              <a:rPr lang="en-US">
                <a:solidFill>
                  <a:schemeClr val="accent1"/>
                </a:solidFill>
                <a:effectLst/>
              </a:rPr>
              <a:t>/O</a:t>
            </a:r>
            <a:r>
              <a:rPr lang="en-US">
                <a:effectLst/>
              </a:rPr>
              <a:t> forecasts</a:t>
            </a:r>
            <a:r>
              <a:rPr lang="en-US">
                <a:solidFill>
                  <a:schemeClr val="accent1"/>
                </a:solidFill>
                <a:effectLst/>
              </a:rPr>
              <a:t>/O</a:t>
            </a:r>
            <a:r>
              <a:rPr lang="en-US">
                <a:effectLst/>
              </a:rPr>
              <a:t> on/NA Wall</a:t>
            </a:r>
            <a:r>
              <a:rPr lang="en-US">
                <a:solidFill>
                  <a:schemeClr val="accent1"/>
                </a:solidFill>
                <a:effectLst/>
              </a:rPr>
              <a:t>/BL</a:t>
            </a:r>
            <a:r>
              <a:rPr lang="en-US">
                <a:effectLst/>
              </a:rPr>
              <a:t> Street</a:t>
            </a:r>
            <a:r>
              <a:rPr lang="en-US">
                <a:solidFill>
                  <a:schemeClr val="accent1"/>
                </a:solidFill>
                <a:effectLst/>
              </a:rPr>
              <a:t>/IL</a:t>
            </a:r>
            <a:r>
              <a:rPr lang="en-US">
                <a:effectLst/>
              </a:rPr>
              <a:t> .</a:t>
            </a:r>
            <a:r>
              <a:rPr lang="en-US">
                <a:solidFill>
                  <a:schemeClr val="accent1"/>
                </a:solidFill>
                <a:effectLst/>
              </a:rPr>
              <a:t>/O</a:t>
            </a:r>
            <a:endParaRPr lang="en-US">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700" name="Rectangle 4">
            <a:extLst>
              <a:ext uri="{FF2B5EF4-FFF2-40B4-BE49-F238E27FC236}">
                <a16:creationId xmlns:a16="http://schemas.microsoft.com/office/drawing/2014/main" xmlns="" id="{0BC580D0-FCF3-49F2-B20A-1B5B2657A448}"/>
              </a:ext>
            </a:extLst>
          </p:cNvPr>
          <p:cNvSpPr>
            <a:spLocks noGrp="1" noChangeArrowheads="1"/>
          </p:cNvSpPr>
          <p:nvPr>
            <p:ph type="ctrTitle" sz="quarter"/>
          </p:nvPr>
        </p:nvSpPr>
        <p:spPr/>
        <p:txBody>
          <a:bodyPr/>
          <a:lstStyle/>
          <a:p>
            <a:pPr>
              <a:defRPr/>
            </a:pPr>
            <a:r>
              <a:rPr lang="en-US" sz="5400" dirty="0"/>
              <a:t>Parsing Technology</a:t>
            </a:r>
          </a:p>
        </p:txBody>
      </p:sp>
      <p:sp>
        <p:nvSpPr>
          <p:cNvPr id="413701" name="Rectangle 5">
            <a:extLst>
              <a:ext uri="{FF2B5EF4-FFF2-40B4-BE49-F238E27FC236}">
                <a16:creationId xmlns:a16="http://schemas.microsoft.com/office/drawing/2014/main" xmlns="" id="{87825B86-AE82-46A7-890A-9D37EC27F0E8}"/>
              </a:ext>
            </a:extLst>
          </p:cNvPr>
          <p:cNvSpPr>
            <a:spLocks noGrp="1" noChangeArrowheads="1"/>
          </p:cNvSpPr>
          <p:nvPr>
            <p:ph type="subTitle" sz="quarter" idx="1"/>
          </p:nvPr>
        </p:nvSpPr>
        <p:spPr/>
        <p:txBody>
          <a:bodyPr/>
          <a:lstStyle/>
          <a:p>
            <a:pPr>
              <a:defRPr/>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F2AB00F-2ADA-48CA-BE3B-34BE12A9E342}"/>
              </a:ext>
            </a:extLst>
          </p:cNvPr>
          <p:cNvSpPr>
            <a:spLocks noGrp="1"/>
          </p:cNvSpPr>
          <p:nvPr>
            <p:ph type="ctrTitle" sz="quarter"/>
          </p:nvPr>
        </p:nvSpPr>
        <p:spPr>
          <a:xfrm>
            <a:off x="1331913" y="1676400"/>
            <a:ext cx="7772400" cy="1371600"/>
          </a:xfrm>
        </p:spPr>
        <p:txBody>
          <a:bodyPr/>
          <a:lstStyle/>
          <a:p>
            <a:pPr>
              <a:defRPr/>
            </a:pPr>
            <a:r>
              <a:rPr lang="en-US" sz="5400" dirty="0"/>
              <a:t>Constituent Parsing</a:t>
            </a:r>
          </a:p>
        </p:txBody>
      </p:sp>
      <p:sp>
        <p:nvSpPr>
          <p:cNvPr id="5" name="Subtitle 4">
            <a:extLst>
              <a:ext uri="{FF2B5EF4-FFF2-40B4-BE49-F238E27FC236}">
                <a16:creationId xmlns:a16="http://schemas.microsoft.com/office/drawing/2014/main" xmlns="" id="{4601DA1E-EC1D-4BA4-A788-78A0FF36AB56}"/>
              </a:ext>
            </a:extLst>
          </p:cNvPr>
          <p:cNvSpPr>
            <a:spLocks noGrp="1"/>
          </p:cNvSpPr>
          <p:nvPr>
            <p:ph type="subTitle" sz="quarter" idx="1"/>
          </p:nvPr>
        </p:nvSpPr>
        <p:spPr/>
        <p:txBody>
          <a:bodyPr/>
          <a:lstStyle/>
          <a:p>
            <a:pPr>
              <a:defRPr/>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xmlns="" id="{4763C529-1DBE-4A40-99D7-322C8F6DCFC3}"/>
              </a:ext>
            </a:extLst>
          </p:cNvPr>
          <p:cNvSpPr>
            <a:spLocks noGrp="1" noChangeArrowheads="1"/>
          </p:cNvSpPr>
          <p:nvPr>
            <p:ph type="title"/>
          </p:nvPr>
        </p:nvSpPr>
        <p:spPr/>
        <p:txBody>
          <a:bodyPr/>
          <a:lstStyle/>
          <a:p>
            <a:pPr>
              <a:defRPr/>
            </a:pPr>
            <a:r>
              <a:rPr lang="en-US"/>
              <a:t>Constituent Parsing</a:t>
            </a:r>
          </a:p>
        </p:txBody>
      </p:sp>
      <p:sp>
        <p:nvSpPr>
          <p:cNvPr id="145411" name="Rectangle 3">
            <a:extLst>
              <a:ext uri="{FF2B5EF4-FFF2-40B4-BE49-F238E27FC236}">
                <a16:creationId xmlns:a16="http://schemas.microsoft.com/office/drawing/2014/main" xmlns="" id="{71EB5E3E-0A9C-4BEC-BBE1-13E33F31654E}"/>
              </a:ext>
            </a:extLst>
          </p:cNvPr>
          <p:cNvSpPr>
            <a:spLocks noGrp="1" noChangeArrowheads="1"/>
          </p:cNvSpPr>
          <p:nvPr>
            <p:ph idx="1"/>
          </p:nvPr>
        </p:nvSpPr>
        <p:spPr>
          <a:xfrm>
            <a:off x="685800" y="1316725"/>
            <a:ext cx="7772400" cy="1465263"/>
          </a:xfrm>
        </p:spPr>
        <p:txBody>
          <a:bodyPr/>
          <a:lstStyle/>
          <a:p>
            <a:pPr>
              <a:lnSpc>
                <a:spcPct val="90000"/>
              </a:lnSpc>
              <a:defRPr/>
            </a:pPr>
            <a:r>
              <a:rPr lang="en-US" dirty="0"/>
              <a:t>Requires Phrase Structure Grammar</a:t>
            </a:r>
          </a:p>
          <a:p>
            <a:pPr lvl="1">
              <a:lnSpc>
                <a:spcPct val="90000"/>
              </a:lnSpc>
              <a:defRPr/>
            </a:pPr>
            <a:r>
              <a:rPr lang="en-US" dirty="0"/>
              <a:t>CFG, PCFG, Unification Grammar</a:t>
            </a:r>
          </a:p>
          <a:p>
            <a:pPr>
              <a:lnSpc>
                <a:spcPct val="90000"/>
              </a:lnSpc>
              <a:defRPr/>
            </a:pPr>
            <a:r>
              <a:rPr lang="en-US" dirty="0"/>
              <a:t>Produces phrase structure parse tree</a:t>
            </a:r>
          </a:p>
        </p:txBody>
      </p:sp>
      <p:sp>
        <p:nvSpPr>
          <p:cNvPr id="21508" name="Text Box 4">
            <a:extLst>
              <a:ext uri="{FF2B5EF4-FFF2-40B4-BE49-F238E27FC236}">
                <a16:creationId xmlns:a16="http://schemas.microsoft.com/office/drawing/2014/main" xmlns="" id="{8C4B4C43-CF49-4071-85C3-CBB9D2D5F14C}"/>
              </a:ext>
            </a:extLst>
          </p:cNvPr>
          <p:cNvSpPr txBox="1">
            <a:spLocks noChangeArrowheads="1"/>
          </p:cNvSpPr>
          <p:nvPr/>
        </p:nvSpPr>
        <p:spPr bwMode="auto">
          <a:xfrm>
            <a:off x="1058863" y="5777600"/>
            <a:ext cx="737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400" b="0">
                <a:latin typeface="Times New Roman" panose="02020603050405020304" pitchFamily="18" charset="0"/>
              </a:rPr>
              <a:t>Rolls-Royce Inc. said it expects its sales to remain steady</a:t>
            </a:r>
          </a:p>
        </p:txBody>
      </p:sp>
      <p:sp>
        <p:nvSpPr>
          <p:cNvPr id="21509" name="Freeform 5">
            <a:extLst>
              <a:ext uri="{FF2B5EF4-FFF2-40B4-BE49-F238E27FC236}">
                <a16:creationId xmlns:a16="http://schemas.microsoft.com/office/drawing/2014/main" xmlns="" id="{92EB3FF2-7A26-4012-BC17-0DD9B46A8E93}"/>
              </a:ext>
            </a:extLst>
          </p:cNvPr>
          <p:cNvSpPr>
            <a:spLocks/>
          </p:cNvSpPr>
          <p:nvPr/>
        </p:nvSpPr>
        <p:spPr bwMode="auto">
          <a:xfrm>
            <a:off x="1731963" y="5479150"/>
            <a:ext cx="1150937" cy="322263"/>
          </a:xfrm>
          <a:custGeom>
            <a:avLst/>
            <a:gdLst>
              <a:gd name="T0" fmla="*/ 0 w 725"/>
              <a:gd name="T1" fmla="*/ 2147483646 h 203"/>
              <a:gd name="T2" fmla="*/ 0 w 725"/>
              <a:gd name="T3" fmla="*/ 0 h 203"/>
              <a:gd name="T4" fmla="*/ 2147483646 w 725"/>
              <a:gd name="T5" fmla="*/ 0 h 203"/>
              <a:gd name="T6" fmla="*/ 2147483646 w 725"/>
              <a:gd name="T7" fmla="*/ 2147483646 h 203"/>
              <a:gd name="T8" fmla="*/ 0 60000 65536"/>
              <a:gd name="T9" fmla="*/ 0 60000 65536"/>
              <a:gd name="T10" fmla="*/ 0 60000 65536"/>
              <a:gd name="T11" fmla="*/ 0 60000 65536"/>
              <a:gd name="T12" fmla="*/ 0 w 725"/>
              <a:gd name="T13" fmla="*/ 0 h 203"/>
              <a:gd name="T14" fmla="*/ 725 w 725"/>
              <a:gd name="T15" fmla="*/ 203 h 203"/>
            </a:gdLst>
            <a:ahLst/>
            <a:cxnLst>
              <a:cxn ang="T8">
                <a:pos x="T0" y="T1"/>
              </a:cxn>
              <a:cxn ang="T9">
                <a:pos x="T2" y="T3"/>
              </a:cxn>
              <a:cxn ang="T10">
                <a:pos x="T4" y="T5"/>
              </a:cxn>
              <a:cxn ang="T11">
                <a:pos x="T6" y="T7"/>
              </a:cxn>
            </a:cxnLst>
            <a:rect l="T12" t="T13" r="T14" b="T15"/>
            <a:pathLst>
              <a:path w="725" h="203">
                <a:moveTo>
                  <a:pt x="0" y="196"/>
                </a:moveTo>
                <a:lnTo>
                  <a:pt x="0" y="0"/>
                </a:lnTo>
                <a:lnTo>
                  <a:pt x="725" y="0"/>
                </a:lnTo>
                <a:lnTo>
                  <a:pt x="713" y="203"/>
                </a:lnTo>
              </a:path>
            </a:pathLst>
          </a:custGeom>
          <a:noFill/>
          <a:ln w="28575" cap="sq" cmpd="sng">
            <a:solidFill>
              <a:schemeClr val="tx1"/>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10" name="Freeform 6">
            <a:extLst>
              <a:ext uri="{FF2B5EF4-FFF2-40B4-BE49-F238E27FC236}">
                <a16:creationId xmlns:a16="http://schemas.microsoft.com/office/drawing/2014/main" xmlns="" id="{0FFC39B0-FEC8-4241-B3A4-7F961CBD86BB}"/>
              </a:ext>
            </a:extLst>
          </p:cNvPr>
          <p:cNvSpPr>
            <a:spLocks/>
          </p:cNvSpPr>
          <p:nvPr/>
        </p:nvSpPr>
        <p:spPr bwMode="auto">
          <a:xfrm>
            <a:off x="5186363" y="5517250"/>
            <a:ext cx="576262" cy="320675"/>
          </a:xfrm>
          <a:custGeom>
            <a:avLst/>
            <a:gdLst>
              <a:gd name="T0" fmla="*/ 0 w 363"/>
              <a:gd name="T1" fmla="*/ 2147483646 h 202"/>
              <a:gd name="T2" fmla="*/ 0 w 363"/>
              <a:gd name="T3" fmla="*/ 0 h 202"/>
              <a:gd name="T4" fmla="*/ 2147483646 w 363"/>
              <a:gd name="T5" fmla="*/ 0 h 202"/>
              <a:gd name="T6" fmla="*/ 2147483646 w 363"/>
              <a:gd name="T7" fmla="*/ 2147483646 h 202"/>
              <a:gd name="T8" fmla="*/ 0 60000 65536"/>
              <a:gd name="T9" fmla="*/ 0 60000 65536"/>
              <a:gd name="T10" fmla="*/ 0 60000 65536"/>
              <a:gd name="T11" fmla="*/ 0 60000 65536"/>
              <a:gd name="T12" fmla="*/ 0 w 363"/>
              <a:gd name="T13" fmla="*/ 0 h 202"/>
              <a:gd name="T14" fmla="*/ 363 w 363"/>
              <a:gd name="T15" fmla="*/ 202 h 202"/>
            </a:gdLst>
            <a:ahLst/>
            <a:cxnLst>
              <a:cxn ang="T8">
                <a:pos x="T0" y="T1"/>
              </a:cxn>
              <a:cxn ang="T9">
                <a:pos x="T2" y="T3"/>
              </a:cxn>
              <a:cxn ang="T10">
                <a:pos x="T4" y="T5"/>
              </a:cxn>
              <a:cxn ang="T11">
                <a:pos x="T6" y="T7"/>
              </a:cxn>
            </a:cxnLst>
            <a:rect l="T12" t="T13" r="T14" b="T15"/>
            <a:pathLst>
              <a:path w="363" h="202">
                <a:moveTo>
                  <a:pt x="0" y="196"/>
                </a:moveTo>
                <a:lnTo>
                  <a:pt x="0" y="0"/>
                </a:lnTo>
                <a:lnTo>
                  <a:pt x="363" y="0"/>
                </a:lnTo>
                <a:lnTo>
                  <a:pt x="356" y="202"/>
                </a:lnTo>
              </a:path>
            </a:pathLst>
          </a:custGeom>
          <a:noFill/>
          <a:ln w="28575" cap="sq" cmpd="sng">
            <a:solidFill>
              <a:schemeClr val="tx1"/>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11" name="Freeform 8">
            <a:extLst>
              <a:ext uri="{FF2B5EF4-FFF2-40B4-BE49-F238E27FC236}">
                <a16:creationId xmlns:a16="http://schemas.microsoft.com/office/drawing/2014/main" xmlns="" id="{04E349FC-7C64-41E9-B535-35DD547DE6DD}"/>
              </a:ext>
            </a:extLst>
          </p:cNvPr>
          <p:cNvSpPr>
            <a:spLocks/>
          </p:cNvSpPr>
          <p:nvPr/>
        </p:nvSpPr>
        <p:spPr bwMode="auto">
          <a:xfrm>
            <a:off x="6786563" y="5347388"/>
            <a:ext cx="901700" cy="479425"/>
          </a:xfrm>
          <a:custGeom>
            <a:avLst/>
            <a:gdLst>
              <a:gd name="T0" fmla="*/ 0 w 568"/>
              <a:gd name="T1" fmla="*/ 2147483646 h 463"/>
              <a:gd name="T2" fmla="*/ 0 w 568"/>
              <a:gd name="T3" fmla="*/ 0 h 463"/>
              <a:gd name="T4" fmla="*/ 2147483646 w 568"/>
              <a:gd name="T5" fmla="*/ 0 h 463"/>
              <a:gd name="T6" fmla="*/ 2147483646 w 568"/>
              <a:gd name="T7" fmla="*/ 2147483646 h 463"/>
              <a:gd name="T8" fmla="*/ 0 60000 65536"/>
              <a:gd name="T9" fmla="*/ 0 60000 65536"/>
              <a:gd name="T10" fmla="*/ 0 60000 65536"/>
              <a:gd name="T11" fmla="*/ 0 60000 65536"/>
              <a:gd name="T12" fmla="*/ 0 w 568"/>
              <a:gd name="T13" fmla="*/ 0 h 463"/>
              <a:gd name="T14" fmla="*/ 568 w 568"/>
              <a:gd name="T15" fmla="*/ 463 h 463"/>
            </a:gdLst>
            <a:ahLst/>
            <a:cxnLst>
              <a:cxn ang="T8">
                <a:pos x="T0" y="T1"/>
              </a:cxn>
              <a:cxn ang="T9">
                <a:pos x="T2" y="T3"/>
              </a:cxn>
              <a:cxn ang="T10">
                <a:pos x="T4" y="T5"/>
              </a:cxn>
              <a:cxn ang="T11">
                <a:pos x="T6" y="T7"/>
              </a:cxn>
            </a:cxnLst>
            <a:rect l="T12" t="T13" r="T14" b="T15"/>
            <a:pathLst>
              <a:path w="568" h="463">
                <a:moveTo>
                  <a:pt x="0" y="447"/>
                </a:moveTo>
                <a:lnTo>
                  <a:pt x="0" y="0"/>
                </a:lnTo>
                <a:lnTo>
                  <a:pt x="568" y="0"/>
                </a:lnTo>
                <a:lnTo>
                  <a:pt x="553" y="463"/>
                </a:lnTo>
              </a:path>
            </a:pathLst>
          </a:custGeom>
          <a:noFill/>
          <a:ln w="28575" cap="sq" cmpd="sng">
            <a:solidFill>
              <a:schemeClr val="tx1"/>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12" name="Text Box 7">
            <a:extLst>
              <a:ext uri="{FF2B5EF4-FFF2-40B4-BE49-F238E27FC236}">
                <a16:creationId xmlns:a16="http://schemas.microsoft.com/office/drawing/2014/main" xmlns="" id="{2D62565E-B186-4A36-BFA1-5D104DDF2CD8}"/>
              </a:ext>
            </a:extLst>
          </p:cNvPr>
          <p:cNvSpPr txBox="1">
            <a:spLocks noChangeArrowheads="1"/>
          </p:cNvSpPr>
          <p:nvPr/>
        </p:nvSpPr>
        <p:spPr bwMode="auto">
          <a:xfrm>
            <a:off x="7335838" y="5426763"/>
            <a:ext cx="692150" cy="304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a:t>ADJP</a:t>
            </a:r>
          </a:p>
        </p:txBody>
      </p:sp>
      <p:sp>
        <p:nvSpPr>
          <p:cNvPr id="21513" name="Freeform 10">
            <a:extLst>
              <a:ext uri="{FF2B5EF4-FFF2-40B4-BE49-F238E27FC236}">
                <a16:creationId xmlns:a16="http://schemas.microsoft.com/office/drawing/2014/main" xmlns="" id="{42DCF8D4-A793-46B7-8E9C-B27754C76D0E}"/>
              </a:ext>
            </a:extLst>
          </p:cNvPr>
          <p:cNvSpPr>
            <a:spLocks/>
          </p:cNvSpPr>
          <p:nvPr/>
        </p:nvSpPr>
        <p:spPr bwMode="auto">
          <a:xfrm>
            <a:off x="6223000" y="4887013"/>
            <a:ext cx="984250" cy="963612"/>
          </a:xfrm>
          <a:custGeom>
            <a:avLst/>
            <a:gdLst>
              <a:gd name="T0" fmla="*/ 0 w 620"/>
              <a:gd name="T1" fmla="*/ 2147483646 h 607"/>
              <a:gd name="T2" fmla="*/ 0 w 620"/>
              <a:gd name="T3" fmla="*/ 0 h 607"/>
              <a:gd name="T4" fmla="*/ 2147483646 w 620"/>
              <a:gd name="T5" fmla="*/ 0 h 607"/>
              <a:gd name="T6" fmla="*/ 2147483646 w 620"/>
              <a:gd name="T7" fmla="*/ 2147483646 h 607"/>
              <a:gd name="T8" fmla="*/ 0 60000 65536"/>
              <a:gd name="T9" fmla="*/ 0 60000 65536"/>
              <a:gd name="T10" fmla="*/ 0 60000 65536"/>
              <a:gd name="T11" fmla="*/ 0 60000 65536"/>
              <a:gd name="T12" fmla="*/ 0 w 620"/>
              <a:gd name="T13" fmla="*/ 0 h 607"/>
              <a:gd name="T14" fmla="*/ 620 w 620"/>
              <a:gd name="T15" fmla="*/ 607 h 607"/>
            </a:gdLst>
            <a:ahLst/>
            <a:cxnLst>
              <a:cxn ang="T8">
                <a:pos x="T0" y="T1"/>
              </a:cxn>
              <a:cxn ang="T9">
                <a:pos x="T2" y="T3"/>
              </a:cxn>
              <a:cxn ang="T10">
                <a:pos x="T4" y="T5"/>
              </a:cxn>
              <a:cxn ang="T11">
                <a:pos x="T6" y="T7"/>
              </a:cxn>
            </a:cxnLst>
            <a:rect l="T12" t="T13" r="T14" b="T15"/>
            <a:pathLst>
              <a:path w="620" h="607">
                <a:moveTo>
                  <a:pt x="0" y="607"/>
                </a:moveTo>
                <a:lnTo>
                  <a:pt x="0" y="0"/>
                </a:lnTo>
                <a:lnTo>
                  <a:pt x="620" y="0"/>
                </a:lnTo>
                <a:lnTo>
                  <a:pt x="620" y="289"/>
                </a:lnTo>
              </a:path>
            </a:pathLst>
          </a:custGeom>
          <a:noFill/>
          <a:ln w="28575" cap="sq" cmpd="sng">
            <a:solidFill>
              <a:schemeClr val="tx1"/>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14" name="Text Box 9">
            <a:extLst>
              <a:ext uri="{FF2B5EF4-FFF2-40B4-BE49-F238E27FC236}">
                <a16:creationId xmlns:a16="http://schemas.microsoft.com/office/drawing/2014/main" xmlns="" id="{FD90BDF1-AD08-4CD3-AE45-87DA4A8D8EDE}"/>
              </a:ext>
            </a:extLst>
          </p:cNvPr>
          <p:cNvSpPr txBox="1">
            <a:spLocks noChangeArrowheads="1"/>
          </p:cNvSpPr>
          <p:nvPr/>
        </p:nvSpPr>
        <p:spPr bwMode="auto">
          <a:xfrm>
            <a:off x="7029450" y="4966388"/>
            <a:ext cx="346075" cy="304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a:t>VP</a:t>
            </a:r>
          </a:p>
        </p:txBody>
      </p:sp>
      <p:sp>
        <p:nvSpPr>
          <p:cNvPr id="21515" name="Freeform 11">
            <a:extLst>
              <a:ext uri="{FF2B5EF4-FFF2-40B4-BE49-F238E27FC236}">
                <a16:creationId xmlns:a16="http://schemas.microsoft.com/office/drawing/2014/main" xmlns="" id="{A20E885E-7C76-46F0-9EFD-DD48CB098A0B}"/>
              </a:ext>
            </a:extLst>
          </p:cNvPr>
          <p:cNvSpPr>
            <a:spLocks/>
          </p:cNvSpPr>
          <p:nvPr/>
        </p:nvSpPr>
        <p:spPr bwMode="auto">
          <a:xfrm>
            <a:off x="5494338" y="4502838"/>
            <a:ext cx="1228725" cy="1014412"/>
          </a:xfrm>
          <a:custGeom>
            <a:avLst/>
            <a:gdLst>
              <a:gd name="T0" fmla="*/ 0 w 774"/>
              <a:gd name="T1" fmla="*/ 2147483646 h 639"/>
              <a:gd name="T2" fmla="*/ 0 w 774"/>
              <a:gd name="T3" fmla="*/ 0 h 639"/>
              <a:gd name="T4" fmla="*/ 2147483646 w 774"/>
              <a:gd name="T5" fmla="*/ 0 h 639"/>
              <a:gd name="T6" fmla="*/ 2147483646 w 774"/>
              <a:gd name="T7" fmla="*/ 2147483646 h 639"/>
              <a:gd name="T8" fmla="*/ 0 60000 65536"/>
              <a:gd name="T9" fmla="*/ 0 60000 65536"/>
              <a:gd name="T10" fmla="*/ 0 60000 65536"/>
              <a:gd name="T11" fmla="*/ 0 60000 65536"/>
              <a:gd name="T12" fmla="*/ 0 w 774"/>
              <a:gd name="T13" fmla="*/ 0 h 639"/>
              <a:gd name="T14" fmla="*/ 774 w 774"/>
              <a:gd name="T15" fmla="*/ 639 h 639"/>
            </a:gdLst>
            <a:ahLst/>
            <a:cxnLst>
              <a:cxn ang="T8">
                <a:pos x="T0" y="T1"/>
              </a:cxn>
              <a:cxn ang="T9">
                <a:pos x="T2" y="T3"/>
              </a:cxn>
              <a:cxn ang="T10">
                <a:pos x="T4" y="T5"/>
              </a:cxn>
              <a:cxn ang="T11">
                <a:pos x="T6" y="T7"/>
              </a:cxn>
            </a:cxnLst>
            <a:rect l="T12" t="T13" r="T14" b="T15"/>
            <a:pathLst>
              <a:path w="774" h="639">
                <a:moveTo>
                  <a:pt x="0" y="639"/>
                </a:moveTo>
                <a:lnTo>
                  <a:pt x="0" y="0"/>
                </a:lnTo>
                <a:lnTo>
                  <a:pt x="774" y="0"/>
                </a:lnTo>
                <a:lnTo>
                  <a:pt x="768" y="243"/>
                </a:lnTo>
              </a:path>
            </a:pathLst>
          </a:custGeom>
          <a:noFill/>
          <a:ln w="28575" cap="sq" cmpd="sng">
            <a:solidFill>
              <a:schemeClr val="tx1"/>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16" name="Freeform 12">
            <a:extLst>
              <a:ext uri="{FF2B5EF4-FFF2-40B4-BE49-F238E27FC236}">
                <a16:creationId xmlns:a16="http://schemas.microsoft.com/office/drawing/2014/main" xmlns="" id="{AC7D689A-601D-4B88-A1A5-2A65476891EE}"/>
              </a:ext>
            </a:extLst>
          </p:cNvPr>
          <p:cNvSpPr>
            <a:spLocks/>
          </p:cNvSpPr>
          <p:nvPr/>
        </p:nvSpPr>
        <p:spPr bwMode="auto">
          <a:xfrm>
            <a:off x="4456113" y="4080563"/>
            <a:ext cx="1614487" cy="1744662"/>
          </a:xfrm>
          <a:custGeom>
            <a:avLst/>
            <a:gdLst>
              <a:gd name="T0" fmla="*/ 0 w 1017"/>
              <a:gd name="T1" fmla="*/ 2147483646 h 1099"/>
              <a:gd name="T2" fmla="*/ 0 w 1017"/>
              <a:gd name="T3" fmla="*/ 0 h 1099"/>
              <a:gd name="T4" fmla="*/ 2147483646 w 1017"/>
              <a:gd name="T5" fmla="*/ 0 h 1099"/>
              <a:gd name="T6" fmla="*/ 2147483646 w 1017"/>
              <a:gd name="T7" fmla="*/ 2147483646 h 1099"/>
              <a:gd name="T8" fmla="*/ 0 60000 65536"/>
              <a:gd name="T9" fmla="*/ 0 60000 65536"/>
              <a:gd name="T10" fmla="*/ 0 60000 65536"/>
              <a:gd name="T11" fmla="*/ 0 60000 65536"/>
              <a:gd name="T12" fmla="*/ 0 w 1017"/>
              <a:gd name="T13" fmla="*/ 0 h 1099"/>
              <a:gd name="T14" fmla="*/ 1017 w 1017"/>
              <a:gd name="T15" fmla="*/ 1099 h 1099"/>
            </a:gdLst>
            <a:ahLst/>
            <a:cxnLst>
              <a:cxn ang="T8">
                <a:pos x="T0" y="T1"/>
              </a:cxn>
              <a:cxn ang="T9">
                <a:pos x="T2" y="T3"/>
              </a:cxn>
              <a:cxn ang="T10">
                <a:pos x="T4" y="T5"/>
              </a:cxn>
              <a:cxn ang="T11">
                <a:pos x="T6" y="T7"/>
              </a:cxn>
            </a:cxnLst>
            <a:rect l="T12" t="T13" r="T14" b="T15"/>
            <a:pathLst>
              <a:path w="1017" h="1099">
                <a:moveTo>
                  <a:pt x="0" y="1099"/>
                </a:moveTo>
                <a:lnTo>
                  <a:pt x="0" y="0"/>
                </a:lnTo>
                <a:lnTo>
                  <a:pt x="1017" y="0"/>
                </a:lnTo>
                <a:lnTo>
                  <a:pt x="1013" y="259"/>
                </a:lnTo>
              </a:path>
            </a:pathLst>
          </a:custGeom>
          <a:noFill/>
          <a:ln w="28575" cap="sq" cmpd="sng">
            <a:solidFill>
              <a:schemeClr val="tx1"/>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17" name="Text Box 13">
            <a:extLst>
              <a:ext uri="{FF2B5EF4-FFF2-40B4-BE49-F238E27FC236}">
                <a16:creationId xmlns:a16="http://schemas.microsoft.com/office/drawing/2014/main" xmlns="" id="{FF8E8B74-16B8-4015-B34B-A2EEDE7C24AF}"/>
              </a:ext>
            </a:extLst>
          </p:cNvPr>
          <p:cNvSpPr txBox="1">
            <a:spLocks noChangeArrowheads="1"/>
          </p:cNvSpPr>
          <p:nvPr/>
        </p:nvSpPr>
        <p:spPr bwMode="auto">
          <a:xfrm>
            <a:off x="5302250" y="4967975"/>
            <a:ext cx="384175" cy="304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a:t>NP</a:t>
            </a:r>
          </a:p>
        </p:txBody>
      </p:sp>
      <p:sp>
        <p:nvSpPr>
          <p:cNvPr id="21518" name="Text Box 14">
            <a:extLst>
              <a:ext uri="{FF2B5EF4-FFF2-40B4-BE49-F238E27FC236}">
                <a16:creationId xmlns:a16="http://schemas.microsoft.com/office/drawing/2014/main" xmlns="" id="{C1651E9A-A167-416B-8A2C-C48C0D2C85A2}"/>
              </a:ext>
            </a:extLst>
          </p:cNvPr>
          <p:cNvSpPr txBox="1">
            <a:spLocks noChangeArrowheads="1"/>
          </p:cNvSpPr>
          <p:nvPr/>
        </p:nvSpPr>
        <p:spPr bwMode="auto">
          <a:xfrm>
            <a:off x="5992813" y="4156763"/>
            <a:ext cx="231775" cy="304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a:t>S</a:t>
            </a:r>
          </a:p>
        </p:txBody>
      </p:sp>
      <p:sp>
        <p:nvSpPr>
          <p:cNvPr id="21519" name="Freeform 15">
            <a:extLst>
              <a:ext uri="{FF2B5EF4-FFF2-40B4-BE49-F238E27FC236}">
                <a16:creationId xmlns:a16="http://schemas.microsoft.com/office/drawing/2014/main" xmlns="" id="{F31C30A8-EC83-4E10-96F5-9457AFA86500}"/>
              </a:ext>
            </a:extLst>
          </p:cNvPr>
          <p:cNvSpPr>
            <a:spLocks/>
          </p:cNvSpPr>
          <p:nvPr/>
        </p:nvSpPr>
        <p:spPr bwMode="auto">
          <a:xfrm>
            <a:off x="3956050" y="3615425"/>
            <a:ext cx="1230313" cy="2209800"/>
          </a:xfrm>
          <a:custGeom>
            <a:avLst/>
            <a:gdLst>
              <a:gd name="T0" fmla="*/ 2147483646 w 775"/>
              <a:gd name="T1" fmla="*/ 2147483646 h 1392"/>
              <a:gd name="T2" fmla="*/ 0 w 775"/>
              <a:gd name="T3" fmla="*/ 0 h 1392"/>
              <a:gd name="T4" fmla="*/ 2147483646 w 775"/>
              <a:gd name="T5" fmla="*/ 0 h 1392"/>
              <a:gd name="T6" fmla="*/ 2147483646 w 775"/>
              <a:gd name="T7" fmla="*/ 2147483646 h 1392"/>
              <a:gd name="T8" fmla="*/ 0 60000 65536"/>
              <a:gd name="T9" fmla="*/ 0 60000 65536"/>
              <a:gd name="T10" fmla="*/ 0 60000 65536"/>
              <a:gd name="T11" fmla="*/ 0 60000 65536"/>
              <a:gd name="T12" fmla="*/ 0 w 775"/>
              <a:gd name="T13" fmla="*/ 0 h 1392"/>
              <a:gd name="T14" fmla="*/ 775 w 775"/>
              <a:gd name="T15" fmla="*/ 1392 h 1392"/>
            </a:gdLst>
            <a:ahLst/>
            <a:cxnLst>
              <a:cxn ang="T8">
                <a:pos x="T0" y="T1"/>
              </a:cxn>
              <a:cxn ang="T9">
                <a:pos x="T2" y="T3"/>
              </a:cxn>
              <a:cxn ang="T10">
                <a:pos x="T4" y="T5"/>
              </a:cxn>
              <a:cxn ang="T11">
                <a:pos x="T6" y="T7"/>
              </a:cxn>
            </a:cxnLst>
            <a:rect l="T12" t="T13" r="T14" b="T15"/>
            <a:pathLst>
              <a:path w="775" h="1392">
                <a:moveTo>
                  <a:pt x="1" y="1392"/>
                </a:moveTo>
                <a:lnTo>
                  <a:pt x="0" y="0"/>
                </a:lnTo>
                <a:lnTo>
                  <a:pt x="772" y="0"/>
                </a:lnTo>
                <a:lnTo>
                  <a:pt x="775" y="294"/>
                </a:lnTo>
              </a:path>
            </a:pathLst>
          </a:custGeom>
          <a:noFill/>
          <a:ln w="28575" cap="sq" cmpd="sng">
            <a:solidFill>
              <a:schemeClr val="tx1"/>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20" name="Text Box 16">
            <a:extLst>
              <a:ext uri="{FF2B5EF4-FFF2-40B4-BE49-F238E27FC236}">
                <a16:creationId xmlns:a16="http://schemas.microsoft.com/office/drawing/2014/main" xmlns="" id="{1F8F26F3-23FF-47F0-A74F-AA6DA628AA07}"/>
              </a:ext>
            </a:extLst>
          </p:cNvPr>
          <p:cNvSpPr txBox="1">
            <a:spLocks noChangeArrowheads="1"/>
          </p:cNvSpPr>
          <p:nvPr/>
        </p:nvSpPr>
        <p:spPr bwMode="auto">
          <a:xfrm>
            <a:off x="4994275" y="3696388"/>
            <a:ext cx="346075" cy="304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a:t>VP</a:t>
            </a:r>
          </a:p>
        </p:txBody>
      </p:sp>
      <p:sp>
        <p:nvSpPr>
          <p:cNvPr id="21521" name="Freeform 17">
            <a:extLst>
              <a:ext uri="{FF2B5EF4-FFF2-40B4-BE49-F238E27FC236}">
                <a16:creationId xmlns:a16="http://schemas.microsoft.com/office/drawing/2014/main" xmlns="" id="{C5501694-A0B1-4D8C-BBAE-6BBBF9800049}"/>
              </a:ext>
            </a:extLst>
          </p:cNvPr>
          <p:cNvSpPr>
            <a:spLocks/>
          </p:cNvSpPr>
          <p:nvPr/>
        </p:nvSpPr>
        <p:spPr bwMode="auto">
          <a:xfrm>
            <a:off x="3495675" y="3239188"/>
            <a:ext cx="1143000" cy="2608262"/>
          </a:xfrm>
          <a:custGeom>
            <a:avLst/>
            <a:gdLst>
              <a:gd name="T0" fmla="*/ 2147483646 w 720"/>
              <a:gd name="T1" fmla="*/ 2147483646 h 1622"/>
              <a:gd name="T2" fmla="*/ 0 w 720"/>
              <a:gd name="T3" fmla="*/ 0 h 1622"/>
              <a:gd name="T4" fmla="*/ 2147483646 w 720"/>
              <a:gd name="T5" fmla="*/ 0 h 1622"/>
              <a:gd name="T6" fmla="*/ 2147483646 w 720"/>
              <a:gd name="T7" fmla="*/ 2147483646 h 1622"/>
              <a:gd name="T8" fmla="*/ 0 60000 65536"/>
              <a:gd name="T9" fmla="*/ 0 60000 65536"/>
              <a:gd name="T10" fmla="*/ 0 60000 65536"/>
              <a:gd name="T11" fmla="*/ 0 60000 65536"/>
              <a:gd name="T12" fmla="*/ 0 w 720"/>
              <a:gd name="T13" fmla="*/ 0 h 1622"/>
              <a:gd name="T14" fmla="*/ 720 w 720"/>
              <a:gd name="T15" fmla="*/ 1622 h 1622"/>
            </a:gdLst>
            <a:ahLst/>
            <a:cxnLst>
              <a:cxn ang="T8">
                <a:pos x="T0" y="T1"/>
              </a:cxn>
              <a:cxn ang="T9">
                <a:pos x="T2" y="T3"/>
              </a:cxn>
              <a:cxn ang="T10">
                <a:pos x="T4" y="T5"/>
              </a:cxn>
              <a:cxn ang="T11">
                <a:pos x="T6" y="T7"/>
              </a:cxn>
            </a:cxnLst>
            <a:rect l="T12" t="T13" r="T14" b="T15"/>
            <a:pathLst>
              <a:path w="720" h="1622">
                <a:moveTo>
                  <a:pt x="1" y="1622"/>
                </a:moveTo>
                <a:lnTo>
                  <a:pt x="0" y="0"/>
                </a:lnTo>
                <a:lnTo>
                  <a:pt x="720" y="0"/>
                </a:lnTo>
                <a:lnTo>
                  <a:pt x="718" y="216"/>
                </a:lnTo>
              </a:path>
            </a:pathLst>
          </a:custGeom>
          <a:noFill/>
          <a:ln w="28575" cap="sq" cmpd="sng">
            <a:solidFill>
              <a:schemeClr val="tx1"/>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22" name="Freeform 18">
            <a:extLst>
              <a:ext uri="{FF2B5EF4-FFF2-40B4-BE49-F238E27FC236}">
                <a16:creationId xmlns:a16="http://schemas.microsoft.com/office/drawing/2014/main" xmlns="" id="{1ED63AA3-3189-45EC-B7A5-073676C6C906}"/>
              </a:ext>
            </a:extLst>
          </p:cNvPr>
          <p:cNvSpPr>
            <a:spLocks/>
          </p:cNvSpPr>
          <p:nvPr/>
        </p:nvSpPr>
        <p:spPr bwMode="auto">
          <a:xfrm>
            <a:off x="2266950" y="2816913"/>
            <a:ext cx="1857375" cy="2668587"/>
          </a:xfrm>
          <a:custGeom>
            <a:avLst/>
            <a:gdLst>
              <a:gd name="T0" fmla="*/ 0 w 1170"/>
              <a:gd name="T1" fmla="*/ 2147483646 h 1654"/>
              <a:gd name="T2" fmla="*/ 0 w 1170"/>
              <a:gd name="T3" fmla="*/ 0 h 1654"/>
              <a:gd name="T4" fmla="*/ 2147483646 w 1170"/>
              <a:gd name="T5" fmla="*/ 0 h 1654"/>
              <a:gd name="T6" fmla="*/ 2147483646 w 1170"/>
              <a:gd name="T7" fmla="*/ 2147483646 h 1654"/>
              <a:gd name="T8" fmla="*/ 0 60000 65536"/>
              <a:gd name="T9" fmla="*/ 0 60000 65536"/>
              <a:gd name="T10" fmla="*/ 0 60000 65536"/>
              <a:gd name="T11" fmla="*/ 0 60000 65536"/>
              <a:gd name="T12" fmla="*/ 0 w 1170"/>
              <a:gd name="T13" fmla="*/ 0 h 1654"/>
              <a:gd name="T14" fmla="*/ 1170 w 1170"/>
              <a:gd name="T15" fmla="*/ 1654 h 1654"/>
            </a:gdLst>
            <a:ahLst/>
            <a:cxnLst>
              <a:cxn ang="T8">
                <a:pos x="T0" y="T1"/>
              </a:cxn>
              <a:cxn ang="T9">
                <a:pos x="T2" y="T3"/>
              </a:cxn>
              <a:cxn ang="T10">
                <a:pos x="T4" y="T5"/>
              </a:cxn>
              <a:cxn ang="T11">
                <a:pos x="T6" y="T7"/>
              </a:cxn>
            </a:cxnLst>
            <a:rect l="T12" t="T13" r="T14" b="T15"/>
            <a:pathLst>
              <a:path w="1170" h="1654">
                <a:moveTo>
                  <a:pt x="0" y="1654"/>
                </a:moveTo>
                <a:lnTo>
                  <a:pt x="0" y="0"/>
                </a:lnTo>
                <a:lnTo>
                  <a:pt x="1168" y="0"/>
                </a:lnTo>
                <a:lnTo>
                  <a:pt x="1170" y="254"/>
                </a:lnTo>
              </a:path>
            </a:pathLst>
          </a:custGeom>
          <a:noFill/>
          <a:ln w="28575" cap="sq" cmpd="sng">
            <a:solidFill>
              <a:schemeClr val="tx1"/>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1523" name="Text Box 19">
            <a:extLst>
              <a:ext uri="{FF2B5EF4-FFF2-40B4-BE49-F238E27FC236}">
                <a16:creationId xmlns:a16="http://schemas.microsoft.com/office/drawing/2014/main" xmlns="" id="{E274A992-0667-4C16-847D-DEAFAAB87AEF}"/>
              </a:ext>
            </a:extLst>
          </p:cNvPr>
          <p:cNvSpPr txBox="1">
            <a:spLocks noChangeArrowheads="1"/>
          </p:cNvSpPr>
          <p:nvPr/>
        </p:nvSpPr>
        <p:spPr bwMode="auto">
          <a:xfrm>
            <a:off x="4532313" y="3274113"/>
            <a:ext cx="231775" cy="304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a:t>S</a:t>
            </a:r>
          </a:p>
        </p:txBody>
      </p:sp>
      <p:sp>
        <p:nvSpPr>
          <p:cNvPr id="21524" name="Text Box 20">
            <a:extLst>
              <a:ext uri="{FF2B5EF4-FFF2-40B4-BE49-F238E27FC236}">
                <a16:creationId xmlns:a16="http://schemas.microsoft.com/office/drawing/2014/main" xmlns="" id="{491CACBC-D6B8-487B-8218-5401A19DBB69}"/>
              </a:ext>
            </a:extLst>
          </p:cNvPr>
          <p:cNvSpPr txBox="1">
            <a:spLocks noChangeArrowheads="1"/>
          </p:cNvSpPr>
          <p:nvPr/>
        </p:nvSpPr>
        <p:spPr bwMode="auto">
          <a:xfrm>
            <a:off x="3765550" y="4963213"/>
            <a:ext cx="384175" cy="304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a:t>NP</a:t>
            </a:r>
          </a:p>
        </p:txBody>
      </p:sp>
      <p:sp>
        <p:nvSpPr>
          <p:cNvPr id="21525" name="Text Box 22">
            <a:extLst>
              <a:ext uri="{FF2B5EF4-FFF2-40B4-BE49-F238E27FC236}">
                <a16:creationId xmlns:a16="http://schemas.microsoft.com/office/drawing/2014/main" xmlns="" id="{DFDC8DD4-6581-467B-B390-0C3BBF3FAB47}"/>
              </a:ext>
            </a:extLst>
          </p:cNvPr>
          <p:cNvSpPr txBox="1">
            <a:spLocks noChangeArrowheads="1"/>
          </p:cNvSpPr>
          <p:nvPr/>
        </p:nvSpPr>
        <p:spPr bwMode="auto">
          <a:xfrm>
            <a:off x="3957638" y="2889938"/>
            <a:ext cx="346075" cy="304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a:t>VP</a:t>
            </a:r>
          </a:p>
        </p:txBody>
      </p:sp>
      <p:sp>
        <p:nvSpPr>
          <p:cNvPr id="21526" name="Text Box 23">
            <a:extLst>
              <a:ext uri="{FF2B5EF4-FFF2-40B4-BE49-F238E27FC236}">
                <a16:creationId xmlns:a16="http://schemas.microsoft.com/office/drawing/2014/main" xmlns="" id="{C0A91C3D-F92B-4E89-AB4F-E2A61372B7C1}"/>
              </a:ext>
            </a:extLst>
          </p:cNvPr>
          <p:cNvSpPr txBox="1">
            <a:spLocks noChangeArrowheads="1"/>
          </p:cNvSpPr>
          <p:nvPr/>
        </p:nvSpPr>
        <p:spPr bwMode="auto">
          <a:xfrm>
            <a:off x="2074863" y="4966388"/>
            <a:ext cx="384175" cy="304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a:t>NP</a:t>
            </a:r>
          </a:p>
        </p:txBody>
      </p:sp>
      <p:sp>
        <p:nvSpPr>
          <p:cNvPr id="21527" name="Line 24">
            <a:extLst>
              <a:ext uri="{FF2B5EF4-FFF2-40B4-BE49-F238E27FC236}">
                <a16:creationId xmlns:a16="http://schemas.microsoft.com/office/drawing/2014/main" xmlns="" id="{5255B6A8-68D9-4AE7-A834-E8603EB30D34}"/>
              </a:ext>
            </a:extLst>
          </p:cNvPr>
          <p:cNvSpPr>
            <a:spLocks noChangeShapeType="1"/>
          </p:cNvSpPr>
          <p:nvPr/>
        </p:nvSpPr>
        <p:spPr bwMode="auto">
          <a:xfrm>
            <a:off x="3189288" y="2701025"/>
            <a:ext cx="0" cy="115888"/>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1528" name="Text Box 26">
            <a:extLst>
              <a:ext uri="{FF2B5EF4-FFF2-40B4-BE49-F238E27FC236}">
                <a16:creationId xmlns:a16="http://schemas.microsoft.com/office/drawing/2014/main" xmlns="" id="{BCA35DEA-9737-4228-80E2-3459BA2252C9}"/>
              </a:ext>
            </a:extLst>
          </p:cNvPr>
          <p:cNvSpPr txBox="1">
            <a:spLocks noChangeArrowheads="1"/>
          </p:cNvSpPr>
          <p:nvPr/>
        </p:nvSpPr>
        <p:spPr bwMode="auto">
          <a:xfrm>
            <a:off x="6569075" y="4545700"/>
            <a:ext cx="346075" cy="304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a:t>VP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a:extLst>
              <a:ext uri="{FF2B5EF4-FFF2-40B4-BE49-F238E27FC236}">
                <a16:creationId xmlns:a16="http://schemas.microsoft.com/office/drawing/2014/main" xmlns="" id="{14CC1E43-3A43-4111-A92C-763253EB8709}"/>
              </a:ext>
            </a:extLst>
          </p:cNvPr>
          <p:cNvSpPr>
            <a:spLocks noGrp="1" noChangeArrowheads="1"/>
          </p:cNvSpPr>
          <p:nvPr>
            <p:ph type="title"/>
          </p:nvPr>
        </p:nvSpPr>
        <p:spPr/>
        <p:txBody>
          <a:bodyPr/>
          <a:lstStyle/>
          <a:p>
            <a:pPr>
              <a:defRPr/>
            </a:pPr>
            <a:r>
              <a:rPr lang="en-US"/>
              <a:t>Statistical Parsers</a:t>
            </a:r>
          </a:p>
        </p:txBody>
      </p:sp>
      <p:sp>
        <p:nvSpPr>
          <p:cNvPr id="440323" name="Rectangle 3">
            <a:extLst>
              <a:ext uri="{FF2B5EF4-FFF2-40B4-BE49-F238E27FC236}">
                <a16:creationId xmlns:a16="http://schemas.microsoft.com/office/drawing/2014/main" xmlns="" id="{6046E788-2BF0-43CF-A028-4378BFE86AB3}"/>
              </a:ext>
            </a:extLst>
          </p:cNvPr>
          <p:cNvSpPr>
            <a:spLocks noGrp="1" noChangeArrowheads="1"/>
          </p:cNvSpPr>
          <p:nvPr>
            <p:ph idx="1"/>
          </p:nvPr>
        </p:nvSpPr>
        <p:spPr/>
        <p:txBody>
          <a:bodyPr/>
          <a:lstStyle/>
          <a:p>
            <a:pPr>
              <a:defRPr/>
            </a:pPr>
            <a:r>
              <a:rPr lang="en-US"/>
              <a:t>Probabilistic Generative Model of Language which include parse structure (e.g. Collins 1997)</a:t>
            </a:r>
          </a:p>
          <a:p>
            <a:pPr lvl="1">
              <a:defRPr/>
            </a:pPr>
            <a:r>
              <a:rPr lang="en-US"/>
              <a:t>Learning consists in estimating the parameters of the model with simple likelihood based techniques</a:t>
            </a:r>
          </a:p>
          <a:p>
            <a:pPr>
              <a:defRPr/>
            </a:pPr>
            <a:r>
              <a:rPr lang="en-US"/>
              <a:t>Conditional parsing models (Charniak 2000; McDonald 2005)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a:extLst>
              <a:ext uri="{FF2B5EF4-FFF2-40B4-BE49-F238E27FC236}">
                <a16:creationId xmlns:a16="http://schemas.microsoft.com/office/drawing/2014/main" xmlns="" id="{F5C5EF85-1656-4767-AD9B-EE24610D9090}"/>
              </a:ext>
            </a:extLst>
          </p:cNvPr>
          <p:cNvSpPr>
            <a:spLocks noGrp="1" noChangeArrowheads="1"/>
          </p:cNvSpPr>
          <p:nvPr>
            <p:ph type="title"/>
          </p:nvPr>
        </p:nvSpPr>
        <p:spPr>
          <a:xfrm>
            <a:off x="674688" y="10955"/>
            <a:ext cx="7772400" cy="768100"/>
          </a:xfrm>
        </p:spPr>
        <p:txBody>
          <a:bodyPr/>
          <a:lstStyle/>
          <a:p>
            <a:pPr>
              <a:defRPr/>
            </a:pPr>
            <a:r>
              <a:rPr lang="en-US" dirty="0"/>
              <a:t>Results</a:t>
            </a:r>
          </a:p>
        </p:txBody>
      </p:sp>
      <p:graphicFrame>
        <p:nvGraphicFramePr>
          <p:cNvPr id="418956" name="Group 140">
            <a:extLst>
              <a:ext uri="{FF2B5EF4-FFF2-40B4-BE49-F238E27FC236}">
                <a16:creationId xmlns:a16="http://schemas.microsoft.com/office/drawing/2014/main" xmlns="" id="{5A499DDA-0092-43A2-A30B-092AAEC860EF}"/>
              </a:ext>
            </a:extLst>
          </p:cNvPr>
          <p:cNvGraphicFramePr>
            <a:graphicFrameLocks noGrp="1"/>
          </p:cNvGraphicFramePr>
          <p:nvPr>
            <p:ph type="tbl" idx="1"/>
            <p:extLst>
              <p:ext uri="{D42A27DB-BD31-4B8C-83A1-F6EECF244321}">
                <p14:modId xmlns:p14="http://schemas.microsoft.com/office/powerpoint/2010/main" val="583889651"/>
              </p:ext>
            </p:extLst>
          </p:nvPr>
        </p:nvGraphicFramePr>
        <p:xfrm>
          <a:off x="846715" y="1316725"/>
          <a:ext cx="7926388" cy="4425950"/>
        </p:xfrm>
        <a:graphic>
          <a:graphicData uri="http://schemas.openxmlformats.org/drawingml/2006/table">
            <a:tbl>
              <a:tblPr/>
              <a:tblGrid>
                <a:gridCol w="6505441">
                  <a:extLst>
                    <a:ext uri="{9D8B030D-6E8A-4147-A177-3AD203B41FA5}">
                      <a16:colId xmlns:a16="http://schemas.microsoft.com/office/drawing/2014/main" xmlns="" val="20000"/>
                    </a:ext>
                  </a:extLst>
                </a:gridCol>
                <a:gridCol w="1420947">
                  <a:extLst>
                    <a:ext uri="{9D8B030D-6E8A-4147-A177-3AD203B41FA5}">
                      <a16:colId xmlns:a16="http://schemas.microsoft.com/office/drawing/2014/main" xmlns="" val="20001"/>
                    </a:ext>
                  </a:extLst>
                </a:gridCol>
              </a:tblGrid>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mn-lt"/>
                          <a:cs typeface="Times New Roman" pitchFamily="18" charset="0"/>
                        </a:rPr>
                        <a:t>Method</a:t>
                      </a:r>
                      <a:endParaRPr kumimoji="0" lang="en-US" sz="1800" b="1" i="0" u="none" strike="noStrike" cap="none" normalizeH="0" baseline="0" dirty="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mn-lt"/>
                          <a:cs typeface="Times New Roman" pitchFamily="18" charset="0"/>
                        </a:rPr>
                        <a:t>Accuracy</a:t>
                      </a:r>
                      <a:endParaRPr kumimoji="0" lang="en-US" sz="1800" b="1" i="0" u="none" strike="noStrike" cap="none" normalizeH="0" baseline="0" dirty="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solidFill>
                      <a:srgbClr val="D9D9D9"/>
                    </a:solidFill>
                  </a:tcPr>
                </a:tc>
                <a:extLst>
                  <a:ext uri="{0D108BD9-81ED-4DB2-BD59-A6C34878D82A}">
                    <a16:rowId xmlns:a16="http://schemas.microsoft.com/office/drawing/2014/main" xmlns="" val="10000"/>
                  </a:ext>
                </a:extLst>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PCFGs (Charniak 97)</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73.0%</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Conditional Models – Decision Trees (Magerman 95)</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84.2%</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Lexical Dependencies (Collins 96)</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85.5%</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Conditional Models – Logistic (Ratnaparkhi 97)</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86.9%</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Generative Lexicalized Model (Charniak 97)</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86.7%</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Generative Lexicalized Model (Collins 97)</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88.2%</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Logistic-inspired Model (Charniak 99)</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mn-lt"/>
                          <a:cs typeface="Times New Roman" pitchFamily="18" charset="0"/>
                        </a:rPr>
                        <a:t>89.6%</a:t>
                      </a:r>
                      <a:endParaRPr kumimoji="0" lang="en-US" sz="1800" b="1" i="0" u="none" strike="noStrike" cap="none" normalizeH="0" baseline="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mn-lt"/>
                          <a:cs typeface="Times New Roman" pitchFamily="18" charset="0"/>
                        </a:rPr>
                        <a:t>Boosting (Collins 2000)</a:t>
                      </a:r>
                      <a:endParaRPr kumimoji="0" lang="en-US" sz="1800" b="1" i="0" u="none" strike="noStrike" cap="none" normalizeH="0" baseline="0" dirty="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mn-lt"/>
                          <a:cs typeface="Times New Roman" pitchFamily="18" charset="0"/>
                        </a:rPr>
                        <a:t>89.8%</a:t>
                      </a:r>
                      <a:endParaRPr kumimoji="0" lang="en-US" sz="1800" b="1" i="0" u="none" strike="noStrike" cap="none" normalizeH="0" baseline="0" dirty="0">
                        <a:ln>
                          <a:noFill/>
                        </a:ln>
                        <a:solidFill>
                          <a:schemeClr val="tx1"/>
                        </a:solidFill>
                        <a:effectLst/>
                        <a:latin typeface="+mn-lt"/>
                      </a:endParaRPr>
                    </a:p>
                  </a:txBody>
                  <a:tcPr marL="91438" marR="91438"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a:extLst>
              <a:ext uri="{FF2B5EF4-FFF2-40B4-BE49-F238E27FC236}">
                <a16:creationId xmlns:a16="http://schemas.microsoft.com/office/drawing/2014/main" xmlns="" id="{F5FB413D-E760-4EAE-A955-E0223E32F15A}"/>
              </a:ext>
            </a:extLst>
          </p:cNvPr>
          <p:cNvSpPr>
            <a:spLocks noGrp="1" noChangeArrowheads="1"/>
          </p:cNvSpPr>
          <p:nvPr>
            <p:ph type="title"/>
          </p:nvPr>
        </p:nvSpPr>
        <p:spPr>
          <a:xfrm>
            <a:off x="701634" y="-10912"/>
            <a:ext cx="8275637" cy="806450"/>
          </a:xfrm>
        </p:spPr>
        <p:txBody>
          <a:bodyPr/>
          <a:lstStyle/>
          <a:p>
            <a:pPr>
              <a:defRPr/>
            </a:pPr>
            <a:r>
              <a:rPr lang="en-US" sz="4000" dirty="0"/>
              <a:t>Linear Models for Parsing and Tagging</a:t>
            </a:r>
          </a:p>
        </p:txBody>
      </p:sp>
      <p:sp>
        <p:nvSpPr>
          <p:cNvPr id="24579" name="Rectangle 3">
            <a:extLst>
              <a:ext uri="{FF2B5EF4-FFF2-40B4-BE49-F238E27FC236}">
                <a16:creationId xmlns:a16="http://schemas.microsoft.com/office/drawing/2014/main" xmlns="" id="{49F4250C-B91D-455A-97FF-35F7BDA7CDEF}"/>
              </a:ext>
            </a:extLst>
          </p:cNvPr>
          <p:cNvSpPr>
            <a:spLocks noGrp="1" noChangeArrowheads="1"/>
          </p:cNvSpPr>
          <p:nvPr>
            <p:ph idx="1"/>
          </p:nvPr>
        </p:nvSpPr>
        <p:spPr/>
        <p:txBody>
          <a:bodyPr/>
          <a:lstStyle/>
          <a:p>
            <a:r>
              <a:rPr lang="en-US" altLang="en-US">
                <a:effectLst/>
              </a:rPr>
              <a:t>Three components:</a:t>
            </a:r>
          </a:p>
          <a:p>
            <a:pPr lvl="1">
              <a:buFontTx/>
              <a:buNone/>
            </a:pPr>
            <a:r>
              <a:rPr lang="en-US" altLang="en-US" i="1">
                <a:solidFill>
                  <a:schemeClr val="hlink"/>
                </a:solidFill>
                <a:latin typeface="Times New Roman" panose="02020603050405020304" pitchFamily="18" charset="0"/>
              </a:rPr>
              <a:t>GEN</a:t>
            </a:r>
            <a:r>
              <a:rPr lang="en-US" altLang="en-US"/>
              <a:t> is a function from a string to a set of </a:t>
            </a:r>
            <a:r>
              <a:rPr lang="en-US" altLang="en-US">
                <a:solidFill>
                  <a:schemeClr val="hlink"/>
                </a:solidFill>
              </a:rPr>
              <a:t>candidates</a:t>
            </a:r>
          </a:p>
          <a:p>
            <a:pPr lvl="1">
              <a:buFontTx/>
              <a:buNone/>
            </a:pPr>
            <a:r>
              <a:rPr lang="en-US" altLang="en-US">
                <a:solidFill>
                  <a:schemeClr val="accent1"/>
                </a:solidFill>
                <a:latin typeface="Symbol" panose="05050102010706020507" pitchFamily="18" charset="2"/>
              </a:rPr>
              <a:t>F</a:t>
            </a:r>
            <a:r>
              <a:rPr lang="en-US" altLang="en-US"/>
              <a:t> maps a candidate to a feature vector</a:t>
            </a:r>
          </a:p>
          <a:p>
            <a:pPr lvl="1">
              <a:buFontTx/>
              <a:buNone/>
            </a:pPr>
            <a:r>
              <a:rPr lang="en-US" altLang="en-US" i="1">
                <a:solidFill>
                  <a:schemeClr val="accent2"/>
                </a:solidFill>
                <a:latin typeface="Times New Roman" panose="02020603050405020304" pitchFamily="18" charset="0"/>
              </a:rPr>
              <a:t>W</a:t>
            </a:r>
            <a:r>
              <a:rPr lang="en-US" altLang="en-US"/>
              <a:t> is a parameter vector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a:extLst>
              <a:ext uri="{FF2B5EF4-FFF2-40B4-BE49-F238E27FC236}">
                <a16:creationId xmlns:a16="http://schemas.microsoft.com/office/drawing/2014/main" xmlns="" id="{39DD3184-0C65-4C3D-8A9F-ED4502F4B79F}"/>
              </a:ext>
            </a:extLst>
          </p:cNvPr>
          <p:cNvSpPr>
            <a:spLocks noGrp="1" noChangeArrowheads="1"/>
          </p:cNvSpPr>
          <p:nvPr>
            <p:ph type="title"/>
          </p:nvPr>
        </p:nvSpPr>
        <p:spPr/>
        <p:txBody>
          <a:bodyPr/>
          <a:lstStyle/>
          <a:p>
            <a:pPr>
              <a:defRPr/>
            </a:pPr>
            <a:r>
              <a:rPr lang="en-GB" sz="5400" dirty="0"/>
              <a:t>Question Answering at TREC</a:t>
            </a:r>
            <a:endParaRPr lang="en-US" sz="5400" dirty="0"/>
          </a:p>
        </p:txBody>
      </p:sp>
      <p:sp>
        <p:nvSpPr>
          <p:cNvPr id="396291" name="Rectangle 3">
            <a:extLst>
              <a:ext uri="{FF2B5EF4-FFF2-40B4-BE49-F238E27FC236}">
                <a16:creationId xmlns:a16="http://schemas.microsoft.com/office/drawing/2014/main" xmlns="" id="{AECC7EA2-C365-4777-81D5-3B45971E23DF}"/>
              </a:ext>
            </a:extLst>
          </p:cNvPr>
          <p:cNvSpPr>
            <a:spLocks noGrp="1" noChangeArrowheads="1"/>
          </p:cNvSpPr>
          <p:nvPr>
            <p:ph idx="1"/>
          </p:nvPr>
        </p:nvSpPr>
        <p:spPr/>
        <p:txBody>
          <a:bodyPr/>
          <a:lstStyle/>
          <a:p>
            <a:pPr>
              <a:lnSpc>
                <a:spcPct val="90000"/>
              </a:lnSpc>
              <a:defRPr/>
            </a:pPr>
            <a:r>
              <a:rPr lang="en-GB"/>
              <a:t>Consists of answering a set of 500 fact-based questions, e.g. </a:t>
            </a:r>
            <a:r>
              <a:rPr lang="en-GB" i="1"/>
              <a:t>“When was Mozart born</a:t>
            </a:r>
            <a:r>
              <a:rPr lang="en-GB"/>
              <a:t>?”</a:t>
            </a:r>
          </a:p>
          <a:p>
            <a:pPr>
              <a:lnSpc>
                <a:spcPct val="90000"/>
              </a:lnSpc>
              <a:defRPr/>
            </a:pPr>
            <a:r>
              <a:rPr lang="en-GB"/>
              <a:t>Systems were allowed to return 5 ranked answer snippets to each question.</a:t>
            </a:r>
          </a:p>
          <a:p>
            <a:pPr lvl="1">
              <a:lnSpc>
                <a:spcPct val="90000"/>
              </a:lnSpc>
              <a:defRPr/>
            </a:pPr>
            <a:r>
              <a:rPr lang="en-GB"/>
              <a:t>IR think</a:t>
            </a:r>
          </a:p>
          <a:p>
            <a:pPr lvl="1">
              <a:lnSpc>
                <a:spcPct val="90000"/>
              </a:lnSpc>
              <a:defRPr/>
            </a:pPr>
            <a:r>
              <a:rPr lang="en-GB"/>
              <a:t>Mean Reciprocal Rank (MRR) scoring:</a:t>
            </a:r>
          </a:p>
          <a:p>
            <a:pPr lvl="2">
              <a:lnSpc>
                <a:spcPct val="90000"/>
              </a:lnSpc>
              <a:defRPr/>
            </a:pPr>
            <a:r>
              <a:rPr lang="en-GB"/>
              <a:t>1, 0.5, 0.33, 0.25, 0.2, 0 for 1, 2, 3, 4, 5, 6+ doc</a:t>
            </a:r>
          </a:p>
          <a:p>
            <a:pPr lvl="1">
              <a:lnSpc>
                <a:spcPct val="90000"/>
              </a:lnSpc>
              <a:defRPr/>
            </a:pPr>
            <a:r>
              <a:rPr lang="en-GB"/>
              <a:t>Mainly Named Entity answers (person, place, date, …)</a:t>
            </a:r>
          </a:p>
          <a:p>
            <a:pPr>
              <a:lnSpc>
                <a:spcPct val="90000"/>
              </a:lnSpc>
              <a:defRPr/>
            </a:pPr>
            <a:r>
              <a:rPr lang="en-GB"/>
              <a:t>From 2002 systems are only allowed to return a single </a:t>
            </a:r>
            <a:r>
              <a:rPr lang="en-GB" i="1"/>
              <a:t>exact</a:t>
            </a:r>
            <a:r>
              <a:rPr lang="en-GB"/>
              <a:t> answer</a:t>
            </a:r>
            <a:endParaRPr lang="en-US"/>
          </a:p>
        </p:txBody>
      </p:sp>
      <p:sp>
        <p:nvSpPr>
          <p:cNvPr id="6148" name="Rectangle 4">
            <a:extLst>
              <a:ext uri="{FF2B5EF4-FFF2-40B4-BE49-F238E27FC236}">
                <a16:creationId xmlns:a16="http://schemas.microsoft.com/office/drawing/2014/main" xmlns="" id="{E3E6FBB3-CDD4-474B-B450-FC38F8F86FEC}"/>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a:extLst>
              <a:ext uri="{FF2B5EF4-FFF2-40B4-BE49-F238E27FC236}">
                <a16:creationId xmlns:a16="http://schemas.microsoft.com/office/drawing/2014/main" xmlns="" id="{822D8EFB-0B9F-4DA9-A5B2-3500BAFEA842}"/>
              </a:ext>
            </a:extLst>
          </p:cNvPr>
          <p:cNvSpPr>
            <a:spLocks noGrp="1" noChangeArrowheads="1"/>
          </p:cNvSpPr>
          <p:nvPr>
            <p:ph type="title"/>
          </p:nvPr>
        </p:nvSpPr>
        <p:spPr/>
        <p:txBody>
          <a:bodyPr/>
          <a:lstStyle/>
          <a:p>
            <a:pPr>
              <a:defRPr/>
            </a:pPr>
            <a:r>
              <a:rPr lang="en-US"/>
              <a:t>Component 1: GEN</a:t>
            </a:r>
          </a:p>
        </p:txBody>
      </p:sp>
      <p:sp>
        <p:nvSpPr>
          <p:cNvPr id="423939" name="Rectangle 3">
            <a:extLst>
              <a:ext uri="{FF2B5EF4-FFF2-40B4-BE49-F238E27FC236}">
                <a16:creationId xmlns:a16="http://schemas.microsoft.com/office/drawing/2014/main" xmlns="" id="{FCAF1325-49D1-41C3-92D7-8717642BBFB8}"/>
              </a:ext>
            </a:extLst>
          </p:cNvPr>
          <p:cNvSpPr>
            <a:spLocks noGrp="1" noChangeArrowheads="1"/>
          </p:cNvSpPr>
          <p:nvPr>
            <p:ph idx="1"/>
          </p:nvPr>
        </p:nvSpPr>
        <p:spPr>
          <a:xfrm>
            <a:off x="685800" y="1698625"/>
            <a:ext cx="7772400" cy="2306638"/>
          </a:xfrm>
        </p:spPr>
        <p:txBody>
          <a:bodyPr/>
          <a:lstStyle/>
          <a:p>
            <a:pPr>
              <a:buFont typeface="Wingdings" panose="05000000000000000000" pitchFamily="2" charset="2"/>
              <a:buNone/>
              <a:defRPr/>
            </a:pPr>
            <a:r>
              <a:rPr lang="en-US">
                <a:effectLst/>
              </a:rPr>
              <a:t>GEN enumerates a set of candidates for a sentence</a:t>
            </a:r>
          </a:p>
          <a:p>
            <a:pPr algn="ctr">
              <a:buFont typeface="Wingdings" panose="05000000000000000000" pitchFamily="2" charset="2"/>
              <a:buNone/>
              <a:defRPr/>
            </a:pPr>
            <a:r>
              <a:rPr lang="en-US" i="1">
                <a:effectLst/>
                <a:latin typeface="Times New Roman" pitchFamily="18" charset="0"/>
              </a:rPr>
              <a:t>She announced a program to promote safety in trucks and vans</a:t>
            </a:r>
            <a:endParaRPr lang="en-US"/>
          </a:p>
        </p:txBody>
      </p:sp>
      <p:grpSp>
        <p:nvGrpSpPr>
          <p:cNvPr id="25604" name="Group 6">
            <a:extLst>
              <a:ext uri="{FF2B5EF4-FFF2-40B4-BE49-F238E27FC236}">
                <a16:creationId xmlns:a16="http://schemas.microsoft.com/office/drawing/2014/main" xmlns="" id="{D66ED7CC-7B7E-4142-B1AE-66C0557B004A}"/>
              </a:ext>
            </a:extLst>
          </p:cNvPr>
          <p:cNvGrpSpPr>
            <a:grpSpLocks/>
          </p:cNvGrpSpPr>
          <p:nvPr/>
        </p:nvGrpSpPr>
        <p:grpSpPr bwMode="auto">
          <a:xfrm>
            <a:off x="1576388" y="4733925"/>
            <a:ext cx="538162" cy="268288"/>
            <a:chOff x="993" y="2668"/>
            <a:chExt cx="339" cy="169"/>
          </a:xfrm>
        </p:grpSpPr>
        <p:sp>
          <p:nvSpPr>
            <p:cNvPr id="25642" name="Line 4">
              <a:extLst>
                <a:ext uri="{FF2B5EF4-FFF2-40B4-BE49-F238E27FC236}">
                  <a16:creationId xmlns:a16="http://schemas.microsoft.com/office/drawing/2014/main" xmlns="" id="{7777CF8E-887B-4895-A050-F5F0C3856E30}"/>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43" name="Line 5">
              <a:extLst>
                <a:ext uri="{FF2B5EF4-FFF2-40B4-BE49-F238E27FC236}">
                  <a16:creationId xmlns:a16="http://schemas.microsoft.com/office/drawing/2014/main" xmlns="" id="{0F9BE0AF-F0C6-4FBA-9BB5-555C382AD5B5}"/>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05" name="Group 7">
            <a:extLst>
              <a:ext uri="{FF2B5EF4-FFF2-40B4-BE49-F238E27FC236}">
                <a16:creationId xmlns:a16="http://schemas.microsoft.com/office/drawing/2014/main" xmlns="" id="{14DCCCDB-677D-4F30-8704-B279A4ABC747}"/>
              </a:ext>
            </a:extLst>
          </p:cNvPr>
          <p:cNvGrpSpPr>
            <a:grpSpLocks/>
          </p:cNvGrpSpPr>
          <p:nvPr/>
        </p:nvGrpSpPr>
        <p:grpSpPr bwMode="auto">
          <a:xfrm>
            <a:off x="1730375" y="4887913"/>
            <a:ext cx="538163" cy="268287"/>
            <a:chOff x="993" y="2668"/>
            <a:chExt cx="339" cy="169"/>
          </a:xfrm>
        </p:grpSpPr>
        <p:sp>
          <p:nvSpPr>
            <p:cNvPr id="25640" name="Line 8">
              <a:extLst>
                <a:ext uri="{FF2B5EF4-FFF2-40B4-BE49-F238E27FC236}">
                  <a16:creationId xmlns:a16="http://schemas.microsoft.com/office/drawing/2014/main" xmlns="" id="{14CF05E0-E6EC-448E-81C0-4D060E052416}"/>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41" name="Line 9">
              <a:extLst>
                <a:ext uri="{FF2B5EF4-FFF2-40B4-BE49-F238E27FC236}">
                  <a16:creationId xmlns:a16="http://schemas.microsoft.com/office/drawing/2014/main" xmlns="" id="{EABD6F28-F9ED-4327-90D0-35C71C6AB7F5}"/>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06" name="Group 10">
            <a:extLst>
              <a:ext uri="{FF2B5EF4-FFF2-40B4-BE49-F238E27FC236}">
                <a16:creationId xmlns:a16="http://schemas.microsoft.com/office/drawing/2014/main" xmlns="" id="{A4F29C49-CDB8-468B-B589-C0B5773A725D}"/>
              </a:ext>
            </a:extLst>
          </p:cNvPr>
          <p:cNvGrpSpPr>
            <a:grpSpLocks/>
          </p:cNvGrpSpPr>
          <p:nvPr/>
        </p:nvGrpSpPr>
        <p:grpSpPr bwMode="auto">
          <a:xfrm>
            <a:off x="1884363" y="5041900"/>
            <a:ext cx="538162" cy="268288"/>
            <a:chOff x="993" y="2668"/>
            <a:chExt cx="339" cy="169"/>
          </a:xfrm>
        </p:grpSpPr>
        <p:sp>
          <p:nvSpPr>
            <p:cNvPr id="25638" name="Line 11">
              <a:extLst>
                <a:ext uri="{FF2B5EF4-FFF2-40B4-BE49-F238E27FC236}">
                  <a16:creationId xmlns:a16="http://schemas.microsoft.com/office/drawing/2014/main" xmlns="" id="{3DFBBCB2-C3F4-4B28-9D84-848B63CFF450}"/>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39" name="Line 12">
              <a:extLst>
                <a:ext uri="{FF2B5EF4-FFF2-40B4-BE49-F238E27FC236}">
                  <a16:creationId xmlns:a16="http://schemas.microsoft.com/office/drawing/2014/main" xmlns="" id="{E2F7F2B5-A373-42E1-89EA-B7C5ACA2CE44}"/>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07" name="Group 13">
            <a:extLst>
              <a:ext uri="{FF2B5EF4-FFF2-40B4-BE49-F238E27FC236}">
                <a16:creationId xmlns:a16="http://schemas.microsoft.com/office/drawing/2014/main" xmlns="" id="{BDFD73A9-514F-48A6-A363-E43A8EAA2EBA}"/>
              </a:ext>
            </a:extLst>
          </p:cNvPr>
          <p:cNvGrpSpPr>
            <a:grpSpLocks/>
          </p:cNvGrpSpPr>
          <p:nvPr/>
        </p:nvGrpSpPr>
        <p:grpSpPr bwMode="auto">
          <a:xfrm>
            <a:off x="2038350" y="5195888"/>
            <a:ext cx="538163" cy="268287"/>
            <a:chOff x="993" y="2668"/>
            <a:chExt cx="339" cy="169"/>
          </a:xfrm>
        </p:grpSpPr>
        <p:sp>
          <p:nvSpPr>
            <p:cNvPr id="25636" name="Line 14">
              <a:extLst>
                <a:ext uri="{FF2B5EF4-FFF2-40B4-BE49-F238E27FC236}">
                  <a16:creationId xmlns:a16="http://schemas.microsoft.com/office/drawing/2014/main" xmlns="" id="{5AE62673-2A40-407C-BE73-7C358400C85E}"/>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37" name="Line 15">
              <a:extLst>
                <a:ext uri="{FF2B5EF4-FFF2-40B4-BE49-F238E27FC236}">
                  <a16:creationId xmlns:a16="http://schemas.microsoft.com/office/drawing/2014/main" xmlns="" id="{20481FE9-857F-45AF-B292-471CD2597326}"/>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08" name="Group 16">
            <a:extLst>
              <a:ext uri="{FF2B5EF4-FFF2-40B4-BE49-F238E27FC236}">
                <a16:creationId xmlns:a16="http://schemas.microsoft.com/office/drawing/2014/main" xmlns="" id="{4695415E-BE91-44B6-9A53-8D09A6572446}"/>
              </a:ext>
            </a:extLst>
          </p:cNvPr>
          <p:cNvGrpSpPr>
            <a:grpSpLocks/>
          </p:cNvGrpSpPr>
          <p:nvPr/>
        </p:nvGrpSpPr>
        <p:grpSpPr bwMode="auto">
          <a:xfrm>
            <a:off x="2192338" y="5349875"/>
            <a:ext cx="538162" cy="268288"/>
            <a:chOff x="993" y="2668"/>
            <a:chExt cx="339" cy="169"/>
          </a:xfrm>
        </p:grpSpPr>
        <p:sp>
          <p:nvSpPr>
            <p:cNvPr id="25634" name="Line 17">
              <a:extLst>
                <a:ext uri="{FF2B5EF4-FFF2-40B4-BE49-F238E27FC236}">
                  <a16:creationId xmlns:a16="http://schemas.microsoft.com/office/drawing/2014/main" xmlns="" id="{D0D05FBA-6C6A-4CB5-8071-0342559AD6FA}"/>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35" name="Line 18">
              <a:extLst>
                <a:ext uri="{FF2B5EF4-FFF2-40B4-BE49-F238E27FC236}">
                  <a16:creationId xmlns:a16="http://schemas.microsoft.com/office/drawing/2014/main" xmlns="" id="{A30F9C55-B8B5-4FA9-B01E-E8F8B43A72DD}"/>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09" name="Group 19">
            <a:extLst>
              <a:ext uri="{FF2B5EF4-FFF2-40B4-BE49-F238E27FC236}">
                <a16:creationId xmlns:a16="http://schemas.microsoft.com/office/drawing/2014/main" xmlns="" id="{5350F388-8A6D-401C-AB66-FDD6F7B7DD2D}"/>
              </a:ext>
            </a:extLst>
          </p:cNvPr>
          <p:cNvGrpSpPr>
            <a:grpSpLocks/>
          </p:cNvGrpSpPr>
          <p:nvPr/>
        </p:nvGrpSpPr>
        <p:grpSpPr bwMode="auto">
          <a:xfrm>
            <a:off x="4111625" y="5426075"/>
            <a:ext cx="538163" cy="268288"/>
            <a:chOff x="993" y="2668"/>
            <a:chExt cx="339" cy="169"/>
          </a:xfrm>
        </p:grpSpPr>
        <p:sp>
          <p:nvSpPr>
            <p:cNvPr id="25632" name="Line 20">
              <a:extLst>
                <a:ext uri="{FF2B5EF4-FFF2-40B4-BE49-F238E27FC236}">
                  <a16:creationId xmlns:a16="http://schemas.microsoft.com/office/drawing/2014/main" xmlns="" id="{A50F2AD7-E432-4A72-8507-555891920CD2}"/>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33" name="Line 21">
              <a:extLst>
                <a:ext uri="{FF2B5EF4-FFF2-40B4-BE49-F238E27FC236}">
                  <a16:creationId xmlns:a16="http://schemas.microsoft.com/office/drawing/2014/main" xmlns="" id="{5ADD23E0-98AA-418D-A067-CE533C6E8196}"/>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10" name="Group 22">
            <a:extLst>
              <a:ext uri="{FF2B5EF4-FFF2-40B4-BE49-F238E27FC236}">
                <a16:creationId xmlns:a16="http://schemas.microsoft.com/office/drawing/2014/main" xmlns="" id="{1A9C4CF9-0826-46CE-B5A6-F414493EDAE4}"/>
              </a:ext>
            </a:extLst>
          </p:cNvPr>
          <p:cNvGrpSpPr>
            <a:grpSpLocks/>
          </p:cNvGrpSpPr>
          <p:nvPr/>
        </p:nvGrpSpPr>
        <p:grpSpPr bwMode="auto">
          <a:xfrm>
            <a:off x="3843338" y="5157788"/>
            <a:ext cx="538162" cy="268287"/>
            <a:chOff x="993" y="2668"/>
            <a:chExt cx="339" cy="169"/>
          </a:xfrm>
        </p:grpSpPr>
        <p:sp>
          <p:nvSpPr>
            <p:cNvPr id="25630" name="Line 23">
              <a:extLst>
                <a:ext uri="{FF2B5EF4-FFF2-40B4-BE49-F238E27FC236}">
                  <a16:creationId xmlns:a16="http://schemas.microsoft.com/office/drawing/2014/main" xmlns="" id="{99D14303-AAA2-475C-9436-4F9DA72493A8}"/>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31" name="Line 24">
              <a:extLst>
                <a:ext uri="{FF2B5EF4-FFF2-40B4-BE49-F238E27FC236}">
                  <a16:creationId xmlns:a16="http://schemas.microsoft.com/office/drawing/2014/main" xmlns="" id="{E40C5C8E-A4F5-4977-8A02-C40A5E6C4715}"/>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11" name="Group 25">
            <a:extLst>
              <a:ext uri="{FF2B5EF4-FFF2-40B4-BE49-F238E27FC236}">
                <a16:creationId xmlns:a16="http://schemas.microsoft.com/office/drawing/2014/main" xmlns="" id="{5D4725B5-F556-4FCA-A1E8-E0236EEC305D}"/>
              </a:ext>
            </a:extLst>
          </p:cNvPr>
          <p:cNvGrpSpPr>
            <a:grpSpLocks/>
          </p:cNvGrpSpPr>
          <p:nvPr/>
        </p:nvGrpSpPr>
        <p:grpSpPr bwMode="auto">
          <a:xfrm>
            <a:off x="3803650" y="4657725"/>
            <a:ext cx="538163" cy="268288"/>
            <a:chOff x="993" y="2668"/>
            <a:chExt cx="339" cy="169"/>
          </a:xfrm>
        </p:grpSpPr>
        <p:sp>
          <p:nvSpPr>
            <p:cNvPr id="25628" name="Line 26">
              <a:extLst>
                <a:ext uri="{FF2B5EF4-FFF2-40B4-BE49-F238E27FC236}">
                  <a16:creationId xmlns:a16="http://schemas.microsoft.com/office/drawing/2014/main" xmlns="" id="{E6C1BD6C-A0F6-435B-A9B5-75ADD603F407}"/>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29" name="Line 27">
              <a:extLst>
                <a:ext uri="{FF2B5EF4-FFF2-40B4-BE49-F238E27FC236}">
                  <a16:creationId xmlns:a16="http://schemas.microsoft.com/office/drawing/2014/main" xmlns="" id="{2DDAB26B-A513-4688-8B56-8406F006BCC7}"/>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12" name="Group 28">
            <a:extLst>
              <a:ext uri="{FF2B5EF4-FFF2-40B4-BE49-F238E27FC236}">
                <a16:creationId xmlns:a16="http://schemas.microsoft.com/office/drawing/2014/main" xmlns="" id="{0AD7ECAB-21E3-4877-9408-C04AFFDFC2F9}"/>
              </a:ext>
            </a:extLst>
          </p:cNvPr>
          <p:cNvGrpSpPr>
            <a:grpSpLocks/>
          </p:cNvGrpSpPr>
          <p:nvPr/>
        </p:nvGrpSpPr>
        <p:grpSpPr bwMode="auto">
          <a:xfrm>
            <a:off x="4073525" y="4927600"/>
            <a:ext cx="538163" cy="268288"/>
            <a:chOff x="993" y="2668"/>
            <a:chExt cx="339" cy="169"/>
          </a:xfrm>
        </p:grpSpPr>
        <p:sp>
          <p:nvSpPr>
            <p:cNvPr id="25626" name="Line 29">
              <a:extLst>
                <a:ext uri="{FF2B5EF4-FFF2-40B4-BE49-F238E27FC236}">
                  <a16:creationId xmlns:a16="http://schemas.microsoft.com/office/drawing/2014/main" xmlns="" id="{34EB5227-9BF3-4242-8FC0-9C92F13EC970}"/>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27" name="Line 30">
              <a:extLst>
                <a:ext uri="{FF2B5EF4-FFF2-40B4-BE49-F238E27FC236}">
                  <a16:creationId xmlns:a16="http://schemas.microsoft.com/office/drawing/2014/main" xmlns="" id="{1434BAEB-6DA2-4FB9-90D8-90BFF741509E}"/>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13" name="Group 31">
            <a:extLst>
              <a:ext uri="{FF2B5EF4-FFF2-40B4-BE49-F238E27FC236}">
                <a16:creationId xmlns:a16="http://schemas.microsoft.com/office/drawing/2014/main" xmlns="" id="{3895FD55-C72B-4670-9AF5-60EC7170CC1D}"/>
              </a:ext>
            </a:extLst>
          </p:cNvPr>
          <p:cNvGrpSpPr>
            <a:grpSpLocks/>
          </p:cNvGrpSpPr>
          <p:nvPr/>
        </p:nvGrpSpPr>
        <p:grpSpPr bwMode="auto">
          <a:xfrm>
            <a:off x="5878513" y="4965700"/>
            <a:ext cx="538162" cy="268288"/>
            <a:chOff x="993" y="2668"/>
            <a:chExt cx="339" cy="169"/>
          </a:xfrm>
        </p:grpSpPr>
        <p:sp>
          <p:nvSpPr>
            <p:cNvPr id="25624" name="Line 32">
              <a:extLst>
                <a:ext uri="{FF2B5EF4-FFF2-40B4-BE49-F238E27FC236}">
                  <a16:creationId xmlns:a16="http://schemas.microsoft.com/office/drawing/2014/main" xmlns="" id="{81976EA2-E966-47BA-92DA-73BF64B4C928}"/>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25" name="Line 33">
              <a:extLst>
                <a:ext uri="{FF2B5EF4-FFF2-40B4-BE49-F238E27FC236}">
                  <a16:creationId xmlns:a16="http://schemas.microsoft.com/office/drawing/2014/main" xmlns="" id="{077B9F1F-2048-4618-9628-0BDDA62F862F}"/>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14" name="Group 34">
            <a:extLst>
              <a:ext uri="{FF2B5EF4-FFF2-40B4-BE49-F238E27FC236}">
                <a16:creationId xmlns:a16="http://schemas.microsoft.com/office/drawing/2014/main" xmlns="" id="{1FE91F9E-5D22-48BC-A49E-69B30D96B1F8}"/>
              </a:ext>
            </a:extLst>
          </p:cNvPr>
          <p:cNvGrpSpPr>
            <a:grpSpLocks/>
          </p:cNvGrpSpPr>
          <p:nvPr/>
        </p:nvGrpSpPr>
        <p:grpSpPr bwMode="auto">
          <a:xfrm>
            <a:off x="5954713" y="4581525"/>
            <a:ext cx="538162" cy="268288"/>
            <a:chOff x="993" y="2668"/>
            <a:chExt cx="339" cy="169"/>
          </a:xfrm>
        </p:grpSpPr>
        <p:sp>
          <p:nvSpPr>
            <p:cNvPr id="25622" name="Line 35">
              <a:extLst>
                <a:ext uri="{FF2B5EF4-FFF2-40B4-BE49-F238E27FC236}">
                  <a16:creationId xmlns:a16="http://schemas.microsoft.com/office/drawing/2014/main" xmlns="" id="{61553E2A-5B69-4396-9DBB-E67E857045F6}"/>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23" name="Line 36">
              <a:extLst>
                <a:ext uri="{FF2B5EF4-FFF2-40B4-BE49-F238E27FC236}">
                  <a16:creationId xmlns:a16="http://schemas.microsoft.com/office/drawing/2014/main" xmlns="" id="{6171C539-2BF6-4F76-AC68-4C29E64A3401}"/>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15" name="Group 37">
            <a:extLst>
              <a:ext uri="{FF2B5EF4-FFF2-40B4-BE49-F238E27FC236}">
                <a16:creationId xmlns:a16="http://schemas.microsoft.com/office/drawing/2014/main" xmlns="" id="{1ACD9CB1-206E-478E-A846-AA460A80C447}"/>
              </a:ext>
            </a:extLst>
          </p:cNvPr>
          <p:cNvGrpSpPr>
            <a:grpSpLocks/>
          </p:cNvGrpSpPr>
          <p:nvPr/>
        </p:nvGrpSpPr>
        <p:grpSpPr bwMode="auto">
          <a:xfrm>
            <a:off x="6108700" y="4735513"/>
            <a:ext cx="538163" cy="268287"/>
            <a:chOff x="993" y="2668"/>
            <a:chExt cx="339" cy="169"/>
          </a:xfrm>
        </p:grpSpPr>
        <p:sp>
          <p:nvSpPr>
            <p:cNvPr id="25620" name="Line 38">
              <a:extLst>
                <a:ext uri="{FF2B5EF4-FFF2-40B4-BE49-F238E27FC236}">
                  <a16:creationId xmlns:a16="http://schemas.microsoft.com/office/drawing/2014/main" xmlns="" id="{CDF00C1C-E87D-4B75-B8E5-13458A04CE00}"/>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21" name="Line 39">
              <a:extLst>
                <a:ext uri="{FF2B5EF4-FFF2-40B4-BE49-F238E27FC236}">
                  <a16:creationId xmlns:a16="http://schemas.microsoft.com/office/drawing/2014/main" xmlns="" id="{2362DBA9-623D-4AD6-94D8-8A6B802DE4B2}"/>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5616" name="Group 49">
            <a:extLst>
              <a:ext uri="{FF2B5EF4-FFF2-40B4-BE49-F238E27FC236}">
                <a16:creationId xmlns:a16="http://schemas.microsoft.com/office/drawing/2014/main" xmlns="" id="{58E4A1A0-7984-4CB0-A4E4-D5FE23D37549}"/>
              </a:ext>
            </a:extLst>
          </p:cNvPr>
          <p:cNvGrpSpPr>
            <a:grpSpLocks/>
          </p:cNvGrpSpPr>
          <p:nvPr/>
        </p:nvGrpSpPr>
        <p:grpSpPr bwMode="auto">
          <a:xfrm>
            <a:off x="5608638" y="5233988"/>
            <a:ext cx="538162" cy="268287"/>
            <a:chOff x="993" y="2668"/>
            <a:chExt cx="339" cy="169"/>
          </a:xfrm>
        </p:grpSpPr>
        <p:sp>
          <p:nvSpPr>
            <p:cNvPr id="25618" name="Line 50">
              <a:extLst>
                <a:ext uri="{FF2B5EF4-FFF2-40B4-BE49-F238E27FC236}">
                  <a16:creationId xmlns:a16="http://schemas.microsoft.com/office/drawing/2014/main" xmlns="" id="{4B892C6D-9644-4B69-8754-0C217C3A30F7}"/>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5619" name="Line 51">
              <a:extLst>
                <a:ext uri="{FF2B5EF4-FFF2-40B4-BE49-F238E27FC236}">
                  <a16:creationId xmlns:a16="http://schemas.microsoft.com/office/drawing/2014/main" xmlns="" id="{D3A619D3-FF24-42E4-B93D-7FBA336A373C}"/>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sp>
        <p:nvSpPr>
          <p:cNvPr id="25617" name="AutoShape 52">
            <a:extLst>
              <a:ext uri="{FF2B5EF4-FFF2-40B4-BE49-F238E27FC236}">
                <a16:creationId xmlns:a16="http://schemas.microsoft.com/office/drawing/2014/main" xmlns="" id="{53F16A2C-DD82-4111-AF9C-FF9744C99AEE}"/>
              </a:ext>
            </a:extLst>
          </p:cNvPr>
          <p:cNvSpPr>
            <a:spLocks noChangeArrowheads="1"/>
          </p:cNvSpPr>
          <p:nvPr/>
        </p:nvSpPr>
        <p:spPr bwMode="auto">
          <a:xfrm>
            <a:off x="3841750" y="3889375"/>
            <a:ext cx="1420813" cy="730250"/>
          </a:xfrm>
          <a:prstGeom prst="downArrow">
            <a:avLst>
              <a:gd name="adj1" fmla="val 63574"/>
              <a:gd name="adj2" fmla="val 44782"/>
            </a:avLst>
          </a:prstGeom>
          <a:solidFill>
            <a:srgbClr val="CCFFFF"/>
          </a:solidFill>
          <a:ln w="12700" cap="sq">
            <a:solidFill>
              <a:schemeClr val="tx1"/>
            </a:solidFill>
            <a:miter lim="800000"/>
            <a:headEnd type="none" w="sm" len="sm"/>
            <a:tailEnd type="none" w="sm" len="sm"/>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400" b="0" i="1">
                <a:solidFill>
                  <a:schemeClr val="hlink"/>
                </a:solidFill>
                <a:latin typeface="Times New Roman" panose="02020603050405020304" pitchFamily="18" charset="0"/>
              </a:rPr>
              <a:t>GEN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a:extLst>
              <a:ext uri="{FF2B5EF4-FFF2-40B4-BE49-F238E27FC236}">
                <a16:creationId xmlns:a16="http://schemas.microsoft.com/office/drawing/2014/main" xmlns="" id="{0FF1E459-5FEF-48EB-9726-ACB3A4F65A83}"/>
              </a:ext>
            </a:extLst>
          </p:cNvPr>
          <p:cNvSpPr>
            <a:spLocks noGrp="1" noChangeArrowheads="1"/>
          </p:cNvSpPr>
          <p:nvPr>
            <p:ph type="title"/>
          </p:nvPr>
        </p:nvSpPr>
        <p:spPr/>
        <p:txBody>
          <a:bodyPr/>
          <a:lstStyle/>
          <a:p>
            <a:pPr>
              <a:defRPr/>
            </a:pPr>
            <a:r>
              <a:rPr lang="en-US"/>
              <a:t>Examples of GEN</a:t>
            </a:r>
          </a:p>
        </p:txBody>
      </p:sp>
      <p:sp>
        <p:nvSpPr>
          <p:cNvPr id="424963" name="Rectangle 3">
            <a:extLst>
              <a:ext uri="{FF2B5EF4-FFF2-40B4-BE49-F238E27FC236}">
                <a16:creationId xmlns:a16="http://schemas.microsoft.com/office/drawing/2014/main" xmlns="" id="{E1BEA0F7-0C0C-4F81-BA5A-0CF4890CF9EF}"/>
              </a:ext>
            </a:extLst>
          </p:cNvPr>
          <p:cNvSpPr>
            <a:spLocks noGrp="1" noChangeArrowheads="1"/>
          </p:cNvSpPr>
          <p:nvPr>
            <p:ph idx="1"/>
          </p:nvPr>
        </p:nvSpPr>
        <p:spPr/>
        <p:txBody>
          <a:bodyPr/>
          <a:lstStyle/>
          <a:p>
            <a:pPr>
              <a:defRPr/>
            </a:pPr>
            <a:r>
              <a:rPr lang="en-US">
                <a:effectLst/>
              </a:rPr>
              <a:t>A context-free grammar</a:t>
            </a:r>
          </a:p>
          <a:p>
            <a:pPr>
              <a:defRPr/>
            </a:pPr>
            <a:r>
              <a:rPr lang="en-US">
                <a:effectLst/>
              </a:rPr>
              <a:t>A finite-state machine</a:t>
            </a:r>
          </a:p>
          <a:p>
            <a:pPr>
              <a:defRPr/>
            </a:pPr>
            <a:r>
              <a:rPr lang="en-US">
                <a:effectLst/>
              </a:rPr>
              <a:t>Top N most probable analyses from a probabilistic grammar</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a:extLst>
              <a:ext uri="{FF2B5EF4-FFF2-40B4-BE49-F238E27FC236}">
                <a16:creationId xmlns:a16="http://schemas.microsoft.com/office/drawing/2014/main" xmlns="" id="{1835A465-27F4-4D74-B31B-19CA1D8B10CD}"/>
              </a:ext>
            </a:extLst>
          </p:cNvPr>
          <p:cNvSpPr>
            <a:spLocks noGrp="1" noChangeArrowheads="1"/>
          </p:cNvSpPr>
          <p:nvPr>
            <p:ph type="title"/>
          </p:nvPr>
        </p:nvSpPr>
        <p:spPr/>
        <p:txBody>
          <a:bodyPr/>
          <a:lstStyle/>
          <a:p>
            <a:pPr>
              <a:defRPr/>
            </a:pPr>
            <a:r>
              <a:rPr lang="en-US"/>
              <a:t>Component 2: </a:t>
            </a:r>
            <a:r>
              <a:rPr lang="en-US">
                <a:latin typeface="Symbol" pitchFamily="18" charset="2"/>
              </a:rPr>
              <a:t>F</a:t>
            </a:r>
          </a:p>
        </p:txBody>
      </p:sp>
      <p:sp>
        <p:nvSpPr>
          <p:cNvPr id="425987" name="Rectangle 3">
            <a:extLst>
              <a:ext uri="{FF2B5EF4-FFF2-40B4-BE49-F238E27FC236}">
                <a16:creationId xmlns:a16="http://schemas.microsoft.com/office/drawing/2014/main" xmlns="" id="{8A27D7B5-4B6D-430D-9D88-09942E825256}"/>
              </a:ext>
            </a:extLst>
          </p:cNvPr>
          <p:cNvSpPr>
            <a:spLocks noGrp="1" noChangeArrowheads="1"/>
          </p:cNvSpPr>
          <p:nvPr>
            <p:ph idx="1"/>
          </p:nvPr>
        </p:nvSpPr>
        <p:spPr>
          <a:xfrm>
            <a:off x="685800" y="1698625"/>
            <a:ext cx="7772400" cy="2076450"/>
          </a:xfrm>
        </p:spPr>
        <p:txBody>
          <a:bodyPr/>
          <a:lstStyle/>
          <a:p>
            <a:pPr>
              <a:lnSpc>
                <a:spcPct val="90000"/>
              </a:lnSpc>
              <a:defRPr/>
            </a:pPr>
            <a:r>
              <a:rPr lang="en-US" dirty="0">
                <a:latin typeface="Symbol" pitchFamily="18" charset="2"/>
              </a:rPr>
              <a:t>F</a:t>
            </a:r>
            <a:r>
              <a:rPr lang="en-US" dirty="0"/>
              <a:t> </a:t>
            </a:r>
            <a:r>
              <a:rPr lang="en-US" dirty="0">
                <a:effectLst/>
              </a:rPr>
              <a:t>maps a candidate to a feature vector </a:t>
            </a:r>
            <a:r>
              <a:rPr lang="en-US" dirty="0">
                <a:effectLst/>
                <a:sym typeface="Symbol" pitchFamily="18" charset="2"/>
              </a:rPr>
              <a:t></a:t>
            </a:r>
            <a:r>
              <a:rPr lang="en-US" dirty="0">
                <a:effectLst/>
                <a:latin typeface="Times New Roman" pitchFamily="18" charset="0"/>
              </a:rPr>
              <a:t>R</a:t>
            </a:r>
            <a:r>
              <a:rPr lang="en-US" i="1" baseline="30000" dirty="0">
                <a:effectLst/>
                <a:latin typeface="Times New Roman" pitchFamily="18" charset="0"/>
              </a:rPr>
              <a:t>d</a:t>
            </a:r>
            <a:endParaRPr lang="en-US" i="1" dirty="0">
              <a:effectLst/>
              <a:latin typeface="Times New Roman" pitchFamily="18" charset="0"/>
            </a:endParaRPr>
          </a:p>
          <a:p>
            <a:pPr>
              <a:lnSpc>
                <a:spcPct val="90000"/>
              </a:lnSpc>
              <a:defRPr/>
            </a:pPr>
            <a:r>
              <a:rPr lang="en-US" dirty="0">
                <a:latin typeface="Symbol" pitchFamily="18" charset="2"/>
              </a:rPr>
              <a:t>F</a:t>
            </a:r>
            <a:r>
              <a:rPr lang="en-US" dirty="0">
                <a:effectLst/>
              </a:rPr>
              <a:t> defines the representation of a candidate</a:t>
            </a:r>
            <a:endParaRPr lang="en-US" dirty="0"/>
          </a:p>
        </p:txBody>
      </p:sp>
      <p:sp>
        <p:nvSpPr>
          <p:cNvPr id="27652" name="Rectangle 4">
            <a:extLst>
              <a:ext uri="{FF2B5EF4-FFF2-40B4-BE49-F238E27FC236}">
                <a16:creationId xmlns:a16="http://schemas.microsoft.com/office/drawing/2014/main" xmlns="" id="{CBBCE43D-C8FE-4A10-B3C4-D100F75BDB1A}"/>
              </a:ext>
            </a:extLst>
          </p:cNvPr>
          <p:cNvSpPr>
            <a:spLocks noChangeArrowheads="1"/>
          </p:cNvSpPr>
          <p:nvPr/>
        </p:nvSpPr>
        <p:spPr bwMode="auto">
          <a:xfrm>
            <a:off x="2728913" y="6002338"/>
            <a:ext cx="2660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en-US" sz="2400" b="0">
                <a:latin typeface="Times New Roman" panose="02020603050405020304" pitchFamily="18" charset="0"/>
              </a:rPr>
              <a:t>&lt;1, 0, 2, 0, 0, 15, 5&gt;</a:t>
            </a:r>
          </a:p>
        </p:txBody>
      </p:sp>
      <p:grpSp>
        <p:nvGrpSpPr>
          <p:cNvPr id="27653" name="Group 5">
            <a:extLst>
              <a:ext uri="{FF2B5EF4-FFF2-40B4-BE49-F238E27FC236}">
                <a16:creationId xmlns:a16="http://schemas.microsoft.com/office/drawing/2014/main" xmlns="" id="{6696B700-00E0-4FAB-9B93-8A3B42342A78}"/>
              </a:ext>
            </a:extLst>
          </p:cNvPr>
          <p:cNvGrpSpPr>
            <a:grpSpLocks/>
          </p:cNvGrpSpPr>
          <p:nvPr/>
        </p:nvGrpSpPr>
        <p:grpSpPr bwMode="auto">
          <a:xfrm>
            <a:off x="3997325" y="4849813"/>
            <a:ext cx="538163" cy="268287"/>
            <a:chOff x="993" y="2668"/>
            <a:chExt cx="339" cy="169"/>
          </a:xfrm>
        </p:grpSpPr>
        <p:sp>
          <p:nvSpPr>
            <p:cNvPr id="27664" name="Line 6">
              <a:extLst>
                <a:ext uri="{FF2B5EF4-FFF2-40B4-BE49-F238E27FC236}">
                  <a16:creationId xmlns:a16="http://schemas.microsoft.com/office/drawing/2014/main" xmlns="" id="{E9BF66BE-D365-4F14-88F3-47296216DACE}"/>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7665" name="Line 7">
              <a:extLst>
                <a:ext uri="{FF2B5EF4-FFF2-40B4-BE49-F238E27FC236}">
                  <a16:creationId xmlns:a16="http://schemas.microsoft.com/office/drawing/2014/main" xmlns="" id="{756D954E-2986-4D48-B826-925E9D664F09}"/>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7654" name="Group 8">
            <a:extLst>
              <a:ext uri="{FF2B5EF4-FFF2-40B4-BE49-F238E27FC236}">
                <a16:creationId xmlns:a16="http://schemas.microsoft.com/office/drawing/2014/main" xmlns="" id="{CE8E2ADC-624F-4C7C-9C52-4F05791D2E84}"/>
              </a:ext>
            </a:extLst>
          </p:cNvPr>
          <p:cNvGrpSpPr>
            <a:grpSpLocks/>
          </p:cNvGrpSpPr>
          <p:nvPr/>
        </p:nvGrpSpPr>
        <p:grpSpPr bwMode="auto">
          <a:xfrm>
            <a:off x="3729038" y="4581525"/>
            <a:ext cx="538162" cy="268288"/>
            <a:chOff x="993" y="2668"/>
            <a:chExt cx="339" cy="169"/>
          </a:xfrm>
        </p:grpSpPr>
        <p:sp>
          <p:nvSpPr>
            <p:cNvPr id="27662" name="Line 9">
              <a:extLst>
                <a:ext uri="{FF2B5EF4-FFF2-40B4-BE49-F238E27FC236}">
                  <a16:creationId xmlns:a16="http://schemas.microsoft.com/office/drawing/2014/main" xmlns="" id="{AB4E68FB-DE5B-42C2-8B8D-ABAE3F4F2713}"/>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7663" name="Line 10">
              <a:extLst>
                <a:ext uri="{FF2B5EF4-FFF2-40B4-BE49-F238E27FC236}">
                  <a16:creationId xmlns:a16="http://schemas.microsoft.com/office/drawing/2014/main" xmlns="" id="{421817EE-F7B1-4DEE-848B-D069B876F940}"/>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7655" name="Group 11">
            <a:extLst>
              <a:ext uri="{FF2B5EF4-FFF2-40B4-BE49-F238E27FC236}">
                <a16:creationId xmlns:a16="http://schemas.microsoft.com/office/drawing/2014/main" xmlns="" id="{3D25F262-3AC9-408B-A0AD-77C159A936D8}"/>
              </a:ext>
            </a:extLst>
          </p:cNvPr>
          <p:cNvGrpSpPr>
            <a:grpSpLocks/>
          </p:cNvGrpSpPr>
          <p:nvPr/>
        </p:nvGrpSpPr>
        <p:grpSpPr bwMode="auto">
          <a:xfrm>
            <a:off x="3689350" y="4081463"/>
            <a:ext cx="538163" cy="268287"/>
            <a:chOff x="993" y="2668"/>
            <a:chExt cx="339" cy="169"/>
          </a:xfrm>
        </p:grpSpPr>
        <p:sp>
          <p:nvSpPr>
            <p:cNvPr id="27660" name="Line 12">
              <a:extLst>
                <a:ext uri="{FF2B5EF4-FFF2-40B4-BE49-F238E27FC236}">
                  <a16:creationId xmlns:a16="http://schemas.microsoft.com/office/drawing/2014/main" xmlns="" id="{5D30866A-A5DE-437F-8E2C-EF296714D4AD}"/>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7661" name="Line 13">
              <a:extLst>
                <a:ext uri="{FF2B5EF4-FFF2-40B4-BE49-F238E27FC236}">
                  <a16:creationId xmlns:a16="http://schemas.microsoft.com/office/drawing/2014/main" xmlns="" id="{F74036F4-2CAF-4C00-9DCF-36853BE980DC}"/>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grpSp>
        <p:nvGrpSpPr>
          <p:cNvPr id="27656" name="Group 14">
            <a:extLst>
              <a:ext uri="{FF2B5EF4-FFF2-40B4-BE49-F238E27FC236}">
                <a16:creationId xmlns:a16="http://schemas.microsoft.com/office/drawing/2014/main" xmlns="" id="{EBB9E43B-8F33-4B56-B204-EC397FF2C8E4}"/>
              </a:ext>
            </a:extLst>
          </p:cNvPr>
          <p:cNvGrpSpPr>
            <a:grpSpLocks/>
          </p:cNvGrpSpPr>
          <p:nvPr/>
        </p:nvGrpSpPr>
        <p:grpSpPr bwMode="auto">
          <a:xfrm>
            <a:off x="3959225" y="4351338"/>
            <a:ext cx="538163" cy="268287"/>
            <a:chOff x="993" y="2668"/>
            <a:chExt cx="339" cy="169"/>
          </a:xfrm>
        </p:grpSpPr>
        <p:sp>
          <p:nvSpPr>
            <p:cNvPr id="27658" name="Line 15">
              <a:extLst>
                <a:ext uri="{FF2B5EF4-FFF2-40B4-BE49-F238E27FC236}">
                  <a16:creationId xmlns:a16="http://schemas.microsoft.com/office/drawing/2014/main" xmlns="" id="{9F8E23DA-5534-4D32-AFB7-54E4C4F7AEBB}"/>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7659" name="Line 16">
              <a:extLst>
                <a:ext uri="{FF2B5EF4-FFF2-40B4-BE49-F238E27FC236}">
                  <a16:creationId xmlns:a16="http://schemas.microsoft.com/office/drawing/2014/main" xmlns="" id="{F4DDE3F8-A384-49B9-B962-9958DE356F78}"/>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sp>
        <p:nvSpPr>
          <p:cNvPr id="426001" name="AutoShape 17">
            <a:extLst>
              <a:ext uri="{FF2B5EF4-FFF2-40B4-BE49-F238E27FC236}">
                <a16:creationId xmlns:a16="http://schemas.microsoft.com/office/drawing/2014/main" xmlns="" id="{8DBD0D13-DC98-4830-B52C-50E6470F98C5}"/>
              </a:ext>
            </a:extLst>
          </p:cNvPr>
          <p:cNvSpPr>
            <a:spLocks noChangeArrowheads="1"/>
          </p:cNvSpPr>
          <p:nvPr/>
        </p:nvSpPr>
        <p:spPr bwMode="auto">
          <a:xfrm>
            <a:off x="3343275" y="5195888"/>
            <a:ext cx="1420813" cy="730250"/>
          </a:xfrm>
          <a:prstGeom prst="downArrow">
            <a:avLst>
              <a:gd name="adj1" fmla="val 63574"/>
              <a:gd name="adj2" fmla="val 44782"/>
            </a:avLst>
          </a:prstGeom>
          <a:solidFill>
            <a:srgbClr val="CCFFFF"/>
          </a:solidFill>
          <a:ln w="12700" cap="sq">
            <a:solidFill>
              <a:schemeClr val="tx1"/>
            </a:solidFill>
            <a:miter lim="800000"/>
            <a:headEnd type="none" w="sm" len="sm"/>
            <a:tailEnd type="none" w="sm" len="sm"/>
          </a:ln>
          <a:effectLst/>
        </p:spPr>
        <p:txBody>
          <a:bodyPr wrap="none" anchor="ctr"/>
          <a:lstStyle/>
          <a:p>
            <a:pPr algn="ctr">
              <a:defRPr/>
            </a:pPr>
            <a:r>
              <a:rPr kumimoji="1" lang="en-US" b="1">
                <a:effectLst>
                  <a:outerShdw blurRad="38100" dist="38100" dir="2700000" algn="tl">
                    <a:srgbClr val="FFFFFF"/>
                  </a:outerShdw>
                </a:effectLst>
                <a:latin typeface="Symbol" pitchFamily="18" charset="2"/>
              </a:rPr>
              <a:t>F</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a:extLst>
              <a:ext uri="{FF2B5EF4-FFF2-40B4-BE49-F238E27FC236}">
                <a16:creationId xmlns:a16="http://schemas.microsoft.com/office/drawing/2014/main" xmlns="" id="{C2EBD411-46CA-418F-AE2C-178FD9E392BF}"/>
              </a:ext>
            </a:extLst>
          </p:cNvPr>
          <p:cNvSpPr>
            <a:spLocks noGrp="1" noChangeArrowheads="1"/>
          </p:cNvSpPr>
          <p:nvPr>
            <p:ph type="title"/>
          </p:nvPr>
        </p:nvSpPr>
        <p:spPr/>
        <p:txBody>
          <a:bodyPr/>
          <a:lstStyle/>
          <a:p>
            <a:pPr>
              <a:defRPr/>
            </a:pPr>
            <a:r>
              <a:rPr lang="en-US"/>
              <a:t>Feature</a:t>
            </a:r>
          </a:p>
        </p:txBody>
      </p:sp>
      <p:sp>
        <p:nvSpPr>
          <p:cNvPr id="427011" name="Rectangle 3">
            <a:extLst>
              <a:ext uri="{FF2B5EF4-FFF2-40B4-BE49-F238E27FC236}">
                <a16:creationId xmlns:a16="http://schemas.microsoft.com/office/drawing/2014/main" xmlns="" id="{45F4681C-A030-49AA-84D5-9D369C4C2116}"/>
              </a:ext>
            </a:extLst>
          </p:cNvPr>
          <p:cNvSpPr>
            <a:spLocks noGrp="1" noChangeArrowheads="1"/>
          </p:cNvSpPr>
          <p:nvPr>
            <p:ph idx="1"/>
          </p:nvPr>
        </p:nvSpPr>
        <p:spPr>
          <a:xfrm>
            <a:off x="685800" y="1698625"/>
            <a:ext cx="7772400" cy="4533900"/>
          </a:xfrm>
        </p:spPr>
        <p:txBody>
          <a:bodyPr/>
          <a:lstStyle/>
          <a:p>
            <a:pPr>
              <a:lnSpc>
                <a:spcPct val="90000"/>
              </a:lnSpc>
              <a:buFont typeface="Wingdings" panose="05000000000000000000" pitchFamily="2" charset="2"/>
              <a:buNone/>
              <a:defRPr/>
            </a:pPr>
            <a:r>
              <a:rPr lang="en-US" dirty="0">
                <a:effectLst/>
              </a:rPr>
              <a:t>A “feature” is a function on a structure, e.g.,</a:t>
            </a:r>
          </a:p>
          <a:p>
            <a:pPr>
              <a:lnSpc>
                <a:spcPct val="90000"/>
              </a:lnSpc>
              <a:buFont typeface="Wingdings" panose="05000000000000000000" pitchFamily="2" charset="2"/>
              <a:buNone/>
              <a:defRPr/>
            </a:pPr>
            <a:r>
              <a:rPr lang="en-US" i="1" dirty="0">
                <a:effectLst/>
                <a:latin typeface="+mj-lt"/>
              </a:rPr>
              <a:t>h</a:t>
            </a:r>
            <a:r>
              <a:rPr lang="en-US" dirty="0">
                <a:effectLst/>
                <a:latin typeface="+mj-lt"/>
              </a:rPr>
              <a:t>(</a:t>
            </a:r>
            <a:r>
              <a:rPr lang="en-US" i="1" dirty="0">
                <a:effectLst/>
                <a:latin typeface="+mj-lt"/>
              </a:rPr>
              <a:t>x</a:t>
            </a:r>
            <a:r>
              <a:rPr lang="en-US" dirty="0">
                <a:effectLst/>
                <a:latin typeface="+mj-lt"/>
              </a:rPr>
              <a:t>) </a:t>
            </a:r>
            <a:r>
              <a:rPr lang="en-US" dirty="0">
                <a:effectLst/>
              </a:rPr>
              <a:t>= Number of times            is seen in </a:t>
            </a:r>
            <a:r>
              <a:rPr lang="en-US" i="1" dirty="0">
                <a:effectLst/>
                <a:latin typeface="+mj-lt"/>
              </a:rPr>
              <a:t>x</a:t>
            </a:r>
          </a:p>
          <a:p>
            <a:pPr>
              <a:lnSpc>
                <a:spcPct val="90000"/>
              </a:lnSpc>
              <a:buFont typeface="Wingdings" panose="05000000000000000000" pitchFamily="2" charset="2"/>
              <a:buNone/>
              <a:defRPr/>
            </a:pPr>
            <a:endParaRPr lang="en-US" dirty="0"/>
          </a:p>
          <a:p>
            <a:pPr>
              <a:lnSpc>
                <a:spcPct val="90000"/>
              </a:lnSpc>
              <a:buFont typeface="Wingdings" panose="05000000000000000000" pitchFamily="2" charset="2"/>
              <a:buNone/>
              <a:defRPr/>
            </a:pPr>
            <a:endParaRPr lang="en-US" dirty="0"/>
          </a:p>
          <a:p>
            <a:pPr>
              <a:lnSpc>
                <a:spcPct val="90000"/>
              </a:lnSpc>
              <a:buFont typeface="Wingdings" panose="05000000000000000000" pitchFamily="2" charset="2"/>
              <a:buNone/>
              <a:defRPr/>
            </a:pPr>
            <a:r>
              <a:rPr lang="en-US" dirty="0"/>
              <a:t>Feature vector:</a:t>
            </a:r>
          </a:p>
          <a:p>
            <a:pPr>
              <a:lnSpc>
                <a:spcPct val="90000"/>
              </a:lnSpc>
              <a:buFont typeface="Wingdings" panose="05000000000000000000" pitchFamily="2" charset="2"/>
              <a:buNone/>
              <a:defRPr/>
            </a:pPr>
            <a:r>
              <a:rPr lang="en-US" dirty="0">
                <a:effectLst/>
              </a:rPr>
              <a:t>A set of functions </a:t>
            </a:r>
            <a:r>
              <a:rPr lang="en-US" i="1" dirty="0">
                <a:effectLst/>
                <a:latin typeface="+mj-lt"/>
              </a:rPr>
              <a:t>h</a:t>
            </a:r>
            <a:r>
              <a:rPr lang="en-US" baseline="-25000" dirty="0">
                <a:effectLst/>
                <a:latin typeface="+mj-lt"/>
              </a:rPr>
              <a:t>1</a:t>
            </a:r>
            <a:r>
              <a:rPr lang="en-US" dirty="0">
                <a:effectLst/>
                <a:latin typeface="+mj-lt"/>
              </a:rPr>
              <a:t>…</a:t>
            </a:r>
            <a:r>
              <a:rPr lang="en-US" i="1" dirty="0" err="1">
                <a:effectLst/>
                <a:latin typeface="+mj-lt"/>
              </a:rPr>
              <a:t>h</a:t>
            </a:r>
            <a:r>
              <a:rPr lang="en-US" i="1" baseline="-25000" dirty="0" err="1">
                <a:effectLst/>
                <a:latin typeface="+mj-lt"/>
              </a:rPr>
              <a:t>d</a:t>
            </a:r>
            <a:r>
              <a:rPr lang="en-US" dirty="0">
                <a:effectLst/>
              </a:rPr>
              <a:t> define a feature vector</a:t>
            </a:r>
          </a:p>
          <a:p>
            <a:pPr>
              <a:lnSpc>
                <a:spcPct val="90000"/>
              </a:lnSpc>
              <a:buFont typeface="Wingdings" panose="05000000000000000000" pitchFamily="2" charset="2"/>
              <a:buNone/>
              <a:defRPr/>
            </a:pPr>
            <a:r>
              <a:rPr lang="en-US" dirty="0">
                <a:effectLst/>
                <a:latin typeface="Symbol" pitchFamily="18" charset="2"/>
              </a:rPr>
              <a:t>		F</a:t>
            </a:r>
            <a:r>
              <a:rPr lang="en-US" dirty="0">
                <a:effectLst/>
                <a:latin typeface="+mj-lt"/>
              </a:rPr>
              <a:t>(</a:t>
            </a:r>
            <a:r>
              <a:rPr lang="en-US" i="1" dirty="0">
                <a:effectLst/>
                <a:latin typeface="+mj-lt"/>
              </a:rPr>
              <a:t>x</a:t>
            </a:r>
            <a:r>
              <a:rPr lang="en-US" dirty="0">
                <a:effectLst/>
                <a:latin typeface="+mj-lt"/>
              </a:rPr>
              <a:t>) = &lt;</a:t>
            </a:r>
            <a:r>
              <a:rPr lang="en-US" i="1" dirty="0">
                <a:effectLst/>
                <a:latin typeface="+mj-lt"/>
              </a:rPr>
              <a:t>h</a:t>
            </a:r>
            <a:r>
              <a:rPr lang="en-US" baseline="-25000" dirty="0">
                <a:effectLst/>
                <a:latin typeface="+mj-lt"/>
              </a:rPr>
              <a:t>1</a:t>
            </a:r>
            <a:r>
              <a:rPr lang="en-US" dirty="0">
                <a:effectLst/>
                <a:latin typeface="+mj-lt"/>
              </a:rPr>
              <a:t>(</a:t>
            </a:r>
            <a:r>
              <a:rPr lang="en-US" i="1" dirty="0">
                <a:effectLst/>
                <a:latin typeface="+mj-lt"/>
              </a:rPr>
              <a:t>x</a:t>
            </a:r>
            <a:r>
              <a:rPr lang="en-US" dirty="0">
                <a:effectLst/>
                <a:latin typeface="+mj-lt"/>
              </a:rPr>
              <a:t>), </a:t>
            </a:r>
            <a:r>
              <a:rPr lang="en-US" i="1" dirty="0">
                <a:effectLst/>
                <a:latin typeface="+mj-lt"/>
              </a:rPr>
              <a:t>h</a:t>
            </a:r>
            <a:r>
              <a:rPr lang="en-US" baseline="-25000" dirty="0">
                <a:effectLst/>
                <a:latin typeface="+mj-lt"/>
              </a:rPr>
              <a:t>2</a:t>
            </a:r>
            <a:r>
              <a:rPr lang="en-US" dirty="0">
                <a:effectLst/>
                <a:latin typeface="+mj-lt"/>
              </a:rPr>
              <a:t>(</a:t>
            </a:r>
            <a:r>
              <a:rPr lang="en-US" i="1" dirty="0">
                <a:effectLst/>
                <a:latin typeface="+mj-lt"/>
              </a:rPr>
              <a:t>x</a:t>
            </a:r>
            <a:r>
              <a:rPr lang="en-US" dirty="0">
                <a:effectLst/>
                <a:latin typeface="+mj-lt"/>
              </a:rPr>
              <a:t>) … </a:t>
            </a:r>
            <a:r>
              <a:rPr lang="en-US" i="1" dirty="0" err="1">
                <a:effectLst/>
                <a:latin typeface="+mj-lt"/>
              </a:rPr>
              <a:t>h</a:t>
            </a:r>
            <a:r>
              <a:rPr lang="en-US" i="1" baseline="-25000" dirty="0" err="1">
                <a:effectLst/>
                <a:latin typeface="+mj-lt"/>
              </a:rPr>
              <a:t>d</a:t>
            </a:r>
            <a:r>
              <a:rPr lang="en-US" dirty="0">
                <a:effectLst/>
                <a:latin typeface="+mj-lt"/>
              </a:rPr>
              <a:t>(</a:t>
            </a:r>
            <a:r>
              <a:rPr lang="en-US" i="1" dirty="0">
                <a:effectLst/>
                <a:latin typeface="+mj-lt"/>
              </a:rPr>
              <a:t>x</a:t>
            </a:r>
            <a:r>
              <a:rPr lang="en-US" dirty="0">
                <a:effectLst/>
                <a:latin typeface="+mj-lt"/>
              </a:rPr>
              <a:t>)&gt;</a:t>
            </a:r>
            <a:endParaRPr lang="en-US" dirty="0">
              <a:latin typeface="+mj-lt"/>
            </a:endParaRPr>
          </a:p>
        </p:txBody>
      </p:sp>
      <p:grpSp>
        <p:nvGrpSpPr>
          <p:cNvPr id="28676" name="Group 11">
            <a:extLst>
              <a:ext uri="{FF2B5EF4-FFF2-40B4-BE49-F238E27FC236}">
                <a16:creationId xmlns:a16="http://schemas.microsoft.com/office/drawing/2014/main" xmlns="" id="{6B4B9052-8E1A-490F-8266-978654460F88}"/>
              </a:ext>
            </a:extLst>
          </p:cNvPr>
          <p:cNvGrpSpPr>
            <a:grpSpLocks/>
          </p:cNvGrpSpPr>
          <p:nvPr/>
        </p:nvGrpSpPr>
        <p:grpSpPr bwMode="auto">
          <a:xfrm>
            <a:off x="4341813" y="2622550"/>
            <a:ext cx="1268412" cy="1114425"/>
            <a:chOff x="2299" y="2789"/>
            <a:chExt cx="799" cy="702"/>
          </a:xfrm>
        </p:grpSpPr>
        <p:sp>
          <p:nvSpPr>
            <p:cNvPr id="28677" name="Rectangle 10">
              <a:extLst>
                <a:ext uri="{FF2B5EF4-FFF2-40B4-BE49-F238E27FC236}">
                  <a16:creationId xmlns:a16="http://schemas.microsoft.com/office/drawing/2014/main" xmlns="" id="{F96AEC01-33D8-4171-A9D7-EEC0A4CA8B90}"/>
                </a:ext>
              </a:extLst>
            </p:cNvPr>
            <p:cNvSpPr>
              <a:spLocks noChangeArrowheads="1"/>
            </p:cNvSpPr>
            <p:nvPr/>
          </p:nvSpPr>
          <p:spPr bwMode="auto">
            <a:xfrm>
              <a:off x="2299" y="2789"/>
              <a:ext cx="799" cy="702"/>
            </a:xfrm>
            <a:prstGeom prst="rect">
              <a:avLst/>
            </a:prstGeom>
            <a:solidFill>
              <a:srgbClr val="CCFFFF"/>
            </a:solidFill>
            <a:ln w="12700" cap="sq">
              <a:solidFill>
                <a:schemeClr val="tx1"/>
              </a:solidFill>
              <a:miter lim="800000"/>
              <a:headEnd type="none" w="sm" len="sm"/>
              <a:tailEnd type="none" w="sm" len="sm"/>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grpSp>
          <p:nvGrpSpPr>
            <p:cNvPr id="28678" name="Group 4">
              <a:extLst>
                <a:ext uri="{FF2B5EF4-FFF2-40B4-BE49-F238E27FC236}">
                  <a16:creationId xmlns:a16="http://schemas.microsoft.com/office/drawing/2014/main" xmlns="" id="{4A4F0F1A-144B-4BE5-B189-7453031AC94B}"/>
                </a:ext>
              </a:extLst>
            </p:cNvPr>
            <p:cNvGrpSpPr>
              <a:grpSpLocks/>
            </p:cNvGrpSpPr>
            <p:nvPr/>
          </p:nvGrpSpPr>
          <p:grpSpPr bwMode="auto">
            <a:xfrm>
              <a:off x="2518" y="3055"/>
              <a:ext cx="339" cy="169"/>
              <a:chOff x="993" y="2668"/>
              <a:chExt cx="339" cy="169"/>
            </a:xfrm>
          </p:grpSpPr>
          <p:sp>
            <p:nvSpPr>
              <p:cNvPr id="28682" name="Line 5">
                <a:extLst>
                  <a:ext uri="{FF2B5EF4-FFF2-40B4-BE49-F238E27FC236}">
                    <a16:creationId xmlns:a16="http://schemas.microsoft.com/office/drawing/2014/main" xmlns="" id="{AE6FC619-1F46-4171-BEA1-60BFC6FA8853}"/>
                  </a:ext>
                </a:extLst>
              </p:cNvPr>
              <p:cNvSpPr>
                <a:spLocks noChangeShapeType="1"/>
              </p:cNvSpPr>
              <p:nvPr/>
            </p:nvSpPr>
            <p:spPr bwMode="auto">
              <a:xfrm flipV="1">
                <a:off x="99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28683" name="Line 6">
                <a:extLst>
                  <a:ext uri="{FF2B5EF4-FFF2-40B4-BE49-F238E27FC236}">
                    <a16:creationId xmlns:a16="http://schemas.microsoft.com/office/drawing/2014/main" xmlns="" id="{CDB61926-CBA7-491C-B291-3EC67D23C8FC}"/>
                  </a:ext>
                </a:extLst>
              </p:cNvPr>
              <p:cNvSpPr>
                <a:spLocks noChangeShapeType="1"/>
              </p:cNvSpPr>
              <p:nvPr/>
            </p:nvSpPr>
            <p:spPr bwMode="auto">
              <a:xfrm flipH="1" flipV="1">
                <a:off x="1163" y="2668"/>
                <a:ext cx="169" cy="169"/>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grpSp>
        <p:sp>
          <p:nvSpPr>
            <p:cNvPr id="28679" name="Text Box 7">
              <a:extLst>
                <a:ext uri="{FF2B5EF4-FFF2-40B4-BE49-F238E27FC236}">
                  <a16:creationId xmlns:a16="http://schemas.microsoft.com/office/drawing/2014/main" xmlns="" id="{50600409-F944-400A-BE6F-7120CF395482}"/>
                </a:ext>
              </a:extLst>
            </p:cNvPr>
            <p:cNvSpPr txBox="1">
              <a:spLocks noChangeArrowheads="1"/>
            </p:cNvSpPr>
            <p:nvPr/>
          </p:nvSpPr>
          <p:spPr bwMode="auto">
            <a:xfrm>
              <a:off x="2565" y="2789"/>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400">
                  <a:latin typeface="Times New Roman" panose="02020603050405020304" pitchFamily="18" charset="0"/>
                </a:rPr>
                <a:t>A</a:t>
              </a:r>
            </a:p>
          </p:txBody>
        </p:sp>
        <p:sp>
          <p:nvSpPr>
            <p:cNvPr id="28680" name="Text Box 8">
              <a:extLst>
                <a:ext uri="{FF2B5EF4-FFF2-40B4-BE49-F238E27FC236}">
                  <a16:creationId xmlns:a16="http://schemas.microsoft.com/office/drawing/2014/main" xmlns="" id="{14E6F424-4BF5-41A3-890A-201D99F7320E}"/>
                </a:ext>
              </a:extLst>
            </p:cNvPr>
            <p:cNvSpPr txBox="1">
              <a:spLocks noChangeArrowheads="1"/>
            </p:cNvSpPr>
            <p:nvPr/>
          </p:nvSpPr>
          <p:spPr bwMode="auto">
            <a:xfrm>
              <a:off x="2372" y="3178"/>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400">
                  <a:latin typeface="Times New Roman" panose="02020603050405020304" pitchFamily="18" charset="0"/>
                </a:rPr>
                <a:t>B</a:t>
              </a:r>
            </a:p>
          </p:txBody>
        </p:sp>
        <p:sp>
          <p:nvSpPr>
            <p:cNvPr id="28681" name="Text Box 9">
              <a:extLst>
                <a:ext uri="{FF2B5EF4-FFF2-40B4-BE49-F238E27FC236}">
                  <a16:creationId xmlns:a16="http://schemas.microsoft.com/office/drawing/2014/main" xmlns="" id="{67EA815C-B357-496F-8D89-A3ED68F5656D}"/>
                </a:ext>
              </a:extLst>
            </p:cNvPr>
            <p:cNvSpPr txBox="1">
              <a:spLocks noChangeArrowheads="1"/>
            </p:cNvSpPr>
            <p:nvPr/>
          </p:nvSpPr>
          <p:spPr bwMode="auto">
            <a:xfrm>
              <a:off x="2759" y="3200"/>
              <a:ext cx="29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400">
                  <a:latin typeface="Times New Roman" panose="02020603050405020304" pitchFamily="18" charset="0"/>
                </a:rPr>
                <a:t>C</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a:extLst>
              <a:ext uri="{FF2B5EF4-FFF2-40B4-BE49-F238E27FC236}">
                <a16:creationId xmlns:a16="http://schemas.microsoft.com/office/drawing/2014/main" xmlns="" id="{F27D8943-57EE-4647-8542-E20F73DFD953}"/>
              </a:ext>
            </a:extLst>
          </p:cNvPr>
          <p:cNvSpPr>
            <a:spLocks noGrp="1" noChangeArrowheads="1"/>
          </p:cNvSpPr>
          <p:nvPr>
            <p:ph type="title"/>
          </p:nvPr>
        </p:nvSpPr>
        <p:spPr/>
        <p:txBody>
          <a:bodyPr/>
          <a:lstStyle/>
          <a:p>
            <a:pPr>
              <a:defRPr/>
            </a:pPr>
            <a:r>
              <a:rPr lang="en-US"/>
              <a:t>Component 3: </a:t>
            </a:r>
            <a:r>
              <a:rPr lang="en-US" i="1"/>
              <a:t>W</a:t>
            </a:r>
          </a:p>
        </p:txBody>
      </p:sp>
      <p:sp>
        <p:nvSpPr>
          <p:cNvPr id="428035" name="Rectangle 3">
            <a:extLst>
              <a:ext uri="{FF2B5EF4-FFF2-40B4-BE49-F238E27FC236}">
                <a16:creationId xmlns:a16="http://schemas.microsoft.com/office/drawing/2014/main" xmlns="" id="{606BED89-6470-42EB-B429-8247637A78EB}"/>
              </a:ext>
            </a:extLst>
          </p:cNvPr>
          <p:cNvSpPr>
            <a:spLocks noGrp="1" noChangeArrowheads="1"/>
          </p:cNvSpPr>
          <p:nvPr>
            <p:ph idx="1"/>
          </p:nvPr>
        </p:nvSpPr>
        <p:spPr/>
        <p:txBody>
          <a:bodyPr/>
          <a:lstStyle/>
          <a:p>
            <a:pPr>
              <a:defRPr/>
            </a:pPr>
            <a:r>
              <a:rPr lang="en-US" i="1" dirty="0">
                <a:effectLst/>
                <a:latin typeface="Times New Roman" pitchFamily="18" charset="0"/>
              </a:rPr>
              <a:t>W</a:t>
            </a:r>
            <a:r>
              <a:rPr lang="en-US" dirty="0">
                <a:effectLst/>
              </a:rPr>
              <a:t> is a parameter vector </a:t>
            </a:r>
            <a:r>
              <a:rPr lang="en-US" dirty="0">
                <a:effectLst/>
                <a:sym typeface="Symbol" pitchFamily="18" charset="2"/>
              </a:rPr>
              <a:t></a:t>
            </a:r>
            <a:r>
              <a:rPr lang="en-US" dirty="0">
                <a:effectLst/>
                <a:latin typeface="Times New Roman" pitchFamily="18" charset="0"/>
              </a:rPr>
              <a:t>R</a:t>
            </a:r>
            <a:r>
              <a:rPr lang="en-US" i="1" baseline="30000" dirty="0">
                <a:effectLst/>
                <a:latin typeface="Times New Roman" pitchFamily="18" charset="0"/>
              </a:rPr>
              <a:t>d</a:t>
            </a:r>
            <a:endParaRPr lang="en-US" dirty="0">
              <a:effectLst/>
            </a:endParaRPr>
          </a:p>
          <a:p>
            <a:pPr>
              <a:defRPr/>
            </a:pPr>
            <a:r>
              <a:rPr lang="en-US" dirty="0">
                <a:effectLst/>
              </a:rPr>
              <a:t> </a:t>
            </a:r>
            <a:r>
              <a:rPr lang="en-US" dirty="0">
                <a:effectLst/>
                <a:latin typeface="Symbol" pitchFamily="18" charset="2"/>
              </a:rPr>
              <a:t>F</a:t>
            </a:r>
            <a:r>
              <a:rPr lang="en-US" dirty="0">
                <a:effectLst/>
              </a:rPr>
              <a:t> • W map a candidate to a real-valued score</a:t>
            </a:r>
          </a:p>
          <a:p>
            <a:pP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a:extLst>
              <a:ext uri="{FF2B5EF4-FFF2-40B4-BE49-F238E27FC236}">
                <a16:creationId xmlns:a16="http://schemas.microsoft.com/office/drawing/2014/main" xmlns="" id="{001D92A4-3A34-4EDC-9C6B-F4EB7189F162}"/>
              </a:ext>
            </a:extLst>
          </p:cNvPr>
          <p:cNvSpPr>
            <a:spLocks noGrp="1" noChangeArrowheads="1"/>
          </p:cNvSpPr>
          <p:nvPr>
            <p:ph type="title"/>
          </p:nvPr>
        </p:nvSpPr>
        <p:spPr>
          <a:xfrm>
            <a:off x="674688" y="-104775"/>
            <a:ext cx="7772400" cy="846138"/>
          </a:xfrm>
        </p:spPr>
        <p:txBody>
          <a:bodyPr/>
          <a:lstStyle/>
          <a:p>
            <a:pPr>
              <a:defRPr/>
            </a:pPr>
            <a:r>
              <a:rPr lang="en-US" dirty="0"/>
              <a:t>Putting it all together</a:t>
            </a:r>
          </a:p>
        </p:txBody>
      </p:sp>
      <p:sp>
        <p:nvSpPr>
          <p:cNvPr id="429059" name="Rectangle 3">
            <a:extLst>
              <a:ext uri="{FF2B5EF4-FFF2-40B4-BE49-F238E27FC236}">
                <a16:creationId xmlns:a16="http://schemas.microsoft.com/office/drawing/2014/main" xmlns="" id="{21BD14BF-664E-49C3-8294-85DC4D3A7625}"/>
              </a:ext>
            </a:extLst>
          </p:cNvPr>
          <p:cNvSpPr>
            <a:spLocks noGrp="1" noChangeArrowheads="1"/>
          </p:cNvSpPr>
          <p:nvPr>
            <p:ph type="body" sz="half" idx="1"/>
          </p:nvPr>
        </p:nvSpPr>
        <p:spPr>
          <a:xfrm>
            <a:off x="685800" y="1698625"/>
            <a:ext cx="8264525" cy="4835525"/>
          </a:xfrm>
        </p:spPr>
        <p:txBody>
          <a:bodyPr/>
          <a:lstStyle/>
          <a:p>
            <a:pPr>
              <a:defRPr/>
            </a:pPr>
            <a:r>
              <a:rPr lang="en-US" b="1" i="1" dirty="0">
                <a:effectLst/>
                <a:latin typeface="Times New Roman" pitchFamily="18" charset="0"/>
              </a:rPr>
              <a:t>X</a:t>
            </a:r>
            <a:r>
              <a:rPr lang="en-US" dirty="0">
                <a:effectLst/>
              </a:rPr>
              <a:t> is set of sentences,</a:t>
            </a:r>
            <a:r>
              <a:rPr lang="en-US" b="1" dirty="0">
                <a:effectLst/>
              </a:rPr>
              <a:t> </a:t>
            </a:r>
            <a:r>
              <a:rPr lang="en-US" b="1" i="1" dirty="0">
                <a:effectLst/>
                <a:latin typeface="Times New Roman" pitchFamily="18" charset="0"/>
              </a:rPr>
              <a:t>Y</a:t>
            </a:r>
            <a:r>
              <a:rPr lang="en-US" dirty="0">
                <a:effectLst/>
              </a:rPr>
              <a:t> is set of possible outputs (e.g. trees)</a:t>
            </a:r>
          </a:p>
          <a:p>
            <a:pPr>
              <a:defRPr/>
            </a:pPr>
            <a:r>
              <a:rPr lang="en-US" b="1" dirty="0">
                <a:effectLst/>
              </a:rPr>
              <a:t> </a:t>
            </a:r>
            <a:r>
              <a:rPr lang="en-US" dirty="0">
                <a:effectLst/>
              </a:rPr>
              <a:t>Need to learn a function</a:t>
            </a:r>
            <a:r>
              <a:rPr lang="en-US" b="1" dirty="0">
                <a:effectLst/>
              </a:rPr>
              <a:t> </a:t>
            </a:r>
            <a:r>
              <a:rPr lang="en-US" b="1" dirty="0">
                <a:effectLst/>
                <a:latin typeface="+mj-lt"/>
              </a:rPr>
              <a:t>F</a:t>
            </a:r>
            <a:r>
              <a:rPr lang="en-US" b="1" dirty="0">
                <a:effectLst/>
              </a:rPr>
              <a:t> : </a:t>
            </a:r>
            <a:r>
              <a:rPr lang="en-US" b="1" i="1" dirty="0">
                <a:effectLst/>
                <a:latin typeface="Times New Roman" pitchFamily="18" charset="0"/>
              </a:rPr>
              <a:t>X</a:t>
            </a:r>
            <a:r>
              <a:rPr lang="en-US" b="1" dirty="0">
                <a:effectLst/>
              </a:rPr>
              <a:t> </a:t>
            </a:r>
            <a:r>
              <a:rPr lang="en-US" b="1" dirty="0">
                <a:effectLst/>
                <a:cs typeface="Arial" charset="0"/>
              </a:rPr>
              <a:t>→</a:t>
            </a:r>
            <a:r>
              <a:rPr lang="en-US" b="1" dirty="0">
                <a:effectLst/>
              </a:rPr>
              <a:t> </a:t>
            </a:r>
            <a:r>
              <a:rPr lang="en-US" b="1" i="1" dirty="0">
                <a:effectLst/>
                <a:latin typeface="Times New Roman" pitchFamily="18" charset="0"/>
              </a:rPr>
              <a:t>Y</a:t>
            </a:r>
          </a:p>
          <a:p>
            <a:pPr>
              <a:defRPr/>
            </a:pPr>
            <a:r>
              <a:rPr lang="en-US" b="1" dirty="0">
                <a:effectLst/>
              </a:rPr>
              <a:t> </a:t>
            </a:r>
            <a:r>
              <a:rPr lang="en-US" b="1" i="1" dirty="0">
                <a:effectLst/>
                <a:latin typeface="Times New Roman" pitchFamily="18" charset="0"/>
              </a:rPr>
              <a:t>GEN</a:t>
            </a:r>
            <a:r>
              <a:rPr lang="en-US" b="1" dirty="0">
                <a:effectLst/>
              </a:rPr>
              <a:t>, </a:t>
            </a:r>
            <a:r>
              <a:rPr lang="en-US" b="1" dirty="0">
                <a:effectLst/>
                <a:latin typeface="Symbol" pitchFamily="18" charset="2"/>
              </a:rPr>
              <a:t>F</a:t>
            </a:r>
            <a:r>
              <a:rPr lang="en-US" b="1" dirty="0">
                <a:effectLst/>
              </a:rPr>
              <a:t>, </a:t>
            </a:r>
            <a:r>
              <a:rPr lang="en-US" b="1" i="1" dirty="0">
                <a:effectLst/>
                <a:latin typeface="Times New Roman" pitchFamily="18" charset="0"/>
              </a:rPr>
              <a:t>W</a:t>
            </a:r>
            <a:r>
              <a:rPr lang="en-US" b="1" dirty="0">
                <a:effectLst/>
              </a:rPr>
              <a:t> </a:t>
            </a:r>
            <a:r>
              <a:rPr lang="en-US" dirty="0">
                <a:effectLst/>
              </a:rPr>
              <a:t>define</a:t>
            </a:r>
          </a:p>
          <a:p>
            <a:pPr>
              <a:defRPr/>
            </a:pPr>
            <a:endParaRPr lang="en-US" b="1" dirty="0">
              <a:effectLst/>
            </a:endParaRPr>
          </a:p>
          <a:p>
            <a:pPr>
              <a:defRPr/>
            </a:pPr>
            <a:endParaRPr lang="en-US" b="1" dirty="0">
              <a:effectLst/>
            </a:endParaRPr>
          </a:p>
          <a:p>
            <a:pPr>
              <a:defRPr/>
            </a:pPr>
            <a:endParaRPr lang="en-US" b="1" dirty="0">
              <a:effectLst/>
            </a:endParaRPr>
          </a:p>
          <a:p>
            <a:pPr>
              <a:defRPr/>
            </a:pPr>
            <a:r>
              <a:rPr lang="en-US" dirty="0">
                <a:effectLst/>
              </a:rPr>
              <a:t>Choose the highest scoring tree as the most plausible structure</a:t>
            </a:r>
          </a:p>
          <a:p>
            <a:pPr>
              <a:buFont typeface="Wingdings" panose="05000000000000000000" pitchFamily="2" charset="2"/>
              <a:buNone/>
              <a:defRPr/>
            </a:pPr>
            <a:endParaRPr lang="en-US" b="1" dirty="0"/>
          </a:p>
        </p:txBody>
      </p:sp>
      <p:graphicFrame>
        <p:nvGraphicFramePr>
          <p:cNvPr id="30724" name="Object 7">
            <a:extLst>
              <a:ext uri="{FF2B5EF4-FFF2-40B4-BE49-F238E27FC236}">
                <a16:creationId xmlns:a16="http://schemas.microsoft.com/office/drawing/2014/main" xmlns="" id="{13A252A4-1827-42E5-BBE0-A22BCBB1F607}"/>
              </a:ext>
            </a:extLst>
          </p:cNvPr>
          <p:cNvGraphicFramePr>
            <a:graphicFrameLocks noGrp="1" noChangeAspect="1"/>
          </p:cNvGraphicFramePr>
          <p:nvPr>
            <p:ph sz="half" idx="2"/>
          </p:nvPr>
        </p:nvGraphicFramePr>
        <p:xfrm>
          <a:off x="2244725" y="3929063"/>
          <a:ext cx="4322763" cy="952500"/>
        </p:xfrm>
        <a:graphic>
          <a:graphicData uri="http://schemas.openxmlformats.org/presentationml/2006/ole">
            <mc:AlternateContent xmlns:mc="http://schemas.openxmlformats.org/markup-compatibility/2006">
              <mc:Choice xmlns:v="urn:schemas-microsoft-com:vml" Requires="v">
                <p:oleObj spid="_x0000_s30750" name="Equation" r:id="rId3" imgW="1498600" imgH="330200" progId="Equation.3">
                  <p:embed/>
                </p:oleObj>
              </mc:Choice>
              <mc:Fallback>
                <p:oleObj name="Equation" r:id="rId3" imgW="1498600" imgH="330200" progId="Equation.3">
                  <p:embed/>
                  <p:pic>
                    <p:nvPicPr>
                      <p:cNvPr id="0" name="Object 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4725" y="3929063"/>
                        <a:ext cx="4322763"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C91B9DE4-769D-45CE-B723-0B6F3B3BED71}"/>
              </a:ext>
            </a:extLst>
          </p:cNvPr>
          <p:cNvSpPr>
            <a:spLocks noGrp="1"/>
          </p:cNvSpPr>
          <p:nvPr>
            <p:ph type="ctrTitle" sz="quarter"/>
          </p:nvPr>
        </p:nvSpPr>
        <p:spPr/>
        <p:txBody>
          <a:bodyPr/>
          <a:lstStyle/>
          <a:p>
            <a:pPr>
              <a:defRPr/>
            </a:pPr>
            <a:r>
              <a:rPr lang="en-US" dirty="0"/>
              <a:t>Dependency Parsing</a:t>
            </a:r>
          </a:p>
        </p:txBody>
      </p:sp>
      <p:sp>
        <p:nvSpPr>
          <p:cNvPr id="6" name="Subtitle 5">
            <a:extLst>
              <a:ext uri="{FF2B5EF4-FFF2-40B4-BE49-F238E27FC236}">
                <a16:creationId xmlns:a16="http://schemas.microsoft.com/office/drawing/2014/main" xmlns="" id="{0B0A27E2-4DF7-4A36-B14B-C75B43E9C4EE}"/>
              </a:ext>
            </a:extLst>
          </p:cNvPr>
          <p:cNvSpPr>
            <a:spLocks noGrp="1"/>
          </p:cNvSpPr>
          <p:nvPr>
            <p:ph type="subTitle" sz="quarter" idx="1"/>
          </p:nvPr>
        </p:nvSpPr>
        <p:spPr/>
        <p:txBody>
          <a:bodyPr/>
          <a:lstStyle/>
          <a:p>
            <a:pPr>
              <a:defRPr/>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a:extLst>
              <a:ext uri="{FF2B5EF4-FFF2-40B4-BE49-F238E27FC236}">
                <a16:creationId xmlns:a16="http://schemas.microsoft.com/office/drawing/2014/main" xmlns="" id="{4452B87D-E222-40E5-BDBD-B45F793774A5}"/>
              </a:ext>
            </a:extLst>
          </p:cNvPr>
          <p:cNvSpPr>
            <a:spLocks noGrp="1" noChangeArrowheads="1"/>
          </p:cNvSpPr>
          <p:nvPr>
            <p:ph type="title"/>
          </p:nvPr>
        </p:nvSpPr>
        <p:spPr>
          <a:xfrm>
            <a:off x="531813" y="49213"/>
            <a:ext cx="8183562" cy="612775"/>
          </a:xfrm>
        </p:spPr>
        <p:txBody>
          <a:bodyPr/>
          <a:lstStyle/>
          <a:p>
            <a:pPr fontAlgn="auto">
              <a:spcAft>
                <a:spcPts val="0"/>
              </a:spcAft>
              <a:defRPr/>
            </a:pPr>
            <a:r>
              <a:rPr lang="en-US" dirty="0">
                <a:solidFill>
                  <a:schemeClr val="accent1">
                    <a:tint val="88000"/>
                    <a:satMod val="150000"/>
                  </a:schemeClr>
                </a:solidFill>
              </a:rPr>
              <a:t>Dependency Parsing</a:t>
            </a:r>
          </a:p>
        </p:txBody>
      </p:sp>
      <p:sp>
        <p:nvSpPr>
          <p:cNvPr id="70659" name="Rectangle 3">
            <a:extLst>
              <a:ext uri="{FF2B5EF4-FFF2-40B4-BE49-F238E27FC236}">
                <a16:creationId xmlns:a16="http://schemas.microsoft.com/office/drawing/2014/main" xmlns="" id="{1D8D2534-AE08-4497-AA91-D6DA92E0B0E4}"/>
              </a:ext>
            </a:extLst>
          </p:cNvPr>
          <p:cNvSpPr>
            <a:spLocks noGrp="1" noChangeArrowheads="1"/>
          </p:cNvSpPr>
          <p:nvPr>
            <p:ph idx="1"/>
          </p:nvPr>
        </p:nvSpPr>
        <p:spPr>
          <a:xfrm>
            <a:off x="642938" y="1698625"/>
            <a:ext cx="7772400" cy="2038350"/>
          </a:xfrm>
        </p:spPr>
        <p:txBody>
          <a:bodyPr/>
          <a:lstStyle/>
          <a:p>
            <a:pPr>
              <a:lnSpc>
                <a:spcPct val="90000"/>
              </a:lnSpc>
              <a:defRPr/>
            </a:pPr>
            <a:r>
              <a:rPr lang="en-US"/>
              <a:t>Produces dependency trees</a:t>
            </a:r>
          </a:p>
          <a:p>
            <a:pPr>
              <a:lnSpc>
                <a:spcPct val="90000"/>
              </a:lnSpc>
              <a:defRPr/>
            </a:pPr>
            <a:r>
              <a:rPr lang="en-US"/>
              <a:t>Word-word dependency relations</a:t>
            </a:r>
          </a:p>
          <a:p>
            <a:pPr>
              <a:lnSpc>
                <a:spcPct val="90000"/>
              </a:lnSpc>
              <a:defRPr/>
            </a:pPr>
            <a:r>
              <a:rPr lang="en-US"/>
              <a:t>Easier to understand and to annotate than constituent trees</a:t>
            </a:r>
          </a:p>
        </p:txBody>
      </p:sp>
      <p:sp>
        <p:nvSpPr>
          <p:cNvPr id="32772" name="Freeform 4">
            <a:extLst>
              <a:ext uri="{FF2B5EF4-FFF2-40B4-BE49-F238E27FC236}">
                <a16:creationId xmlns:a16="http://schemas.microsoft.com/office/drawing/2014/main" xmlns="" id="{73235D1A-2CFA-4854-8943-33788CF63A08}"/>
              </a:ext>
            </a:extLst>
          </p:cNvPr>
          <p:cNvSpPr>
            <a:spLocks/>
          </p:cNvSpPr>
          <p:nvPr/>
        </p:nvSpPr>
        <p:spPr bwMode="auto">
          <a:xfrm flipH="1">
            <a:off x="1746250" y="4887913"/>
            <a:ext cx="1136650"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2773" name="Freeform 5">
            <a:extLst>
              <a:ext uri="{FF2B5EF4-FFF2-40B4-BE49-F238E27FC236}">
                <a16:creationId xmlns:a16="http://schemas.microsoft.com/office/drawing/2014/main" xmlns="" id="{C7B907A5-5852-493F-8A42-C4E0B01FF953}"/>
              </a:ext>
            </a:extLst>
          </p:cNvPr>
          <p:cNvSpPr>
            <a:spLocks/>
          </p:cNvSpPr>
          <p:nvPr/>
        </p:nvSpPr>
        <p:spPr bwMode="auto">
          <a:xfrm flipH="1">
            <a:off x="6991350" y="4887913"/>
            <a:ext cx="627063"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2774" name="Freeform 6">
            <a:extLst>
              <a:ext uri="{FF2B5EF4-FFF2-40B4-BE49-F238E27FC236}">
                <a16:creationId xmlns:a16="http://schemas.microsoft.com/office/drawing/2014/main" xmlns="" id="{0F2433B7-0BDF-48FE-8CBA-A2FC8F5301B5}"/>
              </a:ext>
            </a:extLst>
          </p:cNvPr>
          <p:cNvSpPr>
            <a:spLocks/>
          </p:cNvSpPr>
          <p:nvPr/>
        </p:nvSpPr>
        <p:spPr bwMode="auto">
          <a:xfrm>
            <a:off x="5187950" y="4887913"/>
            <a:ext cx="458788" cy="36512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2775" name="Freeform 7">
            <a:extLst>
              <a:ext uri="{FF2B5EF4-FFF2-40B4-BE49-F238E27FC236}">
                <a16:creationId xmlns:a16="http://schemas.microsoft.com/office/drawing/2014/main" xmlns="" id="{4443BB04-0D3F-4AD6-B02B-B94B602E4CB7}"/>
              </a:ext>
            </a:extLst>
          </p:cNvPr>
          <p:cNvSpPr>
            <a:spLocks/>
          </p:cNvSpPr>
          <p:nvPr/>
        </p:nvSpPr>
        <p:spPr bwMode="auto">
          <a:xfrm>
            <a:off x="3919538" y="4887913"/>
            <a:ext cx="536575"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2776" name="Freeform 8">
            <a:extLst>
              <a:ext uri="{FF2B5EF4-FFF2-40B4-BE49-F238E27FC236}">
                <a16:creationId xmlns:a16="http://schemas.microsoft.com/office/drawing/2014/main" xmlns="" id="{CC776F71-E29D-422A-AFF9-D604298FB55F}"/>
              </a:ext>
            </a:extLst>
          </p:cNvPr>
          <p:cNvSpPr>
            <a:spLocks/>
          </p:cNvSpPr>
          <p:nvPr/>
        </p:nvSpPr>
        <p:spPr bwMode="auto">
          <a:xfrm>
            <a:off x="1506538" y="4387850"/>
            <a:ext cx="1951037" cy="87471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2777" name="Freeform 9">
            <a:extLst>
              <a:ext uri="{FF2B5EF4-FFF2-40B4-BE49-F238E27FC236}">
                <a16:creationId xmlns:a16="http://schemas.microsoft.com/office/drawing/2014/main" xmlns="" id="{F6BAB752-63C4-4220-97C2-A8C46C431DB1}"/>
              </a:ext>
            </a:extLst>
          </p:cNvPr>
          <p:cNvSpPr>
            <a:spLocks/>
          </p:cNvSpPr>
          <p:nvPr/>
        </p:nvSpPr>
        <p:spPr bwMode="auto">
          <a:xfrm flipH="1">
            <a:off x="4687888" y="4389438"/>
            <a:ext cx="2227262" cy="882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2778" name="Freeform 10">
            <a:extLst>
              <a:ext uri="{FF2B5EF4-FFF2-40B4-BE49-F238E27FC236}">
                <a16:creationId xmlns:a16="http://schemas.microsoft.com/office/drawing/2014/main" xmlns="" id="{5CBE0F07-C298-431A-95A3-9DBACA844E54}"/>
              </a:ext>
            </a:extLst>
          </p:cNvPr>
          <p:cNvSpPr>
            <a:spLocks/>
          </p:cNvSpPr>
          <p:nvPr/>
        </p:nvSpPr>
        <p:spPr bwMode="auto">
          <a:xfrm>
            <a:off x="5800725" y="4513263"/>
            <a:ext cx="1036638"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2779" name="Freeform 11">
            <a:extLst>
              <a:ext uri="{FF2B5EF4-FFF2-40B4-BE49-F238E27FC236}">
                <a16:creationId xmlns:a16="http://schemas.microsoft.com/office/drawing/2014/main" xmlns="" id="{A250A016-B384-4EDC-A43D-4D77E82B1A15}"/>
              </a:ext>
            </a:extLst>
          </p:cNvPr>
          <p:cNvSpPr>
            <a:spLocks/>
          </p:cNvSpPr>
          <p:nvPr/>
        </p:nvSpPr>
        <p:spPr bwMode="auto">
          <a:xfrm flipH="1">
            <a:off x="3611563" y="4389438"/>
            <a:ext cx="960437" cy="865187"/>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2780" name="Freeform 12">
            <a:extLst>
              <a:ext uri="{FF2B5EF4-FFF2-40B4-BE49-F238E27FC236}">
                <a16:creationId xmlns:a16="http://schemas.microsoft.com/office/drawing/2014/main" xmlns="" id="{90A284A7-7958-469A-84CC-FA2D58D5FE83}"/>
              </a:ext>
            </a:extLst>
          </p:cNvPr>
          <p:cNvSpPr>
            <a:spLocks/>
          </p:cNvSpPr>
          <p:nvPr/>
        </p:nvSpPr>
        <p:spPr bwMode="auto">
          <a:xfrm>
            <a:off x="6202363" y="4887913"/>
            <a:ext cx="558800"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2781" name="Text Box 13">
            <a:extLst>
              <a:ext uri="{FF2B5EF4-FFF2-40B4-BE49-F238E27FC236}">
                <a16:creationId xmlns:a16="http://schemas.microsoft.com/office/drawing/2014/main" xmlns="" id="{6AFD7865-3E98-4711-A6C3-80E5DED188E4}"/>
              </a:ext>
            </a:extLst>
          </p:cNvPr>
          <p:cNvSpPr txBox="1">
            <a:spLocks noChangeArrowheads="1"/>
          </p:cNvSpPr>
          <p:nvPr/>
        </p:nvSpPr>
        <p:spPr bwMode="auto">
          <a:xfrm>
            <a:off x="1038225" y="5387975"/>
            <a:ext cx="7375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400" b="0">
                <a:solidFill>
                  <a:srgbClr val="C00000"/>
                </a:solidFill>
                <a:latin typeface="Times New Roman" panose="02020603050405020304" pitchFamily="18" charset="0"/>
              </a:rPr>
              <a:t>Rolls-Royce Inc. said it expects its sales to remain steady</a:t>
            </a:r>
          </a:p>
        </p:txBody>
      </p:sp>
      <p:sp>
        <p:nvSpPr>
          <p:cNvPr id="32782" name="Line 14">
            <a:extLst>
              <a:ext uri="{FF2B5EF4-FFF2-40B4-BE49-F238E27FC236}">
                <a16:creationId xmlns:a16="http://schemas.microsoft.com/office/drawing/2014/main" xmlns="" id="{3C529A26-DC27-4C02-B75B-720F3C2210AB}"/>
              </a:ext>
            </a:extLst>
          </p:cNvPr>
          <p:cNvSpPr>
            <a:spLocks noChangeShapeType="1"/>
          </p:cNvSpPr>
          <p:nvPr/>
        </p:nvSpPr>
        <p:spPr bwMode="auto">
          <a:xfrm>
            <a:off x="3535363" y="4043363"/>
            <a:ext cx="0" cy="1228725"/>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369679" name="Text Box 15">
            <a:extLst>
              <a:ext uri="{FF2B5EF4-FFF2-40B4-BE49-F238E27FC236}">
                <a16:creationId xmlns:a16="http://schemas.microsoft.com/office/drawing/2014/main" xmlns="" id="{C92EA411-26B3-4FEB-AC71-819934C819C3}"/>
              </a:ext>
            </a:extLst>
          </p:cNvPr>
          <p:cNvSpPr txBox="1">
            <a:spLocks noChangeArrowheads="1"/>
          </p:cNvSpPr>
          <p:nvPr/>
        </p:nvSpPr>
        <p:spPr bwMode="auto">
          <a:xfrm>
            <a:off x="1960563" y="4043363"/>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a:solidFill>
                  <a:srgbClr val="3333CC"/>
                </a:solidFill>
              </a:rPr>
              <a:t>SUBJ</a:t>
            </a:r>
          </a:p>
        </p:txBody>
      </p:sp>
      <p:sp>
        <p:nvSpPr>
          <p:cNvPr id="369680" name="Text Box 16">
            <a:extLst>
              <a:ext uri="{FF2B5EF4-FFF2-40B4-BE49-F238E27FC236}">
                <a16:creationId xmlns:a16="http://schemas.microsoft.com/office/drawing/2014/main" xmlns="" id="{7337E67A-D7AF-486B-A4FF-DD5552B0A902}"/>
              </a:ext>
            </a:extLst>
          </p:cNvPr>
          <p:cNvSpPr txBox="1">
            <a:spLocks noChangeArrowheads="1"/>
          </p:cNvSpPr>
          <p:nvPr/>
        </p:nvSpPr>
        <p:spPr bwMode="auto">
          <a:xfrm>
            <a:off x="3689350" y="4043363"/>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a:solidFill>
                  <a:srgbClr val="3333CC"/>
                </a:solidFill>
              </a:rPr>
              <a:t>OBJ</a:t>
            </a:r>
          </a:p>
        </p:txBody>
      </p:sp>
      <p:sp>
        <p:nvSpPr>
          <p:cNvPr id="369681" name="Text Box 17">
            <a:extLst>
              <a:ext uri="{FF2B5EF4-FFF2-40B4-BE49-F238E27FC236}">
                <a16:creationId xmlns:a16="http://schemas.microsoft.com/office/drawing/2014/main" xmlns="" id="{76F2DDE3-51BB-4969-ABD6-61E3BE508F94}"/>
              </a:ext>
            </a:extLst>
          </p:cNvPr>
          <p:cNvSpPr txBox="1">
            <a:spLocks noChangeArrowheads="1"/>
          </p:cNvSpPr>
          <p:nvPr/>
        </p:nvSpPr>
        <p:spPr bwMode="auto">
          <a:xfrm>
            <a:off x="1922463" y="4581525"/>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a:solidFill>
                  <a:srgbClr val="3333CC"/>
                </a:solidFill>
              </a:rPr>
              <a:t>MOD</a:t>
            </a:r>
          </a:p>
        </p:txBody>
      </p:sp>
      <p:sp>
        <p:nvSpPr>
          <p:cNvPr id="369682" name="Text Box 18">
            <a:extLst>
              <a:ext uri="{FF2B5EF4-FFF2-40B4-BE49-F238E27FC236}">
                <a16:creationId xmlns:a16="http://schemas.microsoft.com/office/drawing/2014/main" xmlns="" id="{6E3DF557-0D59-42F3-A5C5-4C7ED2D9FF56}"/>
              </a:ext>
            </a:extLst>
          </p:cNvPr>
          <p:cNvSpPr txBox="1">
            <a:spLocks noChangeArrowheads="1"/>
          </p:cNvSpPr>
          <p:nvPr/>
        </p:nvSpPr>
        <p:spPr bwMode="auto">
          <a:xfrm>
            <a:off x="3727450" y="4503738"/>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a:solidFill>
                  <a:srgbClr val="3333CC"/>
                </a:solidFill>
              </a:rPr>
              <a:t>SUBJ</a:t>
            </a:r>
          </a:p>
        </p:txBody>
      </p:sp>
      <p:sp>
        <p:nvSpPr>
          <p:cNvPr id="369683" name="Text Box 19">
            <a:extLst>
              <a:ext uri="{FF2B5EF4-FFF2-40B4-BE49-F238E27FC236}">
                <a16:creationId xmlns:a16="http://schemas.microsoft.com/office/drawing/2014/main" xmlns="" id="{420324AF-AE33-4DBA-8BE2-F8B476779295}"/>
              </a:ext>
            </a:extLst>
          </p:cNvPr>
          <p:cNvSpPr txBox="1">
            <a:spLocks noChangeArrowheads="1"/>
          </p:cNvSpPr>
          <p:nvPr/>
        </p:nvSpPr>
        <p:spPr bwMode="auto">
          <a:xfrm>
            <a:off x="5302250" y="4043363"/>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a:solidFill>
                  <a:srgbClr val="3333CC"/>
                </a:solidFill>
              </a:rPr>
              <a:t>OBJ</a:t>
            </a:r>
          </a:p>
        </p:txBody>
      </p:sp>
      <p:sp>
        <p:nvSpPr>
          <p:cNvPr id="369684" name="Text Box 20">
            <a:extLst>
              <a:ext uri="{FF2B5EF4-FFF2-40B4-BE49-F238E27FC236}">
                <a16:creationId xmlns:a16="http://schemas.microsoft.com/office/drawing/2014/main" xmlns="" id="{3476DA79-843B-4BAD-8BA0-C8301DB9A327}"/>
              </a:ext>
            </a:extLst>
          </p:cNvPr>
          <p:cNvSpPr txBox="1">
            <a:spLocks noChangeArrowheads="1"/>
          </p:cNvSpPr>
          <p:nvPr/>
        </p:nvSpPr>
        <p:spPr bwMode="auto">
          <a:xfrm>
            <a:off x="4994275" y="4543425"/>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a:solidFill>
                  <a:srgbClr val="3333CC"/>
                </a:solidFill>
              </a:rPr>
              <a:t>SUBJ</a:t>
            </a:r>
          </a:p>
        </p:txBody>
      </p:sp>
      <p:sp>
        <p:nvSpPr>
          <p:cNvPr id="369685" name="Text Box 21">
            <a:extLst>
              <a:ext uri="{FF2B5EF4-FFF2-40B4-BE49-F238E27FC236}">
                <a16:creationId xmlns:a16="http://schemas.microsoft.com/office/drawing/2014/main" xmlns="" id="{8B8729B7-22D0-4A30-8D13-7AF9A1147070}"/>
              </a:ext>
            </a:extLst>
          </p:cNvPr>
          <p:cNvSpPr txBox="1">
            <a:spLocks noChangeArrowheads="1"/>
          </p:cNvSpPr>
          <p:nvPr/>
        </p:nvSpPr>
        <p:spPr bwMode="auto">
          <a:xfrm>
            <a:off x="6915150" y="4543425"/>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a:solidFill>
                  <a:srgbClr val="3333CC"/>
                </a:solidFill>
              </a:rPr>
              <a:t>MOD</a:t>
            </a:r>
          </a:p>
        </p:txBody>
      </p:sp>
      <p:sp>
        <p:nvSpPr>
          <p:cNvPr id="369686" name="Text Box 22">
            <a:extLst>
              <a:ext uri="{FF2B5EF4-FFF2-40B4-BE49-F238E27FC236}">
                <a16:creationId xmlns:a16="http://schemas.microsoft.com/office/drawing/2014/main" xmlns="" id="{7D950AD3-D5B4-496E-9FA1-C4D0775ED35D}"/>
              </a:ext>
            </a:extLst>
          </p:cNvPr>
          <p:cNvSpPr txBox="1">
            <a:spLocks noChangeArrowheads="1"/>
          </p:cNvSpPr>
          <p:nvPr/>
        </p:nvSpPr>
        <p:spPr bwMode="auto">
          <a:xfrm>
            <a:off x="6223000" y="4581525"/>
            <a:ext cx="461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a:solidFill>
                  <a:srgbClr val="3333CC"/>
                </a:solidFill>
              </a:rPr>
              <a:t>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96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96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968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968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96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968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96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96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79" grpId="0"/>
      <p:bldP spid="369680" grpId="0"/>
      <p:bldP spid="369681" grpId="0"/>
      <p:bldP spid="369682" grpId="0"/>
      <p:bldP spid="369683" grpId="0"/>
      <p:bldP spid="369684" grpId="0"/>
      <p:bldP spid="369685" grpId="0"/>
      <p:bldP spid="36968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76B24D-71BE-426B-BDAC-17FCDBF7D5A3}"/>
              </a:ext>
            </a:extLst>
          </p:cNvPr>
          <p:cNvSpPr>
            <a:spLocks noGrp="1"/>
          </p:cNvSpPr>
          <p:nvPr>
            <p:ph type="title"/>
          </p:nvPr>
        </p:nvSpPr>
        <p:spPr/>
        <p:txBody>
          <a:bodyPr/>
          <a:lstStyle/>
          <a:p>
            <a:pPr>
              <a:defRPr/>
            </a:pPr>
            <a:r>
              <a:rPr lang="en-US" dirty="0"/>
              <a:t>Data-Driven Dependency Parsing</a:t>
            </a:r>
          </a:p>
        </p:txBody>
      </p:sp>
      <p:sp>
        <p:nvSpPr>
          <p:cNvPr id="3" name="Content Placeholder 2">
            <a:extLst>
              <a:ext uri="{FF2B5EF4-FFF2-40B4-BE49-F238E27FC236}">
                <a16:creationId xmlns:a16="http://schemas.microsoft.com/office/drawing/2014/main" xmlns="" id="{A015795B-AD39-40C7-8F1A-2856C9AF4624}"/>
              </a:ext>
            </a:extLst>
          </p:cNvPr>
          <p:cNvSpPr>
            <a:spLocks noGrp="1"/>
          </p:cNvSpPr>
          <p:nvPr>
            <p:ph idx="1"/>
          </p:nvPr>
        </p:nvSpPr>
        <p:spPr/>
        <p:txBody>
          <a:bodyPr/>
          <a:lstStyle/>
          <a:p>
            <a:pPr>
              <a:defRPr/>
            </a:pPr>
            <a:r>
              <a:rPr lang="en-US" dirty="0"/>
              <a:t>Graph Based</a:t>
            </a:r>
          </a:p>
          <a:p>
            <a:pPr lvl="1">
              <a:defRPr/>
            </a:pPr>
            <a:r>
              <a:rPr lang="en-US" dirty="0"/>
              <a:t>Consider possible dependency graphs</a:t>
            </a:r>
          </a:p>
          <a:p>
            <a:pPr lvl="1">
              <a:defRPr/>
            </a:pPr>
            <a:r>
              <a:rPr lang="en-US" dirty="0"/>
              <a:t>Define score and select graph with highest score</a:t>
            </a:r>
          </a:p>
          <a:p>
            <a:pPr>
              <a:defRPr/>
            </a:pPr>
            <a:r>
              <a:rPr lang="en-US" dirty="0"/>
              <a:t>Transition Based</a:t>
            </a:r>
          </a:p>
          <a:p>
            <a:pPr lvl="1">
              <a:defRPr/>
            </a:pPr>
            <a:r>
              <a:rPr lang="en-US" dirty="0"/>
              <a:t>Define a transition system that leads to a parse tree while analyzing a sentence one word at a time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a:extLst>
              <a:ext uri="{FF2B5EF4-FFF2-40B4-BE49-F238E27FC236}">
                <a16:creationId xmlns:a16="http://schemas.microsoft.com/office/drawing/2014/main" xmlns="" id="{808C7672-2643-40EA-9B1B-364ADA998CE1}"/>
              </a:ext>
            </a:extLst>
          </p:cNvPr>
          <p:cNvSpPr>
            <a:spLocks noGrp="1" noChangeArrowheads="1"/>
          </p:cNvSpPr>
          <p:nvPr>
            <p:ph type="title"/>
          </p:nvPr>
        </p:nvSpPr>
        <p:spPr>
          <a:xfrm>
            <a:off x="704850" y="10956"/>
            <a:ext cx="8553450" cy="768100"/>
          </a:xfrm>
        </p:spPr>
        <p:txBody>
          <a:bodyPr>
            <a:normAutofit/>
          </a:bodyPr>
          <a:lstStyle/>
          <a:p>
            <a:pPr fontAlgn="auto">
              <a:spcAft>
                <a:spcPts val="0"/>
              </a:spcAft>
              <a:defRPr/>
            </a:pPr>
            <a:r>
              <a:rPr lang="en-US" sz="4000" dirty="0">
                <a:solidFill>
                  <a:schemeClr val="tx1"/>
                </a:solidFill>
              </a:rPr>
              <a:t>Transition-based Shift-Reduce Parsing</a:t>
            </a:r>
          </a:p>
        </p:txBody>
      </p:sp>
      <p:sp>
        <p:nvSpPr>
          <p:cNvPr id="403459" name="AutoShape 3">
            <a:extLst>
              <a:ext uri="{FF2B5EF4-FFF2-40B4-BE49-F238E27FC236}">
                <a16:creationId xmlns:a16="http://schemas.microsoft.com/office/drawing/2014/main" xmlns="" id="{26DDDA69-DEC1-428E-A316-C9B7E9BEDF91}"/>
              </a:ext>
            </a:extLst>
          </p:cNvPr>
          <p:cNvSpPr>
            <a:spLocks noChangeArrowheads="1"/>
          </p:cNvSpPr>
          <p:nvPr/>
        </p:nvSpPr>
        <p:spPr bwMode="auto">
          <a:xfrm rot="-5400000">
            <a:off x="-50006" y="2647156"/>
            <a:ext cx="1101725" cy="614363"/>
          </a:xfrm>
          <a:prstGeom prst="downArrow">
            <a:avLst>
              <a:gd name="adj1" fmla="val 72963"/>
              <a:gd name="adj2" fmla="val 52778"/>
            </a:avLst>
          </a:prstGeom>
          <a:solidFill>
            <a:srgbClr val="CCFFFF"/>
          </a:solidFill>
          <a:ln w="9525">
            <a:solidFill>
              <a:srgbClr val="000000"/>
            </a:solidFill>
            <a:miter lim="800000"/>
            <a:headEnd/>
            <a:tailEnd/>
          </a:ln>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800" b="0" i="1">
                <a:latin typeface="Times New Roman" panose="02020603050405020304" pitchFamily="18" charset="0"/>
              </a:rPr>
              <a:t>Right</a:t>
            </a:r>
            <a:endParaRPr kumimoji="0" lang="en-US" altLang="en-US" sz="4000" b="0">
              <a:latin typeface="Times New Roman" panose="02020603050405020304" pitchFamily="18" charset="0"/>
            </a:endParaRPr>
          </a:p>
        </p:txBody>
      </p:sp>
      <p:sp>
        <p:nvSpPr>
          <p:cNvPr id="403460" name="Text Box 4">
            <a:extLst>
              <a:ext uri="{FF2B5EF4-FFF2-40B4-BE49-F238E27FC236}">
                <a16:creationId xmlns:a16="http://schemas.microsoft.com/office/drawing/2014/main" xmlns="" id="{D7EAB0B2-B741-4C62-862B-0BEAD3A49CE2}"/>
              </a:ext>
            </a:extLst>
          </p:cNvPr>
          <p:cNvSpPr txBox="1">
            <a:spLocks noChangeArrowheads="1"/>
          </p:cNvSpPr>
          <p:nvPr/>
        </p:nvSpPr>
        <p:spPr bwMode="auto">
          <a:xfrm>
            <a:off x="1093788" y="2670175"/>
            <a:ext cx="908050" cy="614363"/>
          </a:xfrm>
          <a:prstGeom prst="rect">
            <a:avLst/>
          </a:prstGeom>
          <a:solidFill>
            <a:srgbClr val="EAEAEA"/>
          </a:solidFill>
          <a:ln w="9525">
            <a:solidFill>
              <a:schemeClr val="bg2">
                <a:lumMod val="75000"/>
              </a:schemeClr>
            </a:solidFill>
            <a:miter lim="800000"/>
            <a:headEnd/>
            <a:tailEnd/>
          </a:ln>
        </p:spPr>
        <p:txBody>
          <a:bodyPr lIns="25400" tIns="25400" rIns="25400" bIns="25400"/>
          <a:lstStyle/>
          <a:p>
            <a:pPr algn="ctr">
              <a:defRPr/>
            </a:pPr>
            <a:r>
              <a:rPr lang="en-US" sz="1600" b="1"/>
              <a:t>He</a:t>
            </a:r>
          </a:p>
          <a:p>
            <a:pPr algn="ctr">
              <a:defRPr/>
            </a:pPr>
            <a:r>
              <a:rPr lang="en-US" sz="1600"/>
              <a:t>PP</a:t>
            </a:r>
            <a:endParaRPr lang="en-US" sz="4000"/>
          </a:p>
        </p:txBody>
      </p:sp>
      <p:sp>
        <p:nvSpPr>
          <p:cNvPr id="403461" name="Text Box 5">
            <a:extLst>
              <a:ext uri="{FF2B5EF4-FFF2-40B4-BE49-F238E27FC236}">
                <a16:creationId xmlns:a16="http://schemas.microsoft.com/office/drawing/2014/main" xmlns="" id="{C37E5088-E666-465F-AA44-3C14943C44F6}"/>
              </a:ext>
            </a:extLst>
          </p:cNvPr>
          <p:cNvSpPr txBox="1">
            <a:spLocks noChangeArrowheads="1"/>
          </p:cNvSpPr>
          <p:nvPr/>
        </p:nvSpPr>
        <p:spPr bwMode="auto">
          <a:xfrm>
            <a:off x="2130425" y="2670175"/>
            <a:ext cx="971550" cy="614363"/>
          </a:xfrm>
          <a:prstGeom prst="rect">
            <a:avLst/>
          </a:prstGeom>
          <a:solidFill>
            <a:srgbClr val="EAEAEA"/>
          </a:solidFill>
          <a:ln w="9525">
            <a:solidFill>
              <a:schemeClr val="bg2">
                <a:lumMod val="75000"/>
              </a:schemeClr>
            </a:solidFill>
            <a:miter lim="800000"/>
            <a:headEnd/>
            <a:tailEnd/>
          </a:ln>
        </p:spPr>
        <p:txBody>
          <a:bodyPr lIns="25400" tIns="25400" rIns="25400" bIns="25400"/>
          <a:lstStyle/>
          <a:p>
            <a:pPr algn="ctr">
              <a:defRPr/>
            </a:pPr>
            <a:r>
              <a:rPr lang="en-US" sz="1600" b="1"/>
              <a:t>saw</a:t>
            </a:r>
          </a:p>
          <a:p>
            <a:pPr algn="ctr">
              <a:defRPr/>
            </a:pPr>
            <a:r>
              <a:rPr lang="en-US" sz="1600"/>
              <a:t>VVD</a:t>
            </a:r>
            <a:endParaRPr lang="en-US" sz="4000"/>
          </a:p>
        </p:txBody>
      </p:sp>
      <p:sp>
        <p:nvSpPr>
          <p:cNvPr id="403462" name="Text Box 6">
            <a:extLst>
              <a:ext uri="{FF2B5EF4-FFF2-40B4-BE49-F238E27FC236}">
                <a16:creationId xmlns:a16="http://schemas.microsoft.com/office/drawing/2014/main" xmlns="" id="{2F8DC156-9799-4A15-AF92-1BCAFCEF93E6}"/>
              </a:ext>
            </a:extLst>
          </p:cNvPr>
          <p:cNvSpPr txBox="1">
            <a:spLocks noChangeArrowheads="1"/>
          </p:cNvSpPr>
          <p:nvPr/>
        </p:nvSpPr>
        <p:spPr bwMode="auto">
          <a:xfrm>
            <a:off x="3232150" y="2670175"/>
            <a:ext cx="712788" cy="614363"/>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a</a:t>
            </a:r>
          </a:p>
          <a:p>
            <a:pPr algn="ctr">
              <a:spcBef>
                <a:spcPct val="0"/>
              </a:spcBef>
              <a:buClrTx/>
              <a:buSzTx/>
              <a:buFontTx/>
              <a:buNone/>
            </a:pPr>
            <a:r>
              <a:rPr kumimoji="0" lang="en-US" altLang="en-US" sz="1600" b="0">
                <a:latin typeface="Times New Roman" panose="02020603050405020304" pitchFamily="18" charset="0"/>
              </a:rPr>
              <a:t>DT</a:t>
            </a:r>
            <a:endParaRPr kumimoji="0" lang="en-US" altLang="en-US" sz="4000" b="0">
              <a:latin typeface="Times New Roman" panose="02020603050405020304" pitchFamily="18" charset="0"/>
            </a:endParaRPr>
          </a:p>
        </p:txBody>
      </p:sp>
      <p:sp>
        <p:nvSpPr>
          <p:cNvPr id="403463" name="Text Box 7">
            <a:extLst>
              <a:ext uri="{FF2B5EF4-FFF2-40B4-BE49-F238E27FC236}">
                <a16:creationId xmlns:a16="http://schemas.microsoft.com/office/drawing/2014/main" xmlns="" id="{ADA3952C-D67F-4F92-AE17-E07CB19CB017}"/>
              </a:ext>
            </a:extLst>
          </p:cNvPr>
          <p:cNvSpPr txBox="1">
            <a:spLocks noChangeArrowheads="1"/>
          </p:cNvSpPr>
          <p:nvPr/>
        </p:nvSpPr>
        <p:spPr bwMode="auto">
          <a:xfrm>
            <a:off x="4073525" y="2670175"/>
            <a:ext cx="908050" cy="614363"/>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girl</a:t>
            </a:r>
          </a:p>
          <a:p>
            <a:pPr algn="ctr">
              <a:spcBef>
                <a:spcPct val="0"/>
              </a:spcBef>
              <a:buClrTx/>
              <a:buSzTx/>
              <a:buFontTx/>
              <a:buNone/>
            </a:pPr>
            <a:r>
              <a:rPr kumimoji="0" lang="en-US" altLang="en-US" sz="1600" b="0">
                <a:latin typeface="Times New Roman" panose="02020603050405020304" pitchFamily="18" charset="0"/>
              </a:rPr>
              <a:t>NN</a:t>
            </a:r>
            <a:endParaRPr kumimoji="0" lang="en-US" altLang="en-US" sz="4000" b="0">
              <a:latin typeface="Times New Roman" panose="02020603050405020304" pitchFamily="18" charset="0"/>
            </a:endParaRPr>
          </a:p>
        </p:txBody>
      </p:sp>
      <p:sp>
        <p:nvSpPr>
          <p:cNvPr id="403464" name="Text Box 8">
            <a:extLst>
              <a:ext uri="{FF2B5EF4-FFF2-40B4-BE49-F238E27FC236}">
                <a16:creationId xmlns:a16="http://schemas.microsoft.com/office/drawing/2014/main" xmlns="" id="{3CCE3140-052E-4F6F-AD10-5EB0224002C1}"/>
              </a:ext>
            </a:extLst>
          </p:cNvPr>
          <p:cNvSpPr txBox="1">
            <a:spLocks noChangeArrowheads="1"/>
          </p:cNvSpPr>
          <p:nvPr/>
        </p:nvSpPr>
        <p:spPr bwMode="auto">
          <a:xfrm>
            <a:off x="5111750" y="2670175"/>
            <a:ext cx="649288" cy="614363"/>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with</a:t>
            </a:r>
          </a:p>
          <a:p>
            <a:pPr algn="ctr">
              <a:spcBef>
                <a:spcPct val="0"/>
              </a:spcBef>
              <a:buClrTx/>
              <a:buSzTx/>
              <a:buFontTx/>
              <a:buNone/>
            </a:pPr>
            <a:r>
              <a:rPr kumimoji="0" lang="en-US" altLang="en-US" sz="1600" b="0">
                <a:latin typeface="Times New Roman" panose="02020603050405020304" pitchFamily="18" charset="0"/>
              </a:rPr>
              <a:t>IN</a:t>
            </a:r>
            <a:endParaRPr kumimoji="0" lang="en-US" altLang="en-US" sz="4000" b="0">
              <a:latin typeface="Times New Roman" panose="02020603050405020304" pitchFamily="18" charset="0"/>
            </a:endParaRPr>
          </a:p>
        </p:txBody>
      </p:sp>
      <p:sp>
        <p:nvSpPr>
          <p:cNvPr id="35849" name="Text Box 9">
            <a:extLst>
              <a:ext uri="{FF2B5EF4-FFF2-40B4-BE49-F238E27FC236}">
                <a16:creationId xmlns:a16="http://schemas.microsoft.com/office/drawing/2014/main" xmlns="" id="{A1DFC557-4CE0-4AB7-9EF2-CDB84FE45EA0}"/>
              </a:ext>
            </a:extLst>
          </p:cNvPr>
          <p:cNvSpPr txBox="1">
            <a:spLocks noChangeArrowheads="1"/>
          </p:cNvSpPr>
          <p:nvPr/>
        </p:nvSpPr>
        <p:spPr bwMode="auto">
          <a:xfrm>
            <a:off x="5889625" y="2670175"/>
            <a:ext cx="647700" cy="614363"/>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a</a:t>
            </a:r>
          </a:p>
          <a:p>
            <a:pPr algn="ctr">
              <a:spcBef>
                <a:spcPct val="0"/>
              </a:spcBef>
              <a:buClrTx/>
              <a:buSzTx/>
              <a:buFontTx/>
              <a:buNone/>
            </a:pPr>
            <a:r>
              <a:rPr kumimoji="0" lang="en-US" altLang="en-US" sz="1600" b="0">
                <a:latin typeface="Times New Roman" panose="02020603050405020304" pitchFamily="18" charset="0"/>
              </a:rPr>
              <a:t>DT</a:t>
            </a:r>
            <a:endParaRPr kumimoji="0" lang="en-US" altLang="en-US" sz="4000" b="0">
              <a:latin typeface="Times New Roman" panose="02020603050405020304" pitchFamily="18" charset="0"/>
            </a:endParaRPr>
          </a:p>
        </p:txBody>
      </p:sp>
      <p:sp>
        <p:nvSpPr>
          <p:cNvPr id="35850" name="Text Box 10">
            <a:extLst>
              <a:ext uri="{FF2B5EF4-FFF2-40B4-BE49-F238E27FC236}">
                <a16:creationId xmlns:a16="http://schemas.microsoft.com/office/drawing/2014/main" xmlns="" id="{A1AD93A8-F16E-4995-B255-B3463C75793D}"/>
              </a:ext>
            </a:extLst>
          </p:cNvPr>
          <p:cNvSpPr txBox="1">
            <a:spLocks noChangeArrowheads="1"/>
          </p:cNvSpPr>
          <p:nvPr/>
        </p:nvSpPr>
        <p:spPr bwMode="auto">
          <a:xfrm>
            <a:off x="6667500" y="2670175"/>
            <a:ext cx="908050" cy="614363"/>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telescope</a:t>
            </a:r>
          </a:p>
          <a:p>
            <a:pPr algn="ctr">
              <a:spcBef>
                <a:spcPct val="0"/>
              </a:spcBef>
              <a:buClrTx/>
              <a:buSzTx/>
              <a:buFontTx/>
              <a:buNone/>
            </a:pPr>
            <a:r>
              <a:rPr kumimoji="0" lang="en-US" altLang="en-US" sz="1600" b="0">
                <a:latin typeface="Times New Roman" panose="02020603050405020304" pitchFamily="18" charset="0"/>
              </a:rPr>
              <a:t>NN</a:t>
            </a:r>
            <a:endParaRPr kumimoji="0" lang="en-US" altLang="en-US" sz="4000" b="0">
              <a:latin typeface="Times New Roman" panose="02020603050405020304" pitchFamily="18" charset="0"/>
            </a:endParaRPr>
          </a:p>
        </p:txBody>
      </p:sp>
      <p:sp>
        <p:nvSpPr>
          <p:cNvPr id="35851" name="Text Box 11">
            <a:extLst>
              <a:ext uri="{FF2B5EF4-FFF2-40B4-BE49-F238E27FC236}">
                <a16:creationId xmlns:a16="http://schemas.microsoft.com/office/drawing/2014/main" xmlns="" id="{D34676B6-DD78-4ACD-93C0-34002FD36984}"/>
              </a:ext>
            </a:extLst>
          </p:cNvPr>
          <p:cNvSpPr txBox="1">
            <a:spLocks noChangeArrowheads="1"/>
          </p:cNvSpPr>
          <p:nvPr/>
        </p:nvSpPr>
        <p:spPr bwMode="auto">
          <a:xfrm>
            <a:off x="7704138" y="2670175"/>
            <a:ext cx="649287" cy="614363"/>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a:t>
            </a:r>
          </a:p>
          <a:p>
            <a:pPr algn="ctr">
              <a:spcBef>
                <a:spcPct val="0"/>
              </a:spcBef>
              <a:buClrTx/>
              <a:buSzTx/>
              <a:buFontTx/>
              <a:buNone/>
            </a:pPr>
            <a:r>
              <a:rPr kumimoji="0" lang="en-US" altLang="en-US" sz="1600" b="0">
                <a:latin typeface="Times New Roman" panose="02020603050405020304" pitchFamily="18" charset="0"/>
              </a:rPr>
              <a:t>SENT</a:t>
            </a:r>
            <a:endParaRPr kumimoji="0" lang="en-US" altLang="en-US" sz="4000" b="0">
              <a:latin typeface="Times New Roman" panose="02020603050405020304" pitchFamily="18" charset="0"/>
            </a:endParaRPr>
          </a:p>
        </p:txBody>
      </p:sp>
      <p:sp>
        <p:nvSpPr>
          <p:cNvPr id="403468" name="Line 12">
            <a:extLst>
              <a:ext uri="{FF2B5EF4-FFF2-40B4-BE49-F238E27FC236}">
                <a16:creationId xmlns:a16="http://schemas.microsoft.com/office/drawing/2014/main" xmlns="" id="{AD7069BF-23C6-4146-ACCF-78C622E68463}"/>
              </a:ext>
            </a:extLst>
          </p:cNvPr>
          <p:cNvSpPr>
            <a:spLocks noChangeShapeType="1"/>
          </p:cNvSpPr>
          <p:nvPr/>
        </p:nvSpPr>
        <p:spPr bwMode="auto">
          <a:xfrm flipH="1" flipV="1">
            <a:off x="2555875" y="3284538"/>
            <a:ext cx="0" cy="215900"/>
          </a:xfrm>
          <a:prstGeom prst="line">
            <a:avLst/>
          </a:prstGeom>
          <a:noFill/>
          <a:ln w="38100">
            <a:solidFill>
              <a:srgbClr val="000000"/>
            </a:solidFill>
            <a:round/>
            <a:headEnd type="triangle" w="sm" len="sm"/>
            <a:tailEnd/>
          </a:ln>
          <a:extLst>
            <a:ext uri="{909E8E84-426E-40DD-AFC4-6F175D3DCCD1}">
              <a14:hiddenFill xmlns:a14="http://schemas.microsoft.com/office/drawing/2010/main">
                <a:noFill/>
              </a14:hiddenFill>
            </a:ext>
          </a:extLst>
        </p:spPr>
        <p:txBody>
          <a:bodyPr/>
          <a:lstStyle/>
          <a:p>
            <a:endParaRPr lang="it-IT"/>
          </a:p>
        </p:txBody>
      </p:sp>
      <p:sp>
        <p:nvSpPr>
          <p:cNvPr id="403469" name="Text Box 13">
            <a:extLst>
              <a:ext uri="{FF2B5EF4-FFF2-40B4-BE49-F238E27FC236}">
                <a16:creationId xmlns:a16="http://schemas.microsoft.com/office/drawing/2014/main" xmlns="" id="{F387911D-648F-43A5-870D-5F01CAA53284}"/>
              </a:ext>
            </a:extLst>
          </p:cNvPr>
          <p:cNvSpPr txBox="1">
            <a:spLocks noChangeArrowheads="1"/>
          </p:cNvSpPr>
          <p:nvPr/>
        </p:nvSpPr>
        <p:spPr bwMode="auto">
          <a:xfrm>
            <a:off x="2411413" y="2276475"/>
            <a:ext cx="477837"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400"/>
              <a:t>next</a:t>
            </a:r>
            <a:endParaRPr kumimoji="0" lang="en-US" altLang="en-US" sz="4000" b="0">
              <a:latin typeface="Times New Roman" panose="02020603050405020304" pitchFamily="18" charset="0"/>
            </a:endParaRPr>
          </a:p>
        </p:txBody>
      </p:sp>
      <p:sp>
        <p:nvSpPr>
          <p:cNvPr id="403470" name="Text Box 14">
            <a:extLst>
              <a:ext uri="{FF2B5EF4-FFF2-40B4-BE49-F238E27FC236}">
                <a16:creationId xmlns:a16="http://schemas.microsoft.com/office/drawing/2014/main" xmlns="" id="{9739CF58-0047-4EB7-A01A-C7AC589FAEFE}"/>
              </a:ext>
            </a:extLst>
          </p:cNvPr>
          <p:cNvSpPr txBox="1">
            <a:spLocks noChangeArrowheads="1"/>
          </p:cNvSpPr>
          <p:nvPr/>
        </p:nvSpPr>
        <p:spPr bwMode="auto">
          <a:xfrm>
            <a:off x="1258888" y="2276475"/>
            <a:ext cx="477837"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400"/>
              <a:t>top</a:t>
            </a:r>
            <a:endParaRPr kumimoji="0" lang="en-US" altLang="en-US" sz="4000" b="0">
              <a:latin typeface="Times New Roman" panose="02020603050405020304" pitchFamily="18" charset="0"/>
            </a:endParaRPr>
          </a:p>
        </p:txBody>
      </p:sp>
      <p:sp>
        <p:nvSpPr>
          <p:cNvPr id="403471" name="AutoShape 15">
            <a:extLst>
              <a:ext uri="{FF2B5EF4-FFF2-40B4-BE49-F238E27FC236}">
                <a16:creationId xmlns:a16="http://schemas.microsoft.com/office/drawing/2014/main" xmlns="" id="{A8FDA053-0177-40A3-A7C5-CE9F45B96984}"/>
              </a:ext>
            </a:extLst>
          </p:cNvPr>
          <p:cNvSpPr>
            <a:spLocks noChangeArrowheads="1"/>
          </p:cNvSpPr>
          <p:nvPr/>
        </p:nvSpPr>
        <p:spPr bwMode="auto">
          <a:xfrm rot="-5400000">
            <a:off x="-50006" y="2636044"/>
            <a:ext cx="1101725" cy="614363"/>
          </a:xfrm>
          <a:prstGeom prst="downArrow">
            <a:avLst>
              <a:gd name="adj1" fmla="val 72963"/>
              <a:gd name="adj2" fmla="val 52778"/>
            </a:avLst>
          </a:prstGeom>
          <a:solidFill>
            <a:srgbClr val="CCFFFF"/>
          </a:solidFill>
          <a:ln w="9525">
            <a:solidFill>
              <a:srgbClr val="000000"/>
            </a:solidFill>
            <a:miter lim="800000"/>
            <a:headEnd/>
            <a:tailEnd/>
          </a:ln>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800" b="0" i="1">
                <a:latin typeface="Times New Roman" panose="02020603050405020304" pitchFamily="18" charset="0"/>
              </a:rPr>
              <a:t>Shift</a:t>
            </a:r>
            <a:endParaRPr kumimoji="0" lang="en-US" altLang="en-US" sz="4000" b="0">
              <a:latin typeface="Times New Roman" panose="02020603050405020304" pitchFamily="18" charset="0"/>
            </a:endParaRPr>
          </a:p>
        </p:txBody>
      </p:sp>
      <p:sp>
        <p:nvSpPr>
          <p:cNvPr id="403472" name="Line 16">
            <a:extLst>
              <a:ext uri="{FF2B5EF4-FFF2-40B4-BE49-F238E27FC236}">
                <a16:creationId xmlns:a16="http://schemas.microsoft.com/office/drawing/2014/main" xmlns="" id="{AB6D1A73-BB32-45EE-9241-B0A06170AA8F}"/>
              </a:ext>
            </a:extLst>
          </p:cNvPr>
          <p:cNvSpPr>
            <a:spLocks noChangeShapeType="1"/>
          </p:cNvSpPr>
          <p:nvPr/>
        </p:nvSpPr>
        <p:spPr bwMode="auto">
          <a:xfrm flipH="1" flipV="1">
            <a:off x="4495800" y="3275013"/>
            <a:ext cx="0" cy="215900"/>
          </a:xfrm>
          <a:prstGeom prst="line">
            <a:avLst/>
          </a:prstGeom>
          <a:noFill/>
          <a:ln w="38100">
            <a:solidFill>
              <a:srgbClr val="000000"/>
            </a:solidFill>
            <a:round/>
            <a:headEnd type="triangle" w="sm" len="sm"/>
            <a:tailEnd/>
          </a:ln>
          <a:extLst>
            <a:ext uri="{909E8E84-426E-40DD-AFC4-6F175D3DCCD1}">
              <a14:hiddenFill xmlns:a14="http://schemas.microsoft.com/office/drawing/2010/main">
                <a:noFill/>
              </a14:hiddenFill>
            </a:ext>
          </a:extLst>
        </p:spPr>
        <p:txBody>
          <a:bodyPr/>
          <a:lstStyle/>
          <a:p>
            <a:endParaRPr lang="it-IT"/>
          </a:p>
        </p:txBody>
      </p:sp>
      <p:sp>
        <p:nvSpPr>
          <p:cNvPr id="403473" name="AutoShape 17">
            <a:extLst>
              <a:ext uri="{FF2B5EF4-FFF2-40B4-BE49-F238E27FC236}">
                <a16:creationId xmlns:a16="http://schemas.microsoft.com/office/drawing/2014/main" xmlns="" id="{3BC01169-1140-4753-A4EC-AE0A293DF8A8}"/>
              </a:ext>
            </a:extLst>
          </p:cNvPr>
          <p:cNvSpPr>
            <a:spLocks noChangeArrowheads="1"/>
          </p:cNvSpPr>
          <p:nvPr/>
        </p:nvSpPr>
        <p:spPr bwMode="auto">
          <a:xfrm rot="-5400000">
            <a:off x="-50006" y="2636044"/>
            <a:ext cx="1101725" cy="614363"/>
          </a:xfrm>
          <a:prstGeom prst="downArrow">
            <a:avLst>
              <a:gd name="adj1" fmla="val 72963"/>
              <a:gd name="adj2" fmla="val 52778"/>
            </a:avLst>
          </a:prstGeom>
          <a:solidFill>
            <a:srgbClr val="CCFFFF"/>
          </a:solidFill>
          <a:ln w="9525">
            <a:solidFill>
              <a:srgbClr val="000000"/>
            </a:solidFill>
            <a:miter lim="800000"/>
            <a:headEnd/>
            <a:tailEnd/>
          </a:ln>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800" b="0" i="1">
                <a:latin typeface="Times New Roman" panose="02020603050405020304" pitchFamily="18" charset="0"/>
              </a:rPr>
              <a:t>Left</a:t>
            </a:r>
            <a:endParaRPr kumimoji="0" lang="en-US" altLang="en-US" sz="4000" b="0">
              <a:latin typeface="Times New Roman" panose="02020603050405020304" pitchFamily="18" charset="0"/>
            </a:endParaRPr>
          </a:p>
        </p:txBody>
      </p:sp>
      <p:sp>
        <p:nvSpPr>
          <p:cNvPr id="403474" name="Line 18">
            <a:extLst>
              <a:ext uri="{FF2B5EF4-FFF2-40B4-BE49-F238E27FC236}">
                <a16:creationId xmlns:a16="http://schemas.microsoft.com/office/drawing/2014/main" xmlns="" id="{FC9EFC99-E8D4-4209-9B56-546391D3559F}"/>
              </a:ext>
            </a:extLst>
          </p:cNvPr>
          <p:cNvSpPr>
            <a:spLocks noChangeShapeType="1"/>
          </p:cNvSpPr>
          <p:nvPr/>
        </p:nvSpPr>
        <p:spPr bwMode="auto">
          <a:xfrm flipV="1">
            <a:off x="3573463" y="3313113"/>
            <a:ext cx="614362" cy="177800"/>
          </a:xfrm>
          <a:prstGeom prst="line">
            <a:avLst/>
          </a:prstGeom>
          <a:noFill/>
          <a:ln w="38100">
            <a:solidFill>
              <a:srgbClr val="000000"/>
            </a:solidFill>
            <a:round/>
            <a:headEnd type="triangle" w="sm" len="sm"/>
            <a:tailEnd/>
          </a:ln>
          <a:extLst>
            <a:ext uri="{909E8E84-426E-40DD-AFC4-6F175D3DCCD1}">
              <a14:hiddenFill xmlns:a14="http://schemas.microsoft.com/office/drawing/2010/main">
                <a:noFill/>
              </a14:hiddenFill>
            </a:ext>
          </a:extLst>
        </p:spPr>
        <p:txBody>
          <a:bodyPr/>
          <a:lstStyle/>
          <a:p>
            <a:endParaRPr lang="it-IT"/>
          </a:p>
        </p:txBody>
      </p:sp>
      <p:sp>
        <p:nvSpPr>
          <p:cNvPr id="403475" name="Line 19">
            <a:extLst>
              <a:ext uri="{FF2B5EF4-FFF2-40B4-BE49-F238E27FC236}">
                <a16:creationId xmlns:a16="http://schemas.microsoft.com/office/drawing/2014/main" xmlns="" id="{5E77E269-F9AF-462F-A08D-DA9899013D51}"/>
              </a:ext>
            </a:extLst>
          </p:cNvPr>
          <p:cNvSpPr>
            <a:spLocks noChangeShapeType="1"/>
          </p:cNvSpPr>
          <p:nvPr/>
        </p:nvSpPr>
        <p:spPr bwMode="auto">
          <a:xfrm flipH="1" flipV="1">
            <a:off x="4495800" y="3275013"/>
            <a:ext cx="0" cy="215900"/>
          </a:xfrm>
          <a:prstGeom prst="line">
            <a:avLst/>
          </a:prstGeom>
          <a:noFill/>
          <a:ln w="38100">
            <a:solidFill>
              <a:srgbClr val="000000"/>
            </a:solidFill>
            <a:round/>
            <a:headEnd type="triangle" w="sm" len="sm"/>
            <a:tailEnd/>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34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9" presetClass="path" presetSubtype="0" accel="50000" decel="50000" fill="hold" grpId="0" nodeType="clickEffect">
                                  <p:stCondLst>
                                    <p:cond delay="0"/>
                                  </p:stCondLst>
                                  <p:childTnLst>
                                    <p:animMotion origin="layout" path="M -8.33333E-7 3.72803E-6 L 0.11233 0.12187 " pathEditMode="relative" rAng="0" ptsTypes="AA">
                                      <p:cBhvr>
                                        <p:cTn id="10" dur="500" fill="hold"/>
                                        <p:tgtEl>
                                          <p:spTgt spid="403460"/>
                                        </p:tgtEl>
                                        <p:attrNameLst>
                                          <p:attrName>ppt_x</p:attrName>
                                          <p:attrName>ppt_y</p:attrName>
                                        </p:attrNameLst>
                                      </p:cBhvr>
                                      <p:rCtr x="5608" y="6082"/>
                                    </p:animMotion>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0"/>
                                          </p:stCondLst>
                                        </p:cTn>
                                        <p:tgtEl>
                                          <p:spTgt spid="40346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40345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03471"/>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mph" presetSubtype="1" nodeType="clickEffect">
                                  <p:stCondLst>
                                    <p:cond delay="0"/>
                                  </p:stCondLst>
                                  <p:childTnLst>
                                    <p:set>
                                      <p:cBhvr>
                                        <p:cTn id="25" dur="indefinite"/>
                                        <p:tgtEl>
                                          <p:spTgt spid="403462"/>
                                        </p:tgtEl>
                                        <p:attrNameLst>
                                          <p:attrName>fillcolor</p:attrName>
                                        </p:attrNameLst>
                                      </p:cBhvr>
                                      <p:to>
                                        <p:clrVal>
                                          <a:srgbClr val="EAEAEA"/>
                                        </p:clrVal>
                                      </p:to>
                                    </p:set>
                                    <p:set>
                                      <p:cBhvr>
                                        <p:cTn id="26" dur="indefinite"/>
                                        <p:tgtEl>
                                          <p:spTgt spid="403462"/>
                                        </p:tgtEl>
                                        <p:attrNameLst>
                                          <p:attrName>fill.type</p:attrName>
                                        </p:attrNameLst>
                                      </p:cBhvr>
                                      <p:to>
                                        <p:strVal val="solid"/>
                                      </p:to>
                                    </p:set>
                                    <p:set>
                                      <p:cBhvr>
                                        <p:cTn id="27" dur="indefinite"/>
                                        <p:tgtEl>
                                          <p:spTgt spid="403462"/>
                                        </p:tgtEl>
                                        <p:attrNameLst>
                                          <p:attrName>fill.on</p:attrName>
                                        </p:attrNameLst>
                                      </p:cBhvr>
                                      <p:to>
                                        <p:strVal val="true"/>
                                      </p:to>
                                    </p:set>
                                  </p:childTnLst>
                                </p:cTn>
                              </p:par>
                              <p:par>
                                <p:cTn id="28" presetID="63" presetClass="path" presetSubtype="0" accel="50000" decel="50000" fill="hold" grpId="0" nodeType="withEffect">
                                  <p:stCondLst>
                                    <p:cond delay="0"/>
                                  </p:stCondLst>
                                  <p:childTnLst>
                                    <p:animMotion origin="layout" path="M 3.05556E-6 -0.00278 L 0.10104 -0.00278 " pathEditMode="relative" rAng="0" ptsTypes="AA">
                                      <p:cBhvr>
                                        <p:cTn id="29" dur="500" fill="hold"/>
                                        <p:tgtEl>
                                          <p:spTgt spid="403469"/>
                                        </p:tgtEl>
                                        <p:attrNameLst>
                                          <p:attrName>ppt_x</p:attrName>
                                          <p:attrName>ppt_y</p:attrName>
                                        </p:attrNameLst>
                                      </p:cBhvr>
                                      <p:rCtr x="5052" y="0"/>
                                    </p:animMotion>
                                  </p:childTnLst>
                                </p:cTn>
                              </p:par>
                              <p:par>
                                <p:cTn id="30" presetID="63" presetClass="path" presetSubtype="0" accel="50000" decel="50000" fill="hold" grpId="0" nodeType="withEffect">
                                  <p:stCondLst>
                                    <p:cond delay="0"/>
                                  </p:stCondLst>
                                  <p:childTnLst>
                                    <p:animMotion origin="layout" path="M -0.00834 -0.00278 L 0.12604 -0.00278 " pathEditMode="relative" rAng="0" ptsTypes="AA">
                                      <p:cBhvr>
                                        <p:cTn id="31" dur="500" fill="hold"/>
                                        <p:tgtEl>
                                          <p:spTgt spid="403470"/>
                                        </p:tgtEl>
                                        <p:attrNameLst>
                                          <p:attrName>ppt_x</p:attrName>
                                          <p:attrName>ppt_y</p:attrName>
                                        </p:attrNameLst>
                                      </p:cBhvr>
                                      <p:rCtr x="6719" y="0"/>
                                    </p:animMotion>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xit" presetSubtype="0" fill="hold" grpId="1" nodeType="clickEffect">
                                  <p:stCondLst>
                                    <p:cond delay="0"/>
                                  </p:stCondLst>
                                  <p:childTnLst>
                                    <p:set>
                                      <p:cBhvr>
                                        <p:cTn id="35" dur="1" fill="hold">
                                          <p:stCondLst>
                                            <p:cond delay="0"/>
                                          </p:stCondLst>
                                        </p:cTn>
                                        <p:tgtEl>
                                          <p:spTgt spid="403471"/>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grpId="2" nodeType="clickEffect">
                                  <p:stCondLst>
                                    <p:cond delay="0"/>
                                  </p:stCondLst>
                                  <p:childTnLst>
                                    <p:set>
                                      <p:cBhvr>
                                        <p:cTn id="39" dur="1" fill="hold">
                                          <p:stCondLst>
                                            <p:cond delay="0"/>
                                          </p:stCondLst>
                                        </p:cTn>
                                        <p:tgtEl>
                                          <p:spTgt spid="403471"/>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63" presetClass="path" presetSubtype="0" accel="50000" decel="50000" fill="hold" grpId="1" nodeType="clickEffect">
                                  <p:stCondLst>
                                    <p:cond delay="0"/>
                                  </p:stCondLst>
                                  <p:childTnLst>
                                    <p:animMotion origin="layout" path="M 0.11788 -0.00278 L 0.22708 -0.00278 " pathEditMode="relative" rAng="0" ptsTypes="AA">
                                      <p:cBhvr>
                                        <p:cTn id="43" dur="500" fill="hold"/>
                                        <p:tgtEl>
                                          <p:spTgt spid="403470"/>
                                        </p:tgtEl>
                                        <p:attrNameLst>
                                          <p:attrName>ppt_x</p:attrName>
                                          <p:attrName>ppt_y</p:attrName>
                                        </p:attrNameLst>
                                      </p:cBhvr>
                                      <p:rCtr x="5451" y="0"/>
                                    </p:animMotion>
                                  </p:childTnLst>
                                </p:cTn>
                              </p:par>
                              <p:par>
                                <p:cTn id="44" presetID="63" presetClass="path" presetSubtype="0" accel="50000" decel="50000" fill="hold" grpId="1" nodeType="withEffect">
                                  <p:stCondLst>
                                    <p:cond delay="0"/>
                                  </p:stCondLst>
                                  <p:childTnLst>
                                    <p:animMotion origin="layout" path="M 0.10104 -0.00278 L 0.21475 -0.00278 " pathEditMode="relative" rAng="0" ptsTypes="AA">
                                      <p:cBhvr>
                                        <p:cTn id="45" dur="500" fill="hold"/>
                                        <p:tgtEl>
                                          <p:spTgt spid="403469"/>
                                        </p:tgtEl>
                                        <p:attrNameLst>
                                          <p:attrName>ppt_x</p:attrName>
                                          <p:attrName>ppt_y</p:attrName>
                                        </p:attrNameLst>
                                      </p:cBhvr>
                                      <p:rCtr x="5677" y="0"/>
                                    </p:animMotion>
                                  </p:childTnLst>
                                </p:cTn>
                              </p:par>
                              <p:par>
                                <p:cTn id="46" presetID="1" presetClass="emph" presetSubtype="1" nodeType="withEffect">
                                  <p:stCondLst>
                                    <p:cond delay="0"/>
                                  </p:stCondLst>
                                  <p:childTnLst>
                                    <p:set>
                                      <p:cBhvr>
                                        <p:cTn id="47" dur="indefinite"/>
                                        <p:tgtEl>
                                          <p:spTgt spid="403460"/>
                                        </p:tgtEl>
                                        <p:attrNameLst>
                                          <p:attrName>fillcolor</p:attrName>
                                        </p:attrNameLst>
                                      </p:cBhvr>
                                      <p:to>
                                        <p:clrVal>
                                          <a:schemeClr val="bg1"/>
                                        </p:clrVal>
                                      </p:to>
                                    </p:set>
                                    <p:set>
                                      <p:cBhvr>
                                        <p:cTn id="48" dur="indefinite"/>
                                        <p:tgtEl>
                                          <p:spTgt spid="403460"/>
                                        </p:tgtEl>
                                        <p:attrNameLst>
                                          <p:attrName>fill.type</p:attrName>
                                        </p:attrNameLst>
                                      </p:cBhvr>
                                      <p:to>
                                        <p:strVal val="solid"/>
                                      </p:to>
                                    </p:set>
                                    <p:set>
                                      <p:cBhvr>
                                        <p:cTn id="49" dur="indefinite"/>
                                        <p:tgtEl>
                                          <p:spTgt spid="403460"/>
                                        </p:tgtEl>
                                        <p:attrNameLst>
                                          <p:attrName>fill.on</p:attrName>
                                        </p:attrNameLst>
                                      </p:cBhvr>
                                      <p:to>
                                        <p:strVal val="true"/>
                                      </p:to>
                                    </p:set>
                                  </p:childTnLst>
                                </p:cTn>
                              </p:par>
                              <p:par>
                                <p:cTn id="50" presetID="1" presetClass="emph" presetSubtype="1" nodeType="withEffect">
                                  <p:stCondLst>
                                    <p:cond delay="0"/>
                                  </p:stCondLst>
                                  <p:childTnLst>
                                    <p:set>
                                      <p:cBhvr>
                                        <p:cTn id="51" dur="indefinite"/>
                                        <p:tgtEl>
                                          <p:spTgt spid="403461"/>
                                        </p:tgtEl>
                                        <p:attrNameLst>
                                          <p:attrName>fillcolor</p:attrName>
                                        </p:attrNameLst>
                                      </p:cBhvr>
                                      <p:to>
                                        <p:clrVal>
                                          <a:schemeClr val="bg1"/>
                                        </p:clrVal>
                                      </p:to>
                                    </p:set>
                                    <p:set>
                                      <p:cBhvr>
                                        <p:cTn id="52" dur="indefinite"/>
                                        <p:tgtEl>
                                          <p:spTgt spid="403461"/>
                                        </p:tgtEl>
                                        <p:attrNameLst>
                                          <p:attrName>fill.type</p:attrName>
                                        </p:attrNameLst>
                                      </p:cBhvr>
                                      <p:to>
                                        <p:strVal val="solid"/>
                                      </p:to>
                                    </p:set>
                                    <p:set>
                                      <p:cBhvr>
                                        <p:cTn id="53" dur="indefinite"/>
                                        <p:tgtEl>
                                          <p:spTgt spid="403461"/>
                                        </p:tgtEl>
                                        <p:attrNameLst>
                                          <p:attrName>fill.on</p:attrName>
                                        </p:attrNameLst>
                                      </p:cBhvr>
                                      <p:to>
                                        <p:strVal val="true"/>
                                      </p:to>
                                    </p:set>
                                  </p:childTnLst>
                                </p:cTn>
                              </p:par>
                              <p:par>
                                <p:cTn id="54" presetID="1" presetClass="emph" presetSubtype="1" nodeType="withEffect">
                                  <p:stCondLst>
                                    <p:cond delay="0"/>
                                  </p:stCondLst>
                                  <p:childTnLst>
                                    <p:set>
                                      <p:cBhvr>
                                        <p:cTn id="55" dur="indefinite"/>
                                        <p:tgtEl>
                                          <p:spTgt spid="403463"/>
                                        </p:tgtEl>
                                        <p:attrNameLst>
                                          <p:attrName>fillcolor</p:attrName>
                                        </p:attrNameLst>
                                      </p:cBhvr>
                                      <p:to>
                                        <p:clrVal>
                                          <a:srgbClr val="EAEAEA"/>
                                        </p:clrVal>
                                      </p:to>
                                    </p:set>
                                    <p:set>
                                      <p:cBhvr>
                                        <p:cTn id="56" dur="indefinite"/>
                                        <p:tgtEl>
                                          <p:spTgt spid="403463"/>
                                        </p:tgtEl>
                                        <p:attrNameLst>
                                          <p:attrName>fill.type</p:attrName>
                                        </p:attrNameLst>
                                      </p:cBhvr>
                                      <p:to>
                                        <p:strVal val="solid"/>
                                      </p:to>
                                    </p:set>
                                    <p:set>
                                      <p:cBhvr>
                                        <p:cTn id="57" dur="indefinite"/>
                                        <p:tgtEl>
                                          <p:spTgt spid="403463"/>
                                        </p:tgtEl>
                                        <p:attrNameLst>
                                          <p:attrName>fill.on</p:attrName>
                                        </p:attrNameLst>
                                      </p:cBhvr>
                                      <p:to>
                                        <p:strVal val="tru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xit" presetSubtype="0" fill="hold" grpId="3" nodeType="clickEffect">
                                  <p:stCondLst>
                                    <p:cond delay="0"/>
                                  </p:stCondLst>
                                  <p:childTnLst>
                                    <p:set>
                                      <p:cBhvr>
                                        <p:cTn id="61" dur="1" fill="hold">
                                          <p:stCondLst>
                                            <p:cond delay="0"/>
                                          </p:stCondLst>
                                        </p:cTn>
                                        <p:tgtEl>
                                          <p:spTgt spid="403471"/>
                                        </p:tgtEl>
                                        <p:attrNameLst>
                                          <p:attrName>style.visibility</p:attrName>
                                        </p:attrNameLst>
                                      </p:cBhvr>
                                      <p:to>
                                        <p:strVal val="hidden"/>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2" nodeType="clickEffect">
                                  <p:stCondLst>
                                    <p:cond delay="0"/>
                                  </p:stCondLst>
                                  <p:childTnLst>
                                    <p:set>
                                      <p:cBhvr>
                                        <p:cTn id="65" dur="1" fill="hold">
                                          <p:stCondLst>
                                            <p:cond delay="0"/>
                                          </p:stCondLst>
                                        </p:cTn>
                                        <p:tgtEl>
                                          <p:spTgt spid="403459"/>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49" presetClass="path" presetSubtype="0" accel="50000" decel="50000" fill="hold" grpId="0" nodeType="clickEffect">
                                  <p:stCondLst>
                                    <p:cond delay="0"/>
                                  </p:stCondLst>
                                  <p:childTnLst>
                                    <p:animMotion origin="layout" path="M -1.11111E-6 3.72803E-6 L 0.10347 0.11632 " pathEditMode="relative" rAng="0" ptsTypes="AA">
                                      <p:cBhvr>
                                        <p:cTn id="69" dur="500" fill="hold"/>
                                        <p:tgtEl>
                                          <p:spTgt spid="403462"/>
                                        </p:tgtEl>
                                        <p:attrNameLst>
                                          <p:attrName>ppt_x</p:attrName>
                                          <p:attrName>ppt_y</p:attrName>
                                        </p:attrNameLst>
                                      </p:cBhvr>
                                      <p:rCtr x="5174" y="5805"/>
                                    </p:animMotion>
                                  </p:childTnLst>
                                </p:cTn>
                              </p:par>
                            </p:childTnLst>
                          </p:cTn>
                        </p:par>
                        <p:par>
                          <p:cTn id="70" fill="hold" nodeType="afterGroup">
                            <p:stCondLst>
                              <p:cond delay="500"/>
                            </p:stCondLst>
                            <p:childTnLst>
                              <p:par>
                                <p:cTn id="71" presetID="1" presetClass="entr" presetSubtype="0" fill="hold" nodeType="afterEffect">
                                  <p:stCondLst>
                                    <p:cond delay="0"/>
                                  </p:stCondLst>
                                  <p:childTnLst>
                                    <p:set>
                                      <p:cBhvr>
                                        <p:cTn id="72" dur="1" fill="hold">
                                          <p:stCondLst>
                                            <p:cond delay="0"/>
                                          </p:stCondLst>
                                        </p:cTn>
                                        <p:tgtEl>
                                          <p:spTgt spid="403472"/>
                                        </p:tgtEl>
                                        <p:attrNameLst>
                                          <p:attrName>style.visibility</p:attrName>
                                        </p:attrNameLst>
                                      </p:cBhvr>
                                      <p:to>
                                        <p:strVal val="visible"/>
                                      </p:to>
                                    </p:set>
                                  </p:childTnLst>
                                </p:cTn>
                              </p:par>
                              <p:par>
                                <p:cTn id="73" presetID="35" presetClass="path" presetSubtype="0" accel="50000" decel="50000" fill="hold" grpId="2" nodeType="withEffect">
                                  <p:stCondLst>
                                    <p:cond delay="0"/>
                                  </p:stCondLst>
                                  <p:childTnLst>
                                    <p:animMotion origin="layout" path="M 0.22708 -0.00278 L 0.12204 -0.00278 " pathEditMode="relative" rAng="0" ptsTypes="AA">
                                      <p:cBhvr>
                                        <p:cTn id="74" dur="500" fill="hold"/>
                                        <p:tgtEl>
                                          <p:spTgt spid="403470"/>
                                        </p:tgtEl>
                                        <p:attrNameLst>
                                          <p:attrName>ppt_x</p:attrName>
                                          <p:attrName>ppt_y</p:attrName>
                                        </p:attrNameLst>
                                      </p:cBhvr>
                                      <p:rCtr x="-5260" y="0"/>
                                    </p:animMotion>
                                  </p:childTnLst>
                                </p:cTn>
                              </p:par>
                              <p:par>
                                <p:cTn id="75" presetID="1" presetClass="emph" presetSubtype="1" nodeType="withEffect">
                                  <p:stCondLst>
                                    <p:cond delay="0"/>
                                  </p:stCondLst>
                                  <p:childTnLst>
                                    <p:set>
                                      <p:cBhvr>
                                        <p:cTn id="76" dur="indefinite"/>
                                        <p:tgtEl>
                                          <p:spTgt spid="403460"/>
                                        </p:tgtEl>
                                        <p:attrNameLst>
                                          <p:attrName>fillcolor</p:attrName>
                                        </p:attrNameLst>
                                      </p:cBhvr>
                                      <p:to>
                                        <p:clrVal>
                                          <a:srgbClr val="EAEAEA"/>
                                        </p:clrVal>
                                      </p:to>
                                    </p:set>
                                    <p:set>
                                      <p:cBhvr>
                                        <p:cTn id="77" dur="indefinite"/>
                                        <p:tgtEl>
                                          <p:spTgt spid="403460"/>
                                        </p:tgtEl>
                                        <p:attrNameLst>
                                          <p:attrName>fill.type</p:attrName>
                                        </p:attrNameLst>
                                      </p:cBhvr>
                                      <p:to>
                                        <p:strVal val="solid"/>
                                      </p:to>
                                    </p:set>
                                    <p:set>
                                      <p:cBhvr>
                                        <p:cTn id="78" dur="indefinite"/>
                                        <p:tgtEl>
                                          <p:spTgt spid="403460"/>
                                        </p:tgtEl>
                                        <p:attrNameLst>
                                          <p:attrName>fill.on</p:attrName>
                                        </p:attrNameLst>
                                      </p:cBhvr>
                                      <p:to>
                                        <p:strVal val="true"/>
                                      </p:to>
                                    </p:set>
                                  </p:childTnLst>
                                </p:cTn>
                              </p:par>
                              <p:par>
                                <p:cTn id="79" presetID="1" presetClass="emph" presetSubtype="1" nodeType="withEffect">
                                  <p:stCondLst>
                                    <p:cond delay="0"/>
                                  </p:stCondLst>
                                  <p:childTnLst>
                                    <p:set>
                                      <p:cBhvr>
                                        <p:cTn id="80" dur="indefinite"/>
                                        <p:tgtEl>
                                          <p:spTgt spid="403461"/>
                                        </p:tgtEl>
                                        <p:attrNameLst>
                                          <p:attrName>fillcolor</p:attrName>
                                        </p:attrNameLst>
                                      </p:cBhvr>
                                      <p:to>
                                        <p:clrVal>
                                          <a:srgbClr val="EAEAEA"/>
                                        </p:clrVal>
                                      </p:to>
                                    </p:set>
                                    <p:set>
                                      <p:cBhvr>
                                        <p:cTn id="81" dur="indefinite"/>
                                        <p:tgtEl>
                                          <p:spTgt spid="403461"/>
                                        </p:tgtEl>
                                        <p:attrNameLst>
                                          <p:attrName>fill.type</p:attrName>
                                        </p:attrNameLst>
                                      </p:cBhvr>
                                      <p:to>
                                        <p:strVal val="solid"/>
                                      </p:to>
                                    </p:set>
                                    <p:set>
                                      <p:cBhvr>
                                        <p:cTn id="82" dur="indefinite"/>
                                        <p:tgtEl>
                                          <p:spTgt spid="403461"/>
                                        </p:tgtEl>
                                        <p:attrNameLst>
                                          <p:attrName>fill.on</p:attrName>
                                        </p:attrNameLst>
                                      </p:cBhvr>
                                      <p:to>
                                        <p:strVal val="tru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xit" presetSubtype="0" fill="hold" grpId="3" nodeType="clickEffect">
                                  <p:stCondLst>
                                    <p:cond delay="0"/>
                                  </p:stCondLst>
                                  <p:childTnLst>
                                    <p:set>
                                      <p:cBhvr>
                                        <p:cTn id="86" dur="1" fill="hold">
                                          <p:stCondLst>
                                            <p:cond delay="0"/>
                                          </p:stCondLst>
                                        </p:cTn>
                                        <p:tgtEl>
                                          <p:spTgt spid="403459"/>
                                        </p:tgtEl>
                                        <p:attrNameLst>
                                          <p:attrName>style.visibility</p:attrName>
                                        </p:attrNameLst>
                                      </p:cBhvr>
                                      <p:to>
                                        <p:strVal val="hidden"/>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03473"/>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42" presetClass="path" presetSubtype="0" accel="50000" decel="50000" fill="hold" grpId="1" nodeType="clickEffect">
                                  <p:stCondLst>
                                    <p:cond delay="0"/>
                                  </p:stCondLst>
                                  <p:childTnLst>
                                    <p:animMotion origin="layout" path="M 0.10347 0.11632 L 0.10347 0.23936 " pathEditMode="relative" rAng="0" ptsTypes="AA">
                                      <p:cBhvr>
                                        <p:cTn id="94" dur="500" fill="hold"/>
                                        <p:tgtEl>
                                          <p:spTgt spid="403462"/>
                                        </p:tgtEl>
                                        <p:attrNameLst>
                                          <p:attrName>ppt_x</p:attrName>
                                          <p:attrName>ppt_y</p:attrName>
                                        </p:attrNameLst>
                                      </p:cBhvr>
                                      <p:rCtr x="0" y="6152"/>
                                    </p:animMotion>
                                  </p:childTnLst>
                                </p:cTn>
                              </p:par>
                              <p:par>
                                <p:cTn id="95" presetID="42" presetClass="path" presetSubtype="0" accel="50000" decel="50000" fill="hold" grpId="0" nodeType="withEffect">
                                  <p:stCondLst>
                                    <p:cond delay="0"/>
                                  </p:stCondLst>
                                  <p:childTnLst>
                                    <p:animMotion origin="layout" path="M 4.44444E-6 4.97687E-6 L -0.00348 0.12164 " pathEditMode="relative" rAng="0" ptsTypes="AA">
                                      <p:cBhvr>
                                        <p:cTn id="96" dur="500" fill="hold"/>
                                        <p:tgtEl>
                                          <p:spTgt spid="403463"/>
                                        </p:tgtEl>
                                        <p:attrNameLst>
                                          <p:attrName>ppt_x</p:attrName>
                                          <p:attrName>ppt_y</p:attrName>
                                        </p:attrNameLst>
                                      </p:cBhvr>
                                      <p:rCtr x="-174" y="6082"/>
                                    </p:animMotion>
                                  </p:childTnLst>
                                </p:cTn>
                              </p:par>
                              <p:par>
                                <p:cTn id="97" presetID="42" presetClass="path" presetSubtype="0" accel="50000" decel="50000" fill="hold" nodeType="withEffect">
                                  <p:stCondLst>
                                    <p:cond delay="0"/>
                                  </p:stCondLst>
                                  <p:childTnLst>
                                    <p:animMotion origin="layout" path="M 3.33333E-6 -7.12303E-7 L 3.33333E-6 0.12419 " pathEditMode="relative" rAng="0" ptsTypes="AA">
                                      <p:cBhvr>
                                        <p:cTn id="98" dur="500" fill="hold"/>
                                        <p:tgtEl>
                                          <p:spTgt spid="403472"/>
                                        </p:tgtEl>
                                        <p:attrNameLst>
                                          <p:attrName>ppt_x</p:attrName>
                                          <p:attrName>ppt_y</p:attrName>
                                        </p:attrNameLst>
                                      </p:cBhvr>
                                      <p:rCtr x="0" y="6198"/>
                                    </p:animMotion>
                                  </p:childTnLst>
                                </p:cTn>
                              </p:par>
                              <p:par>
                                <p:cTn id="99" presetID="63" presetClass="path" presetSubtype="0" accel="50000" decel="50000" fill="hold" grpId="0" nodeType="withEffect">
                                  <p:stCondLst>
                                    <p:cond delay="0"/>
                                  </p:stCondLst>
                                  <p:childTnLst>
                                    <p:animMotion origin="layout" path="M 0.00365 0.00092 L 0.20122 0.00069 " pathEditMode="relative" rAng="0" ptsTypes="AA">
                                      <p:cBhvr>
                                        <p:cTn id="100" dur="500" fill="hold"/>
                                        <p:tgtEl>
                                          <p:spTgt spid="403461"/>
                                        </p:tgtEl>
                                        <p:attrNameLst>
                                          <p:attrName>ppt_x</p:attrName>
                                          <p:attrName>ppt_y</p:attrName>
                                        </p:attrNameLst>
                                      </p:cBhvr>
                                      <p:rCtr x="9878" y="-23"/>
                                    </p:animMotion>
                                  </p:childTnLst>
                                </p:cTn>
                              </p:par>
                              <p:par>
                                <p:cTn id="101" presetID="63" presetClass="path" presetSubtype="0" accel="50000" decel="50000" fill="hold" grpId="1" nodeType="withEffect">
                                  <p:stCondLst>
                                    <p:cond delay="0"/>
                                  </p:stCondLst>
                                  <p:childTnLst>
                                    <p:animMotion origin="layout" path="M 0.11233 0.12187 L 0.20886 0.12187 " pathEditMode="relative" rAng="0" ptsTypes="AA">
                                      <p:cBhvr>
                                        <p:cTn id="102" dur="500" fill="hold"/>
                                        <p:tgtEl>
                                          <p:spTgt spid="403460"/>
                                        </p:tgtEl>
                                        <p:attrNameLst>
                                          <p:attrName>ppt_x</p:attrName>
                                          <p:attrName>ppt_y</p:attrName>
                                        </p:attrNameLst>
                                      </p:cBhvr>
                                      <p:rCtr x="4826" y="0"/>
                                    </p:animMotion>
                                  </p:childTnLst>
                                </p:cTn>
                              </p:par>
                              <p:par>
                                <p:cTn id="103" presetID="1" presetClass="exit" presetSubtype="0" fill="hold" nodeType="withEffect">
                                  <p:stCondLst>
                                    <p:cond delay="0"/>
                                  </p:stCondLst>
                                  <p:childTnLst>
                                    <p:set>
                                      <p:cBhvr>
                                        <p:cTn id="104" dur="1" fill="hold">
                                          <p:stCondLst>
                                            <p:cond delay="0"/>
                                          </p:stCondLst>
                                        </p:cTn>
                                        <p:tgtEl>
                                          <p:spTgt spid="403468"/>
                                        </p:tgtEl>
                                        <p:attrNameLst>
                                          <p:attrName>style.visibility</p:attrName>
                                        </p:attrNameLst>
                                      </p:cBhvr>
                                      <p:to>
                                        <p:strVal val="hidden"/>
                                      </p:to>
                                    </p:set>
                                  </p:childTnLst>
                                </p:cTn>
                              </p:par>
                            </p:childTnLst>
                          </p:cTn>
                        </p:par>
                        <p:par>
                          <p:cTn id="105" fill="hold" nodeType="afterGroup">
                            <p:stCondLst>
                              <p:cond delay="500"/>
                            </p:stCondLst>
                            <p:childTnLst>
                              <p:par>
                                <p:cTn id="106" presetID="1" presetClass="entr" presetSubtype="0" fill="hold" nodeType="afterEffect">
                                  <p:stCondLst>
                                    <p:cond delay="0"/>
                                  </p:stCondLst>
                                  <p:childTnLst>
                                    <p:set>
                                      <p:cBhvr>
                                        <p:cTn id="107" dur="1" fill="hold">
                                          <p:stCondLst>
                                            <p:cond delay="0"/>
                                          </p:stCondLst>
                                        </p:cTn>
                                        <p:tgtEl>
                                          <p:spTgt spid="403475"/>
                                        </p:tgtEl>
                                        <p:attrNameLst>
                                          <p:attrName>style.visibility</p:attrName>
                                        </p:attrNameLst>
                                      </p:cBhvr>
                                      <p:to>
                                        <p:strVal val="visible"/>
                                      </p:to>
                                    </p:set>
                                  </p:childTnLst>
                                </p:cTn>
                              </p:par>
                            </p:childTnLst>
                          </p:cTn>
                        </p:par>
                        <p:par>
                          <p:cTn id="108" fill="hold" nodeType="afterGroup">
                            <p:stCondLst>
                              <p:cond delay="500"/>
                            </p:stCondLst>
                            <p:childTnLst>
                              <p:par>
                                <p:cTn id="109" presetID="1" presetClass="entr" presetSubtype="0" fill="hold" nodeType="afterEffect">
                                  <p:stCondLst>
                                    <p:cond delay="0"/>
                                  </p:stCondLst>
                                  <p:childTnLst>
                                    <p:set>
                                      <p:cBhvr>
                                        <p:cTn id="110" dur="1" fill="hold">
                                          <p:stCondLst>
                                            <p:cond delay="0"/>
                                          </p:stCondLst>
                                        </p:cTn>
                                        <p:tgtEl>
                                          <p:spTgt spid="403474"/>
                                        </p:tgtEl>
                                        <p:attrNameLst>
                                          <p:attrName>style.visibility</p:attrName>
                                        </p:attrNameLst>
                                      </p:cBhvr>
                                      <p:to>
                                        <p:strVal val="visible"/>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403473"/>
                                        </p:tgtEl>
                                        <p:attrNameLst>
                                          <p:attrName>style.visibility</p:attrName>
                                        </p:attrNameLst>
                                      </p:cBhvr>
                                      <p:to>
                                        <p:strVal val="hidden"/>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grpId="4" nodeType="clickEffect">
                                  <p:stCondLst>
                                    <p:cond delay="0"/>
                                  </p:stCondLst>
                                  <p:childTnLst>
                                    <p:set>
                                      <p:cBhvr>
                                        <p:cTn id="118" dur="1" fill="hold">
                                          <p:stCondLst>
                                            <p:cond delay="0"/>
                                          </p:stCondLst>
                                        </p:cTn>
                                        <p:tgtEl>
                                          <p:spTgt spid="403471"/>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63" presetClass="path" presetSubtype="0" accel="50000" decel="50000" fill="hold" grpId="3" nodeType="clickEffect">
                                  <p:stCondLst>
                                    <p:cond delay="0"/>
                                  </p:stCondLst>
                                  <p:childTnLst>
                                    <p:animMotion origin="layout" path="M 0.12604 -0.00278 L 0.32795 -0.00278 " pathEditMode="relative" rAng="0" ptsTypes="AA">
                                      <p:cBhvr>
                                        <p:cTn id="122" dur="500" fill="hold"/>
                                        <p:tgtEl>
                                          <p:spTgt spid="403470"/>
                                        </p:tgtEl>
                                        <p:attrNameLst>
                                          <p:attrName>ppt_x</p:attrName>
                                          <p:attrName>ppt_y</p:attrName>
                                        </p:attrNameLst>
                                      </p:cBhvr>
                                      <p:rCtr x="10087" y="0"/>
                                    </p:animMotion>
                                  </p:childTnLst>
                                </p:cTn>
                              </p:par>
                              <p:par>
                                <p:cTn id="123" presetID="63" presetClass="path" presetSubtype="0" accel="50000" decel="50000" fill="hold" grpId="2" nodeType="withEffect">
                                  <p:stCondLst>
                                    <p:cond delay="0"/>
                                  </p:stCondLst>
                                  <p:childTnLst>
                                    <p:animMotion origin="layout" path="M 0.21475 -0.00278 L 0.3026 -0.00278 " pathEditMode="relative" rAng="0" ptsTypes="AA">
                                      <p:cBhvr>
                                        <p:cTn id="124" dur="500" fill="hold"/>
                                        <p:tgtEl>
                                          <p:spTgt spid="403469"/>
                                        </p:tgtEl>
                                        <p:attrNameLst>
                                          <p:attrName>ppt_x</p:attrName>
                                          <p:attrName>ppt_y</p:attrName>
                                        </p:attrNameLst>
                                      </p:cBhvr>
                                      <p:rCtr x="4392" y="0"/>
                                    </p:animMotion>
                                  </p:childTnLst>
                                </p:cTn>
                              </p:par>
                              <p:par>
                                <p:cTn id="125" presetID="1" presetClass="emph" presetSubtype="2" fill="hold" nodeType="withEffect">
                                  <p:stCondLst>
                                    <p:cond delay="0"/>
                                  </p:stCondLst>
                                  <p:childTnLst>
                                    <p:animClr clrSpc="rgb" dir="cw">
                                      <p:cBhvr>
                                        <p:cTn id="126" dur="2000" fill="hold"/>
                                        <p:tgtEl>
                                          <p:spTgt spid="403464"/>
                                        </p:tgtEl>
                                        <p:attrNameLst>
                                          <p:attrName>fillcolor</p:attrName>
                                        </p:attrNameLst>
                                      </p:cBhvr>
                                      <p:to>
                                        <a:srgbClr val="EAEAEA"/>
                                      </p:to>
                                    </p:animClr>
                                    <p:set>
                                      <p:cBhvr>
                                        <p:cTn id="127" dur="2000" fill="hold"/>
                                        <p:tgtEl>
                                          <p:spTgt spid="403464"/>
                                        </p:tgtEl>
                                        <p:attrNameLst>
                                          <p:attrName>fill.type</p:attrName>
                                        </p:attrNameLst>
                                      </p:cBhvr>
                                      <p:to>
                                        <p:strVal val="solid"/>
                                      </p:to>
                                    </p:set>
                                    <p:set>
                                      <p:cBhvr>
                                        <p:cTn id="128" dur="2000" fill="hold"/>
                                        <p:tgtEl>
                                          <p:spTgt spid="40346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animBg="1"/>
      <p:bldP spid="403459" grpId="1" animBg="1"/>
      <p:bldP spid="403459" grpId="2" animBg="1"/>
      <p:bldP spid="403459" grpId="3" animBg="1"/>
      <p:bldP spid="403460" grpId="0" animBg="1"/>
      <p:bldP spid="403460" grpId="1" animBg="1"/>
      <p:bldP spid="403461" grpId="0" animBg="1"/>
      <p:bldP spid="403462" grpId="0" animBg="1"/>
      <p:bldP spid="403462" grpId="1" animBg="1"/>
      <p:bldP spid="403463" grpId="0" animBg="1"/>
      <p:bldP spid="403469" grpId="0"/>
      <p:bldP spid="403469" grpId="1"/>
      <p:bldP spid="403469" grpId="2"/>
      <p:bldP spid="403470" grpId="0"/>
      <p:bldP spid="403470" grpId="1"/>
      <p:bldP spid="403470" grpId="2"/>
      <p:bldP spid="403470" grpId="3"/>
      <p:bldP spid="403471" grpId="0" animBg="1"/>
      <p:bldP spid="403471" grpId="1" animBg="1"/>
      <p:bldP spid="403471" grpId="2" animBg="1"/>
      <p:bldP spid="403471" grpId="3" animBg="1"/>
      <p:bldP spid="403471" grpId="4" animBg="1"/>
      <p:bldP spid="403473" grpId="0" animBg="1"/>
      <p:bldP spid="40347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xmlns="" id="{3A0AC82B-CDBB-4C8B-8FE2-FF53576D3E0B}"/>
              </a:ext>
            </a:extLst>
          </p:cNvPr>
          <p:cNvSpPr>
            <a:spLocks noGrp="1" noChangeArrowheads="1"/>
          </p:cNvSpPr>
          <p:nvPr>
            <p:ph type="title"/>
          </p:nvPr>
        </p:nvSpPr>
        <p:spPr>
          <a:xfrm>
            <a:off x="674688" y="0"/>
            <a:ext cx="7772400" cy="779055"/>
          </a:xfrm>
        </p:spPr>
        <p:txBody>
          <a:bodyPr/>
          <a:lstStyle/>
          <a:p>
            <a:pPr>
              <a:defRPr/>
            </a:pPr>
            <a:r>
              <a:rPr lang="en-US" dirty="0"/>
              <a:t>TREC 2000 Results (long)</a:t>
            </a:r>
            <a:endParaRPr lang="en-GB" dirty="0"/>
          </a:p>
        </p:txBody>
      </p:sp>
      <p:graphicFrame>
        <p:nvGraphicFramePr>
          <p:cNvPr id="3" name="Object 3">
            <a:extLst>
              <a:ext uri="{FF2B5EF4-FFF2-40B4-BE49-F238E27FC236}">
                <a16:creationId xmlns:a16="http://schemas.microsoft.com/office/drawing/2014/main" xmlns="" id="{F613058E-7814-4F34-BFBF-8B25DAA9F80A}"/>
              </a:ext>
            </a:extLst>
          </p:cNvPr>
          <p:cNvGraphicFramePr>
            <a:graphicFrameLocks noGrp="1" noChangeAspect="1"/>
          </p:cNvGraphicFramePr>
          <p:nvPr>
            <p:ph type="chart" idx="1"/>
            <p:extLst>
              <p:ext uri="{D42A27DB-BD31-4B8C-83A1-F6EECF244321}">
                <p14:modId xmlns:p14="http://schemas.microsoft.com/office/powerpoint/2010/main" val="3993483426"/>
              </p:ext>
            </p:extLst>
          </p:nvPr>
        </p:nvGraphicFramePr>
        <p:xfrm>
          <a:off x="727075" y="1828385"/>
          <a:ext cx="7669213" cy="4733925"/>
        </p:xfrm>
        <a:graphic>
          <a:graphicData uri="http://schemas.openxmlformats.org/drawingml/2006/chart">
            <c:chart xmlns:c="http://schemas.openxmlformats.org/drawingml/2006/chart" xmlns:r="http://schemas.openxmlformats.org/officeDocument/2006/relationships" r:id="rId2"/>
          </a:graphicData>
        </a:graphic>
      </p:graphicFrame>
      <p:sp>
        <p:nvSpPr>
          <p:cNvPr id="2" name="Rounded Rectangular Callout 1">
            <a:extLst>
              <a:ext uri="{FF2B5EF4-FFF2-40B4-BE49-F238E27FC236}">
                <a16:creationId xmlns:a16="http://schemas.microsoft.com/office/drawing/2014/main" xmlns="" id="{2E8FA757-C67F-4DE6-83EE-DF30E07DFF1F}"/>
              </a:ext>
            </a:extLst>
          </p:cNvPr>
          <p:cNvSpPr/>
          <p:nvPr/>
        </p:nvSpPr>
        <p:spPr bwMode="auto">
          <a:xfrm>
            <a:off x="4379913" y="2276475"/>
            <a:ext cx="1843087" cy="844550"/>
          </a:xfrm>
          <a:prstGeom prst="wedgeRoundRectCallout">
            <a:avLst>
              <a:gd name="adj1" fmla="val -49706"/>
              <a:gd name="adj2" fmla="val 80268"/>
              <a:gd name="adj3" fmla="val 16667"/>
            </a:avLst>
          </a:prstGeom>
          <a:solidFill>
            <a:schemeClr val="accent5"/>
          </a:solidFill>
          <a:ln w="12700" cap="sq" cmpd="sng" algn="ctr">
            <a:solidFill>
              <a:schemeClr val="tx1"/>
            </a:solidFill>
            <a:prstDash val="solid"/>
            <a:miter lim="800000"/>
            <a:headEnd type="none" w="sm" len="sm"/>
            <a:tailEnd type="none" w="sm" len="sm"/>
          </a:ln>
          <a:effectLst/>
        </p:spPr>
        <p:txBody>
          <a:bodyPr/>
          <a:lstStyle/>
          <a:p>
            <a:pPr algn="ctr">
              <a:defRPr/>
            </a:pPr>
            <a:r>
              <a:rPr lang="en-US" dirty="0">
                <a:latin typeface="+mn-lt"/>
              </a:rPr>
              <a:t>Watson Team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Simulator</a:t>
            </a:r>
            <a:endParaRPr lang="en-US" dirty="0"/>
          </a:p>
        </p:txBody>
      </p:sp>
      <p:sp>
        <p:nvSpPr>
          <p:cNvPr id="3" name="Content Placeholder 2"/>
          <p:cNvSpPr>
            <a:spLocks noGrp="1"/>
          </p:cNvSpPr>
          <p:nvPr>
            <p:ph idx="1"/>
          </p:nvPr>
        </p:nvSpPr>
        <p:spPr/>
        <p:txBody>
          <a:bodyPr/>
          <a:lstStyle/>
          <a:p>
            <a:r>
              <a:rPr lang="en-US" dirty="0" smtClean="0"/>
              <a:t>Play with it at:</a:t>
            </a:r>
          </a:p>
          <a:p>
            <a:pPr marL="457200" lvl="1" indent="0">
              <a:buNone/>
            </a:pPr>
            <a:r>
              <a:rPr lang="en-US" dirty="0"/>
              <a:t>http://medialab.di.unipi.it/Project/QA/Parser/sim.html</a:t>
            </a:r>
          </a:p>
        </p:txBody>
      </p:sp>
    </p:spTree>
    <p:extLst>
      <p:ext uri="{BB962C8B-B14F-4D97-AF65-F5344CB8AC3E}">
        <p14:creationId xmlns:p14="http://schemas.microsoft.com/office/powerpoint/2010/main" val="8369165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a:extLst>
              <a:ext uri="{FF2B5EF4-FFF2-40B4-BE49-F238E27FC236}">
                <a16:creationId xmlns:a16="http://schemas.microsoft.com/office/drawing/2014/main" xmlns="" id="{BB62A85A-C5EA-44A6-B873-3C359FEA3AED}"/>
              </a:ext>
            </a:extLst>
          </p:cNvPr>
          <p:cNvSpPr>
            <a:spLocks noGrp="1" noChangeArrowheads="1"/>
          </p:cNvSpPr>
          <p:nvPr>
            <p:ph type="title"/>
          </p:nvPr>
        </p:nvSpPr>
        <p:spPr>
          <a:xfrm>
            <a:off x="615950" y="10955"/>
            <a:ext cx="8183563" cy="768100"/>
          </a:xfrm>
        </p:spPr>
        <p:txBody>
          <a:bodyPr/>
          <a:lstStyle/>
          <a:p>
            <a:pPr>
              <a:defRPr/>
            </a:pPr>
            <a:r>
              <a:rPr lang="en-US" dirty="0"/>
              <a:t>Shift/Reduce Dependency Parser</a:t>
            </a:r>
          </a:p>
        </p:txBody>
      </p:sp>
      <p:sp>
        <p:nvSpPr>
          <p:cNvPr id="72707" name="Rectangle 3">
            <a:extLst>
              <a:ext uri="{FF2B5EF4-FFF2-40B4-BE49-F238E27FC236}">
                <a16:creationId xmlns:a16="http://schemas.microsoft.com/office/drawing/2014/main" xmlns="" id="{A20827D9-D273-4D61-97C2-0ADD56CA9562}"/>
              </a:ext>
            </a:extLst>
          </p:cNvPr>
          <p:cNvSpPr>
            <a:spLocks noGrp="1" noChangeArrowheads="1"/>
          </p:cNvSpPr>
          <p:nvPr>
            <p:ph idx="1"/>
          </p:nvPr>
        </p:nvSpPr>
        <p:spPr>
          <a:xfrm>
            <a:off x="690563" y="1785938"/>
            <a:ext cx="8183562" cy="4714875"/>
          </a:xfrm>
        </p:spPr>
        <p:txBody>
          <a:bodyPr/>
          <a:lstStyle/>
          <a:p>
            <a:pPr>
              <a:defRPr/>
            </a:pPr>
            <a:r>
              <a:rPr lang="en-US" dirty="0"/>
              <a:t>Traditional statistical parsers are trained directly on the </a:t>
            </a:r>
            <a:r>
              <a:rPr lang="en-US" dirty="0">
                <a:solidFill>
                  <a:srgbClr val="3366FF"/>
                </a:solidFill>
              </a:rPr>
              <a:t>task of tagging a sentence</a:t>
            </a:r>
          </a:p>
          <a:p>
            <a:pPr>
              <a:defRPr/>
            </a:pPr>
            <a:r>
              <a:rPr lang="en-US" dirty="0"/>
              <a:t>Instead an SR Parser is trained and </a:t>
            </a:r>
            <a:r>
              <a:rPr lang="en-US" dirty="0">
                <a:solidFill>
                  <a:srgbClr val="3366FF"/>
                </a:solidFill>
              </a:rPr>
              <a:t>learns the sequence of parse actions</a:t>
            </a:r>
            <a:r>
              <a:rPr lang="en-US" dirty="0"/>
              <a:t> required to build the parse tree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a:extLst>
              <a:ext uri="{FF2B5EF4-FFF2-40B4-BE49-F238E27FC236}">
                <a16:creationId xmlns:a16="http://schemas.microsoft.com/office/drawing/2014/main" xmlns="" id="{5771B514-AA92-4C0F-A6E9-4927ED6B4473}"/>
              </a:ext>
            </a:extLst>
          </p:cNvPr>
          <p:cNvSpPr>
            <a:spLocks noGrp="1" noChangeArrowheads="1"/>
          </p:cNvSpPr>
          <p:nvPr>
            <p:ph type="title"/>
          </p:nvPr>
        </p:nvSpPr>
        <p:spPr>
          <a:xfrm>
            <a:off x="612775" y="34213"/>
            <a:ext cx="8183563" cy="706437"/>
          </a:xfrm>
        </p:spPr>
        <p:txBody>
          <a:bodyPr/>
          <a:lstStyle/>
          <a:p>
            <a:pPr>
              <a:defRPr/>
            </a:pPr>
            <a:r>
              <a:rPr lang="en-US" dirty="0"/>
              <a:t>Grammar Not Required</a:t>
            </a:r>
          </a:p>
        </p:txBody>
      </p:sp>
      <p:sp>
        <p:nvSpPr>
          <p:cNvPr id="73731" name="Rectangle 3">
            <a:extLst>
              <a:ext uri="{FF2B5EF4-FFF2-40B4-BE49-F238E27FC236}">
                <a16:creationId xmlns:a16="http://schemas.microsoft.com/office/drawing/2014/main" xmlns="" id="{5653F063-9378-4C63-BC0E-C8C97BA38E5C}"/>
              </a:ext>
            </a:extLst>
          </p:cNvPr>
          <p:cNvSpPr>
            <a:spLocks noGrp="1" noChangeArrowheads="1"/>
          </p:cNvSpPr>
          <p:nvPr>
            <p:ph idx="1"/>
          </p:nvPr>
        </p:nvSpPr>
        <p:spPr>
          <a:xfrm>
            <a:off x="690563" y="1785938"/>
            <a:ext cx="8183562" cy="4714875"/>
          </a:xfrm>
        </p:spPr>
        <p:txBody>
          <a:bodyPr/>
          <a:lstStyle/>
          <a:p>
            <a:pPr>
              <a:defRPr/>
            </a:pPr>
            <a:r>
              <a:rPr lang="en-US" dirty="0"/>
              <a:t>A traditional parser requires a grammar for generating candidate trees</a:t>
            </a:r>
          </a:p>
          <a:p>
            <a:pPr>
              <a:defRPr/>
            </a:pPr>
            <a:r>
              <a:rPr lang="en-US" dirty="0"/>
              <a:t>An inductive parser needs no grammar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xmlns="" id="{061100F0-56DA-4A08-9ACE-669BAEF9515F}"/>
              </a:ext>
            </a:extLst>
          </p:cNvPr>
          <p:cNvSpPr>
            <a:spLocks noGrp="1" noChangeArrowheads="1"/>
          </p:cNvSpPr>
          <p:nvPr>
            <p:ph type="title"/>
          </p:nvPr>
        </p:nvSpPr>
        <p:spPr>
          <a:xfrm>
            <a:off x="690563" y="10955"/>
            <a:ext cx="8183562" cy="728663"/>
          </a:xfrm>
        </p:spPr>
        <p:txBody>
          <a:bodyPr/>
          <a:lstStyle/>
          <a:p>
            <a:pPr>
              <a:defRPr/>
            </a:pPr>
            <a:r>
              <a:rPr lang="en-US" dirty="0"/>
              <a:t>Parsing as Classification</a:t>
            </a:r>
          </a:p>
        </p:txBody>
      </p:sp>
      <p:sp>
        <p:nvSpPr>
          <p:cNvPr id="74755" name="Rectangle 3">
            <a:extLst>
              <a:ext uri="{FF2B5EF4-FFF2-40B4-BE49-F238E27FC236}">
                <a16:creationId xmlns:a16="http://schemas.microsoft.com/office/drawing/2014/main" xmlns="" id="{EFDCAE4B-5A6F-4E57-AD3B-598C3D5286E5}"/>
              </a:ext>
            </a:extLst>
          </p:cNvPr>
          <p:cNvSpPr>
            <a:spLocks noGrp="1" noChangeArrowheads="1"/>
          </p:cNvSpPr>
          <p:nvPr>
            <p:ph idx="1"/>
          </p:nvPr>
        </p:nvSpPr>
        <p:spPr>
          <a:xfrm>
            <a:off x="690563" y="1785938"/>
            <a:ext cx="8183562" cy="4714875"/>
          </a:xfrm>
        </p:spPr>
        <p:txBody>
          <a:bodyPr/>
          <a:lstStyle/>
          <a:p>
            <a:pPr>
              <a:defRPr/>
            </a:pPr>
            <a:r>
              <a:rPr lang="en-US" dirty="0"/>
              <a:t>Inductive dependency parsing</a:t>
            </a:r>
          </a:p>
          <a:p>
            <a:pPr>
              <a:defRPr/>
            </a:pPr>
            <a:r>
              <a:rPr lang="en-US" dirty="0"/>
              <a:t>Parsing based on Shift/Reduce actions</a:t>
            </a:r>
          </a:p>
          <a:p>
            <a:pPr>
              <a:defRPr/>
            </a:pPr>
            <a:r>
              <a:rPr lang="en-US" dirty="0"/>
              <a:t>Learn from annotated corpus which action to perform at each step</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a:extLst>
              <a:ext uri="{FF2B5EF4-FFF2-40B4-BE49-F238E27FC236}">
                <a16:creationId xmlns:a16="http://schemas.microsoft.com/office/drawing/2014/main" xmlns="" id="{5EAE1676-5340-4ED2-B599-0715B6CC8C74}"/>
              </a:ext>
            </a:extLst>
          </p:cNvPr>
          <p:cNvSpPr>
            <a:spLocks noGrp="1" noChangeArrowheads="1"/>
          </p:cNvSpPr>
          <p:nvPr>
            <p:ph type="title"/>
          </p:nvPr>
        </p:nvSpPr>
        <p:spPr/>
        <p:txBody>
          <a:bodyPr/>
          <a:lstStyle/>
          <a:p>
            <a:pPr>
              <a:defRPr/>
            </a:pPr>
            <a:r>
              <a:rPr lang="en-US"/>
              <a:t>Dependency Graph</a:t>
            </a:r>
          </a:p>
        </p:txBody>
      </p:sp>
      <p:sp>
        <p:nvSpPr>
          <p:cNvPr id="351235" name="Rectangle 3">
            <a:extLst>
              <a:ext uri="{FF2B5EF4-FFF2-40B4-BE49-F238E27FC236}">
                <a16:creationId xmlns:a16="http://schemas.microsoft.com/office/drawing/2014/main" xmlns="" id="{D57116ED-5B67-4DBC-804A-26ADC1690468}"/>
              </a:ext>
            </a:extLst>
          </p:cNvPr>
          <p:cNvSpPr>
            <a:spLocks noGrp="1" noChangeArrowheads="1"/>
          </p:cNvSpPr>
          <p:nvPr>
            <p:ph idx="1"/>
          </p:nvPr>
        </p:nvSpPr>
        <p:spPr/>
        <p:txBody>
          <a:bodyPr/>
          <a:lstStyle/>
          <a:p>
            <a:pPr marL="571500" indent="-571500">
              <a:lnSpc>
                <a:spcPct val="90000"/>
              </a:lnSpc>
              <a:buFont typeface="Wingdings" panose="05000000000000000000" pitchFamily="2" charset="2"/>
              <a:buNone/>
              <a:defRPr/>
            </a:pPr>
            <a:r>
              <a:rPr lang="en-US" dirty="0"/>
              <a:t>Let </a:t>
            </a:r>
            <a:r>
              <a:rPr lang="en-US" i="1" dirty="0">
                <a:latin typeface="Times New Roman" pitchFamily="18" charset="0"/>
              </a:rPr>
              <a:t>R</a:t>
            </a:r>
            <a:r>
              <a:rPr lang="en-US" dirty="0">
                <a:latin typeface="Times New Roman" pitchFamily="18" charset="0"/>
              </a:rPr>
              <a:t> = {</a:t>
            </a:r>
            <a:r>
              <a:rPr lang="en-US" i="1" dirty="0">
                <a:latin typeface="Times New Roman" pitchFamily="18" charset="0"/>
              </a:rPr>
              <a:t>r</a:t>
            </a:r>
            <a:r>
              <a:rPr lang="en-US" i="1" baseline="-25000" dirty="0">
                <a:latin typeface="Times New Roman" pitchFamily="18" charset="0"/>
              </a:rPr>
              <a:t>1</a:t>
            </a:r>
            <a:r>
              <a:rPr lang="en-US" dirty="0">
                <a:latin typeface="Times New Roman" pitchFamily="18" charset="0"/>
              </a:rPr>
              <a:t>, … , </a:t>
            </a:r>
            <a:r>
              <a:rPr lang="en-US" i="1" dirty="0" err="1">
                <a:latin typeface="Times New Roman" pitchFamily="18" charset="0"/>
              </a:rPr>
              <a:t>r</a:t>
            </a:r>
            <a:r>
              <a:rPr lang="en-US" i="1" baseline="-25000" dirty="0" err="1">
                <a:latin typeface="Times New Roman" pitchFamily="18" charset="0"/>
              </a:rPr>
              <a:t>m</a:t>
            </a:r>
            <a:r>
              <a:rPr lang="en-US" dirty="0">
                <a:latin typeface="Times New Roman" pitchFamily="18" charset="0"/>
              </a:rPr>
              <a:t>}</a:t>
            </a:r>
            <a:r>
              <a:rPr lang="en-US" dirty="0"/>
              <a:t> be the set of permissible dependency types</a:t>
            </a:r>
          </a:p>
          <a:p>
            <a:pPr marL="571500" indent="-571500">
              <a:lnSpc>
                <a:spcPct val="90000"/>
              </a:lnSpc>
              <a:buFont typeface="Wingdings" panose="05000000000000000000" pitchFamily="2" charset="2"/>
              <a:buNone/>
              <a:defRPr/>
            </a:pPr>
            <a:r>
              <a:rPr lang="en-US" dirty="0"/>
              <a:t>A dependency graph for a string of words</a:t>
            </a:r>
          </a:p>
          <a:p>
            <a:pPr marL="571500" indent="-571500">
              <a:lnSpc>
                <a:spcPct val="90000"/>
              </a:lnSpc>
              <a:buFont typeface="Wingdings" panose="05000000000000000000" pitchFamily="2" charset="2"/>
              <a:buNone/>
              <a:defRPr/>
            </a:pPr>
            <a:r>
              <a:rPr lang="en-US" i="1" dirty="0">
                <a:latin typeface="Times New Roman" pitchFamily="18" charset="0"/>
              </a:rPr>
              <a:t>W</a:t>
            </a:r>
            <a:r>
              <a:rPr lang="en-US" dirty="0"/>
              <a:t> </a:t>
            </a:r>
            <a:r>
              <a:rPr lang="en-US" dirty="0">
                <a:latin typeface="Times New Roman" pitchFamily="18" charset="0"/>
              </a:rPr>
              <a:t>= </a:t>
            </a:r>
            <a:r>
              <a:rPr lang="en-US" i="1" dirty="0">
                <a:latin typeface="Times New Roman" pitchFamily="18" charset="0"/>
              </a:rPr>
              <a:t>w</a:t>
            </a:r>
            <a:r>
              <a:rPr lang="en-US" baseline="-25000" dirty="0">
                <a:latin typeface="Times New Roman" pitchFamily="18" charset="0"/>
              </a:rPr>
              <a:t>1</a:t>
            </a:r>
            <a:r>
              <a:rPr lang="en-US" dirty="0">
                <a:latin typeface="Times New Roman" pitchFamily="18" charset="0"/>
              </a:rPr>
              <a:t> … </a:t>
            </a:r>
            <a:r>
              <a:rPr lang="en-US" i="1" dirty="0" err="1">
                <a:latin typeface="Times New Roman" pitchFamily="18" charset="0"/>
              </a:rPr>
              <a:t>w</a:t>
            </a:r>
            <a:r>
              <a:rPr lang="en-US" i="1" baseline="-25000" dirty="0" err="1">
                <a:latin typeface="Times New Roman" pitchFamily="18" charset="0"/>
              </a:rPr>
              <a:t>n</a:t>
            </a:r>
            <a:r>
              <a:rPr lang="en-US" dirty="0"/>
              <a:t> is a labeled directed graph</a:t>
            </a:r>
          </a:p>
          <a:p>
            <a:pPr marL="571500" indent="-571500">
              <a:lnSpc>
                <a:spcPct val="90000"/>
              </a:lnSpc>
              <a:buFont typeface="Wingdings" panose="05000000000000000000" pitchFamily="2" charset="2"/>
              <a:buNone/>
              <a:defRPr/>
            </a:pPr>
            <a:r>
              <a:rPr lang="en-US" i="1" dirty="0">
                <a:latin typeface="Times New Roman" pitchFamily="18" charset="0"/>
              </a:rPr>
              <a:t>D = </a:t>
            </a:r>
            <a:r>
              <a:rPr lang="en-US" dirty="0">
                <a:latin typeface="Times New Roman" pitchFamily="18" charset="0"/>
              </a:rPr>
              <a:t>(</a:t>
            </a:r>
            <a:r>
              <a:rPr lang="en-US" i="1" dirty="0">
                <a:latin typeface="Times New Roman" pitchFamily="18" charset="0"/>
              </a:rPr>
              <a:t>W, A</a:t>
            </a:r>
            <a:r>
              <a:rPr lang="en-US" dirty="0">
                <a:latin typeface="Times New Roman" pitchFamily="18" charset="0"/>
              </a:rPr>
              <a:t>)</a:t>
            </a:r>
            <a:r>
              <a:rPr lang="en-US" dirty="0"/>
              <a:t>, where</a:t>
            </a:r>
          </a:p>
          <a:p>
            <a:pPr marL="571500" indent="-571500">
              <a:lnSpc>
                <a:spcPct val="90000"/>
              </a:lnSpc>
              <a:buFont typeface="Wingdings" panose="05000000000000000000" pitchFamily="2" charset="2"/>
              <a:buNone/>
              <a:defRPr/>
            </a:pPr>
            <a:r>
              <a:rPr lang="en-US" dirty="0"/>
              <a:t>(a) </a:t>
            </a:r>
            <a:r>
              <a:rPr lang="en-US" i="1" dirty="0">
                <a:latin typeface="Times New Roman" pitchFamily="18" charset="0"/>
              </a:rPr>
              <a:t>W</a:t>
            </a:r>
            <a:r>
              <a:rPr lang="en-US" dirty="0"/>
              <a:t> is the set of nodes, i.e. word tokens in the input string,</a:t>
            </a:r>
          </a:p>
          <a:p>
            <a:pPr marL="571500" indent="-571500">
              <a:lnSpc>
                <a:spcPct val="90000"/>
              </a:lnSpc>
              <a:buFont typeface="Wingdings" panose="05000000000000000000" pitchFamily="2" charset="2"/>
              <a:buNone/>
              <a:defRPr/>
            </a:pPr>
            <a:r>
              <a:rPr lang="en-US" dirty="0"/>
              <a:t>(b) </a:t>
            </a:r>
            <a:r>
              <a:rPr lang="en-US" i="1" dirty="0">
                <a:latin typeface="Times New Roman" pitchFamily="18" charset="0"/>
              </a:rPr>
              <a:t>A</a:t>
            </a:r>
            <a:r>
              <a:rPr lang="en-US" dirty="0"/>
              <a:t> is a set of labeled arcs </a:t>
            </a:r>
            <a:r>
              <a:rPr lang="en-US" dirty="0">
                <a:latin typeface="Times New Roman" pitchFamily="18" charset="0"/>
              </a:rPr>
              <a:t>(</a:t>
            </a:r>
            <a:r>
              <a:rPr lang="en-US" i="1" dirty="0" err="1">
                <a:latin typeface="Times New Roman" pitchFamily="18" charset="0"/>
              </a:rPr>
              <a:t>w</a:t>
            </a:r>
            <a:r>
              <a:rPr lang="en-US" i="1" baseline="-25000" dirty="0" err="1">
                <a:latin typeface="Times New Roman" pitchFamily="18" charset="0"/>
              </a:rPr>
              <a:t>i</a:t>
            </a:r>
            <a:r>
              <a:rPr lang="en-US" dirty="0">
                <a:latin typeface="Times New Roman" pitchFamily="18" charset="0"/>
              </a:rPr>
              <a:t>, </a:t>
            </a:r>
            <a:r>
              <a:rPr lang="en-US" i="1" dirty="0" err="1">
                <a:latin typeface="Times New Roman" pitchFamily="18" charset="0"/>
              </a:rPr>
              <a:t>w</a:t>
            </a:r>
            <a:r>
              <a:rPr lang="en-US" i="1" baseline="-25000" dirty="0" err="1">
                <a:latin typeface="Times New Roman" pitchFamily="18" charset="0"/>
              </a:rPr>
              <a:t>j</a:t>
            </a:r>
            <a:r>
              <a:rPr lang="en-US" i="1" dirty="0">
                <a:latin typeface="Times New Roman" pitchFamily="18" charset="0"/>
              </a:rPr>
              <a:t>, r</a:t>
            </a:r>
            <a:r>
              <a:rPr lang="en-US" dirty="0">
                <a:latin typeface="Times New Roman" pitchFamily="18" charset="0"/>
              </a:rPr>
              <a:t>),</a:t>
            </a:r>
            <a:br>
              <a:rPr lang="en-US" dirty="0">
                <a:latin typeface="Times New Roman" pitchFamily="18" charset="0"/>
              </a:rPr>
            </a:br>
            <a:r>
              <a:rPr lang="en-US" i="1" dirty="0" err="1">
                <a:latin typeface="Times New Roman" pitchFamily="18" charset="0"/>
              </a:rPr>
              <a:t>w</a:t>
            </a:r>
            <a:r>
              <a:rPr lang="en-US" i="1" baseline="-25000" dirty="0" err="1">
                <a:latin typeface="Times New Roman" pitchFamily="18" charset="0"/>
              </a:rPr>
              <a:t>i</a:t>
            </a:r>
            <a:r>
              <a:rPr lang="en-US" dirty="0">
                <a:latin typeface="Times New Roman" pitchFamily="18" charset="0"/>
              </a:rPr>
              <a:t>, </a:t>
            </a:r>
            <a:r>
              <a:rPr lang="en-US" i="1" dirty="0" err="1">
                <a:latin typeface="Times New Roman" pitchFamily="18" charset="0"/>
              </a:rPr>
              <a:t>w</a:t>
            </a:r>
            <a:r>
              <a:rPr lang="en-US" i="1" baseline="-25000" dirty="0" err="1">
                <a:latin typeface="Times New Roman" pitchFamily="18" charset="0"/>
              </a:rPr>
              <a:t>j</a:t>
            </a:r>
            <a:r>
              <a:rPr lang="en-US" dirty="0">
                <a:latin typeface="Times New Roman" pitchFamily="18" charset="0"/>
              </a:rPr>
              <a:t> </a:t>
            </a:r>
            <a:r>
              <a:rPr lang="en-US" dirty="0">
                <a:latin typeface="Times New Roman" pitchFamily="18" charset="0"/>
                <a:sym typeface="Symbol" pitchFamily="18" charset="2"/>
              </a:rPr>
              <a:t></a:t>
            </a:r>
            <a:r>
              <a:rPr lang="en-US" dirty="0">
                <a:latin typeface="Times New Roman" pitchFamily="18" charset="0"/>
              </a:rPr>
              <a:t> </a:t>
            </a:r>
            <a:r>
              <a:rPr lang="en-US" i="1" dirty="0">
                <a:latin typeface="Times New Roman" pitchFamily="18" charset="0"/>
              </a:rPr>
              <a:t>W</a:t>
            </a:r>
            <a:r>
              <a:rPr lang="en-US" dirty="0">
                <a:latin typeface="Times New Roman" pitchFamily="18" charset="0"/>
              </a:rPr>
              <a:t>, </a:t>
            </a:r>
            <a:r>
              <a:rPr lang="en-US" i="1" dirty="0">
                <a:latin typeface="Times New Roman" pitchFamily="18" charset="0"/>
              </a:rPr>
              <a:t>r</a:t>
            </a:r>
            <a:r>
              <a:rPr lang="en-US" dirty="0">
                <a:latin typeface="Times New Roman" pitchFamily="18" charset="0"/>
              </a:rPr>
              <a:t> </a:t>
            </a:r>
            <a:r>
              <a:rPr lang="en-US" dirty="0">
                <a:latin typeface="Times New Roman" pitchFamily="18" charset="0"/>
                <a:sym typeface="Symbol" pitchFamily="18" charset="2"/>
              </a:rPr>
              <a:t></a:t>
            </a:r>
            <a:r>
              <a:rPr lang="en-US" dirty="0">
                <a:latin typeface="Times New Roman" pitchFamily="18" charset="0"/>
              </a:rPr>
              <a:t> </a:t>
            </a:r>
            <a:r>
              <a:rPr lang="en-US" i="1" dirty="0">
                <a:latin typeface="Times New Roman" pitchFamily="18" charset="0"/>
              </a:rPr>
              <a:t>R</a:t>
            </a:r>
            <a:r>
              <a:rPr lang="en-US" dirty="0"/>
              <a:t>,</a:t>
            </a:r>
          </a:p>
          <a:p>
            <a:pPr marL="571500" indent="-571500">
              <a:lnSpc>
                <a:spcPct val="90000"/>
              </a:lnSpc>
              <a:buFont typeface="Wingdings" panose="05000000000000000000" pitchFamily="2" charset="2"/>
              <a:buNone/>
              <a:defRPr/>
            </a:pPr>
            <a:r>
              <a:rPr lang="en-US" dirty="0"/>
              <a:t>(c) </a:t>
            </a:r>
            <a:r>
              <a:rPr lang="en-US" dirty="0">
                <a:sym typeface="Symbol" pitchFamily="18" charset="2"/>
              </a:rPr>
              <a:t></a:t>
            </a:r>
            <a:r>
              <a:rPr lang="en-US" dirty="0"/>
              <a:t> </a:t>
            </a:r>
            <a:r>
              <a:rPr lang="en-US" i="1" dirty="0" err="1">
                <a:latin typeface="Times New Roman" pitchFamily="18" charset="0"/>
              </a:rPr>
              <a:t>w</a:t>
            </a:r>
            <a:r>
              <a:rPr lang="en-US" i="1" baseline="-25000" dirty="0" err="1">
                <a:latin typeface="Times New Roman" pitchFamily="18" charset="0"/>
              </a:rPr>
              <a:t>j</a:t>
            </a:r>
            <a:r>
              <a:rPr lang="en-US" dirty="0">
                <a:latin typeface="Times New Roman" pitchFamily="18" charset="0"/>
              </a:rPr>
              <a:t> </a:t>
            </a:r>
            <a:r>
              <a:rPr lang="en-US" dirty="0">
                <a:latin typeface="Times New Roman" pitchFamily="18" charset="0"/>
                <a:sym typeface="Symbol" pitchFamily="18" charset="2"/>
              </a:rPr>
              <a:t></a:t>
            </a:r>
            <a:r>
              <a:rPr lang="en-US" dirty="0">
                <a:latin typeface="Times New Roman" pitchFamily="18" charset="0"/>
              </a:rPr>
              <a:t> </a:t>
            </a:r>
            <a:r>
              <a:rPr lang="en-US" i="1" dirty="0">
                <a:latin typeface="Times New Roman" pitchFamily="18" charset="0"/>
              </a:rPr>
              <a:t>W</a:t>
            </a:r>
            <a:r>
              <a:rPr lang="en-US" dirty="0"/>
              <a:t>, there is at most one arc</a:t>
            </a:r>
            <a:br>
              <a:rPr lang="en-US" dirty="0"/>
            </a:br>
            <a:r>
              <a:rPr lang="en-US" dirty="0">
                <a:latin typeface="Times New Roman" pitchFamily="18" charset="0"/>
              </a:rPr>
              <a:t>(</a:t>
            </a:r>
            <a:r>
              <a:rPr lang="en-US" i="1" dirty="0" err="1">
                <a:latin typeface="Times New Roman" pitchFamily="18" charset="0"/>
              </a:rPr>
              <a:t>w</a:t>
            </a:r>
            <a:r>
              <a:rPr lang="en-US" i="1" baseline="-25000" dirty="0" err="1">
                <a:latin typeface="Times New Roman" pitchFamily="18" charset="0"/>
              </a:rPr>
              <a:t>i</a:t>
            </a:r>
            <a:r>
              <a:rPr lang="en-US" dirty="0">
                <a:latin typeface="Times New Roman" pitchFamily="18" charset="0"/>
              </a:rPr>
              <a:t>, </a:t>
            </a:r>
            <a:r>
              <a:rPr lang="en-US" i="1" dirty="0" err="1">
                <a:latin typeface="Times New Roman" pitchFamily="18" charset="0"/>
              </a:rPr>
              <a:t>w</a:t>
            </a:r>
            <a:r>
              <a:rPr lang="en-US" i="1" baseline="-25000" dirty="0" err="1">
                <a:latin typeface="Times New Roman" pitchFamily="18" charset="0"/>
              </a:rPr>
              <a:t>j</a:t>
            </a:r>
            <a:r>
              <a:rPr lang="en-US" dirty="0">
                <a:latin typeface="Times New Roman" pitchFamily="18" charset="0"/>
              </a:rPr>
              <a:t>, </a:t>
            </a:r>
            <a:r>
              <a:rPr lang="en-US" i="1" dirty="0">
                <a:latin typeface="Times New Roman" pitchFamily="18" charset="0"/>
              </a:rPr>
              <a:t>r</a:t>
            </a:r>
            <a:r>
              <a:rPr lang="en-US" dirty="0">
                <a:latin typeface="Times New Roman" pitchFamily="18" charset="0"/>
              </a:rPr>
              <a:t>) </a:t>
            </a:r>
            <a:r>
              <a:rPr lang="en-US" dirty="0">
                <a:latin typeface="Times New Roman" pitchFamily="18" charset="0"/>
                <a:sym typeface="Symbol" pitchFamily="18" charset="2"/>
              </a:rPr>
              <a:t></a:t>
            </a:r>
            <a:r>
              <a:rPr lang="en-US" dirty="0">
                <a:latin typeface="Times New Roman" pitchFamily="18" charset="0"/>
              </a:rPr>
              <a:t> </a:t>
            </a:r>
            <a:r>
              <a:rPr lang="en-US" i="1" dirty="0">
                <a:latin typeface="Times New Roman" pitchFamily="18" charset="0"/>
              </a:rPr>
              <a:t>A</a:t>
            </a:r>
            <a:r>
              <a:rPr lang="en-US" dirty="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xmlns="" id="{44F46DD4-A6DB-436E-82F0-115ADC086860}"/>
              </a:ext>
            </a:extLst>
          </p:cNvPr>
          <p:cNvSpPr>
            <a:spLocks noGrp="1" noChangeArrowheads="1"/>
          </p:cNvSpPr>
          <p:nvPr>
            <p:ph type="title"/>
          </p:nvPr>
        </p:nvSpPr>
        <p:spPr/>
        <p:txBody>
          <a:bodyPr/>
          <a:lstStyle/>
          <a:p>
            <a:pPr>
              <a:defRPr/>
            </a:pPr>
            <a:r>
              <a:rPr lang="en-US"/>
              <a:t>Parser State</a:t>
            </a:r>
          </a:p>
        </p:txBody>
      </p:sp>
      <p:sp>
        <p:nvSpPr>
          <p:cNvPr id="148483" name="Rectangle 3">
            <a:extLst>
              <a:ext uri="{FF2B5EF4-FFF2-40B4-BE49-F238E27FC236}">
                <a16:creationId xmlns:a16="http://schemas.microsoft.com/office/drawing/2014/main" xmlns="" id="{68750E39-7CDB-4CA1-8749-41B909592C60}"/>
              </a:ext>
            </a:extLst>
          </p:cNvPr>
          <p:cNvSpPr>
            <a:spLocks noGrp="1" noChangeArrowheads="1"/>
          </p:cNvSpPr>
          <p:nvPr>
            <p:ph idx="1"/>
          </p:nvPr>
        </p:nvSpPr>
        <p:spPr/>
        <p:txBody>
          <a:bodyPr/>
          <a:lstStyle/>
          <a:p>
            <a:pPr>
              <a:lnSpc>
                <a:spcPct val="90000"/>
              </a:lnSpc>
              <a:buFont typeface="Wingdings" panose="05000000000000000000" pitchFamily="2" charset="2"/>
              <a:buNone/>
              <a:defRPr/>
            </a:pPr>
            <a:r>
              <a:rPr lang="en-US" dirty="0"/>
              <a:t>The parser state is a quadruple</a:t>
            </a:r>
            <a:br>
              <a:rPr lang="en-US" dirty="0"/>
            </a:br>
            <a:r>
              <a:rPr lang="en-US" dirty="0">
                <a:sym typeface="Symbol" pitchFamily="18" charset="2"/>
              </a:rPr>
              <a:t></a:t>
            </a:r>
            <a:r>
              <a:rPr lang="en-US" i="1" dirty="0">
                <a:latin typeface="Times New Roman" pitchFamily="18" charset="0"/>
              </a:rPr>
              <a:t>S</a:t>
            </a:r>
            <a:r>
              <a:rPr lang="en-US" dirty="0"/>
              <a:t>, </a:t>
            </a:r>
            <a:r>
              <a:rPr lang="en-US" i="1" dirty="0">
                <a:latin typeface="Times New Roman" pitchFamily="18" charset="0"/>
              </a:rPr>
              <a:t>I</a:t>
            </a:r>
            <a:r>
              <a:rPr lang="en-US" dirty="0"/>
              <a:t>, </a:t>
            </a:r>
            <a:r>
              <a:rPr lang="en-US" i="1" dirty="0">
                <a:latin typeface="Times New Roman" pitchFamily="18" charset="0"/>
              </a:rPr>
              <a:t>A</a:t>
            </a:r>
            <a:r>
              <a:rPr lang="en-US" dirty="0">
                <a:sym typeface="Symbol" pitchFamily="18" charset="2"/>
              </a:rPr>
              <a:t></a:t>
            </a:r>
            <a:r>
              <a:rPr lang="en-US" dirty="0"/>
              <a:t>, where</a:t>
            </a:r>
          </a:p>
          <a:p>
            <a:pPr lvl="1">
              <a:lnSpc>
                <a:spcPct val="90000"/>
              </a:lnSpc>
              <a:buFontTx/>
              <a:buNone/>
              <a:defRPr/>
            </a:pPr>
            <a:r>
              <a:rPr lang="en-US" i="1" dirty="0">
                <a:latin typeface="Times New Roman" pitchFamily="18" charset="0"/>
              </a:rPr>
              <a:t>S</a:t>
            </a:r>
            <a:r>
              <a:rPr lang="en-US" dirty="0"/>
              <a:t> is a stack of partially processed tokens</a:t>
            </a:r>
          </a:p>
          <a:p>
            <a:pPr lvl="1">
              <a:lnSpc>
                <a:spcPct val="90000"/>
              </a:lnSpc>
              <a:buFontTx/>
              <a:buNone/>
              <a:defRPr/>
            </a:pPr>
            <a:r>
              <a:rPr lang="en-US" i="1" dirty="0">
                <a:latin typeface="Times New Roman" pitchFamily="18" charset="0"/>
              </a:rPr>
              <a:t>I</a:t>
            </a:r>
            <a:r>
              <a:rPr lang="en-US" dirty="0"/>
              <a:t> is a list of (remaining) input tokens</a:t>
            </a:r>
          </a:p>
          <a:p>
            <a:pPr lvl="1">
              <a:lnSpc>
                <a:spcPct val="90000"/>
              </a:lnSpc>
              <a:buFontTx/>
              <a:buNone/>
              <a:defRPr/>
            </a:pPr>
            <a:r>
              <a:rPr lang="en-US" i="1" dirty="0">
                <a:latin typeface="Times New Roman" pitchFamily="18" charset="0"/>
              </a:rPr>
              <a:t>A</a:t>
            </a:r>
            <a:r>
              <a:rPr lang="en-US" dirty="0"/>
              <a:t> is the arc relation for the dependency graph</a:t>
            </a:r>
          </a:p>
          <a:p>
            <a:pPr lvl="1">
              <a:lnSpc>
                <a:spcPct val="90000"/>
              </a:lnSpc>
              <a:buFontTx/>
              <a:buNone/>
              <a:defRPr/>
            </a:pPr>
            <a:endParaRPr lang="en-US" dirty="0"/>
          </a:p>
          <a:p>
            <a:pPr lvl="1">
              <a:lnSpc>
                <a:spcPct val="90000"/>
              </a:lnSpc>
              <a:buFontTx/>
              <a:buNone/>
              <a:defRPr/>
            </a:pPr>
            <a:r>
              <a:rPr lang="en-US" dirty="0"/>
              <a:t>(</a:t>
            </a:r>
            <a:r>
              <a:rPr lang="en-US" i="1" dirty="0">
                <a:latin typeface="Times New Roman" pitchFamily="18" charset="0"/>
              </a:rPr>
              <a:t>h</a:t>
            </a:r>
            <a:r>
              <a:rPr lang="en-US" dirty="0"/>
              <a:t>, </a:t>
            </a:r>
            <a:r>
              <a:rPr lang="en-US" i="1" dirty="0">
                <a:latin typeface="Times New Roman" pitchFamily="18" charset="0"/>
              </a:rPr>
              <a:t>d</a:t>
            </a:r>
            <a:r>
              <a:rPr lang="en-US" dirty="0"/>
              <a:t>, </a:t>
            </a:r>
            <a:r>
              <a:rPr lang="en-US" i="1" dirty="0">
                <a:latin typeface="Times New Roman" pitchFamily="18" charset="0"/>
              </a:rPr>
              <a:t>r</a:t>
            </a:r>
            <a:r>
              <a:rPr lang="en-US" dirty="0"/>
              <a:t>) </a:t>
            </a:r>
            <a:r>
              <a:rPr lang="en-US" dirty="0">
                <a:sym typeface="Symbol" pitchFamily="18" charset="2"/>
              </a:rPr>
              <a:t></a:t>
            </a:r>
            <a:r>
              <a:rPr lang="en-US" dirty="0"/>
              <a:t> </a:t>
            </a:r>
            <a:r>
              <a:rPr lang="en-US" i="1" dirty="0">
                <a:latin typeface="Times New Roman" pitchFamily="18" charset="0"/>
              </a:rPr>
              <a:t>A</a:t>
            </a:r>
            <a:r>
              <a:rPr lang="en-US" dirty="0"/>
              <a:t> represents an arc </a:t>
            </a:r>
            <a:r>
              <a:rPr lang="en-US" i="1" dirty="0">
                <a:latin typeface="Times New Roman" pitchFamily="18" charset="0"/>
              </a:rPr>
              <a:t>h</a:t>
            </a:r>
            <a:r>
              <a:rPr lang="en-US" dirty="0"/>
              <a:t> −</a:t>
            </a:r>
            <a:r>
              <a:rPr lang="en-US" i="1" dirty="0">
                <a:latin typeface="+mj-lt"/>
              </a:rPr>
              <a:t>r</a:t>
            </a:r>
            <a:r>
              <a:rPr lang="en-US" dirty="0">
                <a:cs typeface="Arial" charset="0"/>
              </a:rPr>
              <a:t>→</a:t>
            </a:r>
            <a:r>
              <a:rPr lang="en-US" dirty="0"/>
              <a:t> </a:t>
            </a:r>
            <a:r>
              <a:rPr lang="en-US" i="1" dirty="0">
                <a:latin typeface="Times New Roman" pitchFamily="18" charset="0"/>
              </a:rPr>
              <a:t>d</a:t>
            </a:r>
            <a:r>
              <a:rPr lang="en-US" dirty="0"/>
              <a:t>, tagged with dependency </a:t>
            </a:r>
            <a:r>
              <a:rPr lang="en-US" i="1" dirty="0">
                <a:latin typeface="Times New Roman" pitchFamily="18" charset="0"/>
              </a:rPr>
              <a:t>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040C67-9F27-42DA-B060-BA11811AA230}"/>
              </a:ext>
            </a:extLst>
          </p:cNvPr>
          <p:cNvSpPr>
            <a:spLocks noGrp="1"/>
          </p:cNvSpPr>
          <p:nvPr>
            <p:ph type="title"/>
          </p:nvPr>
        </p:nvSpPr>
        <p:spPr/>
        <p:txBody>
          <a:bodyPr/>
          <a:lstStyle/>
          <a:p>
            <a:r>
              <a:rPr lang="en-US" dirty="0"/>
              <a:t>Transition Systems</a:t>
            </a:r>
            <a:endParaRPr lang="it-IT" dirty="0"/>
          </a:p>
        </p:txBody>
      </p:sp>
      <p:sp>
        <p:nvSpPr>
          <p:cNvPr id="3" name="Content Placeholder 2">
            <a:extLst>
              <a:ext uri="{FF2B5EF4-FFF2-40B4-BE49-F238E27FC236}">
                <a16:creationId xmlns:a16="http://schemas.microsoft.com/office/drawing/2014/main" xmlns="" id="{28C26B0A-91C1-4BF0-B3C9-6673491C38A5}"/>
              </a:ext>
            </a:extLst>
          </p:cNvPr>
          <p:cNvSpPr>
            <a:spLocks noGrp="1"/>
          </p:cNvSpPr>
          <p:nvPr>
            <p:ph idx="1"/>
          </p:nvPr>
        </p:nvSpPr>
        <p:spPr/>
        <p:txBody>
          <a:bodyPr/>
          <a:lstStyle/>
          <a:p>
            <a:r>
              <a:rPr lang="en-US" dirty="0"/>
              <a:t>Set of rules used </a:t>
            </a:r>
            <a:r>
              <a:rPr lang="en-US" dirty="0" err="1"/>
              <a:t>bt</a:t>
            </a:r>
            <a:r>
              <a:rPr lang="en-US" dirty="0"/>
              <a:t> a transition parser:</a:t>
            </a:r>
          </a:p>
          <a:p>
            <a:pPr lvl="1"/>
            <a:r>
              <a:rPr lang="en-US" dirty="0" err="1"/>
              <a:t>Nivre’s</a:t>
            </a:r>
            <a:r>
              <a:rPr lang="en-US" dirty="0"/>
              <a:t> Arc Standard</a:t>
            </a:r>
          </a:p>
          <a:p>
            <a:pPr lvl="1"/>
            <a:r>
              <a:rPr lang="en-US" dirty="0" err="1"/>
              <a:t>Nivre’s</a:t>
            </a:r>
            <a:r>
              <a:rPr lang="en-US" dirty="0"/>
              <a:t> Arc eager</a:t>
            </a:r>
          </a:p>
          <a:p>
            <a:pPr lvl="1"/>
            <a:r>
              <a:rPr lang="en-US" dirty="0" err="1"/>
              <a:t>Attardi’s</a:t>
            </a:r>
            <a:r>
              <a:rPr lang="en-US" dirty="0"/>
              <a:t> non projective</a:t>
            </a:r>
          </a:p>
          <a:p>
            <a:pPr lvl="1"/>
            <a:r>
              <a:rPr lang="en-US" dirty="0" err="1"/>
              <a:t>Nivre’s</a:t>
            </a:r>
            <a:r>
              <a:rPr lang="en-US" dirty="0"/>
              <a:t> swap</a:t>
            </a:r>
            <a:endParaRPr lang="it-IT" dirty="0"/>
          </a:p>
        </p:txBody>
      </p:sp>
    </p:spTree>
    <p:extLst>
      <p:ext uri="{BB962C8B-B14F-4D97-AF65-F5344CB8AC3E}">
        <p14:creationId xmlns:p14="http://schemas.microsoft.com/office/powerpoint/2010/main" val="24669315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xmlns="" id="{AC86FAF2-F78A-4C0E-B7A3-BA679283B797}"/>
              </a:ext>
            </a:extLst>
          </p:cNvPr>
          <p:cNvSpPr>
            <a:spLocks noGrp="1" noChangeArrowheads="1"/>
          </p:cNvSpPr>
          <p:nvPr>
            <p:ph type="title"/>
          </p:nvPr>
        </p:nvSpPr>
        <p:spPr>
          <a:xfrm>
            <a:off x="693738" y="10956"/>
            <a:ext cx="7772400" cy="768100"/>
          </a:xfrm>
        </p:spPr>
        <p:txBody>
          <a:bodyPr/>
          <a:lstStyle/>
          <a:p>
            <a:pPr>
              <a:defRPr/>
            </a:pPr>
            <a:r>
              <a:rPr lang="en-US" dirty="0"/>
              <a:t>Arc Standard</a:t>
            </a:r>
          </a:p>
        </p:txBody>
      </p:sp>
      <p:graphicFrame>
        <p:nvGraphicFramePr>
          <p:cNvPr id="147580" name="Group 124">
            <a:extLst>
              <a:ext uri="{FF2B5EF4-FFF2-40B4-BE49-F238E27FC236}">
                <a16:creationId xmlns:a16="http://schemas.microsoft.com/office/drawing/2014/main" xmlns="" id="{9C4BF1F4-FF00-476D-A6D6-4F14368E828F}"/>
              </a:ext>
            </a:extLst>
          </p:cNvPr>
          <p:cNvGraphicFramePr>
            <a:graphicFrameLocks noGrp="1"/>
          </p:cNvGraphicFramePr>
          <p:nvPr>
            <p:ph sz="half" idx="2"/>
            <p:extLst>
              <p:ext uri="{D42A27DB-BD31-4B8C-83A1-F6EECF244321}">
                <p14:modId xmlns:p14="http://schemas.microsoft.com/office/powerpoint/2010/main" val="3687248279"/>
              </p:ext>
            </p:extLst>
          </p:nvPr>
        </p:nvGraphicFramePr>
        <p:xfrm>
          <a:off x="1884362" y="1585561"/>
          <a:ext cx="5222367" cy="3878614"/>
        </p:xfrm>
        <a:graphic>
          <a:graphicData uri="http://schemas.openxmlformats.org/drawingml/2006/table">
            <a:tbl>
              <a:tblPr/>
              <a:tblGrid>
                <a:gridCol w="2034753">
                  <a:extLst>
                    <a:ext uri="{9D8B030D-6E8A-4147-A177-3AD203B41FA5}">
                      <a16:colId xmlns:a16="http://schemas.microsoft.com/office/drawing/2014/main" xmlns="" val="20000"/>
                    </a:ext>
                  </a:extLst>
                </a:gridCol>
                <a:gridCol w="3187614">
                  <a:extLst>
                    <a:ext uri="{9D8B030D-6E8A-4147-A177-3AD203B41FA5}">
                      <a16:colId xmlns:a16="http://schemas.microsoft.com/office/drawing/2014/main" xmlns="" val="20001"/>
                    </a:ext>
                  </a:extLst>
                </a:gridCol>
              </a:tblGrid>
              <a:tr h="624633">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Shift</a:t>
                      </a: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endParaRPr kumimoji="1" lang="en-US" sz="2000" b="1" i="0" u="sng"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anchor="b"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646742">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extLst>
                  <a:ext uri="{0D108BD9-81ED-4DB2-BD59-A6C34878D82A}">
                    <a16:rowId xmlns:a16="http://schemas.microsoft.com/office/drawing/2014/main" xmlns="" val="10001"/>
                  </a:ext>
                </a:extLst>
              </a:tr>
              <a:tr h="646742">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Left-</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arc</a:t>
                      </a:r>
                      <a:r>
                        <a:rPr kumimoji="1" lang="en-US" sz="2000" b="1" i="0" u="none" strike="noStrike" cap="none" normalizeH="0" baseline="-25000" dirty="0" err="1">
                          <a:ln>
                            <a:noFill/>
                          </a:ln>
                          <a:solidFill>
                            <a:schemeClr val="tx1"/>
                          </a:solidFill>
                          <a:effectLst>
                            <a:outerShdw blurRad="38100" dist="38100" dir="2700000" algn="tl">
                              <a:srgbClr val="C0C0C0"/>
                            </a:outerShdw>
                          </a:effectLst>
                          <a:latin typeface="Arial" charset="0"/>
                        </a:rPr>
                        <a:t>r</a:t>
                      </a:r>
                      <a:endPar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endParaRP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anchor="b"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700177">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r</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extLst>
                  <a:ext uri="{0D108BD9-81ED-4DB2-BD59-A6C34878D82A}">
                    <a16:rowId xmlns:a16="http://schemas.microsoft.com/office/drawing/2014/main" xmlns="" val="10003"/>
                  </a:ext>
                </a:extLst>
              </a:tr>
              <a:tr h="591467">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Right-</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arc</a:t>
                      </a:r>
                      <a:r>
                        <a:rPr kumimoji="1" lang="en-US" sz="2000" b="1" i="0" u="none" strike="noStrike" cap="none" normalizeH="0" baseline="-25000" dirty="0" err="1">
                          <a:ln>
                            <a:noFill/>
                          </a:ln>
                          <a:solidFill>
                            <a:schemeClr val="tx1"/>
                          </a:solidFill>
                          <a:effectLst>
                            <a:outerShdw blurRad="38100" dist="38100" dir="2700000" algn="tl">
                              <a:srgbClr val="C0C0C0"/>
                            </a:outerShdw>
                          </a:effectLst>
                          <a:latin typeface="Arial" charset="0"/>
                        </a:rPr>
                        <a:t>r</a:t>
                      </a:r>
                      <a:endPar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endParaRP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anchor="b"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668853">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r</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a:extLst>
              <a:ext uri="{FF2B5EF4-FFF2-40B4-BE49-F238E27FC236}">
                <a16:creationId xmlns:a16="http://schemas.microsoft.com/office/drawing/2014/main" xmlns="" id="{075428E4-107B-4ADA-A4BA-FBF4112384A6}"/>
              </a:ext>
            </a:extLst>
          </p:cNvPr>
          <p:cNvSpPr>
            <a:spLocks noGrp="1" noChangeArrowheads="1"/>
          </p:cNvSpPr>
          <p:nvPr>
            <p:ph type="title"/>
          </p:nvPr>
        </p:nvSpPr>
        <p:spPr/>
        <p:txBody>
          <a:bodyPr/>
          <a:lstStyle/>
          <a:p>
            <a:pPr>
              <a:defRPr/>
            </a:pPr>
            <a:r>
              <a:rPr lang="en-US"/>
              <a:t>Parser Algorithm</a:t>
            </a:r>
          </a:p>
        </p:txBody>
      </p:sp>
      <p:sp>
        <p:nvSpPr>
          <p:cNvPr id="363523" name="Rectangle 3">
            <a:extLst>
              <a:ext uri="{FF2B5EF4-FFF2-40B4-BE49-F238E27FC236}">
                <a16:creationId xmlns:a16="http://schemas.microsoft.com/office/drawing/2014/main" xmlns="" id="{E19BB448-916B-438E-A79A-711354DEF321}"/>
              </a:ext>
            </a:extLst>
          </p:cNvPr>
          <p:cNvSpPr>
            <a:spLocks noGrp="1" noChangeArrowheads="1"/>
          </p:cNvSpPr>
          <p:nvPr>
            <p:ph idx="1"/>
          </p:nvPr>
        </p:nvSpPr>
        <p:spPr/>
        <p:txBody>
          <a:bodyPr/>
          <a:lstStyle/>
          <a:p>
            <a:pPr>
              <a:lnSpc>
                <a:spcPct val="90000"/>
              </a:lnSpc>
              <a:defRPr/>
            </a:pPr>
            <a:r>
              <a:rPr lang="en-US" b="1" dirty="0"/>
              <a:t>The parsing algorithm is fully deterministic and works as follows:</a:t>
            </a:r>
          </a:p>
          <a:p>
            <a:pPr marL="0" indent="0">
              <a:lnSpc>
                <a:spcPct val="90000"/>
              </a:lnSpc>
              <a:buFont typeface="Wingdings" panose="05000000000000000000" pitchFamily="2" charset="2"/>
              <a:buNone/>
              <a:defRPr/>
            </a:pPr>
            <a:endParaRPr lang="en-US" b="1" dirty="0"/>
          </a:p>
          <a:p>
            <a:pPr lvl="1">
              <a:lnSpc>
                <a:spcPct val="90000"/>
              </a:lnSpc>
              <a:buFontTx/>
              <a:buNone/>
              <a:defRPr/>
            </a:pPr>
            <a:r>
              <a:rPr lang="en-US" b="1" dirty="0"/>
              <a:t>Input Sentence: </a:t>
            </a:r>
            <a:r>
              <a:rPr lang="en-US" b="1" dirty="0">
                <a:latin typeface="+mj-lt"/>
              </a:rPr>
              <a:t>(</a:t>
            </a:r>
            <a:r>
              <a:rPr lang="en-US" b="1" i="1" dirty="0">
                <a:latin typeface="+mj-lt"/>
              </a:rPr>
              <a:t>w</a:t>
            </a:r>
            <a:r>
              <a:rPr lang="en-US" b="1" baseline="-25000" dirty="0">
                <a:latin typeface="+mj-lt"/>
              </a:rPr>
              <a:t>1</a:t>
            </a:r>
            <a:r>
              <a:rPr lang="en-US" b="1" dirty="0">
                <a:latin typeface="+mj-lt"/>
              </a:rPr>
              <a:t>, </a:t>
            </a:r>
            <a:r>
              <a:rPr lang="en-US" b="1" i="1" dirty="0">
                <a:latin typeface="+mj-lt"/>
              </a:rPr>
              <a:t>w</a:t>
            </a:r>
            <a:r>
              <a:rPr lang="en-US" b="1" baseline="-25000" dirty="0">
                <a:latin typeface="+mj-lt"/>
              </a:rPr>
              <a:t>2</a:t>
            </a:r>
            <a:r>
              <a:rPr lang="en-US" b="1" dirty="0">
                <a:latin typeface="+mj-lt"/>
              </a:rPr>
              <a:t>, … , </a:t>
            </a:r>
            <a:r>
              <a:rPr lang="en-US" b="1" i="1" dirty="0" err="1">
                <a:latin typeface="+mj-lt"/>
              </a:rPr>
              <a:t>w</a:t>
            </a:r>
            <a:r>
              <a:rPr lang="en-US" b="1" i="1" baseline="-25000" dirty="0" err="1">
                <a:latin typeface="+mj-lt"/>
              </a:rPr>
              <a:t>n</a:t>
            </a:r>
            <a:r>
              <a:rPr lang="en-US" b="1" dirty="0">
                <a:latin typeface="+mj-lt"/>
              </a:rPr>
              <a:t>)</a:t>
            </a:r>
          </a:p>
          <a:p>
            <a:pPr lvl="1">
              <a:lnSpc>
                <a:spcPct val="90000"/>
              </a:lnSpc>
              <a:buFontTx/>
              <a:buNone/>
              <a:defRPr/>
            </a:pPr>
            <a:r>
              <a:rPr lang="en-US" b="1" dirty="0">
                <a:latin typeface="+mj-lt"/>
              </a:rPr>
              <a:t>  </a:t>
            </a:r>
            <a:r>
              <a:rPr lang="en-US" b="1" i="1" dirty="0">
                <a:latin typeface="+mj-lt"/>
              </a:rPr>
              <a:t>S</a:t>
            </a:r>
            <a:r>
              <a:rPr lang="en-US" b="1" dirty="0">
                <a:latin typeface="+mj-lt"/>
              </a:rPr>
              <a:t> = &lt;&gt;</a:t>
            </a:r>
          </a:p>
          <a:p>
            <a:pPr lvl="1">
              <a:lnSpc>
                <a:spcPct val="90000"/>
              </a:lnSpc>
              <a:buFontTx/>
              <a:buNone/>
              <a:defRPr/>
            </a:pPr>
            <a:r>
              <a:rPr lang="en-US" b="1" dirty="0">
                <a:latin typeface="+mj-lt"/>
              </a:rPr>
              <a:t>  </a:t>
            </a:r>
            <a:r>
              <a:rPr lang="en-US" b="1" i="1" dirty="0">
                <a:latin typeface="+mj-lt"/>
              </a:rPr>
              <a:t>I</a:t>
            </a:r>
            <a:r>
              <a:rPr lang="en-US" b="1" dirty="0">
                <a:latin typeface="+mj-lt"/>
              </a:rPr>
              <a:t> = &lt;</a:t>
            </a:r>
            <a:r>
              <a:rPr lang="en-US" b="1" i="1" dirty="0">
                <a:latin typeface="+mj-lt"/>
              </a:rPr>
              <a:t>w</a:t>
            </a:r>
            <a:r>
              <a:rPr lang="en-US" b="1" baseline="-25000" dirty="0">
                <a:latin typeface="+mj-lt"/>
              </a:rPr>
              <a:t>1</a:t>
            </a:r>
            <a:r>
              <a:rPr lang="en-US" b="1" dirty="0">
                <a:latin typeface="+mj-lt"/>
              </a:rPr>
              <a:t>, </a:t>
            </a:r>
            <a:r>
              <a:rPr lang="en-US" b="1" i="1" dirty="0">
                <a:latin typeface="+mj-lt"/>
              </a:rPr>
              <a:t>w</a:t>
            </a:r>
            <a:r>
              <a:rPr lang="en-US" b="1" baseline="-25000" dirty="0">
                <a:latin typeface="+mj-lt"/>
              </a:rPr>
              <a:t>2</a:t>
            </a:r>
            <a:r>
              <a:rPr lang="en-US" b="1" dirty="0">
                <a:latin typeface="+mj-lt"/>
              </a:rPr>
              <a:t>, … , </a:t>
            </a:r>
            <a:r>
              <a:rPr lang="en-US" b="1" i="1" dirty="0" err="1">
                <a:latin typeface="+mj-lt"/>
              </a:rPr>
              <a:t>w</a:t>
            </a:r>
            <a:r>
              <a:rPr lang="en-US" b="1" i="1" baseline="-25000" dirty="0" err="1">
                <a:latin typeface="+mj-lt"/>
              </a:rPr>
              <a:t>n</a:t>
            </a:r>
            <a:r>
              <a:rPr lang="en-US" b="1" dirty="0">
                <a:latin typeface="+mj-lt"/>
              </a:rPr>
              <a:t>&gt;</a:t>
            </a:r>
          </a:p>
          <a:p>
            <a:pPr lvl="1">
              <a:lnSpc>
                <a:spcPct val="90000"/>
              </a:lnSpc>
              <a:buFontTx/>
              <a:buNone/>
              <a:defRPr/>
            </a:pPr>
            <a:r>
              <a:rPr lang="en-US" b="1" dirty="0">
                <a:latin typeface="+mj-lt"/>
              </a:rPr>
              <a:t>  </a:t>
            </a:r>
            <a:r>
              <a:rPr lang="en-US" b="1" dirty="0"/>
              <a:t>while</a:t>
            </a:r>
            <a:r>
              <a:rPr lang="en-US" b="1" dirty="0">
                <a:latin typeface="+mj-lt"/>
              </a:rPr>
              <a:t> </a:t>
            </a:r>
            <a:r>
              <a:rPr lang="en-US" b="1" i="1" dirty="0">
                <a:latin typeface="+mj-lt"/>
              </a:rPr>
              <a:t>I</a:t>
            </a:r>
            <a:r>
              <a:rPr lang="en-US" b="1" dirty="0">
                <a:latin typeface="+mj-lt"/>
              </a:rPr>
              <a:t> != &lt;&gt; </a:t>
            </a:r>
            <a:r>
              <a:rPr lang="en-US" b="1" dirty="0"/>
              <a:t>do</a:t>
            </a:r>
          </a:p>
          <a:p>
            <a:pPr lvl="1">
              <a:lnSpc>
                <a:spcPct val="90000"/>
              </a:lnSpc>
              <a:buFontTx/>
              <a:buNone/>
              <a:defRPr/>
            </a:pPr>
            <a:r>
              <a:rPr lang="en-US" b="1" i="1" dirty="0">
                <a:latin typeface="+mj-lt"/>
              </a:rPr>
              <a:t>	 x</a:t>
            </a:r>
            <a:r>
              <a:rPr lang="en-US" b="1" dirty="0">
                <a:latin typeface="+mj-lt"/>
              </a:rPr>
              <a:t> = </a:t>
            </a:r>
            <a:r>
              <a:rPr lang="en-US" b="1" dirty="0" err="1"/>
              <a:t>getContext</a:t>
            </a:r>
            <a:r>
              <a:rPr lang="en-US" b="1" dirty="0">
                <a:latin typeface="+mj-lt"/>
              </a:rPr>
              <a:t>(</a:t>
            </a:r>
            <a:r>
              <a:rPr lang="en-US" b="1" i="1" dirty="0">
                <a:latin typeface="+mj-lt"/>
              </a:rPr>
              <a:t>S</a:t>
            </a:r>
            <a:r>
              <a:rPr lang="en-US" b="1" dirty="0">
                <a:latin typeface="+mj-lt"/>
              </a:rPr>
              <a:t>, </a:t>
            </a:r>
            <a:r>
              <a:rPr lang="en-US" b="1" i="1" dirty="0">
                <a:latin typeface="+mj-lt"/>
              </a:rPr>
              <a:t>I</a:t>
            </a:r>
            <a:r>
              <a:rPr lang="en-US" b="1" dirty="0">
                <a:latin typeface="+mj-lt"/>
              </a:rPr>
              <a:t>)</a:t>
            </a:r>
          </a:p>
          <a:p>
            <a:pPr lvl="1">
              <a:lnSpc>
                <a:spcPct val="90000"/>
              </a:lnSpc>
              <a:buFontTx/>
              <a:buNone/>
              <a:defRPr/>
            </a:pPr>
            <a:r>
              <a:rPr lang="en-US" b="1" i="1" dirty="0">
                <a:latin typeface="+mj-lt"/>
              </a:rPr>
              <a:t>	 y</a:t>
            </a:r>
            <a:r>
              <a:rPr lang="en-US" b="1" dirty="0">
                <a:latin typeface="+mj-lt"/>
              </a:rPr>
              <a:t> = </a:t>
            </a:r>
            <a:r>
              <a:rPr lang="en-US" b="1" dirty="0" err="1"/>
              <a:t>selectAction</a:t>
            </a:r>
            <a:r>
              <a:rPr lang="en-US" b="1" dirty="0">
                <a:latin typeface="+mj-lt"/>
              </a:rPr>
              <a:t>(</a:t>
            </a:r>
            <a:r>
              <a:rPr lang="en-US" b="1" i="1" dirty="0">
                <a:latin typeface="+mj-lt"/>
              </a:rPr>
              <a:t>model</a:t>
            </a:r>
            <a:r>
              <a:rPr lang="en-US" b="1" dirty="0">
                <a:latin typeface="+mj-lt"/>
              </a:rPr>
              <a:t>, </a:t>
            </a:r>
            <a:r>
              <a:rPr lang="en-US" b="1" i="1" dirty="0">
                <a:latin typeface="+mj-lt"/>
              </a:rPr>
              <a:t>x</a:t>
            </a:r>
            <a:r>
              <a:rPr lang="en-US" b="1" dirty="0">
                <a:latin typeface="+mj-lt"/>
              </a:rPr>
              <a:t>)</a:t>
            </a:r>
            <a:endParaRPr lang="fr-FR" b="1" dirty="0">
              <a:latin typeface="+mj-lt"/>
            </a:endParaRPr>
          </a:p>
          <a:p>
            <a:pPr lvl="1">
              <a:lnSpc>
                <a:spcPct val="90000"/>
              </a:lnSpc>
              <a:buFontTx/>
              <a:buNone/>
              <a:defRPr/>
            </a:pPr>
            <a:r>
              <a:rPr lang="fr-FR" b="1" dirty="0">
                <a:latin typeface="+mj-lt"/>
              </a:rPr>
              <a:t>	 </a:t>
            </a:r>
            <a:r>
              <a:rPr lang="fr-FR" b="1" dirty="0" err="1"/>
              <a:t>performAction</a:t>
            </a:r>
            <a:r>
              <a:rPr lang="fr-FR" b="1" dirty="0">
                <a:latin typeface="+mj-lt"/>
              </a:rPr>
              <a:t>(</a:t>
            </a:r>
            <a:r>
              <a:rPr lang="fr-FR" b="1" i="1" dirty="0">
                <a:latin typeface="+mj-lt"/>
              </a:rPr>
              <a:t>y</a:t>
            </a:r>
            <a:r>
              <a:rPr lang="fr-FR" b="1" dirty="0">
                <a:latin typeface="+mj-lt"/>
              </a:rPr>
              <a:t>, </a:t>
            </a:r>
            <a:r>
              <a:rPr lang="fr-FR" b="1" i="1" dirty="0">
                <a:latin typeface="+mj-lt"/>
              </a:rPr>
              <a:t>S</a:t>
            </a:r>
            <a:r>
              <a:rPr lang="fr-FR" b="1" dirty="0">
                <a:latin typeface="+mj-lt"/>
              </a:rPr>
              <a:t>, </a:t>
            </a:r>
            <a:r>
              <a:rPr lang="fr-FR" b="1" i="1" dirty="0">
                <a:latin typeface="+mj-lt"/>
              </a:rPr>
              <a:t>I</a:t>
            </a:r>
            <a:r>
              <a:rPr lang="fr-FR" b="1" dirty="0">
                <a:latin typeface="+mj-lt"/>
              </a:rPr>
              <a:t>)</a:t>
            </a:r>
          </a:p>
          <a:p>
            <a:pPr lvl="1">
              <a:lnSpc>
                <a:spcPct val="90000"/>
              </a:lnSpc>
              <a:buFontTx/>
              <a:buNone/>
              <a:defRPr/>
            </a:pPr>
            <a:r>
              <a:rPr lang="fr-FR" b="1" dirty="0">
                <a:latin typeface="+mj-lt"/>
              </a:rPr>
              <a:t>  </a:t>
            </a:r>
            <a:endParaRPr lang="en-US"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AAC0F25D-C286-4840-8D00-6A811BB2B5DF}"/>
              </a:ext>
            </a:extLst>
          </p:cNvPr>
          <p:cNvSpPr>
            <a:spLocks noGrp="1"/>
          </p:cNvSpPr>
          <p:nvPr>
            <p:ph type="title"/>
          </p:nvPr>
        </p:nvSpPr>
        <p:spPr/>
        <p:txBody>
          <a:bodyPr/>
          <a:lstStyle/>
          <a:p>
            <a:r>
              <a:rPr lang="en-US" dirty="0"/>
              <a:t>Oracle</a:t>
            </a:r>
            <a:endParaRPr lang="it-IT" dirty="0"/>
          </a:p>
        </p:txBody>
      </p:sp>
      <p:sp>
        <p:nvSpPr>
          <p:cNvPr id="6" name="Content Placeholder 5">
            <a:extLst>
              <a:ext uri="{FF2B5EF4-FFF2-40B4-BE49-F238E27FC236}">
                <a16:creationId xmlns:a16="http://schemas.microsoft.com/office/drawing/2014/main" xmlns="" id="{4BF4709A-F981-44F5-B378-A3045A2EF304}"/>
              </a:ext>
            </a:extLst>
          </p:cNvPr>
          <p:cNvSpPr>
            <a:spLocks noGrp="1"/>
          </p:cNvSpPr>
          <p:nvPr>
            <p:ph idx="1"/>
          </p:nvPr>
        </p:nvSpPr>
        <p:spPr/>
        <p:txBody>
          <a:bodyPr/>
          <a:lstStyle/>
          <a:p>
            <a:r>
              <a:rPr lang="en-US" dirty="0"/>
              <a:t>An algorithm that given the gold tree for a sentence, produces a sequence of actions that a parser may use to obtain that gold tree from the input sentence</a:t>
            </a:r>
          </a:p>
          <a:p>
            <a:r>
              <a:rPr lang="en-US" dirty="0"/>
              <a:t>Used during training</a:t>
            </a:r>
            <a:endParaRPr lang="it-IT" dirty="0"/>
          </a:p>
        </p:txBody>
      </p:sp>
    </p:spTree>
    <p:extLst>
      <p:ext uri="{BB962C8B-B14F-4D97-AF65-F5344CB8AC3E}">
        <p14:creationId xmlns:p14="http://schemas.microsoft.com/office/powerpoint/2010/main" val="3981421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a:extLst>
              <a:ext uri="{FF2B5EF4-FFF2-40B4-BE49-F238E27FC236}">
                <a16:creationId xmlns:a16="http://schemas.microsoft.com/office/drawing/2014/main" xmlns="" id="{490ABF45-82FC-4D15-8572-C6853D1C99CC}"/>
              </a:ext>
            </a:extLst>
          </p:cNvPr>
          <p:cNvSpPr>
            <a:spLocks noGrp="1" noChangeArrowheads="1"/>
          </p:cNvSpPr>
          <p:nvPr>
            <p:ph type="title"/>
          </p:nvPr>
        </p:nvSpPr>
        <p:spPr/>
        <p:txBody>
          <a:bodyPr/>
          <a:lstStyle/>
          <a:p>
            <a:pPr>
              <a:defRPr/>
            </a:pPr>
            <a:r>
              <a:rPr lang="en-US"/>
              <a:t>Falcon</a:t>
            </a:r>
          </a:p>
        </p:txBody>
      </p:sp>
      <p:sp>
        <p:nvSpPr>
          <p:cNvPr id="437251" name="Rectangle 3">
            <a:extLst>
              <a:ext uri="{FF2B5EF4-FFF2-40B4-BE49-F238E27FC236}">
                <a16:creationId xmlns:a16="http://schemas.microsoft.com/office/drawing/2014/main" xmlns="" id="{35F500AC-3F06-4248-BB04-0D63B0D45C3E}"/>
              </a:ext>
            </a:extLst>
          </p:cNvPr>
          <p:cNvSpPr>
            <a:spLocks noGrp="1" noChangeArrowheads="1"/>
          </p:cNvSpPr>
          <p:nvPr>
            <p:ph idx="1"/>
          </p:nvPr>
        </p:nvSpPr>
        <p:spPr/>
        <p:txBody>
          <a:bodyPr/>
          <a:lstStyle/>
          <a:p>
            <a:pPr>
              <a:defRPr/>
            </a:pPr>
            <a:r>
              <a:rPr lang="en-US"/>
              <a:t>The Falcon system from SMU was by far best performing system at TREC 2000</a:t>
            </a:r>
          </a:p>
          <a:p>
            <a:pPr>
              <a:defRPr/>
            </a:pPr>
            <a:r>
              <a:rPr lang="en-US"/>
              <a:t>It used NLP and performed deep semantic processing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5E477D-6B17-4793-A8F1-1C91604257EF}"/>
              </a:ext>
            </a:extLst>
          </p:cNvPr>
          <p:cNvSpPr>
            <a:spLocks noGrp="1"/>
          </p:cNvSpPr>
          <p:nvPr>
            <p:ph type="title"/>
          </p:nvPr>
        </p:nvSpPr>
        <p:spPr/>
        <p:txBody>
          <a:bodyPr/>
          <a:lstStyle/>
          <a:p>
            <a:r>
              <a:rPr lang="en-US" dirty="0"/>
              <a:t>Arc Standard Oracle</a:t>
            </a:r>
            <a:endParaRPr lang="it-IT" dirty="0"/>
          </a:p>
        </p:txBody>
      </p:sp>
      <p:sp>
        <p:nvSpPr>
          <p:cNvPr id="3" name="Content Placeholder 2">
            <a:extLst>
              <a:ext uri="{FF2B5EF4-FFF2-40B4-BE49-F238E27FC236}">
                <a16:creationId xmlns:a16="http://schemas.microsoft.com/office/drawing/2014/main" xmlns="" id="{ED4483C4-D778-4720-9E21-34EA5DBAD166}"/>
              </a:ext>
            </a:extLst>
          </p:cNvPr>
          <p:cNvSpPr>
            <a:spLocks noGrp="1"/>
          </p:cNvSpPr>
          <p:nvPr>
            <p:ph idx="1"/>
          </p:nvPr>
        </p:nvSpPr>
        <p:spPr>
          <a:xfrm>
            <a:off x="685799" y="1239915"/>
            <a:ext cx="7918725" cy="5294235"/>
          </a:xfrm>
        </p:spPr>
        <p:txBody>
          <a:bodyPr/>
          <a:lstStyle/>
          <a:p>
            <a:r>
              <a:rPr lang="en-US" dirty="0"/>
              <a:t>Emulate the parser</a:t>
            </a:r>
          </a:p>
          <a:p>
            <a:pPr lvl="1">
              <a:lnSpc>
                <a:spcPct val="90000"/>
              </a:lnSpc>
              <a:buFontTx/>
              <a:buNone/>
              <a:defRPr/>
            </a:pPr>
            <a:r>
              <a:rPr lang="en-US" b="1" dirty="0"/>
              <a:t>Input Sentence: (</a:t>
            </a:r>
            <a:r>
              <a:rPr lang="en-US" b="1" i="1" dirty="0"/>
              <a:t>w</a:t>
            </a:r>
            <a:r>
              <a:rPr lang="en-US" b="1" baseline="-25000" dirty="0"/>
              <a:t>1</a:t>
            </a:r>
            <a:r>
              <a:rPr lang="en-US" b="1" dirty="0"/>
              <a:t>, </a:t>
            </a:r>
            <a:r>
              <a:rPr lang="en-US" b="1" i="1" dirty="0"/>
              <a:t>w</a:t>
            </a:r>
            <a:r>
              <a:rPr lang="en-US" b="1" baseline="-25000" dirty="0"/>
              <a:t>2</a:t>
            </a:r>
            <a:r>
              <a:rPr lang="en-US" b="1" dirty="0"/>
              <a:t>, … , </a:t>
            </a:r>
            <a:r>
              <a:rPr lang="en-US" b="1" i="1" dirty="0" err="1"/>
              <a:t>w</a:t>
            </a:r>
            <a:r>
              <a:rPr lang="en-US" b="1" i="1" baseline="-25000" dirty="0" err="1"/>
              <a:t>n</a:t>
            </a:r>
            <a:r>
              <a:rPr lang="en-US" b="1" dirty="0"/>
              <a:t>)</a:t>
            </a:r>
          </a:p>
          <a:p>
            <a:pPr lvl="1">
              <a:lnSpc>
                <a:spcPct val="90000"/>
              </a:lnSpc>
              <a:buFontTx/>
              <a:buNone/>
              <a:defRPr/>
            </a:pPr>
            <a:r>
              <a:rPr lang="en-US" b="1" dirty="0"/>
              <a:t>  </a:t>
            </a:r>
            <a:r>
              <a:rPr lang="en-US" b="1" i="1" dirty="0"/>
              <a:t>S</a:t>
            </a:r>
            <a:r>
              <a:rPr lang="en-US" b="1" dirty="0"/>
              <a:t> = &lt;&gt;</a:t>
            </a:r>
          </a:p>
          <a:p>
            <a:pPr lvl="1">
              <a:lnSpc>
                <a:spcPct val="90000"/>
              </a:lnSpc>
              <a:buFontTx/>
              <a:buNone/>
              <a:defRPr/>
            </a:pPr>
            <a:r>
              <a:rPr lang="en-US" b="1" dirty="0"/>
              <a:t>  </a:t>
            </a:r>
            <a:r>
              <a:rPr lang="en-US" b="1" i="1" dirty="0"/>
              <a:t>I</a:t>
            </a:r>
            <a:r>
              <a:rPr lang="en-US" b="1" dirty="0"/>
              <a:t> = &lt;</a:t>
            </a:r>
            <a:r>
              <a:rPr lang="en-US" b="1" i="1" dirty="0"/>
              <a:t>w</a:t>
            </a:r>
            <a:r>
              <a:rPr lang="en-US" b="1" baseline="-25000" dirty="0"/>
              <a:t>1</a:t>
            </a:r>
            <a:r>
              <a:rPr lang="en-US" b="1" dirty="0"/>
              <a:t>, </a:t>
            </a:r>
            <a:r>
              <a:rPr lang="en-US" b="1" i="1" dirty="0"/>
              <a:t>w</a:t>
            </a:r>
            <a:r>
              <a:rPr lang="en-US" b="1" baseline="-25000" dirty="0"/>
              <a:t>2</a:t>
            </a:r>
            <a:r>
              <a:rPr lang="en-US" b="1" dirty="0"/>
              <a:t>, … , </a:t>
            </a:r>
            <a:r>
              <a:rPr lang="en-US" b="1" i="1" dirty="0" err="1"/>
              <a:t>w</a:t>
            </a:r>
            <a:r>
              <a:rPr lang="en-US" b="1" i="1" baseline="-25000" dirty="0" err="1"/>
              <a:t>n</a:t>
            </a:r>
            <a:r>
              <a:rPr lang="en-US" b="1" dirty="0"/>
              <a:t>&gt;</a:t>
            </a:r>
          </a:p>
          <a:p>
            <a:pPr lvl="1">
              <a:lnSpc>
                <a:spcPct val="90000"/>
              </a:lnSpc>
              <a:buFontTx/>
              <a:buNone/>
              <a:defRPr/>
            </a:pPr>
            <a:r>
              <a:rPr lang="en-US" b="1" dirty="0"/>
              <a:t>  while </a:t>
            </a:r>
            <a:r>
              <a:rPr lang="en-US" b="1" i="1" dirty="0"/>
              <a:t>I</a:t>
            </a:r>
            <a:r>
              <a:rPr lang="en-US" b="1" dirty="0"/>
              <a:t> != &lt;&gt; do</a:t>
            </a:r>
          </a:p>
          <a:p>
            <a:pPr lvl="1">
              <a:lnSpc>
                <a:spcPct val="90000"/>
              </a:lnSpc>
              <a:buFontTx/>
              <a:buNone/>
              <a:defRPr/>
            </a:pPr>
            <a:r>
              <a:rPr lang="en-US" b="1" i="1" dirty="0"/>
              <a:t>	</a:t>
            </a:r>
            <a:r>
              <a:rPr lang="en-US" b="1" dirty="0"/>
              <a:t>if I[0] </a:t>
            </a:r>
            <a:r>
              <a:rPr lang="en-US" dirty="0"/>
              <a:t> −</a:t>
            </a:r>
            <a:r>
              <a:rPr lang="en-US" i="1" dirty="0"/>
              <a:t>r</a:t>
            </a:r>
            <a:r>
              <a:rPr lang="en-US" dirty="0"/>
              <a:t>→ </a:t>
            </a:r>
            <a:r>
              <a:rPr lang="en-US" b="1" dirty="0"/>
              <a:t>S[0]</a:t>
            </a:r>
            <a:r>
              <a:rPr lang="en-US" dirty="0"/>
              <a:t> and all children of </a:t>
            </a:r>
            <a:r>
              <a:rPr lang="en-US" b="1" dirty="0"/>
              <a:t>S[0]</a:t>
            </a:r>
            <a:r>
              <a:rPr lang="en-US" dirty="0"/>
              <a:t> are attached</a:t>
            </a:r>
          </a:p>
          <a:p>
            <a:pPr lvl="1">
              <a:lnSpc>
                <a:spcPct val="90000"/>
              </a:lnSpc>
              <a:buFontTx/>
              <a:buNone/>
              <a:defRPr/>
            </a:pPr>
            <a:r>
              <a:rPr lang="en-US" dirty="0"/>
              <a:t>		perform </a:t>
            </a:r>
            <a:r>
              <a:rPr lang="en-US" b="1" dirty="0"/>
              <a:t>Left-</a:t>
            </a:r>
            <a:r>
              <a:rPr lang="en-US" b="1" dirty="0" err="1"/>
              <a:t>Arc</a:t>
            </a:r>
            <a:r>
              <a:rPr lang="en-US" b="1" baseline="-25000" dirty="0" err="1"/>
              <a:t>r</a:t>
            </a:r>
            <a:endParaRPr lang="en-US" b="1" baseline="-25000" dirty="0"/>
          </a:p>
          <a:p>
            <a:pPr lvl="1">
              <a:lnSpc>
                <a:spcPct val="90000"/>
              </a:lnSpc>
              <a:buFontTx/>
              <a:buNone/>
              <a:defRPr/>
            </a:pPr>
            <a:r>
              <a:rPr lang="en-US" dirty="0"/>
              <a:t>	else if </a:t>
            </a:r>
            <a:r>
              <a:rPr lang="en-US" b="1" dirty="0"/>
              <a:t>S[0] </a:t>
            </a:r>
            <a:r>
              <a:rPr lang="en-US" dirty="0"/>
              <a:t> −</a:t>
            </a:r>
            <a:r>
              <a:rPr lang="en-US" i="1" dirty="0"/>
              <a:t>r</a:t>
            </a:r>
            <a:r>
              <a:rPr lang="en-US" dirty="0"/>
              <a:t>→ </a:t>
            </a:r>
            <a:r>
              <a:rPr lang="en-US" b="1" dirty="0"/>
              <a:t>I[0]</a:t>
            </a:r>
            <a:r>
              <a:rPr lang="en-US" dirty="0"/>
              <a:t> and all children of </a:t>
            </a:r>
            <a:r>
              <a:rPr lang="en-US" b="1" dirty="0"/>
              <a:t>I[0]</a:t>
            </a:r>
            <a:r>
              <a:rPr lang="en-US" dirty="0"/>
              <a:t> are attached</a:t>
            </a:r>
          </a:p>
          <a:p>
            <a:pPr lvl="1">
              <a:lnSpc>
                <a:spcPct val="90000"/>
              </a:lnSpc>
              <a:buFontTx/>
              <a:buNone/>
              <a:defRPr/>
            </a:pPr>
            <a:r>
              <a:rPr lang="en-US" dirty="0"/>
              <a:t>		perform </a:t>
            </a:r>
            <a:r>
              <a:rPr lang="en-US" b="1" dirty="0"/>
              <a:t>Right-</a:t>
            </a:r>
            <a:r>
              <a:rPr lang="en-US" b="1" dirty="0" err="1"/>
              <a:t>Arc</a:t>
            </a:r>
            <a:r>
              <a:rPr lang="en-US" b="1" baseline="-25000" dirty="0" err="1"/>
              <a:t>r</a:t>
            </a:r>
            <a:r>
              <a:rPr lang="en-US" dirty="0"/>
              <a:t> </a:t>
            </a:r>
          </a:p>
          <a:p>
            <a:pPr lvl="1">
              <a:lnSpc>
                <a:spcPct val="90000"/>
              </a:lnSpc>
              <a:buFontTx/>
              <a:buNone/>
              <a:defRPr/>
            </a:pPr>
            <a:r>
              <a:rPr lang="en-US" dirty="0"/>
              <a:t>	else</a:t>
            </a:r>
          </a:p>
          <a:p>
            <a:pPr lvl="1">
              <a:lnSpc>
                <a:spcPct val="90000"/>
              </a:lnSpc>
              <a:buFontTx/>
              <a:buNone/>
              <a:defRPr/>
            </a:pPr>
            <a:r>
              <a:rPr lang="en-US" dirty="0"/>
              <a:t>		perform </a:t>
            </a:r>
            <a:r>
              <a:rPr lang="en-US" b="1" dirty="0"/>
              <a:t>Shift</a:t>
            </a:r>
            <a:endParaRPr lang="it-IT" b="1" dirty="0"/>
          </a:p>
        </p:txBody>
      </p:sp>
    </p:spTree>
    <p:extLst>
      <p:ext uri="{BB962C8B-B14F-4D97-AF65-F5344CB8AC3E}">
        <p14:creationId xmlns:p14="http://schemas.microsoft.com/office/powerpoint/2010/main" val="37453868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xmlns="" id="{E6BCDBE0-0BD1-4FC2-B5CB-AD12FB876DB1}"/>
              </a:ext>
            </a:extLst>
          </p:cNvPr>
          <p:cNvSpPr>
            <a:spLocks noGrp="1" noChangeArrowheads="1"/>
          </p:cNvSpPr>
          <p:nvPr>
            <p:ph type="title"/>
          </p:nvPr>
        </p:nvSpPr>
        <p:spPr/>
        <p:txBody>
          <a:bodyPr/>
          <a:lstStyle/>
          <a:p>
            <a:pPr>
              <a:defRPr/>
            </a:pPr>
            <a:r>
              <a:rPr lang="en-US"/>
              <a:t>Projectivity</a:t>
            </a:r>
          </a:p>
        </p:txBody>
      </p:sp>
      <p:sp>
        <p:nvSpPr>
          <p:cNvPr id="143363" name="Rectangle 3">
            <a:extLst>
              <a:ext uri="{FF2B5EF4-FFF2-40B4-BE49-F238E27FC236}">
                <a16:creationId xmlns:a16="http://schemas.microsoft.com/office/drawing/2014/main" xmlns="" id="{069DDAC1-E1A4-4F6B-BD1F-30C645C661DC}"/>
              </a:ext>
            </a:extLst>
          </p:cNvPr>
          <p:cNvSpPr>
            <a:spLocks noGrp="1" noChangeArrowheads="1"/>
          </p:cNvSpPr>
          <p:nvPr>
            <p:ph idx="1"/>
          </p:nvPr>
        </p:nvSpPr>
        <p:spPr/>
        <p:txBody>
          <a:bodyPr/>
          <a:lstStyle/>
          <a:p>
            <a:pPr>
              <a:defRPr/>
            </a:pPr>
            <a:r>
              <a:rPr lang="en-US" dirty="0"/>
              <a:t>An arc </a:t>
            </a:r>
            <a:r>
              <a:rPr lang="en-US" i="1" dirty="0" err="1">
                <a:latin typeface="Times New Roman" pitchFamily="18" charset="0"/>
              </a:rPr>
              <a:t>w</a:t>
            </a:r>
            <a:r>
              <a:rPr lang="en-US" i="1" baseline="-25000" dirty="0" err="1">
                <a:latin typeface="Times New Roman" pitchFamily="18" charset="0"/>
              </a:rPr>
              <a:t>i</a:t>
            </a:r>
            <a:r>
              <a:rPr lang="en-US" dirty="0" err="1">
                <a:cs typeface="Arial" charset="0"/>
              </a:rPr>
              <a:t>→</a:t>
            </a:r>
            <a:r>
              <a:rPr lang="en-US" i="1" dirty="0" err="1">
                <a:latin typeface="Times New Roman" pitchFamily="18" charset="0"/>
              </a:rPr>
              <a:t>w</a:t>
            </a:r>
            <a:r>
              <a:rPr lang="en-US" i="1" baseline="-25000" dirty="0" err="1">
                <a:latin typeface="Times New Roman" pitchFamily="18" charset="0"/>
              </a:rPr>
              <a:t>k</a:t>
            </a:r>
            <a:r>
              <a:rPr lang="en-US" dirty="0"/>
              <a:t> is projective </a:t>
            </a:r>
            <a:r>
              <a:rPr lang="en-US" dirty="0" err="1"/>
              <a:t>iff</a:t>
            </a:r>
            <a:r>
              <a:rPr lang="en-US" dirty="0"/>
              <a:t/>
            </a:r>
            <a:br>
              <a:rPr lang="en-US" dirty="0"/>
            </a:br>
            <a:r>
              <a:rPr lang="en-US" dirty="0"/>
              <a:t>	</a:t>
            </a:r>
            <a:r>
              <a:rPr lang="en-US" dirty="0">
                <a:latin typeface="Times New Roman" pitchFamily="18" charset="0"/>
                <a:sym typeface="Symbol" pitchFamily="18" charset="2"/>
              </a:rPr>
              <a:t></a:t>
            </a:r>
            <a:r>
              <a:rPr lang="en-US" i="1" dirty="0">
                <a:latin typeface="Times New Roman" pitchFamily="18" charset="0"/>
              </a:rPr>
              <a:t>j</a:t>
            </a:r>
            <a:r>
              <a:rPr lang="en-US" dirty="0">
                <a:latin typeface="Times New Roman" pitchFamily="18" charset="0"/>
              </a:rPr>
              <a:t>, </a:t>
            </a:r>
            <a:r>
              <a:rPr lang="en-US" i="1" dirty="0" err="1">
                <a:latin typeface="Times New Roman" pitchFamily="18" charset="0"/>
              </a:rPr>
              <a:t>i</a:t>
            </a:r>
            <a:r>
              <a:rPr lang="en-US" dirty="0">
                <a:latin typeface="Times New Roman" pitchFamily="18" charset="0"/>
              </a:rPr>
              <a:t> &lt; </a:t>
            </a:r>
            <a:r>
              <a:rPr lang="en-US" i="1" dirty="0">
                <a:latin typeface="Times New Roman" pitchFamily="18" charset="0"/>
              </a:rPr>
              <a:t>j</a:t>
            </a:r>
            <a:r>
              <a:rPr lang="en-US" dirty="0">
                <a:latin typeface="Times New Roman" pitchFamily="18" charset="0"/>
              </a:rPr>
              <a:t> &lt; </a:t>
            </a:r>
            <a:r>
              <a:rPr lang="en-US" i="1" dirty="0">
                <a:latin typeface="Times New Roman" pitchFamily="18" charset="0"/>
              </a:rPr>
              <a:t>k</a:t>
            </a:r>
            <a:r>
              <a:rPr lang="en-US" dirty="0">
                <a:latin typeface="Times New Roman" pitchFamily="18" charset="0"/>
              </a:rPr>
              <a:t> or </a:t>
            </a:r>
            <a:r>
              <a:rPr lang="en-US" i="1" dirty="0" err="1">
                <a:latin typeface="Times New Roman" pitchFamily="18" charset="0"/>
              </a:rPr>
              <a:t>i</a:t>
            </a:r>
            <a:r>
              <a:rPr lang="en-US" i="1" dirty="0">
                <a:latin typeface="Times New Roman" pitchFamily="18" charset="0"/>
              </a:rPr>
              <a:t> </a:t>
            </a:r>
            <a:r>
              <a:rPr lang="en-US" dirty="0">
                <a:latin typeface="Times New Roman" pitchFamily="18" charset="0"/>
              </a:rPr>
              <a:t>&gt; </a:t>
            </a:r>
            <a:r>
              <a:rPr lang="en-US" i="1" dirty="0">
                <a:latin typeface="Times New Roman" pitchFamily="18" charset="0"/>
              </a:rPr>
              <a:t>j</a:t>
            </a:r>
            <a:r>
              <a:rPr lang="en-US" dirty="0">
                <a:latin typeface="Times New Roman" pitchFamily="18" charset="0"/>
              </a:rPr>
              <a:t> &gt; </a:t>
            </a:r>
            <a:r>
              <a:rPr lang="en-US" i="1" dirty="0">
                <a:latin typeface="Times New Roman" pitchFamily="18" charset="0"/>
              </a:rPr>
              <a:t>k</a:t>
            </a:r>
            <a:r>
              <a:rPr lang="en-US" dirty="0">
                <a:latin typeface="Times New Roman" pitchFamily="18" charset="0"/>
              </a:rPr>
              <a:t>,</a:t>
            </a:r>
            <a:br>
              <a:rPr lang="en-US" dirty="0">
                <a:latin typeface="Times New Roman" pitchFamily="18" charset="0"/>
              </a:rPr>
            </a:br>
            <a:r>
              <a:rPr lang="en-US" dirty="0">
                <a:latin typeface="Times New Roman" pitchFamily="18" charset="0"/>
              </a:rPr>
              <a:t>	</a:t>
            </a:r>
            <a:r>
              <a:rPr lang="en-US" i="1" dirty="0" err="1">
                <a:latin typeface="Times New Roman" pitchFamily="18" charset="0"/>
              </a:rPr>
              <a:t>w</a:t>
            </a:r>
            <a:r>
              <a:rPr lang="en-US" i="1" baseline="-25000" dirty="0" err="1">
                <a:latin typeface="Times New Roman" pitchFamily="18" charset="0"/>
              </a:rPr>
              <a:t>i</a:t>
            </a:r>
            <a:r>
              <a:rPr lang="en-US" dirty="0">
                <a:latin typeface="Times New Roman" pitchFamily="18" charset="0"/>
              </a:rPr>
              <a:t> </a:t>
            </a:r>
            <a:r>
              <a:rPr lang="en-US" dirty="0">
                <a:latin typeface="Times New Roman" pitchFamily="18" charset="0"/>
                <a:cs typeface="Arial" charset="0"/>
              </a:rPr>
              <a:t>→*</a:t>
            </a:r>
            <a:r>
              <a:rPr lang="en-US" dirty="0">
                <a:latin typeface="Times New Roman" pitchFamily="18" charset="0"/>
              </a:rPr>
              <a:t> </a:t>
            </a:r>
            <a:r>
              <a:rPr lang="en-US" i="1" dirty="0" err="1">
                <a:latin typeface="Times New Roman" pitchFamily="18" charset="0"/>
              </a:rPr>
              <a:t>w</a:t>
            </a:r>
            <a:r>
              <a:rPr lang="en-US" i="1" baseline="-25000" dirty="0" err="1">
                <a:latin typeface="Times New Roman" pitchFamily="18" charset="0"/>
              </a:rPr>
              <a:t>j</a:t>
            </a:r>
            <a:endParaRPr lang="en-US" i="1" baseline="-25000" dirty="0">
              <a:latin typeface="Times New Roman" pitchFamily="18" charset="0"/>
            </a:endParaRPr>
          </a:p>
          <a:p>
            <a:pPr>
              <a:defRPr/>
            </a:pPr>
            <a:r>
              <a:rPr lang="en-US" dirty="0"/>
              <a:t>A dependency tree is projective </a:t>
            </a:r>
            <a:r>
              <a:rPr lang="en-US" dirty="0" err="1"/>
              <a:t>iff</a:t>
            </a:r>
            <a:r>
              <a:rPr lang="en-US" dirty="0"/>
              <a:t> every arc is projective</a:t>
            </a:r>
          </a:p>
          <a:p>
            <a:pPr>
              <a:defRPr/>
            </a:pPr>
            <a:r>
              <a:rPr lang="en-US" dirty="0"/>
              <a:t>Intuitively: arcs can be drawn on a plane without intersections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xmlns="" id="{12E447C0-EB95-48DD-84D8-09F8A49A054D}"/>
              </a:ext>
            </a:extLst>
          </p:cNvPr>
          <p:cNvSpPr>
            <a:spLocks noGrp="1" noChangeArrowheads="1"/>
          </p:cNvSpPr>
          <p:nvPr>
            <p:ph type="title"/>
          </p:nvPr>
        </p:nvSpPr>
        <p:spPr>
          <a:xfrm>
            <a:off x="690563" y="10955"/>
            <a:ext cx="8183562" cy="742950"/>
          </a:xfrm>
        </p:spPr>
        <p:txBody>
          <a:bodyPr/>
          <a:lstStyle/>
          <a:p>
            <a:pPr>
              <a:defRPr/>
            </a:pPr>
            <a:r>
              <a:rPr lang="en-US" dirty="0"/>
              <a:t>Non </a:t>
            </a:r>
            <a:r>
              <a:rPr lang="en-US" dirty="0" err="1"/>
              <a:t>Projectivity</a:t>
            </a:r>
            <a:endParaRPr lang="en-US" dirty="0"/>
          </a:p>
        </p:txBody>
      </p:sp>
      <p:sp>
        <p:nvSpPr>
          <p:cNvPr id="46083" name="Freeform 5">
            <a:extLst>
              <a:ext uri="{FF2B5EF4-FFF2-40B4-BE49-F238E27FC236}">
                <a16:creationId xmlns:a16="http://schemas.microsoft.com/office/drawing/2014/main" xmlns="" id="{05FBAE35-EDFE-4BB8-B335-2984F5E5AAE4}"/>
              </a:ext>
            </a:extLst>
          </p:cNvPr>
          <p:cNvSpPr>
            <a:spLocks/>
          </p:cNvSpPr>
          <p:nvPr/>
        </p:nvSpPr>
        <p:spPr bwMode="auto">
          <a:xfrm flipH="1">
            <a:off x="2536825" y="3189288"/>
            <a:ext cx="1074738" cy="62547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84" name="Freeform 6">
            <a:extLst>
              <a:ext uri="{FF2B5EF4-FFF2-40B4-BE49-F238E27FC236}">
                <a16:creationId xmlns:a16="http://schemas.microsoft.com/office/drawing/2014/main" xmlns="" id="{F8A7A84C-BBC2-4E5B-A20C-44EA06A612DB}"/>
              </a:ext>
            </a:extLst>
          </p:cNvPr>
          <p:cNvSpPr>
            <a:spLocks/>
          </p:cNvSpPr>
          <p:nvPr/>
        </p:nvSpPr>
        <p:spPr bwMode="auto">
          <a:xfrm>
            <a:off x="3074988" y="3440113"/>
            <a:ext cx="422275"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85" name="Freeform 7">
            <a:extLst>
              <a:ext uri="{FF2B5EF4-FFF2-40B4-BE49-F238E27FC236}">
                <a16:creationId xmlns:a16="http://schemas.microsoft.com/office/drawing/2014/main" xmlns="" id="{AC4BA3E4-8FDB-4822-988D-4EFA7FA954B4}"/>
              </a:ext>
            </a:extLst>
          </p:cNvPr>
          <p:cNvSpPr>
            <a:spLocks/>
          </p:cNvSpPr>
          <p:nvPr/>
        </p:nvSpPr>
        <p:spPr bwMode="auto">
          <a:xfrm flipH="1">
            <a:off x="2459038" y="3082925"/>
            <a:ext cx="222885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86" name="Freeform 8">
            <a:extLst>
              <a:ext uri="{FF2B5EF4-FFF2-40B4-BE49-F238E27FC236}">
                <a16:creationId xmlns:a16="http://schemas.microsoft.com/office/drawing/2014/main" xmlns="" id="{C423ADF1-173D-41A1-A3EF-C475517F6162}"/>
              </a:ext>
            </a:extLst>
          </p:cNvPr>
          <p:cNvSpPr>
            <a:spLocks/>
          </p:cNvSpPr>
          <p:nvPr/>
        </p:nvSpPr>
        <p:spPr bwMode="auto">
          <a:xfrm flipH="1">
            <a:off x="3765550" y="3429000"/>
            <a:ext cx="1997075"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87" name="Freeform 9">
            <a:extLst>
              <a:ext uri="{FF2B5EF4-FFF2-40B4-BE49-F238E27FC236}">
                <a16:creationId xmlns:a16="http://schemas.microsoft.com/office/drawing/2014/main" xmlns="" id="{1DBFB996-BD0B-4AC7-9B99-13CAEB6ABF7F}"/>
              </a:ext>
            </a:extLst>
          </p:cNvPr>
          <p:cNvSpPr>
            <a:spLocks/>
          </p:cNvSpPr>
          <p:nvPr/>
        </p:nvSpPr>
        <p:spPr bwMode="auto">
          <a:xfrm>
            <a:off x="1982788" y="3429000"/>
            <a:ext cx="361950" cy="38576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88" name="Freeform 11">
            <a:extLst>
              <a:ext uri="{FF2B5EF4-FFF2-40B4-BE49-F238E27FC236}">
                <a16:creationId xmlns:a16="http://schemas.microsoft.com/office/drawing/2014/main" xmlns="" id="{760BCA99-D8DB-48D0-9EB3-2D77D07809A0}"/>
              </a:ext>
            </a:extLst>
          </p:cNvPr>
          <p:cNvSpPr>
            <a:spLocks/>
          </p:cNvSpPr>
          <p:nvPr/>
        </p:nvSpPr>
        <p:spPr bwMode="auto">
          <a:xfrm flipH="1">
            <a:off x="5878513" y="3082925"/>
            <a:ext cx="1343025"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89" name="Freeform 14">
            <a:extLst>
              <a:ext uri="{FF2B5EF4-FFF2-40B4-BE49-F238E27FC236}">
                <a16:creationId xmlns:a16="http://schemas.microsoft.com/office/drawing/2014/main" xmlns="" id="{860BB0FC-94C5-4C3F-8978-60513374A39B}"/>
              </a:ext>
            </a:extLst>
          </p:cNvPr>
          <p:cNvSpPr>
            <a:spLocks/>
          </p:cNvSpPr>
          <p:nvPr/>
        </p:nvSpPr>
        <p:spPr bwMode="auto">
          <a:xfrm>
            <a:off x="6645275" y="3440113"/>
            <a:ext cx="442913"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6090" name="Text Box 15">
            <a:extLst>
              <a:ext uri="{FF2B5EF4-FFF2-40B4-BE49-F238E27FC236}">
                <a16:creationId xmlns:a16="http://schemas.microsoft.com/office/drawing/2014/main" xmlns="" id="{B6CD5046-887A-4C1A-8DDE-F272A0025BAA}"/>
              </a:ext>
            </a:extLst>
          </p:cNvPr>
          <p:cNvSpPr txBox="1">
            <a:spLocks noChangeArrowheads="1"/>
          </p:cNvSpPr>
          <p:nvPr/>
        </p:nvSpPr>
        <p:spPr bwMode="auto">
          <a:xfrm>
            <a:off x="1476375" y="3887788"/>
            <a:ext cx="63357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I     saw     a     girl     yesterday     wearing     a     ring</a:t>
            </a:r>
            <a:endParaRPr kumimoji="0" lang="en-US" altLang="en-US" sz="4800" b="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xmlns="" id="{CEE2B55D-A6AA-4642-8B8E-33FE21A64E5C}"/>
              </a:ext>
            </a:extLst>
          </p:cNvPr>
          <p:cNvSpPr>
            <a:spLocks noGrp="1" noChangeArrowheads="1"/>
          </p:cNvSpPr>
          <p:nvPr>
            <p:ph type="title"/>
          </p:nvPr>
        </p:nvSpPr>
        <p:spPr>
          <a:xfrm>
            <a:off x="658813" y="10955"/>
            <a:ext cx="8185150" cy="782637"/>
          </a:xfrm>
        </p:spPr>
        <p:txBody>
          <a:bodyPr/>
          <a:lstStyle/>
          <a:p>
            <a:pPr>
              <a:defRPr/>
            </a:pPr>
            <a:r>
              <a:rPr lang="en-US" dirty="0"/>
              <a:t>Non </a:t>
            </a:r>
            <a:r>
              <a:rPr lang="en-US" dirty="0" err="1"/>
              <a:t>Projectivity</a:t>
            </a:r>
            <a:endParaRPr lang="en-US" dirty="0"/>
          </a:p>
        </p:txBody>
      </p:sp>
      <p:sp>
        <p:nvSpPr>
          <p:cNvPr id="47107" name="Freeform 5">
            <a:extLst>
              <a:ext uri="{FF2B5EF4-FFF2-40B4-BE49-F238E27FC236}">
                <a16:creationId xmlns:a16="http://schemas.microsoft.com/office/drawing/2014/main" xmlns="" id="{A1AD7346-751F-4CCB-A49A-6857F80CE6C5}"/>
              </a:ext>
            </a:extLst>
          </p:cNvPr>
          <p:cNvSpPr>
            <a:spLocks/>
          </p:cNvSpPr>
          <p:nvPr/>
        </p:nvSpPr>
        <p:spPr bwMode="auto">
          <a:xfrm flipH="1">
            <a:off x="2205038" y="3189288"/>
            <a:ext cx="1327150" cy="62547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7108" name="Freeform 6">
            <a:extLst>
              <a:ext uri="{FF2B5EF4-FFF2-40B4-BE49-F238E27FC236}">
                <a16:creationId xmlns:a16="http://schemas.microsoft.com/office/drawing/2014/main" xmlns="" id="{240125C7-E856-46C6-A944-185DB4D69CFB}"/>
              </a:ext>
            </a:extLst>
          </p:cNvPr>
          <p:cNvSpPr>
            <a:spLocks/>
          </p:cNvSpPr>
          <p:nvPr/>
        </p:nvSpPr>
        <p:spPr bwMode="auto">
          <a:xfrm>
            <a:off x="2720975" y="3440113"/>
            <a:ext cx="665163"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7109" name="Freeform 7">
            <a:extLst>
              <a:ext uri="{FF2B5EF4-FFF2-40B4-BE49-F238E27FC236}">
                <a16:creationId xmlns:a16="http://schemas.microsoft.com/office/drawing/2014/main" xmlns="" id="{1FA54B0C-B084-44A2-A412-434CE1352EA1}"/>
              </a:ext>
            </a:extLst>
          </p:cNvPr>
          <p:cNvSpPr>
            <a:spLocks/>
          </p:cNvSpPr>
          <p:nvPr/>
        </p:nvSpPr>
        <p:spPr bwMode="auto">
          <a:xfrm flipH="1">
            <a:off x="4271963" y="3065463"/>
            <a:ext cx="95885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7110" name="Freeform 8">
            <a:extLst>
              <a:ext uri="{FF2B5EF4-FFF2-40B4-BE49-F238E27FC236}">
                <a16:creationId xmlns:a16="http://schemas.microsoft.com/office/drawing/2014/main" xmlns="" id="{80EEEB33-55C5-4CDF-AE57-1AEA68E3A092}"/>
              </a:ext>
            </a:extLst>
          </p:cNvPr>
          <p:cNvSpPr>
            <a:spLocks/>
          </p:cNvSpPr>
          <p:nvPr/>
        </p:nvSpPr>
        <p:spPr bwMode="auto">
          <a:xfrm>
            <a:off x="4567238" y="3440113"/>
            <a:ext cx="515937"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7111" name="Freeform 9">
            <a:extLst>
              <a:ext uri="{FF2B5EF4-FFF2-40B4-BE49-F238E27FC236}">
                <a16:creationId xmlns:a16="http://schemas.microsoft.com/office/drawing/2014/main" xmlns="" id="{119D2FE2-C73E-4B61-B6B6-F074F80FC4EF}"/>
              </a:ext>
            </a:extLst>
          </p:cNvPr>
          <p:cNvSpPr>
            <a:spLocks/>
          </p:cNvSpPr>
          <p:nvPr/>
        </p:nvSpPr>
        <p:spPr bwMode="auto">
          <a:xfrm>
            <a:off x="1982788" y="2940050"/>
            <a:ext cx="3395662" cy="87471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7112" name="Freeform 10">
            <a:extLst>
              <a:ext uri="{FF2B5EF4-FFF2-40B4-BE49-F238E27FC236}">
                <a16:creationId xmlns:a16="http://schemas.microsoft.com/office/drawing/2014/main" xmlns="" id="{29DFF777-DAC1-4783-A68F-E37534440132}"/>
              </a:ext>
            </a:extLst>
          </p:cNvPr>
          <p:cNvSpPr>
            <a:spLocks/>
          </p:cNvSpPr>
          <p:nvPr/>
        </p:nvSpPr>
        <p:spPr bwMode="auto">
          <a:xfrm flipH="1">
            <a:off x="1835150" y="2314575"/>
            <a:ext cx="5240338" cy="1500188"/>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7113" name="Freeform 11">
            <a:extLst>
              <a:ext uri="{FF2B5EF4-FFF2-40B4-BE49-F238E27FC236}">
                <a16:creationId xmlns:a16="http://schemas.microsoft.com/office/drawing/2014/main" xmlns="" id="{CCEDB111-A421-41F3-9060-115475ADA5A7}"/>
              </a:ext>
            </a:extLst>
          </p:cNvPr>
          <p:cNvSpPr>
            <a:spLocks/>
          </p:cNvSpPr>
          <p:nvPr/>
        </p:nvSpPr>
        <p:spPr bwMode="auto">
          <a:xfrm>
            <a:off x="6043613" y="3065463"/>
            <a:ext cx="154940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7114" name="Freeform 12">
            <a:extLst>
              <a:ext uri="{FF2B5EF4-FFF2-40B4-BE49-F238E27FC236}">
                <a16:creationId xmlns:a16="http://schemas.microsoft.com/office/drawing/2014/main" xmlns="" id="{0E43F528-307C-493B-BB02-4775F57725B9}"/>
              </a:ext>
            </a:extLst>
          </p:cNvPr>
          <p:cNvSpPr>
            <a:spLocks/>
          </p:cNvSpPr>
          <p:nvPr/>
        </p:nvSpPr>
        <p:spPr bwMode="auto">
          <a:xfrm>
            <a:off x="4197350" y="2565400"/>
            <a:ext cx="3470275" cy="124936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7115" name="Freeform 13">
            <a:extLst>
              <a:ext uri="{FF2B5EF4-FFF2-40B4-BE49-F238E27FC236}">
                <a16:creationId xmlns:a16="http://schemas.microsoft.com/office/drawing/2014/main" xmlns="" id="{20A5B351-875C-4354-8F7B-3CCD0D243A95}"/>
              </a:ext>
            </a:extLst>
          </p:cNvPr>
          <p:cNvSpPr>
            <a:spLocks/>
          </p:cNvSpPr>
          <p:nvPr/>
        </p:nvSpPr>
        <p:spPr bwMode="auto">
          <a:xfrm>
            <a:off x="7372350" y="3440113"/>
            <a:ext cx="147638"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7116" name="Freeform 14">
            <a:extLst>
              <a:ext uri="{FF2B5EF4-FFF2-40B4-BE49-F238E27FC236}">
                <a16:creationId xmlns:a16="http://schemas.microsoft.com/office/drawing/2014/main" xmlns="" id="{EAAE917D-34FD-4834-B1C6-B73512E84940}"/>
              </a:ext>
            </a:extLst>
          </p:cNvPr>
          <p:cNvSpPr>
            <a:spLocks/>
          </p:cNvSpPr>
          <p:nvPr/>
        </p:nvSpPr>
        <p:spPr bwMode="auto">
          <a:xfrm>
            <a:off x="6559550" y="3440113"/>
            <a:ext cx="442913"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7117" name="Text Box 15">
            <a:extLst>
              <a:ext uri="{FF2B5EF4-FFF2-40B4-BE49-F238E27FC236}">
                <a16:creationId xmlns:a16="http://schemas.microsoft.com/office/drawing/2014/main" xmlns="" id="{16A60036-90D4-4B1A-AAD1-F99AEDA33690}"/>
              </a:ext>
            </a:extLst>
          </p:cNvPr>
          <p:cNvSpPr txBox="1">
            <a:spLocks noChangeArrowheads="1"/>
          </p:cNvSpPr>
          <p:nvPr/>
        </p:nvSpPr>
        <p:spPr bwMode="auto">
          <a:xfrm>
            <a:off x="1476375" y="3887788"/>
            <a:ext cx="63357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Většinu těchto přístrojů lze take používat nejen jako fax  ,  ale</a:t>
            </a:r>
            <a:endParaRPr kumimoji="0" lang="en-US" altLang="en-US" sz="4800" b="0">
              <a:latin typeface="Times New Roman" panose="02020603050405020304" pitchFamily="18" charset="0"/>
            </a:endParaRPr>
          </a:p>
        </p:txBody>
      </p:sp>
      <p:sp>
        <p:nvSpPr>
          <p:cNvPr id="14" name="Rectangle 3">
            <a:extLst>
              <a:ext uri="{FF2B5EF4-FFF2-40B4-BE49-F238E27FC236}">
                <a16:creationId xmlns:a16="http://schemas.microsoft.com/office/drawing/2014/main" xmlns="" id="{D91BD4E8-B1DF-4E93-A3C1-9197B37CD151}"/>
              </a:ext>
            </a:extLst>
          </p:cNvPr>
          <p:cNvSpPr txBox="1">
            <a:spLocks noChangeArrowheads="1"/>
          </p:cNvSpPr>
          <p:nvPr/>
        </p:nvSpPr>
        <p:spPr bwMode="auto">
          <a:xfrm>
            <a:off x="728663" y="4542745"/>
            <a:ext cx="7772400" cy="1857375"/>
          </a:xfrm>
          <a:prstGeom prst="rect">
            <a:avLst/>
          </a:prstGeom>
          <a:solidFill>
            <a:schemeClr val="bg1">
              <a:lumMod val="85000"/>
            </a:schemeClr>
          </a:solidFill>
          <a:ln w="9525">
            <a:noFill/>
            <a:miter lim="800000"/>
            <a:headEnd/>
            <a:tailEnd/>
          </a:ln>
        </p:spPr>
        <p:txBody>
          <a:bodyPr lIns="182880" tIns="91440"/>
          <a:lstStyle/>
          <a:p>
            <a:pPr marL="355600" indent="-355600">
              <a:lnSpc>
                <a:spcPct val="150000"/>
              </a:lnSpc>
              <a:spcBef>
                <a:spcPts val="250"/>
              </a:spcBef>
              <a:buClr>
                <a:srgbClr val="C00000"/>
              </a:buClr>
              <a:buSzPct val="80000"/>
              <a:buFont typeface="Wingdings 2" pitchFamily="18" charset="2"/>
              <a:buChar char=""/>
              <a:defRPr/>
            </a:pPr>
            <a:r>
              <a:rPr lang="en-US" sz="2800" b="1" dirty="0">
                <a:latin typeface="+mn-lt"/>
              </a:rPr>
              <a:t>Addressed by special actions:</a:t>
            </a:r>
          </a:p>
          <a:p>
            <a:pPr marL="812800" lvl="1" indent="-355600">
              <a:lnSpc>
                <a:spcPct val="150000"/>
              </a:lnSpc>
              <a:spcBef>
                <a:spcPts val="250"/>
              </a:spcBef>
              <a:buClr>
                <a:srgbClr val="C00000"/>
              </a:buClr>
              <a:buSzPct val="80000"/>
              <a:buFont typeface="Wingdings 2" pitchFamily="18" charset="2"/>
              <a:buChar char=""/>
              <a:defRPr/>
            </a:pPr>
            <a:r>
              <a:rPr lang="en-US" b="1" dirty="0">
                <a:latin typeface="+mn-lt"/>
              </a:rPr>
              <a:t>Right</a:t>
            </a:r>
            <a:r>
              <a:rPr lang="en-US" b="1" baseline="-25000" dirty="0">
                <a:latin typeface="+mn-lt"/>
              </a:rPr>
              <a:t>2</a:t>
            </a:r>
            <a:r>
              <a:rPr lang="en-US" b="1" dirty="0">
                <a:latin typeface="+mn-lt"/>
              </a:rPr>
              <a:t>, Left</a:t>
            </a:r>
            <a:r>
              <a:rPr lang="en-US" b="1" baseline="-25000" dirty="0">
                <a:latin typeface="+mn-lt"/>
              </a:rPr>
              <a:t>2</a:t>
            </a:r>
          </a:p>
          <a:p>
            <a:pPr marL="812800" lvl="1" indent="-355600">
              <a:lnSpc>
                <a:spcPct val="150000"/>
              </a:lnSpc>
              <a:spcBef>
                <a:spcPts val="250"/>
              </a:spcBef>
              <a:buClr>
                <a:srgbClr val="C00000"/>
              </a:buClr>
              <a:buSzPct val="80000"/>
              <a:buFont typeface="Wingdings 2" pitchFamily="18" charset="2"/>
              <a:buChar char=""/>
              <a:defRPr/>
            </a:pPr>
            <a:r>
              <a:rPr lang="en-US" b="1" dirty="0">
                <a:latin typeface="Arial" pitchFamily="34" charset="0"/>
                <a:cs typeface="Arial" pitchFamily="34" charset="0"/>
              </a:rPr>
              <a:t>Right</a:t>
            </a:r>
            <a:r>
              <a:rPr lang="en-US" b="1" baseline="-25000" dirty="0">
                <a:latin typeface="Arial" pitchFamily="34" charset="0"/>
                <a:cs typeface="Arial" pitchFamily="34" charset="0"/>
              </a:rPr>
              <a:t>3</a:t>
            </a:r>
            <a:r>
              <a:rPr lang="en-US" b="1" dirty="0">
                <a:latin typeface="Arial" pitchFamily="34" charset="0"/>
                <a:cs typeface="Arial" pitchFamily="34" charset="0"/>
              </a:rPr>
              <a:t>, Left</a:t>
            </a:r>
            <a:r>
              <a:rPr lang="en-US" b="1" baseline="-25000" dirty="0">
                <a:latin typeface="Arial" pitchFamily="34" charset="0"/>
                <a:cs typeface="Arial" pitchFamily="34" charset="0"/>
              </a:rPr>
              <a:t>3</a:t>
            </a:r>
          </a:p>
          <a:p>
            <a:pPr marL="812800" lvl="1" indent="-355600">
              <a:lnSpc>
                <a:spcPct val="150000"/>
              </a:lnSpc>
              <a:spcBef>
                <a:spcPts val="250"/>
              </a:spcBef>
              <a:buClr>
                <a:srgbClr val="C00000"/>
              </a:buClr>
              <a:buSzPct val="80000"/>
              <a:buFont typeface="Wingdings 2" pitchFamily="18" charset="2"/>
              <a:buChar char=""/>
              <a:defRPr/>
            </a:pPr>
            <a:endParaRPr lang="en-US" sz="2800" b="1" baseline="-25000" dirty="0">
              <a:latin typeface="+mn-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611CA6-01C4-4328-B801-102642D1996C}"/>
              </a:ext>
            </a:extLst>
          </p:cNvPr>
          <p:cNvSpPr>
            <a:spLocks noGrp="1"/>
          </p:cNvSpPr>
          <p:nvPr>
            <p:ph type="title"/>
          </p:nvPr>
        </p:nvSpPr>
        <p:spPr/>
        <p:txBody>
          <a:bodyPr/>
          <a:lstStyle/>
          <a:p>
            <a:r>
              <a:rPr lang="en-US" dirty="0"/>
              <a:t>Arc Standard Properties</a:t>
            </a:r>
            <a:endParaRPr lang="it-IT" dirty="0"/>
          </a:p>
        </p:txBody>
      </p:sp>
      <p:sp>
        <p:nvSpPr>
          <p:cNvPr id="3" name="Content Placeholder 2">
            <a:extLst>
              <a:ext uri="{FF2B5EF4-FFF2-40B4-BE49-F238E27FC236}">
                <a16:creationId xmlns:a16="http://schemas.microsoft.com/office/drawing/2014/main" xmlns="" id="{923CAAE4-6499-486C-8D62-BB4BFF8247DE}"/>
              </a:ext>
            </a:extLst>
          </p:cNvPr>
          <p:cNvSpPr>
            <a:spLocks noGrp="1"/>
          </p:cNvSpPr>
          <p:nvPr>
            <p:ph idx="1"/>
          </p:nvPr>
        </p:nvSpPr>
        <p:spPr/>
        <p:txBody>
          <a:bodyPr/>
          <a:lstStyle/>
          <a:p>
            <a:r>
              <a:rPr lang="en-US" dirty="0"/>
              <a:t>Does not deal with non-projectivity</a:t>
            </a:r>
          </a:p>
          <a:p>
            <a:r>
              <a:rPr lang="en-US" dirty="0"/>
              <a:t>Every transition sequence produces a projective dependency tree (soundness)</a:t>
            </a:r>
          </a:p>
          <a:p>
            <a:r>
              <a:rPr lang="en-US" dirty="0"/>
              <a:t>Every projective tree is produced by some transition sequence (completeness)</a:t>
            </a:r>
          </a:p>
          <a:p>
            <a:r>
              <a:rPr lang="en-US" dirty="0"/>
              <a:t>Parsing n words requires 2n transitions</a:t>
            </a:r>
            <a:endParaRPr lang="it-IT" dirty="0"/>
          </a:p>
        </p:txBody>
      </p:sp>
    </p:spTree>
    <p:extLst>
      <p:ext uri="{BB962C8B-B14F-4D97-AF65-F5344CB8AC3E}">
        <p14:creationId xmlns:p14="http://schemas.microsoft.com/office/powerpoint/2010/main" val="28377952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3BDB26-3A58-4801-BB6D-FA8FB9F7A049}"/>
              </a:ext>
            </a:extLst>
          </p:cNvPr>
          <p:cNvSpPr>
            <a:spLocks noGrp="1"/>
          </p:cNvSpPr>
          <p:nvPr>
            <p:ph type="title"/>
          </p:nvPr>
        </p:nvSpPr>
        <p:spPr/>
        <p:txBody>
          <a:bodyPr/>
          <a:lstStyle/>
          <a:p>
            <a:r>
              <a:rPr lang="en-US" dirty="0"/>
              <a:t>Arc Eager Transitions</a:t>
            </a:r>
            <a:endParaRPr lang="it-IT" dirty="0"/>
          </a:p>
        </p:txBody>
      </p:sp>
      <p:graphicFrame>
        <p:nvGraphicFramePr>
          <p:cNvPr id="4" name="Group 124">
            <a:extLst>
              <a:ext uri="{FF2B5EF4-FFF2-40B4-BE49-F238E27FC236}">
                <a16:creationId xmlns:a16="http://schemas.microsoft.com/office/drawing/2014/main" xmlns="" id="{814860CF-D3B2-43F3-B345-330029CA09B6}"/>
              </a:ext>
            </a:extLst>
          </p:cNvPr>
          <p:cNvGraphicFramePr>
            <a:graphicFrameLocks/>
          </p:cNvGraphicFramePr>
          <p:nvPr>
            <p:extLst>
              <p:ext uri="{D42A27DB-BD31-4B8C-83A1-F6EECF244321}">
                <p14:modId xmlns:p14="http://schemas.microsoft.com/office/powerpoint/2010/main" val="4158645680"/>
              </p:ext>
            </p:extLst>
          </p:nvPr>
        </p:nvGraphicFramePr>
        <p:xfrm>
          <a:off x="1192360" y="1355130"/>
          <a:ext cx="6651963" cy="5216320"/>
        </p:xfrm>
        <a:graphic>
          <a:graphicData uri="http://schemas.openxmlformats.org/drawingml/2006/table">
            <a:tbl>
              <a:tblPr/>
              <a:tblGrid>
                <a:gridCol w="1411605">
                  <a:extLst>
                    <a:ext uri="{9D8B030D-6E8A-4147-A177-3AD203B41FA5}">
                      <a16:colId xmlns:a16="http://schemas.microsoft.com/office/drawing/2014/main" xmlns="" val="20000"/>
                    </a:ext>
                  </a:extLst>
                </a:gridCol>
                <a:gridCol w="2620179">
                  <a:extLst>
                    <a:ext uri="{9D8B030D-6E8A-4147-A177-3AD203B41FA5}">
                      <a16:colId xmlns:a16="http://schemas.microsoft.com/office/drawing/2014/main" xmlns="" val="20001"/>
                    </a:ext>
                  </a:extLst>
                </a:gridCol>
                <a:gridCol w="2620179">
                  <a:extLst>
                    <a:ext uri="{9D8B030D-6E8A-4147-A177-3AD203B41FA5}">
                      <a16:colId xmlns:a16="http://schemas.microsoft.com/office/drawing/2014/main" xmlns="" val="1411429785"/>
                    </a:ext>
                  </a:extLst>
                </a:gridCol>
              </a:tblGrid>
              <a:tr h="624633">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Shift</a:t>
                      </a: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endParaRPr kumimoji="1" lang="en-US" sz="2000" b="1" i="0" u="sng" strike="noStrike" cap="none" normalizeH="0" baseline="0" dirty="0">
                        <a:ln>
                          <a:noFill/>
                        </a:ln>
                        <a:solidFill>
                          <a:schemeClr val="tx1"/>
                        </a:solidFill>
                        <a:effectLst>
                          <a:outerShdw blurRad="38100" dist="38100" dir="2700000" algn="tl">
                            <a:srgbClr val="C0C0C0"/>
                          </a:outerShdw>
                        </a:effectLst>
                        <a:latin typeface="+mj-lt"/>
                        <a:sym typeface="Symbol" pitchFamily="18" charset="2"/>
                      </a:endParaRPr>
                    </a:p>
                  </a:txBody>
                  <a:tcPr anchor="b"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sng"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anchor="b" horzOverflow="overflow">
                    <a:lnL cap="flat">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46742">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p>
                  </a:txBody>
                  <a:tcPr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horzOverflow="overflow">
                    <a:lnL cap="flat">
                      <a:noFill/>
                    </a:lnL>
                    <a:lnR cap="flat">
                      <a:noFill/>
                    </a:lnR>
                    <a:lnT w="12700" cap="flat" cmpd="sng" algn="ctr">
                      <a:solidFill>
                        <a:schemeClr val="bg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1"/>
                  </a:ext>
                </a:extLst>
              </a:tr>
              <a:tr h="646742">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Left-</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arc</a:t>
                      </a:r>
                      <a:r>
                        <a:rPr kumimoji="1" lang="en-US" sz="2000" b="1" i="0" u="none" strike="noStrike" cap="none" normalizeH="0" baseline="-25000" dirty="0" err="1">
                          <a:ln>
                            <a:noFill/>
                          </a:ln>
                          <a:solidFill>
                            <a:schemeClr val="tx1"/>
                          </a:solidFill>
                          <a:effectLst>
                            <a:outerShdw blurRad="38100" dist="38100" dir="2700000" algn="tl">
                              <a:srgbClr val="C0C0C0"/>
                            </a:outerShdw>
                          </a:effectLst>
                          <a:latin typeface="Arial" charset="0"/>
                        </a:rPr>
                        <a:t>r</a:t>
                      </a:r>
                      <a:endPar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endParaRP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p>
                  </a:txBody>
                  <a:tcPr anchor="b"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
                          <a:schemeClr val="accent2"/>
                        </a:buClr>
                        <a:buSzPct val="80000"/>
                        <a:buFont typeface="Wingdings" pitchFamily="2" charset="2"/>
                        <a:buNone/>
                        <a:tabLst/>
                      </a:pPr>
                      <a:r>
                        <a:rPr kumimoji="1"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cs typeface="Arial" panose="020B0604020202020204" pitchFamily="34" charset="0"/>
                          <a:sym typeface="Symbol" pitchFamily="18" charset="2"/>
                        </a:rPr>
                        <a:t>¬</a:t>
                      </a:r>
                      <a:r>
                        <a:rPr kumimoji="1"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sym typeface="Symbol" pitchFamily="18" charset="2"/>
                        </a:rPr>
                        <a:t> </a:t>
                      </a:r>
                      <a:r>
                        <a:rPr kumimoji="1" lang="en-US" sz="2000" b="0"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0" i="1"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k</a:t>
                      </a:r>
                      <a:r>
                        <a:rPr kumimoji="1" lang="en-US" sz="2000" b="0"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 </a:t>
                      </a:r>
                      <a:r>
                        <a:rPr kumimoji="1" lang="en-US" sz="2000" b="0" i="1"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s</a:t>
                      </a:r>
                      <a:r>
                        <a:rPr kumimoji="1" lang="en-US" sz="2000" b="0"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 </a:t>
                      </a:r>
                      <a:r>
                        <a:rPr kumimoji="1" lang="en-US" sz="2000" b="0" i="1" u="none" strike="noStrike" cap="none" normalizeH="0" baseline="0" dirty="0" smtClean="0">
                          <a:ln>
                            <a:noFill/>
                          </a:ln>
                          <a:solidFill>
                            <a:schemeClr val="tx1"/>
                          </a:solidFill>
                          <a:effectLst>
                            <a:outerShdw blurRad="38100" dist="38100" dir="2700000" algn="tl">
                              <a:srgbClr val="C0C0C0"/>
                            </a:outerShdw>
                          </a:effectLst>
                          <a:latin typeface="+mj-lt"/>
                          <a:sym typeface="Symbol" pitchFamily="18" charset="2"/>
                        </a:rPr>
                        <a:t>l</a:t>
                      </a:r>
                      <a:r>
                        <a:rPr kumimoji="1" lang="en-US" sz="2000" b="0" i="0" u="none" strike="noStrike" cap="none" normalizeH="0" baseline="0" dirty="0" smtClean="0">
                          <a:ln>
                            <a:noFill/>
                          </a:ln>
                          <a:solidFill>
                            <a:schemeClr val="tx1"/>
                          </a:solidFill>
                          <a:effectLst>
                            <a:outerShdw blurRad="38100" dist="38100" dir="2700000" algn="tl">
                              <a:srgbClr val="C0C0C0"/>
                            </a:outerShdw>
                          </a:effectLst>
                          <a:latin typeface="+mj-lt"/>
                          <a:sym typeface="Symbol" pitchFamily="18" charset="2"/>
                        </a:rPr>
                        <a:t>)</a:t>
                      </a:r>
                      <a:r>
                        <a:rPr kumimoji="1" lang="en-US" sz="2000" b="1" i="0" u="none" strike="noStrike" cap="none" normalizeH="0" baseline="0" dirty="0" smtClean="0">
                          <a:ln>
                            <a:noFill/>
                          </a:ln>
                          <a:solidFill>
                            <a:schemeClr val="tx1"/>
                          </a:solidFill>
                          <a:effectLst>
                            <a:outerShdw blurRad="38100" dist="38100" dir="2700000" algn="tl">
                              <a:srgbClr val="C0C0C0"/>
                            </a:outerShdw>
                          </a:effectLst>
                          <a:latin typeface="+mj-lt"/>
                          <a:sym typeface="Symbol" pitchFamily="18" charset="2"/>
                        </a:rPr>
                        <a:t> </a:t>
                      </a:r>
                      <a:r>
                        <a:rPr lang="en-US" sz="2000" dirty="0">
                          <a:latin typeface="Times New Roman" pitchFamily="18" charset="0"/>
                          <a:sym typeface="Symbol" pitchFamily="18" charset="2"/>
                        </a:rPr>
                        <a:t></a:t>
                      </a:r>
                      <a:r>
                        <a:rPr lang="en-US" sz="2000" i="1" dirty="0">
                          <a:latin typeface="Times New Roman" pitchFamily="18" charset="0"/>
                          <a:sym typeface="Symbol" pitchFamily="18" charset="2"/>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 </a:t>
                      </a:r>
                    </a:p>
                  </a:txBody>
                  <a:tcPr anchor="b" horzOverflow="overflow">
                    <a:lnL cap="flat">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00177">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r</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p>
                  </a:txBody>
                  <a:tcPr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horzOverflow="overflow">
                    <a:lnL cap="flat">
                      <a:noFill/>
                    </a:lnL>
                    <a:lnR cap="flat">
                      <a:noFill/>
                    </a:lnR>
                    <a:lnT w="12700" cap="flat" cmpd="sng" algn="ctr">
                      <a:solidFill>
                        <a:schemeClr val="bg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3"/>
                  </a:ext>
                </a:extLst>
              </a:tr>
              <a:tr h="591467">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Right-</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arc</a:t>
                      </a:r>
                      <a:r>
                        <a:rPr kumimoji="1" lang="en-US" sz="2000" b="1" i="0" u="none" strike="noStrike" cap="none" normalizeH="0" baseline="-25000" dirty="0" err="1">
                          <a:ln>
                            <a:noFill/>
                          </a:ln>
                          <a:solidFill>
                            <a:schemeClr val="tx1"/>
                          </a:solidFill>
                          <a:effectLst>
                            <a:outerShdw blurRad="38100" dist="38100" dir="2700000" algn="tl">
                              <a:srgbClr val="C0C0C0"/>
                            </a:outerShdw>
                          </a:effectLst>
                          <a:latin typeface="Arial" charset="0"/>
                        </a:rPr>
                        <a:t>r</a:t>
                      </a:r>
                      <a:endPar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endParaRP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p>
                  </a:txBody>
                  <a:tcPr anchor="b"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anchor="b" horzOverflow="overflow">
                    <a:lnL cap="flat">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68853">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r</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p>
                  </a:txBody>
                  <a:tcPr horzOverflow="overflow">
                    <a:lnL cap="flat">
                      <a:noFill/>
                    </a:lnL>
                    <a:lnR cap="flat">
                      <a:noFill/>
                    </a:lnR>
                    <a:lnT w="28575" cap="flat" cmpd="sng" algn="ctr">
                      <a:solidFill>
                        <a:schemeClr val="tx1"/>
                      </a:solidFill>
                      <a:prstDash val="solid"/>
                      <a:miter lim="800000"/>
                      <a:headEnd type="none" w="sm" len="sm"/>
                      <a:tailEnd type="none" w="sm" len="sm"/>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horzOverflow="overflow">
                    <a:lnL cap="flat">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68853">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Reduce</a:t>
                      </a:r>
                      <a:endPar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endParaRP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ts val="0"/>
                        </a:spcBef>
                        <a:spcAft>
                          <a:spcPct val="0"/>
                        </a:spcAft>
                        <a:buClr>
                          <a:schemeClr val="accent2"/>
                        </a:buClr>
                        <a:buSzPct val="80000"/>
                        <a:buFont typeface="Wingdings" pitchFamily="2" charset="2"/>
                        <a:buNone/>
                        <a:tabLst/>
                      </a:pP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S</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s</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 </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I</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 </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A</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a:t>
                      </a:r>
                      <a:endPar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endParaRPr>
                    </a:p>
                  </a:txBody>
                  <a:tcPr anchor="b" horzOverflow="overflow">
                    <a:lnL cap="flat">
                      <a:noFill/>
                    </a:lnL>
                    <a:lnR cap="flat">
                      <a:noFill/>
                    </a:lnR>
                    <a:lnT w="12700" cap="flat" cmpd="sng" algn="ctr">
                      <a:solidFill>
                        <a:schemeClr val="bg1"/>
                      </a:solidFill>
                      <a:prstDash val="solid"/>
                      <a:round/>
                      <a:headEnd type="none" w="med" len="med"/>
                      <a:tailEnd type="none" w="med" len="med"/>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0"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if </a:t>
                      </a:r>
                      <a:r>
                        <a:rPr kumimoji="1"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0" i="0" u="none" strike="noStrike" kern="1200" cap="none" normalizeH="0" baseline="0" dirty="0" smtClean="0">
                          <a:ln>
                            <a:noFill/>
                          </a:ln>
                          <a:solidFill>
                            <a:schemeClr val="tx1"/>
                          </a:solidFill>
                          <a:effectLst>
                            <a:outerShdw blurRad="38100" dist="38100" dir="2700000" algn="tl">
                              <a:srgbClr val="C0C0C0"/>
                            </a:outerShdw>
                          </a:effectLst>
                          <a:latin typeface="+mn-lt"/>
                          <a:ea typeface="+mn-ea"/>
                          <a:cs typeface="+mn-cs"/>
                          <a:sym typeface="Symbol" pitchFamily="18" charset="2"/>
                        </a:rPr>
                        <a:t>(</a:t>
                      </a:r>
                      <a:r>
                        <a:rPr kumimoji="1" lang="en-US" sz="2000" b="0"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k</a:t>
                      </a:r>
                      <a:r>
                        <a:rPr kumimoji="1" lang="en-US" sz="2000" b="0"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 </a:t>
                      </a:r>
                      <a:r>
                        <a:rPr kumimoji="1" lang="en-US" sz="2000" b="0"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s</a:t>
                      </a:r>
                      <a:r>
                        <a:rPr kumimoji="1" lang="en-US" sz="2000" b="0"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 </a:t>
                      </a:r>
                      <a:r>
                        <a:rPr kumimoji="1" lang="en-US" sz="2000" b="0" i="1" u="none" strike="noStrike" kern="1200" cap="none" normalizeH="0" baseline="0" dirty="0" smtClean="0">
                          <a:ln>
                            <a:noFill/>
                          </a:ln>
                          <a:solidFill>
                            <a:schemeClr val="tx1"/>
                          </a:solidFill>
                          <a:effectLst>
                            <a:outerShdw blurRad="38100" dist="38100" dir="2700000" algn="tl">
                              <a:srgbClr val="C0C0C0"/>
                            </a:outerShdw>
                          </a:effectLst>
                          <a:latin typeface="+mn-lt"/>
                          <a:ea typeface="+mn-ea"/>
                          <a:cs typeface="+mn-cs"/>
                          <a:sym typeface="Symbol" pitchFamily="18" charset="2"/>
                        </a:rPr>
                        <a:t>r</a:t>
                      </a:r>
                      <a:r>
                        <a:rPr kumimoji="1" lang="en-US" sz="2000" b="0" i="0" u="none" strike="noStrike" kern="1200" cap="none" normalizeH="0" baseline="0" dirty="0" smtClean="0">
                          <a:ln>
                            <a:noFill/>
                          </a:ln>
                          <a:solidFill>
                            <a:schemeClr val="tx1"/>
                          </a:solidFill>
                          <a:effectLst>
                            <a:outerShdw blurRad="38100" dist="38100" dir="2700000" algn="tl">
                              <a:srgbClr val="C0C0C0"/>
                            </a:outerShdw>
                          </a:effectLst>
                          <a:latin typeface="+mn-lt"/>
                          <a:ea typeface="+mn-ea"/>
                          <a:cs typeface="+mn-cs"/>
                          <a:sym typeface="Symbol" pitchFamily="18" charset="2"/>
                        </a:rPr>
                        <a:t>)</a:t>
                      </a:r>
                      <a:r>
                        <a:rPr kumimoji="1" lang="en-US" sz="2000" b="1" i="0" u="none" strike="noStrike" kern="1200" cap="none" normalizeH="0" baseline="0" dirty="0" smtClean="0">
                          <a:ln>
                            <a:noFill/>
                          </a:ln>
                          <a:solidFill>
                            <a:schemeClr val="tx1"/>
                          </a:solidFill>
                          <a:effectLst>
                            <a:outerShdw blurRad="38100" dist="38100" dir="2700000" algn="tl">
                              <a:srgbClr val="C0C0C0"/>
                            </a:outerShdw>
                          </a:effectLst>
                          <a:latin typeface="+mn-lt"/>
                          <a:ea typeface="+mn-ea"/>
                          <a:cs typeface="+mn-cs"/>
                          <a:sym typeface="Symbol" pitchFamily="18" charset="2"/>
                        </a:rPr>
                        <a:t> </a:t>
                      </a:r>
                      <a:r>
                        <a:rPr lang="en-US" sz="2000" dirty="0">
                          <a:latin typeface="Times New Roman" pitchFamily="18" charset="0"/>
                          <a:sym typeface="Symbol" pitchFamily="18" charset="2"/>
                        </a:rPr>
                        <a:t></a:t>
                      </a:r>
                      <a:r>
                        <a:rPr lang="en-US" sz="2000" i="1" dirty="0">
                          <a:latin typeface="Times New Roman" pitchFamily="18" charset="0"/>
                          <a:sym typeface="Symbol" pitchFamily="18" charset="2"/>
                        </a:rPr>
                        <a:t>A</a:t>
                      </a: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anchor="b" horzOverflow="overflow">
                    <a:lnL cap="flat">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16924570"/>
                  </a:ext>
                </a:extLst>
              </a:tr>
              <a:tr h="668853">
                <a:tc vMerge="1">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endParaRP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S</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 </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I</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 </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A</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a:t>
                      </a:r>
                      <a:endPar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endParaRPr>
                    </a:p>
                  </a:txBody>
                  <a:tcPr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horzOverflow="overflow">
                    <a:lnL cap="flat">
                      <a:noFill/>
                    </a:lnL>
                    <a:lnR cap="flat">
                      <a:noFill/>
                    </a:lnR>
                    <a:lnT w="12700" cap="flat" cmpd="sng" algn="ctr">
                      <a:solidFill>
                        <a:schemeClr val="bg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3417201901"/>
                  </a:ext>
                </a:extLst>
              </a:tr>
            </a:tbl>
          </a:graphicData>
        </a:graphic>
      </p:graphicFrame>
    </p:spTree>
    <p:extLst>
      <p:ext uri="{BB962C8B-B14F-4D97-AF65-F5344CB8AC3E}">
        <p14:creationId xmlns:p14="http://schemas.microsoft.com/office/powerpoint/2010/main" val="33989135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5E477D-6B17-4793-A8F1-1C91604257EF}"/>
              </a:ext>
            </a:extLst>
          </p:cNvPr>
          <p:cNvSpPr>
            <a:spLocks noGrp="1"/>
          </p:cNvSpPr>
          <p:nvPr>
            <p:ph type="title"/>
          </p:nvPr>
        </p:nvSpPr>
        <p:spPr/>
        <p:txBody>
          <a:bodyPr/>
          <a:lstStyle/>
          <a:p>
            <a:r>
              <a:rPr lang="en-US" dirty="0"/>
              <a:t>Arc Eager Oracle</a:t>
            </a:r>
            <a:endParaRPr lang="it-IT" dirty="0"/>
          </a:p>
        </p:txBody>
      </p:sp>
      <p:sp>
        <p:nvSpPr>
          <p:cNvPr id="3" name="Content Placeholder 2">
            <a:extLst>
              <a:ext uri="{FF2B5EF4-FFF2-40B4-BE49-F238E27FC236}">
                <a16:creationId xmlns:a16="http://schemas.microsoft.com/office/drawing/2014/main" xmlns="" id="{ED4483C4-D778-4720-9E21-34EA5DBAD166}"/>
              </a:ext>
            </a:extLst>
          </p:cNvPr>
          <p:cNvSpPr>
            <a:spLocks noGrp="1"/>
          </p:cNvSpPr>
          <p:nvPr>
            <p:ph idx="1"/>
          </p:nvPr>
        </p:nvSpPr>
        <p:spPr>
          <a:xfrm>
            <a:off x="685799" y="1239915"/>
            <a:ext cx="8264371" cy="5294235"/>
          </a:xfrm>
        </p:spPr>
        <p:txBody>
          <a:bodyPr/>
          <a:lstStyle/>
          <a:p>
            <a:r>
              <a:rPr lang="en-US" dirty="0"/>
              <a:t>Emulate the parser</a:t>
            </a:r>
          </a:p>
          <a:p>
            <a:pPr lvl="1">
              <a:lnSpc>
                <a:spcPct val="90000"/>
              </a:lnSpc>
              <a:buFontTx/>
              <a:buNone/>
              <a:defRPr/>
            </a:pPr>
            <a:r>
              <a:rPr lang="en-US" b="1" dirty="0"/>
              <a:t>Input Sentence: (</a:t>
            </a:r>
            <a:r>
              <a:rPr lang="en-US" b="1" i="1" dirty="0"/>
              <a:t>w</a:t>
            </a:r>
            <a:r>
              <a:rPr lang="en-US" b="1" baseline="-25000" dirty="0"/>
              <a:t>1</a:t>
            </a:r>
            <a:r>
              <a:rPr lang="en-US" b="1" dirty="0"/>
              <a:t>, </a:t>
            </a:r>
            <a:r>
              <a:rPr lang="en-US" b="1" i="1" dirty="0"/>
              <a:t>w</a:t>
            </a:r>
            <a:r>
              <a:rPr lang="en-US" b="1" baseline="-25000" dirty="0"/>
              <a:t>2</a:t>
            </a:r>
            <a:r>
              <a:rPr lang="en-US" b="1" dirty="0"/>
              <a:t>, … , </a:t>
            </a:r>
            <a:r>
              <a:rPr lang="en-US" b="1" i="1" dirty="0" err="1"/>
              <a:t>w</a:t>
            </a:r>
            <a:r>
              <a:rPr lang="en-US" b="1" i="1" baseline="-25000" dirty="0" err="1"/>
              <a:t>n</a:t>
            </a:r>
            <a:r>
              <a:rPr lang="en-US" b="1" dirty="0"/>
              <a:t>)</a:t>
            </a:r>
          </a:p>
          <a:p>
            <a:pPr lvl="1">
              <a:lnSpc>
                <a:spcPct val="90000"/>
              </a:lnSpc>
              <a:buFontTx/>
              <a:buNone/>
              <a:defRPr/>
            </a:pPr>
            <a:r>
              <a:rPr lang="en-US" b="1" dirty="0"/>
              <a:t>  </a:t>
            </a:r>
            <a:r>
              <a:rPr lang="en-US" b="1" i="1" dirty="0"/>
              <a:t>S</a:t>
            </a:r>
            <a:r>
              <a:rPr lang="en-US" b="1" dirty="0"/>
              <a:t> = &lt;&gt;</a:t>
            </a:r>
          </a:p>
          <a:p>
            <a:pPr lvl="1">
              <a:lnSpc>
                <a:spcPct val="90000"/>
              </a:lnSpc>
              <a:buFontTx/>
              <a:buNone/>
              <a:defRPr/>
            </a:pPr>
            <a:r>
              <a:rPr lang="en-US" b="1" dirty="0"/>
              <a:t>  </a:t>
            </a:r>
            <a:r>
              <a:rPr lang="en-US" b="1" i="1" dirty="0"/>
              <a:t>I</a:t>
            </a:r>
            <a:r>
              <a:rPr lang="en-US" b="1" dirty="0"/>
              <a:t> = &lt;</a:t>
            </a:r>
            <a:r>
              <a:rPr lang="en-US" b="1" i="1" dirty="0"/>
              <a:t>w</a:t>
            </a:r>
            <a:r>
              <a:rPr lang="en-US" b="1" baseline="-25000" dirty="0"/>
              <a:t>1</a:t>
            </a:r>
            <a:r>
              <a:rPr lang="en-US" b="1" dirty="0"/>
              <a:t>, </a:t>
            </a:r>
            <a:r>
              <a:rPr lang="en-US" b="1" i="1" dirty="0"/>
              <a:t>w</a:t>
            </a:r>
            <a:r>
              <a:rPr lang="en-US" b="1" baseline="-25000" dirty="0"/>
              <a:t>2</a:t>
            </a:r>
            <a:r>
              <a:rPr lang="en-US" b="1" dirty="0"/>
              <a:t>, … , </a:t>
            </a:r>
            <a:r>
              <a:rPr lang="en-US" b="1" i="1" dirty="0" err="1"/>
              <a:t>w</a:t>
            </a:r>
            <a:r>
              <a:rPr lang="en-US" b="1" i="1" baseline="-25000" dirty="0" err="1"/>
              <a:t>n</a:t>
            </a:r>
            <a:r>
              <a:rPr lang="en-US" b="1" dirty="0"/>
              <a:t>&gt;</a:t>
            </a:r>
          </a:p>
          <a:p>
            <a:pPr lvl="1">
              <a:lnSpc>
                <a:spcPct val="90000"/>
              </a:lnSpc>
              <a:buFontTx/>
              <a:buNone/>
              <a:defRPr/>
            </a:pPr>
            <a:r>
              <a:rPr lang="en-US" b="1" dirty="0"/>
              <a:t>  while </a:t>
            </a:r>
            <a:r>
              <a:rPr lang="en-US" b="1" i="1" dirty="0"/>
              <a:t>I</a:t>
            </a:r>
            <a:r>
              <a:rPr lang="en-US" b="1" dirty="0"/>
              <a:t> != &lt;&gt; do</a:t>
            </a:r>
          </a:p>
          <a:p>
            <a:pPr lvl="1">
              <a:lnSpc>
                <a:spcPct val="90000"/>
              </a:lnSpc>
              <a:buFontTx/>
              <a:buNone/>
              <a:defRPr/>
            </a:pPr>
            <a:r>
              <a:rPr lang="en-US" b="1" i="1" dirty="0"/>
              <a:t>	</a:t>
            </a:r>
            <a:r>
              <a:rPr lang="en-US" b="1" dirty="0"/>
              <a:t>if I[0] </a:t>
            </a:r>
            <a:r>
              <a:rPr lang="en-US" dirty="0"/>
              <a:t> −</a:t>
            </a:r>
            <a:r>
              <a:rPr lang="en-US" i="1" dirty="0"/>
              <a:t>r</a:t>
            </a:r>
            <a:r>
              <a:rPr lang="en-US" dirty="0"/>
              <a:t>→ </a:t>
            </a:r>
            <a:r>
              <a:rPr lang="en-US" b="1" dirty="0"/>
              <a:t>S[0]</a:t>
            </a:r>
            <a:endParaRPr lang="en-US" dirty="0"/>
          </a:p>
          <a:p>
            <a:pPr lvl="1">
              <a:lnSpc>
                <a:spcPct val="90000"/>
              </a:lnSpc>
              <a:buFontTx/>
              <a:buNone/>
              <a:defRPr/>
            </a:pPr>
            <a:r>
              <a:rPr lang="en-US" dirty="0"/>
              <a:t>		perform </a:t>
            </a:r>
            <a:r>
              <a:rPr lang="en-US" b="1" dirty="0"/>
              <a:t>Left-</a:t>
            </a:r>
            <a:r>
              <a:rPr lang="en-US" b="1" dirty="0" err="1"/>
              <a:t>Arc</a:t>
            </a:r>
            <a:r>
              <a:rPr lang="en-US" b="1" baseline="-25000" dirty="0" err="1"/>
              <a:t>r</a:t>
            </a:r>
            <a:endParaRPr lang="en-US" b="1" baseline="-25000" dirty="0"/>
          </a:p>
          <a:p>
            <a:pPr lvl="1">
              <a:lnSpc>
                <a:spcPct val="90000"/>
              </a:lnSpc>
              <a:buFontTx/>
              <a:buNone/>
              <a:defRPr/>
            </a:pPr>
            <a:r>
              <a:rPr lang="en-US" dirty="0"/>
              <a:t>	else if </a:t>
            </a:r>
            <a:r>
              <a:rPr lang="en-US" b="1" dirty="0"/>
              <a:t>S[0] </a:t>
            </a:r>
            <a:r>
              <a:rPr lang="en-US" dirty="0"/>
              <a:t> −</a:t>
            </a:r>
            <a:r>
              <a:rPr lang="en-US" i="1" dirty="0"/>
              <a:t>r</a:t>
            </a:r>
            <a:r>
              <a:rPr lang="en-US" dirty="0"/>
              <a:t>→ </a:t>
            </a:r>
            <a:r>
              <a:rPr lang="en-US" b="1" dirty="0"/>
              <a:t>I[0]</a:t>
            </a:r>
            <a:endParaRPr lang="en-US" dirty="0"/>
          </a:p>
          <a:p>
            <a:pPr lvl="1">
              <a:lnSpc>
                <a:spcPct val="90000"/>
              </a:lnSpc>
              <a:buFontTx/>
              <a:buNone/>
              <a:defRPr/>
            </a:pPr>
            <a:r>
              <a:rPr lang="en-US" dirty="0"/>
              <a:t>		perform </a:t>
            </a:r>
            <a:r>
              <a:rPr lang="en-US" b="1" dirty="0"/>
              <a:t>Right-</a:t>
            </a:r>
            <a:r>
              <a:rPr lang="en-US" b="1" dirty="0" err="1"/>
              <a:t>Arc</a:t>
            </a:r>
            <a:r>
              <a:rPr lang="en-US" b="1" baseline="-25000" dirty="0" err="1"/>
              <a:t>r</a:t>
            </a:r>
            <a:r>
              <a:rPr lang="en-US" dirty="0"/>
              <a:t> </a:t>
            </a:r>
          </a:p>
          <a:p>
            <a:pPr lvl="1">
              <a:lnSpc>
                <a:spcPct val="90000"/>
              </a:lnSpc>
              <a:buFontTx/>
              <a:buNone/>
              <a:defRPr/>
            </a:pPr>
            <a:r>
              <a:rPr lang="en-US" dirty="0"/>
              <a:t>	else if all children of S[0] are attached and S[0] is attached</a:t>
            </a:r>
          </a:p>
          <a:p>
            <a:pPr lvl="1">
              <a:lnSpc>
                <a:spcPct val="90000"/>
              </a:lnSpc>
              <a:buFontTx/>
              <a:buNone/>
              <a:defRPr/>
            </a:pPr>
            <a:r>
              <a:rPr lang="en-US" dirty="0"/>
              <a:t>		perform </a:t>
            </a:r>
            <a:r>
              <a:rPr lang="en-US" b="1" dirty="0"/>
              <a:t>Reduce</a:t>
            </a:r>
          </a:p>
          <a:p>
            <a:pPr lvl="1">
              <a:lnSpc>
                <a:spcPct val="90000"/>
              </a:lnSpc>
              <a:buFontTx/>
              <a:buNone/>
              <a:defRPr/>
            </a:pPr>
            <a:r>
              <a:rPr lang="en-US" dirty="0"/>
              <a:t>	else</a:t>
            </a:r>
          </a:p>
          <a:p>
            <a:pPr lvl="1">
              <a:lnSpc>
                <a:spcPct val="90000"/>
              </a:lnSpc>
              <a:buFontTx/>
              <a:buNone/>
              <a:defRPr/>
            </a:pPr>
            <a:r>
              <a:rPr lang="en-US" dirty="0"/>
              <a:t>		perform </a:t>
            </a:r>
            <a:r>
              <a:rPr lang="en-US" b="1" dirty="0"/>
              <a:t>Shift</a:t>
            </a:r>
            <a:endParaRPr lang="it-IT" b="1" dirty="0"/>
          </a:p>
        </p:txBody>
      </p:sp>
    </p:spTree>
    <p:extLst>
      <p:ext uri="{BB962C8B-B14F-4D97-AF65-F5344CB8AC3E}">
        <p14:creationId xmlns:p14="http://schemas.microsoft.com/office/powerpoint/2010/main" val="24452214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a:extLst>
              <a:ext uri="{FF2B5EF4-FFF2-40B4-BE49-F238E27FC236}">
                <a16:creationId xmlns:a16="http://schemas.microsoft.com/office/drawing/2014/main" xmlns="" id="{808C7672-2643-40EA-9B1B-364ADA998CE1}"/>
              </a:ext>
            </a:extLst>
          </p:cNvPr>
          <p:cNvSpPr>
            <a:spLocks noGrp="1" noChangeArrowheads="1"/>
          </p:cNvSpPr>
          <p:nvPr>
            <p:ph type="title"/>
          </p:nvPr>
        </p:nvSpPr>
        <p:spPr>
          <a:xfrm>
            <a:off x="704850" y="10956"/>
            <a:ext cx="8553450" cy="768100"/>
          </a:xfrm>
        </p:spPr>
        <p:txBody>
          <a:bodyPr>
            <a:normAutofit/>
          </a:bodyPr>
          <a:lstStyle/>
          <a:p>
            <a:pPr fontAlgn="auto">
              <a:spcAft>
                <a:spcPts val="0"/>
              </a:spcAft>
              <a:defRPr/>
            </a:pPr>
            <a:r>
              <a:rPr lang="en-US" sz="4000" dirty="0">
                <a:solidFill>
                  <a:schemeClr val="accent1">
                    <a:tint val="88000"/>
                    <a:satMod val="150000"/>
                  </a:schemeClr>
                </a:solidFill>
              </a:rPr>
              <a:t>Arc Eager Parsing</a:t>
            </a:r>
          </a:p>
        </p:txBody>
      </p:sp>
      <p:graphicFrame>
        <p:nvGraphicFramePr>
          <p:cNvPr id="2" name="Table 1">
            <a:extLst>
              <a:ext uri="{FF2B5EF4-FFF2-40B4-BE49-F238E27FC236}">
                <a16:creationId xmlns:a16="http://schemas.microsoft.com/office/drawing/2014/main" xmlns="" id="{321518F5-A4BC-4037-BB56-7DEC61B13A89}"/>
              </a:ext>
            </a:extLst>
          </p:cNvPr>
          <p:cNvGraphicFramePr>
            <a:graphicFrameLocks noGrp="1"/>
          </p:cNvGraphicFramePr>
          <p:nvPr>
            <p:extLst>
              <p:ext uri="{D42A27DB-BD31-4B8C-83A1-F6EECF244321}">
                <p14:modId xmlns:p14="http://schemas.microsoft.com/office/powerpoint/2010/main" val="3029790213"/>
              </p:ext>
            </p:extLst>
          </p:nvPr>
        </p:nvGraphicFramePr>
        <p:xfrm>
          <a:off x="1524000" y="1397000"/>
          <a:ext cx="6096000" cy="4079240"/>
        </p:xfrm>
        <a:graphic>
          <a:graphicData uri="http://schemas.openxmlformats.org/drawingml/2006/table">
            <a:tbl>
              <a:tblPr firstRow="1" bandRow="1">
                <a:tableStyleId>{7DF18680-E054-41AD-8BC1-D1AEF772440D}</a:tableStyleId>
              </a:tblPr>
              <a:tblGrid>
                <a:gridCol w="1434990">
                  <a:extLst>
                    <a:ext uri="{9D8B030D-6E8A-4147-A177-3AD203B41FA5}">
                      <a16:colId xmlns:a16="http://schemas.microsoft.com/office/drawing/2014/main" xmlns="" val="2186808534"/>
                    </a:ext>
                  </a:extLst>
                </a:gridCol>
                <a:gridCol w="1958655">
                  <a:extLst>
                    <a:ext uri="{9D8B030D-6E8A-4147-A177-3AD203B41FA5}">
                      <a16:colId xmlns:a16="http://schemas.microsoft.com/office/drawing/2014/main" xmlns="" val="433246257"/>
                    </a:ext>
                  </a:extLst>
                </a:gridCol>
                <a:gridCol w="2702355">
                  <a:extLst>
                    <a:ext uri="{9D8B030D-6E8A-4147-A177-3AD203B41FA5}">
                      <a16:colId xmlns:a16="http://schemas.microsoft.com/office/drawing/2014/main" xmlns="" val="871460366"/>
                    </a:ext>
                  </a:extLst>
                </a:gridCol>
              </a:tblGrid>
              <a:tr h="370840">
                <a:tc>
                  <a:txBody>
                    <a:bodyPr/>
                    <a:lstStyle/>
                    <a:p>
                      <a:r>
                        <a:rPr lang="en-US" dirty="0"/>
                        <a:t>Action</a:t>
                      </a:r>
                      <a:endParaRPr lang="it-IT" dirty="0"/>
                    </a:p>
                  </a:txBody>
                  <a:tcPr/>
                </a:tc>
                <a:tc>
                  <a:txBody>
                    <a:bodyPr/>
                    <a:lstStyle/>
                    <a:p>
                      <a:r>
                        <a:rPr lang="en-US" dirty="0"/>
                        <a:t>Stack</a:t>
                      </a:r>
                      <a:endParaRPr lang="it-IT" dirty="0"/>
                    </a:p>
                  </a:txBody>
                  <a:tcPr/>
                </a:tc>
                <a:tc>
                  <a:txBody>
                    <a:bodyPr/>
                    <a:lstStyle/>
                    <a:p>
                      <a:r>
                        <a:rPr lang="en-US" dirty="0"/>
                        <a:t>Buffer</a:t>
                      </a:r>
                      <a:endParaRPr lang="it-IT" dirty="0"/>
                    </a:p>
                  </a:txBody>
                  <a:tcPr/>
                </a:tc>
                <a:extLst>
                  <a:ext uri="{0D108BD9-81ED-4DB2-BD59-A6C34878D82A}">
                    <a16:rowId xmlns:a16="http://schemas.microsoft.com/office/drawing/2014/main" xmlns="" val="730513474"/>
                  </a:ext>
                </a:extLst>
              </a:tr>
              <a:tr h="370840">
                <a:tc>
                  <a:txBody>
                    <a:bodyPr/>
                    <a:lstStyle/>
                    <a:p>
                      <a:endParaRPr lang="it-IT"/>
                    </a:p>
                  </a:txBody>
                  <a:tcPr/>
                </a:tc>
                <a:tc>
                  <a:txBody>
                    <a:bodyPr/>
                    <a:lstStyle/>
                    <a:p>
                      <a:r>
                        <a:rPr lang="en-US" dirty="0"/>
                        <a:t>[]</a:t>
                      </a:r>
                      <a:endParaRPr lang="it-IT" dirty="0"/>
                    </a:p>
                  </a:txBody>
                  <a:tcPr/>
                </a:tc>
                <a:tc>
                  <a:txBody>
                    <a:bodyPr/>
                    <a:lstStyle/>
                    <a:p>
                      <a:r>
                        <a:rPr lang="en-US" dirty="0"/>
                        <a:t>They told him a story</a:t>
                      </a:r>
                      <a:endParaRPr lang="it-IT" dirty="0"/>
                    </a:p>
                  </a:txBody>
                  <a:tcPr/>
                </a:tc>
                <a:extLst>
                  <a:ext uri="{0D108BD9-81ED-4DB2-BD59-A6C34878D82A}">
                    <a16:rowId xmlns:a16="http://schemas.microsoft.com/office/drawing/2014/main" xmlns="" val="1831466441"/>
                  </a:ext>
                </a:extLst>
              </a:tr>
              <a:tr h="370840">
                <a:tc>
                  <a:txBody>
                    <a:bodyPr/>
                    <a:lstStyle/>
                    <a:p>
                      <a:r>
                        <a:rPr lang="en-US" dirty="0"/>
                        <a:t>Shift</a:t>
                      </a:r>
                      <a:endParaRPr lang="it-IT" dirty="0"/>
                    </a:p>
                  </a:txBody>
                  <a:tcPr/>
                </a:tc>
                <a:tc>
                  <a:txBody>
                    <a:bodyPr/>
                    <a:lstStyle/>
                    <a:p>
                      <a:r>
                        <a:rPr lang="en-US" dirty="0"/>
                        <a:t>They</a:t>
                      </a:r>
                      <a:endParaRPr lang="it-IT" dirty="0"/>
                    </a:p>
                  </a:txBody>
                  <a:tcPr/>
                </a:tc>
                <a:tc>
                  <a:txBody>
                    <a:bodyPr/>
                    <a:lstStyle/>
                    <a:p>
                      <a:r>
                        <a:rPr lang="en-US" dirty="0"/>
                        <a:t>told him a story</a:t>
                      </a:r>
                      <a:endParaRPr lang="it-IT" dirty="0"/>
                    </a:p>
                  </a:txBody>
                  <a:tcPr/>
                </a:tc>
                <a:extLst>
                  <a:ext uri="{0D108BD9-81ED-4DB2-BD59-A6C34878D82A}">
                    <a16:rowId xmlns:a16="http://schemas.microsoft.com/office/drawing/2014/main" xmlns="" val="3756239733"/>
                  </a:ext>
                </a:extLst>
              </a:tr>
              <a:tr h="370840">
                <a:tc>
                  <a:txBody>
                    <a:bodyPr/>
                    <a:lstStyle/>
                    <a:p>
                      <a:r>
                        <a:rPr lang="en-US" dirty="0"/>
                        <a:t>LA-subj</a:t>
                      </a:r>
                      <a:endParaRPr lang="it-IT" dirty="0"/>
                    </a:p>
                  </a:txBody>
                  <a:tcPr/>
                </a:tc>
                <a:tc>
                  <a:txBody>
                    <a:bodyPr/>
                    <a:lstStyle/>
                    <a:p>
                      <a:endParaRPr lang="it-IT" dirty="0"/>
                    </a:p>
                  </a:txBody>
                  <a:tcPr/>
                </a:tc>
                <a:tc>
                  <a:txBody>
                    <a:bodyPr/>
                    <a:lstStyle/>
                    <a:p>
                      <a:r>
                        <a:rPr lang="en-US" dirty="0"/>
                        <a:t>told him a story</a:t>
                      </a:r>
                      <a:endParaRPr lang="it-IT" dirty="0"/>
                    </a:p>
                  </a:txBody>
                  <a:tcPr/>
                </a:tc>
                <a:extLst>
                  <a:ext uri="{0D108BD9-81ED-4DB2-BD59-A6C34878D82A}">
                    <a16:rowId xmlns:a16="http://schemas.microsoft.com/office/drawing/2014/main" xmlns="" val="2244839965"/>
                  </a:ext>
                </a:extLst>
              </a:tr>
              <a:tr h="370840">
                <a:tc>
                  <a:txBody>
                    <a:bodyPr/>
                    <a:lstStyle/>
                    <a:p>
                      <a:r>
                        <a:rPr lang="en-US" dirty="0"/>
                        <a:t>Shift</a:t>
                      </a:r>
                      <a:endParaRPr lang="it-IT" dirty="0"/>
                    </a:p>
                  </a:txBody>
                  <a:tcPr/>
                </a:tc>
                <a:tc>
                  <a:txBody>
                    <a:bodyPr/>
                    <a:lstStyle/>
                    <a:p>
                      <a:r>
                        <a:rPr lang="en-US" dirty="0"/>
                        <a:t>told</a:t>
                      </a:r>
                      <a:endParaRPr lang="it-IT" dirty="0"/>
                    </a:p>
                  </a:txBody>
                  <a:tcPr/>
                </a:tc>
                <a:tc>
                  <a:txBody>
                    <a:bodyPr/>
                    <a:lstStyle/>
                    <a:p>
                      <a:r>
                        <a:rPr lang="en-US" dirty="0"/>
                        <a:t>him a story</a:t>
                      </a:r>
                      <a:endParaRPr lang="it-IT" dirty="0"/>
                    </a:p>
                  </a:txBody>
                  <a:tcPr/>
                </a:tc>
                <a:extLst>
                  <a:ext uri="{0D108BD9-81ED-4DB2-BD59-A6C34878D82A}">
                    <a16:rowId xmlns:a16="http://schemas.microsoft.com/office/drawing/2014/main" xmlns="" val="120687567"/>
                  </a:ext>
                </a:extLst>
              </a:tr>
              <a:tr h="370840">
                <a:tc>
                  <a:txBody>
                    <a:bodyPr/>
                    <a:lstStyle/>
                    <a:p>
                      <a:r>
                        <a:rPr lang="en-US" dirty="0"/>
                        <a:t>RA-</a:t>
                      </a:r>
                      <a:r>
                        <a:rPr lang="en-US" dirty="0" err="1"/>
                        <a:t>obj</a:t>
                      </a:r>
                      <a:endParaRPr lang="it-IT" dirty="0"/>
                    </a:p>
                  </a:txBody>
                  <a:tcPr/>
                </a:tc>
                <a:tc>
                  <a:txBody>
                    <a:bodyPr/>
                    <a:lstStyle/>
                    <a:p>
                      <a:r>
                        <a:rPr lang="en-US" dirty="0"/>
                        <a:t>told him</a:t>
                      </a:r>
                      <a:endParaRPr lang="it-IT" dirty="0"/>
                    </a:p>
                  </a:txBody>
                  <a:tcPr/>
                </a:tc>
                <a:tc>
                  <a:txBody>
                    <a:bodyPr/>
                    <a:lstStyle/>
                    <a:p>
                      <a:r>
                        <a:rPr lang="en-US" dirty="0"/>
                        <a:t>a story</a:t>
                      </a:r>
                      <a:endParaRPr lang="it-IT" dirty="0"/>
                    </a:p>
                  </a:txBody>
                  <a:tcPr/>
                </a:tc>
                <a:extLst>
                  <a:ext uri="{0D108BD9-81ED-4DB2-BD59-A6C34878D82A}">
                    <a16:rowId xmlns:a16="http://schemas.microsoft.com/office/drawing/2014/main" xmlns="" val="1357025285"/>
                  </a:ext>
                </a:extLst>
              </a:tr>
              <a:tr h="370840">
                <a:tc>
                  <a:txBody>
                    <a:bodyPr/>
                    <a:lstStyle/>
                    <a:p>
                      <a:r>
                        <a:rPr lang="en-US" dirty="0"/>
                        <a:t>Reduce</a:t>
                      </a:r>
                      <a:endParaRPr lang="it-IT" dirty="0"/>
                    </a:p>
                  </a:txBody>
                  <a:tcPr/>
                </a:tc>
                <a:tc>
                  <a:txBody>
                    <a:bodyPr/>
                    <a:lstStyle/>
                    <a:p>
                      <a:r>
                        <a:rPr lang="en-US" dirty="0"/>
                        <a:t>told</a:t>
                      </a:r>
                      <a:endParaRPr lang="it-IT" dirty="0"/>
                    </a:p>
                  </a:txBody>
                  <a:tcPr/>
                </a:tc>
                <a:tc>
                  <a:txBody>
                    <a:bodyPr/>
                    <a:lstStyle/>
                    <a:p>
                      <a:r>
                        <a:rPr lang="en-US" dirty="0"/>
                        <a:t>a story</a:t>
                      </a:r>
                      <a:endParaRPr lang="it-IT" dirty="0"/>
                    </a:p>
                  </a:txBody>
                  <a:tcPr/>
                </a:tc>
                <a:extLst>
                  <a:ext uri="{0D108BD9-81ED-4DB2-BD59-A6C34878D82A}">
                    <a16:rowId xmlns:a16="http://schemas.microsoft.com/office/drawing/2014/main" xmlns="" val="3758651046"/>
                  </a:ext>
                </a:extLst>
              </a:tr>
              <a:tr h="370840">
                <a:tc>
                  <a:txBody>
                    <a:bodyPr/>
                    <a:lstStyle/>
                    <a:p>
                      <a:r>
                        <a:rPr lang="en-US" dirty="0"/>
                        <a:t>Shift</a:t>
                      </a:r>
                      <a:endParaRPr lang="it-IT" dirty="0"/>
                    </a:p>
                  </a:txBody>
                  <a:tcPr/>
                </a:tc>
                <a:tc>
                  <a:txBody>
                    <a:bodyPr/>
                    <a:lstStyle/>
                    <a:p>
                      <a:r>
                        <a:rPr lang="en-US" dirty="0"/>
                        <a:t>told a</a:t>
                      </a:r>
                      <a:endParaRPr lang="it-IT" dirty="0"/>
                    </a:p>
                  </a:txBody>
                  <a:tcPr/>
                </a:tc>
                <a:tc>
                  <a:txBody>
                    <a:bodyPr/>
                    <a:lstStyle/>
                    <a:p>
                      <a:r>
                        <a:rPr lang="en-US" dirty="0"/>
                        <a:t>story</a:t>
                      </a:r>
                      <a:endParaRPr lang="it-IT" dirty="0"/>
                    </a:p>
                  </a:txBody>
                  <a:tcPr/>
                </a:tc>
                <a:extLst>
                  <a:ext uri="{0D108BD9-81ED-4DB2-BD59-A6C34878D82A}">
                    <a16:rowId xmlns:a16="http://schemas.microsoft.com/office/drawing/2014/main" xmlns="" val="1492420875"/>
                  </a:ext>
                </a:extLst>
              </a:tr>
              <a:tr h="370840">
                <a:tc>
                  <a:txBody>
                    <a:bodyPr/>
                    <a:lstStyle/>
                    <a:p>
                      <a:r>
                        <a:rPr lang="en-US" dirty="0"/>
                        <a:t>LA-</a:t>
                      </a:r>
                      <a:r>
                        <a:rPr lang="en-US" dirty="0" err="1"/>
                        <a:t>det</a:t>
                      </a:r>
                      <a:endParaRPr lang="it-IT" dirty="0"/>
                    </a:p>
                  </a:txBody>
                  <a:tcPr/>
                </a:tc>
                <a:tc>
                  <a:txBody>
                    <a:bodyPr/>
                    <a:lstStyle/>
                    <a:p>
                      <a:r>
                        <a:rPr lang="en-US" dirty="0"/>
                        <a:t>told</a:t>
                      </a:r>
                      <a:endParaRPr lang="it-IT" dirty="0"/>
                    </a:p>
                  </a:txBody>
                  <a:tcPr/>
                </a:tc>
                <a:tc>
                  <a:txBody>
                    <a:bodyPr/>
                    <a:lstStyle/>
                    <a:p>
                      <a:r>
                        <a:rPr lang="en-US" dirty="0"/>
                        <a:t>story</a:t>
                      </a:r>
                      <a:endParaRPr lang="it-IT" dirty="0"/>
                    </a:p>
                  </a:txBody>
                  <a:tcPr/>
                </a:tc>
                <a:extLst>
                  <a:ext uri="{0D108BD9-81ED-4DB2-BD59-A6C34878D82A}">
                    <a16:rowId xmlns:a16="http://schemas.microsoft.com/office/drawing/2014/main" xmlns="" val="3364983682"/>
                  </a:ext>
                </a:extLst>
              </a:tr>
              <a:tr h="370840">
                <a:tc>
                  <a:txBody>
                    <a:bodyPr/>
                    <a:lstStyle/>
                    <a:p>
                      <a:r>
                        <a:rPr lang="en-US" dirty="0"/>
                        <a:t>RA-</a:t>
                      </a:r>
                      <a:r>
                        <a:rPr lang="en-US" dirty="0" err="1"/>
                        <a:t>obj</a:t>
                      </a:r>
                      <a:endParaRPr lang="it-IT" dirty="0"/>
                    </a:p>
                  </a:txBody>
                  <a:tcPr/>
                </a:tc>
                <a:tc>
                  <a:txBody>
                    <a:bodyPr/>
                    <a:lstStyle/>
                    <a:p>
                      <a:r>
                        <a:rPr lang="en-US" dirty="0"/>
                        <a:t>told story</a:t>
                      </a:r>
                      <a:endParaRPr lang="it-IT" dirty="0"/>
                    </a:p>
                  </a:txBody>
                  <a:tcPr/>
                </a:tc>
                <a:tc>
                  <a:txBody>
                    <a:bodyPr/>
                    <a:lstStyle/>
                    <a:p>
                      <a:endParaRPr lang="it-IT" dirty="0"/>
                    </a:p>
                  </a:txBody>
                  <a:tcPr/>
                </a:tc>
                <a:extLst>
                  <a:ext uri="{0D108BD9-81ED-4DB2-BD59-A6C34878D82A}">
                    <a16:rowId xmlns:a16="http://schemas.microsoft.com/office/drawing/2014/main" xmlns="" val="780612295"/>
                  </a:ext>
                </a:extLst>
              </a:tr>
              <a:tr h="370840">
                <a:tc>
                  <a:txBody>
                    <a:bodyPr/>
                    <a:lstStyle/>
                    <a:p>
                      <a:r>
                        <a:rPr lang="en-US" dirty="0"/>
                        <a:t>Reduce</a:t>
                      </a:r>
                      <a:endParaRPr lang="it-IT" dirty="0"/>
                    </a:p>
                  </a:txBody>
                  <a:tcPr/>
                </a:tc>
                <a:tc>
                  <a:txBody>
                    <a:bodyPr/>
                    <a:lstStyle/>
                    <a:p>
                      <a:r>
                        <a:rPr lang="en-US" dirty="0"/>
                        <a:t>told</a:t>
                      </a:r>
                      <a:endParaRPr lang="it-IT" dirty="0"/>
                    </a:p>
                  </a:txBody>
                  <a:tcPr/>
                </a:tc>
                <a:tc>
                  <a:txBody>
                    <a:bodyPr/>
                    <a:lstStyle/>
                    <a:p>
                      <a:endParaRPr lang="it-IT" dirty="0"/>
                    </a:p>
                  </a:txBody>
                  <a:tcPr/>
                </a:tc>
                <a:extLst>
                  <a:ext uri="{0D108BD9-81ED-4DB2-BD59-A6C34878D82A}">
                    <a16:rowId xmlns:a16="http://schemas.microsoft.com/office/drawing/2014/main" xmlns="" val="1608005780"/>
                  </a:ext>
                </a:extLst>
              </a:tr>
            </a:tbl>
          </a:graphicData>
        </a:graphic>
      </p:graphicFrame>
    </p:spTree>
    <p:extLst>
      <p:ext uri="{BB962C8B-B14F-4D97-AF65-F5344CB8AC3E}">
        <p14:creationId xmlns:p14="http://schemas.microsoft.com/office/powerpoint/2010/main" val="17754567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36D47558-C401-4F47-AE2C-30C0AE1BBA11}"/>
              </a:ext>
            </a:extLst>
          </p:cNvPr>
          <p:cNvSpPr>
            <a:spLocks noGrp="1"/>
          </p:cNvSpPr>
          <p:nvPr>
            <p:ph type="ctrTitle" sz="quarter"/>
          </p:nvPr>
        </p:nvSpPr>
        <p:spPr/>
        <p:txBody>
          <a:bodyPr/>
          <a:lstStyle/>
          <a:p>
            <a:r>
              <a:rPr lang="en-US" dirty="0"/>
              <a:t>Non Projective Transitions</a:t>
            </a:r>
            <a:endParaRPr lang="it-IT" dirty="0"/>
          </a:p>
        </p:txBody>
      </p:sp>
      <p:sp>
        <p:nvSpPr>
          <p:cNvPr id="5" name="Subtitle 4">
            <a:extLst>
              <a:ext uri="{FF2B5EF4-FFF2-40B4-BE49-F238E27FC236}">
                <a16:creationId xmlns:a16="http://schemas.microsoft.com/office/drawing/2014/main" xmlns="" id="{E0DB1A9A-B8F2-4126-B397-48A6565D3916}"/>
              </a:ext>
            </a:extLst>
          </p:cNvPr>
          <p:cNvSpPr>
            <a:spLocks noGrp="1"/>
          </p:cNvSpPr>
          <p:nvPr>
            <p:ph type="subTitle" sz="quarter" idx="1"/>
          </p:nvPr>
        </p:nvSpPr>
        <p:spPr/>
        <p:txBody>
          <a:bodyPr/>
          <a:lstStyle/>
          <a:p>
            <a:endParaRPr lang="it-IT"/>
          </a:p>
        </p:txBody>
      </p:sp>
    </p:spTree>
    <p:extLst>
      <p:ext uri="{BB962C8B-B14F-4D97-AF65-F5344CB8AC3E}">
        <p14:creationId xmlns:p14="http://schemas.microsoft.com/office/powerpoint/2010/main" val="19454796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6" name="Rectangle 4">
            <a:extLst>
              <a:ext uri="{FF2B5EF4-FFF2-40B4-BE49-F238E27FC236}">
                <a16:creationId xmlns:a16="http://schemas.microsoft.com/office/drawing/2014/main" xmlns="" id="{54BFE986-D0D1-4B9D-9B4A-C2DE4B47C7AA}"/>
              </a:ext>
            </a:extLst>
          </p:cNvPr>
          <p:cNvSpPr>
            <a:spLocks noGrp="1" noChangeArrowheads="1"/>
          </p:cNvSpPr>
          <p:nvPr>
            <p:ph type="title"/>
          </p:nvPr>
        </p:nvSpPr>
        <p:spPr>
          <a:xfrm>
            <a:off x="731838" y="10955"/>
            <a:ext cx="7772400" cy="768350"/>
          </a:xfrm>
        </p:spPr>
        <p:txBody>
          <a:bodyPr/>
          <a:lstStyle/>
          <a:p>
            <a:pPr>
              <a:defRPr/>
            </a:pPr>
            <a:r>
              <a:rPr lang="en-US" dirty="0"/>
              <a:t>Actions for non-projective arcs (Attardi)</a:t>
            </a:r>
          </a:p>
        </p:txBody>
      </p:sp>
      <p:graphicFrame>
        <p:nvGraphicFramePr>
          <p:cNvPr id="259303" name="Group 231">
            <a:extLst>
              <a:ext uri="{FF2B5EF4-FFF2-40B4-BE49-F238E27FC236}">
                <a16:creationId xmlns:a16="http://schemas.microsoft.com/office/drawing/2014/main" xmlns="" id="{AFA921B9-BDFF-4CE1-80CF-5A6A974F9E83}"/>
              </a:ext>
            </a:extLst>
          </p:cNvPr>
          <p:cNvGraphicFramePr>
            <a:graphicFrameLocks noGrp="1"/>
          </p:cNvGraphicFramePr>
          <p:nvPr>
            <p:ph type="tbl" idx="1"/>
            <p:extLst/>
          </p:nvPr>
        </p:nvGraphicFramePr>
        <p:xfrm>
          <a:off x="1730375" y="1757363"/>
          <a:ext cx="5491163" cy="3169760"/>
        </p:xfrm>
        <a:graphic>
          <a:graphicData uri="http://schemas.openxmlformats.org/drawingml/2006/table">
            <a:tbl>
              <a:tblPr/>
              <a:tblGrid>
                <a:gridCol w="1817688">
                  <a:extLst>
                    <a:ext uri="{9D8B030D-6E8A-4147-A177-3AD203B41FA5}">
                      <a16:colId xmlns:a16="http://schemas.microsoft.com/office/drawing/2014/main" xmlns="" val="20000"/>
                    </a:ext>
                  </a:extLst>
                </a:gridCol>
                <a:gridCol w="3673475">
                  <a:extLst>
                    <a:ext uri="{9D8B030D-6E8A-4147-A177-3AD203B41FA5}">
                      <a16:colId xmlns:a16="http://schemas.microsoft.com/office/drawing/2014/main" xmlns="" val="20001"/>
                    </a:ext>
                  </a:extLst>
                </a:gridCol>
              </a:tblGrid>
              <a:tr h="396214">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Right2</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r</a:t>
                      </a:r>
                    </a:p>
                  </a:txBody>
                  <a:tcPr marT="45710" marB="45710"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2</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1</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endParaRPr kumimoji="1" lang="en-US" sz="2000" b="1" i="0" u="sng"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marT="45710" marB="45710"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0"/>
                  </a:ext>
                </a:extLst>
              </a:tr>
              <a:tr h="396214">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1</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2</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r</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marT="45710" marB="45710"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extLst>
                  <a:ext uri="{0D108BD9-81ED-4DB2-BD59-A6C34878D82A}">
                    <a16:rowId xmlns:a16="http://schemas.microsoft.com/office/drawing/2014/main" xmlns="" val="10001"/>
                  </a:ext>
                </a:extLst>
              </a:tr>
              <a:tr h="396214">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Left2</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r</a:t>
                      </a:r>
                    </a:p>
                  </a:txBody>
                  <a:tcPr marT="45710" marB="45710"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2</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1</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marT="45710" marB="45710"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396214">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2</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1</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r</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2</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marT="45710" marB="45710"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extLst>
                  <a:ext uri="{0D108BD9-81ED-4DB2-BD59-A6C34878D82A}">
                    <a16:rowId xmlns:a16="http://schemas.microsoft.com/office/drawing/2014/main" xmlns="" val="10003"/>
                  </a:ext>
                </a:extLst>
              </a:tr>
              <a:tr h="396214">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Right3</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r</a:t>
                      </a:r>
                    </a:p>
                  </a:txBody>
                  <a:tcPr marT="45710" marB="45710"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3</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2</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1</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marT="45710" marB="45710"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396214">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2</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1</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3</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r</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marT="45710" marB="45710"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extLst>
                  <a:ext uri="{0D108BD9-81ED-4DB2-BD59-A6C34878D82A}">
                    <a16:rowId xmlns:a16="http://schemas.microsoft.com/office/drawing/2014/main" xmlns="" val="10005"/>
                  </a:ext>
                </a:extLst>
              </a:tr>
              <a:tr h="396214">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Left3r</a:t>
                      </a:r>
                    </a:p>
                  </a:txBody>
                  <a:tcPr marT="45710" marB="45710"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3</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2</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1</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marT="45710" marB="45710"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396214">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3</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2</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1</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r</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Arial" charset="0"/>
                        </a:rPr>
                        <a:t>s</a:t>
                      </a:r>
                      <a:r>
                        <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rPr>
                        <a:t>3</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a:t>
                      </a:r>
                    </a:p>
                  </a:txBody>
                  <a:tcPr marT="45710" marB="45710"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676788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a:extLst>
              <a:ext uri="{FF2B5EF4-FFF2-40B4-BE49-F238E27FC236}">
                <a16:creationId xmlns:a16="http://schemas.microsoft.com/office/drawing/2014/main" xmlns="" id="{4E930693-D792-49EB-80B3-A1C9CE4AB79D}"/>
              </a:ext>
            </a:extLst>
          </p:cNvPr>
          <p:cNvSpPr>
            <a:spLocks noGrp="1" noChangeArrowheads="1"/>
          </p:cNvSpPr>
          <p:nvPr>
            <p:ph type="title"/>
          </p:nvPr>
        </p:nvSpPr>
        <p:spPr>
          <a:xfrm>
            <a:off x="674688" y="10955"/>
            <a:ext cx="7772400" cy="762000"/>
          </a:xfrm>
        </p:spPr>
        <p:txBody>
          <a:bodyPr/>
          <a:lstStyle/>
          <a:p>
            <a:pPr>
              <a:defRPr/>
            </a:pPr>
            <a:r>
              <a:rPr lang="en-US" sz="4800" dirty="0"/>
              <a:t>Question parse</a:t>
            </a:r>
            <a:endParaRPr lang="en-GB" sz="4800" dirty="0"/>
          </a:p>
        </p:txBody>
      </p:sp>
      <p:sp>
        <p:nvSpPr>
          <p:cNvPr id="7171" name="Text Box 3">
            <a:extLst>
              <a:ext uri="{FF2B5EF4-FFF2-40B4-BE49-F238E27FC236}">
                <a16:creationId xmlns:a16="http://schemas.microsoft.com/office/drawing/2014/main" xmlns="" id="{D0CFF3AE-E3BE-472A-AE54-AAB4327E190C}"/>
              </a:ext>
            </a:extLst>
          </p:cNvPr>
          <p:cNvSpPr txBox="1">
            <a:spLocks noChangeArrowheads="1"/>
          </p:cNvSpPr>
          <p:nvPr/>
        </p:nvSpPr>
        <p:spPr bwMode="auto">
          <a:xfrm>
            <a:off x="885825" y="5576888"/>
            <a:ext cx="822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defRPr/>
            </a:pPr>
            <a:r>
              <a:rPr kumimoji="0" lang="en-US" altLang="en-US" sz="2400" dirty="0">
                <a:solidFill>
                  <a:srgbClr val="333399"/>
                </a:solidFill>
                <a:latin typeface="+mn-lt"/>
              </a:rPr>
              <a:t>Who was the first Russian astronaut to walk in space</a:t>
            </a:r>
            <a:endParaRPr kumimoji="0" lang="en-GB" altLang="en-US" sz="2400" dirty="0">
              <a:solidFill>
                <a:srgbClr val="333399"/>
              </a:solidFill>
              <a:latin typeface="+mn-lt"/>
            </a:endParaRPr>
          </a:p>
        </p:txBody>
      </p:sp>
      <p:sp>
        <p:nvSpPr>
          <p:cNvPr id="10244" name="Text Box 4">
            <a:extLst>
              <a:ext uri="{FF2B5EF4-FFF2-40B4-BE49-F238E27FC236}">
                <a16:creationId xmlns:a16="http://schemas.microsoft.com/office/drawing/2014/main" xmlns="" id="{665F5CB9-BA63-440B-8C88-07033501F0ED}"/>
              </a:ext>
            </a:extLst>
          </p:cNvPr>
          <p:cNvSpPr txBox="1">
            <a:spLocks noChangeArrowheads="1"/>
          </p:cNvSpPr>
          <p:nvPr/>
        </p:nvSpPr>
        <p:spPr bwMode="auto">
          <a:xfrm>
            <a:off x="914400" y="50292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WP</a:t>
            </a:r>
            <a:endParaRPr kumimoji="0" lang="en-GB" altLang="en-US" sz="1800" b="0"/>
          </a:p>
        </p:txBody>
      </p:sp>
      <p:sp>
        <p:nvSpPr>
          <p:cNvPr id="10245" name="Text Box 5">
            <a:extLst>
              <a:ext uri="{FF2B5EF4-FFF2-40B4-BE49-F238E27FC236}">
                <a16:creationId xmlns:a16="http://schemas.microsoft.com/office/drawing/2014/main" xmlns="" id="{6EFA5486-AADD-4B7C-8B67-3B4B7A14CE8D}"/>
              </a:ext>
            </a:extLst>
          </p:cNvPr>
          <p:cNvSpPr txBox="1">
            <a:spLocks noChangeArrowheads="1"/>
          </p:cNvSpPr>
          <p:nvPr/>
        </p:nvSpPr>
        <p:spPr bwMode="auto">
          <a:xfrm>
            <a:off x="1600200" y="5029200"/>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VBD</a:t>
            </a:r>
            <a:endParaRPr kumimoji="0" lang="en-GB" altLang="en-US" sz="1800" b="0"/>
          </a:p>
        </p:txBody>
      </p:sp>
      <p:sp>
        <p:nvSpPr>
          <p:cNvPr id="10246" name="Text Box 6">
            <a:extLst>
              <a:ext uri="{FF2B5EF4-FFF2-40B4-BE49-F238E27FC236}">
                <a16:creationId xmlns:a16="http://schemas.microsoft.com/office/drawing/2014/main" xmlns="" id="{4153A298-F506-486B-9414-0DA383D535E0}"/>
              </a:ext>
            </a:extLst>
          </p:cNvPr>
          <p:cNvSpPr txBox="1">
            <a:spLocks noChangeArrowheads="1"/>
          </p:cNvSpPr>
          <p:nvPr/>
        </p:nvSpPr>
        <p:spPr bwMode="auto">
          <a:xfrm>
            <a:off x="2286000" y="50292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DT</a:t>
            </a:r>
            <a:endParaRPr kumimoji="0" lang="en-GB" altLang="en-US" sz="1800" b="0"/>
          </a:p>
        </p:txBody>
      </p:sp>
      <p:sp>
        <p:nvSpPr>
          <p:cNvPr id="10247" name="Text Box 7">
            <a:extLst>
              <a:ext uri="{FF2B5EF4-FFF2-40B4-BE49-F238E27FC236}">
                <a16:creationId xmlns:a16="http://schemas.microsoft.com/office/drawing/2014/main" xmlns="" id="{09A23FD4-DAAF-470A-91EF-61A9C8F6AE5B}"/>
              </a:ext>
            </a:extLst>
          </p:cNvPr>
          <p:cNvSpPr txBox="1">
            <a:spLocks noChangeArrowheads="1"/>
          </p:cNvSpPr>
          <p:nvPr/>
        </p:nvSpPr>
        <p:spPr bwMode="auto">
          <a:xfrm>
            <a:off x="2819400" y="50292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JJ</a:t>
            </a:r>
            <a:endParaRPr kumimoji="0" lang="en-GB" altLang="en-US" sz="1800" b="0"/>
          </a:p>
        </p:txBody>
      </p:sp>
      <p:sp>
        <p:nvSpPr>
          <p:cNvPr id="10248" name="Text Box 8">
            <a:extLst>
              <a:ext uri="{FF2B5EF4-FFF2-40B4-BE49-F238E27FC236}">
                <a16:creationId xmlns:a16="http://schemas.microsoft.com/office/drawing/2014/main" xmlns="" id="{9B337F17-32A0-419D-99A6-8AB1B08A49EB}"/>
              </a:ext>
            </a:extLst>
          </p:cNvPr>
          <p:cNvSpPr txBox="1">
            <a:spLocks noChangeArrowheads="1"/>
          </p:cNvSpPr>
          <p:nvPr/>
        </p:nvSpPr>
        <p:spPr bwMode="auto">
          <a:xfrm>
            <a:off x="3581400" y="5029200"/>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NNP</a:t>
            </a:r>
            <a:endParaRPr kumimoji="0" lang="en-GB" altLang="en-US" sz="1800" b="0"/>
          </a:p>
        </p:txBody>
      </p:sp>
      <p:sp>
        <p:nvSpPr>
          <p:cNvPr id="10249" name="Text Box 9">
            <a:extLst>
              <a:ext uri="{FF2B5EF4-FFF2-40B4-BE49-F238E27FC236}">
                <a16:creationId xmlns:a16="http://schemas.microsoft.com/office/drawing/2014/main" xmlns="" id="{F327F361-B76A-4D9B-B6AC-21E2F36532A0}"/>
              </a:ext>
            </a:extLst>
          </p:cNvPr>
          <p:cNvSpPr txBox="1">
            <a:spLocks noChangeArrowheads="1"/>
          </p:cNvSpPr>
          <p:nvPr/>
        </p:nvSpPr>
        <p:spPr bwMode="auto">
          <a:xfrm>
            <a:off x="5029200" y="50292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NP</a:t>
            </a:r>
            <a:endParaRPr kumimoji="0" lang="en-GB" altLang="en-US" sz="1800" b="0"/>
          </a:p>
        </p:txBody>
      </p:sp>
      <p:sp>
        <p:nvSpPr>
          <p:cNvPr id="10250" name="Text Box 10">
            <a:extLst>
              <a:ext uri="{FF2B5EF4-FFF2-40B4-BE49-F238E27FC236}">
                <a16:creationId xmlns:a16="http://schemas.microsoft.com/office/drawing/2014/main" xmlns="" id="{03342E48-2D09-441C-9905-8773194ABBAD}"/>
              </a:ext>
            </a:extLst>
          </p:cNvPr>
          <p:cNvSpPr txBox="1">
            <a:spLocks noChangeArrowheads="1"/>
          </p:cNvSpPr>
          <p:nvPr/>
        </p:nvSpPr>
        <p:spPr bwMode="auto">
          <a:xfrm>
            <a:off x="6248400" y="50292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TO</a:t>
            </a:r>
            <a:endParaRPr kumimoji="0" lang="en-GB" altLang="en-US" sz="1800" b="0"/>
          </a:p>
        </p:txBody>
      </p:sp>
      <p:sp>
        <p:nvSpPr>
          <p:cNvPr id="10251" name="Text Box 11">
            <a:extLst>
              <a:ext uri="{FF2B5EF4-FFF2-40B4-BE49-F238E27FC236}">
                <a16:creationId xmlns:a16="http://schemas.microsoft.com/office/drawing/2014/main" xmlns="" id="{0DF442DE-7E14-4B28-BBD7-7B5FC967E45D}"/>
              </a:ext>
            </a:extLst>
          </p:cNvPr>
          <p:cNvSpPr txBox="1">
            <a:spLocks noChangeArrowheads="1"/>
          </p:cNvSpPr>
          <p:nvPr/>
        </p:nvSpPr>
        <p:spPr bwMode="auto">
          <a:xfrm>
            <a:off x="6858000" y="50292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VB</a:t>
            </a:r>
            <a:endParaRPr kumimoji="0" lang="en-GB" altLang="en-US" sz="1800" b="0"/>
          </a:p>
        </p:txBody>
      </p:sp>
      <p:sp>
        <p:nvSpPr>
          <p:cNvPr id="10252" name="Text Box 12">
            <a:extLst>
              <a:ext uri="{FF2B5EF4-FFF2-40B4-BE49-F238E27FC236}">
                <a16:creationId xmlns:a16="http://schemas.microsoft.com/office/drawing/2014/main" xmlns="" id="{BB2CEAF8-2CA0-463E-825D-AACD16C9C049}"/>
              </a:ext>
            </a:extLst>
          </p:cNvPr>
          <p:cNvSpPr txBox="1">
            <a:spLocks noChangeArrowheads="1"/>
          </p:cNvSpPr>
          <p:nvPr/>
        </p:nvSpPr>
        <p:spPr bwMode="auto">
          <a:xfrm>
            <a:off x="7467600" y="50292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IN</a:t>
            </a:r>
            <a:endParaRPr kumimoji="0" lang="en-GB" altLang="en-US" sz="1800" b="0"/>
          </a:p>
        </p:txBody>
      </p:sp>
      <p:sp>
        <p:nvSpPr>
          <p:cNvPr id="10253" name="Text Box 13">
            <a:extLst>
              <a:ext uri="{FF2B5EF4-FFF2-40B4-BE49-F238E27FC236}">
                <a16:creationId xmlns:a16="http://schemas.microsoft.com/office/drawing/2014/main" xmlns="" id="{49BDB689-B2A6-4EAD-85CD-81A1EEB5AB40}"/>
              </a:ext>
            </a:extLst>
          </p:cNvPr>
          <p:cNvSpPr txBox="1">
            <a:spLocks noChangeArrowheads="1"/>
          </p:cNvSpPr>
          <p:nvPr/>
        </p:nvSpPr>
        <p:spPr bwMode="auto">
          <a:xfrm>
            <a:off x="8001000" y="50292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NN</a:t>
            </a:r>
            <a:endParaRPr kumimoji="0" lang="en-GB" altLang="en-US" sz="1800" b="0"/>
          </a:p>
        </p:txBody>
      </p:sp>
      <p:sp>
        <p:nvSpPr>
          <p:cNvPr id="10254" name="Text Box 14">
            <a:extLst>
              <a:ext uri="{FF2B5EF4-FFF2-40B4-BE49-F238E27FC236}">
                <a16:creationId xmlns:a16="http://schemas.microsoft.com/office/drawing/2014/main" xmlns="" id="{8808181F-2350-4369-A756-A0E2C1EAFA47}"/>
              </a:ext>
            </a:extLst>
          </p:cNvPr>
          <p:cNvSpPr txBox="1">
            <a:spLocks noChangeArrowheads="1"/>
          </p:cNvSpPr>
          <p:nvPr/>
        </p:nvSpPr>
        <p:spPr bwMode="auto">
          <a:xfrm>
            <a:off x="3657600" y="41910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NP</a:t>
            </a:r>
            <a:endParaRPr kumimoji="0" lang="en-GB" altLang="en-US" sz="1800" b="0"/>
          </a:p>
        </p:txBody>
      </p:sp>
      <p:sp>
        <p:nvSpPr>
          <p:cNvPr id="10255" name="Text Box 15">
            <a:extLst>
              <a:ext uri="{FF2B5EF4-FFF2-40B4-BE49-F238E27FC236}">
                <a16:creationId xmlns:a16="http://schemas.microsoft.com/office/drawing/2014/main" xmlns="" id="{B4E1581E-2DDF-4BB6-A5A0-D8058BA66B0D}"/>
              </a:ext>
            </a:extLst>
          </p:cNvPr>
          <p:cNvSpPr txBox="1">
            <a:spLocks noChangeArrowheads="1"/>
          </p:cNvSpPr>
          <p:nvPr/>
        </p:nvSpPr>
        <p:spPr bwMode="auto">
          <a:xfrm>
            <a:off x="7924800" y="42672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NP</a:t>
            </a:r>
            <a:endParaRPr kumimoji="0" lang="en-GB" altLang="en-US" sz="1800" b="0"/>
          </a:p>
        </p:txBody>
      </p:sp>
      <p:sp>
        <p:nvSpPr>
          <p:cNvPr id="10256" name="Text Box 16">
            <a:extLst>
              <a:ext uri="{FF2B5EF4-FFF2-40B4-BE49-F238E27FC236}">
                <a16:creationId xmlns:a16="http://schemas.microsoft.com/office/drawing/2014/main" xmlns="" id="{06515AAE-8ED8-46B0-938A-5A8CD88EEA92}"/>
              </a:ext>
            </a:extLst>
          </p:cNvPr>
          <p:cNvSpPr txBox="1">
            <a:spLocks noChangeArrowheads="1"/>
          </p:cNvSpPr>
          <p:nvPr/>
        </p:nvSpPr>
        <p:spPr bwMode="auto">
          <a:xfrm>
            <a:off x="7543800" y="37338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PP</a:t>
            </a:r>
            <a:endParaRPr kumimoji="0" lang="en-GB" altLang="en-US" sz="1800" b="0"/>
          </a:p>
        </p:txBody>
      </p:sp>
      <p:sp>
        <p:nvSpPr>
          <p:cNvPr id="10257" name="Text Box 17">
            <a:extLst>
              <a:ext uri="{FF2B5EF4-FFF2-40B4-BE49-F238E27FC236}">
                <a16:creationId xmlns:a16="http://schemas.microsoft.com/office/drawing/2014/main" xmlns="" id="{DDF8A5A3-2807-4880-B7A2-4059E857664D}"/>
              </a:ext>
            </a:extLst>
          </p:cNvPr>
          <p:cNvSpPr txBox="1">
            <a:spLocks noChangeArrowheads="1"/>
          </p:cNvSpPr>
          <p:nvPr/>
        </p:nvSpPr>
        <p:spPr bwMode="auto">
          <a:xfrm>
            <a:off x="7162800" y="32004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VP</a:t>
            </a:r>
            <a:endParaRPr kumimoji="0" lang="en-GB" altLang="en-US" sz="1800" b="0"/>
          </a:p>
        </p:txBody>
      </p:sp>
      <p:sp>
        <p:nvSpPr>
          <p:cNvPr id="10258" name="Text Box 18">
            <a:extLst>
              <a:ext uri="{FF2B5EF4-FFF2-40B4-BE49-F238E27FC236}">
                <a16:creationId xmlns:a16="http://schemas.microsoft.com/office/drawing/2014/main" xmlns="" id="{3BA65487-69AB-433F-8C0B-96CC740BC974}"/>
              </a:ext>
            </a:extLst>
          </p:cNvPr>
          <p:cNvSpPr txBox="1">
            <a:spLocks noChangeArrowheads="1"/>
          </p:cNvSpPr>
          <p:nvPr/>
        </p:nvSpPr>
        <p:spPr bwMode="auto">
          <a:xfrm>
            <a:off x="6781800" y="25908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S</a:t>
            </a:r>
            <a:endParaRPr kumimoji="0" lang="en-GB" altLang="en-US" sz="1800" b="0"/>
          </a:p>
        </p:txBody>
      </p:sp>
      <p:sp>
        <p:nvSpPr>
          <p:cNvPr id="10259" name="Text Box 19">
            <a:extLst>
              <a:ext uri="{FF2B5EF4-FFF2-40B4-BE49-F238E27FC236}">
                <a16:creationId xmlns:a16="http://schemas.microsoft.com/office/drawing/2014/main" xmlns="" id="{8CCA86F0-0CD5-4C98-9DC3-F3709B1160A9}"/>
              </a:ext>
            </a:extLst>
          </p:cNvPr>
          <p:cNvSpPr txBox="1">
            <a:spLocks noChangeArrowheads="1"/>
          </p:cNvSpPr>
          <p:nvPr/>
        </p:nvSpPr>
        <p:spPr bwMode="auto">
          <a:xfrm>
            <a:off x="5029200" y="22098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VP</a:t>
            </a:r>
            <a:endParaRPr kumimoji="0" lang="en-GB" altLang="en-US" sz="1800" b="0"/>
          </a:p>
        </p:txBody>
      </p:sp>
      <p:sp>
        <p:nvSpPr>
          <p:cNvPr id="10260" name="Text Box 20">
            <a:extLst>
              <a:ext uri="{FF2B5EF4-FFF2-40B4-BE49-F238E27FC236}">
                <a16:creationId xmlns:a16="http://schemas.microsoft.com/office/drawing/2014/main" xmlns="" id="{57E0C3FD-22B5-4717-8995-E1F63AD389F3}"/>
              </a:ext>
            </a:extLst>
          </p:cNvPr>
          <p:cNvSpPr txBox="1">
            <a:spLocks noChangeArrowheads="1"/>
          </p:cNvSpPr>
          <p:nvPr/>
        </p:nvSpPr>
        <p:spPr bwMode="auto">
          <a:xfrm>
            <a:off x="3200400" y="167640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b="0"/>
              <a:t>S</a:t>
            </a:r>
            <a:endParaRPr kumimoji="0" lang="en-GB" altLang="en-US" sz="1800" b="0"/>
          </a:p>
        </p:txBody>
      </p:sp>
      <p:sp>
        <p:nvSpPr>
          <p:cNvPr id="10261" name="Line 21">
            <a:extLst>
              <a:ext uri="{FF2B5EF4-FFF2-40B4-BE49-F238E27FC236}">
                <a16:creationId xmlns:a16="http://schemas.microsoft.com/office/drawing/2014/main" xmlns="" id="{B024D8EF-CC63-44C7-855E-513C7F22ADEE}"/>
              </a:ext>
            </a:extLst>
          </p:cNvPr>
          <p:cNvSpPr>
            <a:spLocks noChangeShapeType="1"/>
          </p:cNvSpPr>
          <p:nvPr/>
        </p:nvSpPr>
        <p:spPr bwMode="auto">
          <a:xfrm>
            <a:off x="1066800" y="53340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62" name="Line 22">
            <a:extLst>
              <a:ext uri="{FF2B5EF4-FFF2-40B4-BE49-F238E27FC236}">
                <a16:creationId xmlns:a16="http://schemas.microsoft.com/office/drawing/2014/main" xmlns="" id="{19C15E00-0EC0-41EC-91F5-DB171D727ABE}"/>
              </a:ext>
            </a:extLst>
          </p:cNvPr>
          <p:cNvSpPr>
            <a:spLocks noChangeShapeType="1"/>
          </p:cNvSpPr>
          <p:nvPr/>
        </p:nvSpPr>
        <p:spPr bwMode="auto">
          <a:xfrm>
            <a:off x="1828800" y="53340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63" name="Line 23">
            <a:extLst>
              <a:ext uri="{FF2B5EF4-FFF2-40B4-BE49-F238E27FC236}">
                <a16:creationId xmlns:a16="http://schemas.microsoft.com/office/drawing/2014/main" xmlns="" id="{35779027-22F2-4079-A242-4B8B988DCCB6}"/>
              </a:ext>
            </a:extLst>
          </p:cNvPr>
          <p:cNvSpPr>
            <a:spLocks noChangeShapeType="1"/>
          </p:cNvSpPr>
          <p:nvPr/>
        </p:nvSpPr>
        <p:spPr bwMode="auto">
          <a:xfrm>
            <a:off x="2438400" y="53340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64" name="Line 24">
            <a:extLst>
              <a:ext uri="{FF2B5EF4-FFF2-40B4-BE49-F238E27FC236}">
                <a16:creationId xmlns:a16="http://schemas.microsoft.com/office/drawing/2014/main" xmlns="" id="{D070843D-B6CD-4C38-BEDA-80FC7EF60A77}"/>
              </a:ext>
            </a:extLst>
          </p:cNvPr>
          <p:cNvSpPr>
            <a:spLocks noChangeShapeType="1"/>
          </p:cNvSpPr>
          <p:nvPr/>
        </p:nvSpPr>
        <p:spPr bwMode="auto">
          <a:xfrm>
            <a:off x="3048000" y="53340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65" name="Line 25">
            <a:extLst>
              <a:ext uri="{FF2B5EF4-FFF2-40B4-BE49-F238E27FC236}">
                <a16:creationId xmlns:a16="http://schemas.microsoft.com/office/drawing/2014/main" xmlns="" id="{E518D697-A5AB-47B9-AD3E-FD88CB078C98}"/>
              </a:ext>
            </a:extLst>
          </p:cNvPr>
          <p:cNvSpPr>
            <a:spLocks noChangeShapeType="1"/>
          </p:cNvSpPr>
          <p:nvPr/>
        </p:nvSpPr>
        <p:spPr bwMode="auto">
          <a:xfrm>
            <a:off x="3810000" y="53340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66" name="Line 26">
            <a:extLst>
              <a:ext uri="{FF2B5EF4-FFF2-40B4-BE49-F238E27FC236}">
                <a16:creationId xmlns:a16="http://schemas.microsoft.com/office/drawing/2014/main" xmlns="" id="{095BB80D-A1A0-4B7F-B39D-BE7A8D301C08}"/>
              </a:ext>
            </a:extLst>
          </p:cNvPr>
          <p:cNvSpPr>
            <a:spLocks noChangeShapeType="1"/>
          </p:cNvSpPr>
          <p:nvPr/>
        </p:nvSpPr>
        <p:spPr bwMode="auto">
          <a:xfrm>
            <a:off x="5181600" y="53340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67" name="Line 27">
            <a:extLst>
              <a:ext uri="{FF2B5EF4-FFF2-40B4-BE49-F238E27FC236}">
                <a16:creationId xmlns:a16="http://schemas.microsoft.com/office/drawing/2014/main" xmlns="" id="{0828E35F-71A2-45A4-A865-896BB39AB66F}"/>
              </a:ext>
            </a:extLst>
          </p:cNvPr>
          <p:cNvSpPr>
            <a:spLocks noChangeShapeType="1"/>
          </p:cNvSpPr>
          <p:nvPr/>
        </p:nvSpPr>
        <p:spPr bwMode="auto">
          <a:xfrm>
            <a:off x="6477000" y="53340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68" name="Line 28">
            <a:extLst>
              <a:ext uri="{FF2B5EF4-FFF2-40B4-BE49-F238E27FC236}">
                <a16:creationId xmlns:a16="http://schemas.microsoft.com/office/drawing/2014/main" xmlns="" id="{5D79C01F-0AD5-425E-B9BF-D64A204341AF}"/>
              </a:ext>
            </a:extLst>
          </p:cNvPr>
          <p:cNvSpPr>
            <a:spLocks noChangeShapeType="1"/>
          </p:cNvSpPr>
          <p:nvPr/>
        </p:nvSpPr>
        <p:spPr bwMode="auto">
          <a:xfrm>
            <a:off x="7010400" y="53340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69" name="Line 29">
            <a:extLst>
              <a:ext uri="{FF2B5EF4-FFF2-40B4-BE49-F238E27FC236}">
                <a16:creationId xmlns:a16="http://schemas.microsoft.com/office/drawing/2014/main" xmlns="" id="{3C304695-51D8-4CDA-9DA7-2D463BB45F8B}"/>
              </a:ext>
            </a:extLst>
          </p:cNvPr>
          <p:cNvSpPr>
            <a:spLocks noChangeShapeType="1"/>
          </p:cNvSpPr>
          <p:nvPr/>
        </p:nvSpPr>
        <p:spPr bwMode="auto">
          <a:xfrm>
            <a:off x="7620000" y="53340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70" name="Line 30">
            <a:extLst>
              <a:ext uri="{FF2B5EF4-FFF2-40B4-BE49-F238E27FC236}">
                <a16:creationId xmlns:a16="http://schemas.microsoft.com/office/drawing/2014/main" xmlns="" id="{664BCB5E-7182-4A7A-9B04-E5F601ADD68E}"/>
              </a:ext>
            </a:extLst>
          </p:cNvPr>
          <p:cNvSpPr>
            <a:spLocks noChangeShapeType="1"/>
          </p:cNvSpPr>
          <p:nvPr/>
        </p:nvSpPr>
        <p:spPr bwMode="auto">
          <a:xfrm>
            <a:off x="8153400" y="53340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71" name="Line 31">
            <a:extLst>
              <a:ext uri="{FF2B5EF4-FFF2-40B4-BE49-F238E27FC236}">
                <a16:creationId xmlns:a16="http://schemas.microsoft.com/office/drawing/2014/main" xmlns="" id="{02833B0D-ACE3-4CB6-84EF-467BF89783DE}"/>
              </a:ext>
            </a:extLst>
          </p:cNvPr>
          <p:cNvSpPr>
            <a:spLocks noChangeShapeType="1"/>
          </p:cNvSpPr>
          <p:nvPr/>
        </p:nvSpPr>
        <p:spPr bwMode="auto">
          <a:xfrm>
            <a:off x="8153400" y="4648200"/>
            <a:ext cx="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72" name="Line 32">
            <a:extLst>
              <a:ext uri="{FF2B5EF4-FFF2-40B4-BE49-F238E27FC236}">
                <a16:creationId xmlns:a16="http://schemas.microsoft.com/office/drawing/2014/main" xmlns="" id="{4FD5009F-EE7B-46B6-BBAA-51A427279A6F}"/>
              </a:ext>
            </a:extLst>
          </p:cNvPr>
          <p:cNvSpPr>
            <a:spLocks noChangeShapeType="1"/>
          </p:cNvSpPr>
          <p:nvPr/>
        </p:nvSpPr>
        <p:spPr bwMode="auto">
          <a:xfrm flipH="1">
            <a:off x="2438400" y="4495800"/>
            <a:ext cx="1371600" cy="5334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73" name="Line 33">
            <a:extLst>
              <a:ext uri="{FF2B5EF4-FFF2-40B4-BE49-F238E27FC236}">
                <a16:creationId xmlns:a16="http://schemas.microsoft.com/office/drawing/2014/main" xmlns="" id="{36857DE9-2CDF-497A-A7E3-147DE4EDB9B8}"/>
              </a:ext>
            </a:extLst>
          </p:cNvPr>
          <p:cNvSpPr>
            <a:spLocks noChangeShapeType="1"/>
          </p:cNvSpPr>
          <p:nvPr/>
        </p:nvSpPr>
        <p:spPr bwMode="auto">
          <a:xfrm flipH="1">
            <a:off x="3048000" y="4495800"/>
            <a:ext cx="762000" cy="5334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74" name="Line 34">
            <a:extLst>
              <a:ext uri="{FF2B5EF4-FFF2-40B4-BE49-F238E27FC236}">
                <a16:creationId xmlns:a16="http://schemas.microsoft.com/office/drawing/2014/main" xmlns="" id="{1F6B4C4F-B16C-412F-B238-602977E9753B}"/>
              </a:ext>
            </a:extLst>
          </p:cNvPr>
          <p:cNvSpPr>
            <a:spLocks noChangeShapeType="1"/>
          </p:cNvSpPr>
          <p:nvPr/>
        </p:nvSpPr>
        <p:spPr bwMode="auto">
          <a:xfrm>
            <a:off x="3810000" y="4495800"/>
            <a:ext cx="0" cy="4572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75" name="Line 35">
            <a:extLst>
              <a:ext uri="{FF2B5EF4-FFF2-40B4-BE49-F238E27FC236}">
                <a16:creationId xmlns:a16="http://schemas.microsoft.com/office/drawing/2014/main" xmlns="" id="{9D929685-BED4-4CCC-88E6-177DA8C0C542}"/>
              </a:ext>
            </a:extLst>
          </p:cNvPr>
          <p:cNvSpPr>
            <a:spLocks noChangeShapeType="1"/>
          </p:cNvSpPr>
          <p:nvPr/>
        </p:nvSpPr>
        <p:spPr bwMode="auto">
          <a:xfrm>
            <a:off x="3810000" y="4495800"/>
            <a:ext cx="1371600" cy="5334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76" name="Line 36">
            <a:extLst>
              <a:ext uri="{FF2B5EF4-FFF2-40B4-BE49-F238E27FC236}">
                <a16:creationId xmlns:a16="http://schemas.microsoft.com/office/drawing/2014/main" xmlns="" id="{1E28D2C4-68D5-43F2-A135-141EDEABB43D}"/>
              </a:ext>
            </a:extLst>
          </p:cNvPr>
          <p:cNvSpPr>
            <a:spLocks noChangeShapeType="1"/>
          </p:cNvSpPr>
          <p:nvPr/>
        </p:nvSpPr>
        <p:spPr bwMode="auto">
          <a:xfrm>
            <a:off x="7620000" y="4038600"/>
            <a:ext cx="0" cy="9144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77" name="Line 37">
            <a:extLst>
              <a:ext uri="{FF2B5EF4-FFF2-40B4-BE49-F238E27FC236}">
                <a16:creationId xmlns:a16="http://schemas.microsoft.com/office/drawing/2014/main" xmlns="" id="{985BDA19-833F-49BE-94E5-0BB9CE0F2F6D}"/>
              </a:ext>
            </a:extLst>
          </p:cNvPr>
          <p:cNvSpPr>
            <a:spLocks noChangeShapeType="1"/>
          </p:cNvSpPr>
          <p:nvPr/>
        </p:nvSpPr>
        <p:spPr bwMode="auto">
          <a:xfrm flipH="1">
            <a:off x="1143000" y="1981200"/>
            <a:ext cx="2209800" cy="30480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78" name="Line 38">
            <a:extLst>
              <a:ext uri="{FF2B5EF4-FFF2-40B4-BE49-F238E27FC236}">
                <a16:creationId xmlns:a16="http://schemas.microsoft.com/office/drawing/2014/main" xmlns="" id="{6630E8C3-DE9D-459F-A2BE-A39BFF7F23AA}"/>
              </a:ext>
            </a:extLst>
          </p:cNvPr>
          <p:cNvSpPr>
            <a:spLocks noChangeShapeType="1"/>
          </p:cNvSpPr>
          <p:nvPr/>
        </p:nvSpPr>
        <p:spPr bwMode="auto">
          <a:xfrm>
            <a:off x="7696200" y="4038600"/>
            <a:ext cx="381000" cy="2286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79" name="Line 39">
            <a:extLst>
              <a:ext uri="{FF2B5EF4-FFF2-40B4-BE49-F238E27FC236}">
                <a16:creationId xmlns:a16="http://schemas.microsoft.com/office/drawing/2014/main" xmlns="" id="{137105F5-4A8B-484C-B626-757CA9B2ECE3}"/>
              </a:ext>
            </a:extLst>
          </p:cNvPr>
          <p:cNvSpPr>
            <a:spLocks noChangeShapeType="1"/>
          </p:cNvSpPr>
          <p:nvPr/>
        </p:nvSpPr>
        <p:spPr bwMode="auto">
          <a:xfrm flipH="1">
            <a:off x="3810000" y="2514600"/>
            <a:ext cx="1371600" cy="16764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80" name="Line 40">
            <a:extLst>
              <a:ext uri="{FF2B5EF4-FFF2-40B4-BE49-F238E27FC236}">
                <a16:creationId xmlns:a16="http://schemas.microsoft.com/office/drawing/2014/main" xmlns="" id="{145A50E6-D99B-4839-BA07-2C2697E0AB84}"/>
              </a:ext>
            </a:extLst>
          </p:cNvPr>
          <p:cNvSpPr>
            <a:spLocks noChangeShapeType="1"/>
          </p:cNvSpPr>
          <p:nvPr/>
        </p:nvSpPr>
        <p:spPr bwMode="auto">
          <a:xfrm flipH="1">
            <a:off x="1905000" y="2514600"/>
            <a:ext cx="3276600" cy="25146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81" name="Line 41">
            <a:extLst>
              <a:ext uri="{FF2B5EF4-FFF2-40B4-BE49-F238E27FC236}">
                <a16:creationId xmlns:a16="http://schemas.microsoft.com/office/drawing/2014/main" xmlns="" id="{CE9E73C8-A997-4E32-877A-96F2599AB149}"/>
              </a:ext>
            </a:extLst>
          </p:cNvPr>
          <p:cNvSpPr>
            <a:spLocks noChangeShapeType="1"/>
          </p:cNvSpPr>
          <p:nvPr/>
        </p:nvSpPr>
        <p:spPr bwMode="auto">
          <a:xfrm>
            <a:off x="5181600" y="2514600"/>
            <a:ext cx="1600200" cy="1524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82" name="Line 42">
            <a:extLst>
              <a:ext uri="{FF2B5EF4-FFF2-40B4-BE49-F238E27FC236}">
                <a16:creationId xmlns:a16="http://schemas.microsoft.com/office/drawing/2014/main" xmlns="" id="{009A2BBB-61FF-401E-A467-C2E942E7EC8F}"/>
              </a:ext>
            </a:extLst>
          </p:cNvPr>
          <p:cNvSpPr>
            <a:spLocks noChangeShapeType="1"/>
          </p:cNvSpPr>
          <p:nvPr/>
        </p:nvSpPr>
        <p:spPr bwMode="auto">
          <a:xfrm>
            <a:off x="7010400" y="2895600"/>
            <a:ext cx="304800" cy="3810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83" name="Line 43">
            <a:extLst>
              <a:ext uri="{FF2B5EF4-FFF2-40B4-BE49-F238E27FC236}">
                <a16:creationId xmlns:a16="http://schemas.microsoft.com/office/drawing/2014/main" xmlns="" id="{EE894D67-FF07-402E-9AB2-5CBE61B3B144}"/>
              </a:ext>
            </a:extLst>
          </p:cNvPr>
          <p:cNvSpPr>
            <a:spLocks noChangeShapeType="1"/>
          </p:cNvSpPr>
          <p:nvPr/>
        </p:nvSpPr>
        <p:spPr bwMode="auto">
          <a:xfrm flipH="1">
            <a:off x="7010400" y="3505200"/>
            <a:ext cx="304800" cy="15240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84" name="Line 44">
            <a:extLst>
              <a:ext uri="{FF2B5EF4-FFF2-40B4-BE49-F238E27FC236}">
                <a16:creationId xmlns:a16="http://schemas.microsoft.com/office/drawing/2014/main" xmlns="" id="{A0368C09-330E-4308-B243-A9CAB99A8C40}"/>
              </a:ext>
            </a:extLst>
          </p:cNvPr>
          <p:cNvSpPr>
            <a:spLocks noChangeShapeType="1"/>
          </p:cNvSpPr>
          <p:nvPr/>
        </p:nvSpPr>
        <p:spPr bwMode="auto">
          <a:xfrm>
            <a:off x="7315200" y="3505200"/>
            <a:ext cx="381000" cy="2286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85" name="Line 45">
            <a:extLst>
              <a:ext uri="{FF2B5EF4-FFF2-40B4-BE49-F238E27FC236}">
                <a16:creationId xmlns:a16="http://schemas.microsoft.com/office/drawing/2014/main" xmlns="" id="{D012DB33-0299-4955-BCD7-06F1ABC59822}"/>
              </a:ext>
            </a:extLst>
          </p:cNvPr>
          <p:cNvSpPr>
            <a:spLocks noChangeShapeType="1"/>
          </p:cNvSpPr>
          <p:nvPr/>
        </p:nvSpPr>
        <p:spPr bwMode="auto">
          <a:xfrm flipH="1">
            <a:off x="6477000" y="2895600"/>
            <a:ext cx="533400" cy="20574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0286" name="Line 46">
            <a:extLst>
              <a:ext uri="{FF2B5EF4-FFF2-40B4-BE49-F238E27FC236}">
                <a16:creationId xmlns:a16="http://schemas.microsoft.com/office/drawing/2014/main" xmlns="" id="{B8CDF068-C3C6-4CAF-AEFA-1FF58FDE890C}"/>
              </a:ext>
            </a:extLst>
          </p:cNvPr>
          <p:cNvSpPr>
            <a:spLocks noChangeShapeType="1"/>
          </p:cNvSpPr>
          <p:nvPr/>
        </p:nvSpPr>
        <p:spPr bwMode="auto">
          <a:xfrm>
            <a:off x="3352800" y="1981200"/>
            <a:ext cx="1676400" cy="304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a:extLst>
              <a:ext uri="{FF2B5EF4-FFF2-40B4-BE49-F238E27FC236}">
                <a16:creationId xmlns:a16="http://schemas.microsoft.com/office/drawing/2014/main" xmlns="" id="{9A501665-99D0-41BA-A363-F5F1213E103A}"/>
              </a:ext>
            </a:extLst>
          </p:cNvPr>
          <p:cNvSpPr>
            <a:spLocks noGrp="1" noChangeArrowheads="1"/>
          </p:cNvSpPr>
          <p:nvPr>
            <p:ph type="title"/>
          </p:nvPr>
        </p:nvSpPr>
        <p:spPr>
          <a:xfrm>
            <a:off x="627063" y="49360"/>
            <a:ext cx="7772400" cy="658812"/>
          </a:xfrm>
        </p:spPr>
        <p:txBody>
          <a:bodyPr/>
          <a:lstStyle/>
          <a:p>
            <a:pPr>
              <a:defRPr/>
            </a:pPr>
            <a:r>
              <a:rPr lang="en-US" dirty="0"/>
              <a:t>Example</a:t>
            </a:r>
          </a:p>
        </p:txBody>
      </p:sp>
      <p:sp>
        <p:nvSpPr>
          <p:cNvPr id="434179" name="Rectangle 3">
            <a:extLst>
              <a:ext uri="{FF2B5EF4-FFF2-40B4-BE49-F238E27FC236}">
                <a16:creationId xmlns:a16="http://schemas.microsoft.com/office/drawing/2014/main" xmlns="" id="{EC72964B-6719-4839-B705-800DAB935300}"/>
              </a:ext>
            </a:extLst>
          </p:cNvPr>
          <p:cNvSpPr>
            <a:spLocks noGrp="1" noChangeArrowheads="1"/>
          </p:cNvSpPr>
          <p:nvPr>
            <p:ph idx="1"/>
          </p:nvPr>
        </p:nvSpPr>
        <p:spPr>
          <a:xfrm>
            <a:off x="685800" y="4389438"/>
            <a:ext cx="7772400" cy="1228725"/>
          </a:xfrm>
        </p:spPr>
        <p:txBody>
          <a:bodyPr/>
          <a:lstStyle/>
          <a:p>
            <a:pPr>
              <a:defRPr/>
            </a:pPr>
            <a:r>
              <a:rPr lang="en-US" i="1" dirty="0"/>
              <a:t>Right2</a:t>
            </a:r>
            <a:r>
              <a:rPr lang="en-US" dirty="0"/>
              <a:t> (</a:t>
            </a:r>
            <a:r>
              <a:rPr lang="en-US" i="1" dirty="0" err="1"/>
              <a:t>nejen</a:t>
            </a:r>
            <a:r>
              <a:rPr lang="en-US" dirty="0"/>
              <a:t> ← </a:t>
            </a:r>
            <a:r>
              <a:rPr lang="en-US" i="1" dirty="0"/>
              <a:t>ale</a:t>
            </a:r>
            <a:r>
              <a:rPr lang="en-US" dirty="0"/>
              <a:t>)</a:t>
            </a:r>
          </a:p>
          <a:p>
            <a:pPr>
              <a:defRPr/>
            </a:pPr>
            <a:r>
              <a:rPr lang="en-US" i="1" dirty="0"/>
              <a:t>Left3</a:t>
            </a:r>
            <a:r>
              <a:rPr lang="en-US" dirty="0"/>
              <a:t> (</a:t>
            </a:r>
            <a:r>
              <a:rPr lang="en-US" i="1" dirty="0" err="1"/>
              <a:t>Většinu</a:t>
            </a:r>
            <a:r>
              <a:rPr lang="en-US" dirty="0"/>
              <a:t> → </a:t>
            </a:r>
            <a:r>
              <a:rPr lang="en-US" i="1" dirty="0"/>
              <a:t>fax</a:t>
            </a:r>
            <a:r>
              <a:rPr lang="en-US" dirty="0"/>
              <a:t>) </a:t>
            </a:r>
          </a:p>
        </p:txBody>
      </p:sp>
      <p:sp>
        <p:nvSpPr>
          <p:cNvPr id="49156" name="Freeform 5">
            <a:extLst>
              <a:ext uri="{FF2B5EF4-FFF2-40B4-BE49-F238E27FC236}">
                <a16:creationId xmlns:a16="http://schemas.microsoft.com/office/drawing/2014/main" xmlns="" id="{BDB11E28-C99F-4A50-8310-B89B0EC83D49}"/>
              </a:ext>
            </a:extLst>
          </p:cNvPr>
          <p:cNvSpPr>
            <a:spLocks/>
          </p:cNvSpPr>
          <p:nvPr/>
        </p:nvSpPr>
        <p:spPr bwMode="auto">
          <a:xfrm flipH="1">
            <a:off x="2074863" y="2909888"/>
            <a:ext cx="1327150" cy="62547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9157" name="Freeform 6">
            <a:extLst>
              <a:ext uri="{FF2B5EF4-FFF2-40B4-BE49-F238E27FC236}">
                <a16:creationId xmlns:a16="http://schemas.microsoft.com/office/drawing/2014/main" xmlns="" id="{6E129A92-D150-444C-981F-B08C4438A736}"/>
              </a:ext>
            </a:extLst>
          </p:cNvPr>
          <p:cNvSpPr>
            <a:spLocks/>
          </p:cNvSpPr>
          <p:nvPr/>
        </p:nvSpPr>
        <p:spPr bwMode="auto">
          <a:xfrm>
            <a:off x="2590800" y="3160713"/>
            <a:ext cx="665163"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9158" name="Freeform 7">
            <a:extLst>
              <a:ext uri="{FF2B5EF4-FFF2-40B4-BE49-F238E27FC236}">
                <a16:creationId xmlns:a16="http://schemas.microsoft.com/office/drawing/2014/main" xmlns="" id="{D82D52D5-F58B-4C38-966E-51DC47D93C57}"/>
              </a:ext>
            </a:extLst>
          </p:cNvPr>
          <p:cNvSpPr>
            <a:spLocks/>
          </p:cNvSpPr>
          <p:nvPr/>
        </p:nvSpPr>
        <p:spPr bwMode="auto">
          <a:xfrm flipH="1">
            <a:off x="4141788" y="2786063"/>
            <a:ext cx="95885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9159" name="Freeform 8">
            <a:extLst>
              <a:ext uri="{FF2B5EF4-FFF2-40B4-BE49-F238E27FC236}">
                <a16:creationId xmlns:a16="http://schemas.microsoft.com/office/drawing/2014/main" xmlns="" id="{4788BA05-3D4E-4A5E-828A-505636A2A889}"/>
              </a:ext>
            </a:extLst>
          </p:cNvPr>
          <p:cNvSpPr>
            <a:spLocks/>
          </p:cNvSpPr>
          <p:nvPr/>
        </p:nvSpPr>
        <p:spPr bwMode="auto">
          <a:xfrm>
            <a:off x="4437063" y="3160713"/>
            <a:ext cx="515937"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9160" name="Freeform 9">
            <a:extLst>
              <a:ext uri="{FF2B5EF4-FFF2-40B4-BE49-F238E27FC236}">
                <a16:creationId xmlns:a16="http://schemas.microsoft.com/office/drawing/2014/main" xmlns="" id="{AE1A0C1C-9DF5-4D39-9658-E4AE33EE02F0}"/>
              </a:ext>
            </a:extLst>
          </p:cNvPr>
          <p:cNvSpPr>
            <a:spLocks/>
          </p:cNvSpPr>
          <p:nvPr/>
        </p:nvSpPr>
        <p:spPr bwMode="auto">
          <a:xfrm>
            <a:off x="1852613" y="2660650"/>
            <a:ext cx="3395662" cy="87471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9161" name="Freeform 10">
            <a:extLst>
              <a:ext uri="{FF2B5EF4-FFF2-40B4-BE49-F238E27FC236}">
                <a16:creationId xmlns:a16="http://schemas.microsoft.com/office/drawing/2014/main" xmlns="" id="{EC18AE03-D099-4F57-94DE-C85CA4D90EE1}"/>
              </a:ext>
            </a:extLst>
          </p:cNvPr>
          <p:cNvSpPr>
            <a:spLocks/>
          </p:cNvSpPr>
          <p:nvPr/>
        </p:nvSpPr>
        <p:spPr bwMode="auto">
          <a:xfrm flipH="1">
            <a:off x="1704975" y="2035175"/>
            <a:ext cx="5240338" cy="1500188"/>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9162" name="Freeform 11">
            <a:extLst>
              <a:ext uri="{FF2B5EF4-FFF2-40B4-BE49-F238E27FC236}">
                <a16:creationId xmlns:a16="http://schemas.microsoft.com/office/drawing/2014/main" xmlns="" id="{4E398AE7-C224-46F7-95A6-0FFCAA38A2C3}"/>
              </a:ext>
            </a:extLst>
          </p:cNvPr>
          <p:cNvSpPr>
            <a:spLocks/>
          </p:cNvSpPr>
          <p:nvPr/>
        </p:nvSpPr>
        <p:spPr bwMode="auto">
          <a:xfrm>
            <a:off x="5913438" y="2786063"/>
            <a:ext cx="154940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9163" name="Freeform 12">
            <a:extLst>
              <a:ext uri="{FF2B5EF4-FFF2-40B4-BE49-F238E27FC236}">
                <a16:creationId xmlns:a16="http://schemas.microsoft.com/office/drawing/2014/main" xmlns="" id="{5632E6FF-9C58-4BB0-B2E0-19698D3D455A}"/>
              </a:ext>
            </a:extLst>
          </p:cNvPr>
          <p:cNvSpPr>
            <a:spLocks/>
          </p:cNvSpPr>
          <p:nvPr/>
        </p:nvSpPr>
        <p:spPr bwMode="auto">
          <a:xfrm>
            <a:off x="4067175" y="2284413"/>
            <a:ext cx="3470275" cy="12509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9164" name="Freeform 13">
            <a:extLst>
              <a:ext uri="{FF2B5EF4-FFF2-40B4-BE49-F238E27FC236}">
                <a16:creationId xmlns:a16="http://schemas.microsoft.com/office/drawing/2014/main" xmlns="" id="{20F331A4-0F26-4AEF-AB51-3FD8B32350EA}"/>
              </a:ext>
            </a:extLst>
          </p:cNvPr>
          <p:cNvSpPr>
            <a:spLocks/>
          </p:cNvSpPr>
          <p:nvPr/>
        </p:nvSpPr>
        <p:spPr bwMode="auto">
          <a:xfrm>
            <a:off x="7242175" y="3160713"/>
            <a:ext cx="147638"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9165" name="Freeform 14">
            <a:extLst>
              <a:ext uri="{FF2B5EF4-FFF2-40B4-BE49-F238E27FC236}">
                <a16:creationId xmlns:a16="http://schemas.microsoft.com/office/drawing/2014/main" xmlns="" id="{22A121E0-0993-48A0-8CC1-EE701859C0EA}"/>
              </a:ext>
            </a:extLst>
          </p:cNvPr>
          <p:cNvSpPr>
            <a:spLocks/>
          </p:cNvSpPr>
          <p:nvPr/>
        </p:nvSpPr>
        <p:spPr bwMode="auto">
          <a:xfrm>
            <a:off x="6429375" y="3160713"/>
            <a:ext cx="442913"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49166" name="Text Box 15">
            <a:extLst>
              <a:ext uri="{FF2B5EF4-FFF2-40B4-BE49-F238E27FC236}">
                <a16:creationId xmlns:a16="http://schemas.microsoft.com/office/drawing/2014/main" xmlns="" id="{CBB3AC2D-0982-4D4C-9683-DE2E2793B4BE}"/>
              </a:ext>
            </a:extLst>
          </p:cNvPr>
          <p:cNvSpPr txBox="1">
            <a:spLocks noChangeArrowheads="1"/>
          </p:cNvSpPr>
          <p:nvPr/>
        </p:nvSpPr>
        <p:spPr bwMode="auto">
          <a:xfrm>
            <a:off x="1346200" y="3608388"/>
            <a:ext cx="63357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Většinu těchto přístrojů lze take používat nejen jako fax  ,  ale</a:t>
            </a:r>
            <a:endParaRPr kumimoji="0" lang="en-US" altLang="en-US" sz="4800" b="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a:extLst>
              <a:ext uri="{FF2B5EF4-FFF2-40B4-BE49-F238E27FC236}">
                <a16:creationId xmlns:a16="http://schemas.microsoft.com/office/drawing/2014/main" xmlns="" id="{D0FB7905-6615-4741-A0CE-85E1132D4D5D}"/>
              </a:ext>
            </a:extLst>
          </p:cNvPr>
          <p:cNvSpPr>
            <a:spLocks noGrp="1" noChangeArrowheads="1"/>
          </p:cNvSpPr>
          <p:nvPr>
            <p:ph type="title"/>
          </p:nvPr>
        </p:nvSpPr>
        <p:spPr/>
        <p:txBody>
          <a:bodyPr/>
          <a:lstStyle/>
          <a:p>
            <a:pPr>
              <a:defRPr/>
            </a:pPr>
            <a:r>
              <a:rPr lang="en-US"/>
              <a:t>Examples</a:t>
            </a:r>
          </a:p>
        </p:txBody>
      </p:sp>
      <p:grpSp>
        <p:nvGrpSpPr>
          <p:cNvPr id="50179" name="Group 5">
            <a:extLst>
              <a:ext uri="{FF2B5EF4-FFF2-40B4-BE49-F238E27FC236}">
                <a16:creationId xmlns:a16="http://schemas.microsoft.com/office/drawing/2014/main" xmlns="" id="{056677CC-CB21-4736-BD46-1633969299B0}"/>
              </a:ext>
            </a:extLst>
          </p:cNvPr>
          <p:cNvGrpSpPr>
            <a:grpSpLocks noChangeAspect="1"/>
          </p:cNvGrpSpPr>
          <p:nvPr/>
        </p:nvGrpSpPr>
        <p:grpSpPr bwMode="auto">
          <a:xfrm>
            <a:off x="1076325" y="1735138"/>
            <a:ext cx="5838825" cy="1577975"/>
            <a:chOff x="1813" y="4122"/>
            <a:chExt cx="4626" cy="1248"/>
          </a:xfrm>
        </p:grpSpPr>
        <p:sp>
          <p:nvSpPr>
            <p:cNvPr id="50188" name="AutoShape 6">
              <a:extLst>
                <a:ext uri="{FF2B5EF4-FFF2-40B4-BE49-F238E27FC236}">
                  <a16:creationId xmlns:a16="http://schemas.microsoft.com/office/drawing/2014/main" xmlns="" id="{A90E087C-F1E3-4ECE-84CD-9ACD951199D7}"/>
                </a:ext>
              </a:extLst>
            </p:cNvPr>
            <p:cNvSpPr>
              <a:spLocks noChangeAspect="1" noChangeArrowheads="1"/>
            </p:cNvSpPr>
            <p:nvPr/>
          </p:nvSpPr>
          <p:spPr bwMode="auto">
            <a:xfrm>
              <a:off x="1813" y="4122"/>
              <a:ext cx="4626"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50189" name="Freeform 7">
              <a:extLst>
                <a:ext uri="{FF2B5EF4-FFF2-40B4-BE49-F238E27FC236}">
                  <a16:creationId xmlns:a16="http://schemas.microsoft.com/office/drawing/2014/main" xmlns="" id="{F6FB8196-DF73-473B-9EC0-85D9FAB84D95}"/>
                </a:ext>
              </a:extLst>
            </p:cNvPr>
            <p:cNvSpPr>
              <a:spLocks/>
            </p:cNvSpPr>
            <p:nvPr/>
          </p:nvSpPr>
          <p:spPr bwMode="auto">
            <a:xfrm>
              <a:off x="3124" y="4227"/>
              <a:ext cx="969" cy="807"/>
            </a:xfrm>
            <a:custGeom>
              <a:avLst/>
              <a:gdLst>
                <a:gd name="T0" fmla="*/ 27762 w 600"/>
                <a:gd name="T1" fmla="*/ 229535 h 360"/>
                <a:gd name="T2" fmla="*/ 27762 w 600"/>
                <a:gd name="T3" fmla="*/ 0 h 360"/>
                <a:gd name="T4" fmla="*/ 0 w 600"/>
                <a:gd name="T5" fmla="*/ 0 h 360"/>
                <a:gd name="T6" fmla="*/ 0 w 600"/>
                <a:gd name="T7" fmla="*/ 229535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90" name="Freeform 8">
              <a:extLst>
                <a:ext uri="{FF2B5EF4-FFF2-40B4-BE49-F238E27FC236}">
                  <a16:creationId xmlns:a16="http://schemas.microsoft.com/office/drawing/2014/main" xmlns="" id="{24FA4FCB-3D5A-4E6A-BEA2-FCE05B6E5E90}"/>
                </a:ext>
              </a:extLst>
            </p:cNvPr>
            <p:cNvSpPr>
              <a:spLocks/>
            </p:cNvSpPr>
            <p:nvPr/>
          </p:nvSpPr>
          <p:spPr bwMode="auto">
            <a:xfrm>
              <a:off x="3580" y="4362"/>
              <a:ext cx="1596" cy="672"/>
            </a:xfrm>
            <a:custGeom>
              <a:avLst/>
              <a:gdLst>
                <a:gd name="T0" fmla="*/ 1503770 w 600"/>
                <a:gd name="T1" fmla="*/ 53054 h 360"/>
                <a:gd name="T2" fmla="*/ 1503770 w 600"/>
                <a:gd name="T3" fmla="*/ 0 h 360"/>
                <a:gd name="T4" fmla="*/ 0 w 600"/>
                <a:gd name="T5" fmla="*/ 0 h 360"/>
                <a:gd name="T6" fmla="*/ 0 w 600"/>
                <a:gd name="T7" fmla="*/ 53054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91" name="Freeform 9">
              <a:extLst>
                <a:ext uri="{FF2B5EF4-FFF2-40B4-BE49-F238E27FC236}">
                  <a16:creationId xmlns:a16="http://schemas.microsoft.com/office/drawing/2014/main" xmlns="" id="{F3F1C0D6-EA66-4F0C-9BAF-AE4D168615A6}"/>
                </a:ext>
              </a:extLst>
            </p:cNvPr>
            <p:cNvSpPr>
              <a:spLocks/>
            </p:cNvSpPr>
            <p:nvPr/>
          </p:nvSpPr>
          <p:spPr bwMode="auto">
            <a:xfrm>
              <a:off x="4182" y="4716"/>
              <a:ext cx="481" cy="318"/>
            </a:xfrm>
            <a:custGeom>
              <a:avLst/>
              <a:gdLst>
                <a:gd name="T0" fmla="*/ 103 w 600"/>
                <a:gd name="T1" fmla="*/ 133 h 360"/>
                <a:gd name="T2" fmla="*/ 103 w 600"/>
                <a:gd name="T3" fmla="*/ 0 h 360"/>
                <a:gd name="T4" fmla="*/ 0 w 600"/>
                <a:gd name="T5" fmla="*/ 0 h 360"/>
                <a:gd name="T6" fmla="*/ 0 w 600"/>
                <a:gd name="T7" fmla="*/ 133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92" name="Freeform 10">
              <a:extLst>
                <a:ext uri="{FF2B5EF4-FFF2-40B4-BE49-F238E27FC236}">
                  <a16:creationId xmlns:a16="http://schemas.microsoft.com/office/drawing/2014/main" xmlns="" id="{170CC1B1-A39E-4F35-B768-98FA0EEC982C}"/>
                </a:ext>
              </a:extLst>
            </p:cNvPr>
            <p:cNvSpPr>
              <a:spLocks/>
            </p:cNvSpPr>
            <p:nvPr/>
          </p:nvSpPr>
          <p:spPr bwMode="auto">
            <a:xfrm flipH="1">
              <a:off x="3694" y="4578"/>
              <a:ext cx="1083" cy="456"/>
            </a:xfrm>
            <a:custGeom>
              <a:avLst/>
              <a:gdLst>
                <a:gd name="T0" fmla="*/ 67617 w 600"/>
                <a:gd name="T1" fmla="*/ 2386 h 360"/>
                <a:gd name="T2" fmla="*/ 67617 w 600"/>
                <a:gd name="T3" fmla="*/ 0 h 360"/>
                <a:gd name="T4" fmla="*/ 0 w 600"/>
                <a:gd name="T5" fmla="*/ 0 h 360"/>
                <a:gd name="T6" fmla="*/ 0 w 600"/>
                <a:gd name="T7" fmla="*/ 238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93" name="Text Box 11">
              <a:extLst>
                <a:ext uri="{FF2B5EF4-FFF2-40B4-BE49-F238E27FC236}">
                  <a16:creationId xmlns:a16="http://schemas.microsoft.com/office/drawing/2014/main" xmlns="" id="{72F63EF3-25C7-47D5-9BB6-B010E9E17B19}"/>
                </a:ext>
              </a:extLst>
            </p:cNvPr>
            <p:cNvSpPr txBox="1">
              <a:spLocks noChangeArrowheads="1"/>
            </p:cNvSpPr>
            <p:nvPr/>
          </p:nvSpPr>
          <p:spPr bwMode="auto">
            <a:xfrm>
              <a:off x="1870" y="4977"/>
              <a:ext cx="4503" cy="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zou gemaakt moeten worden in</a:t>
              </a:r>
              <a:endParaRPr kumimoji="0" lang="en-US" altLang="en-US" sz="4800" b="0">
                <a:latin typeface="Times New Roman" panose="02020603050405020304" pitchFamily="18" charset="0"/>
              </a:endParaRPr>
            </a:p>
          </p:txBody>
        </p:sp>
      </p:grpSp>
      <p:grpSp>
        <p:nvGrpSpPr>
          <p:cNvPr id="50180" name="Group 12">
            <a:extLst>
              <a:ext uri="{FF2B5EF4-FFF2-40B4-BE49-F238E27FC236}">
                <a16:creationId xmlns:a16="http://schemas.microsoft.com/office/drawing/2014/main" xmlns="" id="{A9A19DFE-9F03-4C73-909D-5B0ED624B163}"/>
              </a:ext>
            </a:extLst>
          </p:cNvPr>
          <p:cNvGrpSpPr>
            <a:grpSpLocks noChangeAspect="1"/>
          </p:cNvGrpSpPr>
          <p:nvPr/>
        </p:nvGrpSpPr>
        <p:grpSpPr bwMode="auto">
          <a:xfrm>
            <a:off x="1154113" y="4119563"/>
            <a:ext cx="6145212" cy="1128712"/>
            <a:chOff x="1813" y="4521"/>
            <a:chExt cx="4626" cy="849"/>
          </a:xfrm>
        </p:grpSpPr>
        <p:sp>
          <p:nvSpPr>
            <p:cNvPr id="50182" name="AutoShape 13">
              <a:extLst>
                <a:ext uri="{FF2B5EF4-FFF2-40B4-BE49-F238E27FC236}">
                  <a16:creationId xmlns:a16="http://schemas.microsoft.com/office/drawing/2014/main" xmlns="" id="{E7A8D294-D2DF-4BAF-A552-7DFF5D3C200F}"/>
                </a:ext>
              </a:extLst>
            </p:cNvPr>
            <p:cNvSpPr>
              <a:spLocks noChangeAspect="1" noChangeArrowheads="1"/>
            </p:cNvSpPr>
            <p:nvPr/>
          </p:nvSpPr>
          <p:spPr bwMode="auto">
            <a:xfrm>
              <a:off x="1813" y="4521"/>
              <a:ext cx="4626" cy="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50183" name="Freeform 14">
              <a:extLst>
                <a:ext uri="{FF2B5EF4-FFF2-40B4-BE49-F238E27FC236}">
                  <a16:creationId xmlns:a16="http://schemas.microsoft.com/office/drawing/2014/main" xmlns="" id="{1C5B5B77-84E4-42DA-B68C-64173CF7AFE9}"/>
                </a:ext>
              </a:extLst>
            </p:cNvPr>
            <p:cNvSpPr>
              <a:spLocks/>
            </p:cNvSpPr>
            <p:nvPr/>
          </p:nvSpPr>
          <p:spPr bwMode="auto">
            <a:xfrm>
              <a:off x="3124" y="4749"/>
              <a:ext cx="399" cy="285"/>
            </a:xfrm>
            <a:custGeom>
              <a:avLst/>
              <a:gdLst>
                <a:gd name="T0" fmla="*/ 23 w 600"/>
                <a:gd name="T1" fmla="*/ 55 h 360"/>
                <a:gd name="T2" fmla="*/ 23 w 600"/>
                <a:gd name="T3" fmla="*/ 0 h 360"/>
                <a:gd name="T4" fmla="*/ 0 w 600"/>
                <a:gd name="T5" fmla="*/ 0 h 360"/>
                <a:gd name="T6" fmla="*/ 0 w 600"/>
                <a:gd name="T7" fmla="*/ 55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84" name="Freeform 15">
              <a:extLst>
                <a:ext uri="{FF2B5EF4-FFF2-40B4-BE49-F238E27FC236}">
                  <a16:creationId xmlns:a16="http://schemas.microsoft.com/office/drawing/2014/main" xmlns="" id="{713E750B-CD8B-4A42-BD64-2B8726545F5D}"/>
                </a:ext>
              </a:extLst>
            </p:cNvPr>
            <p:cNvSpPr>
              <a:spLocks/>
            </p:cNvSpPr>
            <p:nvPr/>
          </p:nvSpPr>
          <p:spPr bwMode="auto">
            <a:xfrm>
              <a:off x="4777" y="4749"/>
              <a:ext cx="399" cy="285"/>
            </a:xfrm>
            <a:custGeom>
              <a:avLst/>
              <a:gdLst>
                <a:gd name="T0" fmla="*/ 23 w 600"/>
                <a:gd name="T1" fmla="*/ 55 h 360"/>
                <a:gd name="T2" fmla="*/ 23 w 600"/>
                <a:gd name="T3" fmla="*/ 0 h 360"/>
                <a:gd name="T4" fmla="*/ 0 w 600"/>
                <a:gd name="T5" fmla="*/ 0 h 360"/>
                <a:gd name="T6" fmla="*/ 0 w 600"/>
                <a:gd name="T7" fmla="*/ 55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85" name="Freeform 16">
              <a:extLst>
                <a:ext uri="{FF2B5EF4-FFF2-40B4-BE49-F238E27FC236}">
                  <a16:creationId xmlns:a16="http://schemas.microsoft.com/office/drawing/2014/main" xmlns="" id="{A41BB744-1BAC-417A-8735-C060AFD3580E}"/>
                </a:ext>
              </a:extLst>
            </p:cNvPr>
            <p:cNvSpPr>
              <a:spLocks/>
            </p:cNvSpPr>
            <p:nvPr/>
          </p:nvSpPr>
          <p:spPr bwMode="auto">
            <a:xfrm>
              <a:off x="4182" y="4749"/>
              <a:ext cx="481" cy="285"/>
            </a:xfrm>
            <a:custGeom>
              <a:avLst/>
              <a:gdLst>
                <a:gd name="T0" fmla="*/ 103 w 600"/>
                <a:gd name="T1" fmla="*/ 55 h 360"/>
                <a:gd name="T2" fmla="*/ 103 w 600"/>
                <a:gd name="T3" fmla="*/ 0 h 360"/>
                <a:gd name="T4" fmla="*/ 0 w 600"/>
                <a:gd name="T5" fmla="*/ 0 h 360"/>
                <a:gd name="T6" fmla="*/ 0 w 600"/>
                <a:gd name="T7" fmla="*/ 55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86" name="Freeform 17">
              <a:extLst>
                <a:ext uri="{FF2B5EF4-FFF2-40B4-BE49-F238E27FC236}">
                  <a16:creationId xmlns:a16="http://schemas.microsoft.com/office/drawing/2014/main" xmlns="" id="{C52E8FAC-0D21-4F36-9785-AF030B00435F}"/>
                </a:ext>
              </a:extLst>
            </p:cNvPr>
            <p:cNvSpPr>
              <a:spLocks/>
            </p:cNvSpPr>
            <p:nvPr/>
          </p:nvSpPr>
          <p:spPr bwMode="auto">
            <a:xfrm>
              <a:off x="3637" y="4749"/>
              <a:ext cx="456" cy="285"/>
            </a:xfrm>
            <a:custGeom>
              <a:avLst/>
              <a:gdLst>
                <a:gd name="T0" fmla="*/ 67 w 600"/>
                <a:gd name="T1" fmla="*/ 55 h 360"/>
                <a:gd name="T2" fmla="*/ 67 w 600"/>
                <a:gd name="T3" fmla="*/ 0 h 360"/>
                <a:gd name="T4" fmla="*/ 0 w 600"/>
                <a:gd name="T5" fmla="*/ 0 h 360"/>
                <a:gd name="T6" fmla="*/ 0 w 600"/>
                <a:gd name="T7" fmla="*/ 55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1905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0187" name="Text Box 18">
              <a:extLst>
                <a:ext uri="{FF2B5EF4-FFF2-40B4-BE49-F238E27FC236}">
                  <a16:creationId xmlns:a16="http://schemas.microsoft.com/office/drawing/2014/main" xmlns="" id="{B046D0E9-51E3-4D68-A17E-002A93F6B315}"/>
                </a:ext>
              </a:extLst>
            </p:cNvPr>
            <p:cNvSpPr txBox="1">
              <a:spLocks noChangeArrowheads="1"/>
            </p:cNvSpPr>
            <p:nvPr/>
          </p:nvSpPr>
          <p:spPr bwMode="auto">
            <a:xfrm>
              <a:off x="1870" y="4977"/>
              <a:ext cx="4503" cy="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800" b="0">
                  <a:latin typeface="Times New Roman" panose="02020603050405020304" pitchFamily="18" charset="0"/>
                </a:rPr>
                <a:t>zou moeten worden gemaakt in</a:t>
              </a:r>
              <a:endParaRPr kumimoji="0" lang="en-US" altLang="en-US" sz="4400" b="0">
                <a:latin typeface="Times New Roman" panose="02020603050405020304" pitchFamily="18" charset="0"/>
              </a:endParaRPr>
            </a:p>
          </p:txBody>
        </p:sp>
      </p:grpSp>
      <p:sp>
        <p:nvSpPr>
          <p:cNvPr id="50181" name="Text Box 19">
            <a:extLst>
              <a:ext uri="{FF2B5EF4-FFF2-40B4-BE49-F238E27FC236}">
                <a16:creationId xmlns:a16="http://schemas.microsoft.com/office/drawing/2014/main" xmlns="" id="{1C7D7FE6-8F92-4F7E-832E-994169B4B1D7}"/>
              </a:ext>
            </a:extLst>
          </p:cNvPr>
          <p:cNvSpPr txBox="1">
            <a:spLocks noChangeArrowheads="1"/>
          </p:cNvSpPr>
          <p:nvPr/>
        </p:nvSpPr>
        <p:spPr bwMode="auto">
          <a:xfrm>
            <a:off x="962025" y="3313113"/>
            <a:ext cx="472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400" b="0" i="1">
                <a:latin typeface="Times New Roman" panose="02020603050405020304" pitchFamily="18" charset="0"/>
              </a:rPr>
              <a:t>Extract</a:t>
            </a:r>
            <a:r>
              <a:rPr kumimoji="0" lang="en-US" altLang="en-US" sz="2400" b="0">
                <a:latin typeface="Times New Roman" panose="02020603050405020304" pitchFamily="18" charset="0"/>
              </a:rPr>
              <a:t> followed by </a:t>
            </a:r>
            <a:r>
              <a:rPr kumimoji="0" lang="en-US" altLang="en-US" sz="2400" b="0" i="1">
                <a:latin typeface="Times New Roman" panose="02020603050405020304" pitchFamily="18" charset="0"/>
              </a:rPr>
              <a:t>Insert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a:extLst>
              <a:ext uri="{FF2B5EF4-FFF2-40B4-BE49-F238E27FC236}">
                <a16:creationId xmlns:a16="http://schemas.microsoft.com/office/drawing/2014/main" xmlns="" id="{44BA5ABE-518A-40FB-A2F6-EA59060D0456}"/>
              </a:ext>
            </a:extLst>
          </p:cNvPr>
          <p:cNvSpPr>
            <a:spLocks noGrp="1" noChangeArrowheads="1"/>
          </p:cNvSpPr>
          <p:nvPr>
            <p:ph type="title"/>
          </p:nvPr>
        </p:nvSpPr>
        <p:spPr>
          <a:xfrm>
            <a:off x="685800" y="10955"/>
            <a:ext cx="8183563" cy="779463"/>
          </a:xfrm>
        </p:spPr>
        <p:txBody>
          <a:bodyPr/>
          <a:lstStyle/>
          <a:p>
            <a:pPr>
              <a:defRPr/>
            </a:pPr>
            <a:r>
              <a:rPr lang="en-US" dirty="0"/>
              <a:t>Example</a:t>
            </a:r>
          </a:p>
        </p:txBody>
      </p:sp>
      <p:sp>
        <p:nvSpPr>
          <p:cNvPr id="78851" name="Rectangle 3">
            <a:extLst>
              <a:ext uri="{FF2B5EF4-FFF2-40B4-BE49-F238E27FC236}">
                <a16:creationId xmlns:a16="http://schemas.microsoft.com/office/drawing/2014/main" xmlns="" id="{31E7ED37-7416-4F36-BABD-6DA7C304E8B7}"/>
              </a:ext>
            </a:extLst>
          </p:cNvPr>
          <p:cNvSpPr>
            <a:spLocks noGrp="1" noChangeArrowheads="1"/>
          </p:cNvSpPr>
          <p:nvPr>
            <p:ph idx="1"/>
          </p:nvPr>
        </p:nvSpPr>
        <p:spPr>
          <a:xfrm>
            <a:off x="685800" y="4389438"/>
            <a:ext cx="7772400" cy="1611312"/>
          </a:xfrm>
        </p:spPr>
        <p:txBody>
          <a:bodyPr/>
          <a:lstStyle/>
          <a:p>
            <a:pPr>
              <a:defRPr/>
            </a:pPr>
            <a:r>
              <a:rPr lang="en-US" i="1"/>
              <a:t>Right2</a:t>
            </a:r>
            <a:r>
              <a:rPr lang="en-US"/>
              <a:t> (</a:t>
            </a:r>
            <a:r>
              <a:rPr lang="en-US" i="1"/>
              <a:t>nejen</a:t>
            </a:r>
            <a:r>
              <a:rPr lang="en-US"/>
              <a:t> → </a:t>
            </a:r>
            <a:r>
              <a:rPr lang="en-US" i="1"/>
              <a:t>ale</a:t>
            </a:r>
            <a:r>
              <a:rPr lang="en-US"/>
              <a:t>)</a:t>
            </a:r>
          </a:p>
          <a:p>
            <a:pPr>
              <a:defRPr/>
            </a:pPr>
            <a:r>
              <a:rPr lang="en-US" i="1"/>
              <a:t>Left3</a:t>
            </a:r>
            <a:r>
              <a:rPr lang="en-US"/>
              <a:t> (</a:t>
            </a:r>
            <a:r>
              <a:rPr lang="en-US" i="1"/>
              <a:t>fax</a:t>
            </a:r>
            <a:r>
              <a:rPr lang="en-US"/>
              <a:t> → </a:t>
            </a:r>
            <a:r>
              <a:rPr lang="en-US" i="1"/>
              <a:t>Většinu</a:t>
            </a:r>
            <a:r>
              <a:rPr lang="en-US"/>
              <a:t>) </a:t>
            </a:r>
          </a:p>
        </p:txBody>
      </p:sp>
      <p:sp>
        <p:nvSpPr>
          <p:cNvPr id="51204" name="Freeform 5">
            <a:extLst>
              <a:ext uri="{FF2B5EF4-FFF2-40B4-BE49-F238E27FC236}">
                <a16:creationId xmlns:a16="http://schemas.microsoft.com/office/drawing/2014/main" xmlns="" id="{77E2BFEE-D0C0-4485-B6A2-08FA9373F00E}"/>
              </a:ext>
            </a:extLst>
          </p:cNvPr>
          <p:cNvSpPr>
            <a:spLocks/>
          </p:cNvSpPr>
          <p:nvPr/>
        </p:nvSpPr>
        <p:spPr bwMode="auto">
          <a:xfrm flipH="1">
            <a:off x="2074863" y="2909888"/>
            <a:ext cx="1327150" cy="62547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05" name="Freeform 6">
            <a:extLst>
              <a:ext uri="{FF2B5EF4-FFF2-40B4-BE49-F238E27FC236}">
                <a16:creationId xmlns:a16="http://schemas.microsoft.com/office/drawing/2014/main" xmlns="" id="{178F2468-D8DA-4B14-B66F-A446959CDAB0}"/>
              </a:ext>
            </a:extLst>
          </p:cNvPr>
          <p:cNvSpPr>
            <a:spLocks/>
          </p:cNvSpPr>
          <p:nvPr/>
        </p:nvSpPr>
        <p:spPr bwMode="auto">
          <a:xfrm>
            <a:off x="2590800" y="3160713"/>
            <a:ext cx="665163"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06" name="Freeform 7">
            <a:extLst>
              <a:ext uri="{FF2B5EF4-FFF2-40B4-BE49-F238E27FC236}">
                <a16:creationId xmlns:a16="http://schemas.microsoft.com/office/drawing/2014/main" xmlns="" id="{C2C4BDA1-FB77-40B1-BAE6-7D2DF81AE445}"/>
              </a:ext>
            </a:extLst>
          </p:cNvPr>
          <p:cNvSpPr>
            <a:spLocks/>
          </p:cNvSpPr>
          <p:nvPr/>
        </p:nvSpPr>
        <p:spPr bwMode="auto">
          <a:xfrm flipH="1">
            <a:off x="4141788" y="2786063"/>
            <a:ext cx="95885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07" name="Freeform 8">
            <a:extLst>
              <a:ext uri="{FF2B5EF4-FFF2-40B4-BE49-F238E27FC236}">
                <a16:creationId xmlns:a16="http://schemas.microsoft.com/office/drawing/2014/main" xmlns="" id="{A60C6E02-AD83-4405-9277-A2533A8441F5}"/>
              </a:ext>
            </a:extLst>
          </p:cNvPr>
          <p:cNvSpPr>
            <a:spLocks/>
          </p:cNvSpPr>
          <p:nvPr/>
        </p:nvSpPr>
        <p:spPr bwMode="auto">
          <a:xfrm>
            <a:off x="4437063" y="3160713"/>
            <a:ext cx="515937"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08" name="Freeform 9">
            <a:extLst>
              <a:ext uri="{FF2B5EF4-FFF2-40B4-BE49-F238E27FC236}">
                <a16:creationId xmlns:a16="http://schemas.microsoft.com/office/drawing/2014/main" xmlns="" id="{49EAC27C-C2EF-46BD-AD73-662CD1897B61}"/>
              </a:ext>
            </a:extLst>
          </p:cNvPr>
          <p:cNvSpPr>
            <a:spLocks/>
          </p:cNvSpPr>
          <p:nvPr/>
        </p:nvSpPr>
        <p:spPr bwMode="auto">
          <a:xfrm>
            <a:off x="1852613" y="2660650"/>
            <a:ext cx="3395662" cy="87471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09" name="Freeform 10">
            <a:extLst>
              <a:ext uri="{FF2B5EF4-FFF2-40B4-BE49-F238E27FC236}">
                <a16:creationId xmlns:a16="http://schemas.microsoft.com/office/drawing/2014/main" xmlns="" id="{557535E3-BA29-48F2-9A64-9F5B1974F2C9}"/>
              </a:ext>
            </a:extLst>
          </p:cNvPr>
          <p:cNvSpPr>
            <a:spLocks/>
          </p:cNvSpPr>
          <p:nvPr/>
        </p:nvSpPr>
        <p:spPr bwMode="auto">
          <a:xfrm flipH="1">
            <a:off x="1704975" y="2035175"/>
            <a:ext cx="5240338" cy="1500188"/>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10" name="Freeform 11">
            <a:extLst>
              <a:ext uri="{FF2B5EF4-FFF2-40B4-BE49-F238E27FC236}">
                <a16:creationId xmlns:a16="http://schemas.microsoft.com/office/drawing/2014/main" xmlns="" id="{5C9893CD-3449-49FE-BFE8-18C8D4BCA5EC}"/>
              </a:ext>
            </a:extLst>
          </p:cNvPr>
          <p:cNvSpPr>
            <a:spLocks/>
          </p:cNvSpPr>
          <p:nvPr/>
        </p:nvSpPr>
        <p:spPr bwMode="auto">
          <a:xfrm>
            <a:off x="5913438" y="2786063"/>
            <a:ext cx="154940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11" name="Freeform 12">
            <a:extLst>
              <a:ext uri="{FF2B5EF4-FFF2-40B4-BE49-F238E27FC236}">
                <a16:creationId xmlns:a16="http://schemas.microsoft.com/office/drawing/2014/main" xmlns="" id="{C4DD1630-E5C9-4BBD-8034-309590183C84}"/>
              </a:ext>
            </a:extLst>
          </p:cNvPr>
          <p:cNvSpPr>
            <a:spLocks/>
          </p:cNvSpPr>
          <p:nvPr/>
        </p:nvSpPr>
        <p:spPr bwMode="auto">
          <a:xfrm>
            <a:off x="4067175" y="2286000"/>
            <a:ext cx="3470275" cy="124936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12" name="Freeform 13">
            <a:extLst>
              <a:ext uri="{FF2B5EF4-FFF2-40B4-BE49-F238E27FC236}">
                <a16:creationId xmlns:a16="http://schemas.microsoft.com/office/drawing/2014/main" xmlns="" id="{D22DAB10-1231-4A5E-A913-1E940CD59875}"/>
              </a:ext>
            </a:extLst>
          </p:cNvPr>
          <p:cNvSpPr>
            <a:spLocks/>
          </p:cNvSpPr>
          <p:nvPr/>
        </p:nvSpPr>
        <p:spPr bwMode="auto">
          <a:xfrm>
            <a:off x="7242175" y="3160713"/>
            <a:ext cx="147638"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13" name="Freeform 14">
            <a:extLst>
              <a:ext uri="{FF2B5EF4-FFF2-40B4-BE49-F238E27FC236}">
                <a16:creationId xmlns:a16="http://schemas.microsoft.com/office/drawing/2014/main" xmlns="" id="{A5360D28-F24F-4FD9-B2E6-B1BF9CAE0783}"/>
              </a:ext>
            </a:extLst>
          </p:cNvPr>
          <p:cNvSpPr>
            <a:spLocks/>
          </p:cNvSpPr>
          <p:nvPr/>
        </p:nvSpPr>
        <p:spPr bwMode="auto">
          <a:xfrm>
            <a:off x="6429375" y="3160713"/>
            <a:ext cx="442913"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1214" name="Text Box 15">
            <a:extLst>
              <a:ext uri="{FF2B5EF4-FFF2-40B4-BE49-F238E27FC236}">
                <a16:creationId xmlns:a16="http://schemas.microsoft.com/office/drawing/2014/main" xmlns="" id="{E4A5F418-353D-4268-8C3A-7572A3947C77}"/>
              </a:ext>
            </a:extLst>
          </p:cNvPr>
          <p:cNvSpPr txBox="1">
            <a:spLocks noChangeArrowheads="1"/>
          </p:cNvSpPr>
          <p:nvPr/>
        </p:nvSpPr>
        <p:spPr bwMode="auto">
          <a:xfrm>
            <a:off x="1346200" y="3608388"/>
            <a:ext cx="63357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Většinu těchto přístrojů lze take používat nejen jako fax  ,  ale</a:t>
            </a:r>
            <a:endParaRPr kumimoji="0" lang="en-US" altLang="en-US" sz="4800" b="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a:extLst>
              <a:ext uri="{FF2B5EF4-FFF2-40B4-BE49-F238E27FC236}">
                <a16:creationId xmlns:a16="http://schemas.microsoft.com/office/drawing/2014/main" xmlns="" id="{DFFFA999-4933-45D8-9CFF-563A5BD09842}"/>
              </a:ext>
            </a:extLst>
          </p:cNvPr>
          <p:cNvSpPr>
            <a:spLocks noGrp="1" noChangeArrowheads="1"/>
          </p:cNvSpPr>
          <p:nvPr>
            <p:ph type="title"/>
          </p:nvPr>
        </p:nvSpPr>
        <p:spPr>
          <a:xfrm>
            <a:off x="650875" y="49360"/>
            <a:ext cx="8183563" cy="681038"/>
          </a:xfrm>
        </p:spPr>
        <p:txBody>
          <a:bodyPr/>
          <a:lstStyle/>
          <a:p>
            <a:pPr>
              <a:defRPr/>
            </a:pPr>
            <a:r>
              <a:rPr lang="en-US" dirty="0"/>
              <a:t>Example</a:t>
            </a:r>
          </a:p>
        </p:txBody>
      </p:sp>
      <p:sp>
        <p:nvSpPr>
          <p:cNvPr id="52227" name="Freeform 7">
            <a:extLst>
              <a:ext uri="{FF2B5EF4-FFF2-40B4-BE49-F238E27FC236}">
                <a16:creationId xmlns:a16="http://schemas.microsoft.com/office/drawing/2014/main" xmlns="" id="{AB3C31FD-8EE6-4F75-B31A-E3539C37AAEA}"/>
              </a:ext>
            </a:extLst>
          </p:cNvPr>
          <p:cNvSpPr>
            <a:spLocks/>
          </p:cNvSpPr>
          <p:nvPr/>
        </p:nvSpPr>
        <p:spPr bwMode="auto">
          <a:xfrm flipH="1">
            <a:off x="4141788" y="2786063"/>
            <a:ext cx="95885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28" name="Freeform 9">
            <a:extLst>
              <a:ext uri="{FF2B5EF4-FFF2-40B4-BE49-F238E27FC236}">
                <a16:creationId xmlns:a16="http://schemas.microsoft.com/office/drawing/2014/main" xmlns="" id="{EC8861E0-17C9-4D8D-B11C-A629A1EC53D0}"/>
              </a:ext>
            </a:extLst>
          </p:cNvPr>
          <p:cNvSpPr>
            <a:spLocks/>
          </p:cNvSpPr>
          <p:nvPr/>
        </p:nvSpPr>
        <p:spPr bwMode="auto">
          <a:xfrm>
            <a:off x="1852613" y="2660650"/>
            <a:ext cx="3395662" cy="87471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29" name="Freeform 10">
            <a:extLst>
              <a:ext uri="{FF2B5EF4-FFF2-40B4-BE49-F238E27FC236}">
                <a16:creationId xmlns:a16="http://schemas.microsoft.com/office/drawing/2014/main" xmlns="" id="{26733152-E9C0-4C17-93A8-117A93D1F33C}"/>
              </a:ext>
            </a:extLst>
          </p:cNvPr>
          <p:cNvSpPr>
            <a:spLocks/>
          </p:cNvSpPr>
          <p:nvPr/>
        </p:nvSpPr>
        <p:spPr bwMode="auto">
          <a:xfrm flipH="1">
            <a:off x="1704975" y="2035175"/>
            <a:ext cx="5240338" cy="1500188"/>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30" name="Freeform 11">
            <a:extLst>
              <a:ext uri="{FF2B5EF4-FFF2-40B4-BE49-F238E27FC236}">
                <a16:creationId xmlns:a16="http://schemas.microsoft.com/office/drawing/2014/main" xmlns="" id="{98FF63B5-81BB-4618-90B0-EB62D6C095DF}"/>
              </a:ext>
            </a:extLst>
          </p:cNvPr>
          <p:cNvSpPr>
            <a:spLocks/>
          </p:cNvSpPr>
          <p:nvPr/>
        </p:nvSpPr>
        <p:spPr bwMode="auto">
          <a:xfrm>
            <a:off x="5913438" y="2786063"/>
            <a:ext cx="154940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31" name="Freeform 12">
            <a:extLst>
              <a:ext uri="{FF2B5EF4-FFF2-40B4-BE49-F238E27FC236}">
                <a16:creationId xmlns:a16="http://schemas.microsoft.com/office/drawing/2014/main" xmlns="" id="{0C4F93F3-3819-4C44-BB38-BC18A6C7F6FF}"/>
              </a:ext>
            </a:extLst>
          </p:cNvPr>
          <p:cNvSpPr>
            <a:spLocks/>
          </p:cNvSpPr>
          <p:nvPr/>
        </p:nvSpPr>
        <p:spPr bwMode="auto">
          <a:xfrm>
            <a:off x="4067175" y="2286000"/>
            <a:ext cx="3470275" cy="124936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2232" name="Text Box 15">
            <a:extLst>
              <a:ext uri="{FF2B5EF4-FFF2-40B4-BE49-F238E27FC236}">
                <a16:creationId xmlns:a16="http://schemas.microsoft.com/office/drawing/2014/main" xmlns="" id="{063EE2D5-46BB-4B91-A4FE-D1DF594B8F2C}"/>
              </a:ext>
            </a:extLst>
          </p:cNvPr>
          <p:cNvSpPr txBox="1">
            <a:spLocks noChangeArrowheads="1"/>
          </p:cNvSpPr>
          <p:nvPr/>
        </p:nvSpPr>
        <p:spPr bwMode="auto">
          <a:xfrm>
            <a:off x="1346200" y="3608388"/>
            <a:ext cx="63357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Většinu                            lze        používat nejen      fax     ale</a:t>
            </a:r>
            <a:endParaRPr kumimoji="0" lang="en-US" altLang="en-US" sz="4800" b="0">
              <a:latin typeface="Times New Roman" panose="02020603050405020304" pitchFamily="18" charset="0"/>
            </a:endParaRPr>
          </a:p>
        </p:txBody>
      </p:sp>
      <p:sp>
        <p:nvSpPr>
          <p:cNvPr id="52233" name="Text Box 16">
            <a:extLst>
              <a:ext uri="{FF2B5EF4-FFF2-40B4-BE49-F238E27FC236}">
                <a16:creationId xmlns:a16="http://schemas.microsoft.com/office/drawing/2014/main" xmlns="" id="{471690E4-B750-418B-8FD9-0F8BE8E590AF}"/>
              </a:ext>
            </a:extLst>
          </p:cNvPr>
          <p:cNvSpPr txBox="1">
            <a:spLocks noChangeArrowheads="1"/>
          </p:cNvSpPr>
          <p:nvPr/>
        </p:nvSpPr>
        <p:spPr bwMode="auto">
          <a:xfrm>
            <a:off x="6530975" y="4311650"/>
            <a:ext cx="960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jako      ,</a:t>
            </a:r>
          </a:p>
        </p:txBody>
      </p:sp>
      <p:sp>
        <p:nvSpPr>
          <p:cNvPr id="52234" name="Line 17">
            <a:extLst>
              <a:ext uri="{FF2B5EF4-FFF2-40B4-BE49-F238E27FC236}">
                <a16:creationId xmlns:a16="http://schemas.microsoft.com/office/drawing/2014/main" xmlns="" id="{E7A91044-CE06-443B-BBA3-317D9A87DDA6}"/>
              </a:ext>
            </a:extLst>
          </p:cNvPr>
          <p:cNvSpPr>
            <a:spLocks noChangeShapeType="1"/>
          </p:cNvSpPr>
          <p:nvPr/>
        </p:nvSpPr>
        <p:spPr bwMode="auto">
          <a:xfrm>
            <a:off x="6799263" y="392906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2235" name="Line 18">
            <a:extLst>
              <a:ext uri="{FF2B5EF4-FFF2-40B4-BE49-F238E27FC236}">
                <a16:creationId xmlns:a16="http://schemas.microsoft.com/office/drawing/2014/main" xmlns="" id="{3B596D62-0FAB-435F-893D-EF4DC69346C9}"/>
              </a:ext>
            </a:extLst>
          </p:cNvPr>
          <p:cNvSpPr>
            <a:spLocks noChangeShapeType="1"/>
          </p:cNvSpPr>
          <p:nvPr/>
        </p:nvSpPr>
        <p:spPr bwMode="auto">
          <a:xfrm>
            <a:off x="7413625" y="392906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2236" name="Text Box 20">
            <a:extLst>
              <a:ext uri="{FF2B5EF4-FFF2-40B4-BE49-F238E27FC236}">
                <a16:creationId xmlns:a16="http://schemas.microsoft.com/office/drawing/2014/main" xmlns="" id="{91A7CA84-94D3-45BF-AA07-9C07784E8025}"/>
              </a:ext>
            </a:extLst>
          </p:cNvPr>
          <p:cNvSpPr txBox="1">
            <a:spLocks noChangeArrowheads="1"/>
          </p:cNvSpPr>
          <p:nvPr/>
        </p:nvSpPr>
        <p:spPr bwMode="auto">
          <a:xfrm>
            <a:off x="1423988" y="4927600"/>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b="0">
                <a:latin typeface="Times New Roman" panose="02020603050405020304" pitchFamily="18" charset="0"/>
              </a:rPr>
              <a:t>těchto</a:t>
            </a:r>
          </a:p>
        </p:txBody>
      </p:sp>
      <p:sp>
        <p:nvSpPr>
          <p:cNvPr id="52237" name="Text Box 21">
            <a:extLst>
              <a:ext uri="{FF2B5EF4-FFF2-40B4-BE49-F238E27FC236}">
                <a16:creationId xmlns:a16="http://schemas.microsoft.com/office/drawing/2014/main" xmlns="" id="{17267830-A909-49DB-8BF5-D98552638F6A}"/>
              </a:ext>
            </a:extLst>
          </p:cNvPr>
          <p:cNvSpPr txBox="1">
            <a:spLocks noChangeArrowheads="1"/>
          </p:cNvSpPr>
          <p:nvPr/>
        </p:nvSpPr>
        <p:spPr bwMode="auto">
          <a:xfrm>
            <a:off x="1346200" y="4311650"/>
            <a:ext cx="960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přístrojů</a:t>
            </a:r>
          </a:p>
        </p:txBody>
      </p:sp>
      <p:sp>
        <p:nvSpPr>
          <p:cNvPr id="52238" name="Line 23">
            <a:extLst>
              <a:ext uri="{FF2B5EF4-FFF2-40B4-BE49-F238E27FC236}">
                <a16:creationId xmlns:a16="http://schemas.microsoft.com/office/drawing/2014/main" xmlns="" id="{F0B5EC70-3523-4B84-AFE6-2291BB2E0F70}"/>
              </a:ext>
            </a:extLst>
          </p:cNvPr>
          <p:cNvSpPr>
            <a:spLocks noChangeShapeType="1"/>
          </p:cNvSpPr>
          <p:nvPr/>
        </p:nvSpPr>
        <p:spPr bwMode="auto">
          <a:xfrm>
            <a:off x="1808163" y="392906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2239" name="Line 24">
            <a:extLst>
              <a:ext uri="{FF2B5EF4-FFF2-40B4-BE49-F238E27FC236}">
                <a16:creationId xmlns:a16="http://schemas.microsoft.com/office/drawing/2014/main" xmlns="" id="{175B84F6-C4E1-4B55-ADAF-969B558FAC76}"/>
              </a:ext>
            </a:extLst>
          </p:cNvPr>
          <p:cNvSpPr>
            <a:spLocks noChangeShapeType="1"/>
          </p:cNvSpPr>
          <p:nvPr/>
        </p:nvSpPr>
        <p:spPr bwMode="auto">
          <a:xfrm>
            <a:off x="1808163" y="4657725"/>
            <a:ext cx="0" cy="344488"/>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2240" name="Text Box 25">
            <a:extLst>
              <a:ext uri="{FF2B5EF4-FFF2-40B4-BE49-F238E27FC236}">
                <a16:creationId xmlns:a16="http://schemas.microsoft.com/office/drawing/2014/main" xmlns="" id="{543A29F4-CC14-4B7F-B212-38CDF26FA36B}"/>
              </a:ext>
            </a:extLst>
          </p:cNvPr>
          <p:cNvSpPr txBox="1">
            <a:spLocks noChangeArrowheads="1"/>
          </p:cNvSpPr>
          <p:nvPr/>
        </p:nvSpPr>
        <p:spPr bwMode="auto">
          <a:xfrm>
            <a:off x="4687888" y="4311650"/>
            <a:ext cx="960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take</a:t>
            </a:r>
          </a:p>
        </p:txBody>
      </p:sp>
      <p:sp>
        <p:nvSpPr>
          <p:cNvPr id="52241" name="Line 26">
            <a:extLst>
              <a:ext uri="{FF2B5EF4-FFF2-40B4-BE49-F238E27FC236}">
                <a16:creationId xmlns:a16="http://schemas.microsoft.com/office/drawing/2014/main" xmlns="" id="{F91CD5C6-1505-4FCB-80C9-6E531A8048C1}"/>
              </a:ext>
            </a:extLst>
          </p:cNvPr>
          <p:cNvSpPr>
            <a:spLocks noChangeShapeType="1"/>
          </p:cNvSpPr>
          <p:nvPr/>
        </p:nvSpPr>
        <p:spPr bwMode="auto">
          <a:xfrm>
            <a:off x="5186363" y="396716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3" name="Rounded Rectangular Callout 2">
            <a:extLst>
              <a:ext uri="{FF2B5EF4-FFF2-40B4-BE49-F238E27FC236}">
                <a16:creationId xmlns:a16="http://schemas.microsoft.com/office/drawing/2014/main" xmlns="" id="{F3D8C7AA-6404-4662-AF23-0C5F602875CA}"/>
              </a:ext>
            </a:extLst>
          </p:cNvPr>
          <p:cNvSpPr/>
          <p:nvPr/>
        </p:nvSpPr>
        <p:spPr bwMode="auto">
          <a:xfrm>
            <a:off x="5913438" y="5002213"/>
            <a:ext cx="1500187" cy="500062"/>
          </a:xfrm>
          <a:prstGeom prst="wedgeRoundRectCallout">
            <a:avLst>
              <a:gd name="adj1" fmla="val 43882"/>
              <a:gd name="adj2" fmla="val -85972"/>
              <a:gd name="adj3" fmla="val 16667"/>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a:lstStyle/>
          <a:p>
            <a:pPr algn="ctr">
              <a:defRPr/>
            </a:pPr>
            <a:r>
              <a:rPr lang="en-US" b="1" dirty="0">
                <a:solidFill>
                  <a:schemeClr val="tx1"/>
                </a:solidFill>
              </a:rPr>
              <a:t>Right2</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a:extLst>
              <a:ext uri="{FF2B5EF4-FFF2-40B4-BE49-F238E27FC236}">
                <a16:creationId xmlns:a16="http://schemas.microsoft.com/office/drawing/2014/main" xmlns="" id="{A24025BF-7D7A-4604-9005-2ABDFF522A39}"/>
              </a:ext>
            </a:extLst>
          </p:cNvPr>
          <p:cNvSpPr>
            <a:spLocks noGrp="1" noChangeArrowheads="1"/>
          </p:cNvSpPr>
          <p:nvPr>
            <p:ph type="title"/>
          </p:nvPr>
        </p:nvSpPr>
        <p:spPr>
          <a:xfrm>
            <a:off x="690563" y="49360"/>
            <a:ext cx="8183562" cy="681038"/>
          </a:xfrm>
        </p:spPr>
        <p:txBody>
          <a:bodyPr/>
          <a:lstStyle/>
          <a:p>
            <a:pPr>
              <a:defRPr/>
            </a:pPr>
            <a:r>
              <a:rPr lang="en-US" dirty="0"/>
              <a:t>Example</a:t>
            </a:r>
          </a:p>
        </p:txBody>
      </p:sp>
      <p:sp>
        <p:nvSpPr>
          <p:cNvPr id="53251" name="Freeform 3">
            <a:extLst>
              <a:ext uri="{FF2B5EF4-FFF2-40B4-BE49-F238E27FC236}">
                <a16:creationId xmlns:a16="http://schemas.microsoft.com/office/drawing/2014/main" xmlns="" id="{92EB51A9-14F4-449A-9C62-F1886408857B}"/>
              </a:ext>
            </a:extLst>
          </p:cNvPr>
          <p:cNvSpPr>
            <a:spLocks/>
          </p:cNvSpPr>
          <p:nvPr/>
        </p:nvSpPr>
        <p:spPr bwMode="auto">
          <a:xfrm flipH="1">
            <a:off x="4141788" y="2786063"/>
            <a:ext cx="95885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52" name="Freeform 4">
            <a:extLst>
              <a:ext uri="{FF2B5EF4-FFF2-40B4-BE49-F238E27FC236}">
                <a16:creationId xmlns:a16="http://schemas.microsoft.com/office/drawing/2014/main" xmlns="" id="{D079A874-6D74-423A-B2BB-219BAB8A3BB4}"/>
              </a:ext>
            </a:extLst>
          </p:cNvPr>
          <p:cNvSpPr>
            <a:spLocks/>
          </p:cNvSpPr>
          <p:nvPr/>
        </p:nvSpPr>
        <p:spPr bwMode="auto">
          <a:xfrm>
            <a:off x="1852613" y="2660650"/>
            <a:ext cx="3395662" cy="87471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53" name="Freeform 5">
            <a:extLst>
              <a:ext uri="{FF2B5EF4-FFF2-40B4-BE49-F238E27FC236}">
                <a16:creationId xmlns:a16="http://schemas.microsoft.com/office/drawing/2014/main" xmlns="" id="{6868F173-C4F0-41E4-B1F4-627ACF5585F8}"/>
              </a:ext>
            </a:extLst>
          </p:cNvPr>
          <p:cNvSpPr>
            <a:spLocks/>
          </p:cNvSpPr>
          <p:nvPr/>
        </p:nvSpPr>
        <p:spPr bwMode="auto">
          <a:xfrm flipH="1">
            <a:off x="1704975" y="2035175"/>
            <a:ext cx="5240338" cy="1500188"/>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54" name="Freeform 7">
            <a:extLst>
              <a:ext uri="{FF2B5EF4-FFF2-40B4-BE49-F238E27FC236}">
                <a16:creationId xmlns:a16="http://schemas.microsoft.com/office/drawing/2014/main" xmlns="" id="{5B3CA858-DE9E-4F41-B8CB-CFE4158CD5FF}"/>
              </a:ext>
            </a:extLst>
          </p:cNvPr>
          <p:cNvSpPr>
            <a:spLocks/>
          </p:cNvSpPr>
          <p:nvPr/>
        </p:nvSpPr>
        <p:spPr bwMode="auto">
          <a:xfrm>
            <a:off x="4067175" y="2286000"/>
            <a:ext cx="3470275" cy="124936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3255" name="Text Box 8">
            <a:extLst>
              <a:ext uri="{FF2B5EF4-FFF2-40B4-BE49-F238E27FC236}">
                <a16:creationId xmlns:a16="http://schemas.microsoft.com/office/drawing/2014/main" xmlns="" id="{C84FA88D-5C6F-4038-B724-586D46A323C7}"/>
              </a:ext>
            </a:extLst>
          </p:cNvPr>
          <p:cNvSpPr txBox="1">
            <a:spLocks noChangeArrowheads="1"/>
          </p:cNvSpPr>
          <p:nvPr/>
        </p:nvSpPr>
        <p:spPr bwMode="auto">
          <a:xfrm>
            <a:off x="1346200" y="3608388"/>
            <a:ext cx="6335713"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Většinu                            lze        používat                 fax     ale</a:t>
            </a:r>
            <a:endParaRPr kumimoji="0" lang="en-US" altLang="en-US" sz="4800" b="0">
              <a:latin typeface="Times New Roman" panose="02020603050405020304" pitchFamily="18" charset="0"/>
            </a:endParaRPr>
          </a:p>
        </p:txBody>
      </p:sp>
      <p:sp>
        <p:nvSpPr>
          <p:cNvPr id="53256" name="Text Box 9">
            <a:extLst>
              <a:ext uri="{FF2B5EF4-FFF2-40B4-BE49-F238E27FC236}">
                <a16:creationId xmlns:a16="http://schemas.microsoft.com/office/drawing/2014/main" xmlns="" id="{5E0CEE45-25F0-43C8-A6A3-9E9688D31915}"/>
              </a:ext>
            </a:extLst>
          </p:cNvPr>
          <p:cNvSpPr txBox="1">
            <a:spLocks noChangeArrowheads="1"/>
          </p:cNvSpPr>
          <p:nvPr/>
        </p:nvSpPr>
        <p:spPr bwMode="auto">
          <a:xfrm>
            <a:off x="6569075" y="4311650"/>
            <a:ext cx="960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jako    ,</a:t>
            </a:r>
          </a:p>
        </p:txBody>
      </p:sp>
      <p:sp>
        <p:nvSpPr>
          <p:cNvPr id="53257" name="Line 10">
            <a:extLst>
              <a:ext uri="{FF2B5EF4-FFF2-40B4-BE49-F238E27FC236}">
                <a16:creationId xmlns:a16="http://schemas.microsoft.com/office/drawing/2014/main" xmlns="" id="{1E132CF0-C454-4460-8D40-9C58CF32728F}"/>
              </a:ext>
            </a:extLst>
          </p:cNvPr>
          <p:cNvSpPr>
            <a:spLocks noChangeShapeType="1"/>
          </p:cNvSpPr>
          <p:nvPr/>
        </p:nvSpPr>
        <p:spPr bwMode="auto">
          <a:xfrm>
            <a:off x="6877050" y="392906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3258" name="Line 11">
            <a:extLst>
              <a:ext uri="{FF2B5EF4-FFF2-40B4-BE49-F238E27FC236}">
                <a16:creationId xmlns:a16="http://schemas.microsoft.com/office/drawing/2014/main" xmlns="" id="{D177F022-6AC5-4B38-9158-DBB01741DAF9}"/>
              </a:ext>
            </a:extLst>
          </p:cNvPr>
          <p:cNvSpPr>
            <a:spLocks noChangeShapeType="1"/>
          </p:cNvSpPr>
          <p:nvPr/>
        </p:nvSpPr>
        <p:spPr bwMode="auto">
          <a:xfrm>
            <a:off x="7413625" y="392906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3259" name="Text Box 12">
            <a:extLst>
              <a:ext uri="{FF2B5EF4-FFF2-40B4-BE49-F238E27FC236}">
                <a16:creationId xmlns:a16="http://schemas.microsoft.com/office/drawing/2014/main" xmlns="" id="{DBF4293C-4D1D-45C1-81A1-965E3C8E880E}"/>
              </a:ext>
            </a:extLst>
          </p:cNvPr>
          <p:cNvSpPr txBox="1">
            <a:spLocks noChangeArrowheads="1"/>
          </p:cNvSpPr>
          <p:nvPr/>
        </p:nvSpPr>
        <p:spPr bwMode="auto">
          <a:xfrm>
            <a:off x="1423988" y="4927600"/>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b="0">
                <a:latin typeface="Times New Roman" panose="02020603050405020304" pitchFamily="18" charset="0"/>
              </a:rPr>
              <a:t>těchto</a:t>
            </a:r>
          </a:p>
        </p:txBody>
      </p:sp>
      <p:sp>
        <p:nvSpPr>
          <p:cNvPr id="53260" name="Text Box 13">
            <a:extLst>
              <a:ext uri="{FF2B5EF4-FFF2-40B4-BE49-F238E27FC236}">
                <a16:creationId xmlns:a16="http://schemas.microsoft.com/office/drawing/2014/main" xmlns="" id="{6BA8EA7D-2604-4B25-828B-5D158EAC3816}"/>
              </a:ext>
            </a:extLst>
          </p:cNvPr>
          <p:cNvSpPr txBox="1">
            <a:spLocks noChangeArrowheads="1"/>
          </p:cNvSpPr>
          <p:nvPr/>
        </p:nvSpPr>
        <p:spPr bwMode="auto">
          <a:xfrm>
            <a:off x="1384300" y="4311650"/>
            <a:ext cx="960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přístrojů</a:t>
            </a:r>
          </a:p>
        </p:txBody>
      </p:sp>
      <p:sp>
        <p:nvSpPr>
          <p:cNvPr id="53261" name="Line 14">
            <a:extLst>
              <a:ext uri="{FF2B5EF4-FFF2-40B4-BE49-F238E27FC236}">
                <a16:creationId xmlns:a16="http://schemas.microsoft.com/office/drawing/2014/main" xmlns="" id="{09FFE7C1-5D92-4EC5-A1F0-2339A61B301C}"/>
              </a:ext>
            </a:extLst>
          </p:cNvPr>
          <p:cNvSpPr>
            <a:spLocks noChangeShapeType="1"/>
          </p:cNvSpPr>
          <p:nvPr/>
        </p:nvSpPr>
        <p:spPr bwMode="auto">
          <a:xfrm>
            <a:off x="1808163" y="392906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3262" name="Line 15">
            <a:extLst>
              <a:ext uri="{FF2B5EF4-FFF2-40B4-BE49-F238E27FC236}">
                <a16:creationId xmlns:a16="http://schemas.microsoft.com/office/drawing/2014/main" xmlns="" id="{4A81A533-9952-4B79-A72B-5B0AFB099253}"/>
              </a:ext>
            </a:extLst>
          </p:cNvPr>
          <p:cNvSpPr>
            <a:spLocks noChangeShapeType="1"/>
          </p:cNvSpPr>
          <p:nvPr/>
        </p:nvSpPr>
        <p:spPr bwMode="auto">
          <a:xfrm>
            <a:off x="1808163" y="4657725"/>
            <a:ext cx="0" cy="344488"/>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3263" name="Text Box 16">
            <a:extLst>
              <a:ext uri="{FF2B5EF4-FFF2-40B4-BE49-F238E27FC236}">
                <a16:creationId xmlns:a16="http://schemas.microsoft.com/office/drawing/2014/main" xmlns="" id="{E141B739-ECF5-4C03-9974-1303498B5B59}"/>
              </a:ext>
            </a:extLst>
          </p:cNvPr>
          <p:cNvSpPr txBox="1">
            <a:spLocks noChangeArrowheads="1"/>
          </p:cNvSpPr>
          <p:nvPr/>
        </p:nvSpPr>
        <p:spPr bwMode="auto">
          <a:xfrm>
            <a:off x="4725988" y="4311650"/>
            <a:ext cx="960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take</a:t>
            </a:r>
          </a:p>
        </p:txBody>
      </p:sp>
      <p:sp>
        <p:nvSpPr>
          <p:cNvPr id="53264" name="Line 17">
            <a:extLst>
              <a:ext uri="{FF2B5EF4-FFF2-40B4-BE49-F238E27FC236}">
                <a16:creationId xmlns:a16="http://schemas.microsoft.com/office/drawing/2014/main" xmlns="" id="{1208DB6F-3B3A-4D71-8B20-D3F172A00DC7}"/>
              </a:ext>
            </a:extLst>
          </p:cNvPr>
          <p:cNvSpPr>
            <a:spLocks noChangeShapeType="1"/>
          </p:cNvSpPr>
          <p:nvPr/>
        </p:nvSpPr>
        <p:spPr bwMode="auto">
          <a:xfrm>
            <a:off x="5186363" y="396716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3265" name="Text Box 18">
            <a:extLst>
              <a:ext uri="{FF2B5EF4-FFF2-40B4-BE49-F238E27FC236}">
                <a16:creationId xmlns:a16="http://schemas.microsoft.com/office/drawing/2014/main" xmlns="" id="{2966D88C-D65B-491D-B969-7AE459B47C71}"/>
              </a:ext>
            </a:extLst>
          </p:cNvPr>
          <p:cNvSpPr txBox="1">
            <a:spLocks noChangeArrowheads="1"/>
          </p:cNvSpPr>
          <p:nvPr/>
        </p:nvSpPr>
        <p:spPr bwMode="auto">
          <a:xfrm>
            <a:off x="7567613" y="4311650"/>
            <a:ext cx="960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nejen</a:t>
            </a:r>
          </a:p>
        </p:txBody>
      </p:sp>
      <p:sp>
        <p:nvSpPr>
          <p:cNvPr id="53266" name="Line 19">
            <a:extLst>
              <a:ext uri="{FF2B5EF4-FFF2-40B4-BE49-F238E27FC236}">
                <a16:creationId xmlns:a16="http://schemas.microsoft.com/office/drawing/2014/main" xmlns="" id="{1D2AF3D4-0CC9-4841-BC83-9F10DDFFF375}"/>
              </a:ext>
            </a:extLst>
          </p:cNvPr>
          <p:cNvSpPr>
            <a:spLocks noChangeShapeType="1"/>
          </p:cNvSpPr>
          <p:nvPr/>
        </p:nvSpPr>
        <p:spPr bwMode="auto">
          <a:xfrm>
            <a:off x="7567613" y="3889375"/>
            <a:ext cx="384175" cy="422275"/>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9" name="Rounded Rectangular Callout 18">
            <a:extLst>
              <a:ext uri="{FF2B5EF4-FFF2-40B4-BE49-F238E27FC236}">
                <a16:creationId xmlns:a16="http://schemas.microsoft.com/office/drawing/2014/main" xmlns="" id="{B67CD627-351B-4580-AF7D-3A7C82238691}"/>
              </a:ext>
            </a:extLst>
          </p:cNvPr>
          <p:cNvSpPr/>
          <p:nvPr/>
        </p:nvSpPr>
        <p:spPr bwMode="auto">
          <a:xfrm>
            <a:off x="5376863" y="5092700"/>
            <a:ext cx="1500187" cy="525463"/>
          </a:xfrm>
          <a:prstGeom prst="wedgeRoundRectCallout">
            <a:avLst>
              <a:gd name="adj1" fmla="val 43882"/>
              <a:gd name="adj2" fmla="val -85972"/>
              <a:gd name="adj3" fmla="val 16667"/>
            </a:avLst>
          </a:prstGeom>
          <a:ln>
            <a:headEnd type="none" w="sm" len="sm"/>
            <a:tailEnd type="none" w="sm" len="sm"/>
          </a:ln>
        </p:spPr>
        <p:style>
          <a:lnRef idx="1">
            <a:schemeClr val="dk1"/>
          </a:lnRef>
          <a:fillRef idx="2">
            <a:schemeClr val="dk1"/>
          </a:fillRef>
          <a:effectRef idx="1">
            <a:schemeClr val="dk1"/>
          </a:effectRef>
          <a:fontRef idx="minor">
            <a:schemeClr val="dk1"/>
          </a:fontRef>
        </p:style>
        <p:txBody>
          <a:bodyPr/>
          <a:lstStyle/>
          <a:p>
            <a:pPr algn="ctr">
              <a:defRPr/>
            </a:pPr>
            <a:r>
              <a:rPr lang="en-US" b="1" dirty="0">
                <a:solidFill>
                  <a:schemeClr val="tx1"/>
                </a:solidFill>
              </a:rPr>
              <a:t>Left3</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a:extLst>
              <a:ext uri="{FF2B5EF4-FFF2-40B4-BE49-F238E27FC236}">
                <a16:creationId xmlns:a16="http://schemas.microsoft.com/office/drawing/2014/main" xmlns="" id="{DF4FA753-3E8C-4420-89D6-2C92ABE84D76}"/>
              </a:ext>
            </a:extLst>
          </p:cNvPr>
          <p:cNvSpPr>
            <a:spLocks noGrp="1" noChangeArrowheads="1"/>
          </p:cNvSpPr>
          <p:nvPr>
            <p:ph type="title"/>
          </p:nvPr>
        </p:nvSpPr>
        <p:spPr>
          <a:xfrm>
            <a:off x="635000" y="48500"/>
            <a:ext cx="8183563" cy="692150"/>
          </a:xfrm>
        </p:spPr>
        <p:txBody>
          <a:bodyPr/>
          <a:lstStyle/>
          <a:p>
            <a:pPr>
              <a:defRPr/>
            </a:pPr>
            <a:r>
              <a:rPr lang="en-US" dirty="0"/>
              <a:t>Example</a:t>
            </a:r>
          </a:p>
        </p:txBody>
      </p:sp>
      <p:sp>
        <p:nvSpPr>
          <p:cNvPr id="54275" name="Freeform 3">
            <a:extLst>
              <a:ext uri="{FF2B5EF4-FFF2-40B4-BE49-F238E27FC236}">
                <a16:creationId xmlns:a16="http://schemas.microsoft.com/office/drawing/2014/main" xmlns="" id="{AC171970-6607-4EE7-B292-3277D33F68FE}"/>
              </a:ext>
            </a:extLst>
          </p:cNvPr>
          <p:cNvSpPr>
            <a:spLocks/>
          </p:cNvSpPr>
          <p:nvPr/>
        </p:nvSpPr>
        <p:spPr bwMode="auto">
          <a:xfrm>
            <a:off x="4141788" y="2786063"/>
            <a:ext cx="958850" cy="74930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276" name="Freeform 4">
            <a:extLst>
              <a:ext uri="{FF2B5EF4-FFF2-40B4-BE49-F238E27FC236}">
                <a16:creationId xmlns:a16="http://schemas.microsoft.com/office/drawing/2014/main" xmlns="" id="{BC5D4C11-FA23-4C11-B053-03E7AD9E52AC}"/>
              </a:ext>
            </a:extLst>
          </p:cNvPr>
          <p:cNvSpPr>
            <a:spLocks/>
          </p:cNvSpPr>
          <p:nvPr/>
        </p:nvSpPr>
        <p:spPr bwMode="auto">
          <a:xfrm>
            <a:off x="1852613" y="2660650"/>
            <a:ext cx="3395662" cy="87471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54277" name="Text Box 7">
            <a:extLst>
              <a:ext uri="{FF2B5EF4-FFF2-40B4-BE49-F238E27FC236}">
                <a16:creationId xmlns:a16="http://schemas.microsoft.com/office/drawing/2014/main" xmlns="" id="{C7FDE1EC-7B45-487E-B6CA-BE0658F4A990}"/>
              </a:ext>
            </a:extLst>
          </p:cNvPr>
          <p:cNvSpPr txBox="1">
            <a:spLocks noChangeArrowheads="1"/>
          </p:cNvSpPr>
          <p:nvPr/>
        </p:nvSpPr>
        <p:spPr bwMode="auto">
          <a:xfrm>
            <a:off x="1116013" y="3582988"/>
            <a:ext cx="49149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Většinu                            lze        používat</a:t>
            </a:r>
            <a:endParaRPr kumimoji="0" lang="en-US" altLang="en-US" sz="4800" b="0">
              <a:latin typeface="Times New Roman" panose="02020603050405020304" pitchFamily="18" charset="0"/>
            </a:endParaRPr>
          </a:p>
        </p:txBody>
      </p:sp>
      <p:sp>
        <p:nvSpPr>
          <p:cNvPr id="54278" name="Text Box 8">
            <a:extLst>
              <a:ext uri="{FF2B5EF4-FFF2-40B4-BE49-F238E27FC236}">
                <a16:creationId xmlns:a16="http://schemas.microsoft.com/office/drawing/2014/main" xmlns="" id="{9BB063A7-6C66-489F-9BC3-4328EEA84996}"/>
              </a:ext>
            </a:extLst>
          </p:cNvPr>
          <p:cNvSpPr txBox="1">
            <a:spLocks noChangeArrowheads="1"/>
          </p:cNvSpPr>
          <p:nvPr/>
        </p:nvSpPr>
        <p:spPr bwMode="auto">
          <a:xfrm>
            <a:off x="2344738" y="4984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jako </a:t>
            </a:r>
          </a:p>
        </p:txBody>
      </p:sp>
      <p:sp>
        <p:nvSpPr>
          <p:cNvPr id="54279" name="Line 9">
            <a:extLst>
              <a:ext uri="{FF2B5EF4-FFF2-40B4-BE49-F238E27FC236}">
                <a16:creationId xmlns:a16="http://schemas.microsoft.com/office/drawing/2014/main" xmlns="" id="{46094D27-1E64-4B67-A560-3A071C8CA845}"/>
              </a:ext>
            </a:extLst>
          </p:cNvPr>
          <p:cNvSpPr>
            <a:spLocks noChangeShapeType="1"/>
          </p:cNvSpPr>
          <p:nvPr/>
        </p:nvSpPr>
        <p:spPr bwMode="auto">
          <a:xfrm>
            <a:off x="2614613" y="4657725"/>
            <a:ext cx="0" cy="344488"/>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4280" name="Text Box 11">
            <a:extLst>
              <a:ext uri="{FF2B5EF4-FFF2-40B4-BE49-F238E27FC236}">
                <a16:creationId xmlns:a16="http://schemas.microsoft.com/office/drawing/2014/main" xmlns="" id="{4B6FFA7E-6982-4BDA-9918-B4B3399CDC15}"/>
              </a:ext>
            </a:extLst>
          </p:cNvPr>
          <p:cNvSpPr txBox="1">
            <a:spLocks noChangeArrowheads="1"/>
          </p:cNvSpPr>
          <p:nvPr/>
        </p:nvSpPr>
        <p:spPr bwMode="auto">
          <a:xfrm>
            <a:off x="1116013" y="49387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000" b="0">
                <a:latin typeface="Times New Roman" panose="02020603050405020304" pitchFamily="18" charset="0"/>
              </a:rPr>
              <a:t>těchto</a:t>
            </a:r>
          </a:p>
        </p:txBody>
      </p:sp>
      <p:sp>
        <p:nvSpPr>
          <p:cNvPr id="54281" name="Text Box 12">
            <a:extLst>
              <a:ext uri="{FF2B5EF4-FFF2-40B4-BE49-F238E27FC236}">
                <a16:creationId xmlns:a16="http://schemas.microsoft.com/office/drawing/2014/main" xmlns="" id="{A2BA2452-BA24-4466-9776-89FBB9B09DD2}"/>
              </a:ext>
            </a:extLst>
          </p:cNvPr>
          <p:cNvSpPr txBox="1">
            <a:spLocks noChangeArrowheads="1"/>
          </p:cNvSpPr>
          <p:nvPr/>
        </p:nvSpPr>
        <p:spPr bwMode="auto">
          <a:xfrm>
            <a:off x="1076325" y="4351338"/>
            <a:ext cx="960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přístrojů</a:t>
            </a:r>
          </a:p>
        </p:txBody>
      </p:sp>
      <p:sp>
        <p:nvSpPr>
          <p:cNvPr id="54282" name="Line 14">
            <a:extLst>
              <a:ext uri="{FF2B5EF4-FFF2-40B4-BE49-F238E27FC236}">
                <a16:creationId xmlns:a16="http://schemas.microsoft.com/office/drawing/2014/main" xmlns="" id="{48DB7F92-7930-47A2-9E58-508796950F86}"/>
              </a:ext>
            </a:extLst>
          </p:cNvPr>
          <p:cNvSpPr>
            <a:spLocks noChangeShapeType="1"/>
          </p:cNvSpPr>
          <p:nvPr/>
        </p:nvSpPr>
        <p:spPr bwMode="auto">
          <a:xfrm>
            <a:off x="1500188" y="4695825"/>
            <a:ext cx="0" cy="344488"/>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4283" name="Text Box 15">
            <a:extLst>
              <a:ext uri="{FF2B5EF4-FFF2-40B4-BE49-F238E27FC236}">
                <a16:creationId xmlns:a16="http://schemas.microsoft.com/office/drawing/2014/main" xmlns="" id="{B8104B26-8F3E-411D-BA95-4430024CE3E7}"/>
              </a:ext>
            </a:extLst>
          </p:cNvPr>
          <p:cNvSpPr txBox="1">
            <a:spLocks noChangeArrowheads="1"/>
          </p:cNvSpPr>
          <p:nvPr/>
        </p:nvSpPr>
        <p:spPr bwMode="auto">
          <a:xfrm>
            <a:off x="4725988" y="4351338"/>
            <a:ext cx="960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take</a:t>
            </a:r>
          </a:p>
        </p:txBody>
      </p:sp>
      <p:sp>
        <p:nvSpPr>
          <p:cNvPr id="54284" name="Line 16">
            <a:extLst>
              <a:ext uri="{FF2B5EF4-FFF2-40B4-BE49-F238E27FC236}">
                <a16:creationId xmlns:a16="http://schemas.microsoft.com/office/drawing/2014/main" xmlns="" id="{454B08C0-8978-47DC-8FBD-32C706919241}"/>
              </a:ext>
            </a:extLst>
          </p:cNvPr>
          <p:cNvSpPr>
            <a:spLocks noChangeShapeType="1"/>
          </p:cNvSpPr>
          <p:nvPr/>
        </p:nvSpPr>
        <p:spPr bwMode="auto">
          <a:xfrm>
            <a:off x="5186363" y="396716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4285" name="Text Box 17">
            <a:extLst>
              <a:ext uri="{FF2B5EF4-FFF2-40B4-BE49-F238E27FC236}">
                <a16:creationId xmlns:a16="http://schemas.microsoft.com/office/drawing/2014/main" xmlns="" id="{126DF8B7-37F9-4371-8FC5-8D11FEF36C98}"/>
              </a:ext>
            </a:extLst>
          </p:cNvPr>
          <p:cNvSpPr txBox="1">
            <a:spLocks noChangeArrowheads="1"/>
          </p:cNvSpPr>
          <p:nvPr/>
        </p:nvSpPr>
        <p:spPr bwMode="auto">
          <a:xfrm>
            <a:off x="3533775" y="4984750"/>
            <a:ext cx="960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nejen</a:t>
            </a:r>
          </a:p>
        </p:txBody>
      </p:sp>
      <p:sp>
        <p:nvSpPr>
          <p:cNvPr id="54286" name="Line 18">
            <a:extLst>
              <a:ext uri="{FF2B5EF4-FFF2-40B4-BE49-F238E27FC236}">
                <a16:creationId xmlns:a16="http://schemas.microsoft.com/office/drawing/2014/main" xmlns="" id="{23546BB7-0A97-465B-9E73-C2D28BDA2D78}"/>
              </a:ext>
            </a:extLst>
          </p:cNvPr>
          <p:cNvSpPr>
            <a:spLocks noChangeShapeType="1"/>
          </p:cNvSpPr>
          <p:nvPr/>
        </p:nvSpPr>
        <p:spPr bwMode="auto">
          <a:xfrm>
            <a:off x="4187825" y="4657725"/>
            <a:ext cx="346075" cy="346075"/>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4287" name="Text Box 19">
            <a:extLst>
              <a:ext uri="{FF2B5EF4-FFF2-40B4-BE49-F238E27FC236}">
                <a16:creationId xmlns:a16="http://schemas.microsoft.com/office/drawing/2014/main" xmlns="" id="{55854DF5-73F1-421A-A836-2B79A9D9B223}"/>
              </a:ext>
            </a:extLst>
          </p:cNvPr>
          <p:cNvSpPr txBox="1">
            <a:spLocks noChangeArrowheads="1"/>
          </p:cNvSpPr>
          <p:nvPr/>
        </p:nvSpPr>
        <p:spPr bwMode="auto">
          <a:xfrm>
            <a:off x="3649663" y="4351338"/>
            <a:ext cx="960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ale</a:t>
            </a:r>
          </a:p>
        </p:txBody>
      </p:sp>
      <p:sp>
        <p:nvSpPr>
          <p:cNvPr id="54288" name="Line 20">
            <a:extLst>
              <a:ext uri="{FF2B5EF4-FFF2-40B4-BE49-F238E27FC236}">
                <a16:creationId xmlns:a16="http://schemas.microsoft.com/office/drawing/2014/main" xmlns="" id="{A5AC52B9-1AB5-44A0-96D7-0AD9BFB51E14}"/>
              </a:ext>
            </a:extLst>
          </p:cNvPr>
          <p:cNvSpPr>
            <a:spLocks noChangeShapeType="1"/>
          </p:cNvSpPr>
          <p:nvPr/>
        </p:nvSpPr>
        <p:spPr bwMode="auto">
          <a:xfrm>
            <a:off x="4111625" y="392906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4289" name="Line 21">
            <a:extLst>
              <a:ext uri="{FF2B5EF4-FFF2-40B4-BE49-F238E27FC236}">
                <a16:creationId xmlns:a16="http://schemas.microsoft.com/office/drawing/2014/main" xmlns="" id="{4664A2B8-D665-4B35-8135-F79AF2C5EAAF}"/>
              </a:ext>
            </a:extLst>
          </p:cNvPr>
          <p:cNvSpPr>
            <a:spLocks noChangeShapeType="1"/>
          </p:cNvSpPr>
          <p:nvPr/>
        </p:nvSpPr>
        <p:spPr bwMode="auto">
          <a:xfrm>
            <a:off x="4033838" y="4659313"/>
            <a:ext cx="0" cy="344487"/>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4290" name="Text Box 22">
            <a:extLst>
              <a:ext uri="{FF2B5EF4-FFF2-40B4-BE49-F238E27FC236}">
                <a16:creationId xmlns:a16="http://schemas.microsoft.com/office/drawing/2014/main" xmlns="" id="{A71F13E8-63D4-48B7-B772-00DED593A72E}"/>
              </a:ext>
            </a:extLst>
          </p:cNvPr>
          <p:cNvSpPr txBox="1">
            <a:spLocks noChangeArrowheads="1"/>
          </p:cNvSpPr>
          <p:nvPr/>
        </p:nvSpPr>
        <p:spPr bwMode="auto">
          <a:xfrm>
            <a:off x="4225925" y="4984750"/>
            <a:ext cx="5762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 </a:t>
            </a:r>
          </a:p>
        </p:txBody>
      </p:sp>
      <p:sp>
        <p:nvSpPr>
          <p:cNvPr id="54291" name="Text Box 15">
            <a:extLst>
              <a:ext uri="{FF2B5EF4-FFF2-40B4-BE49-F238E27FC236}">
                <a16:creationId xmlns:a16="http://schemas.microsoft.com/office/drawing/2014/main" xmlns="" id="{75B57817-E2A3-46A2-9A6F-F7B527BE3AF1}"/>
              </a:ext>
            </a:extLst>
          </p:cNvPr>
          <p:cNvSpPr txBox="1">
            <a:spLocks noChangeArrowheads="1"/>
          </p:cNvSpPr>
          <p:nvPr/>
        </p:nvSpPr>
        <p:spPr bwMode="auto">
          <a:xfrm>
            <a:off x="2114550" y="4351338"/>
            <a:ext cx="960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2000" b="0">
                <a:latin typeface="Times New Roman" panose="02020603050405020304" pitchFamily="18" charset="0"/>
              </a:rPr>
              <a:t>fax</a:t>
            </a:r>
          </a:p>
        </p:txBody>
      </p:sp>
      <p:sp>
        <p:nvSpPr>
          <p:cNvPr id="54292" name="Line 18">
            <a:extLst>
              <a:ext uri="{FF2B5EF4-FFF2-40B4-BE49-F238E27FC236}">
                <a16:creationId xmlns:a16="http://schemas.microsoft.com/office/drawing/2014/main" xmlns="" id="{FC32E681-E391-4646-BB90-408FAF9B81EA}"/>
              </a:ext>
            </a:extLst>
          </p:cNvPr>
          <p:cNvSpPr>
            <a:spLocks noChangeShapeType="1"/>
          </p:cNvSpPr>
          <p:nvPr/>
        </p:nvSpPr>
        <p:spPr bwMode="auto">
          <a:xfrm>
            <a:off x="2076450" y="3967163"/>
            <a:ext cx="384175" cy="422275"/>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4293" name="Line 18">
            <a:extLst>
              <a:ext uri="{FF2B5EF4-FFF2-40B4-BE49-F238E27FC236}">
                <a16:creationId xmlns:a16="http://schemas.microsoft.com/office/drawing/2014/main" xmlns="" id="{5E2EA048-78C9-4A9F-B873-E8200149835D}"/>
              </a:ext>
            </a:extLst>
          </p:cNvPr>
          <p:cNvSpPr>
            <a:spLocks noChangeShapeType="1"/>
          </p:cNvSpPr>
          <p:nvPr/>
        </p:nvSpPr>
        <p:spPr bwMode="auto">
          <a:xfrm flipH="1">
            <a:off x="1422400" y="3967163"/>
            <a:ext cx="384175" cy="422275"/>
          </a:xfrm>
          <a:prstGeom prst="line">
            <a:avLst/>
          </a:prstGeom>
          <a:noFill/>
          <a:ln w="28575" cap="sq">
            <a:solidFill>
              <a:schemeClr val="tx1"/>
            </a:solidFill>
            <a:miter lim="800000"/>
            <a:headEnd type="none" w="sm" len="sm"/>
            <a:tailEnd type="triangle" w="med" len="med"/>
          </a:ln>
          <a:extLst>
            <a:ext uri="{909E8E84-426E-40DD-AFC4-6F175D3DCCD1}">
              <a14:hiddenFill xmlns:a14="http://schemas.microsoft.com/office/drawing/2010/main">
                <a:noFill/>
              </a14:hiddenFill>
            </a:ext>
          </a:extLst>
        </p:spPr>
        <p:txBody>
          <a:bodyPr/>
          <a:lstStyle/>
          <a:p>
            <a:endParaRPr lang="it-IT"/>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a:extLst>
              <a:ext uri="{FF2B5EF4-FFF2-40B4-BE49-F238E27FC236}">
                <a16:creationId xmlns:a16="http://schemas.microsoft.com/office/drawing/2014/main" xmlns="" id="{BE00C8D2-565E-4DD3-852D-303CFBFD9FA2}"/>
              </a:ext>
            </a:extLst>
          </p:cNvPr>
          <p:cNvSpPr>
            <a:spLocks noGrp="1" noChangeArrowheads="1"/>
          </p:cNvSpPr>
          <p:nvPr>
            <p:ph type="title"/>
          </p:nvPr>
        </p:nvSpPr>
        <p:spPr>
          <a:xfrm>
            <a:off x="650875" y="49360"/>
            <a:ext cx="8183563" cy="681038"/>
          </a:xfrm>
        </p:spPr>
        <p:txBody>
          <a:bodyPr>
            <a:noAutofit/>
          </a:bodyPr>
          <a:lstStyle/>
          <a:p>
            <a:pPr>
              <a:defRPr/>
            </a:pPr>
            <a:r>
              <a:rPr lang="en-US" dirty="0"/>
              <a:t>Effectiveness for Non-</a:t>
            </a:r>
            <a:r>
              <a:rPr lang="en-US" dirty="0" err="1"/>
              <a:t>Projectivity</a:t>
            </a:r>
            <a:endParaRPr lang="en-US" dirty="0"/>
          </a:p>
        </p:txBody>
      </p:sp>
      <p:sp>
        <p:nvSpPr>
          <p:cNvPr id="82947" name="Rectangle 3">
            <a:extLst>
              <a:ext uri="{FF2B5EF4-FFF2-40B4-BE49-F238E27FC236}">
                <a16:creationId xmlns:a16="http://schemas.microsoft.com/office/drawing/2014/main" xmlns="" id="{1BCD2691-5011-4733-9F75-D4B7D7731148}"/>
              </a:ext>
            </a:extLst>
          </p:cNvPr>
          <p:cNvSpPr>
            <a:spLocks noGrp="1" noChangeArrowheads="1"/>
          </p:cNvSpPr>
          <p:nvPr>
            <p:ph idx="1"/>
          </p:nvPr>
        </p:nvSpPr>
        <p:spPr>
          <a:xfrm>
            <a:off x="690563" y="1785938"/>
            <a:ext cx="8183562" cy="4714875"/>
          </a:xfrm>
        </p:spPr>
        <p:txBody>
          <a:bodyPr/>
          <a:lstStyle/>
          <a:p>
            <a:pPr>
              <a:defRPr/>
            </a:pPr>
            <a:r>
              <a:rPr lang="en-US" dirty="0"/>
              <a:t>Training data for Czech contains 28081 non-projective relations</a:t>
            </a:r>
          </a:p>
          <a:p>
            <a:pPr>
              <a:defRPr/>
            </a:pPr>
            <a:r>
              <a:rPr lang="en-US" dirty="0"/>
              <a:t>26346 (93%) can be handled by Left2/Right2</a:t>
            </a:r>
          </a:p>
          <a:p>
            <a:pPr>
              <a:defRPr/>
            </a:pPr>
            <a:r>
              <a:rPr lang="en-US" dirty="0"/>
              <a:t>1683 (6%) by Left3/Right3</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a:extLst>
              <a:ext uri="{FF2B5EF4-FFF2-40B4-BE49-F238E27FC236}">
                <a16:creationId xmlns:a16="http://schemas.microsoft.com/office/drawing/2014/main" xmlns="" id="{1E513176-B099-4D79-9840-CBC107CADF7D}"/>
              </a:ext>
            </a:extLst>
          </p:cNvPr>
          <p:cNvSpPr>
            <a:spLocks noGrp="1" noChangeArrowheads="1"/>
          </p:cNvSpPr>
          <p:nvPr>
            <p:ph type="title"/>
          </p:nvPr>
        </p:nvSpPr>
        <p:spPr>
          <a:xfrm>
            <a:off x="674688" y="49360"/>
            <a:ext cx="7772400" cy="733425"/>
          </a:xfrm>
        </p:spPr>
        <p:txBody>
          <a:bodyPr/>
          <a:lstStyle/>
          <a:p>
            <a:pPr>
              <a:defRPr/>
            </a:pPr>
            <a:r>
              <a:rPr lang="en-US" dirty="0"/>
              <a:t>Non-Projective Accuracy</a:t>
            </a:r>
          </a:p>
        </p:txBody>
      </p:sp>
      <p:graphicFrame>
        <p:nvGraphicFramePr>
          <p:cNvPr id="552074" name="Group 138">
            <a:extLst>
              <a:ext uri="{FF2B5EF4-FFF2-40B4-BE49-F238E27FC236}">
                <a16:creationId xmlns:a16="http://schemas.microsoft.com/office/drawing/2014/main" xmlns="" id="{92D872FE-A8FD-4CB3-A6AC-F0E7EB040B60}"/>
              </a:ext>
            </a:extLst>
          </p:cNvPr>
          <p:cNvGraphicFramePr>
            <a:graphicFrameLocks noGrp="1"/>
          </p:cNvGraphicFramePr>
          <p:nvPr>
            <p:ph type="tbl" idx="1"/>
          </p:nvPr>
        </p:nvGraphicFramePr>
        <p:xfrm>
          <a:off x="846138" y="1854200"/>
          <a:ext cx="7643812" cy="3225801"/>
        </p:xfrm>
        <a:graphic>
          <a:graphicData uri="http://schemas.openxmlformats.org/drawingml/2006/table">
            <a:tbl>
              <a:tblPr/>
              <a:tblGrid>
                <a:gridCol w="2692400">
                  <a:extLst>
                    <a:ext uri="{9D8B030D-6E8A-4147-A177-3AD203B41FA5}">
                      <a16:colId xmlns:a16="http://schemas.microsoft.com/office/drawing/2014/main" xmlns="" val="20000"/>
                    </a:ext>
                  </a:extLst>
                </a:gridCol>
                <a:gridCol w="1408112">
                  <a:extLst>
                    <a:ext uri="{9D8B030D-6E8A-4147-A177-3AD203B41FA5}">
                      <a16:colId xmlns:a16="http://schemas.microsoft.com/office/drawing/2014/main" xmlns="" val="20001"/>
                    </a:ext>
                  </a:extLst>
                </a:gridCol>
                <a:gridCol w="1412875">
                  <a:extLst>
                    <a:ext uri="{9D8B030D-6E8A-4147-A177-3AD203B41FA5}">
                      <a16:colId xmlns:a16="http://schemas.microsoft.com/office/drawing/2014/main" xmlns="" val="20002"/>
                    </a:ext>
                  </a:extLst>
                </a:gridCol>
                <a:gridCol w="2130425">
                  <a:extLst>
                    <a:ext uri="{9D8B030D-6E8A-4147-A177-3AD203B41FA5}">
                      <a16:colId xmlns:a16="http://schemas.microsoft.com/office/drawing/2014/main" xmlns="" val="20003"/>
                    </a:ext>
                  </a:extLst>
                </a:gridCol>
              </a:tblGrid>
              <a:tr h="6270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pitchFamily="34" charset="0"/>
                          <a:ea typeface="PMingLiU"/>
                          <a:cs typeface="Arial" pitchFamily="34" charset="0"/>
                        </a:rPr>
                        <a:t>language</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Arial" pitchFamily="34" charset="0"/>
                        </a:rPr>
                        <a:t>total</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Arial" pitchFamily="34" charset="0"/>
                        </a:rPr>
                        <a:t>DeSR</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solidFill>
                      <a:srgbClr val="D9D9D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Arial" pitchFamily="34" charset="0"/>
                        </a:rPr>
                        <a:t>MaltParser</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solidFill>
                      <a:srgbClr val="D9D9D9"/>
                    </a:solidFill>
                  </a:tcPr>
                </a:tc>
                <a:extLst>
                  <a:ext uri="{0D108BD9-81ED-4DB2-BD59-A6C34878D82A}">
                    <a16:rowId xmlns:a16="http://schemas.microsoft.com/office/drawing/2014/main" xmlns="" val="10000"/>
                  </a:ext>
                </a:extLst>
              </a:tr>
              <a:tr h="5730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Czech</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104</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pitchFamily="34" charset="0"/>
                          <a:ea typeface="PMingLiU"/>
                          <a:cs typeface="PMingLiU"/>
                        </a:rPr>
                        <a:t>77</a:t>
                      </a:r>
                      <a:endParaRPr kumimoji="0" lang="en-US" sz="24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400" b="1" i="0" u="none" strike="noStrike" cap="none" normalizeH="0" baseline="0">
                          <a:ln>
                            <a:noFill/>
                          </a:ln>
                          <a:solidFill>
                            <a:schemeClr val="tx1"/>
                          </a:solidFill>
                          <a:effectLst>
                            <a:outerShdw blurRad="38100" dist="38100" dir="2700000" algn="tl">
                              <a:srgbClr val="C0C0C0"/>
                            </a:outerShdw>
                          </a:effectLst>
                          <a:latin typeface="Arial" pitchFamily="34" charset="0"/>
                        </a:rPr>
                        <a:t>79</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676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Slovene</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88</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34</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21</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673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Portuguese</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54</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26</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24</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6762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Danish</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35</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10</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PMingLiU"/>
                          <a:cs typeface="PMingLiU"/>
                        </a:rPr>
                        <a:t>9</a:t>
                      </a:r>
                      <a:endParaRPr kumimoji="0" lang="en-US" sz="24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FA5AE1-45D4-46F0-8AC2-2BC66B4777E5}"/>
              </a:ext>
            </a:extLst>
          </p:cNvPr>
          <p:cNvSpPr>
            <a:spLocks noGrp="1"/>
          </p:cNvSpPr>
          <p:nvPr>
            <p:ph type="title"/>
          </p:nvPr>
        </p:nvSpPr>
        <p:spPr/>
        <p:txBody>
          <a:bodyPr/>
          <a:lstStyle/>
          <a:p>
            <a:r>
              <a:rPr lang="en-US" dirty="0"/>
              <a:t>Alternative: swap</a:t>
            </a:r>
            <a:endParaRPr lang="it-IT" dirty="0"/>
          </a:p>
        </p:txBody>
      </p:sp>
      <p:graphicFrame>
        <p:nvGraphicFramePr>
          <p:cNvPr id="4" name="Group 124">
            <a:extLst>
              <a:ext uri="{FF2B5EF4-FFF2-40B4-BE49-F238E27FC236}">
                <a16:creationId xmlns:a16="http://schemas.microsoft.com/office/drawing/2014/main" xmlns="" id="{B39C5811-6C8F-4329-B3EF-5B5DAEA469D8}"/>
              </a:ext>
            </a:extLst>
          </p:cNvPr>
          <p:cNvGraphicFramePr>
            <a:graphicFrameLocks/>
          </p:cNvGraphicFramePr>
          <p:nvPr>
            <p:extLst>
              <p:ext uri="{D42A27DB-BD31-4B8C-83A1-F6EECF244321}">
                <p14:modId xmlns:p14="http://schemas.microsoft.com/office/powerpoint/2010/main" val="4738881"/>
              </p:ext>
            </p:extLst>
          </p:nvPr>
        </p:nvGraphicFramePr>
        <p:xfrm>
          <a:off x="1192360" y="1355130"/>
          <a:ext cx="6651963" cy="5216320"/>
        </p:xfrm>
        <a:graphic>
          <a:graphicData uri="http://schemas.openxmlformats.org/drawingml/2006/table">
            <a:tbl>
              <a:tblPr/>
              <a:tblGrid>
                <a:gridCol w="1411605">
                  <a:extLst>
                    <a:ext uri="{9D8B030D-6E8A-4147-A177-3AD203B41FA5}">
                      <a16:colId xmlns:a16="http://schemas.microsoft.com/office/drawing/2014/main" xmlns="" val="20000"/>
                    </a:ext>
                  </a:extLst>
                </a:gridCol>
                <a:gridCol w="2620179">
                  <a:extLst>
                    <a:ext uri="{9D8B030D-6E8A-4147-A177-3AD203B41FA5}">
                      <a16:colId xmlns:a16="http://schemas.microsoft.com/office/drawing/2014/main" xmlns="" val="20001"/>
                    </a:ext>
                  </a:extLst>
                </a:gridCol>
                <a:gridCol w="2620179">
                  <a:extLst>
                    <a:ext uri="{9D8B030D-6E8A-4147-A177-3AD203B41FA5}">
                      <a16:colId xmlns:a16="http://schemas.microsoft.com/office/drawing/2014/main" xmlns="" val="1411429785"/>
                    </a:ext>
                  </a:extLst>
                </a:gridCol>
              </a:tblGrid>
              <a:tr h="624633">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Shift</a:t>
                      </a: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endParaRPr kumimoji="1" lang="en-US" sz="2000" b="1" i="0" u="sng" strike="noStrike" cap="none" normalizeH="0" baseline="0" dirty="0">
                        <a:ln>
                          <a:noFill/>
                        </a:ln>
                        <a:solidFill>
                          <a:schemeClr val="tx1"/>
                        </a:solidFill>
                        <a:effectLst>
                          <a:outerShdw blurRad="38100" dist="38100" dir="2700000" algn="tl">
                            <a:srgbClr val="C0C0C0"/>
                          </a:outerShdw>
                        </a:effectLst>
                        <a:latin typeface="+mj-lt"/>
                        <a:sym typeface="Symbol" pitchFamily="18" charset="2"/>
                      </a:endParaRPr>
                    </a:p>
                  </a:txBody>
                  <a:tcPr anchor="b"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sng"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anchor="b" horzOverflow="overflow">
                    <a:lnL cap="flat">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46742">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p>
                  </a:txBody>
                  <a:tcPr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horzOverflow="overflow">
                    <a:lnL cap="flat">
                      <a:noFill/>
                    </a:lnL>
                    <a:lnR cap="flat">
                      <a:noFill/>
                    </a:lnR>
                    <a:lnT w="12700" cap="flat" cmpd="sng" algn="ctr">
                      <a:solidFill>
                        <a:schemeClr val="bg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1"/>
                  </a:ext>
                </a:extLst>
              </a:tr>
              <a:tr h="646742">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Left-</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arc</a:t>
                      </a:r>
                      <a:r>
                        <a:rPr kumimoji="1" lang="en-US" sz="2000" b="1" i="0" u="none" strike="noStrike" cap="none" normalizeH="0" baseline="-25000" dirty="0" err="1">
                          <a:ln>
                            <a:noFill/>
                          </a:ln>
                          <a:solidFill>
                            <a:schemeClr val="tx1"/>
                          </a:solidFill>
                          <a:effectLst>
                            <a:outerShdw blurRad="38100" dist="38100" dir="2700000" algn="tl">
                              <a:srgbClr val="C0C0C0"/>
                            </a:outerShdw>
                          </a:effectLst>
                          <a:latin typeface="Arial" charset="0"/>
                        </a:rPr>
                        <a:t>r</a:t>
                      </a:r>
                      <a:endPar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endParaRP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p>
                  </a:txBody>
                  <a:tcPr anchor="b"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
                          <a:schemeClr val="accent2"/>
                        </a:buClr>
                        <a:buSzPct val="80000"/>
                        <a:buFont typeface="Wingdings" pitchFamily="2" charset="2"/>
                        <a:buNone/>
                        <a:tabLst/>
                      </a:pPr>
                      <a:r>
                        <a:rPr kumimoji="1" lang="en-US" sz="2000" b="0"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no </a:t>
                      </a:r>
                      <a:r>
                        <a:rPr kumimoji="1" lang="en-US" sz="2000" b="0"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0" i="1"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k</a:t>
                      </a:r>
                      <a:r>
                        <a:rPr kumimoji="1" lang="en-US" sz="2000" b="0"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 </a:t>
                      </a:r>
                      <a:r>
                        <a:rPr kumimoji="1" lang="en-US" sz="2000" b="0" i="1"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s</a:t>
                      </a:r>
                      <a:r>
                        <a:rPr kumimoji="1" lang="en-US" sz="2000" b="0"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 </a:t>
                      </a:r>
                      <a:r>
                        <a:rPr kumimoji="1" lang="en-US" sz="2000" b="0" i="1"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l</a:t>
                      </a:r>
                      <a:r>
                        <a:rPr kumimoji="1" lang="en-US" sz="2000" b="0"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 </a:t>
                      </a:r>
                      <a:r>
                        <a:rPr lang="en-US" sz="2000" dirty="0">
                          <a:latin typeface="Times New Roman" pitchFamily="18" charset="0"/>
                          <a:sym typeface="Symbol" pitchFamily="18" charset="2"/>
                        </a:rPr>
                        <a:t></a:t>
                      </a:r>
                      <a:r>
                        <a:rPr lang="en-US" sz="2000" i="1" dirty="0">
                          <a:latin typeface="Times New Roman" pitchFamily="18" charset="0"/>
                          <a:sym typeface="Symbol" pitchFamily="18" charset="2"/>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rPr>
                        <a:t> </a:t>
                      </a:r>
                    </a:p>
                  </a:txBody>
                  <a:tcPr anchor="b" horzOverflow="overflow">
                    <a:lnL cap="flat">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00177">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r</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p>
                  </a:txBody>
                  <a:tcPr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horzOverflow="overflow">
                    <a:lnL cap="flat">
                      <a:noFill/>
                    </a:lnL>
                    <a:lnR cap="flat">
                      <a:noFill/>
                    </a:lnR>
                    <a:lnT w="12700" cap="flat" cmpd="sng" algn="ctr">
                      <a:solidFill>
                        <a:schemeClr val="bg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3"/>
                  </a:ext>
                </a:extLst>
              </a:tr>
              <a:tr h="591467">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Right-</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Arial" charset="0"/>
                        </a:rPr>
                        <a:t>arc</a:t>
                      </a:r>
                      <a:r>
                        <a:rPr kumimoji="1" lang="en-US" sz="2000" b="1" i="0" u="none" strike="noStrike" cap="none" normalizeH="0" baseline="-25000" dirty="0" err="1">
                          <a:ln>
                            <a:noFill/>
                          </a:ln>
                          <a:solidFill>
                            <a:schemeClr val="tx1"/>
                          </a:solidFill>
                          <a:effectLst>
                            <a:outerShdw blurRad="38100" dist="38100" dir="2700000" algn="tl">
                              <a:srgbClr val="C0C0C0"/>
                            </a:outerShdw>
                          </a:effectLst>
                          <a:latin typeface="Arial" charset="0"/>
                        </a:rPr>
                        <a:t>r</a:t>
                      </a:r>
                      <a:endPar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endParaRP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p>
                  </a:txBody>
                  <a:tcPr anchor="b" horzOverflow="overflow">
                    <a:lnL cap="flat">
                      <a:noFill/>
                    </a:lnL>
                    <a:lnR cap="flat">
                      <a:noFill/>
                    </a:lnR>
                    <a:lnT cap="flat">
                      <a:noFill/>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anchor="b" horzOverflow="overflow">
                    <a:lnL cap="flat">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68853">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err="1">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err="1">
                          <a:ln>
                            <a:noFill/>
                          </a:ln>
                          <a:solidFill>
                            <a:schemeClr val="tx1"/>
                          </a:solidFill>
                          <a:effectLst>
                            <a:outerShdw blurRad="38100" dist="38100" dir="2700000" algn="tl">
                              <a:srgbClr val="C0C0C0"/>
                            </a:outerShdw>
                          </a:effectLst>
                          <a:latin typeface="+mj-lt"/>
                        </a:rPr>
                        <a:t>I</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A</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s</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n</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 </a:t>
                      </a:r>
                      <a:r>
                        <a:rPr kumimoji="1" lang="en-US" sz="2000" b="1" i="1" u="none" strike="noStrike" cap="none" normalizeH="0" baseline="0" dirty="0">
                          <a:ln>
                            <a:noFill/>
                          </a:ln>
                          <a:solidFill>
                            <a:schemeClr val="tx1"/>
                          </a:solidFill>
                          <a:effectLst>
                            <a:outerShdw blurRad="38100" dist="38100" dir="2700000" algn="tl">
                              <a:srgbClr val="C0C0C0"/>
                            </a:outerShdw>
                          </a:effectLst>
                          <a:latin typeface="+mj-lt"/>
                        </a:rPr>
                        <a:t>r</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rPr>
                        <a:t>)}</a:t>
                      </a:r>
                      <a:r>
                        <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rPr>
                        <a:t></a:t>
                      </a:r>
                    </a:p>
                  </a:txBody>
                  <a:tcPr horzOverflow="overflow">
                    <a:lnL cap="flat">
                      <a:noFill/>
                    </a:lnL>
                    <a:lnR cap="flat">
                      <a:noFill/>
                    </a:lnR>
                    <a:lnT w="28575" cap="flat" cmpd="sng" algn="ctr">
                      <a:solidFill>
                        <a:schemeClr val="tx1"/>
                      </a:solidFill>
                      <a:prstDash val="solid"/>
                      <a:miter lim="800000"/>
                      <a:headEnd type="none" w="sm" len="sm"/>
                      <a:tailEnd type="none" w="sm" len="sm"/>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horzOverflow="overflow">
                    <a:lnL cap="flat">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68853">
                <a:tc rowSpan="2">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rPr>
                        <a:t>Swap</a:t>
                      </a:r>
                      <a:endPar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endParaRP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ts val="0"/>
                        </a:spcBef>
                        <a:spcAft>
                          <a:spcPct val="0"/>
                        </a:spcAft>
                        <a:buClr>
                          <a:schemeClr val="accent2"/>
                        </a:buClr>
                        <a:buSzPct val="80000"/>
                        <a:buFont typeface="Wingdings" pitchFamily="2" charset="2"/>
                        <a:buNone/>
                        <a:tabLst/>
                      </a:pP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S</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s</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 </a:t>
                      </a:r>
                      <a:r>
                        <a:rPr kumimoji="1" lang="en-US" sz="2000" b="1" i="0" u="none" strike="noStrike" kern="1200" cap="none" normalizeH="0" baseline="0" dirty="0" err="1">
                          <a:ln>
                            <a:noFill/>
                          </a:ln>
                          <a:solidFill>
                            <a:schemeClr val="tx1"/>
                          </a:solidFill>
                          <a:effectLst>
                            <a:outerShdw blurRad="38100" dist="38100" dir="2700000" algn="tl">
                              <a:srgbClr val="C0C0C0"/>
                            </a:outerShdw>
                          </a:effectLst>
                          <a:latin typeface="+mn-lt"/>
                          <a:ea typeface="+mn-ea"/>
                          <a:cs typeface="+mn-cs"/>
                        </a:rPr>
                        <a:t>n|</a:t>
                      </a:r>
                      <a:r>
                        <a:rPr kumimoji="1" lang="en-US" sz="2000" b="1" i="1" u="none" strike="noStrike" kern="1200" cap="none" normalizeH="0" baseline="0" dirty="0" err="1">
                          <a:ln>
                            <a:noFill/>
                          </a:ln>
                          <a:solidFill>
                            <a:schemeClr val="tx1"/>
                          </a:solidFill>
                          <a:effectLst>
                            <a:outerShdw blurRad="38100" dist="38100" dir="2700000" algn="tl">
                              <a:srgbClr val="C0C0C0"/>
                            </a:outerShdw>
                          </a:effectLst>
                          <a:latin typeface="+mn-lt"/>
                          <a:ea typeface="+mn-ea"/>
                          <a:cs typeface="+mn-cs"/>
                        </a:rPr>
                        <a:t>I</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 </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A</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a:t>
                      </a:r>
                      <a:endPar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endParaRPr>
                    </a:p>
                  </a:txBody>
                  <a:tcPr anchor="b" horzOverflow="overflow">
                    <a:lnL cap="flat">
                      <a:noFill/>
                    </a:lnL>
                    <a:lnR cap="flat">
                      <a:noFill/>
                    </a:lnR>
                    <a:lnT w="12700" cap="flat" cmpd="sng" algn="ctr">
                      <a:solidFill>
                        <a:schemeClr val="bg1"/>
                      </a:solidFill>
                      <a:prstDash val="solid"/>
                      <a:round/>
                      <a:headEnd type="none" w="med" len="med"/>
                      <a:tailEnd type="none" w="med" len="med"/>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0"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s</a:t>
                      </a:r>
                      <a:r>
                        <a:rPr kumimoji="1" lang="en-US" sz="2000" b="0"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 &lt; n</a:t>
                      </a: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anchor="b" horzOverflow="overflow">
                    <a:lnL cap="flat">
                      <a:noFill/>
                    </a:lnL>
                    <a:lnR cap="flat">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16924570"/>
                  </a:ext>
                </a:extLst>
              </a:tr>
              <a:tr h="668853">
                <a:tc vMerge="1">
                  <a:txBody>
                    <a:bodyPr/>
                    <a:lstStyle/>
                    <a:p>
                      <a:pPr marL="0" marR="0" lvl="0" indent="0" algn="l"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25000" dirty="0">
                        <a:ln>
                          <a:noFill/>
                        </a:ln>
                        <a:solidFill>
                          <a:schemeClr val="tx1"/>
                        </a:solidFill>
                        <a:effectLst>
                          <a:outerShdw blurRad="38100" dist="38100" dir="2700000" algn="tl">
                            <a:srgbClr val="C0C0C0"/>
                          </a:outerShdw>
                        </a:effectLst>
                        <a:latin typeface="Arial" charset="0"/>
                      </a:endParaRPr>
                    </a:p>
                  </a:txBody>
                  <a:tcPr anchor="ctr" horzOverflow="overflow">
                    <a:lnL cap="flat">
                      <a:noFill/>
                    </a:lnL>
                    <a:lnR cap="flat">
                      <a:noFill/>
                    </a:lnR>
                    <a:lnT cap="fla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a:t>
                      </a:r>
                      <a:r>
                        <a:rPr kumimoji="1" lang="en-US" sz="2000" b="1" i="1" u="none" strike="noStrike" kern="1200" cap="none" normalizeH="0" baseline="0" dirty="0" err="1">
                          <a:ln>
                            <a:noFill/>
                          </a:ln>
                          <a:solidFill>
                            <a:schemeClr val="tx1"/>
                          </a:solidFill>
                          <a:effectLst>
                            <a:outerShdw blurRad="38100" dist="38100" dir="2700000" algn="tl">
                              <a:srgbClr val="C0C0C0"/>
                            </a:outerShdw>
                          </a:effectLst>
                          <a:latin typeface="+mn-lt"/>
                          <a:ea typeface="+mn-ea"/>
                          <a:cs typeface="+mn-cs"/>
                        </a:rPr>
                        <a:t>S|n</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 </a:t>
                      </a:r>
                      <a:r>
                        <a:rPr kumimoji="1" lang="en-US" sz="2000" b="1" i="0" u="none" strike="noStrike" kern="1200" cap="none" normalizeH="0" baseline="0" dirty="0" err="1">
                          <a:ln>
                            <a:noFill/>
                          </a:ln>
                          <a:solidFill>
                            <a:schemeClr val="tx1"/>
                          </a:solidFill>
                          <a:effectLst>
                            <a:outerShdw blurRad="38100" dist="38100" dir="2700000" algn="tl">
                              <a:srgbClr val="C0C0C0"/>
                            </a:outerShdw>
                          </a:effectLst>
                          <a:latin typeface="+mn-lt"/>
                          <a:ea typeface="+mn-ea"/>
                          <a:cs typeface="+mn-cs"/>
                        </a:rPr>
                        <a:t>s|</a:t>
                      </a:r>
                      <a:r>
                        <a:rPr kumimoji="1" lang="en-US" sz="2000" b="1" i="1" u="none" strike="noStrike" kern="1200" cap="none" normalizeH="0" baseline="0" dirty="0" err="1">
                          <a:ln>
                            <a:noFill/>
                          </a:ln>
                          <a:solidFill>
                            <a:schemeClr val="tx1"/>
                          </a:solidFill>
                          <a:effectLst>
                            <a:outerShdw blurRad="38100" dist="38100" dir="2700000" algn="tl">
                              <a:srgbClr val="C0C0C0"/>
                            </a:outerShdw>
                          </a:effectLst>
                          <a:latin typeface="+mn-lt"/>
                          <a:ea typeface="+mn-ea"/>
                          <a:cs typeface="+mn-cs"/>
                        </a:rPr>
                        <a:t>I</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 </a:t>
                      </a:r>
                      <a:r>
                        <a:rPr kumimoji="1" lang="en-US" sz="2000" b="1" i="1"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rPr>
                        <a:t>A</a:t>
                      </a:r>
                      <a:r>
                        <a:rPr kumimoji="1" lang="en-US" sz="2000" b="1" i="0" u="none" strike="noStrike" kern="1200" cap="none" normalizeH="0" baseline="0" dirty="0">
                          <a:ln>
                            <a:noFill/>
                          </a:ln>
                          <a:solidFill>
                            <a:schemeClr val="tx1"/>
                          </a:solidFill>
                          <a:effectLst>
                            <a:outerShdw blurRad="38100" dist="38100" dir="2700000" algn="tl">
                              <a:srgbClr val="C0C0C0"/>
                            </a:outerShdw>
                          </a:effectLst>
                          <a:latin typeface="+mn-lt"/>
                          <a:ea typeface="+mn-ea"/>
                          <a:cs typeface="+mn-cs"/>
                          <a:sym typeface="Symbol" pitchFamily="18" charset="2"/>
                        </a:rPr>
                        <a:t></a:t>
                      </a:r>
                      <a:endParaRPr kumimoji="1" lang="en-US" sz="2000" b="1" i="0" u="none" strike="noStrike" cap="none" normalizeH="0" baseline="0" dirty="0">
                        <a:ln>
                          <a:noFill/>
                        </a:ln>
                        <a:solidFill>
                          <a:schemeClr val="tx1"/>
                        </a:solidFill>
                        <a:effectLst>
                          <a:outerShdw blurRad="38100" dist="38100" dir="2700000" algn="tl">
                            <a:srgbClr val="C0C0C0"/>
                          </a:outerShdw>
                        </a:effectLst>
                        <a:latin typeface="+mj-lt"/>
                        <a:sym typeface="Symbol" pitchFamily="18" charset="2"/>
                      </a:endParaRPr>
                    </a:p>
                  </a:txBody>
                  <a:tcPr horzOverflow="overflow">
                    <a:lnL cap="flat">
                      <a:noFill/>
                    </a:lnL>
                    <a:lnR cap="flat">
                      <a:noFill/>
                    </a:lnR>
                    <a:lnT w="28575" cap="flat" cmpd="sng" algn="ctr">
                      <a:solidFill>
                        <a:schemeClr val="tx1"/>
                      </a:solidFill>
                      <a:prstDash val="solid"/>
                      <a:miter lim="800000"/>
                      <a:headEnd type="none" w="sm" len="sm"/>
                      <a:tailEnd type="none" w="sm" len="sm"/>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Pct val="80000"/>
                        <a:buFont typeface="Wingdings" pitchFamily="2" charset="2"/>
                        <a:buNone/>
                        <a:tabLst/>
                      </a:pPr>
                      <a:endParaRPr kumimoji="1" lang="en-US" sz="2000" b="1" i="0" u="none" strike="noStrike" cap="none" normalizeH="0" baseline="0" dirty="0">
                        <a:ln>
                          <a:noFill/>
                        </a:ln>
                        <a:solidFill>
                          <a:schemeClr val="tx1"/>
                        </a:solidFill>
                        <a:effectLst>
                          <a:outerShdw blurRad="38100" dist="38100" dir="2700000" algn="tl">
                            <a:srgbClr val="C0C0C0"/>
                          </a:outerShdw>
                        </a:effectLst>
                        <a:latin typeface="Arial" charset="0"/>
                        <a:sym typeface="Symbol" pitchFamily="18" charset="2"/>
                      </a:endParaRPr>
                    </a:p>
                  </a:txBody>
                  <a:tcPr horzOverflow="overflow">
                    <a:lnL cap="flat">
                      <a:noFill/>
                    </a:lnL>
                    <a:lnR cap="flat">
                      <a:noFill/>
                    </a:lnR>
                    <a:lnT w="12700" cap="flat" cmpd="sng" algn="ctr">
                      <a:solidFill>
                        <a:schemeClr val="bg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3417201901"/>
                  </a:ext>
                </a:extLst>
              </a:tr>
            </a:tbl>
          </a:graphicData>
        </a:graphic>
      </p:graphicFrame>
    </p:spTree>
    <p:extLst>
      <p:ext uri="{BB962C8B-B14F-4D97-AF65-F5344CB8AC3E}">
        <p14:creationId xmlns:p14="http://schemas.microsoft.com/office/powerpoint/2010/main" val="12609919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5E477D-6B17-4793-A8F1-1C91604257EF}"/>
              </a:ext>
            </a:extLst>
          </p:cNvPr>
          <p:cNvSpPr>
            <a:spLocks noGrp="1"/>
          </p:cNvSpPr>
          <p:nvPr>
            <p:ph type="title"/>
          </p:nvPr>
        </p:nvSpPr>
        <p:spPr/>
        <p:txBody>
          <a:bodyPr/>
          <a:lstStyle/>
          <a:p>
            <a:r>
              <a:rPr lang="en-US" dirty="0"/>
              <a:t>Arc Standard Swap Oracle</a:t>
            </a:r>
            <a:endParaRPr lang="it-IT" dirty="0"/>
          </a:p>
        </p:txBody>
      </p:sp>
      <p:sp>
        <p:nvSpPr>
          <p:cNvPr id="3" name="Content Placeholder 2">
            <a:extLst>
              <a:ext uri="{FF2B5EF4-FFF2-40B4-BE49-F238E27FC236}">
                <a16:creationId xmlns:a16="http://schemas.microsoft.com/office/drawing/2014/main" xmlns="" id="{ED4483C4-D778-4720-9E21-34EA5DBAD166}"/>
              </a:ext>
            </a:extLst>
          </p:cNvPr>
          <p:cNvSpPr>
            <a:spLocks noGrp="1"/>
          </p:cNvSpPr>
          <p:nvPr>
            <p:ph idx="1"/>
          </p:nvPr>
        </p:nvSpPr>
        <p:spPr>
          <a:xfrm>
            <a:off x="685799" y="1239915"/>
            <a:ext cx="7918725" cy="5294235"/>
          </a:xfrm>
        </p:spPr>
        <p:txBody>
          <a:bodyPr/>
          <a:lstStyle/>
          <a:p>
            <a:r>
              <a:rPr lang="en-US" dirty="0"/>
              <a:t>Emulate the parser</a:t>
            </a:r>
          </a:p>
          <a:p>
            <a:pPr lvl="1">
              <a:lnSpc>
                <a:spcPct val="90000"/>
              </a:lnSpc>
              <a:buFontTx/>
              <a:buNone/>
              <a:defRPr/>
            </a:pPr>
            <a:r>
              <a:rPr lang="en-US" b="1" dirty="0"/>
              <a:t>Input Sentence: (</a:t>
            </a:r>
            <a:r>
              <a:rPr lang="en-US" b="1" i="1" dirty="0"/>
              <a:t>w</a:t>
            </a:r>
            <a:r>
              <a:rPr lang="en-US" b="1" baseline="-25000" dirty="0"/>
              <a:t>1</a:t>
            </a:r>
            <a:r>
              <a:rPr lang="en-US" b="1" dirty="0"/>
              <a:t>, </a:t>
            </a:r>
            <a:r>
              <a:rPr lang="en-US" b="1" i="1" dirty="0"/>
              <a:t>w</a:t>
            </a:r>
            <a:r>
              <a:rPr lang="en-US" b="1" baseline="-25000" dirty="0"/>
              <a:t>2</a:t>
            </a:r>
            <a:r>
              <a:rPr lang="en-US" b="1" dirty="0"/>
              <a:t>, … , </a:t>
            </a:r>
            <a:r>
              <a:rPr lang="en-US" b="1" i="1" dirty="0" err="1"/>
              <a:t>w</a:t>
            </a:r>
            <a:r>
              <a:rPr lang="en-US" b="1" i="1" baseline="-25000" dirty="0" err="1"/>
              <a:t>n</a:t>
            </a:r>
            <a:r>
              <a:rPr lang="en-US" b="1" dirty="0"/>
              <a:t>)</a:t>
            </a:r>
          </a:p>
          <a:p>
            <a:pPr lvl="1">
              <a:lnSpc>
                <a:spcPct val="90000"/>
              </a:lnSpc>
              <a:buFontTx/>
              <a:buNone/>
              <a:defRPr/>
            </a:pPr>
            <a:r>
              <a:rPr lang="en-US" b="1" dirty="0"/>
              <a:t>  </a:t>
            </a:r>
            <a:r>
              <a:rPr lang="en-US" b="1" i="1" dirty="0"/>
              <a:t>S</a:t>
            </a:r>
            <a:r>
              <a:rPr lang="en-US" b="1" dirty="0"/>
              <a:t> = &lt;&gt;</a:t>
            </a:r>
          </a:p>
          <a:p>
            <a:pPr lvl="1">
              <a:lnSpc>
                <a:spcPct val="90000"/>
              </a:lnSpc>
              <a:buFontTx/>
              <a:buNone/>
              <a:defRPr/>
            </a:pPr>
            <a:r>
              <a:rPr lang="en-US" b="1" dirty="0"/>
              <a:t>  </a:t>
            </a:r>
            <a:r>
              <a:rPr lang="en-US" b="1" i="1" dirty="0"/>
              <a:t>I</a:t>
            </a:r>
            <a:r>
              <a:rPr lang="en-US" b="1" dirty="0"/>
              <a:t> = &lt;</a:t>
            </a:r>
            <a:r>
              <a:rPr lang="en-US" b="1" i="1" dirty="0"/>
              <a:t>w</a:t>
            </a:r>
            <a:r>
              <a:rPr lang="en-US" b="1" baseline="-25000" dirty="0"/>
              <a:t>1</a:t>
            </a:r>
            <a:r>
              <a:rPr lang="en-US" b="1" dirty="0"/>
              <a:t>, </a:t>
            </a:r>
            <a:r>
              <a:rPr lang="en-US" b="1" i="1" dirty="0"/>
              <a:t>w</a:t>
            </a:r>
            <a:r>
              <a:rPr lang="en-US" b="1" baseline="-25000" dirty="0"/>
              <a:t>2</a:t>
            </a:r>
            <a:r>
              <a:rPr lang="en-US" b="1" dirty="0"/>
              <a:t>, … , </a:t>
            </a:r>
            <a:r>
              <a:rPr lang="en-US" b="1" i="1" dirty="0" err="1"/>
              <a:t>w</a:t>
            </a:r>
            <a:r>
              <a:rPr lang="en-US" b="1" i="1" baseline="-25000" dirty="0" err="1"/>
              <a:t>n</a:t>
            </a:r>
            <a:r>
              <a:rPr lang="en-US" b="1" dirty="0"/>
              <a:t>&gt;</a:t>
            </a:r>
          </a:p>
          <a:p>
            <a:pPr lvl="1">
              <a:lnSpc>
                <a:spcPct val="90000"/>
              </a:lnSpc>
              <a:buFontTx/>
              <a:buNone/>
              <a:defRPr/>
            </a:pPr>
            <a:r>
              <a:rPr lang="en-US" b="1" dirty="0"/>
              <a:t>  while </a:t>
            </a:r>
            <a:r>
              <a:rPr lang="en-US" b="1" i="1" dirty="0"/>
              <a:t>I</a:t>
            </a:r>
            <a:r>
              <a:rPr lang="en-US" b="1" dirty="0"/>
              <a:t> != &lt;&gt; do</a:t>
            </a:r>
          </a:p>
          <a:p>
            <a:pPr lvl="1">
              <a:lnSpc>
                <a:spcPct val="90000"/>
              </a:lnSpc>
              <a:buFontTx/>
              <a:buNone/>
              <a:defRPr/>
            </a:pPr>
            <a:r>
              <a:rPr lang="en-US" b="1" i="1" dirty="0"/>
              <a:t>	</a:t>
            </a:r>
            <a:r>
              <a:rPr lang="en-US" b="1" dirty="0"/>
              <a:t>if I[0] </a:t>
            </a:r>
            <a:r>
              <a:rPr lang="en-US" dirty="0"/>
              <a:t> −</a:t>
            </a:r>
            <a:r>
              <a:rPr lang="en-US" i="1" dirty="0"/>
              <a:t>r</a:t>
            </a:r>
            <a:r>
              <a:rPr lang="en-US" dirty="0"/>
              <a:t>→ </a:t>
            </a:r>
            <a:r>
              <a:rPr lang="en-US" b="1" dirty="0"/>
              <a:t>S[0]</a:t>
            </a:r>
            <a:r>
              <a:rPr lang="en-US" dirty="0"/>
              <a:t> and all children of </a:t>
            </a:r>
            <a:r>
              <a:rPr lang="en-US" b="1" dirty="0"/>
              <a:t>S[0]</a:t>
            </a:r>
            <a:r>
              <a:rPr lang="en-US" dirty="0"/>
              <a:t> are attached</a:t>
            </a:r>
          </a:p>
          <a:p>
            <a:pPr lvl="1">
              <a:lnSpc>
                <a:spcPct val="90000"/>
              </a:lnSpc>
              <a:buFontTx/>
              <a:buNone/>
              <a:defRPr/>
            </a:pPr>
            <a:r>
              <a:rPr lang="en-US" dirty="0"/>
              <a:t>		perform </a:t>
            </a:r>
            <a:r>
              <a:rPr lang="en-US" b="1" dirty="0"/>
              <a:t>Left-</a:t>
            </a:r>
            <a:r>
              <a:rPr lang="en-US" b="1" dirty="0" err="1"/>
              <a:t>Arc</a:t>
            </a:r>
            <a:r>
              <a:rPr lang="en-US" b="1" baseline="-25000" dirty="0" err="1"/>
              <a:t>r</a:t>
            </a:r>
            <a:endParaRPr lang="en-US" b="1" baseline="-25000" dirty="0"/>
          </a:p>
          <a:p>
            <a:pPr lvl="1">
              <a:lnSpc>
                <a:spcPct val="90000"/>
              </a:lnSpc>
              <a:buFontTx/>
              <a:buNone/>
              <a:defRPr/>
            </a:pPr>
            <a:r>
              <a:rPr lang="en-US" dirty="0"/>
              <a:t>	else if </a:t>
            </a:r>
            <a:r>
              <a:rPr lang="en-US" b="1" dirty="0"/>
              <a:t>S[0] </a:t>
            </a:r>
            <a:r>
              <a:rPr lang="en-US" dirty="0"/>
              <a:t> −</a:t>
            </a:r>
            <a:r>
              <a:rPr lang="en-US" i="1" dirty="0"/>
              <a:t>r</a:t>
            </a:r>
            <a:r>
              <a:rPr lang="en-US" dirty="0"/>
              <a:t>→ </a:t>
            </a:r>
            <a:r>
              <a:rPr lang="en-US" b="1" dirty="0"/>
              <a:t>I[0]</a:t>
            </a:r>
            <a:r>
              <a:rPr lang="en-US" dirty="0"/>
              <a:t> and all children of </a:t>
            </a:r>
            <a:r>
              <a:rPr lang="en-US" b="1" dirty="0"/>
              <a:t>I[0]</a:t>
            </a:r>
            <a:r>
              <a:rPr lang="en-US" dirty="0"/>
              <a:t> are attached</a:t>
            </a:r>
          </a:p>
          <a:p>
            <a:pPr lvl="1">
              <a:lnSpc>
                <a:spcPct val="90000"/>
              </a:lnSpc>
              <a:buFontTx/>
              <a:buNone/>
              <a:defRPr/>
            </a:pPr>
            <a:r>
              <a:rPr lang="en-US" dirty="0"/>
              <a:t>		perform </a:t>
            </a:r>
            <a:r>
              <a:rPr lang="en-US" b="1" dirty="0"/>
              <a:t>Right-</a:t>
            </a:r>
            <a:r>
              <a:rPr lang="en-US" b="1" dirty="0" err="1"/>
              <a:t>Arc</a:t>
            </a:r>
            <a:r>
              <a:rPr lang="en-US" b="1" baseline="-25000" dirty="0" err="1"/>
              <a:t>r</a:t>
            </a:r>
            <a:r>
              <a:rPr lang="en-US" dirty="0"/>
              <a:t> </a:t>
            </a:r>
          </a:p>
          <a:p>
            <a:pPr lvl="1">
              <a:lnSpc>
                <a:spcPct val="90000"/>
              </a:lnSpc>
              <a:buFontTx/>
              <a:buNone/>
              <a:defRPr/>
            </a:pPr>
            <a:r>
              <a:rPr lang="en-US" dirty="0"/>
              <a:t>	else if S[0] &lt; I[0]</a:t>
            </a:r>
          </a:p>
          <a:p>
            <a:pPr lvl="1">
              <a:lnSpc>
                <a:spcPct val="90000"/>
              </a:lnSpc>
              <a:buFontTx/>
              <a:buNone/>
              <a:defRPr/>
            </a:pPr>
            <a:r>
              <a:rPr lang="en-US" dirty="0"/>
              <a:t>		perform </a:t>
            </a:r>
            <a:r>
              <a:rPr lang="en-US" b="1" dirty="0"/>
              <a:t>Swap</a:t>
            </a:r>
          </a:p>
          <a:p>
            <a:pPr lvl="1">
              <a:lnSpc>
                <a:spcPct val="90000"/>
              </a:lnSpc>
              <a:buFontTx/>
              <a:buNone/>
              <a:defRPr/>
            </a:pPr>
            <a:r>
              <a:rPr lang="en-US" dirty="0"/>
              <a:t>	else</a:t>
            </a:r>
          </a:p>
          <a:p>
            <a:pPr lvl="1">
              <a:lnSpc>
                <a:spcPct val="90000"/>
              </a:lnSpc>
              <a:buFontTx/>
              <a:buNone/>
              <a:defRPr/>
            </a:pPr>
            <a:r>
              <a:rPr lang="en-US" dirty="0"/>
              <a:t>		perform </a:t>
            </a:r>
            <a:r>
              <a:rPr lang="en-US" b="1" dirty="0"/>
              <a:t>Shift</a:t>
            </a:r>
            <a:endParaRPr lang="it-IT" b="1" dirty="0"/>
          </a:p>
        </p:txBody>
      </p:sp>
    </p:spTree>
    <p:extLst>
      <p:ext uri="{BB962C8B-B14F-4D97-AF65-F5344CB8AC3E}">
        <p14:creationId xmlns:p14="http://schemas.microsoft.com/office/powerpoint/2010/main" val="2138097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a:extLst>
              <a:ext uri="{FF2B5EF4-FFF2-40B4-BE49-F238E27FC236}">
                <a16:creationId xmlns:a16="http://schemas.microsoft.com/office/drawing/2014/main" xmlns="" id="{6B2E3869-407E-47B0-8DCE-E1F3DF3A4786}"/>
              </a:ext>
            </a:extLst>
          </p:cNvPr>
          <p:cNvSpPr>
            <a:spLocks noGrp="1" noChangeArrowheads="1"/>
          </p:cNvSpPr>
          <p:nvPr>
            <p:ph type="title"/>
          </p:nvPr>
        </p:nvSpPr>
        <p:spPr/>
        <p:txBody>
          <a:bodyPr/>
          <a:lstStyle/>
          <a:p>
            <a:pPr>
              <a:defRPr/>
            </a:pPr>
            <a:r>
              <a:rPr lang="en-US"/>
              <a:t>Question semantic form</a:t>
            </a:r>
            <a:endParaRPr lang="en-GB"/>
          </a:p>
        </p:txBody>
      </p:sp>
      <p:sp>
        <p:nvSpPr>
          <p:cNvPr id="11267" name="Text Box 3">
            <a:extLst>
              <a:ext uri="{FF2B5EF4-FFF2-40B4-BE49-F238E27FC236}">
                <a16:creationId xmlns:a16="http://schemas.microsoft.com/office/drawing/2014/main" xmlns="" id="{299B686C-B133-43FF-ABF9-152DA918B90D}"/>
              </a:ext>
            </a:extLst>
          </p:cNvPr>
          <p:cNvSpPr txBox="1">
            <a:spLocks noChangeArrowheads="1"/>
          </p:cNvSpPr>
          <p:nvPr/>
        </p:nvSpPr>
        <p:spPr bwMode="auto">
          <a:xfrm>
            <a:off x="3733800" y="2895600"/>
            <a:ext cx="106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a:t>astronaut</a:t>
            </a:r>
            <a:endParaRPr kumimoji="0" lang="en-GB" altLang="en-US" sz="1800"/>
          </a:p>
        </p:txBody>
      </p:sp>
      <p:sp>
        <p:nvSpPr>
          <p:cNvPr id="11268" name="Text Box 4">
            <a:extLst>
              <a:ext uri="{FF2B5EF4-FFF2-40B4-BE49-F238E27FC236}">
                <a16:creationId xmlns:a16="http://schemas.microsoft.com/office/drawing/2014/main" xmlns="" id="{7DA999A7-D8D7-473C-A541-7889C2424594}"/>
              </a:ext>
            </a:extLst>
          </p:cNvPr>
          <p:cNvSpPr txBox="1">
            <a:spLocks noChangeArrowheads="1"/>
          </p:cNvSpPr>
          <p:nvPr/>
        </p:nvSpPr>
        <p:spPr bwMode="auto">
          <a:xfrm>
            <a:off x="5105400" y="3810000"/>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a:t>walk</a:t>
            </a:r>
            <a:endParaRPr kumimoji="0" lang="en-GB" altLang="en-US" sz="1800"/>
          </a:p>
        </p:txBody>
      </p:sp>
      <p:sp>
        <p:nvSpPr>
          <p:cNvPr id="11269" name="Text Box 5">
            <a:extLst>
              <a:ext uri="{FF2B5EF4-FFF2-40B4-BE49-F238E27FC236}">
                <a16:creationId xmlns:a16="http://schemas.microsoft.com/office/drawing/2014/main" xmlns="" id="{0D752EFB-E32B-4289-A1E0-87B6F2D6D3A6}"/>
              </a:ext>
            </a:extLst>
          </p:cNvPr>
          <p:cNvSpPr txBox="1">
            <a:spLocks noChangeArrowheads="1"/>
          </p:cNvSpPr>
          <p:nvPr/>
        </p:nvSpPr>
        <p:spPr bwMode="auto">
          <a:xfrm>
            <a:off x="6629400" y="3810000"/>
            <a:ext cx="762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a:t>space</a:t>
            </a:r>
            <a:endParaRPr kumimoji="0" lang="en-GB" altLang="en-US" sz="1800"/>
          </a:p>
        </p:txBody>
      </p:sp>
      <p:sp>
        <p:nvSpPr>
          <p:cNvPr id="11270" name="Text Box 6">
            <a:extLst>
              <a:ext uri="{FF2B5EF4-FFF2-40B4-BE49-F238E27FC236}">
                <a16:creationId xmlns:a16="http://schemas.microsoft.com/office/drawing/2014/main" xmlns="" id="{343FD533-7D40-41EA-9514-14C7708FA57B}"/>
              </a:ext>
            </a:extLst>
          </p:cNvPr>
          <p:cNvSpPr txBox="1">
            <a:spLocks noChangeArrowheads="1"/>
          </p:cNvSpPr>
          <p:nvPr/>
        </p:nvSpPr>
        <p:spPr bwMode="auto">
          <a:xfrm>
            <a:off x="5181600" y="2209800"/>
            <a:ext cx="990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a:t>Russian</a:t>
            </a:r>
            <a:endParaRPr kumimoji="0" lang="en-GB" altLang="en-US" sz="1800"/>
          </a:p>
        </p:txBody>
      </p:sp>
      <p:sp>
        <p:nvSpPr>
          <p:cNvPr id="11271" name="Text Box 7">
            <a:extLst>
              <a:ext uri="{FF2B5EF4-FFF2-40B4-BE49-F238E27FC236}">
                <a16:creationId xmlns:a16="http://schemas.microsoft.com/office/drawing/2014/main" xmlns="" id="{47AAB374-7E20-4A0B-B32F-9DFCC62671CA}"/>
              </a:ext>
            </a:extLst>
          </p:cNvPr>
          <p:cNvSpPr txBox="1">
            <a:spLocks noChangeArrowheads="1"/>
          </p:cNvSpPr>
          <p:nvPr/>
        </p:nvSpPr>
        <p:spPr bwMode="auto">
          <a:xfrm>
            <a:off x="2362200" y="2133600"/>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a:t>first</a:t>
            </a:r>
            <a:endParaRPr kumimoji="0" lang="en-GB" altLang="en-US" sz="1800"/>
          </a:p>
        </p:txBody>
      </p:sp>
      <p:sp>
        <p:nvSpPr>
          <p:cNvPr id="11272" name="Text Box 8">
            <a:extLst>
              <a:ext uri="{FF2B5EF4-FFF2-40B4-BE49-F238E27FC236}">
                <a16:creationId xmlns:a16="http://schemas.microsoft.com/office/drawing/2014/main" xmlns="" id="{2F8FF738-0C35-4BEE-A63E-7254784E415A}"/>
              </a:ext>
            </a:extLst>
          </p:cNvPr>
          <p:cNvSpPr txBox="1">
            <a:spLocks noChangeArrowheads="1"/>
          </p:cNvSpPr>
          <p:nvPr/>
        </p:nvSpPr>
        <p:spPr bwMode="auto">
          <a:xfrm>
            <a:off x="2133600" y="3962400"/>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50000"/>
              </a:spcBef>
              <a:buClrTx/>
              <a:buSzTx/>
              <a:buFontTx/>
              <a:buNone/>
            </a:pPr>
            <a:r>
              <a:rPr kumimoji="0" lang="en-US" altLang="en-US" sz="1800">
                <a:solidFill>
                  <a:schemeClr val="hlink"/>
                </a:solidFill>
              </a:rPr>
              <a:t>PERSON</a:t>
            </a:r>
            <a:endParaRPr kumimoji="0" lang="en-GB" altLang="en-US" sz="1800">
              <a:solidFill>
                <a:schemeClr val="hlink"/>
              </a:solidFill>
            </a:endParaRPr>
          </a:p>
        </p:txBody>
      </p:sp>
      <p:sp>
        <p:nvSpPr>
          <p:cNvPr id="11273" name="Line 9">
            <a:extLst>
              <a:ext uri="{FF2B5EF4-FFF2-40B4-BE49-F238E27FC236}">
                <a16:creationId xmlns:a16="http://schemas.microsoft.com/office/drawing/2014/main" xmlns="" id="{65AD5F45-B2CC-47D9-A57C-F64C94F787C5}"/>
              </a:ext>
            </a:extLst>
          </p:cNvPr>
          <p:cNvSpPr>
            <a:spLocks noChangeShapeType="1"/>
          </p:cNvSpPr>
          <p:nvPr/>
        </p:nvSpPr>
        <p:spPr bwMode="auto">
          <a:xfrm flipV="1">
            <a:off x="2895600" y="3200400"/>
            <a:ext cx="1143000" cy="6858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1274" name="Line 10">
            <a:extLst>
              <a:ext uri="{FF2B5EF4-FFF2-40B4-BE49-F238E27FC236}">
                <a16:creationId xmlns:a16="http://schemas.microsoft.com/office/drawing/2014/main" xmlns="" id="{F924A202-8043-4735-B156-8FD73A24AC4F}"/>
              </a:ext>
            </a:extLst>
          </p:cNvPr>
          <p:cNvSpPr>
            <a:spLocks noChangeShapeType="1"/>
          </p:cNvSpPr>
          <p:nvPr/>
        </p:nvSpPr>
        <p:spPr bwMode="auto">
          <a:xfrm flipV="1">
            <a:off x="4572000" y="2514600"/>
            <a:ext cx="838200" cy="3810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1275" name="Line 11">
            <a:extLst>
              <a:ext uri="{FF2B5EF4-FFF2-40B4-BE49-F238E27FC236}">
                <a16:creationId xmlns:a16="http://schemas.microsoft.com/office/drawing/2014/main" xmlns="" id="{F30E7CFB-D369-4962-AD6E-602CA07D0983}"/>
              </a:ext>
            </a:extLst>
          </p:cNvPr>
          <p:cNvSpPr>
            <a:spLocks noChangeShapeType="1"/>
          </p:cNvSpPr>
          <p:nvPr/>
        </p:nvSpPr>
        <p:spPr bwMode="auto">
          <a:xfrm flipV="1">
            <a:off x="5791200" y="3962400"/>
            <a:ext cx="685800" cy="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1276" name="Line 12">
            <a:extLst>
              <a:ext uri="{FF2B5EF4-FFF2-40B4-BE49-F238E27FC236}">
                <a16:creationId xmlns:a16="http://schemas.microsoft.com/office/drawing/2014/main" xmlns="" id="{38A036B7-9209-4B6C-9AF1-701B996FEEBD}"/>
              </a:ext>
            </a:extLst>
          </p:cNvPr>
          <p:cNvSpPr>
            <a:spLocks noChangeShapeType="1"/>
          </p:cNvSpPr>
          <p:nvPr/>
        </p:nvSpPr>
        <p:spPr bwMode="auto">
          <a:xfrm flipH="1" flipV="1">
            <a:off x="4267200" y="3200400"/>
            <a:ext cx="990600" cy="6096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1277" name="Line 13">
            <a:extLst>
              <a:ext uri="{FF2B5EF4-FFF2-40B4-BE49-F238E27FC236}">
                <a16:creationId xmlns:a16="http://schemas.microsoft.com/office/drawing/2014/main" xmlns="" id="{65E54607-CBD3-4D35-A338-BCE0AC97E60C}"/>
              </a:ext>
            </a:extLst>
          </p:cNvPr>
          <p:cNvSpPr>
            <a:spLocks noChangeShapeType="1"/>
          </p:cNvSpPr>
          <p:nvPr/>
        </p:nvSpPr>
        <p:spPr bwMode="auto">
          <a:xfrm>
            <a:off x="2895600" y="2438400"/>
            <a:ext cx="1219200" cy="457200"/>
          </a:xfrm>
          <a:prstGeom prst="line">
            <a:avLst/>
          </a:prstGeom>
          <a:noFill/>
          <a:ln w="28575" cap="sq">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1278" name="Text Box 14">
            <a:extLst>
              <a:ext uri="{FF2B5EF4-FFF2-40B4-BE49-F238E27FC236}">
                <a16:creationId xmlns:a16="http://schemas.microsoft.com/office/drawing/2014/main" xmlns="" id="{211F7B0E-538C-424B-AAC2-B80FDC55BAE3}"/>
              </a:ext>
            </a:extLst>
          </p:cNvPr>
          <p:cNvSpPr txBox="1">
            <a:spLocks noChangeArrowheads="1"/>
          </p:cNvSpPr>
          <p:nvPr/>
        </p:nvSpPr>
        <p:spPr bwMode="auto">
          <a:xfrm>
            <a:off x="838200" y="5576888"/>
            <a:ext cx="7772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2400">
                <a:solidFill>
                  <a:srgbClr val="333399"/>
                </a:solidFill>
              </a:rPr>
              <a:t>first(x) </a:t>
            </a:r>
            <a:r>
              <a:rPr kumimoji="0" lang="en-US" altLang="en-US" sz="2400">
                <a:solidFill>
                  <a:srgbClr val="333399"/>
                </a:solidFill>
                <a:sym typeface="Symbol" panose="05050102010706020507" pitchFamily="18" charset="2"/>
              </a:rPr>
              <a:t></a:t>
            </a:r>
            <a:r>
              <a:rPr kumimoji="0" lang="en-US" altLang="en-US" sz="2400">
                <a:solidFill>
                  <a:srgbClr val="333399"/>
                </a:solidFill>
              </a:rPr>
              <a:t> astronaut(x) </a:t>
            </a:r>
            <a:r>
              <a:rPr kumimoji="0" lang="en-US" altLang="en-US" sz="2400">
                <a:solidFill>
                  <a:srgbClr val="333399"/>
                </a:solidFill>
                <a:sym typeface="Symbol" panose="05050102010706020507" pitchFamily="18" charset="2"/>
              </a:rPr>
              <a:t></a:t>
            </a:r>
            <a:r>
              <a:rPr kumimoji="0" lang="en-US" altLang="en-US" sz="2400">
                <a:solidFill>
                  <a:srgbClr val="333399"/>
                </a:solidFill>
              </a:rPr>
              <a:t> Russian(x) </a:t>
            </a:r>
            <a:r>
              <a:rPr kumimoji="0" lang="en-US" altLang="en-US" sz="2400">
                <a:solidFill>
                  <a:srgbClr val="333399"/>
                </a:solidFill>
                <a:sym typeface="Symbol" panose="05050102010706020507" pitchFamily="18" charset="2"/>
              </a:rPr>
              <a:t></a:t>
            </a:r>
            <a:r>
              <a:rPr kumimoji="0" lang="en-US" altLang="en-US" sz="2400">
                <a:solidFill>
                  <a:srgbClr val="333399"/>
                </a:solidFill>
              </a:rPr>
              <a:t> space(z) </a:t>
            </a:r>
            <a:r>
              <a:rPr kumimoji="0" lang="en-US" altLang="en-US" sz="2400">
                <a:solidFill>
                  <a:srgbClr val="333399"/>
                </a:solidFill>
                <a:sym typeface="Symbol" panose="05050102010706020507" pitchFamily="18" charset="2"/>
              </a:rPr>
              <a:t></a:t>
            </a:r>
            <a:r>
              <a:rPr kumimoji="0" lang="en-US" altLang="en-US" sz="2400">
                <a:solidFill>
                  <a:srgbClr val="333399"/>
                </a:solidFill>
              </a:rPr>
              <a:t> walk(y, z, x) </a:t>
            </a:r>
            <a:r>
              <a:rPr kumimoji="0" lang="en-US" altLang="en-US" sz="2400">
                <a:solidFill>
                  <a:srgbClr val="333399"/>
                </a:solidFill>
                <a:sym typeface="Symbol" panose="05050102010706020507" pitchFamily="18" charset="2"/>
              </a:rPr>
              <a:t></a:t>
            </a:r>
            <a:r>
              <a:rPr kumimoji="0" lang="en-US" altLang="en-US" sz="2400">
                <a:solidFill>
                  <a:srgbClr val="333399"/>
                </a:solidFill>
              </a:rPr>
              <a:t> PERSON(x)</a:t>
            </a:r>
            <a:endParaRPr kumimoji="0" lang="en-GB" altLang="en-US" sz="2400">
              <a:solidFill>
                <a:srgbClr val="333399"/>
              </a:solidFill>
            </a:endParaRPr>
          </a:p>
        </p:txBody>
      </p:sp>
      <p:sp>
        <p:nvSpPr>
          <p:cNvPr id="409615" name="Text Box 15">
            <a:extLst>
              <a:ext uri="{FF2B5EF4-FFF2-40B4-BE49-F238E27FC236}">
                <a16:creationId xmlns:a16="http://schemas.microsoft.com/office/drawing/2014/main" xmlns="" id="{4A4B6E92-D0E3-4A88-8313-B46F95F21B35}"/>
              </a:ext>
            </a:extLst>
          </p:cNvPr>
          <p:cNvSpPr txBox="1">
            <a:spLocks noChangeArrowheads="1"/>
          </p:cNvSpPr>
          <p:nvPr/>
        </p:nvSpPr>
        <p:spPr bwMode="auto">
          <a:xfrm>
            <a:off x="762000" y="4876800"/>
            <a:ext cx="5486400" cy="457200"/>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n-US" b="1">
                <a:effectLst>
                  <a:outerShdw blurRad="38100" dist="38100" dir="2700000" algn="tl">
                    <a:srgbClr val="C0C0C0"/>
                  </a:outerShdw>
                </a:effectLst>
              </a:rPr>
              <a:t>Question logic form:</a:t>
            </a:r>
            <a:endParaRPr lang="en-GB" b="1">
              <a:effectLst>
                <a:outerShdw blurRad="38100" dist="38100" dir="2700000" algn="tl">
                  <a:srgbClr val="C0C0C0"/>
                </a:outerShdw>
              </a:effectLst>
            </a:endParaRPr>
          </a:p>
        </p:txBody>
      </p:sp>
      <p:sp>
        <p:nvSpPr>
          <p:cNvPr id="11280" name="Freeform 16">
            <a:extLst>
              <a:ext uri="{FF2B5EF4-FFF2-40B4-BE49-F238E27FC236}">
                <a16:creationId xmlns:a16="http://schemas.microsoft.com/office/drawing/2014/main" xmlns="" id="{64A956DE-F5F2-4382-977A-EB6FC8B26F8C}"/>
              </a:ext>
            </a:extLst>
          </p:cNvPr>
          <p:cNvSpPr>
            <a:spLocks/>
          </p:cNvSpPr>
          <p:nvPr/>
        </p:nvSpPr>
        <p:spPr bwMode="auto">
          <a:xfrm>
            <a:off x="3403600" y="2576513"/>
            <a:ext cx="1720850" cy="850900"/>
          </a:xfrm>
          <a:custGeom>
            <a:avLst/>
            <a:gdLst>
              <a:gd name="T0" fmla="*/ 2147483646 w 1084"/>
              <a:gd name="T1" fmla="*/ 2147483646 h 536"/>
              <a:gd name="T2" fmla="*/ 2147483646 w 1084"/>
              <a:gd name="T3" fmla="*/ 2147483646 h 536"/>
              <a:gd name="T4" fmla="*/ 0 w 1084"/>
              <a:gd name="T5" fmla="*/ 2147483646 h 536"/>
              <a:gd name="T6" fmla="*/ 2147483646 w 1084"/>
              <a:gd name="T7" fmla="*/ 2147483646 h 536"/>
              <a:gd name="T8" fmla="*/ 2147483646 w 1084"/>
              <a:gd name="T9" fmla="*/ 2147483646 h 536"/>
              <a:gd name="T10" fmla="*/ 2147483646 w 1084"/>
              <a:gd name="T11" fmla="*/ 2147483646 h 536"/>
              <a:gd name="T12" fmla="*/ 2147483646 w 1084"/>
              <a:gd name="T13" fmla="*/ 2147483646 h 536"/>
              <a:gd name="T14" fmla="*/ 2147483646 w 1084"/>
              <a:gd name="T15" fmla="*/ 2147483646 h 536"/>
              <a:gd name="T16" fmla="*/ 2147483646 w 1084"/>
              <a:gd name="T17" fmla="*/ 2147483646 h 536"/>
              <a:gd name="T18" fmla="*/ 2147483646 w 1084"/>
              <a:gd name="T19" fmla="*/ 2147483646 h 5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84"/>
              <a:gd name="T31" fmla="*/ 0 h 536"/>
              <a:gd name="T32" fmla="*/ 1084 w 1084"/>
              <a:gd name="T33" fmla="*/ 536 h 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84" h="536">
                <a:moveTo>
                  <a:pt x="240" y="57"/>
                </a:moveTo>
                <a:cubicBezTo>
                  <a:pt x="195" y="68"/>
                  <a:pt x="141" y="60"/>
                  <a:pt x="104" y="89"/>
                </a:cubicBezTo>
                <a:cubicBezTo>
                  <a:pt x="64" y="129"/>
                  <a:pt x="0" y="232"/>
                  <a:pt x="0" y="297"/>
                </a:cubicBezTo>
                <a:cubicBezTo>
                  <a:pt x="3" y="362"/>
                  <a:pt x="23" y="462"/>
                  <a:pt x="104" y="481"/>
                </a:cubicBezTo>
                <a:cubicBezTo>
                  <a:pt x="146" y="490"/>
                  <a:pt x="189" y="486"/>
                  <a:pt x="232" y="489"/>
                </a:cubicBezTo>
                <a:cubicBezTo>
                  <a:pt x="862" y="459"/>
                  <a:pt x="603" y="536"/>
                  <a:pt x="888" y="465"/>
                </a:cubicBezTo>
                <a:cubicBezTo>
                  <a:pt x="1031" y="414"/>
                  <a:pt x="1080" y="393"/>
                  <a:pt x="1080" y="281"/>
                </a:cubicBezTo>
                <a:cubicBezTo>
                  <a:pt x="1072" y="193"/>
                  <a:pt x="1084" y="144"/>
                  <a:pt x="912" y="97"/>
                </a:cubicBezTo>
                <a:cubicBezTo>
                  <a:pt x="747" y="52"/>
                  <a:pt x="587" y="20"/>
                  <a:pt x="416" y="9"/>
                </a:cubicBezTo>
                <a:cubicBezTo>
                  <a:pt x="381" y="0"/>
                  <a:pt x="315" y="9"/>
                  <a:pt x="296" y="9"/>
                </a:cubicBezTo>
              </a:path>
            </a:pathLst>
          </a:custGeom>
          <a:noFill/>
          <a:ln w="57150" cap="sq" cmpd="sng">
            <a:solidFill>
              <a:schemeClr val="hlink"/>
            </a:solidFill>
            <a:prstDash val="solid"/>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1281" name="AutoShape 17">
            <a:extLst>
              <a:ext uri="{FF2B5EF4-FFF2-40B4-BE49-F238E27FC236}">
                <a16:creationId xmlns:a16="http://schemas.microsoft.com/office/drawing/2014/main" xmlns="" id="{584D2ADF-4F60-4E26-82E2-6AA4004EEC9C}"/>
              </a:ext>
            </a:extLst>
          </p:cNvPr>
          <p:cNvSpPr>
            <a:spLocks noChangeArrowheads="1"/>
          </p:cNvSpPr>
          <p:nvPr/>
        </p:nvSpPr>
        <p:spPr bwMode="auto">
          <a:xfrm>
            <a:off x="1143000" y="3200400"/>
            <a:ext cx="990600" cy="609600"/>
          </a:xfrm>
          <a:prstGeom prst="wedgeRoundRectCallout">
            <a:avLst>
              <a:gd name="adj1" fmla="val 55287"/>
              <a:gd name="adj2" fmla="val 84634"/>
              <a:gd name="adj3" fmla="val 16667"/>
            </a:avLst>
          </a:prstGeom>
          <a:solidFill>
            <a:schemeClr val="folHlink"/>
          </a:solidFill>
          <a:ln w="12700" cap="sq">
            <a:solidFill>
              <a:schemeClr val="tx1"/>
            </a:solidFill>
            <a:miter lim="800000"/>
            <a:headEnd type="none" w="sm" len="sm"/>
            <a:tailEnd type="none" w="sm" len="sm"/>
          </a:ln>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800" i="1">
                <a:latin typeface="Times New Roman" panose="02020603050405020304" pitchFamily="18" charset="0"/>
              </a:rPr>
              <a:t>Answer type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2CEF0C-AE01-41E0-B005-75B70D8DE686}"/>
              </a:ext>
            </a:extLst>
          </p:cNvPr>
          <p:cNvSpPr>
            <a:spLocks noGrp="1"/>
          </p:cNvSpPr>
          <p:nvPr>
            <p:ph type="title"/>
          </p:nvPr>
        </p:nvSpPr>
        <p:spPr/>
        <p:txBody>
          <a:bodyPr/>
          <a:lstStyle/>
          <a:p>
            <a:r>
              <a:rPr lang="en-US" dirty="0"/>
              <a:t>Example</a:t>
            </a:r>
            <a:endParaRPr lang="it-IT" dirty="0"/>
          </a:p>
        </p:txBody>
      </p:sp>
      <p:sp>
        <p:nvSpPr>
          <p:cNvPr id="3" name="Content Placeholder 2">
            <a:extLst>
              <a:ext uri="{FF2B5EF4-FFF2-40B4-BE49-F238E27FC236}">
                <a16:creationId xmlns:a16="http://schemas.microsoft.com/office/drawing/2014/main" xmlns="" id="{DB38B0B1-EA91-4F50-9CBE-266F1A3C5D14}"/>
              </a:ext>
            </a:extLst>
          </p:cNvPr>
          <p:cNvSpPr>
            <a:spLocks noGrp="1"/>
          </p:cNvSpPr>
          <p:nvPr>
            <p:ph idx="1"/>
          </p:nvPr>
        </p:nvSpPr>
        <p:spPr>
          <a:xfrm>
            <a:off x="685800" y="5042010"/>
            <a:ext cx="7772400" cy="1492140"/>
          </a:xfrm>
        </p:spPr>
        <p:txBody>
          <a:bodyPr/>
          <a:lstStyle/>
          <a:p>
            <a:r>
              <a:rPr lang="en-US" dirty="0" err="1"/>
              <a:t>Inorder</a:t>
            </a:r>
            <a:r>
              <a:rPr lang="en-US" dirty="0"/>
              <a:t> traversal:</a:t>
            </a:r>
          </a:p>
          <a:p>
            <a:pPr marL="457200" lvl="1" indent="0">
              <a:buNone/>
            </a:pPr>
            <a:r>
              <a:rPr lang="en-US" dirty="0"/>
              <a:t>A hearing </a:t>
            </a:r>
            <a:r>
              <a:rPr lang="en-US" b="1" dirty="0">
                <a:solidFill>
                  <a:srgbClr val="FF0000"/>
                </a:solidFill>
              </a:rPr>
              <a:t>on the issue</a:t>
            </a:r>
            <a:r>
              <a:rPr lang="en-US" dirty="0"/>
              <a:t> is scheduled today</a:t>
            </a:r>
          </a:p>
          <a:p>
            <a:pPr marL="457200" lvl="1" indent="0">
              <a:buNone/>
            </a:pPr>
            <a:r>
              <a:rPr lang="en-US" dirty="0"/>
              <a:t>1     2          5    6      7      3         4            8</a:t>
            </a:r>
            <a:endParaRPr lang="it-IT" dirty="0"/>
          </a:p>
        </p:txBody>
      </p:sp>
      <p:pic>
        <p:nvPicPr>
          <p:cNvPr id="4" name="Picture 3">
            <a:extLst>
              <a:ext uri="{FF2B5EF4-FFF2-40B4-BE49-F238E27FC236}">
                <a16:creationId xmlns:a16="http://schemas.microsoft.com/office/drawing/2014/main" xmlns="" id="{F62BBC7F-0B2C-4E0E-B708-CC995F1F272E}"/>
              </a:ext>
            </a:extLst>
          </p:cNvPr>
          <p:cNvPicPr>
            <a:picLocks noChangeAspect="1"/>
          </p:cNvPicPr>
          <p:nvPr/>
        </p:nvPicPr>
        <p:blipFill>
          <a:blip r:embed="rId2"/>
          <a:stretch>
            <a:fillRect/>
          </a:stretch>
        </p:blipFill>
        <p:spPr>
          <a:xfrm>
            <a:off x="1153955" y="2276850"/>
            <a:ext cx="7190026" cy="1914150"/>
          </a:xfrm>
          <a:prstGeom prst="rect">
            <a:avLst/>
          </a:prstGeom>
        </p:spPr>
      </p:pic>
    </p:spTree>
    <p:extLst>
      <p:ext uri="{BB962C8B-B14F-4D97-AF65-F5344CB8AC3E}">
        <p14:creationId xmlns:p14="http://schemas.microsoft.com/office/powerpoint/2010/main" val="9701593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77AE14-AFE0-471B-B39C-CB796CB6D1BA}"/>
              </a:ext>
            </a:extLst>
          </p:cNvPr>
          <p:cNvSpPr>
            <a:spLocks noGrp="1"/>
          </p:cNvSpPr>
          <p:nvPr>
            <p:ph type="title"/>
          </p:nvPr>
        </p:nvSpPr>
        <p:spPr/>
        <p:txBody>
          <a:bodyPr/>
          <a:lstStyle/>
          <a:p>
            <a:r>
              <a:rPr lang="en-US" dirty="0"/>
              <a:t>Parsing with Swap</a:t>
            </a:r>
            <a:endParaRPr lang="it-IT" dirty="0"/>
          </a:p>
        </p:txBody>
      </p:sp>
      <p:graphicFrame>
        <p:nvGraphicFramePr>
          <p:cNvPr id="4" name="Content Placeholder 3">
            <a:extLst>
              <a:ext uri="{FF2B5EF4-FFF2-40B4-BE49-F238E27FC236}">
                <a16:creationId xmlns:a16="http://schemas.microsoft.com/office/drawing/2014/main" xmlns="" id="{22D7A7A4-916A-45F4-A19F-CD459222093E}"/>
              </a:ext>
            </a:extLst>
          </p:cNvPr>
          <p:cNvGraphicFramePr>
            <a:graphicFrameLocks noGrp="1"/>
          </p:cNvGraphicFramePr>
          <p:nvPr>
            <p:ph idx="1"/>
            <p:extLst>
              <p:ext uri="{D42A27DB-BD31-4B8C-83A1-F6EECF244321}">
                <p14:modId xmlns:p14="http://schemas.microsoft.com/office/powerpoint/2010/main" val="2182052865"/>
              </p:ext>
            </p:extLst>
          </p:nvPr>
        </p:nvGraphicFramePr>
        <p:xfrm>
          <a:off x="685799" y="971080"/>
          <a:ext cx="8225965" cy="5562600"/>
        </p:xfrm>
        <a:graphic>
          <a:graphicData uri="http://schemas.openxmlformats.org/drawingml/2006/table">
            <a:tbl>
              <a:tblPr firstRow="1" bandRow="1">
                <a:tableStyleId>{7DF18680-E054-41AD-8BC1-D1AEF772440D}</a:tableStyleId>
              </a:tblPr>
              <a:tblGrid>
                <a:gridCol w="1145813">
                  <a:extLst>
                    <a:ext uri="{9D8B030D-6E8A-4147-A177-3AD203B41FA5}">
                      <a16:colId xmlns:a16="http://schemas.microsoft.com/office/drawing/2014/main" xmlns="" val="3082406596"/>
                    </a:ext>
                  </a:extLst>
                </a:gridCol>
                <a:gridCol w="2682646">
                  <a:extLst>
                    <a:ext uri="{9D8B030D-6E8A-4147-A177-3AD203B41FA5}">
                      <a16:colId xmlns:a16="http://schemas.microsoft.com/office/drawing/2014/main" xmlns="" val="2771554985"/>
                    </a:ext>
                  </a:extLst>
                </a:gridCol>
                <a:gridCol w="4397506">
                  <a:extLst>
                    <a:ext uri="{9D8B030D-6E8A-4147-A177-3AD203B41FA5}">
                      <a16:colId xmlns:a16="http://schemas.microsoft.com/office/drawing/2014/main" xmlns="" val="2853470251"/>
                    </a:ext>
                  </a:extLst>
                </a:gridCol>
              </a:tblGrid>
              <a:tr h="370840">
                <a:tc>
                  <a:txBody>
                    <a:bodyPr/>
                    <a:lstStyle/>
                    <a:p>
                      <a:r>
                        <a:rPr lang="en-US" sz="1600" dirty="0"/>
                        <a:t>Action</a:t>
                      </a:r>
                      <a:endParaRPr lang="it-IT" sz="1600" dirty="0"/>
                    </a:p>
                  </a:txBody>
                  <a:tcPr/>
                </a:tc>
                <a:tc>
                  <a:txBody>
                    <a:bodyPr/>
                    <a:lstStyle/>
                    <a:p>
                      <a:r>
                        <a:rPr lang="en-US" sz="1600" dirty="0"/>
                        <a:t>Stack</a:t>
                      </a:r>
                      <a:endParaRPr lang="it-IT" sz="1600" dirty="0"/>
                    </a:p>
                  </a:txBody>
                  <a:tcPr/>
                </a:tc>
                <a:tc>
                  <a:txBody>
                    <a:bodyPr/>
                    <a:lstStyle/>
                    <a:p>
                      <a:r>
                        <a:rPr lang="en-US" sz="1600" dirty="0"/>
                        <a:t>Buffer</a:t>
                      </a:r>
                      <a:endParaRPr lang="it-IT" sz="1600" dirty="0"/>
                    </a:p>
                  </a:txBody>
                  <a:tcPr/>
                </a:tc>
                <a:extLst>
                  <a:ext uri="{0D108BD9-81ED-4DB2-BD59-A6C34878D82A}">
                    <a16:rowId xmlns:a16="http://schemas.microsoft.com/office/drawing/2014/main" xmlns="" val="1715433891"/>
                  </a:ext>
                </a:extLst>
              </a:tr>
              <a:tr h="370840">
                <a:tc>
                  <a:txBody>
                    <a:bodyPr/>
                    <a:lstStyle/>
                    <a:p>
                      <a:endParaRPr lang="it-IT" sz="1600"/>
                    </a:p>
                  </a:txBody>
                  <a:tcPr/>
                </a:tc>
                <a:tc>
                  <a:txBody>
                    <a:bodyPr/>
                    <a:lstStyle/>
                    <a:p>
                      <a:r>
                        <a:rPr lang="en-US" sz="1600" dirty="0"/>
                        <a:t>[]</a:t>
                      </a:r>
                      <a:endParaRPr lang="it-IT" sz="1600" dirty="0"/>
                    </a:p>
                  </a:txBody>
                  <a:tcPr/>
                </a:tc>
                <a:tc>
                  <a:txBody>
                    <a:bodyPr/>
                    <a:lstStyle/>
                    <a:p>
                      <a:r>
                        <a:rPr lang="en-US" sz="1600" dirty="0"/>
                        <a:t>A hearing is scheduled on the issue today</a:t>
                      </a:r>
                      <a:endParaRPr lang="it-IT" sz="1600" dirty="0"/>
                    </a:p>
                  </a:txBody>
                  <a:tcPr/>
                </a:tc>
                <a:extLst>
                  <a:ext uri="{0D108BD9-81ED-4DB2-BD59-A6C34878D82A}">
                    <a16:rowId xmlns:a16="http://schemas.microsoft.com/office/drawing/2014/main" xmlns="" val="2012254351"/>
                  </a:ext>
                </a:extLst>
              </a:tr>
              <a:tr h="370840">
                <a:tc>
                  <a:txBody>
                    <a:bodyPr/>
                    <a:lstStyle/>
                    <a:p>
                      <a:r>
                        <a:rPr lang="en-US" sz="1600" dirty="0"/>
                        <a:t>Shift</a:t>
                      </a:r>
                      <a:endParaRPr lang="it-IT" sz="1600" dirty="0"/>
                    </a:p>
                  </a:txBody>
                  <a:tcPr/>
                </a:tc>
                <a:tc>
                  <a:txBody>
                    <a:bodyPr/>
                    <a:lstStyle/>
                    <a:p>
                      <a:r>
                        <a:rPr lang="en-US" sz="1600" dirty="0"/>
                        <a:t>A</a:t>
                      </a:r>
                      <a:endParaRPr lang="it-IT"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hearing is scheduled on the issue today</a:t>
                      </a:r>
                      <a:endParaRPr lang="it-IT" sz="1600" dirty="0"/>
                    </a:p>
                  </a:txBody>
                  <a:tcPr/>
                </a:tc>
                <a:extLst>
                  <a:ext uri="{0D108BD9-81ED-4DB2-BD59-A6C34878D82A}">
                    <a16:rowId xmlns:a16="http://schemas.microsoft.com/office/drawing/2014/main" xmlns="" val="4231508243"/>
                  </a:ext>
                </a:extLst>
              </a:tr>
              <a:tr h="370840">
                <a:tc>
                  <a:txBody>
                    <a:bodyPr/>
                    <a:lstStyle/>
                    <a:p>
                      <a:r>
                        <a:rPr lang="en-US" sz="1600" dirty="0"/>
                        <a:t>Shift</a:t>
                      </a:r>
                      <a:endParaRPr lang="it-IT" sz="1600" dirty="0"/>
                    </a:p>
                  </a:txBody>
                  <a:tcPr/>
                </a:tc>
                <a:tc>
                  <a:txBody>
                    <a:bodyPr/>
                    <a:lstStyle/>
                    <a:p>
                      <a:r>
                        <a:rPr lang="en-US" sz="1600" dirty="0"/>
                        <a:t>A hearing</a:t>
                      </a:r>
                      <a:endParaRPr lang="it-IT"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 scheduled on the issue today</a:t>
                      </a:r>
                      <a:endParaRPr lang="it-IT" sz="1600" dirty="0"/>
                    </a:p>
                  </a:txBody>
                  <a:tcPr/>
                </a:tc>
                <a:extLst>
                  <a:ext uri="{0D108BD9-81ED-4DB2-BD59-A6C34878D82A}">
                    <a16:rowId xmlns:a16="http://schemas.microsoft.com/office/drawing/2014/main" xmlns="" val="1364704254"/>
                  </a:ext>
                </a:extLst>
              </a:tr>
              <a:tr h="370840">
                <a:tc>
                  <a:txBody>
                    <a:bodyPr/>
                    <a:lstStyle/>
                    <a:p>
                      <a:r>
                        <a:rPr lang="en-US" sz="1600" dirty="0"/>
                        <a:t>LA-ATT</a:t>
                      </a:r>
                      <a:endParaRPr lang="it-IT" sz="1600" dirty="0"/>
                    </a:p>
                  </a:txBody>
                  <a:tcPr/>
                </a:tc>
                <a:tc>
                  <a:txBody>
                    <a:bodyPr/>
                    <a:lstStyle/>
                    <a:p>
                      <a:r>
                        <a:rPr lang="en-US" sz="1600" dirty="0"/>
                        <a:t>hearing</a:t>
                      </a:r>
                      <a:endParaRPr lang="it-IT" sz="1600" dirty="0"/>
                    </a:p>
                  </a:txBody>
                  <a:tcPr/>
                </a:tc>
                <a:tc>
                  <a:txBody>
                    <a:bodyPr/>
                    <a:lstStyle/>
                    <a:p>
                      <a:r>
                        <a:rPr lang="en-US" sz="1600" dirty="0"/>
                        <a:t>Is scheduled on the issue today</a:t>
                      </a:r>
                      <a:endParaRPr lang="it-IT" sz="1600" dirty="0"/>
                    </a:p>
                  </a:txBody>
                  <a:tcPr/>
                </a:tc>
                <a:extLst>
                  <a:ext uri="{0D108BD9-81ED-4DB2-BD59-A6C34878D82A}">
                    <a16:rowId xmlns:a16="http://schemas.microsoft.com/office/drawing/2014/main" xmlns="" val="1840087982"/>
                  </a:ext>
                </a:extLst>
              </a:tr>
              <a:tr h="370840">
                <a:tc>
                  <a:txBody>
                    <a:bodyPr/>
                    <a:lstStyle/>
                    <a:p>
                      <a:r>
                        <a:rPr lang="en-US" sz="1600" dirty="0"/>
                        <a:t>Shift</a:t>
                      </a:r>
                      <a:endParaRPr lang="it-IT" sz="1600" dirty="0"/>
                    </a:p>
                  </a:txBody>
                  <a:tcPr/>
                </a:tc>
                <a:tc>
                  <a:txBody>
                    <a:bodyPr/>
                    <a:lstStyle/>
                    <a:p>
                      <a:r>
                        <a:rPr lang="en-US" sz="1600" dirty="0"/>
                        <a:t>hearing is</a:t>
                      </a:r>
                      <a:endParaRPr lang="it-IT" sz="1600" dirty="0"/>
                    </a:p>
                  </a:txBody>
                  <a:tcPr/>
                </a:tc>
                <a:tc>
                  <a:txBody>
                    <a:bodyPr/>
                    <a:lstStyle/>
                    <a:p>
                      <a:r>
                        <a:rPr lang="en-US" sz="1600" dirty="0"/>
                        <a:t>scheduled on the issue today</a:t>
                      </a:r>
                      <a:endParaRPr lang="it-IT" sz="1600" dirty="0"/>
                    </a:p>
                  </a:txBody>
                  <a:tcPr/>
                </a:tc>
                <a:extLst>
                  <a:ext uri="{0D108BD9-81ED-4DB2-BD59-A6C34878D82A}">
                    <a16:rowId xmlns:a16="http://schemas.microsoft.com/office/drawing/2014/main" xmlns="" val="403575094"/>
                  </a:ext>
                </a:extLst>
              </a:tr>
              <a:tr h="370840">
                <a:tc>
                  <a:txBody>
                    <a:bodyPr/>
                    <a:lstStyle/>
                    <a:p>
                      <a:r>
                        <a:rPr lang="en-US" sz="1600" dirty="0"/>
                        <a:t>Shift</a:t>
                      </a:r>
                      <a:endParaRPr lang="it-IT" sz="1600" dirty="0"/>
                    </a:p>
                  </a:txBody>
                  <a:tcPr/>
                </a:tc>
                <a:tc>
                  <a:txBody>
                    <a:bodyPr/>
                    <a:lstStyle/>
                    <a:p>
                      <a:r>
                        <a:rPr lang="en-US" sz="1600" dirty="0"/>
                        <a:t>hearing is scheduled</a:t>
                      </a:r>
                      <a:endParaRPr lang="it-IT" sz="1600" dirty="0"/>
                    </a:p>
                  </a:txBody>
                  <a:tcPr/>
                </a:tc>
                <a:tc>
                  <a:txBody>
                    <a:bodyPr/>
                    <a:lstStyle/>
                    <a:p>
                      <a:r>
                        <a:rPr lang="en-US" sz="1600" dirty="0"/>
                        <a:t>on the issue today</a:t>
                      </a:r>
                      <a:endParaRPr lang="it-IT" sz="1600" dirty="0"/>
                    </a:p>
                  </a:txBody>
                  <a:tcPr/>
                </a:tc>
                <a:extLst>
                  <a:ext uri="{0D108BD9-81ED-4DB2-BD59-A6C34878D82A}">
                    <a16:rowId xmlns:a16="http://schemas.microsoft.com/office/drawing/2014/main" xmlns="" val="3757146186"/>
                  </a:ext>
                </a:extLst>
              </a:tr>
              <a:tr h="370840">
                <a:tc>
                  <a:txBody>
                    <a:bodyPr/>
                    <a:lstStyle/>
                    <a:p>
                      <a:r>
                        <a:rPr lang="en-US" sz="1600" dirty="0"/>
                        <a:t>Shift</a:t>
                      </a:r>
                      <a:endParaRPr lang="it-IT" sz="1600" dirty="0"/>
                    </a:p>
                  </a:txBody>
                  <a:tcPr/>
                </a:tc>
                <a:tc>
                  <a:txBody>
                    <a:bodyPr/>
                    <a:lstStyle/>
                    <a:p>
                      <a:r>
                        <a:rPr lang="en-US" sz="1600" dirty="0"/>
                        <a:t>hearing is scheduled on</a:t>
                      </a:r>
                      <a:endParaRPr lang="it-IT" sz="1600" dirty="0"/>
                    </a:p>
                  </a:txBody>
                  <a:tcPr/>
                </a:tc>
                <a:tc>
                  <a:txBody>
                    <a:bodyPr/>
                    <a:lstStyle/>
                    <a:p>
                      <a:r>
                        <a:rPr lang="en-US" sz="1600" dirty="0"/>
                        <a:t>the issue today</a:t>
                      </a:r>
                      <a:endParaRPr lang="it-IT" sz="1600" dirty="0"/>
                    </a:p>
                  </a:txBody>
                  <a:tcPr/>
                </a:tc>
                <a:extLst>
                  <a:ext uri="{0D108BD9-81ED-4DB2-BD59-A6C34878D82A}">
                    <a16:rowId xmlns:a16="http://schemas.microsoft.com/office/drawing/2014/main" xmlns="" val="3380972425"/>
                  </a:ext>
                </a:extLst>
              </a:tr>
              <a:tr h="370840">
                <a:tc>
                  <a:txBody>
                    <a:bodyPr/>
                    <a:lstStyle/>
                    <a:p>
                      <a:r>
                        <a:rPr lang="en-US" sz="1600" dirty="0"/>
                        <a:t>Swap</a:t>
                      </a:r>
                      <a:endParaRPr lang="it-IT" sz="1600" dirty="0"/>
                    </a:p>
                  </a:txBody>
                  <a:tcPr/>
                </a:tc>
                <a:tc>
                  <a:txBody>
                    <a:bodyPr/>
                    <a:lstStyle/>
                    <a:p>
                      <a:r>
                        <a:rPr lang="en-US" sz="1600" dirty="0"/>
                        <a:t>hearing is on</a:t>
                      </a:r>
                      <a:endParaRPr lang="it-IT" sz="1600" dirty="0"/>
                    </a:p>
                  </a:txBody>
                  <a:tcPr/>
                </a:tc>
                <a:tc>
                  <a:txBody>
                    <a:bodyPr/>
                    <a:lstStyle/>
                    <a:p>
                      <a:r>
                        <a:rPr lang="en-US" sz="1600" dirty="0"/>
                        <a:t>scheduled the issue today</a:t>
                      </a:r>
                      <a:endParaRPr lang="it-IT" sz="1600" dirty="0"/>
                    </a:p>
                  </a:txBody>
                  <a:tcPr/>
                </a:tc>
                <a:extLst>
                  <a:ext uri="{0D108BD9-81ED-4DB2-BD59-A6C34878D82A}">
                    <a16:rowId xmlns:a16="http://schemas.microsoft.com/office/drawing/2014/main" xmlns="" val="2050796805"/>
                  </a:ext>
                </a:extLst>
              </a:tr>
              <a:tr h="370840">
                <a:tc>
                  <a:txBody>
                    <a:bodyPr/>
                    <a:lstStyle/>
                    <a:p>
                      <a:r>
                        <a:rPr lang="en-US" sz="1600" dirty="0"/>
                        <a:t>Swap</a:t>
                      </a:r>
                      <a:endParaRPr lang="it-IT" sz="1600" dirty="0"/>
                    </a:p>
                  </a:txBody>
                  <a:tcPr/>
                </a:tc>
                <a:tc>
                  <a:txBody>
                    <a:bodyPr/>
                    <a:lstStyle/>
                    <a:p>
                      <a:r>
                        <a:rPr lang="en-US" sz="1600" dirty="0"/>
                        <a:t>hearing on</a:t>
                      </a:r>
                      <a:endParaRPr lang="it-IT" sz="1600" dirty="0"/>
                    </a:p>
                  </a:txBody>
                  <a:tcPr/>
                </a:tc>
                <a:tc>
                  <a:txBody>
                    <a:bodyPr/>
                    <a:lstStyle/>
                    <a:p>
                      <a:r>
                        <a:rPr lang="en-US" sz="1600" dirty="0"/>
                        <a:t>Is scheduled the issue today</a:t>
                      </a:r>
                      <a:endParaRPr lang="it-IT" sz="1600" dirty="0"/>
                    </a:p>
                  </a:txBody>
                  <a:tcPr/>
                </a:tc>
                <a:extLst>
                  <a:ext uri="{0D108BD9-81ED-4DB2-BD59-A6C34878D82A}">
                    <a16:rowId xmlns:a16="http://schemas.microsoft.com/office/drawing/2014/main" xmlns="" val="4200175614"/>
                  </a:ext>
                </a:extLst>
              </a:tr>
              <a:tr h="370840">
                <a:tc>
                  <a:txBody>
                    <a:bodyPr/>
                    <a:lstStyle/>
                    <a:p>
                      <a:r>
                        <a:rPr lang="en-US" sz="1600" dirty="0"/>
                        <a:t>Shift</a:t>
                      </a:r>
                      <a:endParaRPr lang="it-IT" sz="1600" dirty="0"/>
                    </a:p>
                  </a:txBody>
                  <a:tcPr/>
                </a:tc>
                <a:tc>
                  <a:txBody>
                    <a:bodyPr/>
                    <a:lstStyle/>
                    <a:p>
                      <a:r>
                        <a:rPr lang="en-US" sz="1600" dirty="0"/>
                        <a:t>hearing on is</a:t>
                      </a:r>
                      <a:endParaRPr lang="it-IT" sz="1600" dirty="0"/>
                    </a:p>
                  </a:txBody>
                  <a:tcPr/>
                </a:tc>
                <a:tc>
                  <a:txBody>
                    <a:bodyPr/>
                    <a:lstStyle/>
                    <a:p>
                      <a:r>
                        <a:rPr lang="en-US" sz="1600" dirty="0"/>
                        <a:t>scheduled the issue today</a:t>
                      </a:r>
                      <a:endParaRPr lang="it-IT" sz="1600" dirty="0"/>
                    </a:p>
                  </a:txBody>
                  <a:tcPr/>
                </a:tc>
                <a:extLst>
                  <a:ext uri="{0D108BD9-81ED-4DB2-BD59-A6C34878D82A}">
                    <a16:rowId xmlns:a16="http://schemas.microsoft.com/office/drawing/2014/main" xmlns="" val="739343430"/>
                  </a:ext>
                </a:extLst>
              </a:tr>
              <a:tr h="370840">
                <a:tc>
                  <a:txBody>
                    <a:bodyPr/>
                    <a:lstStyle/>
                    <a:p>
                      <a:r>
                        <a:rPr lang="en-US" sz="1600" dirty="0"/>
                        <a:t>Shift</a:t>
                      </a:r>
                      <a:endParaRPr lang="it-IT" sz="1600" dirty="0"/>
                    </a:p>
                  </a:txBody>
                  <a:tcPr/>
                </a:tc>
                <a:tc>
                  <a:txBody>
                    <a:bodyPr/>
                    <a:lstStyle/>
                    <a:p>
                      <a:r>
                        <a:rPr lang="en-US" sz="1600" dirty="0"/>
                        <a:t>hearing on is scheduled</a:t>
                      </a:r>
                      <a:endParaRPr lang="it-IT" sz="1600" dirty="0"/>
                    </a:p>
                  </a:txBody>
                  <a:tcPr/>
                </a:tc>
                <a:tc>
                  <a:txBody>
                    <a:bodyPr/>
                    <a:lstStyle/>
                    <a:p>
                      <a:r>
                        <a:rPr lang="en-US" sz="1600" dirty="0"/>
                        <a:t>the issue today</a:t>
                      </a:r>
                      <a:endParaRPr lang="it-IT" sz="1600" dirty="0"/>
                    </a:p>
                  </a:txBody>
                  <a:tcPr/>
                </a:tc>
                <a:extLst>
                  <a:ext uri="{0D108BD9-81ED-4DB2-BD59-A6C34878D82A}">
                    <a16:rowId xmlns:a16="http://schemas.microsoft.com/office/drawing/2014/main" xmlns="" val="770101721"/>
                  </a:ext>
                </a:extLst>
              </a:tr>
              <a:tr h="370840">
                <a:tc>
                  <a:txBody>
                    <a:bodyPr/>
                    <a:lstStyle/>
                    <a:p>
                      <a:r>
                        <a:rPr lang="en-US" sz="1600" dirty="0"/>
                        <a:t>Shift</a:t>
                      </a:r>
                      <a:endParaRPr lang="it-IT" sz="1600" dirty="0"/>
                    </a:p>
                  </a:txBody>
                  <a:tcPr/>
                </a:tc>
                <a:tc>
                  <a:txBody>
                    <a:bodyPr/>
                    <a:lstStyle/>
                    <a:p>
                      <a:r>
                        <a:rPr lang="en-US" sz="1600" dirty="0"/>
                        <a:t>hearing on is scheduled the</a:t>
                      </a:r>
                      <a:endParaRPr lang="it-IT" sz="1600" dirty="0"/>
                    </a:p>
                  </a:txBody>
                  <a:tcPr/>
                </a:tc>
                <a:tc>
                  <a:txBody>
                    <a:bodyPr/>
                    <a:lstStyle/>
                    <a:p>
                      <a:r>
                        <a:rPr lang="en-US" sz="1600" dirty="0"/>
                        <a:t>Issue today</a:t>
                      </a:r>
                      <a:endParaRPr lang="it-IT" sz="1600" dirty="0"/>
                    </a:p>
                  </a:txBody>
                  <a:tcPr/>
                </a:tc>
                <a:extLst>
                  <a:ext uri="{0D108BD9-81ED-4DB2-BD59-A6C34878D82A}">
                    <a16:rowId xmlns:a16="http://schemas.microsoft.com/office/drawing/2014/main" xmlns="" val="871009808"/>
                  </a:ext>
                </a:extLst>
              </a:tr>
              <a:tr h="370840">
                <a:tc>
                  <a:txBody>
                    <a:bodyPr/>
                    <a:lstStyle/>
                    <a:p>
                      <a:r>
                        <a:rPr lang="en-US" sz="1600" dirty="0"/>
                        <a:t>Swap</a:t>
                      </a:r>
                      <a:endParaRPr lang="it-IT" sz="1600" dirty="0"/>
                    </a:p>
                  </a:txBody>
                  <a:tcPr/>
                </a:tc>
                <a:tc>
                  <a:txBody>
                    <a:bodyPr/>
                    <a:lstStyle/>
                    <a:p>
                      <a:r>
                        <a:rPr lang="en-US" sz="1600" dirty="0"/>
                        <a:t>hearing on is the</a:t>
                      </a:r>
                      <a:endParaRPr lang="it-IT" sz="1600" dirty="0"/>
                    </a:p>
                  </a:txBody>
                  <a:tcPr/>
                </a:tc>
                <a:tc>
                  <a:txBody>
                    <a:bodyPr/>
                    <a:lstStyle/>
                    <a:p>
                      <a:r>
                        <a:rPr lang="en-US" sz="1600" dirty="0"/>
                        <a:t>scheduled issue today</a:t>
                      </a:r>
                      <a:endParaRPr lang="it-IT" sz="1600" dirty="0"/>
                    </a:p>
                  </a:txBody>
                  <a:tcPr/>
                </a:tc>
                <a:extLst>
                  <a:ext uri="{0D108BD9-81ED-4DB2-BD59-A6C34878D82A}">
                    <a16:rowId xmlns:a16="http://schemas.microsoft.com/office/drawing/2014/main" xmlns="" val="3099476132"/>
                  </a:ext>
                </a:extLst>
              </a:tr>
              <a:tr h="370840">
                <a:tc>
                  <a:txBody>
                    <a:bodyPr/>
                    <a:lstStyle/>
                    <a:p>
                      <a:r>
                        <a:rPr lang="en-US" sz="1600" dirty="0"/>
                        <a:t>Swap</a:t>
                      </a:r>
                      <a:endParaRPr lang="it-IT" sz="1600" dirty="0"/>
                    </a:p>
                  </a:txBody>
                  <a:tcPr/>
                </a:tc>
                <a:tc>
                  <a:txBody>
                    <a:bodyPr/>
                    <a:lstStyle/>
                    <a:p>
                      <a:r>
                        <a:rPr lang="en-US" sz="1600" dirty="0"/>
                        <a:t>hearing on the</a:t>
                      </a:r>
                      <a:endParaRPr lang="it-IT" sz="1600" dirty="0"/>
                    </a:p>
                  </a:txBody>
                  <a:tcPr/>
                </a:tc>
                <a:tc>
                  <a:txBody>
                    <a:bodyPr/>
                    <a:lstStyle/>
                    <a:p>
                      <a:r>
                        <a:rPr lang="en-US" sz="1600" dirty="0"/>
                        <a:t>Is scheduled issue today</a:t>
                      </a:r>
                      <a:endParaRPr lang="it-IT" sz="1600" dirty="0"/>
                    </a:p>
                  </a:txBody>
                  <a:tcPr/>
                </a:tc>
                <a:extLst>
                  <a:ext uri="{0D108BD9-81ED-4DB2-BD59-A6C34878D82A}">
                    <a16:rowId xmlns:a16="http://schemas.microsoft.com/office/drawing/2014/main" xmlns="" val="2489907949"/>
                  </a:ext>
                </a:extLst>
              </a:tr>
            </a:tbl>
          </a:graphicData>
        </a:graphic>
      </p:graphicFrame>
    </p:spTree>
    <p:extLst>
      <p:ext uri="{BB962C8B-B14F-4D97-AF65-F5344CB8AC3E}">
        <p14:creationId xmlns:p14="http://schemas.microsoft.com/office/powerpoint/2010/main" val="173772682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a:extLst>
              <a:ext uri="{FF2B5EF4-FFF2-40B4-BE49-F238E27FC236}">
                <a16:creationId xmlns:a16="http://schemas.microsoft.com/office/drawing/2014/main" xmlns="" id="{645AF32C-4027-44BE-AC99-9470F934BC66}"/>
              </a:ext>
            </a:extLst>
          </p:cNvPr>
          <p:cNvSpPr>
            <a:spLocks noGrp="1" noChangeArrowheads="1"/>
          </p:cNvSpPr>
          <p:nvPr>
            <p:ph type="ctrTitle" sz="quarter"/>
          </p:nvPr>
        </p:nvSpPr>
        <p:spPr/>
        <p:txBody>
          <a:bodyPr/>
          <a:lstStyle/>
          <a:p>
            <a:pPr>
              <a:defRPr/>
            </a:pPr>
            <a:r>
              <a:rPr lang="en-US"/>
              <a:t>Learning Phase</a:t>
            </a:r>
          </a:p>
        </p:txBody>
      </p:sp>
      <p:sp>
        <p:nvSpPr>
          <p:cNvPr id="364548" name="Rectangle 4">
            <a:extLst>
              <a:ext uri="{FF2B5EF4-FFF2-40B4-BE49-F238E27FC236}">
                <a16:creationId xmlns:a16="http://schemas.microsoft.com/office/drawing/2014/main" xmlns="" id="{14AF5516-ECBC-4C26-9325-D400BA58E150}"/>
              </a:ext>
            </a:extLst>
          </p:cNvPr>
          <p:cNvSpPr>
            <a:spLocks noGrp="1" noChangeArrowheads="1"/>
          </p:cNvSpPr>
          <p:nvPr>
            <p:ph type="subTitle" sz="quarter" idx="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xmlns="" id="{6BD2E2FC-EAA5-4351-862E-1418B126BA12}"/>
              </a:ext>
            </a:extLst>
          </p:cNvPr>
          <p:cNvSpPr>
            <a:spLocks noGrp="1" noChangeArrowheads="1"/>
          </p:cNvSpPr>
          <p:nvPr>
            <p:ph type="title"/>
          </p:nvPr>
        </p:nvSpPr>
        <p:spPr>
          <a:xfrm>
            <a:off x="731838" y="10955"/>
            <a:ext cx="7772400" cy="806450"/>
          </a:xfrm>
        </p:spPr>
        <p:txBody>
          <a:bodyPr/>
          <a:lstStyle/>
          <a:p>
            <a:pPr>
              <a:defRPr/>
            </a:pPr>
            <a:r>
              <a:rPr lang="en-US" dirty="0"/>
              <a:t>Features</a:t>
            </a:r>
          </a:p>
        </p:txBody>
      </p:sp>
      <p:graphicFrame>
        <p:nvGraphicFramePr>
          <p:cNvPr id="154777" name="Group 153">
            <a:extLst>
              <a:ext uri="{FF2B5EF4-FFF2-40B4-BE49-F238E27FC236}">
                <a16:creationId xmlns:a16="http://schemas.microsoft.com/office/drawing/2014/main" xmlns="" id="{931998EE-49EC-4119-AC86-4BE08EDE62AC}"/>
              </a:ext>
            </a:extLst>
          </p:cNvPr>
          <p:cNvGraphicFramePr>
            <a:graphicFrameLocks noGrp="1"/>
          </p:cNvGraphicFramePr>
          <p:nvPr>
            <p:ph type="tbl" idx="1"/>
            <p:extLst>
              <p:ext uri="{D42A27DB-BD31-4B8C-83A1-F6EECF244321}">
                <p14:modId xmlns:p14="http://schemas.microsoft.com/office/powerpoint/2010/main" val="1456730890"/>
              </p:ext>
            </p:extLst>
          </p:nvPr>
        </p:nvGraphicFramePr>
        <p:xfrm>
          <a:off x="1460500" y="1470345"/>
          <a:ext cx="6683375" cy="4754620"/>
        </p:xfrm>
        <a:graphic>
          <a:graphicData uri="http://schemas.openxmlformats.org/drawingml/2006/table">
            <a:tbl>
              <a:tblPr/>
              <a:tblGrid>
                <a:gridCol w="1261765">
                  <a:extLst>
                    <a:ext uri="{9D8B030D-6E8A-4147-A177-3AD203B41FA5}">
                      <a16:colId xmlns:a16="http://schemas.microsoft.com/office/drawing/2014/main" xmlns="" val="20000"/>
                    </a:ext>
                  </a:extLst>
                </a:gridCol>
                <a:gridCol w="5421610">
                  <a:extLst>
                    <a:ext uri="{9D8B030D-6E8A-4147-A177-3AD203B41FA5}">
                      <a16:colId xmlns:a16="http://schemas.microsoft.com/office/drawing/2014/main" xmlns="" val="20001"/>
                    </a:ext>
                  </a:extLst>
                </a:gridCol>
              </a:tblGrid>
              <a:tr h="36573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Feature ID</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solidFill>
                      <a:srgbClr val="E0E0E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cs typeface="Times New Roman" pitchFamily="18" charset="0"/>
                        </a:rPr>
                        <a:t>Value</a:t>
                      </a:r>
                      <a:endParaRPr kumimoji="0" lang="en-US" sz="2800" b="0" i="0" u="none" strike="noStrike" cap="none" normalizeH="0" baseline="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solidFill>
                      <a:srgbClr val="E0E0E0"/>
                    </a:solidFill>
                  </a:tcPr>
                </a:tc>
                <a:extLst>
                  <a:ext uri="{0D108BD9-81ED-4DB2-BD59-A6C34878D82A}">
                    <a16:rowId xmlns:a16="http://schemas.microsoft.com/office/drawing/2014/main" xmlns="" val="10000"/>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F</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form of token</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1"/>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L</a:t>
                      </a:r>
                      <a:endParaRPr kumimoji="0" lang="en-US" sz="2800" b="0" i="0" u="none" strike="noStrike" cap="none" normalizeH="0" baseline="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lemma of token</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2"/>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P</a:t>
                      </a:r>
                      <a:endParaRPr kumimoji="0" lang="en-US" sz="2800" b="0" i="0" u="none" strike="noStrike" cap="none" normalizeH="0" baseline="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part of speech (POS) tag </a:t>
                      </a:r>
                      <a:endParaRPr kumimoji="0" lang="en-US" sz="2800" b="0" i="0" u="none" strike="noStrike" cap="none" normalizeH="0" baseline="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3"/>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M</a:t>
                      </a:r>
                      <a:endParaRPr kumimoji="0" lang="en-US" sz="2800" b="0" i="0" u="none" strike="noStrike" cap="none" normalizeH="0" baseline="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morphology</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4"/>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/F</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form of the leftmost child node</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5"/>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/L</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lemma of the leftmost child node</a:t>
                      </a:r>
                      <a:endParaRPr kumimoji="0" lang="en-US" sz="2800" b="0" i="0" u="none" strike="noStrike" cap="none" normalizeH="0" baseline="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6"/>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/P</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POS tag of the leftmost child node, if present</a:t>
                      </a:r>
                      <a:endParaRPr kumimoji="0" lang="en-US" sz="2800" b="0" i="0" u="none" strike="noStrike" cap="none" normalizeH="0" baseline="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7"/>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M\</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Morphology of the rightmost child node </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8"/>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F\</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form of the rightmost child node</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09"/>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L\</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lemma of the rightmost child node</a:t>
                      </a:r>
                      <a:endParaRPr kumimoji="0" lang="en-US" sz="2800" b="0" i="0" u="none" strike="noStrike" cap="none" normalizeH="0" baseline="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10"/>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P\</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POS tag of the rightmost child node, if present</a:t>
                      </a:r>
                      <a:endParaRPr kumimoji="0" lang="en-US" sz="2800" b="0" i="0" u="none" strike="noStrike" cap="none" normalizeH="0" baseline="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11"/>
                  </a:ext>
                </a:extLst>
              </a:tr>
              <a:tr h="3657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M\</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cs typeface="Times New Roman" pitchFamily="18" charset="0"/>
                        </a:rPr>
                        <a:t>Morphology of the rightmost child node </a:t>
                      </a:r>
                      <a:endParaRPr kumimoji="0" lang="en-US" sz="2800" b="0" i="0" u="none" strike="noStrike" cap="none" normalizeH="0" baseline="0" dirty="0">
                        <a:ln>
                          <a:noFill/>
                        </a:ln>
                        <a:solidFill>
                          <a:schemeClr val="tx1"/>
                        </a:solidFill>
                        <a:effectLst/>
                        <a:latin typeface="Arial" charset="0"/>
                      </a:endParaRPr>
                    </a:p>
                  </a:txBody>
                  <a:tcPr marL="91450" marR="91450" marT="45710" marB="45710"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a:extLst>
              <a:ext uri="{FF2B5EF4-FFF2-40B4-BE49-F238E27FC236}">
                <a16:creationId xmlns:a16="http://schemas.microsoft.com/office/drawing/2014/main" xmlns="" id="{26F20982-4E3C-42B5-AA02-3DEAF2FF51A6}"/>
              </a:ext>
            </a:extLst>
          </p:cNvPr>
          <p:cNvSpPr>
            <a:spLocks noGrp="1" noChangeArrowheads="1"/>
          </p:cNvSpPr>
          <p:nvPr>
            <p:ph type="title"/>
          </p:nvPr>
        </p:nvSpPr>
        <p:spPr/>
        <p:txBody>
          <a:bodyPr/>
          <a:lstStyle/>
          <a:p>
            <a:pPr>
              <a:defRPr/>
            </a:pPr>
            <a:r>
              <a:rPr lang="en-US"/>
              <a:t>Learning Event</a:t>
            </a:r>
          </a:p>
        </p:txBody>
      </p:sp>
      <p:sp>
        <p:nvSpPr>
          <p:cNvPr id="59395" name="AutoShape 6">
            <a:extLst>
              <a:ext uri="{FF2B5EF4-FFF2-40B4-BE49-F238E27FC236}">
                <a16:creationId xmlns:a16="http://schemas.microsoft.com/office/drawing/2014/main" xmlns="" id="{A8984855-4D0C-4857-97AD-AAD17B5713EE}"/>
              </a:ext>
            </a:extLst>
          </p:cNvPr>
          <p:cNvSpPr>
            <a:spLocks noChangeAspect="1" noChangeArrowheads="1"/>
          </p:cNvSpPr>
          <p:nvPr/>
        </p:nvSpPr>
        <p:spPr bwMode="auto">
          <a:xfrm>
            <a:off x="1192213" y="2344738"/>
            <a:ext cx="7258050" cy="324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4000" b="0">
              <a:latin typeface="Times New Roman" panose="02020603050405020304" pitchFamily="18" charset="0"/>
            </a:endParaRPr>
          </a:p>
        </p:txBody>
      </p:sp>
      <p:sp>
        <p:nvSpPr>
          <p:cNvPr id="59396" name="Rectangle 7">
            <a:extLst>
              <a:ext uri="{FF2B5EF4-FFF2-40B4-BE49-F238E27FC236}">
                <a16:creationId xmlns:a16="http://schemas.microsoft.com/office/drawing/2014/main" xmlns="" id="{968E1D71-8998-4EF3-A490-A6FD698501EE}"/>
              </a:ext>
            </a:extLst>
          </p:cNvPr>
          <p:cNvSpPr>
            <a:spLocks noChangeArrowheads="1"/>
          </p:cNvSpPr>
          <p:nvPr/>
        </p:nvSpPr>
        <p:spPr bwMode="auto">
          <a:xfrm>
            <a:off x="2413000" y="2374900"/>
            <a:ext cx="5657850" cy="1622425"/>
          </a:xfrm>
          <a:prstGeom prst="rect">
            <a:avLst/>
          </a:prstGeom>
          <a:solidFill>
            <a:srgbClr val="FFFF99"/>
          </a:solidFill>
          <a:ln w="12700">
            <a:solidFill>
              <a:srgbClr val="000000"/>
            </a:solidFill>
            <a:prstDash val="dash"/>
            <a:miter lim="800000"/>
            <a:headEnd/>
            <a:tailEnd/>
          </a:ln>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59397" name="Text Box 8">
            <a:extLst>
              <a:ext uri="{FF2B5EF4-FFF2-40B4-BE49-F238E27FC236}">
                <a16:creationId xmlns:a16="http://schemas.microsoft.com/office/drawing/2014/main" xmlns="" id="{65A94B51-89E0-4527-AEB6-1FE4988C8E0F}"/>
              </a:ext>
            </a:extLst>
          </p:cNvPr>
          <p:cNvSpPr txBox="1">
            <a:spLocks noChangeArrowheads="1"/>
          </p:cNvSpPr>
          <p:nvPr/>
        </p:nvSpPr>
        <p:spPr bwMode="auto">
          <a:xfrm>
            <a:off x="3500438" y="2459038"/>
            <a:ext cx="963612" cy="609600"/>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leggi</a:t>
            </a:r>
          </a:p>
          <a:p>
            <a:pPr algn="ctr">
              <a:spcBef>
                <a:spcPct val="0"/>
              </a:spcBef>
              <a:buClrTx/>
              <a:buSzTx/>
              <a:buFontTx/>
              <a:buNone/>
            </a:pPr>
            <a:r>
              <a:rPr kumimoji="0" lang="en-US" altLang="en-US" sz="1600">
                <a:latin typeface="Times New Roman" panose="02020603050405020304" pitchFamily="18" charset="0"/>
              </a:rPr>
              <a:t>NOM</a:t>
            </a:r>
            <a:endParaRPr kumimoji="0" lang="en-US" altLang="en-US" sz="4000">
              <a:latin typeface="Times New Roman" panose="02020603050405020304" pitchFamily="18" charset="0"/>
            </a:endParaRPr>
          </a:p>
        </p:txBody>
      </p:sp>
      <p:sp>
        <p:nvSpPr>
          <p:cNvPr id="59398" name="Text Box 9">
            <a:extLst>
              <a:ext uri="{FF2B5EF4-FFF2-40B4-BE49-F238E27FC236}">
                <a16:creationId xmlns:a16="http://schemas.microsoft.com/office/drawing/2014/main" xmlns="" id="{63F51682-29EB-4C8F-953F-2F2F76C55BE5}"/>
              </a:ext>
            </a:extLst>
          </p:cNvPr>
          <p:cNvSpPr txBox="1">
            <a:spLocks noChangeArrowheads="1"/>
          </p:cNvSpPr>
          <p:nvPr/>
        </p:nvSpPr>
        <p:spPr bwMode="auto">
          <a:xfrm>
            <a:off x="3503613" y="3270250"/>
            <a:ext cx="898525" cy="609600"/>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le</a:t>
            </a:r>
          </a:p>
          <a:p>
            <a:pPr algn="ctr">
              <a:spcBef>
                <a:spcPct val="0"/>
              </a:spcBef>
              <a:buClrTx/>
              <a:buSzTx/>
              <a:buFontTx/>
              <a:buNone/>
            </a:pPr>
            <a:r>
              <a:rPr kumimoji="0" lang="en-US" altLang="en-US" sz="1600">
                <a:latin typeface="Times New Roman" panose="02020603050405020304" pitchFamily="18" charset="0"/>
              </a:rPr>
              <a:t>DET</a:t>
            </a:r>
            <a:endParaRPr kumimoji="0" lang="en-US" altLang="en-US" sz="4000">
              <a:latin typeface="Times New Roman" panose="02020603050405020304" pitchFamily="18" charset="0"/>
            </a:endParaRPr>
          </a:p>
        </p:txBody>
      </p:sp>
      <p:sp>
        <p:nvSpPr>
          <p:cNvPr id="59399" name="Text Box 10">
            <a:extLst>
              <a:ext uri="{FF2B5EF4-FFF2-40B4-BE49-F238E27FC236}">
                <a16:creationId xmlns:a16="http://schemas.microsoft.com/office/drawing/2014/main" xmlns="" id="{AD21E416-2000-44B1-8398-BE0E1C6731C0}"/>
              </a:ext>
            </a:extLst>
          </p:cNvPr>
          <p:cNvSpPr txBox="1">
            <a:spLocks noChangeArrowheads="1"/>
          </p:cNvSpPr>
          <p:nvPr/>
        </p:nvSpPr>
        <p:spPr bwMode="auto">
          <a:xfrm>
            <a:off x="4592638" y="2459038"/>
            <a:ext cx="644525" cy="609600"/>
          </a:xfrm>
          <a:prstGeom prst="rect">
            <a:avLst/>
          </a:prstGeom>
          <a:solidFill>
            <a:srgbClr val="EAEAEA"/>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anti</a:t>
            </a:r>
          </a:p>
          <a:p>
            <a:pPr algn="ctr">
              <a:spcBef>
                <a:spcPct val="0"/>
              </a:spcBef>
              <a:buClrTx/>
              <a:buSzTx/>
              <a:buFontTx/>
              <a:buNone/>
            </a:pPr>
            <a:r>
              <a:rPr kumimoji="0" lang="en-US" altLang="en-US" sz="1600">
                <a:latin typeface="Times New Roman" panose="02020603050405020304" pitchFamily="18" charset="0"/>
              </a:rPr>
              <a:t>ADV</a:t>
            </a:r>
            <a:endParaRPr kumimoji="0" lang="en-US" altLang="en-US" sz="4000">
              <a:latin typeface="Times New Roman" panose="02020603050405020304" pitchFamily="18" charset="0"/>
            </a:endParaRPr>
          </a:p>
        </p:txBody>
      </p:sp>
      <p:sp>
        <p:nvSpPr>
          <p:cNvPr id="59400" name="Text Box 11">
            <a:extLst>
              <a:ext uri="{FF2B5EF4-FFF2-40B4-BE49-F238E27FC236}">
                <a16:creationId xmlns:a16="http://schemas.microsoft.com/office/drawing/2014/main" xmlns="" id="{01B9748F-2B31-426F-8EE3-83CCD33BAACA}"/>
              </a:ext>
            </a:extLst>
          </p:cNvPr>
          <p:cNvSpPr txBox="1">
            <a:spLocks noChangeArrowheads="1"/>
          </p:cNvSpPr>
          <p:nvPr/>
        </p:nvSpPr>
        <p:spPr bwMode="auto">
          <a:xfrm>
            <a:off x="6140450" y="2459038"/>
            <a:ext cx="642938" cy="609600"/>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che</a:t>
            </a:r>
          </a:p>
          <a:p>
            <a:pPr algn="ctr">
              <a:spcBef>
                <a:spcPct val="0"/>
              </a:spcBef>
              <a:buClrTx/>
              <a:buSzTx/>
              <a:buFontTx/>
              <a:buNone/>
            </a:pPr>
            <a:r>
              <a:rPr kumimoji="0" lang="en-US" altLang="en-US" sz="1600">
                <a:latin typeface="Times New Roman" panose="02020603050405020304" pitchFamily="18" charset="0"/>
              </a:rPr>
              <a:t>PRO</a:t>
            </a:r>
            <a:endParaRPr kumimoji="0" lang="en-US" altLang="en-US" sz="4000">
              <a:latin typeface="Times New Roman" panose="02020603050405020304" pitchFamily="18" charset="0"/>
            </a:endParaRPr>
          </a:p>
        </p:txBody>
      </p:sp>
      <p:sp>
        <p:nvSpPr>
          <p:cNvPr id="59401" name="Text Box 12">
            <a:extLst>
              <a:ext uri="{FF2B5EF4-FFF2-40B4-BE49-F238E27FC236}">
                <a16:creationId xmlns:a16="http://schemas.microsoft.com/office/drawing/2014/main" xmlns="" id="{546F441D-8227-4EC9-8C10-DC597AB20B20}"/>
              </a:ext>
            </a:extLst>
          </p:cNvPr>
          <p:cNvSpPr txBox="1">
            <a:spLocks noChangeArrowheads="1"/>
          </p:cNvSpPr>
          <p:nvPr/>
        </p:nvSpPr>
        <p:spPr bwMode="auto">
          <a:xfrm>
            <a:off x="6972300" y="2459038"/>
            <a:ext cx="901700" cy="609600"/>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a:t>
            </a:r>
          </a:p>
          <a:p>
            <a:pPr algn="ctr">
              <a:spcBef>
                <a:spcPct val="0"/>
              </a:spcBef>
              <a:buClrTx/>
              <a:buSzTx/>
              <a:buFontTx/>
              <a:buNone/>
            </a:pPr>
            <a:r>
              <a:rPr kumimoji="0" lang="en-US" altLang="en-US" sz="1600">
                <a:latin typeface="Times New Roman" panose="02020603050405020304" pitchFamily="18" charset="0"/>
              </a:rPr>
              <a:t>PON</a:t>
            </a:r>
            <a:endParaRPr kumimoji="0" lang="en-US" altLang="en-US" sz="4000">
              <a:latin typeface="Times New Roman" panose="02020603050405020304" pitchFamily="18" charset="0"/>
            </a:endParaRPr>
          </a:p>
        </p:txBody>
      </p:sp>
      <p:sp>
        <p:nvSpPr>
          <p:cNvPr id="59402" name="Text Box 13">
            <a:extLst>
              <a:ext uri="{FF2B5EF4-FFF2-40B4-BE49-F238E27FC236}">
                <a16:creationId xmlns:a16="http://schemas.microsoft.com/office/drawing/2014/main" xmlns="" id="{F48B26AB-E3C0-48DB-A092-68B285D498F4}"/>
              </a:ext>
            </a:extLst>
          </p:cNvPr>
          <p:cNvSpPr txBox="1">
            <a:spLocks noChangeArrowheads="1"/>
          </p:cNvSpPr>
          <p:nvPr/>
        </p:nvSpPr>
        <p:spPr bwMode="auto">
          <a:xfrm>
            <a:off x="5367338" y="2459038"/>
            <a:ext cx="641350" cy="609600"/>
          </a:xfrm>
          <a:prstGeom prst="rect">
            <a:avLst/>
          </a:prstGeom>
          <a:solidFill>
            <a:srgbClr val="EAEAEA"/>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Serbia</a:t>
            </a:r>
          </a:p>
          <a:p>
            <a:pPr algn="ctr">
              <a:spcBef>
                <a:spcPct val="0"/>
              </a:spcBef>
              <a:buClrTx/>
              <a:buSzTx/>
              <a:buFontTx/>
              <a:buNone/>
            </a:pPr>
            <a:r>
              <a:rPr kumimoji="0" lang="en-US" altLang="en-US" sz="1600">
                <a:latin typeface="Times New Roman" panose="02020603050405020304" pitchFamily="18" charset="0"/>
              </a:rPr>
              <a:t>NOM</a:t>
            </a:r>
            <a:endParaRPr kumimoji="0" lang="en-US" altLang="en-US" sz="4000">
              <a:latin typeface="Times New Roman" panose="02020603050405020304" pitchFamily="18" charset="0"/>
            </a:endParaRPr>
          </a:p>
        </p:txBody>
      </p:sp>
      <p:sp>
        <p:nvSpPr>
          <p:cNvPr id="59403" name="Line 14">
            <a:extLst>
              <a:ext uri="{FF2B5EF4-FFF2-40B4-BE49-F238E27FC236}">
                <a16:creationId xmlns:a16="http://schemas.microsoft.com/office/drawing/2014/main" xmlns="" id="{480D109E-D843-4F48-9033-91DF5D0F0087}"/>
              </a:ext>
            </a:extLst>
          </p:cNvPr>
          <p:cNvSpPr>
            <a:spLocks noChangeShapeType="1"/>
          </p:cNvSpPr>
          <p:nvPr/>
        </p:nvSpPr>
        <p:spPr bwMode="auto">
          <a:xfrm>
            <a:off x="3951288" y="3068638"/>
            <a:ext cx="3175" cy="201612"/>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9404" name="Text Box 15">
            <a:extLst>
              <a:ext uri="{FF2B5EF4-FFF2-40B4-BE49-F238E27FC236}">
                <a16:creationId xmlns:a16="http://schemas.microsoft.com/office/drawing/2014/main" xmlns="" id="{E5A8228F-1603-4676-9B96-6A433767DCC8}"/>
              </a:ext>
            </a:extLst>
          </p:cNvPr>
          <p:cNvSpPr txBox="1">
            <a:spLocks noChangeArrowheads="1"/>
          </p:cNvSpPr>
          <p:nvPr/>
        </p:nvSpPr>
        <p:spPr bwMode="auto">
          <a:xfrm>
            <a:off x="6010275" y="3270250"/>
            <a:ext cx="898525" cy="609600"/>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erano</a:t>
            </a:r>
          </a:p>
          <a:p>
            <a:pPr algn="ctr">
              <a:spcBef>
                <a:spcPct val="0"/>
              </a:spcBef>
              <a:buClrTx/>
              <a:buSzTx/>
              <a:buFontTx/>
              <a:buNone/>
            </a:pPr>
            <a:r>
              <a:rPr kumimoji="0" lang="en-US" altLang="en-US" sz="1600">
                <a:latin typeface="Times New Roman" panose="02020603050405020304" pitchFamily="18" charset="0"/>
              </a:rPr>
              <a:t>VER</a:t>
            </a:r>
            <a:endParaRPr kumimoji="0" lang="en-US" altLang="en-US" sz="4000">
              <a:latin typeface="Times New Roman" panose="02020603050405020304" pitchFamily="18" charset="0"/>
            </a:endParaRPr>
          </a:p>
        </p:txBody>
      </p:sp>
      <p:sp>
        <p:nvSpPr>
          <p:cNvPr id="59405" name="Text Box 16">
            <a:extLst>
              <a:ext uri="{FF2B5EF4-FFF2-40B4-BE49-F238E27FC236}">
                <a16:creationId xmlns:a16="http://schemas.microsoft.com/office/drawing/2014/main" xmlns="" id="{2C23C8FF-EFA9-4C4C-BF0D-61B618902CEB}"/>
              </a:ext>
            </a:extLst>
          </p:cNvPr>
          <p:cNvSpPr txBox="1">
            <a:spLocks noChangeArrowheads="1"/>
          </p:cNvSpPr>
          <p:nvPr/>
        </p:nvSpPr>
        <p:spPr bwMode="auto">
          <a:xfrm>
            <a:off x="6010275" y="4083050"/>
            <a:ext cx="900113" cy="608013"/>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discusse</a:t>
            </a:r>
          </a:p>
          <a:p>
            <a:pPr algn="ctr">
              <a:spcBef>
                <a:spcPct val="0"/>
              </a:spcBef>
              <a:buClrTx/>
              <a:buSzTx/>
              <a:buFontTx/>
              <a:buNone/>
            </a:pPr>
            <a:r>
              <a:rPr kumimoji="0" lang="en-US" altLang="en-US" sz="1600">
                <a:latin typeface="Times New Roman" panose="02020603050405020304" pitchFamily="18" charset="0"/>
              </a:rPr>
              <a:t>ADJ</a:t>
            </a:r>
            <a:endParaRPr kumimoji="0" lang="en-US" altLang="en-US" sz="4000">
              <a:latin typeface="Times New Roman" panose="02020603050405020304" pitchFamily="18" charset="0"/>
            </a:endParaRPr>
          </a:p>
        </p:txBody>
      </p:sp>
      <p:sp>
        <p:nvSpPr>
          <p:cNvPr id="59406" name="Line 17">
            <a:extLst>
              <a:ext uri="{FF2B5EF4-FFF2-40B4-BE49-F238E27FC236}">
                <a16:creationId xmlns:a16="http://schemas.microsoft.com/office/drawing/2014/main" xmlns="" id="{CC66DA3D-8D59-4E72-ADB3-7EF7FC04A988}"/>
              </a:ext>
            </a:extLst>
          </p:cNvPr>
          <p:cNvSpPr>
            <a:spLocks noChangeShapeType="1"/>
          </p:cNvSpPr>
          <p:nvPr/>
        </p:nvSpPr>
        <p:spPr bwMode="auto">
          <a:xfrm>
            <a:off x="6392863" y="3068638"/>
            <a:ext cx="1587" cy="201612"/>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9407" name="Line 18">
            <a:extLst>
              <a:ext uri="{FF2B5EF4-FFF2-40B4-BE49-F238E27FC236}">
                <a16:creationId xmlns:a16="http://schemas.microsoft.com/office/drawing/2014/main" xmlns="" id="{22BA9D55-63FA-4A18-B67D-286724D2B295}"/>
              </a:ext>
            </a:extLst>
          </p:cNvPr>
          <p:cNvSpPr>
            <a:spLocks noChangeShapeType="1"/>
          </p:cNvSpPr>
          <p:nvPr/>
        </p:nvSpPr>
        <p:spPr bwMode="auto">
          <a:xfrm>
            <a:off x="6394450" y="3879850"/>
            <a:ext cx="3175" cy="20320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9408" name="Text Box 19">
            <a:extLst>
              <a:ext uri="{FF2B5EF4-FFF2-40B4-BE49-F238E27FC236}">
                <a16:creationId xmlns:a16="http://schemas.microsoft.com/office/drawing/2014/main" xmlns="" id="{ADC4F6FB-C8A0-4402-AA65-7E2D9A563ED5}"/>
              </a:ext>
            </a:extLst>
          </p:cNvPr>
          <p:cNvSpPr txBox="1">
            <a:spLocks noChangeArrowheads="1"/>
          </p:cNvSpPr>
          <p:nvPr/>
        </p:nvSpPr>
        <p:spPr bwMode="auto">
          <a:xfrm>
            <a:off x="2476500" y="2459038"/>
            <a:ext cx="900113" cy="609600"/>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che</a:t>
            </a:r>
          </a:p>
          <a:p>
            <a:pPr algn="ctr">
              <a:spcBef>
                <a:spcPct val="0"/>
              </a:spcBef>
              <a:buClrTx/>
              <a:buSzTx/>
              <a:buFontTx/>
              <a:buNone/>
            </a:pPr>
            <a:r>
              <a:rPr kumimoji="0" lang="en-US" altLang="en-US" sz="1600">
                <a:latin typeface="Times New Roman" panose="02020603050405020304" pitchFamily="18" charset="0"/>
              </a:rPr>
              <a:t>PRO</a:t>
            </a:r>
            <a:endParaRPr kumimoji="0" lang="en-US" altLang="en-US" sz="4000">
              <a:latin typeface="Times New Roman" panose="02020603050405020304" pitchFamily="18" charset="0"/>
            </a:endParaRPr>
          </a:p>
        </p:txBody>
      </p:sp>
      <p:sp>
        <p:nvSpPr>
          <p:cNvPr id="59409" name="Text Box 20">
            <a:extLst>
              <a:ext uri="{FF2B5EF4-FFF2-40B4-BE49-F238E27FC236}">
                <a16:creationId xmlns:a16="http://schemas.microsoft.com/office/drawing/2014/main" xmlns="" id="{5DDCC3CC-FFC6-4AEF-A0F6-2DC6EB9C0577}"/>
              </a:ext>
            </a:extLst>
          </p:cNvPr>
          <p:cNvSpPr txBox="1">
            <a:spLocks noChangeArrowheads="1"/>
          </p:cNvSpPr>
          <p:nvPr/>
        </p:nvSpPr>
        <p:spPr bwMode="auto">
          <a:xfrm>
            <a:off x="1320800" y="2459038"/>
            <a:ext cx="1027113" cy="609600"/>
          </a:xfrm>
          <a:prstGeom prst="rect">
            <a:avLst/>
          </a:prstGeom>
          <a:solidFill>
            <a:srgbClr val="FFFFFF"/>
          </a:solidFill>
          <a:ln w="9525">
            <a:solidFill>
              <a:srgbClr val="000000"/>
            </a:solidFill>
            <a:miter lim="800000"/>
            <a:headEnd/>
            <a:tailEnd/>
          </a:ln>
        </p:spPr>
        <p:txBody>
          <a:bodyPr lIns="25400" tIns="25400" rIns="25400" bIns="2540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600">
                <a:latin typeface="Times New Roman" panose="02020603050405020304" pitchFamily="18" charset="0"/>
              </a:rPr>
              <a:t>Sosteneva</a:t>
            </a:r>
          </a:p>
          <a:p>
            <a:pPr algn="ctr">
              <a:spcBef>
                <a:spcPct val="0"/>
              </a:spcBef>
              <a:buClrTx/>
              <a:buSzTx/>
              <a:buFontTx/>
              <a:buNone/>
            </a:pPr>
            <a:r>
              <a:rPr kumimoji="0" lang="en-US" altLang="en-US" sz="1600">
                <a:latin typeface="Times New Roman" panose="02020603050405020304" pitchFamily="18" charset="0"/>
              </a:rPr>
              <a:t>VER</a:t>
            </a:r>
            <a:endParaRPr kumimoji="0" lang="en-US" altLang="en-US" sz="4000">
              <a:latin typeface="Times New Roman" panose="02020603050405020304" pitchFamily="18" charset="0"/>
            </a:endParaRPr>
          </a:p>
        </p:txBody>
      </p:sp>
      <p:sp>
        <p:nvSpPr>
          <p:cNvPr id="59410" name="AutoShape 21">
            <a:extLst>
              <a:ext uri="{FF2B5EF4-FFF2-40B4-BE49-F238E27FC236}">
                <a16:creationId xmlns:a16="http://schemas.microsoft.com/office/drawing/2014/main" xmlns="" id="{ED7940E2-D3FE-49EE-A7E4-F6C7E887A8DA}"/>
              </a:ext>
            </a:extLst>
          </p:cNvPr>
          <p:cNvSpPr>
            <a:spLocks noChangeArrowheads="1"/>
          </p:cNvSpPr>
          <p:nvPr/>
        </p:nvSpPr>
        <p:spPr bwMode="auto">
          <a:xfrm>
            <a:off x="1882775" y="4243388"/>
            <a:ext cx="862013" cy="338137"/>
          </a:xfrm>
          <a:prstGeom prst="wedgeRoundRectCallout">
            <a:avLst>
              <a:gd name="adj1" fmla="val 64551"/>
              <a:gd name="adj2" fmla="val -129343"/>
              <a:gd name="adj3" fmla="val 16667"/>
            </a:avLst>
          </a:prstGeom>
          <a:solidFill>
            <a:srgbClr val="FFFFFF"/>
          </a:solidFill>
          <a:ln w="9525">
            <a:solidFill>
              <a:srgbClr val="000000"/>
            </a:solidFill>
            <a:miter lim="800000"/>
            <a:headEnd/>
            <a:tailEnd/>
          </a:ln>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1400"/>
              <a:t>context</a:t>
            </a:r>
          </a:p>
        </p:txBody>
      </p:sp>
      <p:sp>
        <p:nvSpPr>
          <p:cNvPr id="59411" name="Line 22">
            <a:extLst>
              <a:ext uri="{FF2B5EF4-FFF2-40B4-BE49-F238E27FC236}">
                <a16:creationId xmlns:a16="http://schemas.microsoft.com/office/drawing/2014/main" xmlns="" id="{22CC0E57-8532-41D8-9040-3D7AD822D538}"/>
              </a:ext>
            </a:extLst>
          </p:cNvPr>
          <p:cNvSpPr>
            <a:spLocks noChangeShapeType="1"/>
          </p:cNvSpPr>
          <p:nvPr/>
        </p:nvSpPr>
        <p:spPr bwMode="auto">
          <a:xfrm>
            <a:off x="2405063" y="2046288"/>
            <a:ext cx="5629275"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59412" name="Text Box 23">
            <a:extLst>
              <a:ext uri="{FF2B5EF4-FFF2-40B4-BE49-F238E27FC236}">
                <a16:creationId xmlns:a16="http://schemas.microsoft.com/office/drawing/2014/main" xmlns="" id="{0B36EFCA-7208-44B8-A376-3ABBC5B7A7C0}"/>
              </a:ext>
            </a:extLst>
          </p:cNvPr>
          <p:cNvSpPr txBox="1">
            <a:spLocks noChangeArrowheads="1"/>
          </p:cNvSpPr>
          <p:nvPr/>
        </p:nvSpPr>
        <p:spPr bwMode="auto">
          <a:xfrm>
            <a:off x="2679700" y="1816100"/>
            <a:ext cx="1217613"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en-US" sz="1400"/>
              <a:t>left context</a:t>
            </a:r>
            <a:endParaRPr kumimoji="0" lang="en-US" altLang="en-US" sz="4000" b="0">
              <a:latin typeface="Times New Roman" panose="02020603050405020304" pitchFamily="18" charset="0"/>
            </a:endParaRPr>
          </a:p>
        </p:txBody>
      </p:sp>
      <p:sp>
        <p:nvSpPr>
          <p:cNvPr id="59413" name="Text Box 24">
            <a:extLst>
              <a:ext uri="{FF2B5EF4-FFF2-40B4-BE49-F238E27FC236}">
                <a16:creationId xmlns:a16="http://schemas.microsoft.com/office/drawing/2014/main" xmlns="" id="{90CAE3B9-9BE9-4829-A4B6-589130B102F2}"/>
              </a:ext>
            </a:extLst>
          </p:cNvPr>
          <p:cNvSpPr txBox="1">
            <a:spLocks noChangeArrowheads="1"/>
          </p:cNvSpPr>
          <p:nvPr/>
        </p:nvSpPr>
        <p:spPr bwMode="auto">
          <a:xfrm>
            <a:off x="4708525" y="1816100"/>
            <a:ext cx="12160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en-US" sz="1400"/>
              <a:t>target nodes</a:t>
            </a:r>
            <a:endParaRPr kumimoji="0" lang="en-US" altLang="en-US" sz="4000" b="0">
              <a:latin typeface="Times New Roman" panose="02020603050405020304" pitchFamily="18" charset="0"/>
            </a:endParaRPr>
          </a:p>
        </p:txBody>
      </p:sp>
      <p:sp>
        <p:nvSpPr>
          <p:cNvPr id="59414" name="Text Box 25">
            <a:extLst>
              <a:ext uri="{FF2B5EF4-FFF2-40B4-BE49-F238E27FC236}">
                <a16:creationId xmlns:a16="http://schemas.microsoft.com/office/drawing/2014/main" xmlns="" id="{C4197C3D-F19D-4811-8BF2-31F5C8444991}"/>
              </a:ext>
            </a:extLst>
          </p:cNvPr>
          <p:cNvSpPr txBox="1">
            <a:spLocks noChangeArrowheads="1"/>
          </p:cNvSpPr>
          <p:nvPr/>
        </p:nvSpPr>
        <p:spPr bwMode="auto">
          <a:xfrm>
            <a:off x="6534150" y="1816100"/>
            <a:ext cx="12160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en-US" sz="1400"/>
              <a:t>right context</a:t>
            </a:r>
            <a:endParaRPr kumimoji="0" lang="en-US" altLang="en-US" sz="4000" b="0">
              <a:latin typeface="Times New Roman" panose="02020603050405020304" pitchFamily="18" charset="0"/>
            </a:endParaRPr>
          </a:p>
        </p:txBody>
      </p:sp>
      <p:sp>
        <p:nvSpPr>
          <p:cNvPr id="59415" name="Line 26">
            <a:extLst>
              <a:ext uri="{FF2B5EF4-FFF2-40B4-BE49-F238E27FC236}">
                <a16:creationId xmlns:a16="http://schemas.microsoft.com/office/drawing/2014/main" xmlns="" id="{9136184F-0422-47F5-9FE0-3CB6BCF86507}"/>
              </a:ext>
            </a:extLst>
          </p:cNvPr>
          <p:cNvSpPr>
            <a:spLocks noChangeShapeType="1"/>
          </p:cNvSpPr>
          <p:nvPr/>
        </p:nvSpPr>
        <p:spPr bwMode="auto">
          <a:xfrm>
            <a:off x="4505325" y="1816100"/>
            <a:ext cx="1588"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9416" name="Line 27">
            <a:extLst>
              <a:ext uri="{FF2B5EF4-FFF2-40B4-BE49-F238E27FC236}">
                <a16:creationId xmlns:a16="http://schemas.microsoft.com/office/drawing/2014/main" xmlns="" id="{7F99F3BE-77DC-413A-A643-5C111865E5D1}"/>
              </a:ext>
            </a:extLst>
          </p:cNvPr>
          <p:cNvSpPr>
            <a:spLocks noChangeShapeType="1"/>
          </p:cNvSpPr>
          <p:nvPr/>
        </p:nvSpPr>
        <p:spPr bwMode="auto">
          <a:xfrm>
            <a:off x="6059488" y="1816100"/>
            <a:ext cx="1587" cy="4064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59417" name="Text Box 28">
            <a:extLst>
              <a:ext uri="{FF2B5EF4-FFF2-40B4-BE49-F238E27FC236}">
                <a16:creationId xmlns:a16="http://schemas.microsoft.com/office/drawing/2014/main" xmlns="" id="{A4C8E03C-CF11-472B-BBFF-982FF3DE343F}"/>
              </a:ext>
            </a:extLst>
          </p:cNvPr>
          <p:cNvSpPr txBox="1">
            <a:spLocks noChangeArrowheads="1"/>
          </p:cNvSpPr>
          <p:nvPr/>
        </p:nvSpPr>
        <p:spPr bwMode="auto">
          <a:xfrm>
            <a:off x="769938" y="4887913"/>
            <a:ext cx="8142287" cy="162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fr-FR" altLang="en-US" sz="1600">
                <a:latin typeface="Times New Roman" panose="02020603050405020304" pitchFamily="18" charset="0"/>
              </a:rPr>
              <a:t>(-3, F, che), (-3, P, PRO),</a:t>
            </a:r>
          </a:p>
          <a:p>
            <a:pPr>
              <a:spcBef>
                <a:spcPct val="0"/>
              </a:spcBef>
              <a:buClrTx/>
              <a:buSzTx/>
              <a:buFontTx/>
              <a:buNone/>
            </a:pPr>
            <a:r>
              <a:rPr kumimoji="0" lang="fr-FR" altLang="en-US" sz="1600">
                <a:latin typeface="Times New Roman" panose="02020603050405020304" pitchFamily="18" charset="0"/>
              </a:rPr>
              <a:t>(-2, F, leggi), (-2, P, NOM), (-2, M, P), (-2, /F, le), (-2, /P, DET), (-2, /M, P),</a:t>
            </a:r>
            <a:endParaRPr kumimoji="0" lang="en-US" altLang="en-US" sz="1600">
              <a:latin typeface="Times New Roman" panose="02020603050405020304" pitchFamily="18" charset="0"/>
            </a:endParaRPr>
          </a:p>
          <a:p>
            <a:pPr>
              <a:spcBef>
                <a:spcPct val="0"/>
              </a:spcBef>
              <a:buClrTx/>
              <a:buSzTx/>
              <a:buFontTx/>
              <a:buNone/>
            </a:pPr>
            <a:r>
              <a:rPr kumimoji="0" lang="en-US" altLang="en-US" sz="1600">
                <a:latin typeface="Times New Roman" panose="02020603050405020304" pitchFamily="18" charset="0"/>
              </a:rPr>
              <a:t>(-1, F, anti), (-1, P, ADV),</a:t>
            </a:r>
          </a:p>
          <a:p>
            <a:pPr>
              <a:spcBef>
                <a:spcPct val="0"/>
              </a:spcBef>
              <a:buClrTx/>
              <a:buSzTx/>
              <a:buFontTx/>
              <a:buNone/>
            </a:pPr>
            <a:r>
              <a:rPr kumimoji="0" lang="en-US" altLang="en-US" sz="1600">
                <a:latin typeface="Times New Roman" panose="02020603050405020304" pitchFamily="18" charset="0"/>
              </a:rPr>
              <a:t>(0, F, Serbia), (0, P, NOM), (0, M, S),</a:t>
            </a:r>
            <a:endParaRPr kumimoji="0" lang="it-IT" altLang="en-US" sz="1600">
              <a:latin typeface="Times New Roman" panose="02020603050405020304" pitchFamily="18" charset="0"/>
            </a:endParaRPr>
          </a:p>
          <a:p>
            <a:pPr>
              <a:spcBef>
                <a:spcPct val="0"/>
              </a:spcBef>
              <a:buClrTx/>
              <a:buSzTx/>
              <a:buFontTx/>
              <a:buNone/>
            </a:pPr>
            <a:r>
              <a:rPr kumimoji="0" lang="it-IT" altLang="en-US" sz="1600">
                <a:latin typeface="Times New Roman" panose="02020603050405020304" pitchFamily="18" charset="0"/>
              </a:rPr>
              <a:t>(+1, F, che), ( +1, P, PRO), (+1, F\, erano), (+1, P\, VER), (+1, M\, P),</a:t>
            </a:r>
            <a:endParaRPr kumimoji="0" lang="fr-FR" altLang="en-US" sz="1600">
              <a:latin typeface="Times New Roman" panose="02020603050405020304" pitchFamily="18" charset="0"/>
            </a:endParaRPr>
          </a:p>
          <a:p>
            <a:pPr>
              <a:spcBef>
                <a:spcPct val="0"/>
              </a:spcBef>
              <a:buClrTx/>
              <a:buSzTx/>
              <a:buFontTx/>
              <a:buNone/>
            </a:pPr>
            <a:r>
              <a:rPr kumimoji="0" lang="fr-FR" altLang="en-US" sz="1600">
                <a:latin typeface="Times New Roman" panose="02020603050405020304" pitchFamily="18" charset="0"/>
              </a:rPr>
              <a:t>(+2, F, ,), (+2, P, PON)</a:t>
            </a:r>
            <a:endParaRPr kumimoji="0" lang="en-US" altLang="en-US" sz="160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3F7238-559F-4D5D-ADDD-F9883A201272}"/>
              </a:ext>
            </a:extLst>
          </p:cNvPr>
          <p:cNvSpPr>
            <a:spLocks noGrp="1"/>
          </p:cNvSpPr>
          <p:nvPr>
            <p:ph type="title"/>
          </p:nvPr>
        </p:nvSpPr>
        <p:spPr>
          <a:xfrm>
            <a:off x="685800" y="10955"/>
            <a:ext cx="8183563" cy="844550"/>
          </a:xfrm>
        </p:spPr>
        <p:txBody>
          <a:bodyPr/>
          <a:lstStyle/>
          <a:p>
            <a:pPr>
              <a:defRPr/>
            </a:pPr>
            <a:r>
              <a:rPr lang="en-US" dirty="0" err="1"/>
              <a:t>DeSR</a:t>
            </a:r>
            <a:r>
              <a:rPr lang="en-US" dirty="0"/>
              <a:t> (Dependency Shift Reduce)</a:t>
            </a:r>
          </a:p>
        </p:txBody>
      </p:sp>
      <p:sp>
        <p:nvSpPr>
          <p:cNvPr id="76803" name="Content Placeholder 2">
            <a:extLst>
              <a:ext uri="{FF2B5EF4-FFF2-40B4-BE49-F238E27FC236}">
                <a16:creationId xmlns:a16="http://schemas.microsoft.com/office/drawing/2014/main" xmlns="" id="{47A56430-FB4E-412C-87EE-139D09487D65}"/>
              </a:ext>
            </a:extLst>
          </p:cNvPr>
          <p:cNvSpPr>
            <a:spLocks noGrp="1"/>
          </p:cNvSpPr>
          <p:nvPr>
            <p:ph idx="1"/>
          </p:nvPr>
        </p:nvSpPr>
        <p:spPr>
          <a:xfrm>
            <a:off x="690563" y="1785938"/>
            <a:ext cx="8183562" cy="4714875"/>
          </a:xfrm>
        </p:spPr>
        <p:txBody>
          <a:bodyPr/>
          <a:lstStyle/>
          <a:p>
            <a:pPr>
              <a:defRPr/>
            </a:pPr>
            <a:r>
              <a:rPr lang="en-US" dirty="0"/>
              <a:t>Multilanguage statistical transition based dependency parser</a:t>
            </a:r>
          </a:p>
          <a:p>
            <a:pPr>
              <a:defRPr/>
            </a:pPr>
            <a:r>
              <a:rPr lang="en-US" dirty="0"/>
              <a:t>Linear algorithm</a:t>
            </a:r>
          </a:p>
          <a:p>
            <a:pPr>
              <a:defRPr/>
            </a:pPr>
            <a:r>
              <a:rPr lang="en-US" dirty="0"/>
              <a:t>Capable of handling non-</a:t>
            </a:r>
            <a:r>
              <a:rPr lang="en-US" dirty="0" err="1"/>
              <a:t>projectivity</a:t>
            </a:r>
            <a:endParaRPr lang="en-US" dirty="0"/>
          </a:p>
          <a:p>
            <a:pPr>
              <a:defRPr/>
            </a:pPr>
            <a:r>
              <a:rPr lang="en-US" dirty="0"/>
              <a:t>Trained on 28 languages</a:t>
            </a:r>
          </a:p>
          <a:p>
            <a:pPr>
              <a:defRPr/>
            </a:pPr>
            <a:r>
              <a:rPr lang="en-US" dirty="0"/>
              <a:t>Available from:</a:t>
            </a:r>
            <a:br>
              <a:rPr lang="en-US" dirty="0"/>
            </a:br>
            <a:r>
              <a:rPr lang="en-US" dirty="0"/>
              <a:t>	http://desr.sourceforge.net/</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a:extLst>
              <a:ext uri="{FF2B5EF4-FFF2-40B4-BE49-F238E27FC236}">
                <a16:creationId xmlns:a16="http://schemas.microsoft.com/office/drawing/2014/main" xmlns="" id="{60228D1C-3F37-46E8-BD48-44453AAA64E4}"/>
              </a:ext>
            </a:extLst>
          </p:cNvPr>
          <p:cNvSpPr>
            <a:spLocks noGrp="1" noChangeArrowheads="1"/>
          </p:cNvSpPr>
          <p:nvPr>
            <p:ph type="title"/>
          </p:nvPr>
        </p:nvSpPr>
        <p:spPr/>
        <p:txBody>
          <a:bodyPr/>
          <a:lstStyle/>
          <a:p>
            <a:pPr>
              <a:defRPr/>
            </a:pPr>
            <a:r>
              <a:rPr lang="en-US"/>
              <a:t>Parser Architecture</a:t>
            </a:r>
          </a:p>
        </p:txBody>
      </p:sp>
      <p:sp>
        <p:nvSpPr>
          <p:cNvPr id="366595" name="Rectangle 3">
            <a:extLst>
              <a:ext uri="{FF2B5EF4-FFF2-40B4-BE49-F238E27FC236}">
                <a16:creationId xmlns:a16="http://schemas.microsoft.com/office/drawing/2014/main" xmlns="" id="{E4298783-EA9B-4379-B44A-F580F37A7E27}"/>
              </a:ext>
            </a:extLst>
          </p:cNvPr>
          <p:cNvSpPr>
            <a:spLocks noGrp="1" noChangeArrowheads="1"/>
          </p:cNvSpPr>
          <p:nvPr>
            <p:ph idx="1"/>
          </p:nvPr>
        </p:nvSpPr>
        <p:spPr/>
        <p:txBody>
          <a:bodyPr/>
          <a:lstStyle/>
          <a:p>
            <a:pPr>
              <a:defRPr/>
            </a:pPr>
            <a:r>
              <a:rPr lang="en-US" dirty="0"/>
              <a:t>Modular learners architecture:</a:t>
            </a:r>
          </a:p>
          <a:p>
            <a:pPr lvl="1">
              <a:defRPr/>
            </a:pPr>
            <a:r>
              <a:rPr lang="en-US" dirty="0"/>
              <a:t>MLP, </a:t>
            </a:r>
            <a:r>
              <a:rPr lang="en-US" dirty="0" err="1"/>
              <a:t>MaxEntropy</a:t>
            </a:r>
            <a:r>
              <a:rPr lang="en-US" dirty="0"/>
              <a:t>, SVM, </a:t>
            </a:r>
            <a:r>
              <a:rPr lang="en-US" dirty="0" err="1"/>
              <a:t>Perceptron</a:t>
            </a:r>
            <a:endParaRPr lang="en-US" dirty="0"/>
          </a:p>
          <a:p>
            <a:pPr>
              <a:defRPr/>
            </a:pPr>
            <a:r>
              <a:rPr lang="en-US" dirty="0"/>
              <a:t>Features can be configured</a:t>
            </a:r>
          </a:p>
          <a:p>
            <a:pPr>
              <a:defRPr/>
            </a:pP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52F2B-C22D-4AB7-95D6-907BEA443A18}"/>
              </a:ext>
            </a:extLst>
          </p:cNvPr>
          <p:cNvSpPr>
            <a:spLocks noGrp="1"/>
          </p:cNvSpPr>
          <p:nvPr>
            <p:ph type="title"/>
          </p:nvPr>
        </p:nvSpPr>
        <p:spPr>
          <a:xfrm>
            <a:off x="671513" y="49360"/>
            <a:ext cx="8183562" cy="719137"/>
          </a:xfrm>
        </p:spPr>
        <p:txBody>
          <a:bodyPr/>
          <a:lstStyle/>
          <a:p>
            <a:pPr>
              <a:defRPr/>
            </a:pPr>
            <a:r>
              <a:rPr lang="en-US" dirty="0"/>
              <a:t>Available Classifiers</a:t>
            </a:r>
          </a:p>
        </p:txBody>
      </p:sp>
      <p:sp>
        <p:nvSpPr>
          <p:cNvPr id="10243" name="Content Placeholder 2">
            <a:extLst>
              <a:ext uri="{FF2B5EF4-FFF2-40B4-BE49-F238E27FC236}">
                <a16:creationId xmlns:a16="http://schemas.microsoft.com/office/drawing/2014/main" xmlns="" id="{0BE8C85C-4750-482F-9640-13F676D227D7}"/>
              </a:ext>
            </a:extLst>
          </p:cNvPr>
          <p:cNvSpPr>
            <a:spLocks noGrp="1"/>
          </p:cNvSpPr>
          <p:nvPr>
            <p:ph idx="1"/>
          </p:nvPr>
        </p:nvSpPr>
        <p:spPr>
          <a:xfrm>
            <a:off x="690563" y="1355130"/>
            <a:ext cx="8183562" cy="4714875"/>
          </a:xfrm>
        </p:spPr>
        <p:txBody>
          <a:bodyPr/>
          <a:lstStyle/>
          <a:p>
            <a:pPr>
              <a:defRPr/>
            </a:pPr>
            <a:r>
              <a:rPr lang="en-US" dirty="0"/>
              <a:t>Maximum Entropy</a:t>
            </a:r>
          </a:p>
          <a:p>
            <a:pPr lvl="1">
              <a:defRPr/>
            </a:pPr>
            <a:r>
              <a:rPr lang="en-US" dirty="0"/>
              <a:t>Fast, not very accurate</a:t>
            </a:r>
          </a:p>
          <a:p>
            <a:pPr>
              <a:defRPr/>
            </a:pPr>
            <a:r>
              <a:rPr lang="en-US" dirty="0"/>
              <a:t>SVM</a:t>
            </a:r>
          </a:p>
          <a:p>
            <a:pPr lvl="1">
              <a:defRPr/>
            </a:pPr>
            <a:r>
              <a:rPr lang="en-US" dirty="0"/>
              <a:t>Slow, very accurate</a:t>
            </a:r>
          </a:p>
          <a:p>
            <a:pPr>
              <a:defRPr/>
            </a:pPr>
            <a:r>
              <a:rPr lang="en-US" dirty="0"/>
              <a:t>Multilayer </a:t>
            </a:r>
            <a:r>
              <a:rPr lang="en-US" dirty="0" err="1"/>
              <a:t>Perceptron</a:t>
            </a:r>
            <a:endParaRPr lang="en-US" dirty="0"/>
          </a:p>
          <a:p>
            <a:pPr lvl="1">
              <a:defRPr/>
            </a:pPr>
            <a:r>
              <a:rPr lang="en-US" dirty="0"/>
              <a:t>Fast, very accurate</a:t>
            </a:r>
          </a:p>
          <a:p>
            <a:pPr>
              <a:defRPr/>
            </a:pPr>
            <a:r>
              <a:rPr lang="en-US" dirty="0"/>
              <a:t>Deep Learning</a:t>
            </a:r>
          </a:p>
          <a:p>
            <a:pPr lvl="1">
              <a:defRPr/>
            </a:pPr>
            <a:r>
              <a:rPr lang="en-US" dirty="0"/>
              <a:t>Word embeddings as features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Рисунок 9" descr="activation functions3.jpg">
            <a:extLst>
              <a:ext uri="{FF2B5EF4-FFF2-40B4-BE49-F238E27FC236}">
                <a16:creationId xmlns:a16="http://schemas.microsoft.com/office/drawing/2014/main" xmlns="" id="{62EC7690-FA05-4169-9698-2FA5894FA6A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92263" y="3079750"/>
            <a:ext cx="3482975"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3491" name="Группа 20">
            <a:extLst>
              <a:ext uri="{FF2B5EF4-FFF2-40B4-BE49-F238E27FC236}">
                <a16:creationId xmlns:a16="http://schemas.microsoft.com/office/drawing/2014/main" xmlns="" id="{F5BF7A07-EB9A-4156-AFD1-CA0CBA10EB2E}"/>
              </a:ext>
            </a:extLst>
          </p:cNvPr>
          <p:cNvGrpSpPr>
            <a:grpSpLocks/>
          </p:cNvGrpSpPr>
          <p:nvPr/>
        </p:nvGrpSpPr>
        <p:grpSpPr bwMode="auto">
          <a:xfrm>
            <a:off x="1592263" y="1009650"/>
            <a:ext cx="2957512" cy="1905000"/>
            <a:chOff x="5943600" y="838200"/>
            <a:chExt cx="2958152" cy="1905000"/>
          </a:xfrm>
        </p:grpSpPr>
        <p:pic>
          <p:nvPicPr>
            <p:cNvPr id="63544" name="Рисунок 6" descr="perceptron3.png">
              <a:extLst>
                <a:ext uri="{FF2B5EF4-FFF2-40B4-BE49-F238E27FC236}">
                  <a16:creationId xmlns:a16="http://schemas.microsoft.com/office/drawing/2014/main" xmlns="" id="{69DE7549-9538-4163-8A2D-13765516E61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838200"/>
              <a:ext cx="27205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 name="Овал 15">
              <a:extLst>
                <a:ext uri="{FF2B5EF4-FFF2-40B4-BE49-F238E27FC236}">
                  <a16:creationId xmlns:a16="http://schemas.microsoft.com/office/drawing/2014/main" xmlns="" id="{B3E2D3AA-E499-46F3-855E-29D72D5F7AD9}"/>
                </a:ext>
              </a:extLst>
            </p:cNvPr>
            <p:cNvSpPr/>
            <p:nvPr/>
          </p:nvSpPr>
          <p:spPr>
            <a:xfrm>
              <a:off x="8673103" y="1573213"/>
              <a:ext cx="228649"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a:t>
              </a:r>
              <a:endParaRPr lang="ru-RU" dirty="0">
                <a:solidFill>
                  <a:schemeClr val="tx1"/>
                </a:solidFill>
              </a:endParaRPr>
            </a:p>
          </p:txBody>
        </p:sp>
        <p:sp>
          <p:nvSpPr>
            <p:cNvPr id="119" name="Овал 16">
              <a:extLst>
                <a:ext uri="{FF2B5EF4-FFF2-40B4-BE49-F238E27FC236}">
                  <a16:creationId xmlns:a16="http://schemas.microsoft.com/office/drawing/2014/main" xmlns="" id="{85DB0B54-62BF-4A8E-B1A9-32E9215FCC89}"/>
                </a:ext>
              </a:extLst>
            </p:cNvPr>
            <p:cNvSpPr/>
            <p:nvPr/>
          </p:nvSpPr>
          <p:spPr>
            <a:xfrm>
              <a:off x="8665164" y="2411413"/>
              <a:ext cx="228649" cy="228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a:t>
              </a:r>
              <a:endParaRPr lang="ru-RU" dirty="0">
                <a:solidFill>
                  <a:schemeClr val="tx1"/>
                </a:solidFill>
              </a:endParaRPr>
            </a:p>
          </p:txBody>
        </p:sp>
        <p:cxnSp>
          <p:nvCxnSpPr>
            <p:cNvPr id="120" name="Прямая со стрелкой 18">
              <a:extLst>
                <a:ext uri="{FF2B5EF4-FFF2-40B4-BE49-F238E27FC236}">
                  <a16:creationId xmlns:a16="http://schemas.microsoft.com/office/drawing/2014/main" xmlns="" id="{11B79517-006B-43F6-BEA7-33E27CD8546B}"/>
                </a:ext>
              </a:extLst>
            </p:cNvPr>
            <p:cNvCxnSpPr>
              <a:stCxn id="119" idx="0"/>
              <a:endCxn id="118" idx="4"/>
            </p:cNvCxnSpPr>
            <p:nvPr/>
          </p:nvCxnSpPr>
          <p:spPr>
            <a:xfrm rot="5400000" flipH="1" flipV="1">
              <a:off x="8478658" y="2102643"/>
              <a:ext cx="609600" cy="79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3492" name="Группа 201">
            <a:extLst>
              <a:ext uri="{FF2B5EF4-FFF2-40B4-BE49-F238E27FC236}">
                <a16:creationId xmlns:a16="http://schemas.microsoft.com/office/drawing/2014/main" xmlns="" id="{DB915619-BA3E-4069-87D5-4717ECCBEB0A}"/>
              </a:ext>
            </a:extLst>
          </p:cNvPr>
          <p:cNvGrpSpPr>
            <a:grpSpLocks/>
          </p:cNvGrpSpPr>
          <p:nvPr/>
        </p:nvGrpSpPr>
        <p:grpSpPr bwMode="auto">
          <a:xfrm>
            <a:off x="1627188" y="4751388"/>
            <a:ext cx="2717800" cy="1668462"/>
            <a:chOff x="100448" y="838200"/>
            <a:chExt cx="2718952" cy="1668440"/>
          </a:xfrm>
        </p:grpSpPr>
        <p:pic>
          <p:nvPicPr>
            <p:cNvPr id="63538" name="Picture 1">
              <a:extLst>
                <a:ext uri="{FF2B5EF4-FFF2-40B4-BE49-F238E27FC236}">
                  <a16:creationId xmlns:a16="http://schemas.microsoft.com/office/drawing/2014/main" xmlns="" id="{2C9969E7-78C1-4464-847A-8803606E50D2}"/>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7371" y="838200"/>
              <a:ext cx="19145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39" name="Picture 122">
              <a:extLst>
                <a:ext uri="{FF2B5EF4-FFF2-40B4-BE49-F238E27FC236}">
                  <a16:creationId xmlns:a16="http://schemas.microsoft.com/office/drawing/2014/main" xmlns="" id="{5F83E337-D180-4F4F-8902-F6BDDDECCF43}"/>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7371" y="2133600"/>
              <a:ext cx="18954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40" name="Picture 1">
              <a:extLst>
                <a:ext uri="{FF2B5EF4-FFF2-40B4-BE49-F238E27FC236}">
                  <a16:creationId xmlns:a16="http://schemas.microsoft.com/office/drawing/2014/main" xmlns="" id="{EE30626B-EBE9-481E-ADA9-8FBFAD87CAB0}"/>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0075" y="1572904"/>
              <a:ext cx="22193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3541" name="Группа 32">
              <a:extLst>
                <a:ext uri="{FF2B5EF4-FFF2-40B4-BE49-F238E27FC236}">
                  <a16:creationId xmlns:a16="http://schemas.microsoft.com/office/drawing/2014/main" xmlns="" id="{1DFDA1D0-B60F-4AB9-821C-D2FBE32D4BFB}"/>
                </a:ext>
              </a:extLst>
            </p:cNvPr>
            <p:cNvGrpSpPr>
              <a:grpSpLocks/>
            </p:cNvGrpSpPr>
            <p:nvPr/>
          </p:nvGrpSpPr>
          <p:grpSpPr bwMode="auto">
            <a:xfrm>
              <a:off x="100448" y="1592240"/>
              <a:ext cx="585352" cy="914400"/>
              <a:chOff x="103496" y="5029200"/>
              <a:chExt cx="585352" cy="914400"/>
            </a:xfrm>
          </p:grpSpPr>
          <p:sp>
            <p:nvSpPr>
              <p:cNvPr id="126" name="Левая фигурная скобка 33">
                <a:extLst>
                  <a:ext uri="{FF2B5EF4-FFF2-40B4-BE49-F238E27FC236}">
                    <a16:creationId xmlns:a16="http://schemas.microsoft.com/office/drawing/2014/main" xmlns="" id="{3698D918-E208-4A09-BCB1-93F464A84C90}"/>
                  </a:ext>
                </a:extLst>
              </p:cNvPr>
              <p:cNvSpPr/>
              <p:nvPr/>
            </p:nvSpPr>
            <p:spPr>
              <a:xfrm>
                <a:off x="381426" y="5029212"/>
                <a:ext cx="308106" cy="914388"/>
              </a:xfrm>
              <a:prstGeom prst="lef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dirty="0"/>
              </a:p>
            </p:txBody>
          </p:sp>
          <p:sp>
            <p:nvSpPr>
              <p:cNvPr id="63543" name="TextBox 126">
                <a:extLst>
                  <a:ext uri="{FF2B5EF4-FFF2-40B4-BE49-F238E27FC236}">
                    <a16:creationId xmlns:a16="http://schemas.microsoft.com/office/drawing/2014/main" xmlns="" id="{7DA0CC36-4569-4964-9915-ABC0A335761C}"/>
                  </a:ext>
                </a:extLst>
              </p:cNvPr>
              <p:cNvSpPr txBox="1">
                <a:spLocks noChangeArrowheads="1"/>
              </p:cNvSpPr>
              <p:nvPr/>
            </p:nvSpPr>
            <p:spPr bwMode="auto">
              <a:xfrm rot="-5400000">
                <a:off x="-132338" y="5347604"/>
                <a:ext cx="8102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GB" altLang="en-US" sz="1600">
                    <a:latin typeface="Times New Roman" panose="02020603050405020304" pitchFamily="18" charset="0"/>
                  </a:rPr>
                  <a:t>Update</a:t>
                </a:r>
                <a:endParaRPr kumimoji="0" lang="ru-RU" altLang="en-US" sz="1600">
                  <a:latin typeface="Times New Roman" panose="02020603050405020304" pitchFamily="18" charset="0"/>
                </a:endParaRPr>
              </a:p>
            </p:txBody>
          </p:sp>
        </p:grpSp>
      </p:grpSp>
      <p:cxnSp>
        <p:nvCxnSpPr>
          <p:cNvPr id="128" name="Прямая со стрелкой 325">
            <a:extLst>
              <a:ext uri="{FF2B5EF4-FFF2-40B4-BE49-F238E27FC236}">
                <a16:creationId xmlns:a16="http://schemas.microsoft.com/office/drawing/2014/main" xmlns="" id="{B762FD7D-277E-4C4A-B2A7-9883D943862E}"/>
              </a:ext>
            </a:extLst>
          </p:cNvPr>
          <p:cNvCxnSpPr>
            <a:stCxn id="131" idx="0"/>
            <a:endCxn id="63523" idx="6"/>
          </p:cNvCxnSpPr>
          <p:nvPr/>
        </p:nvCxnSpPr>
        <p:spPr>
          <a:xfrm flipH="1" flipV="1">
            <a:off x="5924550" y="4627563"/>
            <a:ext cx="85725" cy="3619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3494" name="Группа 333">
            <a:extLst>
              <a:ext uri="{FF2B5EF4-FFF2-40B4-BE49-F238E27FC236}">
                <a16:creationId xmlns:a16="http://schemas.microsoft.com/office/drawing/2014/main" xmlns="" id="{3B168CD2-F0CC-42FB-A342-648D43AD9785}"/>
              </a:ext>
            </a:extLst>
          </p:cNvPr>
          <p:cNvGrpSpPr>
            <a:grpSpLocks/>
          </p:cNvGrpSpPr>
          <p:nvPr/>
        </p:nvGrpSpPr>
        <p:grpSpPr bwMode="auto">
          <a:xfrm>
            <a:off x="5576888" y="1027113"/>
            <a:ext cx="3487737" cy="4670425"/>
            <a:chOff x="5576248" y="1066800"/>
            <a:chExt cx="3489137" cy="4670286"/>
          </a:xfrm>
        </p:grpSpPr>
        <p:grpSp>
          <p:nvGrpSpPr>
            <p:cNvPr id="63500" name="Группа 320">
              <a:extLst>
                <a:ext uri="{FF2B5EF4-FFF2-40B4-BE49-F238E27FC236}">
                  <a16:creationId xmlns:a16="http://schemas.microsoft.com/office/drawing/2014/main" xmlns="" id="{FBD4E759-F675-4D59-90FC-667AE16A7DEB}"/>
                </a:ext>
              </a:extLst>
            </p:cNvPr>
            <p:cNvGrpSpPr>
              <a:grpSpLocks/>
            </p:cNvGrpSpPr>
            <p:nvPr/>
          </p:nvGrpSpPr>
          <p:grpSpPr bwMode="auto">
            <a:xfrm>
              <a:off x="5709290" y="1066800"/>
              <a:ext cx="2582955" cy="3600450"/>
              <a:chOff x="5951538" y="2782094"/>
              <a:chExt cx="2582955" cy="3600450"/>
            </a:xfrm>
          </p:grpSpPr>
          <p:sp>
            <p:nvSpPr>
              <p:cNvPr id="63508" name="Oval 10">
                <a:extLst>
                  <a:ext uri="{FF2B5EF4-FFF2-40B4-BE49-F238E27FC236}">
                    <a16:creationId xmlns:a16="http://schemas.microsoft.com/office/drawing/2014/main" xmlns="" id="{62EF7F1F-8A79-48A6-A70E-D61A7162A469}"/>
                  </a:ext>
                </a:extLst>
              </p:cNvPr>
              <p:cNvSpPr>
                <a:spLocks noChangeArrowheads="1"/>
              </p:cNvSpPr>
              <p:nvPr/>
            </p:nvSpPr>
            <p:spPr bwMode="auto">
              <a:xfrm>
                <a:off x="8102507" y="3429093"/>
                <a:ext cx="431986" cy="431614"/>
              </a:xfrm>
              <a:prstGeom prst="ellipse">
                <a:avLst/>
              </a:prstGeom>
              <a:solidFill>
                <a:srgbClr val="FFFF00"/>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CA" altLang="en-US" sz="2400" dirty="0" smtClean="0">
                    <a:latin typeface="Times New Roman" panose="02020603050405020304" pitchFamily="18" charset="0"/>
                  </a:rPr>
                  <a:t>D</a:t>
                </a:r>
                <a:r>
                  <a:rPr kumimoji="0" lang="en-CA" altLang="en-US" sz="2400" baseline="-25000" dirty="0" smtClean="0">
                    <a:latin typeface="Times New Roman" panose="02020603050405020304" pitchFamily="18" charset="0"/>
                  </a:rPr>
                  <a:t>0</a:t>
                </a:r>
                <a:endParaRPr kumimoji="0" lang="en-CA" altLang="en-US" sz="2400" baseline="-25000" dirty="0">
                  <a:latin typeface="Times New Roman" panose="02020603050405020304" pitchFamily="18" charset="0"/>
                </a:endParaRPr>
              </a:p>
            </p:txBody>
          </p:sp>
          <p:grpSp>
            <p:nvGrpSpPr>
              <p:cNvPr id="63506" name="Группа 307">
                <a:extLst>
                  <a:ext uri="{FF2B5EF4-FFF2-40B4-BE49-F238E27FC236}">
                    <a16:creationId xmlns:a16="http://schemas.microsoft.com/office/drawing/2014/main" xmlns="" id="{C936DD42-1713-44F7-9172-E63E3039B437}"/>
                  </a:ext>
                </a:extLst>
              </p:cNvPr>
              <p:cNvGrpSpPr>
                <a:grpSpLocks/>
              </p:cNvGrpSpPr>
              <p:nvPr/>
            </p:nvGrpSpPr>
            <p:grpSpPr bwMode="auto">
              <a:xfrm rot="5400000">
                <a:off x="4871244" y="3862388"/>
                <a:ext cx="3600450" cy="1439862"/>
                <a:chOff x="2916238" y="3862388"/>
                <a:chExt cx="3600450" cy="1439862"/>
              </a:xfrm>
            </p:grpSpPr>
            <p:sp>
              <p:nvSpPr>
                <p:cNvPr id="63516" name="Oval 7">
                  <a:extLst>
                    <a:ext uri="{FF2B5EF4-FFF2-40B4-BE49-F238E27FC236}">
                      <a16:creationId xmlns:a16="http://schemas.microsoft.com/office/drawing/2014/main" xmlns="" id="{E3659A2E-D3AF-4515-A6BB-4B2811C0995C}"/>
                    </a:ext>
                  </a:extLst>
                </p:cNvPr>
                <p:cNvSpPr>
                  <a:spLocks noChangeArrowheads="1"/>
                </p:cNvSpPr>
                <p:nvPr/>
              </p:nvSpPr>
              <p:spPr bwMode="auto">
                <a:xfrm>
                  <a:off x="2916238" y="4870450"/>
                  <a:ext cx="431800" cy="431800"/>
                </a:xfrm>
                <a:prstGeom prst="ellipse">
                  <a:avLst/>
                </a:prstGeom>
                <a:solidFill>
                  <a:srgbClr val="FF0000"/>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sp>
              <p:nvSpPr>
                <p:cNvPr id="63517" name="Oval 8">
                  <a:extLst>
                    <a:ext uri="{FF2B5EF4-FFF2-40B4-BE49-F238E27FC236}">
                      <a16:creationId xmlns:a16="http://schemas.microsoft.com/office/drawing/2014/main" xmlns="" id="{282A6E3F-2619-4FB9-808A-2F2BB2257A6B}"/>
                    </a:ext>
                  </a:extLst>
                </p:cNvPr>
                <p:cNvSpPr>
                  <a:spLocks noChangeArrowheads="1"/>
                </p:cNvSpPr>
                <p:nvPr/>
              </p:nvSpPr>
              <p:spPr bwMode="auto">
                <a:xfrm>
                  <a:off x="3708400" y="4870450"/>
                  <a:ext cx="431800" cy="431800"/>
                </a:xfrm>
                <a:prstGeom prst="ellipse">
                  <a:avLst/>
                </a:prstGeom>
                <a:solidFill>
                  <a:srgbClr val="FF0000"/>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sp>
              <p:nvSpPr>
                <p:cNvPr id="63518" name="Oval 9">
                  <a:extLst>
                    <a:ext uri="{FF2B5EF4-FFF2-40B4-BE49-F238E27FC236}">
                      <a16:creationId xmlns:a16="http://schemas.microsoft.com/office/drawing/2014/main" xmlns="" id="{1DCFB620-9C42-4B7C-9BEB-FC6629694201}"/>
                    </a:ext>
                  </a:extLst>
                </p:cNvPr>
                <p:cNvSpPr>
                  <a:spLocks noChangeArrowheads="1"/>
                </p:cNvSpPr>
                <p:nvPr/>
              </p:nvSpPr>
              <p:spPr bwMode="auto">
                <a:xfrm>
                  <a:off x="4500563" y="4870450"/>
                  <a:ext cx="431800" cy="431800"/>
                </a:xfrm>
                <a:prstGeom prst="ellipse">
                  <a:avLst/>
                </a:prstGeom>
                <a:solidFill>
                  <a:srgbClr val="FF0000"/>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sp>
              <p:nvSpPr>
                <p:cNvPr id="63519" name="Oval 10">
                  <a:extLst>
                    <a:ext uri="{FF2B5EF4-FFF2-40B4-BE49-F238E27FC236}">
                      <a16:creationId xmlns:a16="http://schemas.microsoft.com/office/drawing/2014/main" xmlns="" id="{04F98BDD-2FF6-48DB-BC52-E7EEA1295B58}"/>
                    </a:ext>
                  </a:extLst>
                </p:cNvPr>
                <p:cNvSpPr>
                  <a:spLocks noChangeArrowheads="1"/>
                </p:cNvSpPr>
                <p:nvPr/>
              </p:nvSpPr>
              <p:spPr bwMode="auto">
                <a:xfrm>
                  <a:off x="3563938" y="3862388"/>
                  <a:ext cx="431800" cy="431800"/>
                </a:xfrm>
                <a:prstGeom prst="ellipse">
                  <a:avLst/>
                </a:prstGeom>
                <a:solidFill>
                  <a:srgbClr val="000099"/>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sp>
              <p:nvSpPr>
                <p:cNvPr id="63520" name="Oval 11">
                  <a:extLst>
                    <a:ext uri="{FF2B5EF4-FFF2-40B4-BE49-F238E27FC236}">
                      <a16:creationId xmlns:a16="http://schemas.microsoft.com/office/drawing/2014/main" xmlns="" id="{628768CD-1F68-43EC-94D7-3B352530B7D9}"/>
                    </a:ext>
                  </a:extLst>
                </p:cNvPr>
                <p:cNvSpPr>
                  <a:spLocks noChangeArrowheads="1"/>
                </p:cNvSpPr>
                <p:nvPr/>
              </p:nvSpPr>
              <p:spPr bwMode="auto">
                <a:xfrm>
                  <a:off x="4500563" y="3862388"/>
                  <a:ext cx="431800" cy="431800"/>
                </a:xfrm>
                <a:prstGeom prst="ellipse">
                  <a:avLst/>
                </a:prstGeom>
                <a:solidFill>
                  <a:srgbClr val="000099"/>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sp>
              <p:nvSpPr>
                <p:cNvPr id="63521" name="Oval 17">
                  <a:extLst>
                    <a:ext uri="{FF2B5EF4-FFF2-40B4-BE49-F238E27FC236}">
                      <a16:creationId xmlns:a16="http://schemas.microsoft.com/office/drawing/2014/main" xmlns="" id="{0BA2A76F-3513-4587-B853-84401245B467}"/>
                    </a:ext>
                  </a:extLst>
                </p:cNvPr>
                <p:cNvSpPr>
                  <a:spLocks noChangeArrowheads="1"/>
                </p:cNvSpPr>
                <p:nvPr/>
              </p:nvSpPr>
              <p:spPr bwMode="auto">
                <a:xfrm>
                  <a:off x="5508625" y="3862388"/>
                  <a:ext cx="431800" cy="431800"/>
                </a:xfrm>
                <a:prstGeom prst="ellipse">
                  <a:avLst/>
                </a:prstGeom>
                <a:solidFill>
                  <a:srgbClr val="000099"/>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sp>
              <p:nvSpPr>
                <p:cNvPr id="63522" name="Oval 18">
                  <a:extLst>
                    <a:ext uri="{FF2B5EF4-FFF2-40B4-BE49-F238E27FC236}">
                      <a16:creationId xmlns:a16="http://schemas.microsoft.com/office/drawing/2014/main" xmlns="" id="{C15ADDF6-96BC-4FD8-B7A6-C4DB9B855074}"/>
                    </a:ext>
                  </a:extLst>
                </p:cNvPr>
                <p:cNvSpPr>
                  <a:spLocks noChangeArrowheads="1"/>
                </p:cNvSpPr>
                <p:nvPr/>
              </p:nvSpPr>
              <p:spPr bwMode="auto">
                <a:xfrm>
                  <a:off x="5292725" y="4870450"/>
                  <a:ext cx="431800" cy="431800"/>
                </a:xfrm>
                <a:prstGeom prst="ellipse">
                  <a:avLst/>
                </a:prstGeom>
                <a:solidFill>
                  <a:srgbClr val="FF0000"/>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sp>
              <p:nvSpPr>
                <p:cNvPr id="63523" name="Oval 19">
                  <a:extLst>
                    <a:ext uri="{FF2B5EF4-FFF2-40B4-BE49-F238E27FC236}">
                      <a16:creationId xmlns:a16="http://schemas.microsoft.com/office/drawing/2014/main" xmlns="" id="{88F842D3-3801-4CE9-8494-B7500707E9C3}"/>
                    </a:ext>
                  </a:extLst>
                </p:cNvPr>
                <p:cNvSpPr>
                  <a:spLocks noChangeArrowheads="1"/>
                </p:cNvSpPr>
                <p:nvPr/>
              </p:nvSpPr>
              <p:spPr bwMode="auto">
                <a:xfrm>
                  <a:off x="6084888" y="4870450"/>
                  <a:ext cx="431800" cy="431800"/>
                </a:xfrm>
                <a:prstGeom prst="ellipse">
                  <a:avLst/>
                </a:prstGeom>
                <a:solidFill>
                  <a:srgbClr val="FF0000"/>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cxnSp>
              <p:nvCxnSpPr>
                <p:cNvPr id="63524" name="AutoShape 23">
                  <a:extLst>
                    <a:ext uri="{FF2B5EF4-FFF2-40B4-BE49-F238E27FC236}">
                      <a16:creationId xmlns:a16="http://schemas.microsoft.com/office/drawing/2014/main" xmlns="" id="{4CF75B17-64C6-481F-B154-9B75831A53F7}"/>
                    </a:ext>
                  </a:extLst>
                </p:cNvPr>
                <p:cNvCxnSpPr>
                  <a:cxnSpLocks noChangeShapeType="1"/>
                  <a:stCxn id="63518" idx="0"/>
                  <a:endCxn id="63520" idx="4"/>
                </p:cNvCxnSpPr>
                <p:nvPr/>
              </p:nvCxnSpPr>
              <p:spPr bwMode="auto">
                <a:xfrm flipV="1">
                  <a:off x="4716463" y="4308475"/>
                  <a:ext cx="0" cy="5476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25" name="AutoShape 24">
                  <a:extLst>
                    <a:ext uri="{FF2B5EF4-FFF2-40B4-BE49-F238E27FC236}">
                      <a16:creationId xmlns:a16="http://schemas.microsoft.com/office/drawing/2014/main" xmlns="" id="{E1ED4633-5425-4C4A-BF16-0382E6379EE1}"/>
                    </a:ext>
                  </a:extLst>
                </p:cNvPr>
                <p:cNvCxnSpPr>
                  <a:cxnSpLocks noChangeShapeType="1"/>
                  <a:stCxn id="63517" idx="0"/>
                  <a:endCxn id="63519" idx="4"/>
                </p:cNvCxnSpPr>
                <p:nvPr/>
              </p:nvCxnSpPr>
              <p:spPr bwMode="auto">
                <a:xfrm flipH="1" flipV="1">
                  <a:off x="3779838" y="4308475"/>
                  <a:ext cx="144462" cy="5476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26" name="AutoShape 25">
                  <a:extLst>
                    <a:ext uri="{FF2B5EF4-FFF2-40B4-BE49-F238E27FC236}">
                      <a16:creationId xmlns:a16="http://schemas.microsoft.com/office/drawing/2014/main" xmlns="" id="{F5F30F02-3AC1-44A9-9115-776F5E540266}"/>
                    </a:ext>
                  </a:extLst>
                </p:cNvPr>
                <p:cNvCxnSpPr>
                  <a:cxnSpLocks noChangeShapeType="1"/>
                  <a:stCxn id="63522" idx="0"/>
                  <a:endCxn id="63521" idx="4"/>
                </p:cNvCxnSpPr>
                <p:nvPr/>
              </p:nvCxnSpPr>
              <p:spPr bwMode="auto">
                <a:xfrm rot="-5400000">
                  <a:off x="5328444" y="4474369"/>
                  <a:ext cx="576262" cy="2159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27" name="AutoShape 30">
                  <a:extLst>
                    <a:ext uri="{FF2B5EF4-FFF2-40B4-BE49-F238E27FC236}">
                      <a16:creationId xmlns:a16="http://schemas.microsoft.com/office/drawing/2014/main" xmlns="" id="{E7561876-87FA-4A6B-A174-01844C45B91C}"/>
                    </a:ext>
                  </a:extLst>
                </p:cNvPr>
                <p:cNvCxnSpPr>
                  <a:cxnSpLocks noChangeShapeType="1"/>
                  <a:stCxn id="63516" idx="0"/>
                  <a:endCxn id="63519" idx="3"/>
                </p:cNvCxnSpPr>
                <p:nvPr/>
              </p:nvCxnSpPr>
              <p:spPr bwMode="auto">
                <a:xfrm flipV="1">
                  <a:off x="3132138" y="4244975"/>
                  <a:ext cx="495300" cy="6111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28" name="AutoShape 31">
                  <a:extLst>
                    <a:ext uri="{FF2B5EF4-FFF2-40B4-BE49-F238E27FC236}">
                      <a16:creationId xmlns:a16="http://schemas.microsoft.com/office/drawing/2014/main" xmlns="" id="{7B5FE055-2AD9-4F18-B1DD-3468C948691B}"/>
                    </a:ext>
                  </a:extLst>
                </p:cNvPr>
                <p:cNvCxnSpPr>
                  <a:cxnSpLocks noChangeShapeType="1"/>
                  <a:stCxn id="63517" idx="7"/>
                  <a:endCxn id="63520" idx="3"/>
                </p:cNvCxnSpPr>
                <p:nvPr/>
              </p:nvCxnSpPr>
              <p:spPr bwMode="auto">
                <a:xfrm flipV="1">
                  <a:off x="4076700" y="4244975"/>
                  <a:ext cx="487363" cy="6746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29" name="AutoShape 32">
                  <a:extLst>
                    <a:ext uri="{FF2B5EF4-FFF2-40B4-BE49-F238E27FC236}">
                      <a16:creationId xmlns:a16="http://schemas.microsoft.com/office/drawing/2014/main" xmlns="" id="{34CCA0EA-52B3-441C-B5E8-F2F29291CB39}"/>
                    </a:ext>
                  </a:extLst>
                </p:cNvPr>
                <p:cNvCxnSpPr>
                  <a:cxnSpLocks noChangeShapeType="1"/>
                  <a:stCxn id="63523" idx="0"/>
                  <a:endCxn id="63521" idx="5"/>
                </p:cNvCxnSpPr>
                <p:nvPr/>
              </p:nvCxnSpPr>
              <p:spPr bwMode="auto">
                <a:xfrm rot="16200000" flipV="1">
                  <a:off x="5769239" y="4338902"/>
                  <a:ext cx="639498" cy="42359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30" name="AutoShape 34">
                  <a:extLst>
                    <a:ext uri="{FF2B5EF4-FFF2-40B4-BE49-F238E27FC236}">
                      <a16:creationId xmlns:a16="http://schemas.microsoft.com/office/drawing/2014/main" xmlns="" id="{3F8795CD-E741-4D36-9619-56C87BB3C35F}"/>
                    </a:ext>
                  </a:extLst>
                </p:cNvPr>
                <p:cNvCxnSpPr>
                  <a:cxnSpLocks noChangeShapeType="1"/>
                  <a:stCxn id="63518" idx="1"/>
                  <a:endCxn id="63519" idx="5"/>
                </p:cNvCxnSpPr>
                <p:nvPr/>
              </p:nvCxnSpPr>
              <p:spPr bwMode="auto">
                <a:xfrm flipH="1" flipV="1">
                  <a:off x="3932238" y="4244975"/>
                  <a:ext cx="631825" cy="6746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31" name="AutoShape 35">
                  <a:extLst>
                    <a:ext uri="{FF2B5EF4-FFF2-40B4-BE49-F238E27FC236}">
                      <a16:creationId xmlns:a16="http://schemas.microsoft.com/office/drawing/2014/main" xmlns="" id="{F422FE6E-DDC6-41A5-8ACE-3A385C31C7D7}"/>
                    </a:ext>
                  </a:extLst>
                </p:cNvPr>
                <p:cNvCxnSpPr>
                  <a:cxnSpLocks noChangeShapeType="1"/>
                  <a:stCxn id="63522" idx="1"/>
                  <a:endCxn id="63520" idx="5"/>
                </p:cNvCxnSpPr>
                <p:nvPr/>
              </p:nvCxnSpPr>
              <p:spPr bwMode="auto">
                <a:xfrm flipH="1" flipV="1">
                  <a:off x="4868863" y="4244975"/>
                  <a:ext cx="487362" cy="6746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32" name="AutoShape 42">
                  <a:extLst>
                    <a:ext uri="{FF2B5EF4-FFF2-40B4-BE49-F238E27FC236}">
                      <a16:creationId xmlns:a16="http://schemas.microsoft.com/office/drawing/2014/main" xmlns="" id="{B1B0565A-1548-4DD1-9899-925CFF382108}"/>
                    </a:ext>
                  </a:extLst>
                </p:cNvPr>
                <p:cNvCxnSpPr>
                  <a:cxnSpLocks noChangeShapeType="1"/>
                  <a:stCxn id="63518" idx="7"/>
                  <a:endCxn id="63521" idx="3"/>
                </p:cNvCxnSpPr>
                <p:nvPr/>
              </p:nvCxnSpPr>
              <p:spPr bwMode="auto">
                <a:xfrm rot="-5400000">
                  <a:off x="4869127" y="4230952"/>
                  <a:ext cx="702734" cy="70273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33" name="AutoShape 44">
                  <a:extLst>
                    <a:ext uri="{FF2B5EF4-FFF2-40B4-BE49-F238E27FC236}">
                      <a16:creationId xmlns:a16="http://schemas.microsoft.com/office/drawing/2014/main" xmlns="" id="{0D36BBA7-475A-4267-B965-36351586AC30}"/>
                    </a:ext>
                  </a:extLst>
                </p:cNvPr>
                <p:cNvCxnSpPr>
                  <a:cxnSpLocks noChangeShapeType="1"/>
                  <a:stCxn id="63516" idx="7"/>
                  <a:endCxn id="63520" idx="2"/>
                </p:cNvCxnSpPr>
                <p:nvPr/>
              </p:nvCxnSpPr>
              <p:spPr bwMode="auto">
                <a:xfrm flipV="1">
                  <a:off x="3284538" y="4078288"/>
                  <a:ext cx="1201737" cy="8413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3534" name="AutoShape 45">
                  <a:extLst>
                    <a:ext uri="{FF2B5EF4-FFF2-40B4-BE49-F238E27FC236}">
                      <a16:creationId xmlns:a16="http://schemas.microsoft.com/office/drawing/2014/main" xmlns="" id="{2D98EC86-5CC7-413D-B4D1-D4FEC667794D}"/>
                    </a:ext>
                  </a:extLst>
                </p:cNvPr>
                <p:cNvCxnSpPr>
                  <a:cxnSpLocks noChangeShapeType="1"/>
                  <a:stCxn id="63523" idx="1"/>
                  <a:endCxn id="63520" idx="6"/>
                </p:cNvCxnSpPr>
                <p:nvPr/>
              </p:nvCxnSpPr>
              <p:spPr bwMode="auto">
                <a:xfrm flipH="1" flipV="1">
                  <a:off x="4946650" y="4078288"/>
                  <a:ext cx="1201738" cy="8413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3535" name="Oval 57">
                  <a:extLst>
                    <a:ext uri="{FF2B5EF4-FFF2-40B4-BE49-F238E27FC236}">
                      <a16:creationId xmlns:a16="http://schemas.microsoft.com/office/drawing/2014/main" xmlns="" id="{C3FA9FA3-8046-4CD6-9451-E5FC26A787A2}"/>
                    </a:ext>
                  </a:extLst>
                </p:cNvPr>
                <p:cNvSpPr>
                  <a:spLocks noChangeArrowheads="1"/>
                </p:cNvSpPr>
                <p:nvPr/>
              </p:nvSpPr>
              <p:spPr bwMode="auto">
                <a:xfrm>
                  <a:off x="4356100" y="4365625"/>
                  <a:ext cx="144463" cy="144463"/>
                </a:xfrm>
                <a:prstGeom prst="ellipse">
                  <a:avLst/>
                </a:prstGeom>
                <a:solidFill>
                  <a:srgbClr val="009900"/>
                </a:solidFill>
                <a:ln w="9525">
                  <a:solidFill>
                    <a:srgbClr val="009900"/>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sp>
              <p:nvSpPr>
                <p:cNvPr id="63536" name="Oval 58">
                  <a:extLst>
                    <a:ext uri="{FF2B5EF4-FFF2-40B4-BE49-F238E27FC236}">
                      <a16:creationId xmlns:a16="http://schemas.microsoft.com/office/drawing/2014/main" xmlns="" id="{449E7AEF-0E98-4E90-A30B-9E74191BF2D5}"/>
                    </a:ext>
                  </a:extLst>
                </p:cNvPr>
                <p:cNvSpPr>
                  <a:spLocks noChangeArrowheads="1"/>
                </p:cNvSpPr>
                <p:nvPr/>
              </p:nvSpPr>
              <p:spPr bwMode="auto">
                <a:xfrm>
                  <a:off x="4932363" y="4365625"/>
                  <a:ext cx="144462" cy="144463"/>
                </a:xfrm>
                <a:prstGeom prst="ellipse">
                  <a:avLst/>
                </a:prstGeom>
                <a:solidFill>
                  <a:srgbClr val="FF0000"/>
                </a:solidFill>
                <a:ln w="9525">
                  <a:solidFill>
                    <a:srgbClr val="FF0000"/>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sp>
              <p:nvSpPr>
                <p:cNvPr id="63537" name="Oval 59">
                  <a:extLst>
                    <a:ext uri="{FF2B5EF4-FFF2-40B4-BE49-F238E27FC236}">
                      <a16:creationId xmlns:a16="http://schemas.microsoft.com/office/drawing/2014/main" xmlns="" id="{FB7807BB-31F6-4FEE-A6F2-44C6ACFC3A3F}"/>
                    </a:ext>
                  </a:extLst>
                </p:cNvPr>
                <p:cNvSpPr>
                  <a:spLocks noChangeArrowheads="1"/>
                </p:cNvSpPr>
                <p:nvPr/>
              </p:nvSpPr>
              <p:spPr bwMode="auto">
                <a:xfrm>
                  <a:off x="4645025" y="4437063"/>
                  <a:ext cx="144463" cy="144462"/>
                </a:xfrm>
                <a:prstGeom prst="ellipse">
                  <a:avLst/>
                </a:prstGeom>
                <a:solidFill>
                  <a:srgbClr val="FF0000"/>
                </a:solidFill>
                <a:ln w="9525">
                  <a:solidFill>
                    <a:srgbClr val="FF0000"/>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grpSp>
          <p:sp>
            <p:nvSpPr>
              <p:cNvPr id="137" name="Двойная стрелка влево/вправо 309">
                <a:extLst>
                  <a:ext uri="{FF2B5EF4-FFF2-40B4-BE49-F238E27FC236}">
                    <a16:creationId xmlns:a16="http://schemas.microsoft.com/office/drawing/2014/main" xmlns="" id="{052E551E-C526-44A8-A79B-0336195A108F}"/>
                  </a:ext>
                </a:extLst>
              </p:cNvPr>
              <p:cNvSpPr/>
              <p:nvPr/>
            </p:nvSpPr>
            <p:spPr>
              <a:xfrm>
                <a:off x="7468570" y="3526609"/>
                <a:ext cx="581258" cy="253992"/>
              </a:xfrm>
              <a:prstGeom prst="lef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3509" name="Oval 11">
                <a:extLst>
                  <a:ext uri="{FF2B5EF4-FFF2-40B4-BE49-F238E27FC236}">
                    <a16:creationId xmlns:a16="http://schemas.microsoft.com/office/drawing/2014/main" xmlns="" id="{2BD76D56-B504-4EEF-9704-6676CFE2BEE0}"/>
                  </a:ext>
                </a:extLst>
              </p:cNvPr>
              <p:cNvSpPr>
                <a:spLocks noChangeArrowheads="1"/>
              </p:cNvSpPr>
              <p:nvPr/>
            </p:nvSpPr>
            <p:spPr bwMode="auto">
              <a:xfrm rot="5400000">
                <a:off x="8102600" y="4365625"/>
                <a:ext cx="431800" cy="431800"/>
              </a:xfrm>
              <a:prstGeom prst="ellipse">
                <a:avLst/>
              </a:prstGeom>
              <a:solidFill>
                <a:srgbClr val="FFFFCC"/>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CA" altLang="en-US" sz="2400" b="0">
                  <a:latin typeface="Times New Roman" panose="02020603050405020304" pitchFamily="18" charset="0"/>
                </a:endParaRPr>
              </a:p>
            </p:txBody>
          </p:sp>
          <p:sp>
            <p:nvSpPr>
              <p:cNvPr id="63510" name="Oval 17">
                <a:extLst>
                  <a:ext uri="{FF2B5EF4-FFF2-40B4-BE49-F238E27FC236}">
                    <a16:creationId xmlns:a16="http://schemas.microsoft.com/office/drawing/2014/main" xmlns="" id="{7DB18A58-A633-468F-B0D2-CC3DEE5B374E}"/>
                  </a:ext>
                </a:extLst>
              </p:cNvPr>
              <p:cNvSpPr>
                <a:spLocks noChangeArrowheads="1"/>
              </p:cNvSpPr>
              <p:nvPr/>
            </p:nvSpPr>
            <p:spPr bwMode="auto">
              <a:xfrm>
                <a:off x="8102507" y="5373780"/>
                <a:ext cx="431986" cy="431614"/>
              </a:xfrm>
              <a:prstGeom prst="ellipse">
                <a:avLst/>
              </a:prstGeom>
              <a:solidFill>
                <a:srgbClr val="FFFF00"/>
              </a:solidFill>
              <a:ln w="2857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CA" altLang="en-US" sz="2400" dirty="0" smtClean="0">
                    <a:latin typeface="Times New Roman" panose="02020603050405020304" pitchFamily="18" charset="0"/>
                  </a:rPr>
                  <a:t>D</a:t>
                </a:r>
                <a:r>
                  <a:rPr kumimoji="0" lang="en-CA" altLang="en-US" sz="2400" baseline="-25000" dirty="0" smtClean="0">
                    <a:latin typeface="Times New Roman" panose="02020603050405020304" pitchFamily="18" charset="0"/>
                  </a:rPr>
                  <a:t>2</a:t>
                </a:r>
                <a:endParaRPr kumimoji="0" lang="en-CA" altLang="en-US" sz="2400" baseline="-25000" dirty="0">
                  <a:latin typeface="Times New Roman" panose="02020603050405020304" pitchFamily="18" charset="0"/>
                </a:endParaRPr>
              </a:p>
            </p:txBody>
          </p:sp>
          <p:sp>
            <p:nvSpPr>
              <p:cNvPr id="141" name="Двойная стрелка влево/вправо 315">
                <a:extLst>
                  <a:ext uri="{FF2B5EF4-FFF2-40B4-BE49-F238E27FC236}">
                    <a16:creationId xmlns:a16="http://schemas.microsoft.com/office/drawing/2014/main" xmlns="" id="{46248B06-0A01-4061-8FE1-26A2A0086534}"/>
                  </a:ext>
                </a:extLst>
              </p:cNvPr>
              <p:cNvSpPr/>
              <p:nvPr/>
            </p:nvSpPr>
            <p:spPr>
              <a:xfrm>
                <a:off x="7468570" y="4471144"/>
                <a:ext cx="581258" cy="252404"/>
              </a:xfrm>
              <a:prstGeom prst="lef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2" name="Двойная стрелка влево/вправо 316">
                <a:extLst>
                  <a:ext uri="{FF2B5EF4-FFF2-40B4-BE49-F238E27FC236}">
                    <a16:creationId xmlns:a16="http://schemas.microsoft.com/office/drawing/2014/main" xmlns="" id="{20060C2A-63CF-4914-870C-DA2B66AC821F}"/>
                  </a:ext>
                </a:extLst>
              </p:cNvPr>
              <p:cNvSpPr/>
              <p:nvPr/>
            </p:nvSpPr>
            <p:spPr>
              <a:xfrm>
                <a:off x="7468570" y="5461714"/>
                <a:ext cx="581258" cy="252404"/>
              </a:xfrm>
              <a:prstGeom prst="lef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3514" name="TextBox 143">
                <a:extLst>
                  <a:ext uri="{FF2B5EF4-FFF2-40B4-BE49-F238E27FC236}">
                    <a16:creationId xmlns:a16="http://schemas.microsoft.com/office/drawing/2014/main" xmlns="" id="{C843806F-C367-4105-AEEE-6855CC3E6E64}"/>
                  </a:ext>
                </a:extLst>
              </p:cNvPr>
              <p:cNvSpPr txBox="1">
                <a:spLocks noChangeArrowheads="1"/>
              </p:cNvSpPr>
              <p:nvPr/>
            </p:nvSpPr>
            <p:spPr bwMode="auto">
              <a:xfrm>
                <a:off x="8090848" y="4390324"/>
                <a:ext cx="4315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GB" altLang="en-US" sz="2400" dirty="0">
                    <a:latin typeface="Times New Roman" panose="02020603050405020304" pitchFamily="18" charset="0"/>
                  </a:rPr>
                  <a:t>D</a:t>
                </a:r>
                <a:r>
                  <a:rPr kumimoji="0" lang="en-GB" altLang="en-US" sz="1600" dirty="0">
                    <a:latin typeface="Times New Roman" panose="02020603050405020304" pitchFamily="18" charset="0"/>
                  </a:rPr>
                  <a:t>1</a:t>
                </a:r>
                <a:endParaRPr kumimoji="0" lang="ru-RU" altLang="en-US" sz="2400" dirty="0">
                  <a:latin typeface="Times New Roman" panose="02020603050405020304" pitchFamily="18" charset="0"/>
                </a:endParaRPr>
              </a:p>
            </p:txBody>
          </p:sp>
        </p:grpSp>
        <p:sp>
          <p:nvSpPr>
            <p:cNvPr id="131" name="TextBox 130">
              <a:extLst>
                <a:ext uri="{FF2B5EF4-FFF2-40B4-BE49-F238E27FC236}">
                  <a16:creationId xmlns:a16="http://schemas.microsoft.com/office/drawing/2014/main" xmlns="" id="{0A2A7D46-E6B8-4AFF-8AB2-545E2356495B}"/>
                </a:ext>
              </a:extLst>
            </p:cNvPr>
            <p:cNvSpPr txBox="1"/>
            <p:nvPr/>
          </p:nvSpPr>
          <p:spPr>
            <a:xfrm>
              <a:off x="5576248" y="5029082"/>
              <a:ext cx="868711" cy="708004"/>
            </a:xfrm>
            <a:prstGeom prst="rect">
              <a:avLst/>
            </a:prstGeom>
            <a:solidFill>
              <a:srgbClr val="FF0000"/>
            </a:solidFill>
          </p:spPr>
          <p:txBody>
            <a:bodyPr wrap="none">
              <a:spAutoFit/>
            </a:bodyPr>
            <a:lstStyle/>
            <a:p>
              <a:pPr>
                <a:defRPr/>
              </a:pPr>
              <a:r>
                <a:rPr lang="en-GB" sz="2000" b="1" dirty="0">
                  <a:latin typeface="+mn-lt"/>
                </a:rPr>
                <a:t>Input</a:t>
              </a:r>
            </a:p>
            <a:p>
              <a:pPr>
                <a:defRPr/>
              </a:pPr>
              <a:r>
                <a:rPr lang="en-GB" sz="2000" b="1" dirty="0">
                  <a:latin typeface="+mn-lt"/>
                </a:rPr>
                <a:t>Layer</a:t>
              </a:r>
              <a:endParaRPr lang="ru-RU" sz="2000" b="1" dirty="0">
                <a:latin typeface="+mn-lt"/>
              </a:endParaRPr>
            </a:p>
          </p:txBody>
        </p:sp>
        <p:sp>
          <p:nvSpPr>
            <p:cNvPr id="132" name="TextBox 131">
              <a:extLst>
                <a:ext uri="{FF2B5EF4-FFF2-40B4-BE49-F238E27FC236}">
                  <a16:creationId xmlns:a16="http://schemas.microsoft.com/office/drawing/2014/main" xmlns="" id="{DAC09EDC-F1A6-4CCD-84A0-E05EA6DF90FA}"/>
                </a:ext>
              </a:extLst>
            </p:cNvPr>
            <p:cNvSpPr txBox="1"/>
            <p:nvPr/>
          </p:nvSpPr>
          <p:spPr>
            <a:xfrm>
              <a:off x="6498955" y="5051306"/>
              <a:ext cx="940177" cy="646093"/>
            </a:xfrm>
            <a:prstGeom prst="rect">
              <a:avLst/>
            </a:prstGeom>
            <a:solidFill>
              <a:srgbClr val="000099"/>
            </a:solidFill>
          </p:spPr>
          <p:txBody>
            <a:bodyPr wrap="none">
              <a:spAutoFit/>
            </a:bodyPr>
            <a:lstStyle/>
            <a:p>
              <a:pPr>
                <a:defRPr/>
              </a:pPr>
              <a:r>
                <a:rPr lang="en-GB" sz="1800" b="1" dirty="0">
                  <a:solidFill>
                    <a:schemeClr val="bg1"/>
                  </a:solidFill>
                  <a:latin typeface="+mn-lt"/>
                </a:rPr>
                <a:t>Output</a:t>
              </a:r>
            </a:p>
            <a:p>
              <a:pPr>
                <a:defRPr/>
              </a:pPr>
              <a:r>
                <a:rPr lang="en-GB" sz="1800" b="1" dirty="0">
                  <a:solidFill>
                    <a:schemeClr val="bg1"/>
                  </a:solidFill>
                  <a:latin typeface="+mn-lt"/>
                </a:rPr>
                <a:t>Layer</a:t>
              </a:r>
              <a:endParaRPr lang="ru-RU" sz="1800" b="1" dirty="0">
                <a:solidFill>
                  <a:schemeClr val="bg1"/>
                </a:solidFill>
                <a:latin typeface="+mn-lt"/>
              </a:endParaRPr>
            </a:p>
          </p:txBody>
        </p:sp>
        <p:sp>
          <p:nvSpPr>
            <p:cNvPr id="133" name="TextBox 132">
              <a:extLst>
                <a:ext uri="{FF2B5EF4-FFF2-40B4-BE49-F238E27FC236}">
                  <a16:creationId xmlns:a16="http://schemas.microsoft.com/office/drawing/2014/main" xmlns="" id="{C539E407-1389-4216-AEF3-3B8F2D95F198}"/>
                </a:ext>
              </a:extLst>
            </p:cNvPr>
            <p:cNvSpPr txBox="1"/>
            <p:nvPr/>
          </p:nvSpPr>
          <p:spPr>
            <a:xfrm>
              <a:off x="7496305" y="5057656"/>
              <a:ext cx="1569080" cy="369876"/>
            </a:xfrm>
            <a:prstGeom prst="rect">
              <a:avLst/>
            </a:prstGeom>
            <a:solidFill>
              <a:srgbClr val="FFFFCC"/>
            </a:solidFill>
          </p:spPr>
          <p:txBody>
            <a:bodyPr wrap="none">
              <a:spAutoFit/>
            </a:bodyPr>
            <a:lstStyle/>
            <a:p>
              <a:pPr>
                <a:defRPr/>
              </a:pPr>
              <a:r>
                <a:rPr lang="en-GB" sz="1800" b="1" dirty="0">
                  <a:latin typeface="+mn-lt"/>
                </a:rPr>
                <a:t>Destinations</a:t>
              </a:r>
              <a:endParaRPr lang="ru-RU" sz="1800" b="1" dirty="0">
                <a:latin typeface="+mn-lt"/>
              </a:endParaRPr>
            </a:p>
          </p:txBody>
        </p:sp>
        <p:cxnSp>
          <p:nvCxnSpPr>
            <p:cNvPr id="134" name="Прямая со стрелкой 327">
              <a:extLst>
                <a:ext uri="{FF2B5EF4-FFF2-40B4-BE49-F238E27FC236}">
                  <a16:creationId xmlns:a16="http://schemas.microsoft.com/office/drawing/2014/main" xmlns="" id="{C82E8DAB-FD68-423A-A468-388898D1E418}"/>
                </a:ext>
              </a:extLst>
            </p:cNvPr>
            <p:cNvCxnSpPr>
              <a:stCxn id="132" idx="0"/>
              <a:endCxn id="63521" idx="6"/>
            </p:cNvCxnSpPr>
            <p:nvPr/>
          </p:nvCxnSpPr>
          <p:spPr>
            <a:xfrm flipH="1" flipV="1">
              <a:off x="6932517" y="4090897"/>
              <a:ext cx="36527" cy="9604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Прямая со стрелкой 329">
              <a:extLst>
                <a:ext uri="{FF2B5EF4-FFF2-40B4-BE49-F238E27FC236}">
                  <a16:creationId xmlns:a16="http://schemas.microsoft.com/office/drawing/2014/main" xmlns="" id="{432E3143-7797-418D-92FA-DCDA67F0971A}"/>
                </a:ext>
              </a:extLst>
            </p:cNvPr>
            <p:cNvCxnSpPr/>
            <p:nvPr/>
          </p:nvCxnSpPr>
          <p:spPr>
            <a:xfrm flipV="1">
              <a:off x="8078171" y="4039385"/>
              <a:ext cx="11401" cy="11833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8" name="TextBox 167">
            <a:extLst>
              <a:ext uri="{FF2B5EF4-FFF2-40B4-BE49-F238E27FC236}">
                <a16:creationId xmlns:a16="http://schemas.microsoft.com/office/drawing/2014/main" xmlns="" id="{9689FA20-7F11-4267-A045-DF3A680F3723}"/>
              </a:ext>
            </a:extLst>
          </p:cNvPr>
          <p:cNvSpPr txBox="1"/>
          <p:nvPr/>
        </p:nvSpPr>
        <p:spPr>
          <a:xfrm>
            <a:off x="152400" y="1695450"/>
            <a:ext cx="1479550" cy="369888"/>
          </a:xfrm>
          <a:prstGeom prst="rect">
            <a:avLst/>
          </a:prstGeom>
          <a:noFill/>
        </p:spPr>
        <p:txBody>
          <a:bodyPr wrap="none">
            <a:spAutoFit/>
          </a:bodyPr>
          <a:lstStyle/>
          <a:p>
            <a:pPr>
              <a:defRPr/>
            </a:pPr>
            <a:r>
              <a:rPr lang="en-GB" sz="1800" b="1" dirty="0">
                <a:latin typeface="+mn-lt"/>
              </a:rPr>
              <a:t>Perceptron:</a:t>
            </a:r>
            <a:endParaRPr lang="ru-RU" sz="1800" b="1" dirty="0">
              <a:latin typeface="+mn-lt"/>
            </a:endParaRPr>
          </a:p>
        </p:txBody>
      </p:sp>
      <p:sp>
        <p:nvSpPr>
          <p:cNvPr id="169" name="TextBox 168">
            <a:extLst>
              <a:ext uri="{FF2B5EF4-FFF2-40B4-BE49-F238E27FC236}">
                <a16:creationId xmlns:a16="http://schemas.microsoft.com/office/drawing/2014/main" xmlns="" id="{520B797C-9360-4F1B-AC72-607AD97D55A9}"/>
              </a:ext>
            </a:extLst>
          </p:cNvPr>
          <p:cNvSpPr txBox="1"/>
          <p:nvPr/>
        </p:nvSpPr>
        <p:spPr>
          <a:xfrm>
            <a:off x="187325" y="3611563"/>
            <a:ext cx="1423988" cy="708025"/>
          </a:xfrm>
          <a:prstGeom prst="rect">
            <a:avLst/>
          </a:prstGeom>
          <a:noFill/>
        </p:spPr>
        <p:txBody>
          <a:bodyPr wrap="none">
            <a:spAutoFit/>
          </a:bodyPr>
          <a:lstStyle/>
          <a:p>
            <a:pPr>
              <a:defRPr/>
            </a:pPr>
            <a:r>
              <a:rPr lang="en-GB" sz="2000" b="1" dirty="0">
                <a:latin typeface="+mn-lt"/>
              </a:rPr>
              <a:t>Activation</a:t>
            </a:r>
          </a:p>
          <a:p>
            <a:pPr>
              <a:defRPr/>
            </a:pPr>
            <a:r>
              <a:rPr lang="en-GB" sz="2000" b="1" dirty="0">
                <a:latin typeface="+mn-lt"/>
              </a:rPr>
              <a:t>functions:</a:t>
            </a:r>
            <a:endParaRPr lang="ru-RU" sz="2000" b="1" dirty="0">
              <a:latin typeface="+mn-lt"/>
            </a:endParaRPr>
          </a:p>
        </p:txBody>
      </p:sp>
      <p:sp>
        <p:nvSpPr>
          <p:cNvPr id="170" name="TextBox 169">
            <a:extLst>
              <a:ext uri="{FF2B5EF4-FFF2-40B4-BE49-F238E27FC236}">
                <a16:creationId xmlns:a16="http://schemas.microsoft.com/office/drawing/2014/main" xmlns="" id="{3898124A-FCE8-4CB7-90C8-33FB2C377AFE}"/>
              </a:ext>
            </a:extLst>
          </p:cNvPr>
          <p:cNvSpPr txBox="1"/>
          <p:nvPr/>
        </p:nvSpPr>
        <p:spPr>
          <a:xfrm>
            <a:off x="228600" y="4979988"/>
            <a:ext cx="1352550" cy="400050"/>
          </a:xfrm>
          <a:prstGeom prst="rect">
            <a:avLst/>
          </a:prstGeom>
          <a:noFill/>
        </p:spPr>
        <p:txBody>
          <a:bodyPr wrap="none">
            <a:spAutoFit/>
          </a:bodyPr>
          <a:lstStyle/>
          <a:p>
            <a:pPr>
              <a:defRPr/>
            </a:pPr>
            <a:r>
              <a:rPr lang="en-GB" sz="2000" b="1" dirty="0">
                <a:latin typeface="+mn-lt"/>
              </a:rPr>
              <a:t>Learning:</a:t>
            </a:r>
            <a:endParaRPr lang="ru-RU" sz="2000" b="1" dirty="0">
              <a:latin typeface="+mn-lt"/>
            </a:endParaRPr>
          </a:p>
        </p:txBody>
      </p:sp>
      <p:sp>
        <p:nvSpPr>
          <p:cNvPr id="172" name="Заголовок 1">
            <a:extLst>
              <a:ext uri="{FF2B5EF4-FFF2-40B4-BE49-F238E27FC236}">
                <a16:creationId xmlns:a16="http://schemas.microsoft.com/office/drawing/2014/main" xmlns="" id="{0EA23C1C-026F-4A50-A01D-30EF8A844962}"/>
              </a:ext>
            </a:extLst>
          </p:cNvPr>
          <p:cNvSpPr>
            <a:spLocks noGrp="1"/>
          </p:cNvSpPr>
          <p:nvPr>
            <p:ph type="title"/>
          </p:nvPr>
        </p:nvSpPr>
        <p:spPr>
          <a:xfrm>
            <a:off x="654050" y="-171450"/>
            <a:ext cx="8229600" cy="1143000"/>
          </a:xfrm>
        </p:spPr>
        <p:txBody>
          <a:bodyPr>
            <a:normAutofit/>
          </a:bodyPr>
          <a:lstStyle/>
          <a:p>
            <a:pPr>
              <a:defRPr/>
            </a:pPr>
            <a:r>
              <a:rPr lang="en-GB" dirty="0"/>
              <a:t>The simplest ANN: Perceptron</a:t>
            </a:r>
            <a:endParaRPr lang="ru-RU" dirty="0"/>
          </a:p>
        </p:txBody>
      </p:sp>
      <p:sp>
        <p:nvSpPr>
          <p:cNvPr id="174" name="TextBox 173">
            <a:extLst>
              <a:ext uri="{FF2B5EF4-FFF2-40B4-BE49-F238E27FC236}">
                <a16:creationId xmlns:a16="http://schemas.microsoft.com/office/drawing/2014/main" xmlns="" id="{5CAFED6A-E129-478C-9ECA-050E5E2FF35E}"/>
              </a:ext>
            </a:extLst>
          </p:cNvPr>
          <p:cNvSpPr txBox="1"/>
          <p:nvPr/>
        </p:nvSpPr>
        <p:spPr>
          <a:xfrm>
            <a:off x="1347788" y="6562725"/>
            <a:ext cx="2498725" cy="341313"/>
          </a:xfrm>
          <a:prstGeom prst="rect">
            <a:avLst/>
          </a:prstGeom>
          <a:noFill/>
        </p:spPr>
        <p:txBody>
          <a:bodyPr wrap="none">
            <a:spAutoFit/>
          </a:bodyPr>
          <a:lstStyle/>
          <a:p>
            <a:pPr>
              <a:lnSpc>
                <a:spcPct val="90000"/>
              </a:lnSpc>
              <a:defRPr/>
            </a:pPr>
            <a:r>
              <a:rPr lang="en-US" sz="1800" dirty="0">
                <a:solidFill>
                  <a:schemeClr val="bg1">
                    <a:lumMod val="50000"/>
                  </a:schemeClr>
                </a:solidFill>
                <a:latin typeface="Tw Cen MT" panose="020B0602020104020603" pitchFamily="34" charset="0"/>
              </a:rPr>
              <a:t>Slide by Geoffrey Hinton</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xmlns="" id="{E33AAB5C-19BC-446D-BEB8-5549B89EBCE1}"/>
              </a:ext>
            </a:extLst>
          </p:cNvPr>
          <p:cNvSpPr>
            <a:spLocks noGrp="1" noChangeArrowheads="1"/>
          </p:cNvSpPr>
          <p:nvPr>
            <p:ph type="title"/>
          </p:nvPr>
        </p:nvSpPr>
        <p:spPr>
          <a:xfrm>
            <a:off x="758825" y="11113"/>
            <a:ext cx="8229600" cy="684212"/>
          </a:xfrm>
        </p:spPr>
        <p:txBody>
          <a:bodyPr/>
          <a:lstStyle/>
          <a:p>
            <a:r>
              <a:rPr kumimoji="0" lang="en-US" altLang="en-US">
                <a:solidFill>
                  <a:srgbClr val="000000"/>
                </a:solidFill>
                <a:effectLst/>
              </a:rPr>
              <a:t>Multilayer Perceptron</a:t>
            </a:r>
          </a:p>
        </p:txBody>
      </p:sp>
      <p:sp>
        <p:nvSpPr>
          <p:cNvPr id="71" name="Text Box 4">
            <a:extLst>
              <a:ext uri="{FF2B5EF4-FFF2-40B4-BE49-F238E27FC236}">
                <a16:creationId xmlns:a16="http://schemas.microsoft.com/office/drawing/2014/main" xmlns="" id="{AEF50ACD-2415-4393-87DF-4C372BDE65B1}"/>
              </a:ext>
            </a:extLst>
          </p:cNvPr>
          <p:cNvSpPr txBox="1">
            <a:spLocks noChangeArrowheads="1"/>
          </p:cNvSpPr>
          <p:nvPr/>
        </p:nvSpPr>
        <p:spPr bwMode="auto">
          <a:xfrm>
            <a:off x="6840538" y="5840413"/>
            <a:ext cx="16208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fontAlgn="auto" hangingPunct="1">
              <a:spcBef>
                <a:spcPct val="50000"/>
              </a:spcBef>
              <a:spcAft>
                <a:spcPts val="0"/>
              </a:spcAft>
              <a:defRPr/>
            </a:pPr>
            <a:r>
              <a:rPr lang="en-US" sz="2000" kern="0">
                <a:solidFill>
                  <a:srgbClr val="3333CC"/>
                </a:solidFill>
              </a:rPr>
              <a:t>input vector</a:t>
            </a:r>
          </a:p>
        </p:txBody>
      </p:sp>
      <p:sp>
        <p:nvSpPr>
          <p:cNvPr id="72" name="Text Box 5">
            <a:extLst>
              <a:ext uri="{FF2B5EF4-FFF2-40B4-BE49-F238E27FC236}">
                <a16:creationId xmlns:a16="http://schemas.microsoft.com/office/drawing/2014/main" xmlns="" id="{46DB5A43-50A1-4E82-B0C5-550BE7EB3E01}"/>
              </a:ext>
            </a:extLst>
          </p:cNvPr>
          <p:cNvSpPr txBox="1">
            <a:spLocks noChangeArrowheads="1"/>
          </p:cNvSpPr>
          <p:nvPr/>
        </p:nvSpPr>
        <p:spPr bwMode="auto">
          <a:xfrm>
            <a:off x="7596188" y="4264025"/>
            <a:ext cx="11525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fontAlgn="auto" hangingPunct="1">
              <a:spcBef>
                <a:spcPct val="50000"/>
              </a:spcBef>
              <a:spcAft>
                <a:spcPts val="0"/>
              </a:spcAft>
              <a:defRPr/>
            </a:pPr>
            <a:r>
              <a:rPr lang="en-US" kern="0">
                <a:solidFill>
                  <a:srgbClr val="3333CC"/>
                </a:solidFill>
              </a:rPr>
              <a:t>hidden layers</a:t>
            </a:r>
            <a:endParaRPr lang="en-US" sz="1800" kern="0">
              <a:solidFill>
                <a:srgbClr val="3333CC"/>
              </a:solidFill>
            </a:endParaRPr>
          </a:p>
        </p:txBody>
      </p:sp>
      <p:sp>
        <p:nvSpPr>
          <p:cNvPr id="74" name="Oval 7">
            <a:extLst>
              <a:ext uri="{FF2B5EF4-FFF2-40B4-BE49-F238E27FC236}">
                <a16:creationId xmlns:a16="http://schemas.microsoft.com/office/drawing/2014/main" xmlns="" id="{A4F5291C-F249-4FF7-BD3C-81129E0E1AAB}"/>
              </a:ext>
            </a:extLst>
          </p:cNvPr>
          <p:cNvSpPr>
            <a:spLocks noChangeArrowheads="1"/>
          </p:cNvSpPr>
          <p:nvPr/>
        </p:nvSpPr>
        <p:spPr bwMode="auto">
          <a:xfrm>
            <a:off x="2916238" y="4870450"/>
            <a:ext cx="431800" cy="431800"/>
          </a:xfrm>
          <a:prstGeom prst="ellipse">
            <a:avLst/>
          </a:prstGeom>
          <a:solidFill>
            <a:srgbClr val="0000FF"/>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75" name="Oval 8">
            <a:extLst>
              <a:ext uri="{FF2B5EF4-FFF2-40B4-BE49-F238E27FC236}">
                <a16:creationId xmlns:a16="http://schemas.microsoft.com/office/drawing/2014/main" xmlns="" id="{E6C8E919-087A-4482-A54F-0ACD6928D86F}"/>
              </a:ext>
            </a:extLst>
          </p:cNvPr>
          <p:cNvSpPr>
            <a:spLocks noChangeArrowheads="1"/>
          </p:cNvSpPr>
          <p:nvPr/>
        </p:nvSpPr>
        <p:spPr bwMode="auto">
          <a:xfrm>
            <a:off x="3708400" y="4870450"/>
            <a:ext cx="431800" cy="431800"/>
          </a:xfrm>
          <a:prstGeom prst="ellipse">
            <a:avLst/>
          </a:prstGeom>
          <a:solidFill>
            <a:srgbClr val="0000FF"/>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76" name="Oval 9">
            <a:extLst>
              <a:ext uri="{FF2B5EF4-FFF2-40B4-BE49-F238E27FC236}">
                <a16:creationId xmlns:a16="http://schemas.microsoft.com/office/drawing/2014/main" xmlns="" id="{B0D206F5-5C1F-4D60-9F0A-B42087051D16}"/>
              </a:ext>
            </a:extLst>
          </p:cNvPr>
          <p:cNvSpPr>
            <a:spLocks noChangeArrowheads="1"/>
          </p:cNvSpPr>
          <p:nvPr/>
        </p:nvSpPr>
        <p:spPr bwMode="auto">
          <a:xfrm>
            <a:off x="4500563" y="4870450"/>
            <a:ext cx="431800" cy="431800"/>
          </a:xfrm>
          <a:prstGeom prst="ellipse">
            <a:avLst/>
          </a:prstGeom>
          <a:solidFill>
            <a:srgbClr val="0000FF"/>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77" name="Oval 10">
            <a:extLst>
              <a:ext uri="{FF2B5EF4-FFF2-40B4-BE49-F238E27FC236}">
                <a16:creationId xmlns:a16="http://schemas.microsoft.com/office/drawing/2014/main" xmlns="" id="{53B54FA5-D6B5-4CAA-B68B-28EC3D125897}"/>
              </a:ext>
            </a:extLst>
          </p:cNvPr>
          <p:cNvSpPr>
            <a:spLocks noChangeArrowheads="1"/>
          </p:cNvSpPr>
          <p:nvPr/>
        </p:nvSpPr>
        <p:spPr bwMode="auto">
          <a:xfrm>
            <a:off x="3563938" y="3862388"/>
            <a:ext cx="431800" cy="431800"/>
          </a:xfrm>
          <a:prstGeom prst="ellipse">
            <a:avLst/>
          </a:prstGeom>
          <a:solidFill>
            <a:srgbClr val="0000FF"/>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78" name="Oval 11">
            <a:extLst>
              <a:ext uri="{FF2B5EF4-FFF2-40B4-BE49-F238E27FC236}">
                <a16:creationId xmlns:a16="http://schemas.microsoft.com/office/drawing/2014/main" xmlns="" id="{B2B307C8-31BF-4AAB-9C92-F5DDB6D94943}"/>
              </a:ext>
            </a:extLst>
          </p:cNvPr>
          <p:cNvSpPr>
            <a:spLocks noChangeArrowheads="1"/>
          </p:cNvSpPr>
          <p:nvPr/>
        </p:nvSpPr>
        <p:spPr bwMode="auto">
          <a:xfrm>
            <a:off x="4500563" y="3862388"/>
            <a:ext cx="431800" cy="431800"/>
          </a:xfrm>
          <a:prstGeom prst="ellipse">
            <a:avLst/>
          </a:prstGeom>
          <a:solidFill>
            <a:srgbClr val="0000FF"/>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79" name="Oval 12">
            <a:extLst>
              <a:ext uri="{FF2B5EF4-FFF2-40B4-BE49-F238E27FC236}">
                <a16:creationId xmlns:a16="http://schemas.microsoft.com/office/drawing/2014/main" xmlns="" id="{3CDD6D09-C13C-409B-9A77-62DF2CCD3F15}"/>
              </a:ext>
            </a:extLst>
          </p:cNvPr>
          <p:cNvSpPr>
            <a:spLocks noChangeArrowheads="1"/>
          </p:cNvSpPr>
          <p:nvPr/>
        </p:nvSpPr>
        <p:spPr bwMode="auto">
          <a:xfrm>
            <a:off x="3708400" y="5878513"/>
            <a:ext cx="431800" cy="431800"/>
          </a:xfrm>
          <a:prstGeom prst="ellipse">
            <a:avLst/>
          </a:prstGeom>
          <a:solidFill>
            <a:srgbClr val="FF0000"/>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80" name="Oval 13">
            <a:extLst>
              <a:ext uri="{FF2B5EF4-FFF2-40B4-BE49-F238E27FC236}">
                <a16:creationId xmlns:a16="http://schemas.microsoft.com/office/drawing/2014/main" xmlns="" id="{40A1FA2A-11D1-4286-884C-D0272468B650}"/>
              </a:ext>
            </a:extLst>
          </p:cNvPr>
          <p:cNvSpPr>
            <a:spLocks noChangeArrowheads="1"/>
          </p:cNvSpPr>
          <p:nvPr/>
        </p:nvSpPr>
        <p:spPr bwMode="auto">
          <a:xfrm>
            <a:off x="4500563" y="5878513"/>
            <a:ext cx="431800" cy="431800"/>
          </a:xfrm>
          <a:prstGeom prst="ellipse">
            <a:avLst/>
          </a:prstGeom>
          <a:solidFill>
            <a:srgbClr val="FF0000"/>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81" name="Oval 14">
            <a:extLst>
              <a:ext uri="{FF2B5EF4-FFF2-40B4-BE49-F238E27FC236}">
                <a16:creationId xmlns:a16="http://schemas.microsoft.com/office/drawing/2014/main" xmlns="" id="{3FDDA4DF-999E-4DFE-A5A0-99E7D309C32C}"/>
              </a:ext>
            </a:extLst>
          </p:cNvPr>
          <p:cNvSpPr>
            <a:spLocks noChangeArrowheads="1"/>
          </p:cNvSpPr>
          <p:nvPr/>
        </p:nvSpPr>
        <p:spPr bwMode="auto">
          <a:xfrm>
            <a:off x="5292725" y="5878513"/>
            <a:ext cx="431800" cy="431800"/>
          </a:xfrm>
          <a:prstGeom prst="ellipse">
            <a:avLst/>
          </a:prstGeom>
          <a:solidFill>
            <a:srgbClr val="FF0000"/>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82" name="Oval 15">
            <a:extLst>
              <a:ext uri="{FF2B5EF4-FFF2-40B4-BE49-F238E27FC236}">
                <a16:creationId xmlns:a16="http://schemas.microsoft.com/office/drawing/2014/main" xmlns="" id="{F84ABF00-627C-4CB5-9CD1-03AD70E49BE7}"/>
              </a:ext>
            </a:extLst>
          </p:cNvPr>
          <p:cNvSpPr>
            <a:spLocks noChangeArrowheads="1"/>
          </p:cNvSpPr>
          <p:nvPr/>
        </p:nvSpPr>
        <p:spPr bwMode="auto">
          <a:xfrm>
            <a:off x="4068763" y="2709863"/>
            <a:ext cx="431800" cy="431800"/>
          </a:xfrm>
          <a:prstGeom prst="ellipse">
            <a:avLst/>
          </a:prstGeom>
          <a:solidFill>
            <a:srgbClr val="FFFF00"/>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83" name="Oval 16">
            <a:extLst>
              <a:ext uri="{FF2B5EF4-FFF2-40B4-BE49-F238E27FC236}">
                <a16:creationId xmlns:a16="http://schemas.microsoft.com/office/drawing/2014/main" xmlns="" id="{A2D13644-454C-46AE-889C-21839AE465FA}"/>
              </a:ext>
            </a:extLst>
          </p:cNvPr>
          <p:cNvSpPr>
            <a:spLocks noChangeArrowheads="1"/>
          </p:cNvSpPr>
          <p:nvPr/>
        </p:nvSpPr>
        <p:spPr bwMode="auto">
          <a:xfrm>
            <a:off x="4860925" y="2709863"/>
            <a:ext cx="431800" cy="431800"/>
          </a:xfrm>
          <a:prstGeom prst="ellipse">
            <a:avLst/>
          </a:prstGeom>
          <a:solidFill>
            <a:srgbClr val="FFFF00"/>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84" name="Oval 17">
            <a:extLst>
              <a:ext uri="{FF2B5EF4-FFF2-40B4-BE49-F238E27FC236}">
                <a16:creationId xmlns:a16="http://schemas.microsoft.com/office/drawing/2014/main" xmlns="" id="{9538783F-698F-4785-8F29-6D26D489D179}"/>
              </a:ext>
            </a:extLst>
          </p:cNvPr>
          <p:cNvSpPr>
            <a:spLocks noChangeArrowheads="1"/>
          </p:cNvSpPr>
          <p:nvPr/>
        </p:nvSpPr>
        <p:spPr bwMode="auto">
          <a:xfrm>
            <a:off x="5508625" y="3933825"/>
            <a:ext cx="431800" cy="431800"/>
          </a:xfrm>
          <a:prstGeom prst="ellipse">
            <a:avLst/>
          </a:prstGeom>
          <a:solidFill>
            <a:srgbClr val="0000FF"/>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85" name="Oval 18">
            <a:extLst>
              <a:ext uri="{FF2B5EF4-FFF2-40B4-BE49-F238E27FC236}">
                <a16:creationId xmlns:a16="http://schemas.microsoft.com/office/drawing/2014/main" xmlns="" id="{0F3CDBF3-6256-4330-902B-521A3F1B6242}"/>
              </a:ext>
            </a:extLst>
          </p:cNvPr>
          <p:cNvSpPr>
            <a:spLocks noChangeArrowheads="1"/>
          </p:cNvSpPr>
          <p:nvPr/>
        </p:nvSpPr>
        <p:spPr bwMode="auto">
          <a:xfrm>
            <a:off x="5292725" y="4870450"/>
            <a:ext cx="431800" cy="431800"/>
          </a:xfrm>
          <a:prstGeom prst="ellipse">
            <a:avLst/>
          </a:prstGeom>
          <a:solidFill>
            <a:srgbClr val="0000FF"/>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86" name="Oval 19">
            <a:extLst>
              <a:ext uri="{FF2B5EF4-FFF2-40B4-BE49-F238E27FC236}">
                <a16:creationId xmlns:a16="http://schemas.microsoft.com/office/drawing/2014/main" xmlns="" id="{1DB47C79-AE38-45A8-984B-188294DCAD32}"/>
              </a:ext>
            </a:extLst>
          </p:cNvPr>
          <p:cNvSpPr>
            <a:spLocks noChangeArrowheads="1"/>
          </p:cNvSpPr>
          <p:nvPr/>
        </p:nvSpPr>
        <p:spPr bwMode="auto">
          <a:xfrm>
            <a:off x="6084888" y="4870450"/>
            <a:ext cx="431800" cy="431800"/>
          </a:xfrm>
          <a:prstGeom prst="ellipse">
            <a:avLst/>
          </a:prstGeom>
          <a:solidFill>
            <a:srgbClr val="0000FF"/>
          </a:solidFill>
          <a:ln w="28575">
            <a:solidFill>
              <a:srgbClr val="000000"/>
            </a:solidFill>
            <a:round/>
            <a:headEnd/>
            <a:tailEnd/>
          </a:ln>
          <a:effec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cxnSp>
        <p:nvCxnSpPr>
          <p:cNvPr id="65554" name="AutoShape 20">
            <a:extLst>
              <a:ext uri="{FF2B5EF4-FFF2-40B4-BE49-F238E27FC236}">
                <a16:creationId xmlns:a16="http://schemas.microsoft.com/office/drawing/2014/main" xmlns="" id="{480C53E0-9D06-49A0-A39F-A16DF704E0B2}"/>
              </a:ext>
            </a:extLst>
          </p:cNvPr>
          <p:cNvCxnSpPr>
            <a:cxnSpLocks noChangeShapeType="1"/>
            <a:stCxn id="80" idx="0"/>
            <a:endCxn id="76" idx="4"/>
          </p:cNvCxnSpPr>
          <p:nvPr/>
        </p:nvCxnSpPr>
        <p:spPr bwMode="auto">
          <a:xfrm flipV="1">
            <a:off x="4716463" y="5316538"/>
            <a:ext cx="0" cy="5476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55" name="AutoShape 21">
            <a:extLst>
              <a:ext uri="{FF2B5EF4-FFF2-40B4-BE49-F238E27FC236}">
                <a16:creationId xmlns:a16="http://schemas.microsoft.com/office/drawing/2014/main" xmlns="" id="{7B1F40B7-3431-4944-8E0D-7037B6EFDE81}"/>
              </a:ext>
            </a:extLst>
          </p:cNvPr>
          <p:cNvCxnSpPr>
            <a:cxnSpLocks noChangeShapeType="1"/>
            <a:stCxn id="79" idx="0"/>
            <a:endCxn id="75" idx="4"/>
          </p:cNvCxnSpPr>
          <p:nvPr/>
        </p:nvCxnSpPr>
        <p:spPr bwMode="auto">
          <a:xfrm flipV="1">
            <a:off x="3924300" y="5316538"/>
            <a:ext cx="0" cy="5476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56" name="AutoShape 22">
            <a:extLst>
              <a:ext uri="{FF2B5EF4-FFF2-40B4-BE49-F238E27FC236}">
                <a16:creationId xmlns:a16="http://schemas.microsoft.com/office/drawing/2014/main" xmlns="" id="{6F2277C8-9D81-4F72-BCEB-F19CD54F89C8}"/>
              </a:ext>
            </a:extLst>
          </p:cNvPr>
          <p:cNvCxnSpPr>
            <a:cxnSpLocks noChangeShapeType="1"/>
            <a:stCxn id="81" idx="0"/>
            <a:endCxn id="85" idx="4"/>
          </p:cNvCxnSpPr>
          <p:nvPr/>
        </p:nvCxnSpPr>
        <p:spPr bwMode="auto">
          <a:xfrm flipV="1">
            <a:off x="5508625" y="5316538"/>
            <a:ext cx="0" cy="5476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57" name="AutoShape 23">
            <a:extLst>
              <a:ext uri="{FF2B5EF4-FFF2-40B4-BE49-F238E27FC236}">
                <a16:creationId xmlns:a16="http://schemas.microsoft.com/office/drawing/2014/main" xmlns="" id="{1B69993E-C4F7-4362-90A3-8C2DF43B1C87}"/>
              </a:ext>
            </a:extLst>
          </p:cNvPr>
          <p:cNvCxnSpPr>
            <a:cxnSpLocks noChangeShapeType="1"/>
            <a:stCxn id="76" idx="0"/>
            <a:endCxn id="78" idx="4"/>
          </p:cNvCxnSpPr>
          <p:nvPr/>
        </p:nvCxnSpPr>
        <p:spPr bwMode="auto">
          <a:xfrm flipV="1">
            <a:off x="4716463" y="4308475"/>
            <a:ext cx="0" cy="547688"/>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58" name="AutoShape 24">
            <a:extLst>
              <a:ext uri="{FF2B5EF4-FFF2-40B4-BE49-F238E27FC236}">
                <a16:creationId xmlns:a16="http://schemas.microsoft.com/office/drawing/2014/main" xmlns="" id="{316309CD-EDEC-4274-9F60-C516F1457140}"/>
              </a:ext>
            </a:extLst>
          </p:cNvPr>
          <p:cNvCxnSpPr>
            <a:cxnSpLocks noChangeShapeType="1"/>
            <a:stCxn id="75" idx="0"/>
            <a:endCxn id="77" idx="4"/>
          </p:cNvCxnSpPr>
          <p:nvPr/>
        </p:nvCxnSpPr>
        <p:spPr bwMode="auto">
          <a:xfrm flipH="1" flipV="1">
            <a:off x="3779838" y="4308475"/>
            <a:ext cx="144462" cy="547688"/>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59" name="AutoShape 25">
            <a:extLst>
              <a:ext uri="{FF2B5EF4-FFF2-40B4-BE49-F238E27FC236}">
                <a16:creationId xmlns:a16="http://schemas.microsoft.com/office/drawing/2014/main" xmlns="" id="{4BA63756-08F5-403A-89C7-A12289E1242C}"/>
              </a:ext>
            </a:extLst>
          </p:cNvPr>
          <p:cNvCxnSpPr>
            <a:cxnSpLocks noChangeShapeType="1"/>
            <a:stCxn id="85" idx="0"/>
            <a:endCxn id="84" idx="4"/>
          </p:cNvCxnSpPr>
          <p:nvPr/>
        </p:nvCxnSpPr>
        <p:spPr bwMode="auto">
          <a:xfrm flipV="1">
            <a:off x="5508625" y="4379913"/>
            <a:ext cx="215900" cy="4762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60" name="AutoShape 26">
            <a:extLst>
              <a:ext uri="{FF2B5EF4-FFF2-40B4-BE49-F238E27FC236}">
                <a16:creationId xmlns:a16="http://schemas.microsoft.com/office/drawing/2014/main" xmlns="" id="{CF01881F-B9F9-480A-8D49-AE97D850FF5E}"/>
              </a:ext>
            </a:extLst>
          </p:cNvPr>
          <p:cNvCxnSpPr>
            <a:cxnSpLocks noChangeShapeType="1"/>
            <a:stCxn id="78" idx="7"/>
            <a:endCxn id="83" idx="4"/>
          </p:cNvCxnSpPr>
          <p:nvPr/>
        </p:nvCxnSpPr>
        <p:spPr bwMode="auto">
          <a:xfrm flipV="1">
            <a:off x="4868863" y="3155950"/>
            <a:ext cx="207962" cy="7556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61" name="AutoShape 27">
            <a:extLst>
              <a:ext uri="{FF2B5EF4-FFF2-40B4-BE49-F238E27FC236}">
                <a16:creationId xmlns:a16="http://schemas.microsoft.com/office/drawing/2014/main" xmlns="" id="{2657B827-8D3E-42C6-B9E2-0B499632BD41}"/>
              </a:ext>
            </a:extLst>
          </p:cNvPr>
          <p:cNvCxnSpPr>
            <a:cxnSpLocks noChangeShapeType="1"/>
            <a:stCxn id="84" idx="0"/>
            <a:endCxn id="83" idx="5"/>
          </p:cNvCxnSpPr>
          <p:nvPr/>
        </p:nvCxnSpPr>
        <p:spPr bwMode="auto">
          <a:xfrm flipH="1" flipV="1">
            <a:off x="5229225" y="3092450"/>
            <a:ext cx="495300" cy="827088"/>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62" name="AutoShape 28">
            <a:extLst>
              <a:ext uri="{FF2B5EF4-FFF2-40B4-BE49-F238E27FC236}">
                <a16:creationId xmlns:a16="http://schemas.microsoft.com/office/drawing/2014/main" xmlns="" id="{D9DD1DDD-46EF-4513-8AC9-0F800E8D6707}"/>
              </a:ext>
            </a:extLst>
          </p:cNvPr>
          <p:cNvCxnSpPr>
            <a:cxnSpLocks noChangeShapeType="1"/>
            <a:stCxn id="80" idx="7"/>
            <a:endCxn id="85" idx="3"/>
          </p:cNvCxnSpPr>
          <p:nvPr/>
        </p:nvCxnSpPr>
        <p:spPr bwMode="auto">
          <a:xfrm flipV="1">
            <a:off x="4868863" y="5253038"/>
            <a:ext cx="487362" cy="6746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63" name="AutoShape 29">
            <a:extLst>
              <a:ext uri="{FF2B5EF4-FFF2-40B4-BE49-F238E27FC236}">
                <a16:creationId xmlns:a16="http://schemas.microsoft.com/office/drawing/2014/main" xmlns="" id="{FD6519CD-40C4-49DD-8956-871BB5F4F1C2}"/>
              </a:ext>
            </a:extLst>
          </p:cNvPr>
          <p:cNvCxnSpPr>
            <a:cxnSpLocks noChangeShapeType="1"/>
            <a:stCxn id="81" idx="7"/>
            <a:endCxn id="86" idx="3"/>
          </p:cNvCxnSpPr>
          <p:nvPr/>
        </p:nvCxnSpPr>
        <p:spPr bwMode="auto">
          <a:xfrm flipV="1">
            <a:off x="5661025" y="5253038"/>
            <a:ext cx="487363" cy="6746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64" name="AutoShape 30">
            <a:extLst>
              <a:ext uri="{FF2B5EF4-FFF2-40B4-BE49-F238E27FC236}">
                <a16:creationId xmlns:a16="http://schemas.microsoft.com/office/drawing/2014/main" xmlns="" id="{5FD88A01-2A31-4826-9932-98E81B14CC88}"/>
              </a:ext>
            </a:extLst>
          </p:cNvPr>
          <p:cNvCxnSpPr>
            <a:cxnSpLocks noChangeShapeType="1"/>
            <a:stCxn id="74" idx="0"/>
            <a:endCxn id="77" idx="3"/>
          </p:cNvCxnSpPr>
          <p:nvPr/>
        </p:nvCxnSpPr>
        <p:spPr bwMode="auto">
          <a:xfrm flipV="1">
            <a:off x="3132138" y="4244975"/>
            <a:ext cx="495300" cy="611188"/>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65" name="AutoShape 31">
            <a:extLst>
              <a:ext uri="{FF2B5EF4-FFF2-40B4-BE49-F238E27FC236}">
                <a16:creationId xmlns:a16="http://schemas.microsoft.com/office/drawing/2014/main" xmlns="" id="{573C4A2C-DAED-480E-8339-53BD5C4D19E4}"/>
              </a:ext>
            </a:extLst>
          </p:cNvPr>
          <p:cNvCxnSpPr>
            <a:cxnSpLocks noChangeShapeType="1"/>
            <a:stCxn id="75" idx="7"/>
            <a:endCxn id="78" idx="3"/>
          </p:cNvCxnSpPr>
          <p:nvPr/>
        </p:nvCxnSpPr>
        <p:spPr bwMode="auto">
          <a:xfrm flipV="1">
            <a:off x="4076700" y="4244975"/>
            <a:ext cx="487363" cy="674688"/>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66" name="AutoShape 32">
            <a:extLst>
              <a:ext uri="{FF2B5EF4-FFF2-40B4-BE49-F238E27FC236}">
                <a16:creationId xmlns:a16="http://schemas.microsoft.com/office/drawing/2014/main" xmlns="" id="{5D87AE05-932D-4447-BC50-1D64FEEF86BD}"/>
              </a:ext>
            </a:extLst>
          </p:cNvPr>
          <p:cNvCxnSpPr>
            <a:cxnSpLocks noChangeShapeType="1"/>
            <a:stCxn id="86" idx="0"/>
            <a:endCxn id="84" idx="5"/>
          </p:cNvCxnSpPr>
          <p:nvPr/>
        </p:nvCxnSpPr>
        <p:spPr bwMode="auto">
          <a:xfrm flipH="1" flipV="1">
            <a:off x="5876925" y="4316413"/>
            <a:ext cx="423863" cy="5397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67" name="AutoShape 33">
            <a:extLst>
              <a:ext uri="{FF2B5EF4-FFF2-40B4-BE49-F238E27FC236}">
                <a16:creationId xmlns:a16="http://schemas.microsoft.com/office/drawing/2014/main" xmlns="" id="{1330C771-FE3A-4BB7-8D5E-04368AEDE6DF}"/>
              </a:ext>
            </a:extLst>
          </p:cNvPr>
          <p:cNvCxnSpPr>
            <a:cxnSpLocks noChangeShapeType="1"/>
            <a:stCxn id="81" idx="1"/>
            <a:endCxn id="76" idx="5"/>
          </p:cNvCxnSpPr>
          <p:nvPr/>
        </p:nvCxnSpPr>
        <p:spPr bwMode="auto">
          <a:xfrm flipH="1" flipV="1">
            <a:off x="4868863" y="5253038"/>
            <a:ext cx="487362" cy="6746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68" name="AutoShape 34">
            <a:extLst>
              <a:ext uri="{FF2B5EF4-FFF2-40B4-BE49-F238E27FC236}">
                <a16:creationId xmlns:a16="http://schemas.microsoft.com/office/drawing/2014/main" xmlns="" id="{5F789DAD-6677-45D3-A682-95A472BC9E33}"/>
              </a:ext>
            </a:extLst>
          </p:cNvPr>
          <p:cNvCxnSpPr>
            <a:cxnSpLocks noChangeShapeType="1"/>
            <a:stCxn id="76" idx="1"/>
            <a:endCxn id="77" idx="5"/>
          </p:cNvCxnSpPr>
          <p:nvPr/>
        </p:nvCxnSpPr>
        <p:spPr bwMode="auto">
          <a:xfrm flipH="1" flipV="1">
            <a:off x="3932238" y="4244975"/>
            <a:ext cx="631825" cy="674688"/>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69" name="AutoShape 35">
            <a:extLst>
              <a:ext uri="{FF2B5EF4-FFF2-40B4-BE49-F238E27FC236}">
                <a16:creationId xmlns:a16="http://schemas.microsoft.com/office/drawing/2014/main" xmlns="" id="{363EB42E-F66A-4A4E-9906-0ADFDCC2B7BC}"/>
              </a:ext>
            </a:extLst>
          </p:cNvPr>
          <p:cNvCxnSpPr>
            <a:cxnSpLocks noChangeShapeType="1"/>
            <a:stCxn id="85" idx="1"/>
            <a:endCxn id="78" idx="5"/>
          </p:cNvCxnSpPr>
          <p:nvPr/>
        </p:nvCxnSpPr>
        <p:spPr bwMode="auto">
          <a:xfrm flipH="1" flipV="1">
            <a:off x="4868863" y="4244975"/>
            <a:ext cx="487362" cy="674688"/>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70" name="AutoShape 36">
            <a:extLst>
              <a:ext uri="{FF2B5EF4-FFF2-40B4-BE49-F238E27FC236}">
                <a16:creationId xmlns:a16="http://schemas.microsoft.com/office/drawing/2014/main" xmlns="" id="{A4DA70F2-1EFB-4ACA-BBD2-A057D4573285}"/>
              </a:ext>
            </a:extLst>
          </p:cNvPr>
          <p:cNvCxnSpPr>
            <a:cxnSpLocks noChangeShapeType="1"/>
            <a:stCxn id="79" idx="1"/>
            <a:endCxn id="74" idx="4"/>
          </p:cNvCxnSpPr>
          <p:nvPr/>
        </p:nvCxnSpPr>
        <p:spPr bwMode="auto">
          <a:xfrm flipH="1" flipV="1">
            <a:off x="3132138" y="5316538"/>
            <a:ext cx="639762" cy="6111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71" name="AutoShape 37">
            <a:extLst>
              <a:ext uri="{FF2B5EF4-FFF2-40B4-BE49-F238E27FC236}">
                <a16:creationId xmlns:a16="http://schemas.microsoft.com/office/drawing/2014/main" xmlns="" id="{54AD17AA-CF16-4DC3-A8B2-5119580E68F6}"/>
              </a:ext>
            </a:extLst>
          </p:cNvPr>
          <p:cNvCxnSpPr>
            <a:cxnSpLocks noChangeShapeType="1"/>
            <a:stCxn id="80" idx="1"/>
            <a:endCxn id="75" idx="5"/>
          </p:cNvCxnSpPr>
          <p:nvPr/>
        </p:nvCxnSpPr>
        <p:spPr bwMode="auto">
          <a:xfrm flipH="1" flipV="1">
            <a:off x="4076700" y="5253038"/>
            <a:ext cx="487363" cy="6746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72" name="AutoShape 38">
            <a:extLst>
              <a:ext uri="{FF2B5EF4-FFF2-40B4-BE49-F238E27FC236}">
                <a16:creationId xmlns:a16="http://schemas.microsoft.com/office/drawing/2014/main" xmlns="" id="{7FFC9396-FD58-4090-8EC2-6CABCA302744}"/>
              </a:ext>
            </a:extLst>
          </p:cNvPr>
          <p:cNvCxnSpPr>
            <a:cxnSpLocks noChangeShapeType="1"/>
            <a:stCxn id="78" idx="1"/>
            <a:endCxn id="82" idx="4"/>
          </p:cNvCxnSpPr>
          <p:nvPr/>
        </p:nvCxnSpPr>
        <p:spPr bwMode="auto">
          <a:xfrm flipH="1" flipV="1">
            <a:off x="4284663" y="3155950"/>
            <a:ext cx="279400" cy="7556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73" name="AutoShape 39">
            <a:extLst>
              <a:ext uri="{FF2B5EF4-FFF2-40B4-BE49-F238E27FC236}">
                <a16:creationId xmlns:a16="http://schemas.microsoft.com/office/drawing/2014/main" xmlns="" id="{851580EF-E543-49D7-B4E7-55A264A066E5}"/>
              </a:ext>
            </a:extLst>
          </p:cNvPr>
          <p:cNvCxnSpPr>
            <a:cxnSpLocks noChangeShapeType="1"/>
            <a:stCxn id="84" idx="1"/>
            <a:endCxn id="82" idx="5"/>
          </p:cNvCxnSpPr>
          <p:nvPr/>
        </p:nvCxnSpPr>
        <p:spPr bwMode="auto">
          <a:xfrm flipH="1" flipV="1">
            <a:off x="4437063" y="3092450"/>
            <a:ext cx="1135062" cy="890588"/>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74" name="AutoShape 40">
            <a:extLst>
              <a:ext uri="{FF2B5EF4-FFF2-40B4-BE49-F238E27FC236}">
                <a16:creationId xmlns:a16="http://schemas.microsoft.com/office/drawing/2014/main" xmlns="" id="{8C1394A6-F98E-4AB4-8D01-1B11DE27FC9F}"/>
              </a:ext>
            </a:extLst>
          </p:cNvPr>
          <p:cNvCxnSpPr>
            <a:cxnSpLocks noChangeShapeType="1"/>
            <a:stCxn id="77" idx="7"/>
            <a:endCxn id="83" idx="3"/>
          </p:cNvCxnSpPr>
          <p:nvPr/>
        </p:nvCxnSpPr>
        <p:spPr bwMode="auto">
          <a:xfrm flipV="1">
            <a:off x="3932238" y="3092450"/>
            <a:ext cx="992187" cy="8191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75" name="AutoShape 41">
            <a:extLst>
              <a:ext uri="{FF2B5EF4-FFF2-40B4-BE49-F238E27FC236}">
                <a16:creationId xmlns:a16="http://schemas.microsoft.com/office/drawing/2014/main" xmlns="" id="{32844290-4C38-4612-B162-72C4729CAD46}"/>
              </a:ext>
            </a:extLst>
          </p:cNvPr>
          <p:cNvCxnSpPr>
            <a:cxnSpLocks noChangeShapeType="1"/>
            <a:stCxn id="77" idx="0"/>
            <a:endCxn id="82" idx="3"/>
          </p:cNvCxnSpPr>
          <p:nvPr/>
        </p:nvCxnSpPr>
        <p:spPr bwMode="auto">
          <a:xfrm flipV="1">
            <a:off x="3779838" y="3092450"/>
            <a:ext cx="352425" cy="7556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76" name="AutoShape 42">
            <a:extLst>
              <a:ext uri="{FF2B5EF4-FFF2-40B4-BE49-F238E27FC236}">
                <a16:creationId xmlns:a16="http://schemas.microsoft.com/office/drawing/2014/main" xmlns="" id="{9F41A313-2DEF-4524-B480-1EE278E8E899}"/>
              </a:ext>
            </a:extLst>
          </p:cNvPr>
          <p:cNvCxnSpPr>
            <a:cxnSpLocks noChangeShapeType="1"/>
            <a:stCxn id="76" idx="7"/>
            <a:endCxn id="84" idx="3"/>
          </p:cNvCxnSpPr>
          <p:nvPr/>
        </p:nvCxnSpPr>
        <p:spPr bwMode="auto">
          <a:xfrm flipV="1">
            <a:off x="4868863" y="4316413"/>
            <a:ext cx="703262" cy="6032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77" name="AutoShape 43">
            <a:extLst>
              <a:ext uri="{FF2B5EF4-FFF2-40B4-BE49-F238E27FC236}">
                <a16:creationId xmlns:a16="http://schemas.microsoft.com/office/drawing/2014/main" xmlns="" id="{2D1D30ED-A471-49CC-84A9-045EC6470225}"/>
              </a:ext>
            </a:extLst>
          </p:cNvPr>
          <p:cNvCxnSpPr>
            <a:cxnSpLocks noChangeShapeType="1"/>
            <a:stCxn id="79" idx="7"/>
            <a:endCxn id="76" idx="3"/>
          </p:cNvCxnSpPr>
          <p:nvPr/>
        </p:nvCxnSpPr>
        <p:spPr bwMode="auto">
          <a:xfrm flipV="1">
            <a:off x="4076700" y="5253038"/>
            <a:ext cx="487363" cy="674687"/>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78" name="AutoShape 44">
            <a:extLst>
              <a:ext uri="{FF2B5EF4-FFF2-40B4-BE49-F238E27FC236}">
                <a16:creationId xmlns:a16="http://schemas.microsoft.com/office/drawing/2014/main" xmlns="" id="{BA3662A9-91BE-4365-BD06-1CFB4E1DBF17}"/>
              </a:ext>
            </a:extLst>
          </p:cNvPr>
          <p:cNvCxnSpPr>
            <a:cxnSpLocks noChangeShapeType="1"/>
            <a:stCxn id="74" idx="7"/>
            <a:endCxn id="78" idx="2"/>
          </p:cNvCxnSpPr>
          <p:nvPr/>
        </p:nvCxnSpPr>
        <p:spPr bwMode="auto">
          <a:xfrm flipV="1">
            <a:off x="3284538" y="4078288"/>
            <a:ext cx="1201737" cy="84137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79" name="AutoShape 45">
            <a:extLst>
              <a:ext uri="{FF2B5EF4-FFF2-40B4-BE49-F238E27FC236}">
                <a16:creationId xmlns:a16="http://schemas.microsoft.com/office/drawing/2014/main" xmlns="" id="{A0D320A8-CBB5-4FD8-BD7E-FD72F8B90266}"/>
              </a:ext>
            </a:extLst>
          </p:cNvPr>
          <p:cNvCxnSpPr>
            <a:cxnSpLocks noChangeShapeType="1"/>
            <a:stCxn id="86" idx="1"/>
            <a:endCxn id="78" idx="6"/>
          </p:cNvCxnSpPr>
          <p:nvPr/>
        </p:nvCxnSpPr>
        <p:spPr bwMode="auto">
          <a:xfrm flipH="1" flipV="1">
            <a:off x="4946650" y="4078288"/>
            <a:ext cx="1201738" cy="84137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AutoShape 46">
            <a:extLst>
              <a:ext uri="{FF2B5EF4-FFF2-40B4-BE49-F238E27FC236}">
                <a16:creationId xmlns:a16="http://schemas.microsoft.com/office/drawing/2014/main" xmlns="" id="{514F5D9E-FDB0-467A-A9F7-2BA8522D2DA0}"/>
              </a:ext>
            </a:extLst>
          </p:cNvPr>
          <p:cNvSpPr>
            <a:spLocks noChangeArrowheads="1"/>
          </p:cNvSpPr>
          <p:nvPr/>
        </p:nvSpPr>
        <p:spPr bwMode="auto">
          <a:xfrm>
            <a:off x="6156325" y="6021388"/>
            <a:ext cx="504825" cy="142875"/>
          </a:xfrm>
          <a:prstGeom prst="leftArrow">
            <a:avLst>
              <a:gd name="adj1" fmla="val 50000"/>
              <a:gd name="adj2" fmla="val 88333"/>
            </a:avLst>
          </a:prstGeom>
          <a:solidFill>
            <a:srgbClr val="3333CC"/>
          </a:solidFill>
          <a:ln w="9525">
            <a:solidFill>
              <a:srgbClr val="33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14" name="AutoShape 47">
            <a:extLst>
              <a:ext uri="{FF2B5EF4-FFF2-40B4-BE49-F238E27FC236}">
                <a16:creationId xmlns:a16="http://schemas.microsoft.com/office/drawing/2014/main" xmlns="" id="{9DF31EE5-DAC8-41F8-8C60-9A20EE3F3D2A}"/>
              </a:ext>
            </a:extLst>
          </p:cNvPr>
          <p:cNvSpPr>
            <a:spLocks noChangeArrowheads="1"/>
          </p:cNvSpPr>
          <p:nvPr/>
        </p:nvSpPr>
        <p:spPr bwMode="auto">
          <a:xfrm rot="784861">
            <a:off x="6731000" y="4294188"/>
            <a:ext cx="504825" cy="142875"/>
          </a:xfrm>
          <a:prstGeom prst="leftArrow">
            <a:avLst>
              <a:gd name="adj1" fmla="val 50000"/>
              <a:gd name="adj2" fmla="val 88333"/>
            </a:avLst>
          </a:prstGeom>
          <a:solidFill>
            <a:srgbClr val="3333CC"/>
          </a:solidFill>
          <a:ln w="9525">
            <a:solidFill>
              <a:srgbClr val="33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15" name="AutoShape 48">
            <a:extLst>
              <a:ext uri="{FF2B5EF4-FFF2-40B4-BE49-F238E27FC236}">
                <a16:creationId xmlns:a16="http://schemas.microsoft.com/office/drawing/2014/main" xmlns="" id="{1E7E9E19-707F-4AF6-8752-79B86286076E}"/>
              </a:ext>
            </a:extLst>
          </p:cNvPr>
          <p:cNvSpPr>
            <a:spLocks noChangeArrowheads="1"/>
          </p:cNvSpPr>
          <p:nvPr/>
        </p:nvSpPr>
        <p:spPr bwMode="auto">
          <a:xfrm>
            <a:off x="6156325" y="2854325"/>
            <a:ext cx="504825" cy="142875"/>
          </a:xfrm>
          <a:prstGeom prst="leftArrow">
            <a:avLst>
              <a:gd name="adj1" fmla="val 50000"/>
              <a:gd name="adj2" fmla="val 88333"/>
            </a:avLst>
          </a:prstGeom>
          <a:solidFill>
            <a:srgbClr val="3333CC"/>
          </a:solidFill>
          <a:ln w="9525">
            <a:solidFill>
              <a:srgbClr val="33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16" name="AutoShape 49">
            <a:extLst>
              <a:ext uri="{FF2B5EF4-FFF2-40B4-BE49-F238E27FC236}">
                <a16:creationId xmlns:a16="http://schemas.microsoft.com/office/drawing/2014/main" xmlns="" id="{10F433E4-083F-4D2A-9C23-305BD22D4F75}"/>
              </a:ext>
            </a:extLst>
          </p:cNvPr>
          <p:cNvSpPr>
            <a:spLocks noChangeArrowheads="1"/>
          </p:cNvSpPr>
          <p:nvPr/>
        </p:nvSpPr>
        <p:spPr bwMode="auto">
          <a:xfrm rot="20831744">
            <a:off x="6732588" y="4870450"/>
            <a:ext cx="504825" cy="142875"/>
          </a:xfrm>
          <a:prstGeom prst="leftArrow">
            <a:avLst>
              <a:gd name="adj1" fmla="val 50000"/>
              <a:gd name="adj2" fmla="val 88333"/>
            </a:avLst>
          </a:prstGeom>
          <a:solidFill>
            <a:srgbClr val="3333CC"/>
          </a:solidFill>
          <a:ln w="9525">
            <a:solidFill>
              <a:srgbClr val="3333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17" name="Rectangle 50">
            <a:extLst>
              <a:ext uri="{FF2B5EF4-FFF2-40B4-BE49-F238E27FC236}">
                <a16:creationId xmlns:a16="http://schemas.microsoft.com/office/drawing/2014/main" xmlns="" id="{582A631B-7346-42CB-B701-DCD6E6FD402E}"/>
              </a:ext>
            </a:extLst>
          </p:cNvPr>
          <p:cNvSpPr>
            <a:spLocks noChangeArrowheads="1"/>
          </p:cNvSpPr>
          <p:nvPr/>
        </p:nvSpPr>
        <p:spPr bwMode="auto">
          <a:xfrm>
            <a:off x="6661150" y="2565400"/>
            <a:ext cx="1655763" cy="647700"/>
          </a:xfrm>
          <a:prstGeom prst="rect">
            <a:avLst/>
          </a:prstGeom>
          <a:solidFill>
            <a:srgbClr val="3333CC">
              <a:alpha val="20000"/>
            </a:srgb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fontAlgn="auto" hangingPunct="1">
              <a:spcBef>
                <a:spcPts val="0"/>
              </a:spcBef>
              <a:spcAft>
                <a:spcPts val="0"/>
              </a:spcAft>
              <a:defRPr/>
            </a:pPr>
            <a:r>
              <a:rPr lang="en-US" sz="2800" kern="0" dirty="0">
                <a:solidFill>
                  <a:schemeClr val="accent1"/>
                </a:solidFill>
              </a:rPr>
              <a:t>outputs</a:t>
            </a:r>
            <a:endParaRPr lang="en-US" sz="1800" kern="0" dirty="0">
              <a:solidFill>
                <a:schemeClr val="accent1"/>
              </a:solidFill>
            </a:endParaRPr>
          </a:p>
        </p:txBody>
      </p:sp>
      <p:sp>
        <p:nvSpPr>
          <p:cNvPr id="118" name="Rectangle 51">
            <a:extLst>
              <a:ext uri="{FF2B5EF4-FFF2-40B4-BE49-F238E27FC236}">
                <a16:creationId xmlns:a16="http://schemas.microsoft.com/office/drawing/2014/main" xmlns="" id="{A7686014-5AAD-4928-8AA3-7C733094BB56}"/>
              </a:ext>
            </a:extLst>
          </p:cNvPr>
          <p:cNvSpPr>
            <a:spLocks noChangeArrowheads="1"/>
          </p:cNvSpPr>
          <p:nvPr/>
        </p:nvSpPr>
        <p:spPr bwMode="auto">
          <a:xfrm>
            <a:off x="7237413" y="4221163"/>
            <a:ext cx="1655762" cy="935037"/>
          </a:xfrm>
          <a:prstGeom prst="rect">
            <a:avLst/>
          </a:prstGeom>
          <a:solidFill>
            <a:srgbClr val="3333CC">
              <a:alpha val="20000"/>
            </a:srgbClr>
          </a:solidFill>
          <a:ln w="9525">
            <a:noFill/>
            <a:miter lim="800000"/>
            <a:headEnd/>
            <a:tailEnd/>
          </a:ln>
          <a:effectLst>
            <a:outerShdw dist="35921" dir="2700000" algn="ctr" rotWithShape="0">
              <a:schemeClr val="bg2"/>
            </a:outerShdw>
          </a:effectLs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19" name="Rectangle 52">
            <a:extLst>
              <a:ext uri="{FF2B5EF4-FFF2-40B4-BE49-F238E27FC236}">
                <a16:creationId xmlns:a16="http://schemas.microsoft.com/office/drawing/2014/main" xmlns="" id="{76792AA2-3BA9-47BD-84BA-CAC94903FACB}"/>
              </a:ext>
            </a:extLst>
          </p:cNvPr>
          <p:cNvSpPr>
            <a:spLocks noChangeArrowheads="1"/>
          </p:cNvSpPr>
          <p:nvPr/>
        </p:nvSpPr>
        <p:spPr bwMode="auto">
          <a:xfrm>
            <a:off x="6661150" y="5734050"/>
            <a:ext cx="1800225" cy="647700"/>
          </a:xfrm>
          <a:prstGeom prst="rect">
            <a:avLst/>
          </a:prstGeom>
          <a:solidFill>
            <a:srgbClr val="3333CC">
              <a:alpha val="20000"/>
            </a:srgbClr>
          </a:solidFill>
          <a:ln w="9525">
            <a:noFill/>
            <a:miter lim="800000"/>
            <a:headEnd/>
            <a:tailEnd/>
          </a:ln>
          <a:effectLst>
            <a:outerShdw dist="35921" dir="2700000" algn="ctr" rotWithShape="0">
              <a:schemeClr val="bg2"/>
            </a:outerShdw>
          </a:effectLs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20" name="Oval 53">
            <a:extLst>
              <a:ext uri="{FF2B5EF4-FFF2-40B4-BE49-F238E27FC236}">
                <a16:creationId xmlns:a16="http://schemas.microsoft.com/office/drawing/2014/main" xmlns="" id="{4670325F-7C85-4E05-90D1-ABB02E26E44A}"/>
              </a:ext>
            </a:extLst>
          </p:cNvPr>
          <p:cNvSpPr>
            <a:spLocks noChangeArrowheads="1"/>
          </p:cNvSpPr>
          <p:nvPr/>
        </p:nvSpPr>
        <p:spPr bwMode="auto">
          <a:xfrm>
            <a:off x="4356100" y="5373688"/>
            <a:ext cx="144463" cy="144462"/>
          </a:xfrm>
          <a:prstGeom prst="ellipse">
            <a:avLst/>
          </a:prstGeom>
          <a:solidFill>
            <a:srgbClr val="009900"/>
          </a:solidFill>
          <a:ln w="9525">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21" name="Oval 54">
            <a:extLst>
              <a:ext uri="{FF2B5EF4-FFF2-40B4-BE49-F238E27FC236}">
                <a16:creationId xmlns:a16="http://schemas.microsoft.com/office/drawing/2014/main" xmlns="" id="{C3645EDA-60A4-436D-B97F-554B51E05620}"/>
              </a:ext>
            </a:extLst>
          </p:cNvPr>
          <p:cNvSpPr>
            <a:spLocks noChangeArrowheads="1"/>
          </p:cNvSpPr>
          <p:nvPr/>
        </p:nvSpPr>
        <p:spPr bwMode="auto">
          <a:xfrm>
            <a:off x="4932363" y="5373688"/>
            <a:ext cx="144462" cy="144462"/>
          </a:xfrm>
          <a:prstGeom prst="ellipse">
            <a:avLst/>
          </a:prstGeom>
          <a:solidFill>
            <a:srgbClr val="009900"/>
          </a:solidFill>
          <a:ln w="9525">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22" name="Oval 55">
            <a:extLst>
              <a:ext uri="{FF2B5EF4-FFF2-40B4-BE49-F238E27FC236}">
                <a16:creationId xmlns:a16="http://schemas.microsoft.com/office/drawing/2014/main" xmlns="" id="{5A4F1398-1DBA-45EA-BFEA-A7FEB7EBCC6B}"/>
              </a:ext>
            </a:extLst>
          </p:cNvPr>
          <p:cNvSpPr>
            <a:spLocks noChangeArrowheads="1"/>
          </p:cNvSpPr>
          <p:nvPr/>
        </p:nvSpPr>
        <p:spPr bwMode="auto">
          <a:xfrm>
            <a:off x="4714875" y="3141663"/>
            <a:ext cx="144463" cy="144462"/>
          </a:xfrm>
          <a:prstGeom prst="ellipse">
            <a:avLst/>
          </a:prstGeom>
          <a:solidFill>
            <a:srgbClr val="009900"/>
          </a:solidFill>
          <a:ln w="9525">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23" name="Oval 56">
            <a:extLst>
              <a:ext uri="{FF2B5EF4-FFF2-40B4-BE49-F238E27FC236}">
                <a16:creationId xmlns:a16="http://schemas.microsoft.com/office/drawing/2014/main" xmlns="" id="{D389952A-294F-45A9-9B10-5F0D18D3BB2E}"/>
              </a:ext>
            </a:extLst>
          </p:cNvPr>
          <p:cNvSpPr>
            <a:spLocks noChangeArrowheads="1"/>
          </p:cNvSpPr>
          <p:nvPr/>
        </p:nvSpPr>
        <p:spPr bwMode="auto">
          <a:xfrm>
            <a:off x="5291138" y="3213100"/>
            <a:ext cx="144462" cy="144463"/>
          </a:xfrm>
          <a:prstGeom prst="ellipse">
            <a:avLst/>
          </a:prstGeom>
          <a:solidFill>
            <a:srgbClr val="009900"/>
          </a:solidFill>
          <a:ln w="9525">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24" name="Oval 57">
            <a:extLst>
              <a:ext uri="{FF2B5EF4-FFF2-40B4-BE49-F238E27FC236}">
                <a16:creationId xmlns:a16="http://schemas.microsoft.com/office/drawing/2014/main" xmlns="" id="{1032B421-4860-45A3-8326-0B2183052012}"/>
              </a:ext>
            </a:extLst>
          </p:cNvPr>
          <p:cNvSpPr>
            <a:spLocks noChangeArrowheads="1"/>
          </p:cNvSpPr>
          <p:nvPr/>
        </p:nvSpPr>
        <p:spPr bwMode="auto">
          <a:xfrm>
            <a:off x="4356100" y="4365625"/>
            <a:ext cx="144463" cy="144463"/>
          </a:xfrm>
          <a:prstGeom prst="ellipse">
            <a:avLst/>
          </a:prstGeom>
          <a:solidFill>
            <a:srgbClr val="009900"/>
          </a:solidFill>
          <a:ln w="9525">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25" name="Oval 58">
            <a:extLst>
              <a:ext uri="{FF2B5EF4-FFF2-40B4-BE49-F238E27FC236}">
                <a16:creationId xmlns:a16="http://schemas.microsoft.com/office/drawing/2014/main" xmlns="" id="{64A3B599-A903-4422-ABDF-62530CAAC7AF}"/>
              </a:ext>
            </a:extLst>
          </p:cNvPr>
          <p:cNvSpPr>
            <a:spLocks noChangeArrowheads="1"/>
          </p:cNvSpPr>
          <p:nvPr/>
        </p:nvSpPr>
        <p:spPr bwMode="auto">
          <a:xfrm>
            <a:off x="4932363" y="4365625"/>
            <a:ext cx="144462" cy="144463"/>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26" name="Oval 59">
            <a:extLst>
              <a:ext uri="{FF2B5EF4-FFF2-40B4-BE49-F238E27FC236}">
                <a16:creationId xmlns:a16="http://schemas.microsoft.com/office/drawing/2014/main" xmlns="" id="{B25A64B2-4FD7-40E5-9AFB-1EBD899325B9}"/>
              </a:ext>
            </a:extLst>
          </p:cNvPr>
          <p:cNvSpPr>
            <a:spLocks noChangeArrowheads="1"/>
          </p:cNvSpPr>
          <p:nvPr/>
        </p:nvSpPr>
        <p:spPr bwMode="auto">
          <a:xfrm>
            <a:off x="4645025" y="4437063"/>
            <a:ext cx="144463" cy="144462"/>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27" name="Oval 60">
            <a:extLst>
              <a:ext uri="{FF2B5EF4-FFF2-40B4-BE49-F238E27FC236}">
                <a16:creationId xmlns:a16="http://schemas.microsoft.com/office/drawing/2014/main" xmlns="" id="{8B21C662-9069-48CE-AB0B-BBADAD7942C7}"/>
              </a:ext>
            </a:extLst>
          </p:cNvPr>
          <p:cNvSpPr>
            <a:spLocks noChangeArrowheads="1"/>
          </p:cNvSpPr>
          <p:nvPr/>
        </p:nvSpPr>
        <p:spPr bwMode="auto">
          <a:xfrm>
            <a:off x="4645025" y="5445125"/>
            <a:ext cx="144463" cy="144463"/>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28" name="Oval 61">
            <a:extLst>
              <a:ext uri="{FF2B5EF4-FFF2-40B4-BE49-F238E27FC236}">
                <a16:creationId xmlns:a16="http://schemas.microsoft.com/office/drawing/2014/main" xmlns="" id="{1E4D8751-9F81-48D0-9538-CA25857DCF97}"/>
              </a:ext>
            </a:extLst>
          </p:cNvPr>
          <p:cNvSpPr>
            <a:spLocks noChangeArrowheads="1"/>
          </p:cNvSpPr>
          <p:nvPr/>
        </p:nvSpPr>
        <p:spPr bwMode="auto">
          <a:xfrm>
            <a:off x="4932363" y="3286125"/>
            <a:ext cx="144462" cy="144463"/>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29" name="AutoShape 62">
            <a:extLst>
              <a:ext uri="{FF2B5EF4-FFF2-40B4-BE49-F238E27FC236}">
                <a16:creationId xmlns:a16="http://schemas.microsoft.com/office/drawing/2014/main" xmlns="" id="{A13EC21C-88AF-4A1B-9FA1-46B15FFC1DFA}"/>
              </a:ext>
            </a:extLst>
          </p:cNvPr>
          <p:cNvSpPr>
            <a:spLocks noChangeArrowheads="1"/>
          </p:cNvSpPr>
          <p:nvPr/>
        </p:nvSpPr>
        <p:spPr bwMode="auto">
          <a:xfrm>
            <a:off x="1547813" y="3141663"/>
            <a:ext cx="287337" cy="2303462"/>
          </a:xfrm>
          <a:prstGeom prst="downArrow">
            <a:avLst>
              <a:gd name="adj1" fmla="val 50000"/>
              <a:gd name="adj2" fmla="val 200415"/>
            </a:avLst>
          </a:prstGeom>
          <a:solidFill>
            <a:srgbClr val="FF99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130" name="Text Box 63">
            <a:extLst>
              <a:ext uri="{FF2B5EF4-FFF2-40B4-BE49-F238E27FC236}">
                <a16:creationId xmlns:a16="http://schemas.microsoft.com/office/drawing/2014/main" xmlns="" id="{3A9E51C4-969D-47FF-B66D-135255B4239C}"/>
              </a:ext>
            </a:extLst>
          </p:cNvPr>
          <p:cNvSpPr txBox="1">
            <a:spLocks noChangeArrowheads="1"/>
          </p:cNvSpPr>
          <p:nvPr/>
        </p:nvSpPr>
        <p:spPr bwMode="auto">
          <a:xfrm>
            <a:off x="703263" y="1412875"/>
            <a:ext cx="24479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fontAlgn="auto" hangingPunct="1">
              <a:spcBef>
                <a:spcPct val="50000"/>
              </a:spcBef>
              <a:spcAft>
                <a:spcPts val="0"/>
              </a:spcAft>
              <a:defRPr/>
            </a:pPr>
            <a:r>
              <a:rPr lang="en-US" kern="0" dirty="0">
                <a:solidFill>
                  <a:srgbClr val="FF9900"/>
                </a:solidFill>
              </a:rPr>
              <a:t>Back-propagate                error signal to get derivatives for learning</a:t>
            </a:r>
          </a:p>
        </p:txBody>
      </p:sp>
      <p:cxnSp>
        <p:nvCxnSpPr>
          <p:cNvPr id="65598" name="AutoShape 64">
            <a:extLst>
              <a:ext uri="{FF2B5EF4-FFF2-40B4-BE49-F238E27FC236}">
                <a16:creationId xmlns:a16="http://schemas.microsoft.com/office/drawing/2014/main" xmlns="" id="{670ADDC6-AAD2-485A-B006-4643017860C9}"/>
              </a:ext>
            </a:extLst>
          </p:cNvPr>
          <p:cNvCxnSpPr>
            <a:cxnSpLocks noChangeShapeType="1"/>
            <a:stCxn id="82" idx="0"/>
          </p:cNvCxnSpPr>
          <p:nvPr/>
        </p:nvCxnSpPr>
        <p:spPr bwMode="auto">
          <a:xfrm flipV="1">
            <a:off x="4284663" y="2349500"/>
            <a:ext cx="0" cy="34607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599" name="AutoShape 65">
            <a:extLst>
              <a:ext uri="{FF2B5EF4-FFF2-40B4-BE49-F238E27FC236}">
                <a16:creationId xmlns:a16="http://schemas.microsoft.com/office/drawing/2014/main" xmlns="" id="{9A052F3F-1F1D-47B6-B32B-9512E1F74F4E}"/>
              </a:ext>
            </a:extLst>
          </p:cNvPr>
          <p:cNvCxnSpPr>
            <a:cxnSpLocks noChangeShapeType="1"/>
            <a:stCxn id="83" idx="0"/>
          </p:cNvCxnSpPr>
          <p:nvPr/>
        </p:nvCxnSpPr>
        <p:spPr bwMode="auto">
          <a:xfrm flipV="1">
            <a:off x="5076825" y="2349500"/>
            <a:ext cx="1588" cy="34607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 name="Text Box 66">
            <a:extLst>
              <a:ext uri="{FF2B5EF4-FFF2-40B4-BE49-F238E27FC236}">
                <a16:creationId xmlns:a16="http://schemas.microsoft.com/office/drawing/2014/main" xmlns="" id="{ADF99B87-843E-4283-9508-1C9057038B1D}"/>
              </a:ext>
            </a:extLst>
          </p:cNvPr>
          <p:cNvSpPr txBox="1">
            <a:spLocks noChangeArrowheads="1"/>
          </p:cNvSpPr>
          <p:nvPr/>
        </p:nvSpPr>
        <p:spPr bwMode="auto">
          <a:xfrm>
            <a:off x="3421063" y="1196975"/>
            <a:ext cx="27352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fontAlgn="auto" hangingPunct="1">
              <a:spcBef>
                <a:spcPct val="50000"/>
              </a:spcBef>
              <a:spcAft>
                <a:spcPts val="0"/>
              </a:spcAft>
              <a:defRPr/>
            </a:pPr>
            <a:r>
              <a:rPr lang="en-US" sz="2000" kern="0">
                <a:solidFill>
                  <a:sysClr val="windowText" lastClr="000000"/>
                </a:solidFill>
              </a:rPr>
              <a:t>Compare outputs with </a:t>
            </a:r>
            <a:r>
              <a:rPr lang="en-US" sz="2000" kern="0">
                <a:solidFill>
                  <a:srgbClr val="FF0000"/>
                </a:solidFill>
              </a:rPr>
              <a:t>correct answer</a:t>
            </a:r>
            <a:r>
              <a:rPr lang="en-US" sz="2000" kern="0">
                <a:solidFill>
                  <a:sysClr val="windowText" lastClr="000000"/>
                </a:solidFill>
              </a:rPr>
              <a:t> to get error signal</a:t>
            </a:r>
          </a:p>
        </p:txBody>
      </p:sp>
      <p:sp>
        <p:nvSpPr>
          <p:cNvPr id="134" name="Rectangle 67">
            <a:extLst>
              <a:ext uri="{FF2B5EF4-FFF2-40B4-BE49-F238E27FC236}">
                <a16:creationId xmlns:a16="http://schemas.microsoft.com/office/drawing/2014/main" xmlns="" id="{EE1918C4-C803-4162-A607-A1FFFC37BEC1}"/>
              </a:ext>
            </a:extLst>
          </p:cNvPr>
          <p:cNvSpPr>
            <a:spLocks noChangeArrowheads="1"/>
          </p:cNvSpPr>
          <p:nvPr/>
        </p:nvSpPr>
        <p:spPr bwMode="auto">
          <a:xfrm>
            <a:off x="3348038" y="1125538"/>
            <a:ext cx="2736850" cy="1152525"/>
          </a:xfrm>
          <a:prstGeom prst="rect">
            <a:avLst/>
          </a:prstGeom>
          <a:solidFill>
            <a:srgbClr val="FF0000">
              <a:alpha val="20000"/>
            </a:srgbClr>
          </a:solidFill>
          <a:ln w="9525">
            <a:noFill/>
            <a:miter lim="800000"/>
            <a:headEnd/>
            <a:tailEnd/>
          </a:ln>
          <a:effectLst>
            <a:outerShdw dist="35921" dir="2700000" algn="ctr" rotWithShape="0">
              <a:schemeClr val="bg2"/>
            </a:outerShdw>
          </a:effectLst>
          <a:extLst/>
        </p:spPr>
        <p:txBody>
          <a:bodyPr wrap="none" anchor="ctr"/>
          <a:lstStyle/>
          <a:p>
            <a:pPr eaLnBrk="1" fontAlgn="auto" hangingPunct="1">
              <a:spcBef>
                <a:spcPts val="0"/>
              </a:spcBef>
              <a:spcAft>
                <a:spcPts val="0"/>
              </a:spcAft>
              <a:defRPr/>
            </a:pPr>
            <a:endParaRPr lang="en-US" sz="1800" kern="0">
              <a:solidFill>
                <a:sysClr val="windowText" lastClr="000000"/>
              </a:solidFill>
            </a:endParaRPr>
          </a:p>
        </p:txBody>
      </p:sp>
      <p:sp>
        <p:nvSpPr>
          <p:cNvPr id="68" name="TextBox 67">
            <a:extLst>
              <a:ext uri="{FF2B5EF4-FFF2-40B4-BE49-F238E27FC236}">
                <a16:creationId xmlns:a16="http://schemas.microsoft.com/office/drawing/2014/main" xmlns="" id="{DC13EC27-3398-47E4-9547-B0E23E80585E}"/>
              </a:ext>
            </a:extLst>
          </p:cNvPr>
          <p:cNvSpPr txBox="1"/>
          <p:nvPr/>
        </p:nvSpPr>
        <p:spPr>
          <a:xfrm>
            <a:off x="1347788" y="6562725"/>
            <a:ext cx="2498725" cy="341313"/>
          </a:xfrm>
          <a:prstGeom prst="rect">
            <a:avLst/>
          </a:prstGeom>
          <a:noFill/>
        </p:spPr>
        <p:txBody>
          <a:bodyPr wrap="none">
            <a:spAutoFit/>
          </a:bodyPr>
          <a:lstStyle/>
          <a:p>
            <a:pPr>
              <a:lnSpc>
                <a:spcPct val="90000"/>
              </a:lnSpc>
              <a:defRPr/>
            </a:pPr>
            <a:r>
              <a:rPr lang="en-US" sz="1800" dirty="0">
                <a:solidFill>
                  <a:schemeClr val="bg1">
                    <a:lumMod val="50000"/>
                  </a:schemeClr>
                </a:solidFill>
                <a:latin typeface="Tw Cen MT" panose="020B0602020104020603" pitchFamily="34" charset="0"/>
              </a:rPr>
              <a:t>Slide by Geoffrey Hinton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a:extLst>
              <a:ext uri="{FF2B5EF4-FFF2-40B4-BE49-F238E27FC236}">
                <a16:creationId xmlns:a16="http://schemas.microsoft.com/office/drawing/2014/main" xmlns="" id="{7CE439F7-983A-4365-88FC-466A9278EA0B}"/>
              </a:ext>
            </a:extLst>
          </p:cNvPr>
          <p:cNvSpPr>
            <a:spLocks noGrp="1" noChangeArrowheads="1"/>
          </p:cNvSpPr>
          <p:nvPr>
            <p:ph type="title"/>
          </p:nvPr>
        </p:nvSpPr>
        <p:spPr/>
        <p:txBody>
          <a:bodyPr/>
          <a:lstStyle/>
          <a:p>
            <a:pPr>
              <a:defRPr/>
            </a:pPr>
            <a:r>
              <a:rPr lang="en-US"/>
              <a:t>Parsing in QA</a:t>
            </a:r>
          </a:p>
        </p:txBody>
      </p:sp>
      <p:sp>
        <p:nvSpPr>
          <p:cNvPr id="313347" name="Rectangle 3">
            <a:extLst>
              <a:ext uri="{FF2B5EF4-FFF2-40B4-BE49-F238E27FC236}">
                <a16:creationId xmlns:a16="http://schemas.microsoft.com/office/drawing/2014/main" xmlns="" id="{C280D908-D8BE-428B-9005-99D5B18B6C20}"/>
              </a:ext>
            </a:extLst>
          </p:cNvPr>
          <p:cNvSpPr>
            <a:spLocks noGrp="1" noChangeArrowheads="1"/>
          </p:cNvSpPr>
          <p:nvPr>
            <p:ph idx="1"/>
          </p:nvPr>
        </p:nvSpPr>
        <p:spPr/>
        <p:txBody>
          <a:bodyPr/>
          <a:lstStyle/>
          <a:p>
            <a:pPr>
              <a:defRPr/>
            </a:pPr>
            <a:r>
              <a:rPr lang="en-US"/>
              <a:t>Top systems in TREC 2005 perform parsing of queries and answer paragraphs</a:t>
            </a:r>
          </a:p>
          <a:p>
            <a:pPr>
              <a:defRPr/>
            </a:pPr>
            <a:r>
              <a:rPr lang="en-US"/>
              <a:t>Some use specially built parser</a:t>
            </a:r>
          </a:p>
          <a:p>
            <a:pPr>
              <a:defRPr/>
            </a:pPr>
            <a:r>
              <a:rPr lang="en-US"/>
              <a:t>Parsers are slow: ~ 1min/sentence</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1FC5F7-DC47-44A5-BB28-125B232C9804}"/>
              </a:ext>
            </a:extLst>
          </p:cNvPr>
          <p:cNvSpPr>
            <a:spLocks noGrp="1"/>
          </p:cNvSpPr>
          <p:nvPr>
            <p:ph type="title"/>
          </p:nvPr>
        </p:nvSpPr>
        <p:spPr>
          <a:xfrm>
            <a:off x="650875" y="87765"/>
            <a:ext cx="8183563" cy="642937"/>
          </a:xfrm>
        </p:spPr>
        <p:txBody>
          <a:bodyPr/>
          <a:lstStyle/>
          <a:p>
            <a:pPr>
              <a:defRPr/>
            </a:pPr>
            <a:r>
              <a:rPr lang="en-US" dirty="0"/>
              <a:t>Feature Model</a:t>
            </a:r>
          </a:p>
        </p:txBody>
      </p:sp>
      <p:graphicFrame>
        <p:nvGraphicFramePr>
          <p:cNvPr id="4" name="Content Placeholder 3">
            <a:extLst>
              <a:ext uri="{FF2B5EF4-FFF2-40B4-BE49-F238E27FC236}">
                <a16:creationId xmlns:a16="http://schemas.microsoft.com/office/drawing/2014/main" xmlns="" id="{21EB303D-2298-426A-8D1A-A47AEC0A5F77}"/>
              </a:ext>
            </a:extLst>
          </p:cNvPr>
          <p:cNvGraphicFramePr>
            <a:graphicFrameLocks noGrp="1"/>
          </p:cNvGraphicFramePr>
          <p:nvPr>
            <p:ph idx="1"/>
          </p:nvPr>
        </p:nvGraphicFramePr>
        <p:xfrm>
          <a:off x="766763" y="2238375"/>
          <a:ext cx="8183562" cy="2574948"/>
        </p:xfrm>
        <a:graphic>
          <a:graphicData uri="http://schemas.openxmlformats.org/drawingml/2006/table">
            <a:tbl>
              <a:tblPr firstRow="1" bandRow="1">
                <a:tableStyleId>{073A0DAA-6AF3-43AB-8588-CEC1D06C72B9}</a:tableStyleId>
              </a:tblPr>
              <a:tblGrid>
                <a:gridCol w="1854184">
                  <a:extLst>
                    <a:ext uri="{9D8B030D-6E8A-4147-A177-3AD203B41FA5}">
                      <a16:colId xmlns:a16="http://schemas.microsoft.com/office/drawing/2014/main" xmlns="" val="20000"/>
                    </a:ext>
                  </a:extLst>
                </a:gridCol>
                <a:gridCol w="6329378">
                  <a:extLst>
                    <a:ext uri="{9D8B030D-6E8A-4147-A177-3AD203B41FA5}">
                      <a16:colId xmlns:a16="http://schemas.microsoft.com/office/drawing/2014/main" xmlns="" val="20001"/>
                    </a:ext>
                  </a:extLst>
                </a:gridCol>
              </a:tblGrid>
              <a:tr h="731509">
                <a:tc>
                  <a:txBody>
                    <a:bodyPr/>
                    <a:lstStyle/>
                    <a:p>
                      <a:pPr marL="0" marR="0">
                        <a:spcBef>
                          <a:spcPts val="0"/>
                        </a:spcBef>
                        <a:spcAft>
                          <a:spcPts val="0"/>
                        </a:spcAft>
                      </a:pPr>
                      <a:r>
                        <a:rPr lang="en-US" sz="2400" b="0" dirty="0">
                          <a:solidFill>
                            <a:schemeClr val="tx1"/>
                          </a:solidFill>
                          <a:effectLst>
                            <a:outerShdw blurRad="38100" dist="38100" dir="2700000" algn="tl">
                              <a:srgbClr val="000000">
                                <a:alpha val="43137"/>
                              </a:srgbClr>
                            </a:outerShdw>
                          </a:effectLst>
                        </a:rPr>
                        <a:t>LEMMA</a:t>
                      </a:r>
                      <a:endParaRPr lang="en-US" sz="2800" b="0" dirty="0">
                        <a:solidFill>
                          <a:schemeClr val="tx1"/>
                        </a:solidFill>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400" b="0" dirty="0">
                          <a:solidFill>
                            <a:schemeClr val="tx1"/>
                          </a:solidFill>
                          <a:effectLst>
                            <a:outerShdw blurRad="38100" dist="38100" dir="2700000" algn="tl">
                              <a:srgbClr val="000000">
                                <a:alpha val="43137"/>
                              </a:srgbClr>
                            </a:outerShdw>
                          </a:effectLst>
                        </a:rPr>
                        <a:t>-2 -1 0 1 2 3 </a:t>
                      </a:r>
                      <a:r>
                        <a:rPr lang="en-US" sz="2400" b="0" dirty="0" err="1">
                          <a:solidFill>
                            <a:schemeClr val="tx1"/>
                          </a:solidFill>
                          <a:effectLst>
                            <a:outerShdw blurRad="38100" dist="38100" dir="2700000" algn="tl">
                              <a:srgbClr val="000000">
                                <a:alpha val="43137"/>
                              </a:srgbClr>
                            </a:outerShdw>
                          </a:effectLst>
                        </a:rPr>
                        <a:t>prev</a:t>
                      </a:r>
                      <a:r>
                        <a:rPr lang="en-US" sz="2400" b="0" dirty="0">
                          <a:solidFill>
                            <a:schemeClr val="tx1"/>
                          </a:solidFill>
                          <a:effectLst>
                            <a:outerShdw blurRad="38100" dist="38100" dir="2700000" algn="tl">
                              <a:srgbClr val="000000">
                                <a:alpha val="43137"/>
                              </a:srgbClr>
                            </a:outerShdw>
                          </a:effectLst>
                        </a:rPr>
                        <a:t>(0) </a:t>
                      </a:r>
                      <a:r>
                        <a:rPr lang="en-US" sz="2400" b="0" dirty="0" err="1">
                          <a:solidFill>
                            <a:schemeClr val="tx1"/>
                          </a:solidFill>
                          <a:effectLst>
                            <a:outerShdw blurRad="38100" dist="38100" dir="2700000" algn="tl">
                              <a:srgbClr val="000000">
                                <a:alpha val="43137"/>
                              </a:srgbClr>
                            </a:outerShdw>
                          </a:effectLst>
                        </a:rPr>
                        <a:t>leftChild</a:t>
                      </a:r>
                      <a:r>
                        <a:rPr lang="en-US" sz="2400" b="0" dirty="0">
                          <a:solidFill>
                            <a:schemeClr val="tx1"/>
                          </a:solidFill>
                          <a:effectLst>
                            <a:outerShdw blurRad="38100" dist="38100" dir="2700000" algn="tl">
                              <a:srgbClr val="000000">
                                <a:alpha val="43137"/>
                              </a:srgbClr>
                            </a:outerShdw>
                          </a:effectLst>
                        </a:rPr>
                        <a:t>(-1) </a:t>
                      </a:r>
                      <a:r>
                        <a:rPr lang="en-US" sz="2400" b="0" dirty="0" err="1">
                          <a:solidFill>
                            <a:schemeClr val="tx1"/>
                          </a:solidFill>
                          <a:effectLst>
                            <a:outerShdw blurRad="38100" dist="38100" dir="2700000" algn="tl">
                              <a:srgbClr val="000000">
                                <a:alpha val="43137"/>
                              </a:srgbClr>
                            </a:outerShdw>
                          </a:effectLst>
                        </a:rPr>
                        <a:t>leftChild</a:t>
                      </a:r>
                      <a:r>
                        <a:rPr lang="en-US" sz="2400" b="0" dirty="0">
                          <a:solidFill>
                            <a:schemeClr val="tx1"/>
                          </a:solidFill>
                          <a:effectLst>
                            <a:outerShdw blurRad="38100" dist="38100" dir="2700000" algn="tl">
                              <a:srgbClr val="000000">
                                <a:alpha val="43137"/>
                              </a:srgbClr>
                            </a:outerShdw>
                          </a:effectLst>
                        </a:rPr>
                        <a:t>(0)</a:t>
                      </a:r>
                      <a:endParaRPr lang="en-US" sz="2800" b="0" dirty="0">
                        <a:solidFill>
                          <a:schemeClr val="tx1"/>
                        </a:solidFill>
                        <a:effectLst>
                          <a:outerShdw blurRad="38100" dist="38100" dir="2700000" algn="tl">
                            <a:srgbClr val="000000">
                              <a:alpha val="43137"/>
                            </a:srgbClr>
                          </a:outerShdw>
                        </a:effectLst>
                      </a:endParaRPr>
                    </a:p>
                    <a:p>
                      <a:pPr marL="0" marR="0">
                        <a:spcBef>
                          <a:spcPts val="0"/>
                        </a:spcBef>
                        <a:spcAft>
                          <a:spcPts val="0"/>
                        </a:spcAft>
                      </a:pPr>
                      <a:r>
                        <a:rPr lang="en-US" sz="2400" b="0" dirty="0" err="1">
                          <a:solidFill>
                            <a:schemeClr val="tx1"/>
                          </a:solidFill>
                          <a:effectLst>
                            <a:outerShdw blurRad="38100" dist="38100" dir="2700000" algn="tl">
                              <a:srgbClr val="000000">
                                <a:alpha val="43137"/>
                              </a:srgbClr>
                            </a:outerShdw>
                          </a:effectLst>
                        </a:rPr>
                        <a:t>rightChild</a:t>
                      </a:r>
                      <a:r>
                        <a:rPr lang="en-US" sz="2400" b="0" dirty="0">
                          <a:solidFill>
                            <a:schemeClr val="tx1"/>
                          </a:solidFill>
                          <a:effectLst>
                            <a:outerShdw blurRad="38100" dist="38100" dir="2700000" algn="tl">
                              <a:srgbClr val="000000">
                                <a:alpha val="43137"/>
                              </a:srgbClr>
                            </a:outerShdw>
                          </a:effectLst>
                        </a:rPr>
                        <a:t>(-1) </a:t>
                      </a:r>
                      <a:r>
                        <a:rPr lang="en-US" sz="2400" b="0" dirty="0" err="1">
                          <a:solidFill>
                            <a:schemeClr val="tx1"/>
                          </a:solidFill>
                          <a:effectLst>
                            <a:outerShdw blurRad="38100" dist="38100" dir="2700000" algn="tl">
                              <a:srgbClr val="000000">
                                <a:alpha val="43137"/>
                              </a:srgbClr>
                            </a:outerShdw>
                          </a:effectLst>
                        </a:rPr>
                        <a:t>rightChild</a:t>
                      </a:r>
                      <a:r>
                        <a:rPr lang="en-US" sz="2400" b="0" dirty="0">
                          <a:solidFill>
                            <a:schemeClr val="tx1"/>
                          </a:solidFill>
                          <a:effectLst>
                            <a:outerShdw blurRad="38100" dist="38100" dir="2700000" algn="tl">
                              <a:srgbClr val="000000">
                                <a:alpha val="43137"/>
                              </a:srgbClr>
                            </a:outerShdw>
                          </a:effectLst>
                        </a:rPr>
                        <a:t>(0)</a:t>
                      </a:r>
                      <a:endParaRPr lang="en-US" sz="2800" b="0" dirty="0">
                        <a:solidFill>
                          <a:schemeClr val="tx1"/>
                        </a:solidFill>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731509">
                <a:tc>
                  <a:txBody>
                    <a:bodyPr/>
                    <a:lstStyle/>
                    <a:p>
                      <a:pPr marL="0" marR="0">
                        <a:spcBef>
                          <a:spcPts val="0"/>
                        </a:spcBef>
                        <a:spcAft>
                          <a:spcPts val="0"/>
                        </a:spcAft>
                      </a:pPr>
                      <a:r>
                        <a:rPr lang="en-US" sz="2400" b="0">
                          <a:effectLst>
                            <a:outerShdw blurRad="38100" dist="38100" dir="2700000" algn="tl">
                              <a:srgbClr val="000000">
                                <a:alpha val="43137"/>
                              </a:srgbClr>
                            </a:outerShdw>
                          </a:effectLst>
                        </a:rPr>
                        <a:t>POSTAG</a:t>
                      </a:r>
                      <a:endParaRPr lang="en-US" sz="2800" b="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400" b="0">
                          <a:effectLst>
                            <a:outerShdw blurRad="38100" dist="38100" dir="2700000" algn="tl">
                              <a:srgbClr val="000000">
                                <a:alpha val="43137"/>
                              </a:srgbClr>
                            </a:outerShdw>
                          </a:effectLst>
                        </a:rPr>
                        <a:t>-2 -1 0 1 2 3 next(-1) leftChild(-1) leftChild(0) rightChild(-1) rightChild(0)</a:t>
                      </a:r>
                      <a:endParaRPr lang="en-US" sz="2800" b="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0636">
                <a:tc>
                  <a:txBody>
                    <a:bodyPr/>
                    <a:lstStyle/>
                    <a:p>
                      <a:pPr marL="0" marR="0">
                        <a:spcBef>
                          <a:spcPts val="0"/>
                        </a:spcBef>
                        <a:spcAft>
                          <a:spcPts val="0"/>
                        </a:spcAft>
                      </a:pPr>
                      <a:r>
                        <a:rPr lang="en-US" sz="2400" b="0">
                          <a:effectLst>
                            <a:outerShdw blurRad="38100" dist="38100" dir="2700000" algn="tl">
                              <a:srgbClr val="000000">
                                <a:alpha val="43137"/>
                              </a:srgbClr>
                            </a:outerShdw>
                          </a:effectLst>
                        </a:rPr>
                        <a:t>CPOSTAG</a:t>
                      </a:r>
                      <a:endParaRPr lang="en-US" sz="2800" b="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400" b="0" dirty="0">
                          <a:effectLst>
                            <a:outerShdw blurRad="38100" dist="38100" dir="2700000" algn="tl">
                              <a:srgbClr val="000000">
                                <a:alpha val="43137"/>
                              </a:srgbClr>
                            </a:outerShdw>
                          </a:effectLst>
                        </a:rPr>
                        <a:t>-1 0 1</a:t>
                      </a:r>
                      <a:endParaRPr lang="en-US" sz="2800" b="0" dirty="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70636">
                <a:tc>
                  <a:txBody>
                    <a:bodyPr/>
                    <a:lstStyle/>
                    <a:p>
                      <a:pPr marL="0" marR="0">
                        <a:spcBef>
                          <a:spcPts val="0"/>
                        </a:spcBef>
                        <a:spcAft>
                          <a:spcPts val="0"/>
                        </a:spcAft>
                      </a:pPr>
                      <a:r>
                        <a:rPr lang="en-US" sz="2400" b="0">
                          <a:effectLst>
                            <a:outerShdw blurRad="38100" dist="38100" dir="2700000" algn="tl">
                              <a:srgbClr val="000000">
                                <a:alpha val="43137"/>
                              </a:srgbClr>
                            </a:outerShdw>
                          </a:effectLst>
                        </a:rPr>
                        <a:t>FEATS</a:t>
                      </a:r>
                      <a:endParaRPr lang="en-US" sz="2800" b="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400" b="0">
                          <a:effectLst>
                            <a:outerShdw blurRad="38100" dist="38100" dir="2700000" algn="tl">
                              <a:srgbClr val="000000">
                                <a:alpha val="43137"/>
                              </a:srgbClr>
                            </a:outerShdw>
                          </a:effectLst>
                        </a:rPr>
                        <a:t>-1 0 1</a:t>
                      </a:r>
                      <a:endParaRPr lang="en-US" sz="2800" b="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70636">
                <a:tc>
                  <a:txBody>
                    <a:bodyPr/>
                    <a:lstStyle/>
                    <a:p>
                      <a:pPr marL="0" marR="0">
                        <a:spcBef>
                          <a:spcPts val="0"/>
                        </a:spcBef>
                        <a:spcAft>
                          <a:spcPts val="0"/>
                        </a:spcAft>
                      </a:pPr>
                      <a:r>
                        <a:rPr lang="en-US" sz="2400" b="0">
                          <a:effectLst>
                            <a:outerShdw blurRad="38100" dist="38100" dir="2700000" algn="tl">
                              <a:srgbClr val="000000">
                                <a:alpha val="43137"/>
                              </a:srgbClr>
                            </a:outerShdw>
                          </a:effectLst>
                        </a:rPr>
                        <a:t>DEPREL</a:t>
                      </a:r>
                      <a:endParaRPr lang="en-US" sz="2800" b="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400" b="0" dirty="0" err="1">
                          <a:effectLst>
                            <a:outerShdw blurRad="38100" dist="38100" dir="2700000" algn="tl">
                              <a:srgbClr val="000000">
                                <a:alpha val="43137"/>
                              </a:srgbClr>
                            </a:outerShdw>
                          </a:effectLst>
                        </a:rPr>
                        <a:t>leftChild</a:t>
                      </a:r>
                      <a:r>
                        <a:rPr lang="en-US" sz="2400" b="0" dirty="0">
                          <a:effectLst>
                            <a:outerShdw blurRad="38100" dist="38100" dir="2700000" algn="tl">
                              <a:srgbClr val="000000">
                                <a:alpha val="43137"/>
                              </a:srgbClr>
                            </a:outerShdw>
                          </a:effectLst>
                        </a:rPr>
                        <a:t>(-1) </a:t>
                      </a:r>
                      <a:r>
                        <a:rPr lang="en-US" sz="2400" b="0" dirty="0" err="1">
                          <a:effectLst>
                            <a:outerShdw blurRad="38100" dist="38100" dir="2700000" algn="tl">
                              <a:srgbClr val="000000">
                                <a:alpha val="43137"/>
                              </a:srgbClr>
                            </a:outerShdw>
                          </a:effectLst>
                        </a:rPr>
                        <a:t>leftChild</a:t>
                      </a:r>
                      <a:r>
                        <a:rPr lang="en-US" sz="2400" b="0" dirty="0">
                          <a:effectLst>
                            <a:outerShdw blurRad="38100" dist="38100" dir="2700000" algn="tl">
                              <a:srgbClr val="000000">
                                <a:alpha val="43137"/>
                              </a:srgbClr>
                            </a:outerShdw>
                          </a:effectLst>
                        </a:rPr>
                        <a:t>(0) </a:t>
                      </a:r>
                      <a:r>
                        <a:rPr lang="en-US" sz="2400" b="0" dirty="0" err="1">
                          <a:effectLst>
                            <a:outerShdw blurRad="38100" dist="38100" dir="2700000" algn="tl">
                              <a:srgbClr val="000000">
                                <a:alpha val="43137"/>
                              </a:srgbClr>
                            </a:outerShdw>
                          </a:effectLst>
                        </a:rPr>
                        <a:t>rightChild</a:t>
                      </a:r>
                      <a:r>
                        <a:rPr lang="en-US" sz="2400" b="0" dirty="0">
                          <a:effectLst>
                            <a:outerShdw blurRad="38100" dist="38100" dir="2700000" algn="tl">
                              <a:srgbClr val="000000">
                                <a:alpha val="43137"/>
                              </a:srgbClr>
                            </a:outerShdw>
                          </a:effectLst>
                        </a:rPr>
                        <a:t>(-1)</a:t>
                      </a:r>
                      <a:endParaRPr lang="en-US" sz="2800" b="0" dirty="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CAFBDE-1DD5-4659-B907-8F4AF7FEC9AB}"/>
              </a:ext>
            </a:extLst>
          </p:cNvPr>
          <p:cNvSpPr>
            <a:spLocks noGrp="1"/>
          </p:cNvSpPr>
          <p:nvPr>
            <p:ph type="title"/>
          </p:nvPr>
        </p:nvSpPr>
        <p:spPr>
          <a:xfrm>
            <a:off x="577850" y="87765"/>
            <a:ext cx="8183563" cy="642937"/>
          </a:xfrm>
        </p:spPr>
        <p:txBody>
          <a:bodyPr/>
          <a:lstStyle/>
          <a:p>
            <a:pPr>
              <a:defRPr/>
            </a:pPr>
            <a:r>
              <a:rPr lang="en-US" dirty="0"/>
              <a:t>2nd, 3rd Order Features</a:t>
            </a:r>
          </a:p>
        </p:txBody>
      </p:sp>
      <p:graphicFrame>
        <p:nvGraphicFramePr>
          <p:cNvPr id="4" name="Content Placeholder 3">
            <a:extLst>
              <a:ext uri="{FF2B5EF4-FFF2-40B4-BE49-F238E27FC236}">
                <a16:creationId xmlns:a16="http://schemas.microsoft.com/office/drawing/2014/main" xmlns="" id="{41A718F6-3B09-4F99-9289-CF579AF5D490}"/>
              </a:ext>
            </a:extLst>
          </p:cNvPr>
          <p:cNvGraphicFramePr>
            <a:graphicFrameLocks noGrp="1"/>
          </p:cNvGraphicFramePr>
          <p:nvPr>
            <p:ph idx="1"/>
          </p:nvPr>
        </p:nvGraphicFramePr>
        <p:xfrm>
          <a:off x="766763" y="2238375"/>
          <a:ext cx="8183562" cy="2062173"/>
        </p:xfrm>
        <a:graphic>
          <a:graphicData uri="http://schemas.openxmlformats.org/drawingml/2006/table">
            <a:tbl>
              <a:tblPr firstRow="1" bandRow="1">
                <a:tableStyleId>{073A0DAA-6AF3-43AB-8588-CEC1D06C72B9}</a:tableStyleId>
              </a:tblPr>
              <a:tblGrid>
                <a:gridCol w="1854184">
                  <a:extLst>
                    <a:ext uri="{9D8B030D-6E8A-4147-A177-3AD203B41FA5}">
                      <a16:colId xmlns:a16="http://schemas.microsoft.com/office/drawing/2014/main" xmlns="" val="20000"/>
                    </a:ext>
                  </a:extLst>
                </a:gridCol>
                <a:gridCol w="6329378">
                  <a:extLst>
                    <a:ext uri="{9D8B030D-6E8A-4147-A177-3AD203B41FA5}">
                      <a16:colId xmlns:a16="http://schemas.microsoft.com/office/drawing/2014/main" xmlns="" val="20001"/>
                    </a:ext>
                  </a:extLst>
                </a:gridCol>
              </a:tblGrid>
              <a:tr h="460858">
                <a:tc>
                  <a:txBody>
                    <a:bodyPr/>
                    <a:lstStyle/>
                    <a:p>
                      <a:pPr marL="0" marR="0">
                        <a:spcBef>
                          <a:spcPts val="0"/>
                        </a:spcBef>
                        <a:spcAft>
                          <a:spcPts val="0"/>
                        </a:spcAft>
                      </a:pPr>
                      <a:r>
                        <a:rPr lang="en-US" sz="2400" b="0" dirty="0">
                          <a:solidFill>
                            <a:schemeClr val="tx1"/>
                          </a:solidFill>
                          <a:effectLst>
                            <a:outerShdw blurRad="38100" dist="38100" dir="2700000" algn="tl">
                              <a:srgbClr val="000000">
                                <a:alpha val="43137"/>
                              </a:srgbClr>
                            </a:outerShdw>
                          </a:effectLst>
                        </a:rPr>
                        <a:t>2nd</a:t>
                      </a:r>
                      <a:endParaRPr lang="en-US" sz="2800" b="0" dirty="0">
                        <a:solidFill>
                          <a:schemeClr val="tx1"/>
                        </a:solidFill>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400" b="0" dirty="0">
                          <a:solidFill>
                            <a:schemeClr val="tx1"/>
                          </a:solidFill>
                          <a:effectLst>
                            <a:outerShdw blurRad="38100" dist="38100" dir="2700000" algn="tl">
                              <a:srgbClr val="000000">
                                <a:alpha val="43137"/>
                              </a:srgbClr>
                            </a:outerShdw>
                          </a:effectLst>
                        </a:rPr>
                        <a:t>CPOSTAG(-1) CPOSTAG(0)</a:t>
                      </a:r>
                      <a:endParaRPr lang="en-US" sz="2800" b="0" dirty="0">
                        <a:solidFill>
                          <a:schemeClr val="tx1"/>
                        </a:solidFill>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99186">
                <a:tc>
                  <a:txBody>
                    <a:bodyPr/>
                    <a:lstStyle/>
                    <a:p>
                      <a:pPr marL="0" marR="0">
                        <a:spcBef>
                          <a:spcPts val="0"/>
                        </a:spcBef>
                        <a:spcAft>
                          <a:spcPts val="0"/>
                        </a:spcAft>
                      </a:pPr>
                      <a:r>
                        <a:rPr lang="en-US" sz="2400" b="0" dirty="0">
                          <a:solidFill>
                            <a:schemeClr val="tx1"/>
                          </a:solidFill>
                          <a:effectLst>
                            <a:outerShdw blurRad="38100" dist="38100" dir="2700000" algn="tl">
                              <a:srgbClr val="000000">
                                <a:alpha val="43137"/>
                              </a:srgbClr>
                            </a:outerShdw>
                          </a:effectLst>
                        </a:rPr>
                        <a:t>2nd</a:t>
                      </a:r>
                      <a:endParaRPr lang="en-US" sz="2800" b="0" dirty="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400" b="0" dirty="0">
                          <a:effectLst>
                            <a:outerShdw blurRad="38100" dist="38100" dir="2700000" algn="tl">
                              <a:srgbClr val="000000">
                                <a:alpha val="43137"/>
                              </a:srgbClr>
                            </a:outerShdw>
                          </a:effectLst>
                        </a:rPr>
                        <a:t>CPOSTAG(0) CPOSTAG(1)</a:t>
                      </a:r>
                      <a:endParaRPr lang="en-US" sz="2800" b="0" dirty="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70609">
                <a:tc>
                  <a:txBody>
                    <a:bodyPr/>
                    <a:lstStyle/>
                    <a:p>
                      <a:pPr marL="0" marR="0">
                        <a:spcBef>
                          <a:spcPts val="0"/>
                        </a:spcBef>
                        <a:spcAft>
                          <a:spcPts val="0"/>
                        </a:spcAft>
                      </a:pPr>
                      <a:r>
                        <a:rPr lang="en-US" sz="2400" b="0" dirty="0">
                          <a:solidFill>
                            <a:schemeClr val="tx1"/>
                          </a:solidFill>
                          <a:effectLst>
                            <a:outerShdw blurRad="38100" dist="38100" dir="2700000" algn="tl">
                              <a:srgbClr val="000000">
                                <a:alpha val="43137"/>
                              </a:srgbClr>
                            </a:outerShdw>
                          </a:effectLst>
                        </a:rPr>
                        <a:t>2nd</a:t>
                      </a:r>
                      <a:endParaRPr lang="en-US" sz="2800" b="0" dirty="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400" b="0" dirty="0">
                          <a:effectLst>
                            <a:outerShdw blurRad="38100" dist="38100" dir="2700000" algn="tl">
                              <a:srgbClr val="000000">
                                <a:alpha val="43137"/>
                              </a:srgbClr>
                            </a:outerShdw>
                          </a:effectLst>
                        </a:rPr>
                        <a:t>LEMMA(0) POSTAG(</a:t>
                      </a:r>
                      <a:r>
                        <a:rPr lang="en-US" sz="2400" b="0" dirty="0" err="1">
                          <a:effectLst>
                            <a:outerShdw blurRad="38100" dist="38100" dir="2700000" algn="tl">
                              <a:srgbClr val="000000">
                                <a:alpha val="43137"/>
                              </a:srgbClr>
                            </a:outerShdw>
                          </a:effectLst>
                        </a:rPr>
                        <a:t>leftChild</a:t>
                      </a:r>
                      <a:r>
                        <a:rPr lang="en-US" sz="2400" b="0" dirty="0">
                          <a:effectLst>
                            <a:outerShdw blurRad="38100" dist="38100" dir="2700000" algn="tl">
                              <a:srgbClr val="000000">
                                <a:alpha val="43137"/>
                              </a:srgbClr>
                            </a:outerShdw>
                          </a:effectLst>
                        </a:rPr>
                        <a:t>(0))</a:t>
                      </a:r>
                      <a:endParaRPr lang="en-US" sz="2800" b="0" dirty="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731510">
                <a:tc>
                  <a:txBody>
                    <a:bodyPr/>
                    <a:lstStyle/>
                    <a:p>
                      <a:pPr marL="0" marR="0">
                        <a:spcBef>
                          <a:spcPts val="0"/>
                        </a:spcBef>
                        <a:spcAft>
                          <a:spcPts val="0"/>
                        </a:spcAft>
                      </a:pPr>
                      <a:r>
                        <a:rPr lang="en-US" sz="2400" b="0" dirty="0">
                          <a:solidFill>
                            <a:schemeClr val="tx1"/>
                          </a:solidFill>
                          <a:effectLst>
                            <a:outerShdw blurRad="38100" dist="38100" dir="2700000" algn="tl">
                              <a:srgbClr val="000000">
                                <a:alpha val="43137"/>
                              </a:srgbClr>
                            </a:outerShdw>
                          </a:effectLst>
                        </a:rPr>
                        <a:t>3rd</a:t>
                      </a:r>
                      <a:endParaRPr lang="en-US" sz="2800" b="0" dirty="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400" b="0" dirty="0">
                          <a:effectLst>
                            <a:outerShdw blurRad="38100" dist="38100" dir="2700000" algn="tl">
                              <a:srgbClr val="000000">
                                <a:alpha val="43137"/>
                              </a:srgbClr>
                            </a:outerShdw>
                          </a:effectLst>
                        </a:rPr>
                        <a:t>POSTAG(</a:t>
                      </a:r>
                      <a:r>
                        <a:rPr lang="en-US" sz="2400" b="0" dirty="0" err="1">
                          <a:effectLst>
                            <a:outerShdw blurRad="38100" dist="38100" dir="2700000" algn="tl">
                              <a:srgbClr val="000000">
                                <a:alpha val="43137"/>
                              </a:srgbClr>
                            </a:outerShdw>
                          </a:effectLst>
                        </a:rPr>
                        <a:t>leftChild</a:t>
                      </a:r>
                      <a:r>
                        <a:rPr lang="en-US" sz="2400" b="0" dirty="0">
                          <a:effectLst>
                            <a:outerShdw blurRad="38100" dist="38100" dir="2700000" algn="tl">
                              <a:srgbClr val="000000">
                                <a:alpha val="43137"/>
                              </a:srgbClr>
                            </a:outerShdw>
                          </a:effectLst>
                        </a:rPr>
                        <a:t>(0)) LEMMA(0) POSTAG(</a:t>
                      </a:r>
                      <a:r>
                        <a:rPr lang="en-US" sz="2400" b="0" dirty="0" err="1">
                          <a:effectLst>
                            <a:outerShdw blurRad="38100" dist="38100" dir="2700000" algn="tl">
                              <a:srgbClr val="000000">
                                <a:alpha val="43137"/>
                              </a:srgbClr>
                            </a:outerShdw>
                          </a:effectLst>
                        </a:rPr>
                        <a:t>rightChild</a:t>
                      </a:r>
                      <a:r>
                        <a:rPr lang="en-US" sz="2400" b="0" dirty="0">
                          <a:effectLst>
                            <a:outerShdw blurRad="38100" dist="38100" dir="2700000" algn="tl">
                              <a:srgbClr val="000000">
                                <a:alpha val="43137"/>
                              </a:srgbClr>
                            </a:outerShdw>
                          </a:effectLst>
                        </a:rPr>
                        <a:t>(0))</a:t>
                      </a:r>
                      <a:endParaRPr lang="en-US" sz="2800" b="0" dirty="0">
                        <a:effectLst>
                          <a:outerShdw blurRad="38100" dist="38100" dir="2700000" algn="tl">
                            <a:srgbClr val="000000">
                              <a:alpha val="43137"/>
                            </a:srgbClr>
                          </a:outerShdw>
                        </a:effectLst>
                        <a:latin typeface="Lucida Sans Typewriter"/>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a:extLst>
              <a:ext uri="{FF2B5EF4-FFF2-40B4-BE49-F238E27FC236}">
                <a16:creationId xmlns:a16="http://schemas.microsoft.com/office/drawing/2014/main" xmlns="" id="{F992C392-7666-4F3A-A0F4-A8054C527711}"/>
              </a:ext>
            </a:extLst>
          </p:cNvPr>
          <p:cNvSpPr>
            <a:spLocks noGrp="1" noChangeArrowheads="1"/>
          </p:cNvSpPr>
          <p:nvPr>
            <p:ph type="title"/>
          </p:nvPr>
        </p:nvSpPr>
        <p:spPr/>
        <p:txBody>
          <a:bodyPr/>
          <a:lstStyle/>
          <a:p>
            <a:pPr>
              <a:defRPr/>
            </a:pPr>
            <a:r>
              <a:rPr lang="en-US"/>
              <a:t>CoNLL-X Shared Task</a:t>
            </a:r>
          </a:p>
        </p:txBody>
      </p:sp>
      <p:sp>
        <p:nvSpPr>
          <p:cNvPr id="354307" name="Rectangle 3">
            <a:extLst>
              <a:ext uri="{FF2B5EF4-FFF2-40B4-BE49-F238E27FC236}">
                <a16:creationId xmlns:a16="http://schemas.microsoft.com/office/drawing/2014/main" xmlns="" id="{ED041A58-BA50-4F75-AF12-13FDC74B5532}"/>
              </a:ext>
            </a:extLst>
          </p:cNvPr>
          <p:cNvSpPr>
            <a:spLocks noGrp="1" noChangeArrowheads="1"/>
          </p:cNvSpPr>
          <p:nvPr>
            <p:ph idx="1"/>
          </p:nvPr>
        </p:nvSpPr>
        <p:spPr/>
        <p:txBody>
          <a:bodyPr/>
          <a:lstStyle/>
          <a:p>
            <a:pPr>
              <a:defRPr/>
            </a:pPr>
            <a:r>
              <a:rPr lang="en-US"/>
              <a:t>To assign labeled dependency structures for a range of languages by means of a fully automatic dependency parser</a:t>
            </a:r>
          </a:p>
          <a:p>
            <a:pPr>
              <a:defRPr/>
            </a:pPr>
            <a:r>
              <a:rPr lang="en-US"/>
              <a:t>Input: tokenized and tagged sentences</a:t>
            </a:r>
          </a:p>
          <a:p>
            <a:pPr>
              <a:defRPr/>
            </a:pPr>
            <a:r>
              <a:rPr lang="en-US"/>
              <a:t>Tags: token, lemma, POS, morpho features, ref. to head, dependency label</a:t>
            </a:r>
          </a:p>
          <a:p>
            <a:pPr>
              <a:defRPr/>
            </a:pPr>
            <a:r>
              <a:rPr lang="en-US"/>
              <a:t>For each token, the parser must output its head and the corresponding dependency relation</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xmlns="" id="{0DF9A755-8F4C-4E50-8279-9281E6111EF2}"/>
              </a:ext>
            </a:extLst>
          </p:cNvPr>
          <p:cNvSpPr>
            <a:spLocks noGrp="1" noChangeArrowheads="1"/>
          </p:cNvSpPr>
          <p:nvPr>
            <p:ph type="title"/>
          </p:nvPr>
        </p:nvSpPr>
        <p:spPr/>
        <p:txBody>
          <a:bodyPr/>
          <a:lstStyle/>
          <a:p>
            <a:pPr>
              <a:defRPr/>
            </a:pPr>
            <a:r>
              <a:rPr lang="en-US"/>
              <a:t>CoNLL-X: Data Format</a:t>
            </a:r>
          </a:p>
        </p:txBody>
      </p:sp>
      <p:sp>
        <p:nvSpPr>
          <p:cNvPr id="356355" name="Rectangle 3">
            <a:extLst>
              <a:ext uri="{FF2B5EF4-FFF2-40B4-BE49-F238E27FC236}">
                <a16:creationId xmlns:a16="http://schemas.microsoft.com/office/drawing/2014/main" xmlns="" id="{11CC504E-D36A-4B9D-82D5-33B0C404D3C0}"/>
              </a:ext>
            </a:extLst>
          </p:cNvPr>
          <p:cNvSpPr>
            <a:spLocks noGrp="1" noChangeArrowheads="1"/>
          </p:cNvSpPr>
          <p:nvPr>
            <p:ph idx="1"/>
          </p:nvPr>
        </p:nvSpPr>
        <p:spPr>
          <a:xfrm>
            <a:off x="114300" y="1278320"/>
            <a:ext cx="8912225" cy="4835525"/>
          </a:xfrm>
          <a:solidFill>
            <a:srgbClr val="EAEAEA"/>
          </a:solidFill>
          <a:effectLst>
            <a:outerShdw dist="35921" dir="2700000" algn="ctr" rotWithShape="0">
              <a:srgbClr val="808080"/>
            </a:outerShdw>
          </a:effectLst>
        </p:spPr>
        <p:txBody>
          <a:bodyPr/>
          <a:lstStyle/>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u="sng">
                <a:effectLst>
                  <a:outerShdw blurRad="38100" dist="38100" dir="2700000" algn="tl">
                    <a:srgbClr val="FFFFFF"/>
                  </a:outerShdw>
                </a:effectLst>
              </a:rPr>
              <a:t>N	WORD	LEMMA	CPOS	POS	FEATS	HEAD	DEPREL PHEAD PDEPREL</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endParaRPr lang="en-US" sz="1400" u="sng">
              <a:effectLst>
                <a:outerShdw blurRad="38100" dist="38100" dir="2700000" algn="tl">
                  <a:srgbClr val="FFFFFF"/>
                </a:outerShdw>
              </a:effectLst>
            </a:endParaRP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1	A	o	art	art	&lt;artd&gt;|F|S	2	&gt;N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2	direcção	direcção	n	n	F|S	4	SUBJ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3	já	já	adv	adv	_	4	ADVL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4	mostrou	mostrar	v	v-fin	PS|3S|IND	0	STA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5	boa_vontade boa_vontade	n	n	F|S	4	ACC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6	,	,	punc	punc	_	4	PUNC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7	mas	mas	conj	conj-c	&lt;co-vfin&gt;|&lt;co-fmc&gt;	4	CO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8	a	o	art	art	&lt;artd&gt;|F|S	9	&gt;N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9	greve	greve	n	n	F|S	10	SUBJ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10	prossegue	prosseguir	v	v-fin	PR|3S|IND	4	CJT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11	em	em	prp	prp	_	10	ADVL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12	todas_as	todo_o	pron	pron-det	&lt;quant&gt;|F|P	13	&gt;N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13	delegações	delegaçõo	n	n	F|P	11	P&lt;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14	de	de	prp	prp	&lt;sam-&gt;	13	N&lt;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15	o	o	art	art	&lt;-sam&gt;|&lt;artd&gt;|M|S	16	&gt;N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16	país	país	n	n	M|S	14	P&lt;	_	_</a:t>
            </a:r>
          </a:p>
          <a:p>
            <a:pPr marL="0" indent="0">
              <a:lnSpc>
                <a:spcPct val="80000"/>
              </a:lnSpc>
              <a:buFont typeface="Wingdings" panose="05000000000000000000" pitchFamily="2" charset="2"/>
              <a:buNone/>
              <a:tabLst>
                <a:tab pos="228600" algn="l"/>
                <a:tab pos="1320800" algn="l"/>
                <a:tab pos="2578100" algn="l"/>
                <a:tab pos="3149600" algn="l"/>
                <a:tab pos="3949700" algn="l"/>
                <a:tab pos="5778500" algn="l"/>
                <a:tab pos="6350000" algn="l"/>
                <a:tab pos="7721600" algn="l"/>
                <a:tab pos="8115300" algn="l"/>
              </a:tabLst>
              <a:defRPr/>
            </a:pPr>
            <a:r>
              <a:rPr lang="en-US" sz="1400">
                <a:effectLst>
                  <a:outerShdw blurRad="38100" dist="38100" dir="2700000" algn="tl">
                    <a:srgbClr val="FFFFFF"/>
                  </a:outerShdw>
                </a:effectLst>
              </a:rPr>
              <a:t>17	.	.	punc	punc	_	4	PUNC	_	_</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a:extLst>
              <a:ext uri="{FF2B5EF4-FFF2-40B4-BE49-F238E27FC236}">
                <a16:creationId xmlns:a16="http://schemas.microsoft.com/office/drawing/2014/main" xmlns="" id="{A9DDB45E-97DA-4DDA-9C29-DC249AF7406F}"/>
              </a:ext>
            </a:extLst>
          </p:cNvPr>
          <p:cNvSpPr>
            <a:spLocks noGrp="1" noChangeArrowheads="1"/>
          </p:cNvSpPr>
          <p:nvPr>
            <p:ph type="title"/>
          </p:nvPr>
        </p:nvSpPr>
        <p:spPr/>
        <p:txBody>
          <a:bodyPr/>
          <a:lstStyle/>
          <a:p>
            <a:pPr>
              <a:defRPr/>
            </a:pPr>
            <a:r>
              <a:rPr lang="en-US"/>
              <a:t>CoNLL: Evaluation Metrics</a:t>
            </a:r>
          </a:p>
        </p:txBody>
      </p:sp>
      <p:sp>
        <p:nvSpPr>
          <p:cNvPr id="358403" name="Rectangle 3">
            <a:extLst>
              <a:ext uri="{FF2B5EF4-FFF2-40B4-BE49-F238E27FC236}">
                <a16:creationId xmlns:a16="http://schemas.microsoft.com/office/drawing/2014/main" xmlns="" id="{55C4B257-E908-47ED-AA9C-42D3CBE500CC}"/>
              </a:ext>
            </a:extLst>
          </p:cNvPr>
          <p:cNvSpPr>
            <a:spLocks noGrp="1" noChangeArrowheads="1"/>
          </p:cNvSpPr>
          <p:nvPr>
            <p:ph idx="1"/>
          </p:nvPr>
        </p:nvSpPr>
        <p:spPr/>
        <p:txBody>
          <a:bodyPr/>
          <a:lstStyle/>
          <a:p>
            <a:pPr>
              <a:defRPr/>
            </a:pPr>
            <a:r>
              <a:rPr lang="en-US"/>
              <a:t>Labeled Attachment Score (LAS)</a:t>
            </a:r>
          </a:p>
          <a:p>
            <a:pPr lvl="1">
              <a:defRPr/>
            </a:pPr>
            <a:r>
              <a:rPr lang="en-US"/>
              <a:t>proportion of “scoring” tokens that are assigned both the correct head and the correct dependency relation label</a:t>
            </a:r>
          </a:p>
          <a:p>
            <a:pPr>
              <a:defRPr/>
            </a:pPr>
            <a:r>
              <a:rPr lang="en-US"/>
              <a:t>Unlabeled Attachment Score (UAS)</a:t>
            </a:r>
          </a:p>
          <a:p>
            <a:pPr lvl="1">
              <a:defRPr/>
            </a:pPr>
            <a:r>
              <a:rPr lang="en-US"/>
              <a:t>proportion of “scoring” tokens that are assigned the correct head</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a:extLst>
              <a:ext uri="{FF2B5EF4-FFF2-40B4-BE49-F238E27FC236}">
                <a16:creationId xmlns:a16="http://schemas.microsoft.com/office/drawing/2014/main" xmlns="" id="{9A8D12B5-D3FE-494D-8873-90646EDD61E1}"/>
              </a:ext>
            </a:extLst>
          </p:cNvPr>
          <p:cNvSpPr>
            <a:spLocks noGrp="1" noChangeArrowheads="1"/>
          </p:cNvSpPr>
          <p:nvPr>
            <p:ph type="title"/>
          </p:nvPr>
        </p:nvSpPr>
        <p:spPr/>
        <p:txBody>
          <a:bodyPr/>
          <a:lstStyle/>
          <a:p>
            <a:pPr>
              <a:defRPr/>
            </a:pPr>
            <a:r>
              <a:rPr lang="en-US"/>
              <a:t>Well-formed Parse Tree</a:t>
            </a:r>
          </a:p>
        </p:txBody>
      </p:sp>
      <p:sp>
        <p:nvSpPr>
          <p:cNvPr id="74755" name="Rectangle 3">
            <a:extLst>
              <a:ext uri="{FF2B5EF4-FFF2-40B4-BE49-F238E27FC236}">
                <a16:creationId xmlns:a16="http://schemas.microsoft.com/office/drawing/2014/main" xmlns="" id="{AA050CEA-F967-4F3D-98B1-57914563E656}"/>
              </a:ext>
            </a:extLst>
          </p:cNvPr>
          <p:cNvSpPr>
            <a:spLocks noGrp="1" noChangeArrowheads="1"/>
          </p:cNvSpPr>
          <p:nvPr>
            <p:ph idx="1"/>
          </p:nvPr>
        </p:nvSpPr>
        <p:spPr/>
        <p:txBody>
          <a:bodyPr/>
          <a:lstStyle/>
          <a:p>
            <a:pPr>
              <a:buFont typeface="Wingdings" panose="05000000000000000000" pitchFamily="2" charset="2"/>
              <a:buNone/>
            </a:pPr>
            <a:r>
              <a:rPr lang="en-US" altLang="en-US" b="1">
                <a:effectLst/>
              </a:rPr>
              <a:t>A graph </a:t>
            </a:r>
            <a:r>
              <a:rPr lang="en-US" altLang="en-US" b="1" i="1">
                <a:effectLst/>
                <a:latin typeface="Times New Roman" panose="02020603050405020304" pitchFamily="18" charset="0"/>
              </a:rPr>
              <a:t>D</a:t>
            </a:r>
            <a:r>
              <a:rPr lang="en-US" altLang="en-US" b="1">
                <a:effectLst/>
                <a:latin typeface="Times New Roman" panose="02020603050405020304" pitchFamily="18" charset="0"/>
              </a:rPr>
              <a:t> = (</a:t>
            </a:r>
            <a:r>
              <a:rPr lang="en-US" altLang="en-US" b="1" i="1">
                <a:effectLst/>
                <a:latin typeface="Times New Roman" panose="02020603050405020304" pitchFamily="18" charset="0"/>
              </a:rPr>
              <a:t>W</a:t>
            </a:r>
            <a:r>
              <a:rPr lang="en-US" altLang="en-US" b="1">
                <a:effectLst/>
                <a:latin typeface="Times New Roman" panose="02020603050405020304" pitchFamily="18" charset="0"/>
              </a:rPr>
              <a:t>, </a:t>
            </a:r>
            <a:r>
              <a:rPr lang="en-US" altLang="en-US" b="1" i="1">
                <a:effectLst/>
                <a:latin typeface="Times New Roman" panose="02020603050405020304" pitchFamily="18" charset="0"/>
              </a:rPr>
              <a:t>A</a:t>
            </a:r>
            <a:r>
              <a:rPr lang="en-US" altLang="en-US" b="1">
                <a:effectLst/>
                <a:latin typeface="Times New Roman" panose="02020603050405020304" pitchFamily="18" charset="0"/>
              </a:rPr>
              <a:t>)</a:t>
            </a:r>
            <a:r>
              <a:rPr lang="en-US" altLang="en-US" b="1">
                <a:effectLst/>
              </a:rPr>
              <a:t> is well-formed iff it is acyclic, projective and connected</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a:extLst>
              <a:ext uri="{FF2B5EF4-FFF2-40B4-BE49-F238E27FC236}">
                <a16:creationId xmlns:a16="http://schemas.microsoft.com/office/drawing/2014/main" xmlns="" id="{17FD828A-E625-49FE-8A02-0E5C5D108886}"/>
              </a:ext>
            </a:extLst>
          </p:cNvPr>
          <p:cNvSpPr>
            <a:spLocks noGrp="1" noChangeArrowheads="1"/>
          </p:cNvSpPr>
          <p:nvPr>
            <p:ph type="title"/>
          </p:nvPr>
        </p:nvSpPr>
        <p:spPr/>
        <p:txBody>
          <a:bodyPr/>
          <a:lstStyle/>
          <a:p>
            <a:pPr>
              <a:defRPr/>
            </a:pPr>
            <a:r>
              <a:rPr lang="en-US"/>
              <a:t>Examples</a:t>
            </a:r>
          </a:p>
        </p:txBody>
      </p:sp>
      <p:sp>
        <p:nvSpPr>
          <p:cNvPr id="75779" name="Freeform 5">
            <a:extLst>
              <a:ext uri="{FF2B5EF4-FFF2-40B4-BE49-F238E27FC236}">
                <a16:creationId xmlns:a16="http://schemas.microsoft.com/office/drawing/2014/main" xmlns="" id="{1FB82369-5096-48A8-ACA3-72F959366EB3}"/>
              </a:ext>
            </a:extLst>
          </p:cNvPr>
          <p:cNvSpPr>
            <a:spLocks/>
          </p:cNvSpPr>
          <p:nvPr/>
        </p:nvSpPr>
        <p:spPr bwMode="auto">
          <a:xfrm>
            <a:off x="2252663" y="4503738"/>
            <a:ext cx="919162" cy="379412"/>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80" name="Freeform 7">
            <a:extLst>
              <a:ext uri="{FF2B5EF4-FFF2-40B4-BE49-F238E27FC236}">
                <a16:creationId xmlns:a16="http://schemas.microsoft.com/office/drawing/2014/main" xmlns="" id="{B98F09E7-DF42-4A21-8A31-D39E5EC7EDC5}"/>
              </a:ext>
            </a:extLst>
          </p:cNvPr>
          <p:cNvSpPr>
            <a:spLocks/>
          </p:cNvSpPr>
          <p:nvPr/>
        </p:nvSpPr>
        <p:spPr bwMode="auto">
          <a:xfrm flipH="1">
            <a:off x="3327400" y="4484688"/>
            <a:ext cx="630238" cy="40322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81" name="Freeform 8">
            <a:extLst>
              <a:ext uri="{FF2B5EF4-FFF2-40B4-BE49-F238E27FC236}">
                <a16:creationId xmlns:a16="http://schemas.microsoft.com/office/drawing/2014/main" xmlns="" id="{28677A6D-C03F-43FE-8F26-6A1C968DB7A3}"/>
              </a:ext>
            </a:extLst>
          </p:cNvPr>
          <p:cNvSpPr>
            <a:spLocks/>
          </p:cNvSpPr>
          <p:nvPr/>
        </p:nvSpPr>
        <p:spPr bwMode="auto">
          <a:xfrm flipH="1">
            <a:off x="4595813" y="4508500"/>
            <a:ext cx="549275"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82" name="Freeform 11">
            <a:extLst>
              <a:ext uri="{FF2B5EF4-FFF2-40B4-BE49-F238E27FC236}">
                <a16:creationId xmlns:a16="http://schemas.microsoft.com/office/drawing/2014/main" xmlns="" id="{C2DCD889-A387-4811-B561-B983A77E8116}"/>
              </a:ext>
            </a:extLst>
          </p:cNvPr>
          <p:cNvSpPr>
            <a:spLocks/>
          </p:cNvSpPr>
          <p:nvPr/>
        </p:nvSpPr>
        <p:spPr bwMode="auto">
          <a:xfrm flipH="1">
            <a:off x="5210175" y="4503738"/>
            <a:ext cx="422275" cy="38417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chemeClr val="accent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83" name="Freeform 13">
            <a:extLst>
              <a:ext uri="{FF2B5EF4-FFF2-40B4-BE49-F238E27FC236}">
                <a16:creationId xmlns:a16="http://schemas.microsoft.com/office/drawing/2014/main" xmlns="" id="{54865803-FAD5-4F8C-8E41-E4EE11BB5145}"/>
              </a:ext>
            </a:extLst>
          </p:cNvPr>
          <p:cNvSpPr>
            <a:spLocks/>
          </p:cNvSpPr>
          <p:nvPr/>
        </p:nvSpPr>
        <p:spPr bwMode="auto">
          <a:xfrm>
            <a:off x="1714500" y="4503738"/>
            <a:ext cx="422275"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84" name="Freeform 14">
            <a:extLst>
              <a:ext uri="{FF2B5EF4-FFF2-40B4-BE49-F238E27FC236}">
                <a16:creationId xmlns:a16="http://schemas.microsoft.com/office/drawing/2014/main" xmlns="" id="{E9005344-243A-4486-A900-799D8209F978}"/>
              </a:ext>
            </a:extLst>
          </p:cNvPr>
          <p:cNvSpPr>
            <a:spLocks/>
          </p:cNvSpPr>
          <p:nvPr/>
        </p:nvSpPr>
        <p:spPr bwMode="auto">
          <a:xfrm>
            <a:off x="5708650" y="4503738"/>
            <a:ext cx="806450"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85" name="Text Box 15">
            <a:extLst>
              <a:ext uri="{FF2B5EF4-FFF2-40B4-BE49-F238E27FC236}">
                <a16:creationId xmlns:a16="http://schemas.microsoft.com/office/drawing/2014/main" xmlns="" id="{3E76EBA8-4548-4F9C-9821-F431B2E61AD6}"/>
              </a:ext>
            </a:extLst>
          </p:cNvPr>
          <p:cNvSpPr txBox="1">
            <a:spLocks noChangeArrowheads="1"/>
          </p:cNvSpPr>
          <p:nvPr/>
        </p:nvSpPr>
        <p:spPr bwMode="auto">
          <a:xfrm>
            <a:off x="1538288" y="4956175"/>
            <a:ext cx="643731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Il governo garantirà sussidi  a  coloro  che  cercheranno lavoro</a:t>
            </a:r>
            <a:endParaRPr kumimoji="0" lang="en-US" altLang="en-US" sz="4800" b="0">
              <a:latin typeface="Times New Roman" panose="02020603050405020304" pitchFamily="18" charset="0"/>
            </a:endParaRPr>
          </a:p>
        </p:txBody>
      </p:sp>
      <p:sp>
        <p:nvSpPr>
          <p:cNvPr id="75786" name="Freeform 16">
            <a:extLst>
              <a:ext uri="{FF2B5EF4-FFF2-40B4-BE49-F238E27FC236}">
                <a16:creationId xmlns:a16="http://schemas.microsoft.com/office/drawing/2014/main" xmlns="" id="{0642621B-50B9-4B21-A45A-5E5BD37F8419}"/>
              </a:ext>
            </a:extLst>
          </p:cNvPr>
          <p:cNvSpPr>
            <a:spLocks/>
          </p:cNvSpPr>
          <p:nvPr/>
        </p:nvSpPr>
        <p:spPr bwMode="auto">
          <a:xfrm flipH="1">
            <a:off x="6669088" y="4484688"/>
            <a:ext cx="884237" cy="40322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87" name="Freeform 17">
            <a:extLst>
              <a:ext uri="{FF2B5EF4-FFF2-40B4-BE49-F238E27FC236}">
                <a16:creationId xmlns:a16="http://schemas.microsoft.com/office/drawing/2014/main" xmlns="" id="{4C838E20-3A36-42B2-A95C-B5BBC445D90F}"/>
              </a:ext>
            </a:extLst>
          </p:cNvPr>
          <p:cNvSpPr>
            <a:spLocks/>
          </p:cNvSpPr>
          <p:nvPr/>
        </p:nvSpPr>
        <p:spPr bwMode="auto">
          <a:xfrm flipH="1">
            <a:off x="3251200" y="4273550"/>
            <a:ext cx="1266825" cy="61436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88" name="Freeform 19">
            <a:extLst>
              <a:ext uri="{FF2B5EF4-FFF2-40B4-BE49-F238E27FC236}">
                <a16:creationId xmlns:a16="http://schemas.microsoft.com/office/drawing/2014/main" xmlns="" id="{98588379-4E15-4407-8B70-C86C5CFEEDF0}"/>
              </a:ext>
            </a:extLst>
          </p:cNvPr>
          <p:cNvSpPr>
            <a:spLocks/>
          </p:cNvSpPr>
          <p:nvPr/>
        </p:nvSpPr>
        <p:spPr bwMode="auto">
          <a:xfrm flipH="1">
            <a:off x="3881438" y="2482850"/>
            <a:ext cx="498475" cy="40322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89" name="Freeform 20">
            <a:extLst>
              <a:ext uri="{FF2B5EF4-FFF2-40B4-BE49-F238E27FC236}">
                <a16:creationId xmlns:a16="http://schemas.microsoft.com/office/drawing/2014/main" xmlns="" id="{85F74D83-C64F-4A0A-9B3C-93D6357FA0F4}"/>
              </a:ext>
            </a:extLst>
          </p:cNvPr>
          <p:cNvSpPr>
            <a:spLocks/>
          </p:cNvSpPr>
          <p:nvPr/>
        </p:nvSpPr>
        <p:spPr bwMode="auto">
          <a:xfrm>
            <a:off x="3073400" y="2070100"/>
            <a:ext cx="1958975" cy="81121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chemeClr val="accent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90" name="Freeform 21">
            <a:extLst>
              <a:ext uri="{FF2B5EF4-FFF2-40B4-BE49-F238E27FC236}">
                <a16:creationId xmlns:a16="http://schemas.microsoft.com/office/drawing/2014/main" xmlns="" id="{EA37187B-7CB8-4D4A-A906-6659FE0A1B2C}"/>
              </a:ext>
            </a:extLst>
          </p:cNvPr>
          <p:cNvSpPr>
            <a:spLocks/>
          </p:cNvSpPr>
          <p:nvPr/>
        </p:nvSpPr>
        <p:spPr bwMode="auto">
          <a:xfrm flipH="1">
            <a:off x="5148263" y="2501900"/>
            <a:ext cx="960437" cy="38417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chemeClr val="accent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91" name="Freeform 22">
            <a:extLst>
              <a:ext uri="{FF2B5EF4-FFF2-40B4-BE49-F238E27FC236}">
                <a16:creationId xmlns:a16="http://schemas.microsoft.com/office/drawing/2014/main" xmlns="" id="{2BA7D9C9-B8A1-4C69-BD8B-DF9DCD9263C3}"/>
              </a:ext>
            </a:extLst>
          </p:cNvPr>
          <p:cNvSpPr>
            <a:spLocks/>
          </p:cNvSpPr>
          <p:nvPr/>
        </p:nvSpPr>
        <p:spPr bwMode="auto">
          <a:xfrm>
            <a:off x="3189288" y="2501900"/>
            <a:ext cx="460375"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5792" name="Text Box 24">
            <a:extLst>
              <a:ext uri="{FF2B5EF4-FFF2-40B4-BE49-F238E27FC236}">
                <a16:creationId xmlns:a16="http://schemas.microsoft.com/office/drawing/2014/main" xmlns="" id="{7C6BDB14-DBFF-49AE-BA87-DF34AFAA74CF}"/>
              </a:ext>
            </a:extLst>
          </p:cNvPr>
          <p:cNvSpPr txBox="1">
            <a:spLocks noChangeArrowheads="1"/>
          </p:cNvSpPr>
          <p:nvPr/>
        </p:nvSpPr>
        <p:spPr bwMode="auto">
          <a:xfrm>
            <a:off x="1576388" y="2954338"/>
            <a:ext cx="643731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He designs and develops programs</a:t>
            </a:r>
            <a:endParaRPr kumimoji="0" lang="en-US" altLang="en-US" sz="4800" b="0">
              <a:latin typeface="Times New Roman" panose="02020603050405020304" pitchFamily="18" charset="0"/>
            </a:endParaRPr>
          </a:p>
        </p:txBody>
      </p:sp>
      <p:sp>
        <p:nvSpPr>
          <p:cNvPr id="75793" name="Freeform 25">
            <a:extLst>
              <a:ext uri="{FF2B5EF4-FFF2-40B4-BE49-F238E27FC236}">
                <a16:creationId xmlns:a16="http://schemas.microsoft.com/office/drawing/2014/main" xmlns="" id="{A7D4CE5D-487D-4BB5-8837-3ED5A524C9DE}"/>
              </a:ext>
            </a:extLst>
          </p:cNvPr>
          <p:cNvSpPr>
            <a:spLocks/>
          </p:cNvSpPr>
          <p:nvPr/>
        </p:nvSpPr>
        <p:spPr bwMode="auto">
          <a:xfrm flipH="1">
            <a:off x="3765550" y="2319338"/>
            <a:ext cx="2457450" cy="557212"/>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a:extLst>
              <a:ext uri="{FF2B5EF4-FFF2-40B4-BE49-F238E27FC236}">
                <a16:creationId xmlns:a16="http://schemas.microsoft.com/office/drawing/2014/main" xmlns="" id="{506825DF-8BE9-494A-BB78-C7349F0D4065}"/>
              </a:ext>
            </a:extLst>
          </p:cNvPr>
          <p:cNvSpPr>
            <a:spLocks noGrp="1" noChangeArrowheads="1"/>
          </p:cNvSpPr>
          <p:nvPr>
            <p:ph type="title"/>
          </p:nvPr>
        </p:nvSpPr>
        <p:spPr/>
        <p:txBody>
          <a:bodyPr/>
          <a:lstStyle/>
          <a:p>
            <a:pPr>
              <a:defRPr/>
            </a:pPr>
            <a:r>
              <a:rPr lang="en-US"/>
              <a:t>Solution</a:t>
            </a:r>
          </a:p>
        </p:txBody>
      </p:sp>
      <p:sp>
        <p:nvSpPr>
          <p:cNvPr id="76803" name="Freeform 3">
            <a:extLst>
              <a:ext uri="{FF2B5EF4-FFF2-40B4-BE49-F238E27FC236}">
                <a16:creationId xmlns:a16="http://schemas.microsoft.com/office/drawing/2014/main" xmlns="" id="{EEFC13B6-72F0-483E-B09A-CE8F7067B1BC}"/>
              </a:ext>
            </a:extLst>
          </p:cNvPr>
          <p:cNvSpPr>
            <a:spLocks/>
          </p:cNvSpPr>
          <p:nvPr/>
        </p:nvSpPr>
        <p:spPr bwMode="auto">
          <a:xfrm>
            <a:off x="2252663" y="4503738"/>
            <a:ext cx="919162" cy="379412"/>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04" name="Freeform 4">
            <a:extLst>
              <a:ext uri="{FF2B5EF4-FFF2-40B4-BE49-F238E27FC236}">
                <a16:creationId xmlns:a16="http://schemas.microsoft.com/office/drawing/2014/main" xmlns="" id="{8A4E4CEA-3A72-40AA-91A9-4684A7251ACA}"/>
              </a:ext>
            </a:extLst>
          </p:cNvPr>
          <p:cNvSpPr>
            <a:spLocks/>
          </p:cNvSpPr>
          <p:nvPr/>
        </p:nvSpPr>
        <p:spPr bwMode="auto">
          <a:xfrm flipH="1">
            <a:off x="3327400" y="4484688"/>
            <a:ext cx="630238" cy="40322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05" name="Freeform 5">
            <a:extLst>
              <a:ext uri="{FF2B5EF4-FFF2-40B4-BE49-F238E27FC236}">
                <a16:creationId xmlns:a16="http://schemas.microsoft.com/office/drawing/2014/main" xmlns="" id="{442BED2B-3341-4056-A8C3-B90179B2080D}"/>
              </a:ext>
            </a:extLst>
          </p:cNvPr>
          <p:cNvSpPr>
            <a:spLocks/>
          </p:cNvSpPr>
          <p:nvPr/>
        </p:nvSpPr>
        <p:spPr bwMode="auto">
          <a:xfrm flipH="1">
            <a:off x="4595813" y="4508500"/>
            <a:ext cx="436562"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06" name="Freeform 6">
            <a:extLst>
              <a:ext uri="{FF2B5EF4-FFF2-40B4-BE49-F238E27FC236}">
                <a16:creationId xmlns:a16="http://schemas.microsoft.com/office/drawing/2014/main" xmlns="" id="{6069AF3E-3659-4CB4-8AA5-FA50D3D20AF0}"/>
              </a:ext>
            </a:extLst>
          </p:cNvPr>
          <p:cNvSpPr>
            <a:spLocks/>
          </p:cNvSpPr>
          <p:nvPr/>
        </p:nvSpPr>
        <p:spPr bwMode="auto">
          <a:xfrm flipH="1">
            <a:off x="5110163" y="4043363"/>
            <a:ext cx="1497012" cy="8445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chemeClr val="accent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07" name="Freeform 7">
            <a:extLst>
              <a:ext uri="{FF2B5EF4-FFF2-40B4-BE49-F238E27FC236}">
                <a16:creationId xmlns:a16="http://schemas.microsoft.com/office/drawing/2014/main" xmlns="" id="{DD1B60A9-6F01-4293-BF6C-6DA7E1E29492}"/>
              </a:ext>
            </a:extLst>
          </p:cNvPr>
          <p:cNvSpPr>
            <a:spLocks/>
          </p:cNvSpPr>
          <p:nvPr/>
        </p:nvSpPr>
        <p:spPr bwMode="auto">
          <a:xfrm>
            <a:off x="1714500" y="4503738"/>
            <a:ext cx="422275"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08" name="Freeform 8">
            <a:extLst>
              <a:ext uri="{FF2B5EF4-FFF2-40B4-BE49-F238E27FC236}">
                <a16:creationId xmlns:a16="http://schemas.microsoft.com/office/drawing/2014/main" xmlns="" id="{AE11B220-1092-4AFA-B287-1D8341FA122B}"/>
              </a:ext>
            </a:extLst>
          </p:cNvPr>
          <p:cNvSpPr>
            <a:spLocks/>
          </p:cNvSpPr>
          <p:nvPr/>
        </p:nvSpPr>
        <p:spPr bwMode="auto">
          <a:xfrm>
            <a:off x="5708650" y="4503738"/>
            <a:ext cx="806450"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09" name="Text Box 9">
            <a:extLst>
              <a:ext uri="{FF2B5EF4-FFF2-40B4-BE49-F238E27FC236}">
                <a16:creationId xmlns:a16="http://schemas.microsoft.com/office/drawing/2014/main" xmlns="" id="{DDA82758-FA7F-4887-8C88-5D866B0890D0}"/>
              </a:ext>
            </a:extLst>
          </p:cNvPr>
          <p:cNvSpPr txBox="1">
            <a:spLocks noChangeArrowheads="1"/>
          </p:cNvSpPr>
          <p:nvPr/>
        </p:nvSpPr>
        <p:spPr bwMode="auto">
          <a:xfrm>
            <a:off x="1538288" y="4956175"/>
            <a:ext cx="643731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Il governo garantirà sussidi  a  coloro  che  cercheranno lavoro</a:t>
            </a:r>
            <a:endParaRPr kumimoji="0" lang="en-US" altLang="en-US" sz="4800" b="0">
              <a:latin typeface="Times New Roman" panose="02020603050405020304" pitchFamily="18" charset="0"/>
            </a:endParaRPr>
          </a:p>
        </p:txBody>
      </p:sp>
      <p:sp>
        <p:nvSpPr>
          <p:cNvPr id="76810" name="Freeform 10">
            <a:extLst>
              <a:ext uri="{FF2B5EF4-FFF2-40B4-BE49-F238E27FC236}">
                <a16:creationId xmlns:a16="http://schemas.microsoft.com/office/drawing/2014/main" xmlns="" id="{39A9EC3C-3BF0-4521-B63B-8C5CC98A51B9}"/>
              </a:ext>
            </a:extLst>
          </p:cNvPr>
          <p:cNvSpPr>
            <a:spLocks/>
          </p:cNvSpPr>
          <p:nvPr/>
        </p:nvSpPr>
        <p:spPr bwMode="auto">
          <a:xfrm flipH="1">
            <a:off x="6669088" y="4484688"/>
            <a:ext cx="884237" cy="40322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11" name="Freeform 11">
            <a:extLst>
              <a:ext uri="{FF2B5EF4-FFF2-40B4-BE49-F238E27FC236}">
                <a16:creationId xmlns:a16="http://schemas.microsoft.com/office/drawing/2014/main" xmlns="" id="{2D8AD7DC-AF92-41C7-A871-333CF8D657CF}"/>
              </a:ext>
            </a:extLst>
          </p:cNvPr>
          <p:cNvSpPr>
            <a:spLocks/>
          </p:cNvSpPr>
          <p:nvPr/>
        </p:nvSpPr>
        <p:spPr bwMode="auto">
          <a:xfrm flipH="1">
            <a:off x="3251200" y="4043363"/>
            <a:ext cx="1266825" cy="8445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12" name="Freeform 12">
            <a:extLst>
              <a:ext uri="{FF2B5EF4-FFF2-40B4-BE49-F238E27FC236}">
                <a16:creationId xmlns:a16="http://schemas.microsoft.com/office/drawing/2014/main" xmlns="" id="{9F56570A-760D-4EFB-9044-2DD042F5BE9A}"/>
              </a:ext>
            </a:extLst>
          </p:cNvPr>
          <p:cNvSpPr>
            <a:spLocks/>
          </p:cNvSpPr>
          <p:nvPr/>
        </p:nvSpPr>
        <p:spPr bwMode="auto">
          <a:xfrm flipH="1">
            <a:off x="3919538" y="2482850"/>
            <a:ext cx="460375" cy="403225"/>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13" name="Freeform 15">
            <a:extLst>
              <a:ext uri="{FF2B5EF4-FFF2-40B4-BE49-F238E27FC236}">
                <a16:creationId xmlns:a16="http://schemas.microsoft.com/office/drawing/2014/main" xmlns="" id="{0BCDB84E-7592-4EF7-9F12-8B8F6059E7E3}"/>
              </a:ext>
            </a:extLst>
          </p:cNvPr>
          <p:cNvSpPr>
            <a:spLocks/>
          </p:cNvSpPr>
          <p:nvPr/>
        </p:nvSpPr>
        <p:spPr bwMode="auto">
          <a:xfrm>
            <a:off x="3189288" y="2501900"/>
            <a:ext cx="460375" cy="3746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14" name="Text Box 16">
            <a:extLst>
              <a:ext uri="{FF2B5EF4-FFF2-40B4-BE49-F238E27FC236}">
                <a16:creationId xmlns:a16="http://schemas.microsoft.com/office/drawing/2014/main" xmlns="" id="{B30D7730-3BB6-4E95-8E3E-A9130AE495ED}"/>
              </a:ext>
            </a:extLst>
          </p:cNvPr>
          <p:cNvSpPr txBox="1">
            <a:spLocks noChangeArrowheads="1"/>
          </p:cNvSpPr>
          <p:nvPr/>
        </p:nvSpPr>
        <p:spPr bwMode="auto">
          <a:xfrm>
            <a:off x="1576388" y="2954338"/>
            <a:ext cx="643731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en-US" sz="2000" b="0">
                <a:latin typeface="Times New Roman" panose="02020603050405020304" pitchFamily="18" charset="0"/>
              </a:rPr>
              <a:t>He designs and develops programs</a:t>
            </a:r>
            <a:endParaRPr kumimoji="0" lang="en-US" altLang="en-US" sz="4800" b="0">
              <a:latin typeface="Times New Roman" panose="02020603050405020304" pitchFamily="18" charset="0"/>
            </a:endParaRPr>
          </a:p>
        </p:txBody>
      </p:sp>
      <p:sp>
        <p:nvSpPr>
          <p:cNvPr id="76815" name="Freeform 17">
            <a:extLst>
              <a:ext uri="{FF2B5EF4-FFF2-40B4-BE49-F238E27FC236}">
                <a16:creationId xmlns:a16="http://schemas.microsoft.com/office/drawing/2014/main" xmlns="" id="{251EB819-7DD8-4520-98CC-6230DD21C52A}"/>
              </a:ext>
            </a:extLst>
          </p:cNvPr>
          <p:cNvSpPr>
            <a:spLocks/>
          </p:cNvSpPr>
          <p:nvPr/>
        </p:nvSpPr>
        <p:spPr bwMode="auto">
          <a:xfrm flipH="1">
            <a:off x="3765550" y="1930400"/>
            <a:ext cx="2457450" cy="946150"/>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16" name="Text Box 18">
            <a:extLst>
              <a:ext uri="{FF2B5EF4-FFF2-40B4-BE49-F238E27FC236}">
                <a16:creationId xmlns:a16="http://schemas.microsoft.com/office/drawing/2014/main" xmlns="" id="{4A90EE04-13C1-46CC-9C5B-4923F632B722}"/>
              </a:ext>
            </a:extLst>
          </p:cNvPr>
          <p:cNvSpPr txBox="1">
            <a:spLocks noChangeArrowheads="1"/>
          </p:cNvSpPr>
          <p:nvPr/>
        </p:nvSpPr>
        <p:spPr bwMode="auto">
          <a:xfrm>
            <a:off x="5454650" y="3760788"/>
            <a:ext cx="1060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1600"/>
              <a:t>PREDREL</a:t>
            </a:r>
          </a:p>
        </p:txBody>
      </p:sp>
      <p:sp>
        <p:nvSpPr>
          <p:cNvPr id="76817" name="Text Box 19">
            <a:extLst>
              <a:ext uri="{FF2B5EF4-FFF2-40B4-BE49-F238E27FC236}">
                <a16:creationId xmlns:a16="http://schemas.microsoft.com/office/drawing/2014/main" xmlns="" id="{FB89EAE2-5D0F-4054-BF3F-F5F622131251}"/>
              </a:ext>
            </a:extLst>
          </p:cNvPr>
          <p:cNvSpPr txBox="1">
            <a:spLocks noChangeArrowheads="1"/>
          </p:cNvSpPr>
          <p:nvPr/>
        </p:nvSpPr>
        <p:spPr bwMode="auto">
          <a:xfrm>
            <a:off x="5838825" y="4259263"/>
            <a:ext cx="576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1600"/>
              <a:t>SUBJ</a:t>
            </a:r>
          </a:p>
        </p:txBody>
      </p:sp>
      <p:sp>
        <p:nvSpPr>
          <p:cNvPr id="76818" name="Text Box 20">
            <a:extLst>
              <a:ext uri="{FF2B5EF4-FFF2-40B4-BE49-F238E27FC236}">
                <a16:creationId xmlns:a16="http://schemas.microsoft.com/office/drawing/2014/main" xmlns="" id="{0341962D-CDEC-4B98-81DF-B2C479090CBB}"/>
              </a:ext>
            </a:extLst>
          </p:cNvPr>
          <p:cNvSpPr txBox="1">
            <a:spLocks noChangeArrowheads="1"/>
          </p:cNvSpPr>
          <p:nvPr/>
        </p:nvSpPr>
        <p:spPr bwMode="auto">
          <a:xfrm>
            <a:off x="2459038" y="4235450"/>
            <a:ext cx="5762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1600"/>
              <a:t>SUBJ</a:t>
            </a:r>
          </a:p>
        </p:txBody>
      </p:sp>
      <p:sp>
        <p:nvSpPr>
          <p:cNvPr id="76819" name="Text Box 21">
            <a:extLst>
              <a:ext uri="{FF2B5EF4-FFF2-40B4-BE49-F238E27FC236}">
                <a16:creationId xmlns:a16="http://schemas.microsoft.com/office/drawing/2014/main" xmlns="" id="{560D2283-377B-45F6-9F2E-4F5F4E508E84}"/>
              </a:ext>
            </a:extLst>
          </p:cNvPr>
          <p:cNvSpPr txBox="1">
            <a:spLocks noChangeArrowheads="1"/>
          </p:cNvSpPr>
          <p:nvPr/>
        </p:nvSpPr>
        <p:spPr bwMode="auto">
          <a:xfrm>
            <a:off x="6877050" y="4221163"/>
            <a:ext cx="498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1600"/>
              <a:t>OBJ</a:t>
            </a:r>
          </a:p>
        </p:txBody>
      </p:sp>
      <p:sp>
        <p:nvSpPr>
          <p:cNvPr id="76820" name="Freeform 22">
            <a:extLst>
              <a:ext uri="{FF2B5EF4-FFF2-40B4-BE49-F238E27FC236}">
                <a16:creationId xmlns:a16="http://schemas.microsoft.com/office/drawing/2014/main" xmlns="" id="{6BE0140F-EA49-4FC7-B82B-615AF20C858B}"/>
              </a:ext>
            </a:extLst>
          </p:cNvPr>
          <p:cNvSpPr>
            <a:spLocks/>
          </p:cNvSpPr>
          <p:nvPr/>
        </p:nvSpPr>
        <p:spPr bwMode="auto">
          <a:xfrm flipH="1">
            <a:off x="3841750" y="2200275"/>
            <a:ext cx="1152525" cy="671513"/>
          </a:xfrm>
          <a:custGeom>
            <a:avLst/>
            <a:gdLst>
              <a:gd name="T0" fmla="*/ 2147483646 w 600"/>
              <a:gd name="T1" fmla="*/ 2147483646 h 360"/>
              <a:gd name="T2" fmla="*/ 2147483646 w 600"/>
              <a:gd name="T3" fmla="*/ 0 h 360"/>
              <a:gd name="T4" fmla="*/ 0 w 600"/>
              <a:gd name="T5" fmla="*/ 0 h 360"/>
              <a:gd name="T6" fmla="*/ 0 w 600"/>
              <a:gd name="T7" fmla="*/ 2147483646 h 360"/>
              <a:gd name="T8" fmla="*/ 0 60000 65536"/>
              <a:gd name="T9" fmla="*/ 0 60000 65536"/>
              <a:gd name="T10" fmla="*/ 0 60000 65536"/>
              <a:gd name="T11" fmla="*/ 0 60000 65536"/>
              <a:gd name="T12" fmla="*/ 0 w 600"/>
              <a:gd name="T13" fmla="*/ 0 h 360"/>
              <a:gd name="T14" fmla="*/ 600 w 600"/>
              <a:gd name="T15" fmla="*/ 360 h 360"/>
            </a:gdLst>
            <a:ahLst/>
            <a:cxnLst>
              <a:cxn ang="T8">
                <a:pos x="T0" y="T1"/>
              </a:cxn>
              <a:cxn ang="T9">
                <a:pos x="T2" y="T3"/>
              </a:cxn>
              <a:cxn ang="T10">
                <a:pos x="T4" y="T5"/>
              </a:cxn>
              <a:cxn ang="T11">
                <a:pos x="T6" y="T7"/>
              </a:cxn>
            </a:cxnLst>
            <a:rect l="T12" t="T13" r="T14" b="T15"/>
            <a:pathLst>
              <a:path w="600" h="360">
                <a:moveTo>
                  <a:pt x="600" y="360"/>
                </a:moveTo>
                <a:lnTo>
                  <a:pt x="600" y="0"/>
                </a:lnTo>
                <a:lnTo>
                  <a:pt x="0" y="0"/>
                </a:lnTo>
                <a:lnTo>
                  <a:pt x="0" y="360"/>
                </a:lnTo>
              </a:path>
            </a:pathLst>
          </a:custGeom>
          <a:noFill/>
          <a:ln w="28575" cmpd="sng">
            <a:solidFill>
              <a:schemeClr val="accent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76821" name="Text Box 23">
            <a:extLst>
              <a:ext uri="{FF2B5EF4-FFF2-40B4-BE49-F238E27FC236}">
                <a16:creationId xmlns:a16="http://schemas.microsoft.com/office/drawing/2014/main" xmlns="" id="{9F01816A-8651-4EAC-88E7-6AC2FF7F55A1}"/>
              </a:ext>
            </a:extLst>
          </p:cNvPr>
          <p:cNvSpPr txBox="1">
            <a:spLocks noChangeArrowheads="1"/>
          </p:cNvSpPr>
          <p:nvPr/>
        </p:nvSpPr>
        <p:spPr bwMode="auto">
          <a:xfrm>
            <a:off x="3382963" y="4221163"/>
            <a:ext cx="498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0" tIns="0" rIns="0" bIns="0">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50000"/>
              </a:spcBef>
              <a:buClrTx/>
              <a:buSzTx/>
              <a:buFontTx/>
              <a:buNone/>
            </a:pPr>
            <a:r>
              <a:rPr kumimoji="0" lang="en-US" altLang="en-US" sz="1600"/>
              <a:t>OBJ</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a:extLst>
              <a:ext uri="{FF2B5EF4-FFF2-40B4-BE49-F238E27FC236}">
                <a16:creationId xmlns:a16="http://schemas.microsoft.com/office/drawing/2014/main" xmlns="" id="{ED83076E-0367-4E1A-A28F-B186F413FE24}"/>
              </a:ext>
            </a:extLst>
          </p:cNvPr>
          <p:cNvSpPr>
            <a:spLocks noGrp="1" noChangeArrowheads="1"/>
          </p:cNvSpPr>
          <p:nvPr>
            <p:ph type="title"/>
          </p:nvPr>
        </p:nvSpPr>
        <p:spPr>
          <a:xfrm>
            <a:off x="615950" y="87765"/>
            <a:ext cx="8183563" cy="642937"/>
          </a:xfrm>
        </p:spPr>
        <p:txBody>
          <a:bodyPr/>
          <a:lstStyle/>
          <a:p>
            <a:pPr fontAlgn="auto">
              <a:spcAft>
                <a:spcPts val="0"/>
              </a:spcAft>
              <a:defRPr/>
            </a:pPr>
            <a:r>
              <a:rPr lang="en-US" dirty="0">
                <a:solidFill>
                  <a:schemeClr val="accent1">
                    <a:tint val="88000"/>
                    <a:satMod val="150000"/>
                  </a:schemeClr>
                </a:solidFill>
              </a:rPr>
              <a:t>Error Correction: Tree Revision</a:t>
            </a:r>
          </a:p>
        </p:txBody>
      </p:sp>
      <p:sp>
        <p:nvSpPr>
          <p:cNvPr id="84995" name="Content Placeholder 2">
            <a:extLst>
              <a:ext uri="{FF2B5EF4-FFF2-40B4-BE49-F238E27FC236}">
                <a16:creationId xmlns:a16="http://schemas.microsoft.com/office/drawing/2014/main" xmlns="" id="{46FFF5F2-5A31-4E70-ACC5-87BD08521FB3}"/>
              </a:ext>
            </a:extLst>
          </p:cNvPr>
          <p:cNvSpPr>
            <a:spLocks noGrp="1"/>
          </p:cNvSpPr>
          <p:nvPr>
            <p:ph idx="1"/>
          </p:nvPr>
        </p:nvSpPr>
        <p:spPr>
          <a:xfrm>
            <a:off x="690563" y="4643438"/>
            <a:ext cx="8183562" cy="1857375"/>
          </a:xfrm>
        </p:spPr>
        <p:txBody>
          <a:bodyPr/>
          <a:lstStyle/>
          <a:p>
            <a:pPr>
              <a:defRPr/>
            </a:pPr>
            <a:r>
              <a:rPr lang="en-US" dirty="0"/>
              <a:t>Learn from its own mistakes</a:t>
            </a:r>
          </a:p>
          <a:p>
            <a:pPr>
              <a:defRPr/>
            </a:pPr>
            <a:r>
              <a:rPr lang="en-US" dirty="0"/>
              <a:t>Second stage fixes errors</a:t>
            </a:r>
          </a:p>
        </p:txBody>
      </p:sp>
      <p:pic>
        <p:nvPicPr>
          <p:cNvPr id="77828" name="Picture 5">
            <a:extLst>
              <a:ext uri="{FF2B5EF4-FFF2-40B4-BE49-F238E27FC236}">
                <a16:creationId xmlns:a16="http://schemas.microsoft.com/office/drawing/2014/main" xmlns="" id="{C5D568AF-40B3-480E-88A9-70EC615955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613" y="1612900"/>
            <a:ext cx="8164512" cy="250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Rectangle 2">
            <a:extLst>
              <a:ext uri="{FF2B5EF4-FFF2-40B4-BE49-F238E27FC236}">
                <a16:creationId xmlns:a16="http://schemas.microsoft.com/office/drawing/2014/main" xmlns="" id="{8B74F081-F542-4925-9695-4DFB6DFCADF6}"/>
              </a:ext>
            </a:extLst>
          </p:cNvPr>
          <p:cNvSpPr>
            <a:spLocks noGrp="1" noChangeArrowheads="1"/>
          </p:cNvSpPr>
          <p:nvPr>
            <p:ph type="title"/>
          </p:nvPr>
        </p:nvSpPr>
        <p:spPr>
          <a:xfrm>
            <a:off x="676275" y="49360"/>
            <a:ext cx="7775575" cy="739775"/>
          </a:xfrm>
        </p:spPr>
        <p:txBody>
          <a:bodyPr lIns="92160" tIns="46080" rIns="92160" bIns="46080"/>
          <a:lstStyle/>
          <a:p>
            <a:pPr defTabSz="449263" fontAlgn="auto">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err="1">
                <a:solidFill>
                  <a:schemeClr val="accent1">
                    <a:tint val="88000"/>
                    <a:satMod val="150000"/>
                  </a:schemeClr>
                </a:solidFill>
              </a:rPr>
              <a:t>Stacked</a:t>
            </a:r>
            <a:r>
              <a:rPr lang="it-IT" dirty="0">
                <a:solidFill>
                  <a:schemeClr val="accent1">
                    <a:tint val="88000"/>
                    <a:satMod val="150000"/>
                  </a:schemeClr>
                </a:solidFill>
              </a:rPr>
              <a:t> </a:t>
            </a:r>
            <a:r>
              <a:rPr lang="it-IT" dirty="0" err="1">
                <a:solidFill>
                  <a:schemeClr val="accent1">
                    <a:tint val="88000"/>
                    <a:satMod val="150000"/>
                  </a:schemeClr>
                </a:solidFill>
              </a:rPr>
              <a:t>Shift</a:t>
            </a:r>
            <a:r>
              <a:rPr lang="it-IT" dirty="0">
                <a:solidFill>
                  <a:schemeClr val="accent1">
                    <a:tint val="88000"/>
                    <a:satMod val="150000"/>
                  </a:schemeClr>
                </a:solidFill>
              </a:rPr>
              <a:t>/Reduce </a:t>
            </a:r>
            <a:r>
              <a:rPr lang="it-IT" dirty="0" err="1">
                <a:solidFill>
                  <a:schemeClr val="accent1">
                    <a:tint val="88000"/>
                    <a:satMod val="150000"/>
                  </a:schemeClr>
                </a:solidFill>
              </a:rPr>
              <a:t>Parser</a:t>
            </a:r>
            <a:endParaRPr lang="it-IT" dirty="0">
              <a:solidFill>
                <a:schemeClr val="accent1">
                  <a:tint val="88000"/>
                  <a:satMod val="150000"/>
                </a:schemeClr>
              </a:solidFill>
            </a:endParaRPr>
          </a:p>
        </p:txBody>
      </p:sp>
      <p:sp>
        <p:nvSpPr>
          <p:cNvPr id="79891" name="Rectangle 4">
            <a:extLst>
              <a:ext uri="{FF2B5EF4-FFF2-40B4-BE49-F238E27FC236}">
                <a16:creationId xmlns:a16="http://schemas.microsoft.com/office/drawing/2014/main" xmlns="" id="{2BF6EDF1-30A8-46AA-B70B-F00AD2919F40}"/>
              </a:ext>
            </a:extLst>
          </p:cNvPr>
          <p:cNvSpPr>
            <a:spLocks noChangeArrowheads="1"/>
          </p:cNvSpPr>
          <p:nvPr/>
        </p:nvSpPr>
        <p:spPr bwMode="auto">
          <a:xfrm>
            <a:off x="193675" y="1854200"/>
            <a:ext cx="8756650" cy="2995613"/>
          </a:xfrm>
          <a:prstGeom prst="rect">
            <a:avLst/>
          </a:pr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Times New Roman" panose="02020603050405020304" pitchFamily="18" charset="0"/>
              <a:buNone/>
            </a:pPr>
            <a:r>
              <a:rPr kumimoji="0" lang="it-IT" altLang="en-US" sz="2400" b="0">
                <a:solidFill>
                  <a:srgbClr val="000000"/>
                </a:solidFill>
                <a:latin typeface="Times New Roman" panose="02020603050405020304" pitchFamily="18" charset="0"/>
                <a:cs typeface="DejaVu Sans" panose="020B0603030804020204" pitchFamily="34" charset="0"/>
              </a:rPr>
              <a:t>Train</a:t>
            </a:r>
          </a:p>
        </p:txBody>
      </p:sp>
      <p:sp>
        <p:nvSpPr>
          <p:cNvPr id="79892" name="AutoShape 5">
            <a:extLst>
              <a:ext uri="{FF2B5EF4-FFF2-40B4-BE49-F238E27FC236}">
                <a16:creationId xmlns:a16="http://schemas.microsoft.com/office/drawing/2014/main" xmlns="" id="{9E233883-D6AE-46F0-BC78-859892271108}"/>
              </a:ext>
            </a:extLst>
          </p:cNvPr>
          <p:cNvSpPr>
            <a:spLocks noChangeArrowheads="1"/>
          </p:cNvSpPr>
          <p:nvPr/>
        </p:nvSpPr>
        <p:spPr bwMode="auto">
          <a:xfrm>
            <a:off x="2711450" y="2905125"/>
            <a:ext cx="411163" cy="1217613"/>
          </a:xfrm>
          <a:prstGeom prst="downArrow">
            <a:avLst>
              <a:gd name="adj1" fmla="val 49852"/>
              <a:gd name="adj2" fmla="val 55828"/>
            </a:avLst>
          </a:prstGeom>
          <a:solidFill>
            <a:srgbClr val="FFFFCC"/>
          </a:solidFill>
          <a:ln w="12600">
            <a:solidFill>
              <a:srgbClr val="000000"/>
            </a:solidFill>
            <a:miter lim="800000"/>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79893" name="AutoShape 6">
            <a:extLst>
              <a:ext uri="{FF2B5EF4-FFF2-40B4-BE49-F238E27FC236}">
                <a16:creationId xmlns:a16="http://schemas.microsoft.com/office/drawing/2014/main" xmlns="" id="{C101101C-7714-4038-8E0C-C24F69921460}"/>
              </a:ext>
            </a:extLst>
          </p:cNvPr>
          <p:cNvSpPr>
            <a:spLocks noChangeArrowheads="1"/>
          </p:cNvSpPr>
          <p:nvPr/>
        </p:nvSpPr>
        <p:spPr bwMode="auto">
          <a:xfrm>
            <a:off x="257175" y="3198813"/>
            <a:ext cx="1203325" cy="474663"/>
          </a:xfrm>
          <a:prstGeom prst="foldedCorner">
            <a:avLst>
              <a:gd name="adj" fmla="val 12500"/>
            </a:avLst>
          </a:prstGeom>
          <a:solidFill>
            <a:srgbClr val="CFC2FE"/>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en-US" altLang="en-US" sz="1600">
                <a:solidFill>
                  <a:srgbClr val="000000"/>
                </a:solidFill>
                <a:cs typeface="DejaVu Sans" panose="020B0603030804020204" pitchFamily="34" charset="0"/>
              </a:rPr>
              <a:t>TreeBank</a:t>
            </a:r>
          </a:p>
        </p:txBody>
      </p:sp>
      <p:sp>
        <p:nvSpPr>
          <p:cNvPr id="79894" name="AutoShape 7">
            <a:extLst>
              <a:ext uri="{FF2B5EF4-FFF2-40B4-BE49-F238E27FC236}">
                <a16:creationId xmlns:a16="http://schemas.microsoft.com/office/drawing/2014/main" xmlns="" id="{60A79219-C05A-403C-86D4-4E60764737C7}"/>
              </a:ext>
            </a:extLst>
          </p:cNvPr>
          <p:cNvSpPr>
            <a:spLocks noChangeArrowheads="1"/>
          </p:cNvSpPr>
          <p:nvPr/>
        </p:nvSpPr>
        <p:spPr bwMode="auto">
          <a:xfrm>
            <a:off x="1527175" y="3228975"/>
            <a:ext cx="739775" cy="385763"/>
          </a:xfrm>
          <a:prstGeom prst="rightArrow">
            <a:avLst>
              <a:gd name="adj1" fmla="val 50000"/>
              <a:gd name="adj2" fmla="val 47942"/>
            </a:avLst>
          </a:prstGeom>
          <a:solidFill>
            <a:srgbClr val="FFFFCC"/>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train</a:t>
            </a:r>
          </a:p>
        </p:txBody>
      </p:sp>
      <p:sp>
        <p:nvSpPr>
          <p:cNvPr id="79895" name="AutoShape 8">
            <a:extLst>
              <a:ext uri="{FF2B5EF4-FFF2-40B4-BE49-F238E27FC236}">
                <a16:creationId xmlns:a16="http://schemas.microsoft.com/office/drawing/2014/main" xmlns="" id="{C275973E-B2D4-427D-9B71-926BA66C216A}"/>
              </a:ext>
            </a:extLst>
          </p:cNvPr>
          <p:cNvSpPr>
            <a:spLocks noChangeArrowheads="1"/>
          </p:cNvSpPr>
          <p:nvPr/>
        </p:nvSpPr>
        <p:spPr bwMode="auto">
          <a:xfrm>
            <a:off x="2301875" y="3228975"/>
            <a:ext cx="1319213" cy="444500"/>
          </a:xfrm>
          <a:prstGeom prst="roundRect">
            <a:avLst>
              <a:gd name="adj" fmla="val 16667"/>
            </a:avLst>
          </a:prstGeom>
          <a:solidFill>
            <a:srgbClr val="EAEAEA"/>
          </a:solidFill>
          <a:ln w="12600">
            <a:solidFill>
              <a:srgbClr val="000000"/>
            </a:solidFill>
            <a:miter lim="800000"/>
            <a:headEnd/>
            <a:tailEnd/>
          </a:ln>
          <a:effectLst>
            <a:outerShdw dist="17819" dir="2700000" algn="ctr" rotWithShape="0">
              <a:srgbClr val="868686"/>
            </a:outerShdw>
          </a:effectLst>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LR Parser</a:t>
            </a:r>
          </a:p>
        </p:txBody>
      </p:sp>
      <p:sp>
        <p:nvSpPr>
          <p:cNvPr id="79896" name="AutoShape 9">
            <a:extLst>
              <a:ext uri="{FF2B5EF4-FFF2-40B4-BE49-F238E27FC236}">
                <a16:creationId xmlns:a16="http://schemas.microsoft.com/office/drawing/2014/main" xmlns="" id="{591495E5-B7ED-49A2-B4AC-A8768EB13146}"/>
              </a:ext>
            </a:extLst>
          </p:cNvPr>
          <p:cNvSpPr>
            <a:spLocks noChangeArrowheads="1"/>
          </p:cNvSpPr>
          <p:nvPr/>
        </p:nvSpPr>
        <p:spPr bwMode="auto">
          <a:xfrm>
            <a:off x="2162175" y="4122738"/>
            <a:ext cx="1497013" cy="498475"/>
          </a:xfrm>
          <a:prstGeom prst="foldedCorner">
            <a:avLst>
              <a:gd name="adj" fmla="val 12500"/>
            </a:avLst>
          </a:prstGeom>
          <a:solidFill>
            <a:srgbClr val="CFC2FE"/>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en-US" altLang="en-US" sz="1600">
                <a:solidFill>
                  <a:srgbClr val="000000"/>
                </a:solidFill>
                <a:cs typeface="DejaVu Sans" panose="020B0603030804020204" pitchFamily="34" charset="0"/>
              </a:rPr>
              <a:t>Parsed</a:t>
            </a:r>
          </a:p>
          <a:p>
            <a:pPr algn="ctr">
              <a:spcBef>
                <a:spcPct val="0"/>
              </a:spcBef>
              <a:buClr>
                <a:srgbClr val="000000"/>
              </a:buClr>
              <a:buSzPct val="100000"/>
              <a:buFont typeface="Arial" panose="020B0604020202020204" pitchFamily="34" charset="0"/>
              <a:buNone/>
            </a:pPr>
            <a:r>
              <a:rPr kumimoji="0" lang="en-US" altLang="en-US" sz="1600">
                <a:solidFill>
                  <a:srgbClr val="000000"/>
                </a:solidFill>
                <a:cs typeface="DejaVu Sans" panose="020B0603030804020204" pitchFamily="34" charset="0"/>
              </a:rPr>
              <a:t>TreeBank</a:t>
            </a:r>
          </a:p>
        </p:txBody>
      </p:sp>
      <p:sp>
        <p:nvSpPr>
          <p:cNvPr id="79897" name="AutoShape 10">
            <a:extLst>
              <a:ext uri="{FF2B5EF4-FFF2-40B4-BE49-F238E27FC236}">
                <a16:creationId xmlns:a16="http://schemas.microsoft.com/office/drawing/2014/main" xmlns="" id="{D7F7771B-3C4B-4162-A9B0-1F5E51C9F68A}"/>
              </a:ext>
            </a:extLst>
          </p:cNvPr>
          <p:cNvSpPr>
            <a:spLocks noChangeArrowheads="1"/>
          </p:cNvSpPr>
          <p:nvPr/>
        </p:nvSpPr>
        <p:spPr bwMode="auto">
          <a:xfrm>
            <a:off x="4170363" y="2700338"/>
            <a:ext cx="844550" cy="1343025"/>
          </a:xfrm>
          <a:prstGeom prst="rightArrowCallout">
            <a:avLst>
              <a:gd name="adj1" fmla="val 39756"/>
              <a:gd name="adj2" fmla="val 39756"/>
              <a:gd name="adj3" fmla="val 16667"/>
              <a:gd name="adj4" fmla="val 66667"/>
            </a:avLst>
          </a:prstGeom>
          <a:solidFill>
            <a:srgbClr val="FFFFCC"/>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lnSpc>
                <a:spcPct val="65000"/>
              </a:lnSpc>
              <a:spcBef>
                <a:spcPct val="0"/>
              </a:spcBef>
              <a:buClr>
                <a:srgbClr val="000000"/>
              </a:buClr>
              <a:buSzPct val="100000"/>
              <a:buFont typeface="Arial" panose="020B0604020202020204" pitchFamily="34" charset="0"/>
              <a:buNone/>
            </a:pPr>
            <a:r>
              <a:rPr kumimoji="0" lang="it-IT" altLang="en-US" sz="1800">
                <a:solidFill>
                  <a:srgbClr val="000000"/>
                </a:solidFill>
                <a:cs typeface="DejaVu Sans" panose="020B0603030804020204" pitchFamily="34" charset="0"/>
              </a:rPr>
              <a:t>   </a:t>
            </a:r>
          </a:p>
        </p:txBody>
      </p:sp>
      <p:sp>
        <p:nvSpPr>
          <p:cNvPr id="79898" name="Freeform 11">
            <a:extLst>
              <a:ext uri="{FF2B5EF4-FFF2-40B4-BE49-F238E27FC236}">
                <a16:creationId xmlns:a16="http://schemas.microsoft.com/office/drawing/2014/main" xmlns="" id="{97590D43-61A6-4A8A-B75A-0E44BC6AB93A}"/>
              </a:ext>
            </a:extLst>
          </p:cNvPr>
          <p:cNvSpPr>
            <a:spLocks/>
          </p:cNvSpPr>
          <p:nvPr/>
        </p:nvSpPr>
        <p:spPr bwMode="auto">
          <a:xfrm>
            <a:off x="3581400" y="2662238"/>
            <a:ext cx="588963" cy="306388"/>
          </a:xfrm>
          <a:custGeom>
            <a:avLst/>
            <a:gdLst>
              <a:gd name="T0" fmla="*/ 0 w 459"/>
              <a:gd name="T1" fmla="*/ 0 h 193"/>
              <a:gd name="T2" fmla="*/ 15 w 459"/>
              <a:gd name="T3" fmla="*/ 0 h 193"/>
              <a:gd name="T4" fmla="*/ 15 w 459"/>
              <a:gd name="T5" fmla="*/ 193 h 193"/>
              <a:gd name="T6" fmla="*/ 23 w 459"/>
              <a:gd name="T7" fmla="*/ 193 h 193"/>
              <a:gd name="T8" fmla="*/ 0 60000 65536"/>
              <a:gd name="T9" fmla="*/ 0 60000 65536"/>
              <a:gd name="T10" fmla="*/ 0 60000 65536"/>
              <a:gd name="T11" fmla="*/ 0 60000 65536"/>
              <a:gd name="T12" fmla="*/ 0 w 459"/>
              <a:gd name="T13" fmla="*/ 0 h 193"/>
              <a:gd name="T14" fmla="*/ 459 w 459"/>
              <a:gd name="T15" fmla="*/ 193 h 193"/>
            </a:gdLst>
            <a:ahLst/>
            <a:cxnLst>
              <a:cxn ang="T8">
                <a:pos x="T0" y="T1"/>
              </a:cxn>
              <a:cxn ang="T9">
                <a:pos x="T2" y="T3"/>
              </a:cxn>
              <a:cxn ang="T10">
                <a:pos x="T4" y="T5"/>
              </a:cxn>
              <a:cxn ang="T11">
                <a:pos x="T6" y="T7"/>
              </a:cxn>
            </a:cxnLst>
            <a:rect l="T12" t="T13" r="T14" b="T15"/>
            <a:pathLst>
              <a:path w="459" h="193">
                <a:moveTo>
                  <a:pt x="0" y="0"/>
                </a:moveTo>
                <a:lnTo>
                  <a:pt x="290" y="0"/>
                </a:lnTo>
                <a:lnTo>
                  <a:pt x="290" y="193"/>
                </a:lnTo>
                <a:lnTo>
                  <a:pt x="459" y="193"/>
                </a:lnTo>
              </a:path>
            </a:pathLst>
          </a:custGeom>
          <a:noFill/>
          <a:ln w="38160">
            <a:solidFill>
              <a:srgbClr val="00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sp>
        <p:nvSpPr>
          <p:cNvPr id="79899" name="Freeform 12">
            <a:extLst>
              <a:ext uri="{FF2B5EF4-FFF2-40B4-BE49-F238E27FC236}">
                <a16:creationId xmlns:a16="http://schemas.microsoft.com/office/drawing/2014/main" xmlns="" id="{246EA4BC-F110-4268-B89F-1BA75AF71903}"/>
              </a:ext>
            </a:extLst>
          </p:cNvPr>
          <p:cNvSpPr>
            <a:spLocks/>
          </p:cNvSpPr>
          <p:nvPr/>
        </p:nvSpPr>
        <p:spPr bwMode="auto">
          <a:xfrm>
            <a:off x="3697288" y="3776663"/>
            <a:ext cx="473075" cy="598488"/>
          </a:xfrm>
          <a:custGeom>
            <a:avLst/>
            <a:gdLst>
              <a:gd name="T0" fmla="*/ 0 w 357"/>
              <a:gd name="T1" fmla="*/ 377 h 377"/>
              <a:gd name="T2" fmla="*/ 15 w 357"/>
              <a:gd name="T3" fmla="*/ 377 h 377"/>
              <a:gd name="T4" fmla="*/ 15 w 357"/>
              <a:gd name="T5" fmla="*/ 0 h 377"/>
              <a:gd name="T6" fmla="*/ 28 w 357"/>
              <a:gd name="T7" fmla="*/ 0 h 377"/>
              <a:gd name="T8" fmla="*/ 0 60000 65536"/>
              <a:gd name="T9" fmla="*/ 0 60000 65536"/>
              <a:gd name="T10" fmla="*/ 0 60000 65536"/>
              <a:gd name="T11" fmla="*/ 0 60000 65536"/>
              <a:gd name="T12" fmla="*/ 0 w 357"/>
              <a:gd name="T13" fmla="*/ 0 h 377"/>
              <a:gd name="T14" fmla="*/ 357 w 357"/>
              <a:gd name="T15" fmla="*/ 377 h 377"/>
            </a:gdLst>
            <a:ahLst/>
            <a:cxnLst>
              <a:cxn ang="T8">
                <a:pos x="T0" y="T1"/>
              </a:cxn>
              <a:cxn ang="T9">
                <a:pos x="T2" y="T3"/>
              </a:cxn>
              <a:cxn ang="T10">
                <a:pos x="T4" y="T5"/>
              </a:cxn>
              <a:cxn ang="T11">
                <a:pos x="T6" y="T7"/>
              </a:cxn>
            </a:cxnLst>
            <a:rect l="T12" t="T13" r="T14" b="T15"/>
            <a:pathLst>
              <a:path w="357" h="377">
                <a:moveTo>
                  <a:pt x="0" y="377"/>
                </a:moveTo>
                <a:lnTo>
                  <a:pt x="189" y="377"/>
                </a:lnTo>
                <a:lnTo>
                  <a:pt x="188" y="0"/>
                </a:lnTo>
                <a:lnTo>
                  <a:pt x="357" y="0"/>
                </a:lnTo>
              </a:path>
            </a:pathLst>
          </a:custGeom>
          <a:noFill/>
          <a:ln w="38160">
            <a:solidFill>
              <a:srgbClr val="00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sp>
        <p:nvSpPr>
          <p:cNvPr id="79900" name="Text Box 13">
            <a:extLst>
              <a:ext uri="{FF2B5EF4-FFF2-40B4-BE49-F238E27FC236}">
                <a16:creationId xmlns:a16="http://schemas.microsoft.com/office/drawing/2014/main" xmlns="" id="{DB3B6FD8-C27A-467D-AB3D-9B02CBEE4E19}"/>
              </a:ext>
            </a:extLst>
          </p:cNvPr>
          <p:cNvSpPr txBox="1">
            <a:spLocks noChangeArrowheads="1"/>
          </p:cNvSpPr>
          <p:nvPr/>
        </p:nvSpPr>
        <p:spPr bwMode="auto">
          <a:xfrm>
            <a:off x="4373563" y="3006725"/>
            <a:ext cx="1301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lnSpc>
                <a:spcPct val="60000"/>
              </a:lnSpc>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Hints</a:t>
            </a:r>
          </a:p>
        </p:txBody>
      </p:sp>
      <p:sp>
        <p:nvSpPr>
          <p:cNvPr id="79901" name="AutoShape 14">
            <a:extLst>
              <a:ext uri="{FF2B5EF4-FFF2-40B4-BE49-F238E27FC236}">
                <a16:creationId xmlns:a16="http://schemas.microsoft.com/office/drawing/2014/main" xmlns="" id="{565A131F-A7D6-4C3A-BD54-CD64E0E5930A}"/>
              </a:ext>
            </a:extLst>
          </p:cNvPr>
          <p:cNvSpPr>
            <a:spLocks noChangeArrowheads="1"/>
          </p:cNvSpPr>
          <p:nvPr/>
        </p:nvSpPr>
        <p:spPr bwMode="auto">
          <a:xfrm>
            <a:off x="2330450" y="2430463"/>
            <a:ext cx="1203325" cy="474663"/>
          </a:xfrm>
          <a:prstGeom prst="foldedCorner">
            <a:avLst>
              <a:gd name="adj" fmla="val 12500"/>
            </a:avLst>
          </a:prstGeom>
          <a:solidFill>
            <a:srgbClr val="CFC2FE"/>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en-US" altLang="en-US" sz="1600">
                <a:solidFill>
                  <a:srgbClr val="000000"/>
                </a:solidFill>
                <a:cs typeface="DejaVu Sans" panose="020B0603030804020204" pitchFamily="34" charset="0"/>
              </a:rPr>
              <a:t>TreeBank</a:t>
            </a:r>
          </a:p>
        </p:txBody>
      </p:sp>
      <p:sp>
        <p:nvSpPr>
          <p:cNvPr id="79902" name="AutoShape 15">
            <a:extLst>
              <a:ext uri="{FF2B5EF4-FFF2-40B4-BE49-F238E27FC236}">
                <a16:creationId xmlns:a16="http://schemas.microsoft.com/office/drawing/2014/main" xmlns="" id="{2053F8BD-590F-4891-AB8E-03186F24265A}"/>
              </a:ext>
            </a:extLst>
          </p:cNvPr>
          <p:cNvSpPr>
            <a:spLocks noChangeArrowheads="1"/>
          </p:cNvSpPr>
          <p:nvPr/>
        </p:nvSpPr>
        <p:spPr bwMode="auto">
          <a:xfrm>
            <a:off x="5080000" y="3084513"/>
            <a:ext cx="1497013" cy="498475"/>
          </a:xfrm>
          <a:prstGeom prst="foldedCorner">
            <a:avLst>
              <a:gd name="adj" fmla="val 12500"/>
            </a:avLst>
          </a:prstGeom>
          <a:solidFill>
            <a:srgbClr val="CFC2FE"/>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en-US" altLang="en-US" sz="1600">
                <a:solidFill>
                  <a:srgbClr val="000000"/>
                </a:solidFill>
                <a:cs typeface="DejaVu Sans" panose="020B0603030804020204" pitchFamily="34" charset="0"/>
              </a:rPr>
              <a:t>TreeBank</a:t>
            </a:r>
          </a:p>
          <a:p>
            <a:pPr algn="ctr">
              <a:spcBef>
                <a:spcPct val="0"/>
              </a:spcBef>
              <a:buClr>
                <a:srgbClr val="000000"/>
              </a:buClr>
              <a:buSzPct val="100000"/>
              <a:buFont typeface="Arial" panose="020B0604020202020204" pitchFamily="34" charset="0"/>
              <a:buNone/>
            </a:pPr>
            <a:r>
              <a:rPr kumimoji="0" lang="en-US" altLang="en-US" sz="1600">
                <a:solidFill>
                  <a:srgbClr val="000000"/>
                </a:solidFill>
                <a:cs typeface="DejaVu Sans" panose="020B0603030804020204" pitchFamily="34" charset="0"/>
              </a:rPr>
              <a:t>with Hints</a:t>
            </a:r>
          </a:p>
        </p:txBody>
      </p:sp>
      <p:sp>
        <p:nvSpPr>
          <p:cNvPr id="79904" name="AutoShape 17">
            <a:extLst>
              <a:ext uri="{FF2B5EF4-FFF2-40B4-BE49-F238E27FC236}">
                <a16:creationId xmlns:a16="http://schemas.microsoft.com/office/drawing/2014/main" xmlns="" id="{9AB58716-A70A-4D04-9BDF-43A0CC094DB3}"/>
              </a:ext>
            </a:extLst>
          </p:cNvPr>
          <p:cNvSpPr>
            <a:spLocks noChangeArrowheads="1"/>
          </p:cNvSpPr>
          <p:nvPr/>
        </p:nvSpPr>
        <p:spPr bwMode="auto">
          <a:xfrm>
            <a:off x="7562850" y="3098800"/>
            <a:ext cx="1319213" cy="444500"/>
          </a:xfrm>
          <a:prstGeom prst="roundRect">
            <a:avLst>
              <a:gd name="adj" fmla="val 16667"/>
            </a:avLst>
          </a:prstGeom>
          <a:solidFill>
            <a:srgbClr val="EAEAEA"/>
          </a:solidFill>
          <a:ln w="12600">
            <a:solidFill>
              <a:srgbClr val="000000"/>
            </a:solidFill>
            <a:miter lim="800000"/>
            <a:headEnd/>
            <a:tailEnd/>
          </a:ln>
          <a:effectLst>
            <a:outerShdw dist="17819" dir="2700000" algn="ctr" rotWithShape="0">
              <a:srgbClr val="868686"/>
            </a:outerShdw>
          </a:effectLst>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RL Parser</a:t>
            </a:r>
          </a:p>
        </p:txBody>
      </p:sp>
      <p:sp>
        <p:nvSpPr>
          <p:cNvPr id="79903" name="AutoShape 16">
            <a:extLst>
              <a:ext uri="{FF2B5EF4-FFF2-40B4-BE49-F238E27FC236}">
                <a16:creationId xmlns:a16="http://schemas.microsoft.com/office/drawing/2014/main" xmlns="" id="{E12960F2-786C-45E9-BFB9-9609A9D7EC2B}"/>
              </a:ext>
            </a:extLst>
          </p:cNvPr>
          <p:cNvSpPr>
            <a:spLocks noChangeArrowheads="1"/>
          </p:cNvSpPr>
          <p:nvPr/>
        </p:nvSpPr>
        <p:spPr bwMode="auto">
          <a:xfrm>
            <a:off x="6670675" y="3122613"/>
            <a:ext cx="842963" cy="385763"/>
          </a:xfrm>
          <a:prstGeom prst="rightArrow">
            <a:avLst>
              <a:gd name="adj1" fmla="val 50000"/>
              <a:gd name="adj2" fmla="val 54630"/>
            </a:avLst>
          </a:prstGeom>
          <a:solidFill>
            <a:srgbClr val="FFFFCC"/>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train</a:t>
            </a:r>
          </a:p>
        </p:txBody>
      </p:sp>
      <p:grpSp>
        <p:nvGrpSpPr>
          <p:cNvPr id="3" name="Group 18">
            <a:extLst>
              <a:ext uri="{FF2B5EF4-FFF2-40B4-BE49-F238E27FC236}">
                <a16:creationId xmlns:a16="http://schemas.microsoft.com/office/drawing/2014/main" xmlns="" id="{0BAC8200-05AD-42F4-BC46-AB8C33186C94}"/>
              </a:ext>
            </a:extLst>
          </p:cNvPr>
          <p:cNvGrpSpPr>
            <a:grpSpLocks/>
          </p:cNvGrpSpPr>
          <p:nvPr/>
        </p:nvGrpSpPr>
        <p:grpSpPr bwMode="auto">
          <a:xfrm>
            <a:off x="2208213" y="1803400"/>
            <a:ext cx="4992687" cy="3149600"/>
            <a:chOff x="1391" y="1134"/>
            <a:chExt cx="3145" cy="1984"/>
          </a:xfrm>
        </p:grpSpPr>
        <p:sp>
          <p:nvSpPr>
            <p:cNvPr id="79878" name="Rectangle 19">
              <a:extLst>
                <a:ext uri="{FF2B5EF4-FFF2-40B4-BE49-F238E27FC236}">
                  <a16:creationId xmlns:a16="http://schemas.microsoft.com/office/drawing/2014/main" xmlns="" id="{689D60CF-E1A9-420D-B80D-466E9804FE6F}"/>
                </a:ext>
              </a:extLst>
            </p:cNvPr>
            <p:cNvSpPr>
              <a:spLocks noChangeArrowheads="1"/>
            </p:cNvSpPr>
            <p:nvPr/>
          </p:nvSpPr>
          <p:spPr bwMode="auto">
            <a:xfrm>
              <a:off x="1391" y="1134"/>
              <a:ext cx="3145" cy="1984"/>
            </a:xfrm>
            <a:prstGeom prst="rect">
              <a:avLst/>
            </a:pr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Times New Roman" panose="02020603050405020304" pitchFamily="18" charset="0"/>
                <a:buNone/>
              </a:pPr>
              <a:r>
                <a:rPr kumimoji="0" lang="it-IT" altLang="en-US" sz="2400" b="0">
                  <a:solidFill>
                    <a:srgbClr val="000000"/>
                  </a:solidFill>
                  <a:latin typeface="Times New Roman" panose="02020603050405020304" pitchFamily="18" charset="0"/>
                  <a:cs typeface="DejaVu Sans" panose="020B0603030804020204" pitchFamily="34" charset="0"/>
                </a:rPr>
                <a:t>Parse</a:t>
              </a:r>
            </a:p>
          </p:txBody>
        </p:sp>
        <p:sp>
          <p:nvSpPr>
            <p:cNvPr id="79879" name="AutoShape 20">
              <a:extLst>
                <a:ext uri="{FF2B5EF4-FFF2-40B4-BE49-F238E27FC236}">
                  <a16:creationId xmlns:a16="http://schemas.microsoft.com/office/drawing/2014/main" xmlns="" id="{EC803084-BA73-45CC-9657-6289877D7178}"/>
                </a:ext>
              </a:extLst>
            </p:cNvPr>
            <p:cNvSpPr>
              <a:spLocks noChangeArrowheads="1"/>
            </p:cNvSpPr>
            <p:nvPr/>
          </p:nvSpPr>
          <p:spPr bwMode="auto">
            <a:xfrm>
              <a:off x="3758" y="2005"/>
              <a:ext cx="259" cy="767"/>
            </a:xfrm>
            <a:prstGeom prst="downArrow">
              <a:avLst>
                <a:gd name="adj1" fmla="val 49852"/>
                <a:gd name="adj2" fmla="val 55828"/>
              </a:avLst>
            </a:prstGeom>
            <a:solidFill>
              <a:srgbClr val="FFFFCC"/>
            </a:solidFill>
            <a:ln w="12600">
              <a:solidFill>
                <a:srgbClr val="000000"/>
              </a:solidFill>
              <a:miter lim="800000"/>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79880" name="AutoShape 21">
              <a:extLst>
                <a:ext uri="{FF2B5EF4-FFF2-40B4-BE49-F238E27FC236}">
                  <a16:creationId xmlns:a16="http://schemas.microsoft.com/office/drawing/2014/main" xmlns="" id="{C1D5F24A-B76A-42D9-9213-11F5448F7D91}"/>
                </a:ext>
              </a:extLst>
            </p:cNvPr>
            <p:cNvSpPr>
              <a:spLocks noChangeArrowheads="1"/>
            </p:cNvSpPr>
            <p:nvPr/>
          </p:nvSpPr>
          <p:spPr bwMode="auto">
            <a:xfrm>
              <a:off x="1906" y="1724"/>
              <a:ext cx="259" cy="767"/>
            </a:xfrm>
            <a:prstGeom prst="downArrow">
              <a:avLst>
                <a:gd name="adj1" fmla="val 49852"/>
                <a:gd name="adj2" fmla="val 55828"/>
              </a:avLst>
            </a:prstGeom>
            <a:solidFill>
              <a:srgbClr val="FFFFCC"/>
            </a:solidFill>
            <a:ln w="12600">
              <a:solidFill>
                <a:srgbClr val="000000"/>
              </a:solidFill>
              <a:miter lim="800000"/>
              <a:headEnd/>
              <a:tailEnd/>
            </a:ln>
          </p:spPr>
          <p:txBody>
            <a:bodyPr wrap="none" anchor="ct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endParaRPr kumimoji="0" lang="en-US" altLang="en-US" sz="2400" b="0">
                <a:latin typeface="Times New Roman" panose="02020603050405020304" pitchFamily="18" charset="0"/>
              </a:endParaRPr>
            </a:p>
          </p:txBody>
        </p:sp>
        <p:sp>
          <p:nvSpPr>
            <p:cNvPr id="79881" name="AutoShape 22">
              <a:extLst>
                <a:ext uri="{FF2B5EF4-FFF2-40B4-BE49-F238E27FC236}">
                  <a16:creationId xmlns:a16="http://schemas.microsoft.com/office/drawing/2014/main" xmlns="" id="{4690C983-CD8A-41CA-9DAF-A85D3465259C}"/>
                </a:ext>
              </a:extLst>
            </p:cNvPr>
            <p:cNvSpPr>
              <a:spLocks noChangeArrowheads="1"/>
            </p:cNvSpPr>
            <p:nvPr/>
          </p:nvSpPr>
          <p:spPr bwMode="auto">
            <a:xfrm>
              <a:off x="1647" y="1928"/>
              <a:ext cx="831" cy="280"/>
            </a:xfrm>
            <a:prstGeom prst="roundRect">
              <a:avLst>
                <a:gd name="adj" fmla="val 16667"/>
              </a:avLst>
            </a:prstGeom>
            <a:solidFill>
              <a:srgbClr val="EAEAEA"/>
            </a:solidFill>
            <a:ln w="12600">
              <a:solidFill>
                <a:srgbClr val="000000"/>
              </a:solidFill>
              <a:miter lim="800000"/>
              <a:headEnd/>
              <a:tailEnd/>
            </a:ln>
            <a:effectLst>
              <a:outerShdw dist="17819" dir="2700000" algn="ctr" rotWithShape="0">
                <a:srgbClr val="868686"/>
              </a:outerShdw>
            </a:effectLst>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LR Parser</a:t>
              </a:r>
            </a:p>
          </p:txBody>
        </p:sp>
        <p:sp>
          <p:nvSpPr>
            <p:cNvPr id="79882" name="AutoShape 23">
              <a:extLst>
                <a:ext uri="{FF2B5EF4-FFF2-40B4-BE49-F238E27FC236}">
                  <a16:creationId xmlns:a16="http://schemas.microsoft.com/office/drawing/2014/main" xmlns="" id="{A85183BE-50F6-4951-905E-21175DD0BD26}"/>
                </a:ext>
              </a:extLst>
            </p:cNvPr>
            <p:cNvSpPr>
              <a:spLocks noChangeArrowheads="1"/>
            </p:cNvSpPr>
            <p:nvPr/>
          </p:nvSpPr>
          <p:spPr bwMode="auto">
            <a:xfrm>
              <a:off x="1560" y="2491"/>
              <a:ext cx="943" cy="314"/>
            </a:xfrm>
            <a:prstGeom prst="foldedCorner">
              <a:avLst>
                <a:gd name="adj" fmla="val 12500"/>
              </a:avLst>
            </a:prstGeom>
            <a:solidFill>
              <a:srgbClr val="CFC2FE"/>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Parsed</a:t>
              </a:r>
            </a:p>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Test</a:t>
              </a:r>
            </a:p>
          </p:txBody>
        </p:sp>
        <p:sp>
          <p:nvSpPr>
            <p:cNvPr id="79883" name="Freeform 24">
              <a:extLst>
                <a:ext uri="{FF2B5EF4-FFF2-40B4-BE49-F238E27FC236}">
                  <a16:creationId xmlns:a16="http://schemas.microsoft.com/office/drawing/2014/main" xmlns="" id="{78086EA4-CF40-48FA-AD56-1492401940E0}"/>
                </a:ext>
              </a:extLst>
            </p:cNvPr>
            <p:cNvSpPr>
              <a:spLocks/>
            </p:cNvSpPr>
            <p:nvPr/>
          </p:nvSpPr>
          <p:spPr bwMode="auto">
            <a:xfrm>
              <a:off x="2416" y="1571"/>
              <a:ext cx="459" cy="193"/>
            </a:xfrm>
            <a:custGeom>
              <a:avLst/>
              <a:gdLst>
                <a:gd name="T0" fmla="*/ 0 w 459"/>
                <a:gd name="T1" fmla="*/ 0 h 193"/>
                <a:gd name="T2" fmla="*/ 290 w 459"/>
                <a:gd name="T3" fmla="*/ 0 h 193"/>
                <a:gd name="T4" fmla="*/ 290 w 459"/>
                <a:gd name="T5" fmla="*/ 193 h 193"/>
                <a:gd name="T6" fmla="*/ 459 w 459"/>
                <a:gd name="T7" fmla="*/ 193 h 193"/>
                <a:gd name="T8" fmla="*/ 0 60000 65536"/>
                <a:gd name="T9" fmla="*/ 0 60000 65536"/>
                <a:gd name="T10" fmla="*/ 0 60000 65536"/>
                <a:gd name="T11" fmla="*/ 0 60000 65536"/>
                <a:gd name="T12" fmla="*/ 0 w 459"/>
                <a:gd name="T13" fmla="*/ 0 h 193"/>
                <a:gd name="T14" fmla="*/ 459 w 459"/>
                <a:gd name="T15" fmla="*/ 193 h 193"/>
              </a:gdLst>
              <a:ahLst/>
              <a:cxnLst>
                <a:cxn ang="T8">
                  <a:pos x="T0" y="T1"/>
                </a:cxn>
                <a:cxn ang="T9">
                  <a:pos x="T2" y="T3"/>
                </a:cxn>
                <a:cxn ang="T10">
                  <a:pos x="T4" y="T5"/>
                </a:cxn>
                <a:cxn ang="T11">
                  <a:pos x="T6" y="T7"/>
                </a:cxn>
              </a:cxnLst>
              <a:rect l="T12" t="T13" r="T14" b="T15"/>
              <a:pathLst>
                <a:path w="459" h="193">
                  <a:moveTo>
                    <a:pt x="0" y="0"/>
                  </a:moveTo>
                  <a:lnTo>
                    <a:pt x="290" y="0"/>
                  </a:lnTo>
                  <a:lnTo>
                    <a:pt x="290" y="193"/>
                  </a:lnTo>
                  <a:lnTo>
                    <a:pt x="459" y="193"/>
                  </a:lnTo>
                </a:path>
              </a:pathLst>
            </a:custGeom>
            <a:noFill/>
            <a:ln w="38160">
              <a:solidFill>
                <a:srgbClr val="00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sp>
          <p:nvSpPr>
            <p:cNvPr id="79884" name="Freeform 25">
              <a:extLst>
                <a:ext uri="{FF2B5EF4-FFF2-40B4-BE49-F238E27FC236}">
                  <a16:creationId xmlns:a16="http://schemas.microsoft.com/office/drawing/2014/main" xmlns="" id="{F9707EF1-8801-45A1-B1ED-5B21E13A4CEB}"/>
                </a:ext>
              </a:extLst>
            </p:cNvPr>
            <p:cNvSpPr>
              <a:spLocks/>
            </p:cNvSpPr>
            <p:nvPr/>
          </p:nvSpPr>
          <p:spPr bwMode="auto">
            <a:xfrm>
              <a:off x="2519" y="1957"/>
              <a:ext cx="357" cy="693"/>
            </a:xfrm>
            <a:custGeom>
              <a:avLst/>
              <a:gdLst>
                <a:gd name="T0" fmla="*/ 0 w 357"/>
                <a:gd name="T1" fmla="*/ 1896156 h 377"/>
                <a:gd name="T2" fmla="*/ 189 w 357"/>
                <a:gd name="T3" fmla="*/ 1896156 h 377"/>
                <a:gd name="T4" fmla="*/ 188 w 357"/>
                <a:gd name="T5" fmla="*/ 0 h 377"/>
                <a:gd name="T6" fmla="*/ 357 w 357"/>
                <a:gd name="T7" fmla="*/ 0 h 377"/>
                <a:gd name="T8" fmla="*/ 0 60000 65536"/>
                <a:gd name="T9" fmla="*/ 0 60000 65536"/>
                <a:gd name="T10" fmla="*/ 0 60000 65536"/>
                <a:gd name="T11" fmla="*/ 0 60000 65536"/>
                <a:gd name="T12" fmla="*/ 0 w 357"/>
                <a:gd name="T13" fmla="*/ 0 h 377"/>
                <a:gd name="T14" fmla="*/ 357 w 357"/>
                <a:gd name="T15" fmla="*/ 377 h 377"/>
              </a:gdLst>
              <a:ahLst/>
              <a:cxnLst>
                <a:cxn ang="T8">
                  <a:pos x="T0" y="T1"/>
                </a:cxn>
                <a:cxn ang="T9">
                  <a:pos x="T2" y="T3"/>
                </a:cxn>
                <a:cxn ang="T10">
                  <a:pos x="T4" y="T5"/>
                </a:cxn>
                <a:cxn ang="T11">
                  <a:pos x="T6" y="T7"/>
                </a:cxn>
              </a:cxnLst>
              <a:rect l="T12" t="T13" r="T14" b="T15"/>
              <a:pathLst>
                <a:path w="357" h="377">
                  <a:moveTo>
                    <a:pt x="0" y="377"/>
                  </a:moveTo>
                  <a:lnTo>
                    <a:pt x="189" y="377"/>
                  </a:lnTo>
                  <a:lnTo>
                    <a:pt x="188" y="0"/>
                  </a:lnTo>
                  <a:lnTo>
                    <a:pt x="357" y="0"/>
                  </a:lnTo>
                </a:path>
              </a:pathLst>
            </a:custGeom>
            <a:noFill/>
            <a:ln w="38160">
              <a:solidFill>
                <a:srgbClr val="000000"/>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sp>
          <p:nvSpPr>
            <p:cNvPr id="79885" name="AutoShape 26">
              <a:extLst>
                <a:ext uri="{FF2B5EF4-FFF2-40B4-BE49-F238E27FC236}">
                  <a16:creationId xmlns:a16="http://schemas.microsoft.com/office/drawing/2014/main" xmlns="" id="{6626134A-E6A0-4B78-B1D1-2F83EF160C59}"/>
                </a:ext>
              </a:extLst>
            </p:cNvPr>
            <p:cNvSpPr>
              <a:spLocks noChangeArrowheads="1"/>
            </p:cNvSpPr>
            <p:nvPr/>
          </p:nvSpPr>
          <p:spPr bwMode="auto">
            <a:xfrm>
              <a:off x="1665" y="1425"/>
              <a:ext cx="758" cy="299"/>
            </a:xfrm>
            <a:prstGeom prst="foldedCorner">
              <a:avLst>
                <a:gd name="adj" fmla="val 12500"/>
              </a:avLst>
            </a:prstGeom>
            <a:solidFill>
              <a:srgbClr val="CFC2FE"/>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Test</a:t>
              </a:r>
            </a:p>
          </p:txBody>
        </p:sp>
        <p:sp>
          <p:nvSpPr>
            <p:cNvPr id="79886" name="AutoShape 27">
              <a:extLst>
                <a:ext uri="{FF2B5EF4-FFF2-40B4-BE49-F238E27FC236}">
                  <a16:creationId xmlns:a16="http://schemas.microsoft.com/office/drawing/2014/main" xmlns="" id="{6637ABA7-C7B4-4344-99D0-82590E573D5D}"/>
                </a:ext>
              </a:extLst>
            </p:cNvPr>
            <p:cNvSpPr>
              <a:spLocks noChangeArrowheads="1"/>
            </p:cNvSpPr>
            <p:nvPr/>
          </p:nvSpPr>
          <p:spPr bwMode="auto">
            <a:xfrm>
              <a:off x="3417" y="1666"/>
              <a:ext cx="943" cy="314"/>
            </a:xfrm>
            <a:prstGeom prst="foldedCorner">
              <a:avLst>
                <a:gd name="adj" fmla="val 12500"/>
              </a:avLst>
            </a:prstGeom>
            <a:solidFill>
              <a:srgbClr val="CFC2FE"/>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Test</a:t>
              </a:r>
            </a:p>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with Hints</a:t>
              </a:r>
            </a:p>
          </p:txBody>
        </p:sp>
        <p:sp>
          <p:nvSpPr>
            <p:cNvPr id="79887" name="AutoShape 28">
              <a:extLst>
                <a:ext uri="{FF2B5EF4-FFF2-40B4-BE49-F238E27FC236}">
                  <a16:creationId xmlns:a16="http://schemas.microsoft.com/office/drawing/2014/main" xmlns="" id="{146E2B8F-90AB-4DDC-9B19-DDE9312CF188}"/>
                </a:ext>
              </a:extLst>
            </p:cNvPr>
            <p:cNvSpPr>
              <a:spLocks noChangeArrowheads="1"/>
            </p:cNvSpPr>
            <p:nvPr/>
          </p:nvSpPr>
          <p:spPr bwMode="auto">
            <a:xfrm>
              <a:off x="2865" y="1425"/>
              <a:ext cx="532" cy="846"/>
            </a:xfrm>
            <a:prstGeom prst="rightArrowCallout">
              <a:avLst>
                <a:gd name="adj1" fmla="val 39756"/>
                <a:gd name="adj2" fmla="val 39756"/>
                <a:gd name="adj3" fmla="val 16667"/>
                <a:gd name="adj4" fmla="val 66667"/>
              </a:avLst>
            </a:prstGeom>
            <a:solidFill>
              <a:srgbClr val="FFFFCC"/>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lnSpc>
                  <a:spcPct val="65000"/>
                </a:lnSpc>
                <a:spcBef>
                  <a:spcPct val="0"/>
                </a:spcBef>
                <a:buClr>
                  <a:srgbClr val="000000"/>
                </a:buClr>
                <a:buSzPct val="100000"/>
                <a:buFont typeface="Arial" panose="020B0604020202020204" pitchFamily="34" charset="0"/>
                <a:buNone/>
              </a:pPr>
              <a:r>
                <a:rPr kumimoji="0" lang="it-IT" altLang="en-US" sz="1800">
                  <a:solidFill>
                    <a:srgbClr val="000000"/>
                  </a:solidFill>
                  <a:cs typeface="DejaVu Sans" panose="020B0603030804020204" pitchFamily="34" charset="0"/>
                </a:rPr>
                <a:t>   </a:t>
              </a:r>
            </a:p>
          </p:txBody>
        </p:sp>
        <p:sp>
          <p:nvSpPr>
            <p:cNvPr id="79888" name="Text Box 29">
              <a:extLst>
                <a:ext uri="{FF2B5EF4-FFF2-40B4-BE49-F238E27FC236}">
                  <a16:creationId xmlns:a16="http://schemas.microsoft.com/office/drawing/2014/main" xmlns="" id="{5F863B38-7D52-4CA2-B3B1-184E2B988956}"/>
                </a:ext>
              </a:extLst>
            </p:cNvPr>
            <p:cNvSpPr txBox="1">
              <a:spLocks noChangeArrowheads="1"/>
            </p:cNvSpPr>
            <p:nvPr/>
          </p:nvSpPr>
          <p:spPr bwMode="auto">
            <a:xfrm>
              <a:off x="2987" y="1570"/>
              <a:ext cx="82"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lnSpc>
                  <a:spcPct val="60000"/>
                </a:lnSpc>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Hints</a:t>
              </a:r>
            </a:p>
          </p:txBody>
        </p:sp>
        <p:sp>
          <p:nvSpPr>
            <p:cNvPr id="79889" name="AutoShape 30">
              <a:extLst>
                <a:ext uri="{FF2B5EF4-FFF2-40B4-BE49-F238E27FC236}">
                  <a16:creationId xmlns:a16="http://schemas.microsoft.com/office/drawing/2014/main" xmlns="" id="{F7E541E8-6C5E-41F0-9EE0-EB1BF9BB4187}"/>
                </a:ext>
              </a:extLst>
            </p:cNvPr>
            <p:cNvSpPr>
              <a:spLocks noChangeArrowheads="1"/>
            </p:cNvSpPr>
            <p:nvPr/>
          </p:nvSpPr>
          <p:spPr bwMode="auto">
            <a:xfrm>
              <a:off x="3473" y="2223"/>
              <a:ext cx="831" cy="280"/>
            </a:xfrm>
            <a:prstGeom prst="roundRect">
              <a:avLst>
                <a:gd name="adj" fmla="val 16667"/>
              </a:avLst>
            </a:prstGeom>
            <a:solidFill>
              <a:srgbClr val="EAEAEA"/>
            </a:solidFill>
            <a:ln w="12600">
              <a:solidFill>
                <a:srgbClr val="000000"/>
              </a:solidFill>
              <a:miter lim="800000"/>
              <a:headEnd/>
              <a:tailEnd/>
            </a:ln>
            <a:effectLst>
              <a:outerShdw dist="17819" dir="2700000" algn="ctr" rotWithShape="0">
                <a:srgbClr val="868686"/>
              </a:outerShdw>
            </a:effectLst>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RL Parser</a:t>
              </a:r>
            </a:p>
          </p:txBody>
        </p:sp>
        <p:sp>
          <p:nvSpPr>
            <p:cNvPr id="79890" name="AutoShape 31">
              <a:extLst>
                <a:ext uri="{FF2B5EF4-FFF2-40B4-BE49-F238E27FC236}">
                  <a16:creationId xmlns:a16="http://schemas.microsoft.com/office/drawing/2014/main" xmlns="" id="{FADCB080-8BE7-42E1-93E3-1447E1918A04}"/>
                </a:ext>
              </a:extLst>
            </p:cNvPr>
            <p:cNvSpPr>
              <a:spLocks noChangeArrowheads="1"/>
            </p:cNvSpPr>
            <p:nvPr/>
          </p:nvSpPr>
          <p:spPr bwMode="auto">
            <a:xfrm>
              <a:off x="3415" y="2786"/>
              <a:ext cx="943" cy="314"/>
            </a:xfrm>
            <a:prstGeom prst="foldedCorner">
              <a:avLst>
                <a:gd name="adj" fmla="val 12500"/>
              </a:avLst>
            </a:prstGeom>
            <a:solidFill>
              <a:srgbClr val="CFC2FE"/>
            </a:solidFill>
            <a:ln w="12600">
              <a:solidFill>
                <a:srgbClr val="000000"/>
              </a:solidFill>
              <a:miter lim="800000"/>
              <a:headEnd/>
              <a:tailEnd/>
            </a:ln>
          </p:spPr>
          <p:txBody>
            <a:bodyPr wrap="none" lIns="90000" tIns="46800" rIns="90000" bIns="46800" anchor="ctr"/>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Parsed</a:t>
              </a:r>
            </a:p>
            <a:p>
              <a:pPr algn="ctr">
                <a:spcBef>
                  <a:spcPct val="0"/>
                </a:spcBef>
                <a:buClr>
                  <a:srgbClr val="000000"/>
                </a:buClr>
                <a:buSzPct val="100000"/>
                <a:buFont typeface="Arial" panose="020B0604020202020204" pitchFamily="34" charset="0"/>
                <a:buNone/>
              </a:pPr>
              <a:r>
                <a:rPr kumimoji="0" lang="it-IT" altLang="en-US" sz="1600">
                  <a:solidFill>
                    <a:srgbClr val="000000"/>
                  </a:solidFill>
                  <a:cs typeface="DejaVu Sans" panose="020B0603030804020204" pitchFamily="34" charset="0"/>
                </a:rPr>
                <a:t>Test with Hints</a:t>
              </a:r>
            </a:p>
          </p:txBody>
        </p:sp>
      </p:grpSp>
      <p:sp>
        <p:nvSpPr>
          <p:cNvPr id="512032" name="AutoShape 32">
            <a:extLst>
              <a:ext uri="{FF2B5EF4-FFF2-40B4-BE49-F238E27FC236}">
                <a16:creationId xmlns:a16="http://schemas.microsoft.com/office/drawing/2014/main" xmlns="" id="{C6561225-4C70-4DF1-8AEC-062C78A5E964}"/>
              </a:ext>
            </a:extLst>
          </p:cNvPr>
          <p:cNvSpPr>
            <a:spLocks noChangeArrowheads="1"/>
          </p:cNvSpPr>
          <p:nvPr/>
        </p:nvSpPr>
        <p:spPr bwMode="auto">
          <a:xfrm>
            <a:off x="347663" y="3889375"/>
            <a:ext cx="1649412" cy="1304925"/>
          </a:xfrm>
          <a:prstGeom prst="wedgeRoundRectCallout">
            <a:avLst>
              <a:gd name="adj1" fmla="val 30463"/>
              <a:gd name="adj2" fmla="val -81144"/>
              <a:gd name="adj3" fmla="val 16667"/>
            </a:avLst>
          </a:prstGeom>
          <a:solidFill>
            <a:srgbClr val="CCFFCC"/>
          </a:solidFill>
          <a:ln w="12600">
            <a:solidFill>
              <a:srgbClr val="000000"/>
            </a:solidFill>
            <a:miter lim="800000"/>
            <a:headEnd/>
            <a:tailEnd/>
          </a:ln>
        </p:spPr>
        <p:txBody>
          <a:bodyPr lIns="90000" tIns="46800" rIns="90000" bIns="46800"/>
          <a:lstStyle>
            <a:lvl1pPr defTabSz="449263">
              <a:spcBef>
                <a:spcPct val="20000"/>
              </a:spcBef>
              <a:buClr>
                <a:schemeClr val="accent2"/>
              </a:buClr>
              <a:buSzPct val="80000"/>
              <a:buFont typeface="Wingdings" panose="05000000000000000000" pitchFamily="2" charset="2"/>
              <a:buChar char="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800" b="1">
                <a:solidFill>
                  <a:schemeClr val="tx1"/>
                </a:solidFill>
                <a:latin typeface="Arial" panose="020B0604020202020204" pitchFamily="34" charset="0"/>
              </a:defRPr>
            </a:lvl1pPr>
            <a:lvl2pPr marL="742950" indent="-285750" defTabSz="449263">
              <a:spcBef>
                <a:spcPct val="20000"/>
              </a:spcBef>
              <a:buFont typeface="Wingdings" panose="05000000000000000000"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b="1">
                <a:solidFill>
                  <a:schemeClr val="tx1"/>
                </a:solidFill>
                <a:latin typeface="Arial" panose="020B0604020202020204" pitchFamily="34" charset="0"/>
              </a:defRPr>
            </a:lvl2pPr>
            <a:lvl3pPr marL="11430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000" b="1">
                <a:solidFill>
                  <a:schemeClr val="tx1"/>
                </a:solidFill>
                <a:latin typeface="Arial" panose="020B0604020202020204" pitchFamily="34" charset="0"/>
              </a:defRPr>
            </a:lvl3pPr>
            <a:lvl4pPr marL="1600200" indent="-228600" defTabSz="449263">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4pPr>
            <a:lvl5pPr marL="2057400" indent="-228600" defTabSz="449263">
              <a:spcBef>
                <a:spcPct val="20000"/>
              </a:spcBef>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5pPr>
            <a:lvl6pPr marL="25146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6pPr>
            <a:lvl7pPr marL="29718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7pPr>
            <a:lvl8pPr marL="34290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8pPr>
            <a:lvl9pPr marL="3886200" indent="-228600" defTabSz="449263" fontAlgn="base">
              <a:spcBef>
                <a:spcPct val="20000"/>
              </a:spcBef>
              <a:spcAft>
                <a:spcPct val="0"/>
              </a:spcAft>
              <a:buClr>
                <a:schemeClr val="accent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b="1">
                <a:solidFill>
                  <a:schemeClr val="tx1"/>
                </a:solidFill>
                <a:latin typeface="Arial" panose="020B0604020202020204" pitchFamily="34" charset="0"/>
              </a:defRPr>
            </a:lvl9pPr>
          </a:lstStyle>
          <a:p>
            <a:pPr algn="ctr">
              <a:spcBef>
                <a:spcPct val="0"/>
              </a:spcBef>
              <a:buClr>
                <a:srgbClr val="000000"/>
              </a:buClr>
              <a:buSzPct val="100000"/>
              <a:buFont typeface="Times New Roman" panose="02020603050405020304" pitchFamily="18" charset="0"/>
              <a:buNone/>
            </a:pPr>
            <a:r>
              <a:rPr kumimoji="0" lang="it-IT" altLang="en-US" sz="2400" b="0">
                <a:solidFill>
                  <a:srgbClr val="000000"/>
                </a:solidFill>
                <a:latin typeface="Times New Roman" panose="02020603050405020304" pitchFamily="18" charset="0"/>
                <a:cs typeface="DejaVu Sans" panose="020B0603030804020204" pitchFamily="34" charset="0"/>
              </a:rPr>
              <a:t>Use less accurate classifier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5120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1203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989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1" grpId="0" animBg="1"/>
      <p:bldP spid="5120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817DEC-10C9-4A9F-B6DA-49064BC85D8E}"/>
              </a:ext>
            </a:extLst>
          </p:cNvPr>
          <p:cNvSpPr>
            <a:spLocks noGrp="1"/>
          </p:cNvSpPr>
          <p:nvPr>
            <p:ph type="title"/>
          </p:nvPr>
        </p:nvSpPr>
        <p:spPr/>
        <p:txBody>
          <a:bodyPr/>
          <a:lstStyle/>
          <a:p>
            <a:pPr>
              <a:defRPr/>
            </a:pPr>
            <a:r>
              <a:rPr lang="en-US" sz="4800" dirty="0"/>
              <a:t>Practical Uses of Parsing </a:t>
            </a:r>
          </a:p>
        </p:txBody>
      </p:sp>
      <p:sp>
        <p:nvSpPr>
          <p:cNvPr id="3" name="Content Placeholder 2">
            <a:extLst>
              <a:ext uri="{FF2B5EF4-FFF2-40B4-BE49-F238E27FC236}">
                <a16:creationId xmlns:a16="http://schemas.microsoft.com/office/drawing/2014/main" xmlns="" id="{126E37E9-DD4B-4F6A-9F0C-EC53F8BFA959}"/>
              </a:ext>
            </a:extLst>
          </p:cNvPr>
          <p:cNvSpPr>
            <a:spLocks noGrp="1"/>
          </p:cNvSpPr>
          <p:nvPr>
            <p:ph idx="1"/>
          </p:nvPr>
        </p:nvSpPr>
        <p:spPr/>
        <p:txBody>
          <a:bodyPr/>
          <a:lstStyle/>
          <a:p>
            <a:pPr>
              <a:defRPr/>
            </a:pPr>
            <a:r>
              <a:rPr lang="en-US" dirty="0"/>
              <a:t>Google Knowledge Graph enriched from relations extracted from Dependency Trees</a:t>
            </a:r>
          </a:p>
          <a:p>
            <a:pPr>
              <a:defRPr/>
            </a:pPr>
            <a:r>
              <a:rPr lang="en-US" dirty="0"/>
              <a:t>Google index parses all documents</a:t>
            </a:r>
          </a:p>
          <a:p>
            <a:pPr>
              <a:defRPr/>
            </a:pPr>
            <a:r>
              <a:rPr lang="en-US" dirty="0"/>
              <a:t>Google Translator applies dependency parsing to sentences</a:t>
            </a:r>
          </a:p>
          <a:p>
            <a:pPr>
              <a:defRPr/>
            </a:pPr>
            <a:r>
              <a:rPr lang="en-US" dirty="0"/>
              <a:t>Sentiment Analysis improves by dependency parsing</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a:extLst>
              <a:ext uri="{FF2B5EF4-FFF2-40B4-BE49-F238E27FC236}">
                <a16:creationId xmlns:a16="http://schemas.microsoft.com/office/drawing/2014/main" xmlns="" id="{AB1E7984-6ABC-4B59-BE6B-50ED3E050CE9}"/>
              </a:ext>
            </a:extLst>
          </p:cNvPr>
          <p:cNvSpPr>
            <a:spLocks noGrp="1" noChangeArrowheads="1"/>
          </p:cNvSpPr>
          <p:nvPr>
            <p:ph type="title"/>
          </p:nvPr>
        </p:nvSpPr>
        <p:spPr>
          <a:xfrm>
            <a:off x="654050" y="49360"/>
            <a:ext cx="7775575" cy="757238"/>
          </a:xfrm>
        </p:spPr>
        <p:txBody>
          <a:bodyPr lIns="92160" tIns="46080" rIns="92160" bIns="46080"/>
          <a:lstStyle/>
          <a:p>
            <a:pPr defTabSz="449263" fontAlgn="auto">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accent1">
                    <a:tint val="88000"/>
                    <a:satMod val="150000"/>
                  </a:schemeClr>
                </a:solidFill>
              </a:rPr>
              <a:t>Tree Revision Combination</a:t>
            </a:r>
          </a:p>
        </p:txBody>
      </p:sp>
      <p:sp>
        <p:nvSpPr>
          <p:cNvPr id="87043" name="Rectangle 3">
            <a:extLst>
              <a:ext uri="{FF2B5EF4-FFF2-40B4-BE49-F238E27FC236}">
                <a16:creationId xmlns:a16="http://schemas.microsoft.com/office/drawing/2014/main" xmlns="" id="{0815542D-07E0-4E98-AD35-C9242667AC57}"/>
              </a:ext>
            </a:extLst>
          </p:cNvPr>
          <p:cNvSpPr>
            <a:spLocks noGrp="1" noChangeArrowheads="1"/>
          </p:cNvSpPr>
          <p:nvPr>
            <p:ph idx="1"/>
          </p:nvPr>
        </p:nvSpPr>
        <p:spPr>
          <a:xfrm>
            <a:off x="688975" y="1644650"/>
            <a:ext cx="7993063" cy="4835525"/>
          </a:xfrm>
        </p:spPr>
        <p:txBody>
          <a:bodyPr lIns="92160" tIns="46080" rIns="92160" bIns="46080"/>
          <a:lstStyle/>
          <a:p>
            <a:pPr marL="339725" indent="-339725" defTabSz="449263">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it-IT" dirty="0"/>
              <a:t>Linear parser (Left to Right) with hints from other linear parser (Right to Left)</a:t>
            </a:r>
          </a:p>
          <a:p>
            <a:pPr marL="339725" indent="-339725" defTabSz="449263">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it-IT" dirty="0"/>
              <a:t>Approximate linear combination algorithm</a:t>
            </a:r>
          </a:p>
          <a:p>
            <a:pPr marL="339725" indent="-339725" defTabSz="449263">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it-IT" dirty="0"/>
              <a:t>Overall linear complexity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13AEF-C0DB-4555-8D33-62FF63187CA3}"/>
              </a:ext>
            </a:extLst>
          </p:cNvPr>
          <p:cNvSpPr>
            <a:spLocks noGrp="1"/>
          </p:cNvSpPr>
          <p:nvPr>
            <p:ph type="title"/>
          </p:nvPr>
        </p:nvSpPr>
        <p:spPr>
          <a:xfrm>
            <a:off x="615950" y="49360"/>
            <a:ext cx="7772400" cy="730250"/>
          </a:xfrm>
        </p:spPr>
        <p:txBody>
          <a:bodyPr/>
          <a:lstStyle/>
          <a:p>
            <a:pPr>
              <a:defRPr/>
            </a:pPr>
            <a:r>
              <a:rPr lang="en-US" dirty="0" err="1"/>
              <a:t>CoNLL</a:t>
            </a:r>
            <a:r>
              <a:rPr lang="en-US" dirty="0"/>
              <a:t> 2007 Results</a:t>
            </a:r>
          </a:p>
        </p:txBody>
      </p:sp>
      <p:graphicFrame>
        <p:nvGraphicFramePr>
          <p:cNvPr id="4" name="Table Placeholder 3">
            <a:extLst>
              <a:ext uri="{FF2B5EF4-FFF2-40B4-BE49-F238E27FC236}">
                <a16:creationId xmlns:a16="http://schemas.microsoft.com/office/drawing/2014/main" xmlns="" id="{DE0073B6-8FB5-451F-9C08-47C1D26E646A}"/>
              </a:ext>
            </a:extLst>
          </p:cNvPr>
          <p:cNvGraphicFramePr>
            <a:graphicFrameLocks noGrp="1"/>
          </p:cNvGraphicFramePr>
          <p:nvPr>
            <p:ph type="tbl" idx="1"/>
          </p:nvPr>
        </p:nvGraphicFramePr>
        <p:xfrm>
          <a:off x="657225" y="1698625"/>
          <a:ext cx="7772400" cy="2709863"/>
        </p:xfrm>
        <a:graphic>
          <a:graphicData uri="http://schemas.openxmlformats.org/drawingml/2006/table">
            <a:tbl>
              <a:tblPr firstRow="1" bandRow="1">
                <a:tableStyleId>{5C22544A-7EE6-4342-B048-85BDC9FD1C3A}</a:tableStyleId>
              </a:tblPr>
              <a:tblGrid>
                <a:gridCol w="1628759">
                  <a:extLst>
                    <a:ext uri="{9D8B030D-6E8A-4147-A177-3AD203B41FA5}">
                      <a16:colId xmlns:a16="http://schemas.microsoft.com/office/drawing/2014/main" xmlns="" val="20000"/>
                    </a:ext>
                  </a:extLst>
                </a:gridCol>
                <a:gridCol w="1214446">
                  <a:extLst>
                    <a:ext uri="{9D8B030D-6E8A-4147-A177-3AD203B41FA5}">
                      <a16:colId xmlns:a16="http://schemas.microsoft.com/office/drawing/2014/main" xmlns="" val="20001"/>
                    </a:ext>
                  </a:extLst>
                </a:gridCol>
                <a:gridCol w="1143008">
                  <a:extLst>
                    <a:ext uri="{9D8B030D-6E8A-4147-A177-3AD203B41FA5}">
                      <a16:colId xmlns:a16="http://schemas.microsoft.com/office/drawing/2014/main" xmlns="" val="20002"/>
                    </a:ext>
                  </a:extLst>
                </a:gridCol>
                <a:gridCol w="1195387">
                  <a:extLst>
                    <a:ext uri="{9D8B030D-6E8A-4147-A177-3AD203B41FA5}">
                      <a16:colId xmlns:a16="http://schemas.microsoft.com/office/drawing/2014/main" xmlns="" val="20003"/>
                    </a:ext>
                  </a:extLst>
                </a:gridCol>
                <a:gridCol w="1295400">
                  <a:extLst>
                    <a:ext uri="{9D8B030D-6E8A-4147-A177-3AD203B41FA5}">
                      <a16:colId xmlns:a16="http://schemas.microsoft.com/office/drawing/2014/main" xmlns="" val="20004"/>
                    </a:ext>
                  </a:extLst>
                </a:gridCol>
                <a:gridCol w="1295400">
                  <a:extLst>
                    <a:ext uri="{9D8B030D-6E8A-4147-A177-3AD203B41FA5}">
                      <a16:colId xmlns:a16="http://schemas.microsoft.com/office/drawing/2014/main" xmlns="" val="20005"/>
                    </a:ext>
                  </a:extLst>
                </a:gridCol>
              </a:tblGrid>
              <a:tr h="822949">
                <a:tc>
                  <a:txBody>
                    <a:bodyPr/>
                    <a:lstStyle/>
                    <a:p>
                      <a:pPr algn="ctr"/>
                      <a:r>
                        <a:rPr lang="it-IT" sz="2400" dirty="0">
                          <a:solidFill>
                            <a:schemeClr val="tx1"/>
                          </a:solidFill>
                          <a:latin typeface="Arial" pitchFamily="34" charset="0"/>
                          <a:ea typeface="DejaVu Sans" charset="0"/>
                          <a:cs typeface="DejaVu Sans" charset="0"/>
                        </a:rPr>
                        <a:t>Language</a:t>
                      </a:r>
                      <a:endParaRPr lang="en-US" sz="2400" dirty="0">
                        <a:solidFill>
                          <a:schemeClr val="tx1"/>
                        </a:solidFill>
                      </a:endParaRPr>
                    </a:p>
                  </a:txBody>
                  <a:tcPr marT="45715" marB="45715" anchor="ctr">
                    <a:solidFill>
                      <a:schemeClr val="bg1">
                        <a:lumMod val="75000"/>
                      </a:schemeClr>
                    </a:solidFill>
                  </a:tcPr>
                </a:tc>
                <a:tc>
                  <a:txBody>
                    <a:bodyPr/>
                    <a:lstStyle/>
                    <a:p>
                      <a:pPr algn="ctr"/>
                      <a:r>
                        <a:rPr lang="it-IT" sz="2400" dirty="0">
                          <a:solidFill>
                            <a:schemeClr val="tx1"/>
                          </a:solidFill>
                          <a:latin typeface="Arial" pitchFamily="34" charset="0"/>
                          <a:ea typeface="DejaVu Sans" charset="0"/>
                          <a:cs typeface="DejaVu Sans" charset="0"/>
                        </a:rPr>
                        <a:t>LR</a:t>
                      </a:r>
                      <a:endParaRPr lang="en-US" sz="2400" dirty="0">
                        <a:solidFill>
                          <a:schemeClr val="tx1"/>
                        </a:solidFill>
                      </a:endParaRPr>
                    </a:p>
                  </a:txBody>
                  <a:tcPr marT="45715" marB="45715" anchor="ctr">
                    <a:solidFill>
                      <a:schemeClr val="bg1">
                        <a:lumMod val="75000"/>
                      </a:schemeClr>
                    </a:solidFill>
                  </a:tcPr>
                </a:tc>
                <a:tc>
                  <a:txBody>
                    <a:bodyPr/>
                    <a:lstStyle/>
                    <a:p>
                      <a:pPr algn="ctr"/>
                      <a:r>
                        <a:rPr lang="en-US" sz="2400" dirty="0">
                          <a:solidFill>
                            <a:schemeClr val="tx1"/>
                          </a:solidFill>
                        </a:rPr>
                        <a:t>RL</a:t>
                      </a:r>
                    </a:p>
                  </a:txBody>
                  <a:tcPr marT="45715" marB="45715" anchor="ctr">
                    <a:solidFill>
                      <a:schemeClr val="bg1">
                        <a:lumMod val="75000"/>
                      </a:schemeClr>
                    </a:solidFill>
                  </a:tcPr>
                </a:tc>
                <a:tc>
                  <a:txBody>
                    <a:bodyPr/>
                    <a:lstStyle/>
                    <a:p>
                      <a:pPr algn="ctr"/>
                      <a:r>
                        <a:rPr lang="it-IT" sz="2400" dirty="0">
                          <a:solidFill>
                            <a:srgbClr val="000000"/>
                          </a:solidFill>
                          <a:latin typeface="Arial" pitchFamily="34" charset="0"/>
                          <a:ea typeface="DejaVu Sans" charset="0"/>
                          <a:cs typeface="DejaVu Sans" charset="0"/>
                        </a:rPr>
                        <a:t>Rev2</a:t>
                      </a:r>
                      <a:endParaRPr lang="en-US" sz="2400" dirty="0">
                        <a:solidFill>
                          <a:schemeClr val="tx1"/>
                        </a:solidFill>
                      </a:endParaRPr>
                    </a:p>
                  </a:txBody>
                  <a:tcPr marT="45715" marB="45715" anchor="ctr">
                    <a:solidFill>
                      <a:schemeClr val="bg1">
                        <a:lumMod val="75000"/>
                      </a:schemeClr>
                    </a:solidFill>
                  </a:tcPr>
                </a:tc>
                <a:tc>
                  <a:txBody>
                    <a:bodyPr/>
                    <a:lstStyle/>
                    <a:p>
                      <a:pPr algn="ctr"/>
                      <a:r>
                        <a:rPr lang="en-US" sz="2400" dirty="0">
                          <a:solidFill>
                            <a:schemeClr val="tx1"/>
                          </a:solidFill>
                        </a:rPr>
                        <a:t>Comb</a:t>
                      </a:r>
                    </a:p>
                  </a:txBody>
                  <a:tcPr marT="45715" marB="45715" anchor="ctr">
                    <a:solidFill>
                      <a:schemeClr val="bg1">
                        <a:lumMod val="75000"/>
                      </a:schemeClr>
                    </a:solidFill>
                  </a:tcPr>
                </a:tc>
                <a:tc>
                  <a:txBody>
                    <a:bodyPr/>
                    <a:lstStyle/>
                    <a:p>
                      <a:pPr algn="ctr"/>
                      <a:r>
                        <a:rPr lang="en-US" sz="2400" dirty="0" err="1">
                          <a:solidFill>
                            <a:schemeClr val="tx1"/>
                          </a:solidFill>
                        </a:rPr>
                        <a:t>CoNLL</a:t>
                      </a:r>
                      <a:r>
                        <a:rPr lang="en-US" sz="2400" baseline="0" dirty="0">
                          <a:solidFill>
                            <a:schemeClr val="tx1"/>
                          </a:solidFill>
                        </a:rPr>
                        <a:t> Best</a:t>
                      </a:r>
                      <a:endParaRPr lang="en-US" sz="2400" dirty="0">
                        <a:solidFill>
                          <a:schemeClr val="tx1"/>
                        </a:solidFill>
                      </a:endParaRPr>
                    </a:p>
                  </a:txBody>
                  <a:tcPr marT="45715" marB="45715" anchor="ctr">
                    <a:solidFill>
                      <a:schemeClr val="bg1">
                        <a:lumMod val="75000"/>
                      </a:schemeClr>
                    </a:solidFill>
                  </a:tcPr>
                </a:tc>
                <a:extLst>
                  <a:ext uri="{0D108BD9-81ED-4DB2-BD59-A6C34878D82A}">
                    <a16:rowId xmlns:a16="http://schemas.microsoft.com/office/drawing/2014/main" xmlns="" val="10000"/>
                  </a:ext>
                </a:extLst>
              </a:tr>
              <a:tr h="628971">
                <a:tc>
                  <a:txBody>
                    <a:bodyPr/>
                    <a:lstStyle/>
                    <a:p>
                      <a:r>
                        <a:rPr lang="it-IT" sz="2800" dirty="0">
                          <a:solidFill>
                            <a:srgbClr val="000000"/>
                          </a:solidFill>
                          <a:latin typeface="Arial" pitchFamily="34" charset="0"/>
                          <a:ea typeface="DejaVu Sans" charset="0"/>
                          <a:cs typeface="DejaVu Sans" charset="0"/>
                        </a:rPr>
                        <a:t>Czech</a:t>
                      </a:r>
                      <a:endParaRPr lang="en-US" sz="2800" dirty="0"/>
                    </a:p>
                  </a:txBody>
                  <a:tcPr marT="45715" marB="45715">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dirty="0">
                          <a:solidFill>
                            <a:srgbClr val="000000"/>
                          </a:solidFill>
                          <a:latin typeface="Arial" pitchFamily="34" charset="0"/>
                          <a:ea typeface="DejaVu Sans" charset="0"/>
                          <a:cs typeface="DejaVu Sans" charset="0"/>
                        </a:rPr>
                        <a:t>77.12</a:t>
                      </a:r>
                    </a:p>
                  </a:txBody>
                  <a:tcPr marT="45715" marB="45715">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dirty="0">
                          <a:solidFill>
                            <a:srgbClr val="000000"/>
                          </a:solidFill>
                          <a:latin typeface="Arial" pitchFamily="34" charset="0"/>
                          <a:ea typeface="DejaVu Sans" charset="0"/>
                          <a:cs typeface="DejaVu Sans" charset="0"/>
                        </a:rPr>
                        <a:t>78.20</a:t>
                      </a:r>
                    </a:p>
                  </a:txBody>
                  <a:tcPr marT="45715" marB="45715">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dirty="0">
                          <a:solidFill>
                            <a:srgbClr val="000000"/>
                          </a:solidFill>
                          <a:latin typeface="Arial" pitchFamily="34" charset="0"/>
                          <a:ea typeface="DejaVu Sans" charset="0"/>
                          <a:cs typeface="DejaVu Sans" charset="0"/>
                        </a:rPr>
                        <a:t>79.95</a:t>
                      </a:r>
                    </a:p>
                  </a:txBody>
                  <a:tcPr marT="45715" marB="45715">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b="1" dirty="0">
                          <a:solidFill>
                            <a:srgbClr val="000000"/>
                          </a:solidFill>
                          <a:latin typeface="Arial" pitchFamily="34" charset="0"/>
                          <a:ea typeface="DejaVu Sans" charset="0"/>
                          <a:cs typeface="DejaVu Sans" charset="0"/>
                        </a:rPr>
                        <a:t>80.57</a:t>
                      </a:r>
                      <a:endParaRPr lang="it-IT" sz="2800" dirty="0">
                        <a:solidFill>
                          <a:srgbClr val="000000"/>
                        </a:solidFill>
                        <a:latin typeface="Arial" pitchFamily="34" charset="0"/>
                        <a:ea typeface="DejaVu Sans" charset="0"/>
                        <a:cs typeface="DejaVu Sans" charset="0"/>
                      </a:endParaRPr>
                    </a:p>
                  </a:txBody>
                  <a:tcPr marT="45715" marB="45715">
                    <a:solidFill>
                      <a:schemeClr val="bg1"/>
                    </a:solidFill>
                  </a:tcPr>
                </a:tc>
                <a:tc>
                  <a:txBody>
                    <a:bodyPr/>
                    <a:lstStyle/>
                    <a:p>
                      <a:pPr algn="ctr"/>
                      <a:r>
                        <a:rPr lang="it-IT" sz="2800" dirty="0">
                          <a:solidFill>
                            <a:srgbClr val="000000"/>
                          </a:solidFill>
                          <a:latin typeface="Arial" pitchFamily="34" charset="0"/>
                          <a:ea typeface="DejaVu Sans" charset="0"/>
                          <a:cs typeface="DejaVu Sans" charset="0"/>
                        </a:rPr>
                        <a:t>80.19</a:t>
                      </a:r>
                      <a:endParaRPr lang="en-US" sz="2800" dirty="0"/>
                    </a:p>
                  </a:txBody>
                  <a:tcPr marT="45715" marB="45715">
                    <a:solidFill>
                      <a:schemeClr val="bg1"/>
                    </a:solidFill>
                  </a:tcPr>
                </a:tc>
                <a:extLst>
                  <a:ext uri="{0D108BD9-81ED-4DB2-BD59-A6C34878D82A}">
                    <a16:rowId xmlns:a16="http://schemas.microsoft.com/office/drawing/2014/main" xmlns="" val="10001"/>
                  </a:ext>
                </a:extLst>
              </a:tr>
              <a:tr h="628971">
                <a:tc>
                  <a:txBody>
                    <a:bodyPr/>
                    <a:lstStyle/>
                    <a:p>
                      <a:r>
                        <a:rPr lang="en-US" sz="2800" dirty="0"/>
                        <a:t>English</a:t>
                      </a:r>
                    </a:p>
                  </a:txBody>
                  <a:tcPr marT="45715" marB="45715">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dirty="0">
                          <a:solidFill>
                            <a:srgbClr val="000000"/>
                          </a:solidFill>
                          <a:latin typeface="Arial" pitchFamily="34" charset="0"/>
                          <a:ea typeface="DejaVu Sans" charset="0"/>
                          <a:cs typeface="DejaVu Sans" charset="0"/>
                        </a:rPr>
                        <a:t>86.94</a:t>
                      </a:r>
                    </a:p>
                  </a:txBody>
                  <a:tcPr marT="45715" marB="45715">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dirty="0">
                          <a:solidFill>
                            <a:srgbClr val="000000"/>
                          </a:solidFill>
                          <a:latin typeface="Arial" pitchFamily="34" charset="0"/>
                          <a:ea typeface="DejaVu Sans" charset="0"/>
                          <a:cs typeface="DejaVu Sans" charset="0"/>
                        </a:rPr>
                        <a:t>87.44</a:t>
                      </a:r>
                    </a:p>
                  </a:txBody>
                  <a:tcPr marT="45715" marB="45715">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dirty="0">
                          <a:solidFill>
                            <a:srgbClr val="000000"/>
                          </a:solidFill>
                          <a:latin typeface="Arial" pitchFamily="34" charset="0"/>
                          <a:ea typeface="DejaVu Sans" charset="0"/>
                          <a:cs typeface="DejaVu Sans" charset="0"/>
                        </a:rPr>
                        <a:t>88.34</a:t>
                      </a:r>
                    </a:p>
                  </a:txBody>
                  <a:tcPr marT="45715" marB="45715">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dirty="0">
                          <a:solidFill>
                            <a:srgbClr val="000000"/>
                          </a:solidFill>
                          <a:latin typeface="Arial" pitchFamily="34" charset="0"/>
                          <a:ea typeface="DejaVu Sans" charset="0"/>
                          <a:cs typeface="DejaVu Sans" charset="0"/>
                        </a:rPr>
                        <a:t>89.00</a:t>
                      </a:r>
                    </a:p>
                  </a:txBody>
                  <a:tcPr marT="45715" marB="45715">
                    <a:solidFill>
                      <a:schemeClr val="bg1"/>
                    </a:solidFill>
                  </a:tcPr>
                </a:tc>
                <a:tc>
                  <a:txBody>
                    <a:bodyPr/>
                    <a:lstStyle/>
                    <a:p>
                      <a:pPr algn="ctr"/>
                      <a:r>
                        <a:rPr lang="it-IT" sz="2800" b="1" dirty="0">
                          <a:solidFill>
                            <a:srgbClr val="000000"/>
                          </a:solidFill>
                          <a:latin typeface="Arial" pitchFamily="34" charset="0"/>
                          <a:ea typeface="DejaVu Sans" charset="0"/>
                          <a:cs typeface="DejaVu Sans" charset="0"/>
                        </a:rPr>
                        <a:t>89.61</a:t>
                      </a:r>
                      <a:endParaRPr lang="en-US" sz="2800" dirty="0"/>
                    </a:p>
                  </a:txBody>
                  <a:tcPr marT="45715" marB="45715">
                    <a:solidFill>
                      <a:schemeClr val="bg1"/>
                    </a:solidFill>
                  </a:tcPr>
                </a:tc>
                <a:extLst>
                  <a:ext uri="{0D108BD9-81ED-4DB2-BD59-A6C34878D82A}">
                    <a16:rowId xmlns:a16="http://schemas.microsoft.com/office/drawing/2014/main" xmlns="" val="10002"/>
                  </a:ext>
                </a:extLst>
              </a:tr>
              <a:tr h="628971">
                <a:tc>
                  <a:txBody>
                    <a:bodyPr/>
                    <a:lstStyle/>
                    <a:p>
                      <a:r>
                        <a:rPr lang="en-US" sz="2800" dirty="0"/>
                        <a:t>Italian</a:t>
                      </a:r>
                    </a:p>
                  </a:txBody>
                  <a:tcPr marT="45715" marB="45715">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dirty="0">
                          <a:solidFill>
                            <a:srgbClr val="000000"/>
                          </a:solidFill>
                          <a:latin typeface="Arial" pitchFamily="34" charset="0"/>
                          <a:ea typeface="DejaVu Sans" charset="0"/>
                          <a:cs typeface="DejaVu Sans" charset="0"/>
                        </a:rPr>
                        <a:t>81.40</a:t>
                      </a:r>
                    </a:p>
                  </a:txBody>
                  <a:tcPr marT="45715" marB="45715">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2800" dirty="0">
                          <a:solidFill>
                            <a:srgbClr val="000000"/>
                          </a:solidFill>
                          <a:latin typeface="Arial" pitchFamily="34" charset="0"/>
                          <a:ea typeface="DejaVu Sans" charset="0"/>
                          <a:cs typeface="DejaVu Sans" charset="0"/>
                        </a:rPr>
                        <a:t>82.89</a:t>
                      </a:r>
                    </a:p>
                  </a:txBody>
                  <a:tcPr marT="45715" marB="45715">
                    <a:solidFill>
                      <a:schemeClr val="bg1"/>
                    </a:solidFill>
                  </a:tcPr>
                </a:tc>
                <a:tc>
                  <a:txBody>
                    <a:bodyPr/>
                    <a:lstStyle/>
                    <a:p>
                      <a:pPr algn="ctr"/>
                      <a:r>
                        <a:rPr lang="it-IT" sz="2800" dirty="0">
                          <a:solidFill>
                            <a:srgbClr val="000000"/>
                          </a:solidFill>
                          <a:latin typeface="Arial" pitchFamily="34" charset="0"/>
                          <a:ea typeface="DejaVu Sans" charset="0"/>
                          <a:cs typeface="DejaVu Sans" charset="0"/>
                        </a:rPr>
                        <a:t>83.52</a:t>
                      </a:r>
                      <a:endParaRPr lang="en-US" sz="2800" dirty="0"/>
                    </a:p>
                  </a:txBody>
                  <a:tcPr marT="45715" marB="45715">
                    <a:solidFill>
                      <a:schemeClr val="bg1"/>
                    </a:solidFill>
                  </a:tcPr>
                </a:tc>
                <a:tc>
                  <a:txBody>
                    <a:bodyPr/>
                    <a:lstStyle/>
                    <a:p>
                      <a:pPr algn="ctr"/>
                      <a:r>
                        <a:rPr lang="it-IT" sz="2800" b="1" dirty="0">
                          <a:solidFill>
                            <a:srgbClr val="000000"/>
                          </a:solidFill>
                          <a:latin typeface="Arial" pitchFamily="34" charset="0"/>
                          <a:ea typeface="DejaVu Sans" charset="0"/>
                          <a:cs typeface="DejaVu Sans" charset="0"/>
                        </a:rPr>
                        <a:t>84.56</a:t>
                      </a:r>
                      <a:endParaRPr lang="en-US" sz="2800" dirty="0"/>
                    </a:p>
                  </a:txBody>
                  <a:tcPr marT="45715" marB="45715">
                    <a:solidFill>
                      <a:schemeClr val="bg1"/>
                    </a:solidFill>
                  </a:tcPr>
                </a:tc>
                <a:tc>
                  <a:txBody>
                    <a:bodyPr/>
                    <a:lstStyle/>
                    <a:p>
                      <a:pPr algn="ctr"/>
                      <a:r>
                        <a:rPr lang="it-IT" sz="2800" dirty="0">
                          <a:solidFill>
                            <a:srgbClr val="000000"/>
                          </a:solidFill>
                          <a:latin typeface="Arial" pitchFamily="34" charset="0"/>
                          <a:ea typeface="DejaVu Sans" charset="0"/>
                          <a:cs typeface="DejaVu Sans" charset="0"/>
                        </a:rPr>
                        <a:t>84.40</a:t>
                      </a:r>
                      <a:endParaRPr lang="en-US" sz="2800" dirty="0"/>
                    </a:p>
                  </a:txBody>
                  <a:tcPr marT="45715" marB="45715">
                    <a:solidFill>
                      <a:schemeClr val="bg1"/>
                    </a:solidFill>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26CFF2-99B1-4EC3-A4E1-6EB946F0BF58}"/>
              </a:ext>
            </a:extLst>
          </p:cNvPr>
          <p:cNvSpPr>
            <a:spLocks noGrp="1"/>
          </p:cNvSpPr>
          <p:nvPr>
            <p:ph type="title"/>
          </p:nvPr>
        </p:nvSpPr>
        <p:spPr>
          <a:xfrm>
            <a:off x="731838" y="10955"/>
            <a:ext cx="7772400" cy="773112"/>
          </a:xfrm>
        </p:spPr>
        <p:txBody>
          <a:bodyPr/>
          <a:lstStyle/>
          <a:p>
            <a:pPr fontAlgn="auto">
              <a:spcAft>
                <a:spcPts val="0"/>
              </a:spcAft>
              <a:defRPr/>
            </a:pPr>
            <a:r>
              <a:rPr lang="en-US" dirty="0" err="1">
                <a:solidFill>
                  <a:schemeClr val="accent1">
                    <a:tint val="88000"/>
                    <a:satMod val="150000"/>
                  </a:schemeClr>
                </a:solidFill>
              </a:rPr>
              <a:t>Evalita</a:t>
            </a:r>
            <a:r>
              <a:rPr lang="en-US" dirty="0">
                <a:solidFill>
                  <a:schemeClr val="accent1">
                    <a:tint val="88000"/>
                    <a:satMod val="150000"/>
                  </a:schemeClr>
                </a:solidFill>
              </a:rPr>
              <a:t> 2009 Results</a:t>
            </a:r>
          </a:p>
        </p:txBody>
      </p:sp>
      <p:graphicFrame>
        <p:nvGraphicFramePr>
          <p:cNvPr id="4" name="Table Placeholder 3">
            <a:extLst>
              <a:ext uri="{FF2B5EF4-FFF2-40B4-BE49-F238E27FC236}">
                <a16:creationId xmlns:a16="http://schemas.microsoft.com/office/drawing/2014/main" xmlns="" id="{379923A3-CAE4-4060-BC54-B27AE522F589}"/>
              </a:ext>
            </a:extLst>
          </p:cNvPr>
          <p:cNvGraphicFramePr>
            <a:graphicFrameLocks noGrp="1"/>
          </p:cNvGraphicFramePr>
          <p:nvPr>
            <p:ph type="tbl" idx="1"/>
            <p:extLst>
              <p:ext uri="{D42A27DB-BD31-4B8C-83A1-F6EECF244321}">
                <p14:modId xmlns:p14="http://schemas.microsoft.com/office/powerpoint/2010/main" val="3356649437"/>
              </p:ext>
            </p:extLst>
          </p:nvPr>
        </p:nvGraphicFramePr>
        <p:xfrm>
          <a:off x="928688" y="3160165"/>
          <a:ext cx="7215187" cy="1554264"/>
        </p:xfrm>
        <a:graphic>
          <a:graphicData uri="http://schemas.openxmlformats.org/drawingml/2006/table">
            <a:tbl>
              <a:tblPr firstRow="1" firstCol="1" bandRow="1">
                <a:tableStyleId>{7E9639D4-E3E2-4D34-9284-5A2195B3D0D7}</a:tableStyleId>
              </a:tblPr>
              <a:tblGrid>
                <a:gridCol w="3071803">
                  <a:extLst>
                    <a:ext uri="{9D8B030D-6E8A-4147-A177-3AD203B41FA5}">
                      <a16:colId xmlns:a16="http://schemas.microsoft.com/office/drawing/2014/main" xmlns="" val="20000"/>
                    </a:ext>
                  </a:extLst>
                </a:gridCol>
                <a:gridCol w="2143119">
                  <a:extLst>
                    <a:ext uri="{9D8B030D-6E8A-4147-A177-3AD203B41FA5}">
                      <a16:colId xmlns:a16="http://schemas.microsoft.com/office/drawing/2014/main" xmlns="" val="20001"/>
                    </a:ext>
                  </a:extLst>
                </a:gridCol>
                <a:gridCol w="2000265">
                  <a:extLst>
                    <a:ext uri="{9D8B030D-6E8A-4147-A177-3AD203B41FA5}">
                      <a16:colId xmlns:a16="http://schemas.microsoft.com/office/drawing/2014/main" xmlns="" val="20002"/>
                    </a:ext>
                  </a:extLst>
                </a:gridCol>
              </a:tblGrid>
              <a:tr h="518054">
                <a:tc>
                  <a:txBody>
                    <a:bodyPr/>
                    <a:lstStyle/>
                    <a:p>
                      <a:pPr algn="ctr"/>
                      <a:r>
                        <a:rPr lang="en-US" sz="2800" dirty="0">
                          <a:solidFill>
                            <a:schemeClr val="tx1"/>
                          </a:solidFill>
                        </a:rPr>
                        <a:t>Corpus</a:t>
                      </a:r>
                    </a:p>
                  </a:txBody>
                  <a:tcPr marL="91439" marR="91439" marT="45684" marB="45684" anchor="ctr">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lumMod val="75000"/>
                      </a:schemeClr>
                    </a:solidFill>
                  </a:tcPr>
                </a:tc>
                <a:tc>
                  <a:txBody>
                    <a:bodyPr/>
                    <a:lstStyle/>
                    <a:p>
                      <a:pPr algn="ctr"/>
                      <a:r>
                        <a:rPr lang="en-US" sz="2800" dirty="0" err="1">
                          <a:solidFill>
                            <a:schemeClr val="tx1"/>
                          </a:solidFill>
                        </a:rPr>
                        <a:t>DeSR</a:t>
                      </a:r>
                      <a:endParaRPr lang="en-US" sz="2800" dirty="0">
                        <a:solidFill>
                          <a:schemeClr val="tx1"/>
                        </a:solidFill>
                      </a:endParaRPr>
                    </a:p>
                  </a:txBody>
                  <a:tcPr marL="91439" marR="91439" marT="45684" marB="4568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lumMod val="75000"/>
                      </a:schemeClr>
                    </a:solidFill>
                  </a:tcPr>
                </a:tc>
                <a:tc>
                  <a:txBody>
                    <a:bodyPr/>
                    <a:lstStyle/>
                    <a:p>
                      <a:pPr algn="ctr"/>
                      <a:r>
                        <a:rPr lang="en-US" sz="2800" dirty="0">
                          <a:solidFill>
                            <a:schemeClr val="tx1"/>
                          </a:solidFill>
                        </a:rPr>
                        <a:t>Best</a:t>
                      </a:r>
                    </a:p>
                  </a:txBody>
                  <a:tcPr marL="91439" marR="91439" marT="45684" marB="45684" anchor="ctr">
                    <a:lnL w="12700" cap="flat" cmpd="sng" algn="ctr">
                      <a:no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0"/>
                  </a:ext>
                </a:extLst>
              </a:tr>
              <a:tr h="518054">
                <a:tc>
                  <a:txBody>
                    <a:bodyPr/>
                    <a:lstStyle/>
                    <a:p>
                      <a:r>
                        <a:rPr lang="en-US" sz="2800" b="0" dirty="0">
                          <a:latin typeface="+mn-lt"/>
                        </a:rPr>
                        <a:t>Turin</a:t>
                      </a:r>
                      <a:r>
                        <a:rPr lang="en-US" sz="2800" b="0" baseline="0" dirty="0">
                          <a:latin typeface="+mn-lt"/>
                        </a:rPr>
                        <a:t> </a:t>
                      </a:r>
                      <a:r>
                        <a:rPr lang="en-US" sz="2800" b="0" baseline="0" dirty="0" err="1">
                          <a:latin typeface="+mn-lt"/>
                        </a:rPr>
                        <a:t>TreeBank</a:t>
                      </a:r>
                      <a:endParaRPr lang="en-US" sz="2800" b="0" dirty="0">
                        <a:latin typeface="+mn-lt"/>
                      </a:endParaRPr>
                    </a:p>
                  </a:txBody>
                  <a:tcPr marL="91439" marR="91439" marT="45684" marB="45684">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marL="0" marR="0" indent="0" algn="ctr" hangingPunct="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b="1" dirty="0">
                          <a:latin typeface="+mn-lt"/>
                          <a:ea typeface="Times New Roman"/>
                          <a:cs typeface="Times New Roman"/>
                        </a:rPr>
                        <a:t>88.67</a:t>
                      </a:r>
                      <a:endParaRPr lang="en-US" sz="2800" dirty="0">
                        <a:latin typeface="+mn-lt"/>
                        <a:ea typeface="Times New Roman"/>
                        <a:cs typeface="Times New Roman"/>
                      </a:endParaRPr>
                    </a:p>
                  </a:txBody>
                  <a:tcPr marL="68579" marR="6857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marL="0" marR="0" indent="0" algn="ctr" hangingPunct="0">
                        <a:spcBef>
                          <a:spcPts val="0"/>
                        </a:spcBef>
                        <a:spcAft>
                          <a:spcPts val="0"/>
                        </a:spcAft>
                      </a:pPr>
                      <a:r>
                        <a:rPr lang="en-US" sz="2800" b="1" dirty="0">
                          <a:latin typeface="+mn-lt"/>
                          <a:ea typeface="Times New Roman"/>
                          <a:cs typeface="Times New Roman"/>
                        </a:rPr>
                        <a:t>88.73</a:t>
                      </a:r>
                      <a:endParaRPr lang="en-US" sz="2800" dirty="0">
                        <a:latin typeface="+mn-lt"/>
                        <a:ea typeface="Times New Roman"/>
                        <a:cs typeface="Times New Roman"/>
                      </a:endParaRPr>
                    </a:p>
                  </a:txBody>
                  <a:tcPr marL="68579" marR="68579" marT="0" marB="0" anchor="ctr">
                    <a:lnL w="12700" cap="flat" cmpd="sng" algn="ctr">
                      <a:no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518054">
                <a:tc>
                  <a:txBody>
                    <a:bodyPr/>
                    <a:lstStyle/>
                    <a:p>
                      <a:r>
                        <a:rPr lang="en-US" sz="2800" b="0" dirty="0">
                          <a:latin typeface="+mn-lt"/>
                        </a:rPr>
                        <a:t>ISST</a:t>
                      </a:r>
                    </a:p>
                  </a:txBody>
                  <a:tcPr marL="91439" marR="91439" marT="45684" marB="45684">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marL="0" marR="0" indent="0" algn="ctr" hangingPunct="0">
                        <a:spcBef>
                          <a:spcPts val="0"/>
                        </a:spcBef>
                        <a:spcAft>
                          <a:spcPts val="0"/>
                        </a:spcAft>
                      </a:pPr>
                      <a:r>
                        <a:rPr lang="en-US" sz="2800" b="1" dirty="0">
                          <a:latin typeface="+mn-lt"/>
                          <a:ea typeface="PMingLiU"/>
                          <a:cs typeface="Times New Roman"/>
                        </a:rPr>
                        <a:t>83.38</a:t>
                      </a:r>
                      <a:endParaRPr lang="en-US" sz="2800" dirty="0">
                        <a:latin typeface="+mn-lt"/>
                        <a:ea typeface="Times New Roman"/>
                        <a:cs typeface="Times New Roman"/>
                      </a:endParaRPr>
                    </a:p>
                  </a:txBody>
                  <a:tcPr marL="68579" marR="6857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marL="0" marR="0" indent="0" algn="ctr" hangingPunct="0">
                        <a:spcBef>
                          <a:spcPts val="0"/>
                        </a:spcBef>
                        <a:spcAft>
                          <a:spcPts val="0"/>
                        </a:spcAft>
                      </a:pPr>
                      <a:r>
                        <a:rPr lang="en-US" sz="2800" b="1" dirty="0">
                          <a:latin typeface="+mn-lt"/>
                          <a:ea typeface="PMingLiU"/>
                          <a:cs typeface="Times New Roman"/>
                        </a:rPr>
                        <a:t>83.38</a:t>
                      </a:r>
                      <a:endParaRPr lang="en-US" sz="2800" dirty="0">
                        <a:latin typeface="+mn-lt"/>
                        <a:ea typeface="Times New Roman"/>
                        <a:cs typeface="Times New Roman"/>
                      </a:endParaRPr>
                    </a:p>
                  </a:txBody>
                  <a:tcPr marL="68579" marR="68579" marT="0" marB="0" anchor="ctr">
                    <a:lnL w="12700" cap="flat" cmpd="sng" algn="ctr">
                      <a:no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
        <p:nvSpPr>
          <p:cNvPr id="5" name="TextBox 4">
            <a:extLst>
              <a:ext uri="{FF2B5EF4-FFF2-40B4-BE49-F238E27FC236}">
                <a16:creationId xmlns:a16="http://schemas.microsoft.com/office/drawing/2014/main" xmlns="" id="{7181D95D-1404-4E50-A015-CD8653C4B927}"/>
              </a:ext>
            </a:extLst>
          </p:cNvPr>
          <p:cNvSpPr txBox="1"/>
          <p:nvPr/>
        </p:nvSpPr>
        <p:spPr>
          <a:xfrm>
            <a:off x="928688" y="1571625"/>
            <a:ext cx="6216650" cy="830263"/>
          </a:xfrm>
          <a:prstGeom prst="rect">
            <a:avLst/>
          </a:prstGeom>
          <a:noFill/>
        </p:spPr>
        <p:txBody>
          <a:bodyPr>
            <a:spAutoFit/>
          </a:bodyPr>
          <a:lstStyle/>
          <a:p>
            <a:pPr>
              <a:defRPr/>
            </a:pPr>
            <a:r>
              <a:rPr lang="en-US" b="1" dirty="0">
                <a:latin typeface="+mn-lt"/>
              </a:rPr>
              <a:t>Evaluation of Italian linguistic tools</a:t>
            </a:r>
          </a:p>
          <a:p>
            <a:pPr>
              <a:defRPr/>
            </a:pPr>
            <a:r>
              <a:rPr lang="en-US" b="1" dirty="0">
                <a:latin typeface="+mn-lt"/>
              </a:rPr>
              <a:t>for parsing, POS tagging, NER tagging</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5A77A-3444-46C9-9813-D4E568EE7F38}"/>
              </a:ext>
            </a:extLst>
          </p:cNvPr>
          <p:cNvSpPr>
            <a:spLocks noGrp="1"/>
          </p:cNvSpPr>
          <p:nvPr>
            <p:ph type="title"/>
          </p:nvPr>
        </p:nvSpPr>
        <p:spPr>
          <a:xfrm>
            <a:off x="731838" y="10955"/>
            <a:ext cx="7772400" cy="773112"/>
          </a:xfrm>
        </p:spPr>
        <p:txBody>
          <a:bodyPr/>
          <a:lstStyle/>
          <a:p>
            <a:pPr fontAlgn="auto">
              <a:spcAft>
                <a:spcPts val="0"/>
              </a:spcAft>
              <a:defRPr/>
            </a:pPr>
            <a:r>
              <a:rPr lang="en-US" dirty="0" err="1">
                <a:solidFill>
                  <a:schemeClr val="accent1">
                    <a:tint val="88000"/>
                    <a:satMod val="150000"/>
                  </a:schemeClr>
                </a:solidFill>
              </a:rPr>
              <a:t>Evalita</a:t>
            </a:r>
            <a:r>
              <a:rPr lang="en-US" dirty="0">
                <a:solidFill>
                  <a:schemeClr val="accent1">
                    <a:tint val="88000"/>
                    <a:satMod val="150000"/>
                  </a:schemeClr>
                </a:solidFill>
              </a:rPr>
              <a:t> 2014 Results</a:t>
            </a:r>
          </a:p>
        </p:txBody>
      </p:sp>
      <p:graphicFrame>
        <p:nvGraphicFramePr>
          <p:cNvPr id="4" name="Table Placeholder 3">
            <a:extLst>
              <a:ext uri="{FF2B5EF4-FFF2-40B4-BE49-F238E27FC236}">
                <a16:creationId xmlns:a16="http://schemas.microsoft.com/office/drawing/2014/main" xmlns="" id="{9E09FDE7-53FE-4C7B-835D-112B82C39488}"/>
              </a:ext>
            </a:extLst>
          </p:cNvPr>
          <p:cNvGraphicFramePr>
            <a:graphicFrameLocks noGrp="1"/>
          </p:cNvGraphicFramePr>
          <p:nvPr>
            <p:ph type="tbl" idx="1"/>
          </p:nvPr>
        </p:nvGraphicFramePr>
        <p:xfrm>
          <a:off x="885825" y="1854200"/>
          <a:ext cx="7215188" cy="1036638"/>
        </p:xfrm>
        <a:graphic>
          <a:graphicData uri="http://schemas.openxmlformats.org/drawingml/2006/table">
            <a:tbl>
              <a:tblPr firstRow="1" firstCol="1" bandRow="1">
                <a:tableStyleId>{7E9639D4-E3E2-4D34-9284-5A2195B3D0D7}</a:tableStyleId>
              </a:tblPr>
              <a:tblGrid>
                <a:gridCol w="3802096">
                  <a:extLst>
                    <a:ext uri="{9D8B030D-6E8A-4147-A177-3AD203B41FA5}">
                      <a16:colId xmlns:a16="http://schemas.microsoft.com/office/drawing/2014/main" xmlns="" val="20000"/>
                    </a:ext>
                  </a:extLst>
                </a:gridCol>
                <a:gridCol w="1412827">
                  <a:extLst>
                    <a:ext uri="{9D8B030D-6E8A-4147-A177-3AD203B41FA5}">
                      <a16:colId xmlns:a16="http://schemas.microsoft.com/office/drawing/2014/main" xmlns="" val="20001"/>
                    </a:ext>
                  </a:extLst>
                </a:gridCol>
                <a:gridCol w="2000265">
                  <a:extLst>
                    <a:ext uri="{9D8B030D-6E8A-4147-A177-3AD203B41FA5}">
                      <a16:colId xmlns:a16="http://schemas.microsoft.com/office/drawing/2014/main" xmlns="" val="20002"/>
                    </a:ext>
                  </a:extLst>
                </a:gridCol>
              </a:tblGrid>
              <a:tr h="518319">
                <a:tc>
                  <a:txBody>
                    <a:bodyPr/>
                    <a:lstStyle/>
                    <a:p>
                      <a:pPr algn="ctr"/>
                      <a:r>
                        <a:rPr lang="en-US" sz="2800" dirty="0">
                          <a:solidFill>
                            <a:schemeClr val="tx1"/>
                          </a:solidFill>
                        </a:rPr>
                        <a:t>Metric</a:t>
                      </a:r>
                    </a:p>
                  </a:txBody>
                  <a:tcPr marL="91439" marR="91439" marT="45708" marB="45708" anchor="ctr">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lumMod val="75000"/>
                      </a:schemeClr>
                    </a:solidFill>
                  </a:tcPr>
                </a:tc>
                <a:tc>
                  <a:txBody>
                    <a:bodyPr/>
                    <a:lstStyle/>
                    <a:p>
                      <a:pPr algn="ctr"/>
                      <a:r>
                        <a:rPr lang="en-US" sz="2800" dirty="0">
                          <a:solidFill>
                            <a:schemeClr val="tx1"/>
                          </a:solidFill>
                        </a:rPr>
                        <a:t>LAS</a:t>
                      </a:r>
                    </a:p>
                  </a:txBody>
                  <a:tcPr marL="91439" marR="91439"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lumMod val="75000"/>
                      </a:schemeClr>
                    </a:solidFill>
                  </a:tcPr>
                </a:tc>
                <a:tc>
                  <a:txBody>
                    <a:bodyPr/>
                    <a:lstStyle/>
                    <a:p>
                      <a:pPr algn="ctr"/>
                      <a:r>
                        <a:rPr lang="en-US" sz="2800" dirty="0">
                          <a:solidFill>
                            <a:schemeClr val="tx1"/>
                          </a:solidFill>
                        </a:rPr>
                        <a:t>UAS</a:t>
                      </a:r>
                    </a:p>
                  </a:txBody>
                  <a:tcPr marL="91439" marR="91439" marT="45708" marB="45708" anchor="ctr">
                    <a:lnL w="12700" cap="flat" cmpd="sng" algn="ctr">
                      <a:no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0"/>
                  </a:ext>
                </a:extLst>
              </a:tr>
              <a:tr h="518319">
                <a:tc>
                  <a:txBody>
                    <a:bodyPr/>
                    <a:lstStyle/>
                    <a:p>
                      <a:r>
                        <a:rPr lang="en-US" sz="2800" b="0" dirty="0">
                          <a:latin typeface="+mn-lt"/>
                        </a:rPr>
                        <a:t>Parser accuracy</a:t>
                      </a:r>
                    </a:p>
                  </a:txBody>
                  <a:tcPr marL="91439" marR="91439" marT="45708" marB="45708">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marL="0" marR="0" indent="0" algn="ctr" hangingPunct="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b="1" dirty="0">
                          <a:latin typeface="+mn-lt"/>
                          <a:ea typeface="Times New Roman"/>
                          <a:cs typeface="Times New Roman"/>
                        </a:rPr>
                        <a:t>87.89</a:t>
                      </a:r>
                      <a:endParaRPr lang="en-US" sz="2800" dirty="0">
                        <a:latin typeface="+mn-lt"/>
                        <a:ea typeface="Times New Roman"/>
                        <a:cs typeface="Times New Roman"/>
                      </a:endParaRPr>
                    </a:p>
                  </a:txBody>
                  <a:tcPr marL="68579" marR="6857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marL="0" marR="0" indent="0" algn="ctr" hangingPunct="0">
                        <a:spcBef>
                          <a:spcPts val="0"/>
                        </a:spcBef>
                        <a:spcAft>
                          <a:spcPts val="0"/>
                        </a:spcAft>
                      </a:pPr>
                      <a:r>
                        <a:rPr lang="en-US" sz="2800" b="1" dirty="0">
                          <a:latin typeface="+mn-lt"/>
                          <a:ea typeface="Times New Roman"/>
                          <a:cs typeface="Times New Roman"/>
                        </a:rPr>
                        <a:t>90.16</a:t>
                      </a:r>
                      <a:endParaRPr lang="en-US" sz="2800" dirty="0">
                        <a:latin typeface="+mn-lt"/>
                        <a:ea typeface="Times New Roman"/>
                        <a:cs typeface="Times New Roman"/>
                      </a:endParaRPr>
                    </a:p>
                  </a:txBody>
                  <a:tcPr marL="68579" marR="68579" marT="0" marB="0" anchor="ctr">
                    <a:lnL w="12700" cap="flat" cmpd="sng" algn="ctr">
                      <a:no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bl>
          </a:graphicData>
        </a:graphic>
      </p:graphicFrame>
      <p:graphicFrame>
        <p:nvGraphicFramePr>
          <p:cNvPr id="6" name="Table Placeholder 3">
            <a:extLst>
              <a:ext uri="{FF2B5EF4-FFF2-40B4-BE49-F238E27FC236}">
                <a16:creationId xmlns:a16="http://schemas.microsoft.com/office/drawing/2014/main" xmlns="" id="{7536A35B-7AA2-492E-90EA-5EFEA397CF10}"/>
              </a:ext>
            </a:extLst>
          </p:cNvPr>
          <p:cNvGraphicFramePr>
            <a:graphicFrameLocks/>
          </p:cNvGraphicFramePr>
          <p:nvPr/>
        </p:nvGraphicFramePr>
        <p:xfrm>
          <a:off x="846138" y="3927475"/>
          <a:ext cx="7215187" cy="1036638"/>
        </p:xfrm>
        <a:graphic>
          <a:graphicData uri="http://schemas.openxmlformats.org/drawingml/2006/table">
            <a:tbl>
              <a:tblPr firstRow="1" firstCol="1" bandRow="1">
                <a:tableStyleId>{7E9639D4-E3E2-4D34-9284-5A2195B3D0D7}</a:tableStyleId>
              </a:tblPr>
              <a:tblGrid>
                <a:gridCol w="3226020">
                  <a:extLst>
                    <a:ext uri="{9D8B030D-6E8A-4147-A177-3AD203B41FA5}">
                      <a16:colId xmlns:a16="http://schemas.microsoft.com/office/drawing/2014/main" xmlns="" val="20000"/>
                    </a:ext>
                  </a:extLst>
                </a:gridCol>
                <a:gridCol w="1497795">
                  <a:extLst>
                    <a:ext uri="{9D8B030D-6E8A-4147-A177-3AD203B41FA5}">
                      <a16:colId xmlns:a16="http://schemas.microsoft.com/office/drawing/2014/main" xmlns="" val="20001"/>
                    </a:ext>
                  </a:extLst>
                </a:gridCol>
                <a:gridCol w="1228960">
                  <a:extLst>
                    <a:ext uri="{9D8B030D-6E8A-4147-A177-3AD203B41FA5}">
                      <a16:colId xmlns:a16="http://schemas.microsoft.com/office/drawing/2014/main" xmlns="" val="20002"/>
                    </a:ext>
                  </a:extLst>
                </a:gridCol>
                <a:gridCol w="1262412">
                  <a:extLst>
                    <a:ext uri="{9D8B030D-6E8A-4147-A177-3AD203B41FA5}">
                      <a16:colId xmlns:a16="http://schemas.microsoft.com/office/drawing/2014/main" xmlns="" val="20003"/>
                    </a:ext>
                  </a:extLst>
                </a:gridCol>
              </a:tblGrid>
              <a:tr h="518319">
                <a:tc>
                  <a:txBody>
                    <a:bodyPr/>
                    <a:lstStyle/>
                    <a:p>
                      <a:pPr algn="ctr"/>
                      <a:r>
                        <a:rPr lang="en-US" sz="2800" dirty="0">
                          <a:solidFill>
                            <a:schemeClr val="tx1"/>
                          </a:solidFill>
                        </a:rPr>
                        <a:t>Metric</a:t>
                      </a:r>
                    </a:p>
                  </a:txBody>
                  <a:tcPr marL="91439" marR="91439" marT="45708" marB="45708" anchor="ctr">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lumMod val="75000"/>
                      </a:schemeClr>
                    </a:solidFill>
                  </a:tcPr>
                </a:tc>
                <a:tc>
                  <a:txBody>
                    <a:bodyPr/>
                    <a:lstStyle/>
                    <a:p>
                      <a:pPr algn="ctr"/>
                      <a:r>
                        <a:rPr lang="en-US" sz="2800" dirty="0">
                          <a:solidFill>
                            <a:schemeClr val="tx1"/>
                          </a:solidFill>
                        </a:rPr>
                        <a:t>Prec.</a:t>
                      </a:r>
                    </a:p>
                  </a:txBody>
                  <a:tcPr marL="91439" marR="91439"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lumMod val="75000"/>
                      </a:schemeClr>
                    </a:solidFill>
                  </a:tcPr>
                </a:tc>
                <a:tc>
                  <a:txBody>
                    <a:bodyPr/>
                    <a:lstStyle/>
                    <a:p>
                      <a:pPr algn="ctr"/>
                      <a:r>
                        <a:rPr lang="en-US" sz="2800" dirty="0">
                          <a:solidFill>
                            <a:schemeClr val="tx1"/>
                          </a:solidFill>
                        </a:rPr>
                        <a:t>Rec.</a:t>
                      </a:r>
                    </a:p>
                  </a:txBody>
                  <a:tcPr marL="91439" marR="91439"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lumMod val="75000"/>
                      </a:schemeClr>
                    </a:solidFill>
                  </a:tcPr>
                </a:tc>
                <a:tc>
                  <a:txBody>
                    <a:bodyPr/>
                    <a:lstStyle/>
                    <a:p>
                      <a:pPr algn="ctr"/>
                      <a:r>
                        <a:rPr lang="en-US" sz="2800" dirty="0">
                          <a:solidFill>
                            <a:schemeClr val="tx1"/>
                          </a:solidFill>
                        </a:rPr>
                        <a:t>F1</a:t>
                      </a:r>
                    </a:p>
                  </a:txBody>
                  <a:tcPr marL="91439" marR="91439" marT="45708" marB="45708" anchor="ctr">
                    <a:lnL w="12700" cap="flat" cmpd="sng" algn="ctr">
                      <a:no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0"/>
                  </a:ext>
                </a:extLst>
              </a:tr>
              <a:tr h="518319">
                <a:tc>
                  <a:txBody>
                    <a:bodyPr/>
                    <a:lstStyle/>
                    <a:p>
                      <a:r>
                        <a:rPr lang="en-US" sz="2800" b="0" dirty="0">
                          <a:latin typeface="+mn-lt"/>
                        </a:rPr>
                        <a:t>Relation Accuracy</a:t>
                      </a:r>
                    </a:p>
                  </a:txBody>
                  <a:tcPr marL="91439" marR="91439" marT="45708" marB="45708">
                    <a:lnL w="9525" cap="flat" cmpd="sng" algn="ctr">
                      <a:noFill/>
                      <a:prstDash val="soli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marL="0" marR="0" indent="0" algn="ctr" hangingPunct="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b="1" dirty="0">
                          <a:latin typeface="+mn-lt"/>
                          <a:ea typeface="Times New Roman"/>
                          <a:cs typeface="Times New Roman"/>
                        </a:rPr>
                        <a:t>81.89</a:t>
                      </a:r>
                      <a:endParaRPr lang="en-US" sz="2800" dirty="0">
                        <a:latin typeface="+mn-lt"/>
                        <a:ea typeface="Times New Roman"/>
                        <a:cs typeface="Times New Roman"/>
                      </a:endParaRPr>
                    </a:p>
                  </a:txBody>
                  <a:tcPr marL="68579" marR="6857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marL="0" marR="0" indent="0" algn="ctr" hangingPunct="0">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b="1" dirty="0">
                          <a:latin typeface="+mn-lt"/>
                          <a:ea typeface="Times New Roman"/>
                          <a:cs typeface="Times New Roman"/>
                        </a:rPr>
                        <a:t>90.45</a:t>
                      </a:r>
                    </a:p>
                  </a:txBody>
                  <a:tcPr marL="68579" marR="6857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marL="0" marR="0" indent="0" algn="ctr" hangingPunct="0">
                        <a:spcBef>
                          <a:spcPts val="0"/>
                        </a:spcBef>
                        <a:spcAft>
                          <a:spcPts val="0"/>
                        </a:spcAft>
                      </a:pPr>
                      <a:r>
                        <a:rPr lang="en-US" sz="2800" b="1" dirty="0">
                          <a:latin typeface="+mn-lt"/>
                          <a:ea typeface="Times New Roman"/>
                          <a:cs typeface="Times New Roman"/>
                        </a:rPr>
                        <a:t>85.95</a:t>
                      </a:r>
                      <a:endParaRPr lang="en-US" sz="2800" dirty="0">
                        <a:latin typeface="+mn-lt"/>
                        <a:ea typeface="Times New Roman"/>
                        <a:cs typeface="Times New Roman"/>
                      </a:endParaRPr>
                    </a:p>
                  </a:txBody>
                  <a:tcPr marL="68579" marR="68579" marT="0" marB="0" anchor="ctr">
                    <a:lnL w="12700" cap="flat" cmpd="sng" algn="ctr">
                      <a:no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with Oracles</a:t>
            </a:r>
            <a:endParaRPr lang="en-US" dirty="0"/>
          </a:p>
        </p:txBody>
      </p:sp>
      <p:sp>
        <p:nvSpPr>
          <p:cNvPr id="4" name="Content Placeholder 3"/>
          <p:cNvSpPr>
            <a:spLocks noGrp="1"/>
          </p:cNvSpPr>
          <p:nvPr>
            <p:ph idx="1"/>
          </p:nvPr>
        </p:nvSpPr>
        <p:spPr/>
        <p:txBody>
          <a:bodyPr/>
          <a:lstStyle/>
          <a:p>
            <a:r>
              <a:rPr lang="en-US" dirty="0" smtClean="0"/>
              <a:t>Only suggest correct path</a:t>
            </a:r>
          </a:p>
          <a:p>
            <a:r>
              <a:rPr lang="en-US" dirty="0" smtClean="0"/>
              <a:t>If a parser makes mistakes, it finds itself in a state never seen in training and does not know how to recover</a:t>
            </a:r>
          </a:p>
          <a:p>
            <a:r>
              <a:rPr lang="en-US" dirty="0" smtClean="0"/>
              <a:t>This causes error propagation</a:t>
            </a:r>
            <a:endParaRPr lang="en-US" dirty="0"/>
          </a:p>
        </p:txBody>
      </p:sp>
    </p:spTree>
    <p:extLst>
      <p:ext uri="{BB962C8B-B14F-4D97-AF65-F5344CB8AC3E}">
        <p14:creationId xmlns:p14="http://schemas.microsoft.com/office/powerpoint/2010/main" val="40651754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Spurious ambiguities</a:t>
            </a:r>
            <a:endParaRPr lang="en-US" dirty="0"/>
          </a:p>
        </p:txBody>
      </p:sp>
      <p:sp>
        <p:nvSpPr>
          <p:cNvPr id="3" name="Content Placeholder 2"/>
          <p:cNvSpPr>
            <a:spLocks noGrp="1"/>
          </p:cNvSpPr>
          <p:nvPr>
            <p:ph idx="1"/>
          </p:nvPr>
        </p:nvSpPr>
        <p:spPr>
          <a:xfrm>
            <a:off x="685800" y="3160165"/>
            <a:ext cx="7772400" cy="3373985"/>
          </a:xfrm>
        </p:spPr>
        <p:txBody>
          <a:bodyPr/>
          <a:lstStyle/>
          <a:p>
            <a:r>
              <a:rPr lang="en-US" dirty="0" smtClean="0"/>
              <a:t>Two possible parsing sequences:</a:t>
            </a:r>
          </a:p>
          <a:p>
            <a:pPr marL="457200" lvl="1" indent="0">
              <a:buNone/>
            </a:pPr>
            <a:r>
              <a:rPr lang="en-US" dirty="0" smtClean="0"/>
              <a:t>SH LA RA SH RA SH LA RE RA RE RA</a:t>
            </a:r>
          </a:p>
          <a:p>
            <a:pPr marL="457200" lvl="1" indent="0">
              <a:buNone/>
            </a:pPr>
            <a:r>
              <a:rPr lang="en-US" dirty="0" smtClean="0"/>
              <a:t>SH LA RA SH RA RE SH LA RA RE RA</a:t>
            </a:r>
            <a:endParaRPr lang="en-US" dirty="0"/>
          </a:p>
        </p:txBody>
      </p:sp>
      <p:pic>
        <p:nvPicPr>
          <p:cNvPr id="4" name="Picture 3"/>
          <p:cNvPicPr>
            <a:picLocks noChangeAspect="1"/>
          </p:cNvPicPr>
          <p:nvPr/>
        </p:nvPicPr>
        <p:blipFill>
          <a:blip r:embed="rId2"/>
          <a:stretch>
            <a:fillRect/>
          </a:stretch>
        </p:blipFill>
        <p:spPr>
          <a:xfrm>
            <a:off x="1614814" y="1163104"/>
            <a:ext cx="6147543" cy="1728225"/>
          </a:xfrm>
          <a:prstGeom prst="rect">
            <a:avLst/>
          </a:prstGeom>
        </p:spPr>
      </p:pic>
    </p:spTree>
    <p:extLst>
      <p:ext uri="{BB962C8B-B14F-4D97-AF65-F5344CB8AC3E}">
        <p14:creationId xmlns:p14="http://schemas.microsoft.com/office/powerpoint/2010/main" val="33825218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Propagation</a:t>
            </a:r>
            <a:endParaRPr lang="en-US" dirty="0"/>
          </a:p>
        </p:txBody>
      </p:sp>
      <p:sp>
        <p:nvSpPr>
          <p:cNvPr id="3" name="Content Placeholder 2"/>
          <p:cNvSpPr>
            <a:spLocks noGrp="1"/>
          </p:cNvSpPr>
          <p:nvPr>
            <p:ph idx="1"/>
          </p:nvPr>
        </p:nvSpPr>
        <p:spPr>
          <a:xfrm>
            <a:off x="78615" y="3505809"/>
            <a:ext cx="4186145" cy="1574605"/>
          </a:xfrm>
          <a:solidFill>
            <a:schemeClr val="bg1"/>
          </a:solidFill>
        </p:spPr>
        <p:txBody>
          <a:bodyPr/>
          <a:lstStyle/>
          <a:p>
            <a:pPr marL="0" indent="0">
              <a:buNone/>
            </a:pPr>
            <a:r>
              <a:rPr lang="en-US" dirty="0" smtClean="0"/>
              <a:t>Standard Oracle:</a:t>
            </a:r>
          </a:p>
          <a:p>
            <a:pPr marL="0" indent="0">
              <a:buNone/>
            </a:pPr>
            <a:r>
              <a:rPr lang="en-US" dirty="0" smtClean="0"/>
              <a:t>SH LA RA </a:t>
            </a:r>
            <a:r>
              <a:rPr lang="en-US" dirty="0" smtClean="0">
                <a:solidFill>
                  <a:srgbClr val="FF0000"/>
                </a:solidFill>
              </a:rPr>
              <a:t>SH</a:t>
            </a:r>
            <a:r>
              <a:rPr lang="en-US" dirty="0" smtClean="0"/>
              <a:t> </a:t>
            </a:r>
            <a:r>
              <a:rPr lang="en-US" dirty="0" err="1" smtClean="0"/>
              <a:t>SH</a:t>
            </a:r>
            <a:r>
              <a:rPr lang="en-US" dirty="0" smtClean="0"/>
              <a:t> LA SH </a:t>
            </a:r>
            <a:r>
              <a:rPr lang="en-US" dirty="0" err="1" smtClean="0"/>
              <a:t>SH</a:t>
            </a:r>
            <a:endParaRPr lang="en-US" dirty="0" smtClean="0"/>
          </a:p>
          <a:p>
            <a:pPr marL="0" indent="0">
              <a:buNone/>
            </a:pPr>
            <a:r>
              <a:rPr lang="en-US" dirty="0" smtClean="0"/>
              <a:t>Errors: 3</a:t>
            </a:r>
            <a:endParaRPr lang="en-US" dirty="0"/>
          </a:p>
        </p:txBody>
      </p:sp>
      <p:pic>
        <p:nvPicPr>
          <p:cNvPr id="4" name="Picture 3"/>
          <p:cNvPicPr>
            <a:picLocks noChangeAspect="1"/>
          </p:cNvPicPr>
          <p:nvPr/>
        </p:nvPicPr>
        <p:blipFill>
          <a:blip r:embed="rId2"/>
          <a:stretch>
            <a:fillRect/>
          </a:stretch>
        </p:blipFill>
        <p:spPr>
          <a:xfrm>
            <a:off x="78615" y="1431940"/>
            <a:ext cx="8868953" cy="1517220"/>
          </a:xfrm>
          <a:prstGeom prst="rect">
            <a:avLst/>
          </a:prstGeom>
        </p:spPr>
      </p:pic>
      <p:sp>
        <p:nvSpPr>
          <p:cNvPr id="5" name="Content Placeholder 2"/>
          <p:cNvSpPr txBox="1">
            <a:spLocks/>
          </p:cNvSpPr>
          <p:nvPr/>
        </p:nvSpPr>
        <p:spPr bwMode="auto">
          <a:xfrm>
            <a:off x="4610405" y="3496478"/>
            <a:ext cx="4337163" cy="1583936"/>
          </a:xfrm>
          <a:prstGeom prst="rect">
            <a:avLst/>
          </a:prstGeom>
          <a:solidFill>
            <a:schemeClr val="bg1"/>
          </a:solid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SzPct val="80000"/>
              <a:buFont typeface="Wingdings" pitchFamily="2" charset="2"/>
              <a:buChar char="l"/>
              <a:defRPr kumimoji="1" sz="2800" b="0">
                <a:solidFill>
                  <a:schemeClr val="tx1"/>
                </a:solidFill>
                <a:effectLst>
                  <a:outerShdw blurRad="38100" dist="38100" dir="2700000" algn="tl">
                    <a:srgbClr val="C0C0C0"/>
                  </a:outerShdw>
                </a:effectLst>
                <a:latin typeface="Calibri" pitchFamily="34" charset="0"/>
                <a:ea typeface="+mn-ea"/>
                <a:cs typeface="+mn-cs"/>
              </a:defRPr>
            </a:lvl1pPr>
            <a:lvl2pPr marL="742950" indent="-285750" algn="l" rtl="0" eaLnBrk="1" fontAlgn="base" hangingPunct="1">
              <a:spcBef>
                <a:spcPct val="20000"/>
              </a:spcBef>
              <a:spcAft>
                <a:spcPct val="0"/>
              </a:spcAft>
              <a:buFont typeface="Wingdings" pitchFamily="2" charset="2"/>
              <a:buChar char="§"/>
              <a:defRPr kumimoji="1" sz="2400" b="0">
                <a:solidFill>
                  <a:schemeClr val="tx1"/>
                </a:solidFill>
                <a:latin typeface="Calibri" pitchFamily="34" charset="0"/>
              </a:defRPr>
            </a:lvl2pPr>
            <a:lvl3pPr marL="1143000" indent="-228600" algn="l" rtl="0" eaLnBrk="1" fontAlgn="base" hangingPunct="1">
              <a:spcBef>
                <a:spcPct val="20000"/>
              </a:spcBef>
              <a:spcAft>
                <a:spcPct val="0"/>
              </a:spcAft>
              <a:buClr>
                <a:schemeClr val="accent2"/>
              </a:buClr>
              <a:buChar char="•"/>
              <a:defRPr kumimoji="1" sz="2000" b="0">
                <a:solidFill>
                  <a:schemeClr val="tx1"/>
                </a:solidFill>
                <a:latin typeface="Calibri" pitchFamily="34" charset="0"/>
              </a:defRPr>
            </a:lvl3pPr>
            <a:lvl4pPr marL="1600200" indent="-228600" algn="l" rtl="0" eaLnBrk="1" fontAlgn="base" hangingPunct="1">
              <a:spcBef>
                <a:spcPct val="20000"/>
              </a:spcBef>
              <a:spcAft>
                <a:spcPct val="0"/>
              </a:spcAft>
              <a:buChar char="–"/>
              <a:defRPr kumimoji="1" b="0">
                <a:solidFill>
                  <a:schemeClr val="tx1"/>
                </a:solidFill>
                <a:latin typeface="Calibri" pitchFamily="34" charset="0"/>
              </a:defRPr>
            </a:lvl4pPr>
            <a:lvl5pPr marL="2057400" indent="-228600" algn="l" rtl="0" eaLnBrk="1" fontAlgn="base" hangingPunct="1">
              <a:spcBef>
                <a:spcPct val="20000"/>
              </a:spcBef>
              <a:spcAft>
                <a:spcPct val="0"/>
              </a:spcAft>
              <a:buClr>
                <a:schemeClr val="accent2"/>
              </a:buClr>
              <a:buChar char="•"/>
              <a:defRPr kumimoji="1" b="0">
                <a:solidFill>
                  <a:schemeClr val="tx1"/>
                </a:solidFill>
                <a:latin typeface="Calibri" pitchFamily="34" charset="0"/>
              </a:defRPr>
            </a:lvl5pPr>
            <a:lvl6pPr marL="2514600" indent="-228600" algn="l" rtl="0" eaLnBrk="1" fontAlgn="base" hangingPunct="1">
              <a:spcBef>
                <a:spcPct val="20000"/>
              </a:spcBef>
              <a:spcAft>
                <a:spcPct val="0"/>
              </a:spcAft>
              <a:buClr>
                <a:schemeClr val="accent2"/>
              </a:buClr>
              <a:buChar char="•"/>
              <a:defRPr kumimoji="1" sz="2000" b="1">
                <a:solidFill>
                  <a:schemeClr val="tx1"/>
                </a:solidFill>
                <a:latin typeface="+mn-lt"/>
              </a:defRPr>
            </a:lvl6pPr>
            <a:lvl7pPr marL="2971800" indent="-228600" algn="l" rtl="0" eaLnBrk="1" fontAlgn="base" hangingPunct="1">
              <a:spcBef>
                <a:spcPct val="20000"/>
              </a:spcBef>
              <a:spcAft>
                <a:spcPct val="0"/>
              </a:spcAft>
              <a:buClr>
                <a:schemeClr val="accent2"/>
              </a:buClr>
              <a:buChar char="•"/>
              <a:defRPr kumimoji="1" sz="2000" b="1">
                <a:solidFill>
                  <a:schemeClr val="tx1"/>
                </a:solidFill>
                <a:latin typeface="+mn-lt"/>
              </a:defRPr>
            </a:lvl7pPr>
            <a:lvl8pPr marL="3429000" indent="-228600" algn="l" rtl="0" eaLnBrk="1" fontAlgn="base" hangingPunct="1">
              <a:spcBef>
                <a:spcPct val="20000"/>
              </a:spcBef>
              <a:spcAft>
                <a:spcPct val="0"/>
              </a:spcAft>
              <a:buClr>
                <a:schemeClr val="accent2"/>
              </a:buClr>
              <a:buChar char="•"/>
              <a:defRPr kumimoji="1" sz="2000" b="1">
                <a:solidFill>
                  <a:schemeClr val="tx1"/>
                </a:solidFill>
                <a:latin typeface="+mn-lt"/>
              </a:defRPr>
            </a:lvl8pPr>
            <a:lvl9pPr marL="3886200" indent="-228600" algn="l" rtl="0" eaLnBrk="1" fontAlgn="base" hangingPunct="1">
              <a:spcBef>
                <a:spcPct val="20000"/>
              </a:spcBef>
              <a:spcAft>
                <a:spcPct val="0"/>
              </a:spcAft>
              <a:buClr>
                <a:schemeClr val="accent2"/>
              </a:buClr>
              <a:buChar char="•"/>
              <a:defRPr kumimoji="1" sz="2000" b="1">
                <a:solidFill>
                  <a:schemeClr val="tx1"/>
                </a:solidFill>
                <a:latin typeface="+mn-lt"/>
              </a:defRPr>
            </a:lvl9pPr>
          </a:lstStyle>
          <a:p>
            <a:pPr marL="0" indent="0">
              <a:buFont typeface="Wingdings" pitchFamily="2" charset="2"/>
              <a:buNone/>
            </a:pPr>
            <a:r>
              <a:rPr lang="en-US" kern="0" dirty="0" smtClean="0"/>
              <a:t>Dynamic Oracle:</a:t>
            </a:r>
          </a:p>
          <a:p>
            <a:pPr marL="0" indent="0">
              <a:buFont typeface="Wingdings" pitchFamily="2" charset="2"/>
              <a:buNone/>
            </a:pPr>
            <a:r>
              <a:rPr lang="en-US" kern="0" dirty="0" smtClean="0"/>
              <a:t>SH LA RA </a:t>
            </a:r>
            <a:r>
              <a:rPr lang="en-US" kern="0" dirty="0" smtClean="0">
                <a:solidFill>
                  <a:srgbClr val="FF0000"/>
                </a:solidFill>
              </a:rPr>
              <a:t>SH</a:t>
            </a:r>
            <a:r>
              <a:rPr lang="en-US" kern="0" dirty="0" smtClean="0"/>
              <a:t> LA </a:t>
            </a:r>
            <a:r>
              <a:rPr lang="en-US" kern="0" dirty="0" err="1" smtClean="0"/>
              <a:t>LA</a:t>
            </a:r>
            <a:r>
              <a:rPr lang="en-US" kern="0" dirty="0" smtClean="0"/>
              <a:t> RA RE RA</a:t>
            </a:r>
          </a:p>
          <a:p>
            <a:pPr marL="0" indent="0">
              <a:buFont typeface="Wingdings" pitchFamily="2" charset="2"/>
              <a:buNone/>
            </a:pPr>
            <a:r>
              <a:rPr lang="en-US" kern="0" dirty="0" smtClean="0"/>
              <a:t>Errors: 1</a:t>
            </a:r>
            <a:endParaRPr lang="en-US" kern="0" dirty="0"/>
          </a:p>
        </p:txBody>
      </p:sp>
    </p:spTree>
    <p:extLst>
      <p:ext uri="{BB962C8B-B14F-4D97-AF65-F5344CB8AC3E}">
        <p14:creationId xmlns:p14="http://schemas.microsoft.com/office/powerpoint/2010/main" val="189823770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Oracle</a:t>
            </a:r>
            <a:endParaRPr lang="en-US" dirty="0"/>
          </a:p>
        </p:txBody>
      </p:sp>
      <p:sp>
        <p:nvSpPr>
          <p:cNvPr id="3" name="Content Placeholder 2"/>
          <p:cNvSpPr>
            <a:spLocks noGrp="1"/>
          </p:cNvSpPr>
          <p:nvPr>
            <p:ph idx="1"/>
          </p:nvPr>
        </p:nvSpPr>
        <p:spPr/>
        <p:txBody>
          <a:bodyPr/>
          <a:lstStyle/>
          <a:p>
            <a:r>
              <a:rPr lang="en-US" dirty="0" smtClean="0"/>
              <a:t>Allows more than one transition sequence</a:t>
            </a:r>
          </a:p>
          <a:p>
            <a:r>
              <a:rPr lang="en-US" dirty="0" smtClean="0"/>
              <a:t>Makes optimal predictions in all configurations</a:t>
            </a:r>
          </a:p>
          <a:p>
            <a:pPr lvl="1"/>
            <a:r>
              <a:rPr lang="en-US" dirty="0" smtClean="0"/>
              <a:t>i.e. does not introduce any further errors</a:t>
            </a:r>
          </a:p>
          <a:p>
            <a:r>
              <a:rPr lang="en-US" dirty="0" smtClean="0"/>
              <a:t>See: Y, Goldberg, J. </a:t>
            </a:r>
            <a:r>
              <a:rPr lang="en-US" dirty="0" err="1" smtClean="0"/>
              <a:t>Nivre</a:t>
            </a:r>
            <a:r>
              <a:rPr lang="en-US" dirty="0" smtClean="0"/>
              <a:t>. </a:t>
            </a:r>
            <a:r>
              <a:rPr lang="en-US" dirty="0"/>
              <a:t>2012. A Dynamic Oracle for Arc-Eager Dependency </a:t>
            </a:r>
            <a:r>
              <a:rPr lang="en-US" dirty="0" smtClean="0"/>
              <a:t>Parsing. </a:t>
            </a:r>
            <a:r>
              <a:rPr lang="en-US" dirty="0" err="1" smtClean="0"/>
              <a:t>Coling</a:t>
            </a:r>
            <a:r>
              <a:rPr lang="en-US" dirty="0" smtClean="0"/>
              <a:t> 2012. www.aclweb.org/anthology/C12-1059</a:t>
            </a:r>
            <a:endParaRPr lang="en-US" dirty="0"/>
          </a:p>
        </p:txBody>
      </p:sp>
    </p:spTree>
    <p:extLst>
      <p:ext uri="{BB962C8B-B14F-4D97-AF65-F5344CB8AC3E}">
        <p14:creationId xmlns:p14="http://schemas.microsoft.com/office/powerpoint/2010/main" val="22049500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B45AFD-901F-408F-9FA5-56C91AE6B2DF}"/>
              </a:ext>
            </a:extLst>
          </p:cNvPr>
          <p:cNvSpPr>
            <a:spLocks noGrp="1"/>
          </p:cNvSpPr>
          <p:nvPr>
            <p:ph type="title"/>
          </p:nvPr>
        </p:nvSpPr>
        <p:spPr/>
        <p:txBody>
          <a:bodyPr/>
          <a:lstStyle/>
          <a:p>
            <a:r>
              <a:rPr lang="en-US" dirty="0"/>
              <a:t>Dependency Parser using Neural Networks</a:t>
            </a:r>
            <a:endParaRPr lang="it-IT" dirty="0"/>
          </a:p>
        </p:txBody>
      </p:sp>
      <p:sp>
        <p:nvSpPr>
          <p:cNvPr id="5" name="Content Placeholder 4">
            <a:extLst>
              <a:ext uri="{FF2B5EF4-FFF2-40B4-BE49-F238E27FC236}">
                <a16:creationId xmlns:a16="http://schemas.microsoft.com/office/drawing/2014/main" xmlns="" id="{99EC324B-47B3-46A0-98B3-211D9AA46645}"/>
              </a:ext>
            </a:extLst>
          </p:cNvPr>
          <p:cNvSpPr>
            <a:spLocks noGrp="1"/>
          </p:cNvSpPr>
          <p:nvPr>
            <p:ph idx="1"/>
          </p:nvPr>
        </p:nvSpPr>
        <p:spPr>
          <a:xfrm>
            <a:off x="685800" y="932675"/>
            <a:ext cx="7772400" cy="825580"/>
          </a:xfrm>
        </p:spPr>
        <p:txBody>
          <a:bodyPr/>
          <a:lstStyle/>
          <a:p>
            <a:r>
              <a:rPr lang="en-US" dirty="0"/>
              <a:t>Chen &amp; Manning. A fast and accurate dependency parser using NN. EMNLP 2014.</a:t>
            </a:r>
            <a:endParaRPr lang="it-IT" dirty="0"/>
          </a:p>
        </p:txBody>
      </p:sp>
      <p:pic>
        <p:nvPicPr>
          <p:cNvPr id="4" name="Picture 3">
            <a:extLst>
              <a:ext uri="{FF2B5EF4-FFF2-40B4-BE49-F238E27FC236}">
                <a16:creationId xmlns:a16="http://schemas.microsoft.com/office/drawing/2014/main" xmlns="" id="{BA28764C-A5ED-4DCA-8356-285C2BF4D7F1}"/>
              </a:ext>
            </a:extLst>
          </p:cNvPr>
          <p:cNvPicPr>
            <a:picLocks noChangeAspect="1"/>
          </p:cNvPicPr>
          <p:nvPr/>
        </p:nvPicPr>
        <p:blipFill>
          <a:blip r:embed="rId2"/>
          <a:stretch>
            <a:fillRect/>
          </a:stretch>
        </p:blipFill>
        <p:spPr>
          <a:xfrm>
            <a:off x="1057275" y="1835065"/>
            <a:ext cx="7029450" cy="4781550"/>
          </a:xfrm>
          <a:prstGeom prst="rect">
            <a:avLst/>
          </a:prstGeom>
        </p:spPr>
      </p:pic>
    </p:spTree>
    <p:extLst>
      <p:ext uri="{BB962C8B-B14F-4D97-AF65-F5344CB8AC3E}">
        <p14:creationId xmlns:p14="http://schemas.microsoft.com/office/powerpoint/2010/main" val="12331272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A957B6-360D-4115-92FC-AA892CD7117B}"/>
              </a:ext>
            </a:extLst>
          </p:cNvPr>
          <p:cNvSpPr>
            <a:spLocks noGrp="1"/>
          </p:cNvSpPr>
          <p:nvPr>
            <p:ph type="title"/>
          </p:nvPr>
        </p:nvSpPr>
        <p:spPr/>
        <p:txBody>
          <a:bodyPr/>
          <a:lstStyle/>
          <a:p>
            <a:r>
              <a:rPr lang="en-US" dirty="0"/>
              <a:t>Accuracy UAS</a:t>
            </a:r>
            <a:endParaRPr lang="it-IT" dirty="0"/>
          </a:p>
        </p:txBody>
      </p:sp>
      <p:graphicFrame>
        <p:nvGraphicFramePr>
          <p:cNvPr id="10" name="Table Placeholder 9">
            <a:extLst>
              <a:ext uri="{FF2B5EF4-FFF2-40B4-BE49-F238E27FC236}">
                <a16:creationId xmlns:a16="http://schemas.microsoft.com/office/drawing/2014/main" xmlns="" id="{DA3619F3-1B8B-4EED-AA7A-9D52F844E80C}"/>
              </a:ext>
            </a:extLst>
          </p:cNvPr>
          <p:cNvGraphicFramePr>
            <a:graphicFrameLocks noGrp="1"/>
          </p:cNvGraphicFramePr>
          <p:nvPr>
            <p:ph type="tbl" idx="1"/>
            <p:extLst>
              <p:ext uri="{D42A27DB-BD31-4B8C-83A1-F6EECF244321}">
                <p14:modId xmlns:p14="http://schemas.microsoft.com/office/powerpoint/2010/main" val="2553768203"/>
              </p:ext>
            </p:extLst>
          </p:nvPr>
        </p:nvGraphicFramePr>
        <p:xfrm>
          <a:off x="1269171" y="1698625"/>
          <a:ext cx="6067989" cy="1854200"/>
        </p:xfrm>
        <a:graphic>
          <a:graphicData uri="http://schemas.openxmlformats.org/drawingml/2006/table">
            <a:tbl>
              <a:tblPr firstRow="1" bandRow="1">
                <a:tableStyleId>{7DF18680-E054-41AD-8BC1-D1AEF772440D}</a:tableStyleId>
              </a:tblPr>
              <a:tblGrid>
                <a:gridCol w="2560881">
                  <a:extLst>
                    <a:ext uri="{9D8B030D-6E8A-4147-A177-3AD203B41FA5}">
                      <a16:colId xmlns:a16="http://schemas.microsoft.com/office/drawing/2014/main" xmlns="" val="3689699578"/>
                    </a:ext>
                  </a:extLst>
                </a:gridCol>
                <a:gridCol w="1740478">
                  <a:extLst>
                    <a:ext uri="{9D8B030D-6E8A-4147-A177-3AD203B41FA5}">
                      <a16:colId xmlns:a16="http://schemas.microsoft.com/office/drawing/2014/main" xmlns="" val="2881950233"/>
                    </a:ext>
                  </a:extLst>
                </a:gridCol>
                <a:gridCol w="1766630">
                  <a:extLst>
                    <a:ext uri="{9D8B030D-6E8A-4147-A177-3AD203B41FA5}">
                      <a16:colId xmlns:a16="http://schemas.microsoft.com/office/drawing/2014/main" xmlns="" val="1990006751"/>
                    </a:ext>
                  </a:extLst>
                </a:gridCol>
              </a:tblGrid>
              <a:tr h="370840">
                <a:tc>
                  <a:txBody>
                    <a:bodyPr/>
                    <a:lstStyle/>
                    <a:p>
                      <a:r>
                        <a:rPr lang="en-US" dirty="0"/>
                        <a:t>Parser</a:t>
                      </a:r>
                      <a:endParaRPr lang="it-IT" dirty="0"/>
                    </a:p>
                  </a:txBody>
                  <a:tcPr/>
                </a:tc>
                <a:tc>
                  <a:txBody>
                    <a:bodyPr/>
                    <a:lstStyle/>
                    <a:p>
                      <a:r>
                        <a:rPr lang="en-US" dirty="0"/>
                        <a:t>Penn TB</a:t>
                      </a:r>
                      <a:endParaRPr lang="it-IT" dirty="0"/>
                    </a:p>
                  </a:txBody>
                  <a:tcPr/>
                </a:tc>
                <a:tc>
                  <a:txBody>
                    <a:bodyPr/>
                    <a:lstStyle/>
                    <a:p>
                      <a:r>
                        <a:rPr lang="en-US" dirty="0"/>
                        <a:t>Chinese TB</a:t>
                      </a:r>
                      <a:endParaRPr lang="it-IT" dirty="0"/>
                    </a:p>
                  </a:txBody>
                  <a:tcPr/>
                </a:tc>
                <a:extLst>
                  <a:ext uri="{0D108BD9-81ED-4DB2-BD59-A6C34878D82A}">
                    <a16:rowId xmlns:a16="http://schemas.microsoft.com/office/drawing/2014/main" xmlns="" val="3429379038"/>
                  </a:ext>
                </a:extLst>
              </a:tr>
              <a:tr h="370840">
                <a:tc>
                  <a:txBody>
                    <a:bodyPr/>
                    <a:lstStyle/>
                    <a:p>
                      <a:r>
                        <a:rPr lang="en-US" dirty="0"/>
                        <a:t>Standard</a:t>
                      </a:r>
                      <a:endParaRPr lang="it-IT" dirty="0"/>
                    </a:p>
                  </a:txBody>
                  <a:tcPr/>
                </a:tc>
                <a:tc>
                  <a:txBody>
                    <a:bodyPr/>
                    <a:lstStyle/>
                    <a:p>
                      <a:r>
                        <a:rPr lang="en-US" dirty="0"/>
                        <a:t>89.9</a:t>
                      </a:r>
                      <a:endParaRPr lang="it-IT" dirty="0"/>
                    </a:p>
                  </a:txBody>
                  <a:tcPr/>
                </a:tc>
                <a:tc>
                  <a:txBody>
                    <a:bodyPr/>
                    <a:lstStyle/>
                    <a:p>
                      <a:r>
                        <a:rPr lang="en-US" dirty="0"/>
                        <a:t>82.7</a:t>
                      </a:r>
                      <a:endParaRPr lang="it-IT" dirty="0"/>
                    </a:p>
                  </a:txBody>
                  <a:tcPr/>
                </a:tc>
                <a:extLst>
                  <a:ext uri="{0D108BD9-81ED-4DB2-BD59-A6C34878D82A}">
                    <a16:rowId xmlns:a16="http://schemas.microsoft.com/office/drawing/2014/main" xmlns="" val="2207059544"/>
                  </a:ext>
                </a:extLst>
              </a:tr>
              <a:tr h="370840">
                <a:tc>
                  <a:txBody>
                    <a:bodyPr/>
                    <a:lstStyle/>
                    <a:p>
                      <a:r>
                        <a:rPr lang="en-US" dirty="0"/>
                        <a:t>Malt</a:t>
                      </a:r>
                      <a:endParaRPr lang="it-IT" dirty="0"/>
                    </a:p>
                  </a:txBody>
                  <a:tcPr/>
                </a:tc>
                <a:tc>
                  <a:txBody>
                    <a:bodyPr/>
                    <a:lstStyle/>
                    <a:p>
                      <a:r>
                        <a:rPr lang="en-US" dirty="0"/>
                        <a:t>90.1</a:t>
                      </a:r>
                      <a:endParaRPr lang="it-IT" dirty="0"/>
                    </a:p>
                  </a:txBody>
                  <a:tcPr/>
                </a:tc>
                <a:tc>
                  <a:txBody>
                    <a:bodyPr/>
                    <a:lstStyle/>
                    <a:p>
                      <a:r>
                        <a:rPr lang="en-US" dirty="0"/>
                        <a:t>82.4</a:t>
                      </a:r>
                      <a:endParaRPr lang="it-IT" dirty="0"/>
                    </a:p>
                  </a:txBody>
                  <a:tcPr/>
                </a:tc>
                <a:extLst>
                  <a:ext uri="{0D108BD9-81ED-4DB2-BD59-A6C34878D82A}">
                    <a16:rowId xmlns:a16="http://schemas.microsoft.com/office/drawing/2014/main" xmlns="" val="483516099"/>
                  </a:ext>
                </a:extLst>
              </a:tr>
              <a:tr h="370840">
                <a:tc>
                  <a:txBody>
                    <a:bodyPr/>
                    <a:lstStyle/>
                    <a:p>
                      <a:r>
                        <a:rPr lang="en-US" dirty="0"/>
                        <a:t>MST</a:t>
                      </a:r>
                      <a:endParaRPr lang="it-IT" dirty="0"/>
                    </a:p>
                  </a:txBody>
                  <a:tcPr/>
                </a:tc>
                <a:tc>
                  <a:txBody>
                    <a:bodyPr/>
                    <a:lstStyle/>
                    <a:p>
                      <a:r>
                        <a:rPr lang="en-US" b="1" dirty="0"/>
                        <a:t>92.0</a:t>
                      </a:r>
                      <a:endParaRPr lang="it-IT" b="1" dirty="0"/>
                    </a:p>
                  </a:txBody>
                  <a:tcPr/>
                </a:tc>
                <a:tc>
                  <a:txBody>
                    <a:bodyPr/>
                    <a:lstStyle/>
                    <a:p>
                      <a:r>
                        <a:rPr lang="en-US" dirty="0"/>
                        <a:t>83.0</a:t>
                      </a:r>
                      <a:endParaRPr lang="it-IT" dirty="0"/>
                    </a:p>
                  </a:txBody>
                  <a:tcPr/>
                </a:tc>
                <a:extLst>
                  <a:ext uri="{0D108BD9-81ED-4DB2-BD59-A6C34878D82A}">
                    <a16:rowId xmlns:a16="http://schemas.microsoft.com/office/drawing/2014/main" xmlns="" val="2310954964"/>
                  </a:ext>
                </a:extLst>
              </a:tr>
              <a:tr h="370840">
                <a:tc>
                  <a:txBody>
                    <a:bodyPr/>
                    <a:lstStyle/>
                    <a:p>
                      <a:r>
                        <a:rPr lang="en-US" dirty="0"/>
                        <a:t>NN</a:t>
                      </a:r>
                      <a:endParaRPr lang="it-IT" dirty="0"/>
                    </a:p>
                  </a:txBody>
                  <a:tcPr/>
                </a:tc>
                <a:tc>
                  <a:txBody>
                    <a:bodyPr/>
                    <a:lstStyle/>
                    <a:p>
                      <a:r>
                        <a:rPr lang="en-US" b="1" dirty="0"/>
                        <a:t>92.0</a:t>
                      </a:r>
                      <a:endParaRPr lang="it-IT" b="1" dirty="0"/>
                    </a:p>
                  </a:txBody>
                  <a:tcPr/>
                </a:tc>
                <a:tc>
                  <a:txBody>
                    <a:bodyPr/>
                    <a:lstStyle/>
                    <a:p>
                      <a:r>
                        <a:rPr lang="en-US" b="1" dirty="0"/>
                        <a:t>83.9</a:t>
                      </a:r>
                      <a:endParaRPr lang="it-IT" b="1" dirty="0"/>
                    </a:p>
                  </a:txBody>
                  <a:tcPr/>
                </a:tc>
                <a:extLst>
                  <a:ext uri="{0D108BD9-81ED-4DB2-BD59-A6C34878D82A}">
                    <a16:rowId xmlns:a16="http://schemas.microsoft.com/office/drawing/2014/main" xmlns="" val="2157009061"/>
                  </a:ext>
                </a:extLst>
              </a:tr>
            </a:tbl>
          </a:graphicData>
        </a:graphic>
      </p:graphicFrame>
    </p:spTree>
    <p:extLst>
      <p:ext uri="{BB962C8B-B14F-4D97-AF65-F5344CB8AC3E}">
        <p14:creationId xmlns:p14="http://schemas.microsoft.com/office/powerpoint/2010/main" val="171909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a:extLst>
              <a:ext uri="{FF2B5EF4-FFF2-40B4-BE49-F238E27FC236}">
                <a16:creationId xmlns:a16="http://schemas.microsoft.com/office/drawing/2014/main" xmlns="" id="{77841713-52FD-4FDF-9991-ED101F088B4B}"/>
              </a:ext>
            </a:extLst>
          </p:cNvPr>
          <p:cNvSpPr>
            <a:spLocks noGrp="1" noChangeArrowheads="1"/>
          </p:cNvSpPr>
          <p:nvPr>
            <p:ph type="title"/>
          </p:nvPr>
        </p:nvSpPr>
        <p:spPr/>
        <p:txBody>
          <a:bodyPr/>
          <a:lstStyle/>
          <a:p>
            <a:pPr>
              <a:defRPr/>
            </a:pPr>
            <a:r>
              <a:rPr lang="en-US" sz="4800" dirty="0"/>
              <a:t>Statistical Methods in NLP</a:t>
            </a:r>
          </a:p>
        </p:txBody>
      </p:sp>
      <p:sp>
        <p:nvSpPr>
          <p:cNvPr id="14339" name="Rectangle 3">
            <a:extLst>
              <a:ext uri="{FF2B5EF4-FFF2-40B4-BE49-F238E27FC236}">
                <a16:creationId xmlns:a16="http://schemas.microsoft.com/office/drawing/2014/main" xmlns="" id="{FF14CB06-4991-45ED-8946-86436AA11342}"/>
              </a:ext>
            </a:extLst>
          </p:cNvPr>
          <p:cNvSpPr>
            <a:spLocks noGrp="1" noChangeArrowheads="1"/>
          </p:cNvSpPr>
          <p:nvPr>
            <p:ph idx="1"/>
          </p:nvPr>
        </p:nvSpPr>
        <p:spPr/>
        <p:txBody>
          <a:bodyPr/>
          <a:lstStyle/>
          <a:p>
            <a:pPr>
              <a:lnSpc>
                <a:spcPct val="90000"/>
              </a:lnSpc>
            </a:pPr>
            <a:r>
              <a:rPr lang="en-US" altLang="en-US" dirty="0">
                <a:effectLst/>
              </a:rPr>
              <a:t>Some NLP problems:</a:t>
            </a:r>
          </a:p>
          <a:p>
            <a:pPr lvl="1">
              <a:lnSpc>
                <a:spcPct val="90000"/>
              </a:lnSpc>
            </a:pPr>
            <a:r>
              <a:rPr lang="en-US" altLang="en-US" dirty="0"/>
              <a:t> Information extraction</a:t>
            </a:r>
          </a:p>
          <a:p>
            <a:pPr lvl="2">
              <a:lnSpc>
                <a:spcPct val="90000"/>
              </a:lnSpc>
            </a:pPr>
            <a:r>
              <a:rPr lang="en-US" altLang="en-US" dirty="0"/>
              <a:t>Named entities, Relationships between entities, etc.</a:t>
            </a:r>
          </a:p>
          <a:p>
            <a:pPr lvl="1">
              <a:lnSpc>
                <a:spcPct val="90000"/>
              </a:lnSpc>
            </a:pPr>
            <a:r>
              <a:rPr lang="en-US" altLang="en-US" dirty="0"/>
              <a:t> Finding linguistic structure</a:t>
            </a:r>
          </a:p>
          <a:p>
            <a:pPr lvl="2">
              <a:lnSpc>
                <a:spcPct val="90000"/>
              </a:lnSpc>
            </a:pPr>
            <a:r>
              <a:rPr lang="en-US" altLang="en-US" dirty="0"/>
              <a:t>Part-of-speech tagging, Chunking, Parsing</a:t>
            </a:r>
          </a:p>
          <a:p>
            <a:pPr>
              <a:lnSpc>
                <a:spcPct val="90000"/>
              </a:lnSpc>
            </a:pPr>
            <a:r>
              <a:rPr lang="en-US" altLang="en-US" dirty="0">
                <a:effectLst/>
              </a:rPr>
              <a:t>Can be cast as learning mapping:</a:t>
            </a:r>
          </a:p>
          <a:p>
            <a:pPr lvl="1">
              <a:lnSpc>
                <a:spcPct val="90000"/>
              </a:lnSpc>
            </a:pPr>
            <a:r>
              <a:rPr lang="en-US" altLang="en-US" dirty="0"/>
              <a:t>Strings to hidden state sequences</a:t>
            </a:r>
          </a:p>
          <a:p>
            <a:pPr lvl="2">
              <a:lnSpc>
                <a:spcPct val="90000"/>
              </a:lnSpc>
            </a:pPr>
            <a:r>
              <a:rPr lang="en-US" altLang="en-US" dirty="0"/>
              <a:t>NE extraction, POS tagging</a:t>
            </a:r>
          </a:p>
          <a:p>
            <a:pPr lvl="1">
              <a:lnSpc>
                <a:spcPct val="90000"/>
              </a:lnSpc>
            </a:pPr>
            <a:r>
              <a:rPr lang="en-US" altLang="en-US" dirty="0"/>
              <a:t>Strings to strings</a:t>
            </a:r>
          </a:p>
          <a:p>
            <a:pPr lvl="2">
              <a:lnSpc>
                <a:spcPct val="90000"/>
              </a:lnSpc>
            </a:pPr>
            <a:r>
              <a:rPr lang="en-US" altLang="en-US" dirty="0"/>
              <a:t>Machine translation</a:t>
            </a:r>
          </a:p>
          <a:p>
            <a:pPr lvl="1">
              <a:lnSpc>
                <a:spcPct val="90000"/>
              </a:lnSpc>
            </a:pPr>
            <a:r>
              <a:rPr lang="en-US" altLang="en-US" dirty="0"/>
              <a:t>Strings to trees</a:t>
            </a:r>
          </a:p>
          <a:p>
            <a:pPr lvl="2">
              <a:lnSpc>
                <a:spcPct val="90000"/>
              </a:lnSpc>
            </a:pPr>
            <a:r>
              <a:rPr lang="en-US" altLang="en-US" dirty="0"/>
              <a:t>Parsing</a:t>
            </a:r>
          </a:p>
          <a:p>
            <a:pPr lvl="1">
              <a:lnSpc>
                <a:spcPct val="90000"/>
              </a:lnSpc>
            </a:pPr>
            <a:r>
              <a:rPr lang="en-US" altLang="en-US" dirty="0"/>
              <a:t>Strings to relational data structures</a:t>
            </a:r>
          </a:p>
          <a:p>
            <a:pPr lvl="2">
              <a:lnSpc>
                <a:spcPct val="90000"/>
              </a:lnSpc>
            </a:pPr>
            <a:r>
              <a:rPr lang="en-US" altLang="en-US" dirty="0"/>
              <a:t>Information extraction</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Developments</a:t>
            </a:r>
            <a:endParaRPr lang="en-US" dirty="0"/>
          </a:p>
        </p:txBody>
      </p:sp>
      <p:sp>
        <p:nvSpPr>
          <p:cNvPr id="3" name="Content Placeholder 2"/>
          <p:cNvSpPr>
            <a:spLocks noGrp="1"/>
          </p:cNvSpPr>
          <p:nvPr>
            <p:ph idx="1"/>
          </p:nvPr>
        </p:nvSpPr>
        <p:spPr>
          <a:xfrm>
            <a:off x="671871" y="971080"/>
            <a:ext cx="8393513" cy="4301360"/>
          </a:xfrm>
        </p:spPr>
        <p:txBody>
          <a:bodyPr/>
          <a:lstStyle/>
          <a:p>
            <a:r>
              <a:rPr lang="en-US" dirty="0" smtClean="0"/>
              <a:t>Improvements:</a:t>
            </a:r>
          </a:p>
          <a:p>
            <a:pPr lvl="1"/>
            <a:r>
              <a:rPr lang="en-US" dirty="0" smtClean="0"/>
              <a:t>Bigger, deeper networks with better tuned </a:t>
            </a:r>
            <a:r>
              <a:rPr lang="en-US" dirty="0" err="1" smtClean="0"/>
              <a:t>hyperparameters</a:t>
            </a:r>
            <a:endParaRPr lang="en-US" dirty="0" smtClean="0"/>
          </a:p>
          <a:p>
            <a:pPr lvl="1"/>
            <a:r>
              <a:rPr lang="en-US" dirty="0" smtClean="0"/>
              <a:t>Beam search</a:t>
            </a:r>
          </a:p>
          <a:p>
            <a:pPr lvl="1"/>
            <a:r>
              <a:rPr lang="en-US" dirty="0" smtClean="0"/>
              <a:t>Global, conditional random field (CRF</a:t>
            </a:r>
            <a:r>
              <a:rPr lang="en-US" dirty="0"/>
              <a:t>)-</a:t>
            </a:r>
            <a:r>
              <a:rPr lang="en-US" dirty="0" smtClean="0"/>
              <a:t>style inference over the decision sequence</a:t>
            </a:r>
          </a:p>
          <a:p>
            <a:r>
              <a:rPr lang="en-US" dirty="0" smtClean="0"/>
              <a:t>Leading to </a:t>
            </a:r>
            <a:r>
              <a:rPr lang="en-US" dirty="0" err="1" smtClean="0"/>
              <a:t>SyntaxNet</a:t>
            </a:r>
            <a:r>
              <a:rPr lang="en-US" dirty="0" smtClean="0"/>
              <a:t> and the </a:t>
            </a:r>
            <a:r>
              <a:rPr lang="en-US" dirty="0" err="1" smtClean="0"/>
              <a:t>Parsey</a:t>
            </a:r>
            <a:r>
              <a:rPr lang="en-US" dirty="0" smtClean="0"/>
              <a:t> </a:t>
            </a:r>
            <a:r>
              <a:rPr lang="en-US" dirty="0" err="1" smtClean="0"/>
              <a:t>McParseFace</a:t>
            </a:r>
            <a:r>
              <a:rPr lang="en-US" dirty="0" smtClean="0"/>
              <a:t> model</a:t>
            </a:r>
          </a:p>
          <a:p>
            <a:pPr marL="0" indent="0">
              <a:buNone/>
            </a:pPr>
            <a:r>
              <a:rPr lang="en-US" sz="2000" dirty="0"/>
              <a:t> </a:t>
            </a:r>
            <a:r>
              <a:rPr lang="en-US" sz="2000" dirty="0" smtClean="0"/>
              <a:t>     https</a:t>
            </a:r>
            <a:r>
              <a:rPr lang="en-US" sz="2000" dirty="0"/>
              <a:t>://research.googleblog.com/2016/05/announcing-syntaxnet-worlds-most.html</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28455819"/>
              </p:ext>
            </p:extLst>
          </p:nvPr>
        </p:nvGraphicFramePr>
        <p:xfrm>
          <a:off x="1510072" y="5157225"/>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Method</a:t>
                      </a:r>
                      <a:endParaRPr lang="en-US" dirty="0"/>
                    </a:p>
                  </a:txBody>
                  <a:tcPr/>
                </a:tc>
                <a:tc>
                  <a:txBody>
                    <a:bodyPr/>
                    <a:lstStyle/>
                    <a:p>
                      <a:r>
                        <a:rPr lang="en-US" dirty="0" smtClean="0"/>
                        <a:t>UAS</a:t>
                      </a:r>
                      <a:endParaRPr lang="en-US" dirty="0"/>
                    </a:p>
                  </a:txBody>
                  <a:tcPr/>
                </a:tc>
                <a:tc>
                  <a:txBody>
                    <a:bodyPr/>
                    <a:lstStyle/>
                    <a:p>
                      <a:r>
                        <a:rPr lang="en-US" dirty="0" smtClean="0"/>
                        <a:t>LAS</a:t>
                      </a:r>
                      <a:endParaRPr lang="en-US" dirty="0"/>
                    </a:p>
                  </a:txBody>
                  <a:tcPr/>
                </a:tc>
              </a:tr>
              <a:tr h="370840">
                <a:tc>
                  <a:txBody>
                    <a:bodyPr/>
                    <a:lstStyle/>
                    <a:p>
                      <a:r>
                        <a:rPr lang="en-US" dirty="0" err="1" smtClean="0"/>
                        <a:t>Chen&amp;Manning</a:t>
                      </a:r>
                      <a:endParaRPr lang="en-US" dirty="0"/>
                    </a:p>
                  </a:txBody>
                  <a:tcPr/>
                </a:tc>
                <a:tc>
                  <a:txBody>
                    <a:bodyPr/>
                    <a:lstStyle/>
                    <a:p>
                      <a:r>
                        <a:rPr lang="en-US" dirty="0" smtClean="0"/>
                        <a:t>92.0</a:t>
                      </a:r>
                      <a:endParaRPr lang="en-US" dirty="0"/>
                    </a:p>
                  </a:txBody>
                  <a:tcPr/>
                </a:tc>
                <a:tc>
                  <a:txBody>
                    <a:bodyPr/>
                    <a:lstStyle/>
                    <a:p>
                      <a:r>
                        <a:rPr lang="en-US" dirty="0" smtClean="0"/>
                        <a:t>89.7</a:t>
                      </a:r>
                      <a:endParaRPr lang="en-US" dirty="0"/>
                    </a:p>
                  </a:txBody>
                  <a:tcPr/>
                </a:tc>
              </a:tr>
              <a:tr h="370840">
                <a:tc>
                  <a:txBody>
                    <a:bodyPr/>
                    <a:lstStyle/>
                    <a:p>
                      <a:r>
                        <a:rPr lang="en-US" dirty="0" smtClean="0"/>
                        <a:t>Weiss et al. 2015</a:t>
                      </a:r>
                      <a:endParaRPr lang="en-US" dirty="0"/>
                    </a:p>
                  </a:txBody>
                  <a:tcPr/>
                </a:tc>
                <a:tc>
                  <a:txBody>
                    <a:bodyPr/>
                    <a:lstStyle/>
                    <a:p>
                      <a:r>
                        <a:rPr lang="en-US" dirty="0" smtClean="0"/>
                        <a:t>93.99</a:t>
                      </a:r>
                      <a:endParaRPr lang="en-US" dirty="0"/>
                    </a:p>
                  </a:txBody>
                  <a:tcPr/>
                </a:tc>
                <a:tc>
                  <a:txBody>
                    <a:bodyPr/>
                    <a:lstStyle/>
                    <a:p>
                      <a:r>
                        <a:rPr lang="en-US" dirty="0" smtClean="0"/>
                        <a:t>92.05</a:t>
                      </a:r>
                      <a:endParaRPr lang="en-US" dirty="0"/>
                    </a:p>
                  </a:txBody>
                  <a:tcPr/>
                </a:tc>
              </a:tr>
              <a:tr h="370840">
                <a:tc>
                  <a:txBody>
                    <a:bodyPr/>
                    <a:lstStyle/>
                    <a:p>
                      <a:r>
                        <a:rPr lang="en-US" dirty="0" err="1" smtClean="0"/>
                        <a:t>Andor</a:t>
                      </a:r>
                      <a:r>
                        <a:rPr lang="en-US" dirty="0" smtClean="0"/>
                        <a:t> et al. 2016</a:t>
                      </a:r>
                      <a:endParaRPr lang="en-US" dirty="0"/>
                    </a:p>
                  </a:txBody>
                  <a:tcPr/>
                </a:tc>
                <a:tc>
                  <a:txBody>
                    <a:bodyPr/>
                    <a:lstStyle/>
                    <a:p>
                      <a:r>
                        <a:rPr lang="en-US" dirty="0" smtClean="0"/>
                        <a:t>94.61</a:t>
                      </a:r>
                      <a:endParaRPr lang="en-US" dirty="0"/>
                    </a:p>
                  </a:txBody>
                  <a:tcPr/>
                </a:tc>
                <a:tc>
                  <a:txBody>
                    <a:bodyPr/>
                    <a:lstStyle/>
                    <a:p>
                      <a:r>
                        <a:rPr lang="en-US" dirty="0" smtClean="0"/>
                        <a:t>92.79</a:t>
                      </a:r>
                      <a:endParaRPr lang="en-US" dirty="0"/>
                    </a:p>
                  </a:txBody>
                  <a:tcPr/>
                </a:tc>
              </a:tr>
            </a:tbl>
          </a:graphicData>
        </a:graphic>
      </p:graphicFrame>
    </p:spTree>
    <p:extLst>
      <p:ext uri="{BB962C8B-B14F-4D97-AF65-F5344CB8AC3E}">
        <p14:creationId xmlns:p14="http://schemas.microsoft.com/office/powerpoint/2010/main" val="377694635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3D9CAF-4642-4F35-94E0-A14F33CEE6E9}"/>
              </a:ext>
            </a:extLst>
          </p:cNvPr>
          <p:cNvSpPr>
            <a:spLocks noGrp="1"/>
          </p:cNvSpPr>
          <p:nvPr>
            <p:ph type="title"/>
          </p:nvPr>
        </p:nvSpPr>
        <p:spPr/>
        <p:txBody>
          <a:bodyPr/>
          <a:lstStyle/>
          <a:p>
            <a:r>
              <a:rPr lang="en-US" dirty="0"/>
              <a:t>Universal Dependencies </a:t>
            </a:r>
            <a:r>
              <a:rPr lang="en-US" dirty="0" err="1"/>
              <a:t>SoTA</a:t>
            </a:r>
            <a:r>
              <a:rPr lang="en-US" dirty="0"/>
              <a:t> 2017</a:t>
            </a:r>
            <a:endParaRPr lang="it-IT" dirty="0"/>
          </a:p>
        </p:txBody>
      </p:sp>
      <p:graphicFrame>
        <p:nvGraphicFramePr>
          <p:cNvPr id="4" name="Table Placeholder 3">
            <a:extLst>
              <a:ext uri="{FF2B5EF4-FFF2-40B4-BE49-F238E27FC236}">
                <a16:creationId xmlns:a16="http://schemas.microsoft.com/office/drawing/2014/main" xmlns="" id="{3032258F-9F47-4F0B-9DBD-DE5B0BFE44D3}"/>
              </a:ext>
            </a:extLst>
          </p:cNvPr>
          <p:cNvGraphicFramePr>
            <a:graphicFrameLocks noGrp="1"/>
          </p:cNvGraphicFramePr>
          <p:nvPr>
            <p:ph type="tbl" idx="1"/>
            <p:extLst>
              <p:ext uri="{D42A27DB-BD31-4B8C-83A1-F6EECF244321}">
                <p14:modId xmlns:p14="http://schemas.microsoft.com/office/powerpoint/2010/main" val="3500768365"/>
              </p:ext>
            </p:extLst>
          </p:nvPr>
        </p:nvGraphicFramePr>
        <p:xfrm>
          <a:off x="1499599" y="1104955"/>
          <a:ext cx="6413636" cy="5358040"/>
        </p:xfrm>
        <a:graphic>
          <a:graphicData uri="http://schemas.openxmlformats.org/drawingml/2006/table">
            <a:tbl>
              <a:tblPr firstRow="1" bandRow="1">
                <a:tableStyleId>{5C22544A-7EE6-4342-B048-85BDC9FD1C3A}</a:tableStyleId>
              </a:tblPr>
              <a:tblGrid>
                <a:gridCol w="1603409">
                  <a:extLst>
                    <a:ext uri="{9D8B030D-6E8A-4147-A177-3AD203B41FA5}">
                      <a16:colId xmlns:a16="http://schemas.microsoft.com/office/drawing/2014/main" xmlns="" val="477730755"/>
                    </a:ext>
                  </a:extLst>
                </a:gridCol>
                <a:gridCol w="1603409">
                  <a:extLst>
                    <a:ext uri="{9D8B030D-6E8A-4147-A177-3AD203B41FA5}">
                      <a16:colId xmlns:a16="http://schemas.microsoft.com/office/drawing/2014/main" xmlns="" val="1265481639"/>
                    </a:ext>
                  </a:extLst>
                </a:gridCol>
                <a:gridCol w="1603409">
                  <a:extLst>
                    <a:ext uri="{9D8B030D-6E8A-4147-A177-3AD203B41FA5}">
                      <a16:colId xmlns:a16="http://schemas.microsoft.com/office/drawing/2014/main" xmlns="" val="3532862113"/>
                    </a:ext>
                  </a:extLst>
                </a:gridCol>
                <a:gridCol w="1603409">
                  <a:extLst>
                    <a:ext uri="{9D8B030D-6E8A-4147-A177-3AD203B41FA5}">
                      <a16:colId xmlns:a16="http://schemas.microsoft.com/office/drawing/2014/main" xmlns="" val="3975644671"/>
                    </a:ext>
                  </a:extLst>
                </a:gridCol>
              </a:tblGrid>
              <a:tr h="370840">
                <a:tc>
                  <a:txBody>
                    <a:bodyPr/>
                    <a:lstStyle/>
                    <a:p>
                      <a:pPr algn="ctr"/>
                      <a:r>
                        <a:rPr lang="en-US" dirty="0" err="1"/>
                        <a:t>TreeBank</a:t>
                      </a:r>
                      <a:endParaRPr lang="it-IT" dirty="0"/>
                    </a:p>
                  </a:txBody>
                  <a:tcPr/>
                </a:tc>
                <a:tc>
                  <a:txBody>
                    <a:bodyPr/>
                    <a:lstStyle/>
                    <a:p>
                      <a:pPr algn="ctr"/>
                      <a:r>
                        <a:rPr lang="en-US" dirty="0"/>
                        <a:t>LAS</a:t>
                      </a:r>
                      <a:endParaRPr lang="it-IT" dirty="0"/>
                    </a:p>
                  </a:txBody>
                  <a:tcPr/>
                </a:tc>
                <a:tc>
                  <a:txBody>
                    <a:bodyPr/>
                    <a:lstStyle/>
                    <a:p>
                      <a:pPr algn="ctr"/>
                      <a:r>
                        <a:rPr lang="en-US" dirty="0"/>
                        <a:t>CLAS</a:t>
                      </a:r>
                      <a:endParaRPr lang="it-IT" dirty="0"/>
                    </a:p>
                  </a:txBody>
                  <a:tcPr/>
                </a:tc>
                <a:tc>
                  <a:txBody>
                    <a:bodyPr/>
                    <a:lstStyle/>
                    <a:p>
                      <a:pPr algn="ctr"/>
                      <a:r>
                        <a:rPr lang="en-US" dirty="0"/>
                        <a:t>System</a:t>
                      </a:r>
                      <a:endParaRPr lang="it-IT" dirty="0"/>
                    </a:p>
                  </a:txBody>
                  <a:tcPr/>
                </a:tc>
                <a:extLst>
                  <a:ext uri="{0D108BD9-81ED-4DB2-BD59-A6C34878D82A}">
                    <a16:rowId xmlns:a16="http://schemas.microsoft.com/office/drawing/2014/main" xmlns="" val="3005819394"/>
                  </a:ext>
                </a:extLst>
              </a:tr>
              <a:tr h="370840">
                <a:tc>
                  <a:txBody>
                    <a:bodyPr/>
                    <a:lstStyle/>
                    <a:p>
                      <a:pPr algn="l" fontAlgn="b"/>
                      <a:r>
                        <a:rPr lang="it-IT" sz="2800" b="0" i="0" u="none" strike="noStrike" dirty="0" err="1">
                          <a:solidFill>
                            <a:srgbClr val="000000"/>
                          </a:solidFill>
                          <a:effectLst/>
                          <a:latin typeface="Calibri" panose="020F0502020204030204" pitchFamily="34" charset="0"/>
                        </a:rPr>
                        <a:t>ru</a:t>
                      </a:r>
                      <a:endParaRPr lang="it-IT" sz="2800" b="0" i="0" u="none" strike="noStrike" dirty="0">
                        <a:solidFill>
                          <a:srgbClr val="000000"/>
                        </a:solidFill>
                        <a:effectLst/>
                        <a:latin typeface="Calibri" panose="020F0502020204030204" pitchFamily="34" charset="0"/>
                      </a:endParaRPr>
                    </a:p>
                  </a:txBody>
                  <a:tcPr marL="108000" marR="108000" marT="36000" marB="36000" anchor="b"/>
                </a:tc>
                <a:tc>
                  <a:txBody>
                    <a:bodyPr/>
                    <a:lstStyle/>
                    <a:p>
                      <a:pPr algn="r" fontAlgn="b"/>
                      <a:r>
                        <a:rPr lang="it-IT" sz="2800" b="0" i="0" u="none" strike="noStrike" dirty="0">
                          <a:solidFill>
                            <a:srgbClr val="000000"/>
                          </a:solidFill>
                          <a:effectLst/>
                          <a:latin typeface="Calibri" panose="020F0502020204030204" pitchFamily="34" charset="0"/>
                        </a:rPr>
                        <a:t>92.60</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90.11</a:t>
                      </a:r>
                    </a:p>
                  </a:txBody>
                  <a:tcPr marL="108000" marR="108000" marT="36000" marB="36000" anchor="b"/>
                </a:tc>
                <a:tc>
                  <a:txBody>
                    <a:bodyPr/>
                    <a:lstStyle/>
                    <a:p>
                      <a:pPr algn="l" fontAlgn="b"/>
                      <a:r>
                        <a:rPr lang="it-IT" sz="2800" b="0" i="0" u="none" strike="noStrike">
                          <a:solidFill>
                            <a:srgbClr val="000000"/>
                          </a:solidFill>
                          <a:effectLst/>
                          <a:latin typeface="Calibri" panose="020F0502020204030204" pitchFamily="34" charset="0"/>
                        </a:rPr>
                        <a:t>Stanford</a:t>
                      </a:r>
                    </a:p>
                  </a:txBody>
                  <a:tcPr marL="108000" marR="108000" marT="36000" marB="36000" anchor="b"/>
                </a:tc>
                <a:extLst>
                  <a:ext uri="{0D108BD9-81ED-4DB2-BD59-A6C34878D82A}">
                    <a16:rowId xmlns:a16="http://schemas.microsoft.com/office/drawing/2014/main" xmlns="" val="2387849478"/>
                  </a:ext>
                </a:extLst>
              </a:tr>
              <a:tr h="370840">
                <a:tc>
                  <a:txBody>
                    <a:bodyPr/>
                    <a:lstStyle/>
                    <a:p>
                      <a:pPr algn="l" fontAlgn="b"/>
                      <a:r>
                        <a:rPr lang="it-IT" sz="2800" b="0" i="0" u="none" strike="noStrike">
                          <a:solidFill>
                            <a:srgbClr val="000000"/>
                          </a:solidFill>
                          <a:effectLst/>
                          <a:latin typeface="Calibri" panose="020F0502020204030204" pitchFamily="34" charset="0"/>
                        </a:rPr>
                        <a:t>hi</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91.59</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87.92</a:t>
                      </a:r>
                    </a:p>
                  </a:txBody>
                  <a:tcPr marL="108000" marR="108000" marT="36000" marB="36000" anchor="b"/>
                </a:tc>
                <a:tc>
                  <a:txBody>
                    <a:bodyPr/>
                    <a:lstStyle/>
                    <a:p>
                      <a:pPr algn="l" fontAlgn="b"/>
                      <a:r>
                        <a:rPr lang="it-IT" sz="2800" b="0" i="0" u="none" strike="noStrike" dirty="0">
                          <a:solidFill>
                            <a:srgbClr val="000000"/>
                          </a:solidFill>
                          <a:effectLst/>
                          <a:latin typeface="Calibri" panose="020F0502020204030204" pitchFamily="34" charset="0"/>
                        </a:rPr>
                        <a:t>Stanford</a:t>
                      </a:r>
                    </a:p>
                  </a:txBody>
                  <a:tcPr marL="108000" marR="108000" marT="36000" marB="36000" anchor="b"/>
                </a:tc>
                <a:extLst>
                  <a:ext uri="{0D108BD9-81ED-4DB2-BD59-A6C34878D82A}">
                    <a16:rowId xmlns:a16="http://schemas.microsoft.com/office/drawing/2014/main" xmlns="" val="1043177679"/>
                  </a:ext>
                </a:extLst>
              </a:tr>
              <a:tr h="370840">
                <a:tc>
                  <a:txBody>
                    <a:bodyPr/>
                    <a:lstStyle/>
                    <a:p>
                      <a:pPr algn="l" fontAlgn="b"/>
                      <a:r>
                        <a:rPr lang="it-IT" sz="2800" b="0" i="0" u="none" strike="noStrike">
                          <a:solidFill>
                            <a:srgbClr val="000000"/>
                          </a:solidFill>
                          <a:effectLst/>
                          <a:latin typeface="Calibri" panose="020F0502020204030204" pitchFamily="34" charset="0"/>
                        </a:rPr>
                        <a:t>sl</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91.51</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88.98</a:t>
                      </a:r>
                    </a:p>
                  </a:txBody>
                  <a:tcPr marL="108000" marR="108000" marT="36000" marB="36000" anchor="b"/>
                </a:tc>
                <a:tc>
                  <a:txBody>
                    <a:bodyPr/>
                    <a:lstStyle/>
                    <a:p>
                      <a:pPr algn="l" fontAlgn="b"/>
                      <a:r>
                        <a:rPr lang="it-IT" sz="2800" b="0" i="0" u="none" strike="noStrike">
                          <a:solidFill>
                            <a:srgbClr val="000000"/>
                          </a:solidFill>
                          <a:effectLst/>
                          <a:latin typeface="Calibri" panose="020F0502020204030204" pitchFamily="34" charset="0"/>
                        </a:rPr>
                        <a:t>Stanford</a:t>
                      </a:r>
                    </a:p>
                  </a:txBody>
                  <a:tcPr marL="108000" marR="108000" marT="36000" marB="36000" anchor="b"/>
                </a:tc>
                <a:extLst>
                  <a:ext uri="{0D108BD9-81ED-4DB2-BD59-A6C34878D82A}">
                    <a16:rowId xmlns:a16="http://schemas.microsoft.com/office/drawing/2014/main" xmlns="" val="3515625959"/>
                  </a:ext>
                </a:extLst>
              </a:tr>
              <a:tr h="370840">
                <a:tc>
                  <a:txBody>
                    <a:bodyPr/>
                    <a:lstStyle/>
                    <a:p>
                      <a:pPr algn="l" fontAlgn="b"/>
                      <a:r>
                        <a:rPr lang="it-IT" sz="2800" b="0" i="0" u="none" strike="noStrike">
                          <a:solidFill>
                            <a:srgbClr val="000000"/>
                          </a:solidFill>
                          <a:effectLst/>
                          <a:latin typeface="Calibri" panose="020F0502020204030204" pitchFamily="34" charset="0"/>
                        </a:rPr>
                        <a:t>pt</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91.36</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87.48</a:t>
                      </a:r>
                    </a:p>
                  </a:txBody>
                  <a:tcPr marL="108000" marR="108000" marT="36000" marB="36000" anchor="b"/>
                </a:tc>
                <a:tc>
                  <a:txBody>
                    <a:bodyPr/>
                    <a:lstStyle/>
                    <a:p>
                      <a:pPr algn="l" fontAlgn="b"/>
                      <a:r>
                        <a:rPr lang="it-IT" sz="2800" b="0" i="0" u="none" strike="noStrike">
                          <a:solidFill>
                            <a:srgbClr val="000000"/>
                          </a:solidFill>
                          <a:effectLst/>
                          <a:latin typeface="Calibri" panose="020F0502020204030204" pitchFamily="34" charset="0"/>
                        </a:rPr>
                        <a:t>Stanford</a:t>
                      </a:r>
                    </a:p>
                  </a:txBody>
                  <a:tcPr marL="108000" marR="108000" marT="36000" marB="36000" anchor="b"/>
                </a:tc>
                <a:extLst>
                  <a:ext uri="{0D108BD9-81ED-4DB2-BD59-A6C34878D82A}">
                    <a16:rowId xmlns:a16="http://schemas.microsoft.com/office/drawing/2014/main" xmlns="" val="3549834026"/>
                  </a:ext>
                </a:extLst>
              </a:tr>
              <a:tr h="370840">
                <a:tc>
                  <a:txBody>
                    <a:bodyPr/>
                    <a:lstStyle/>
                    <a:p>
                      <a:pPr algn="l" fontAlgn="b"/>
                      <a:r>
                        <a:rPr lang="it-IT" sz="2800" b="0" i="0" u="none" strike="noStrike">
                          <a:solidFill>
                            <a:srgbClr val="000000"/>
                          </a:solidFill>
                          <a:effectLst/>
                          <a:latin typeface="Calibri" panose="020F0502020204030204" pitchFamily="34" charset="0"/>
                        </a:rPr>
                        <a:t>ja</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91.13</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83.18</a:t>
                      </a:r>
                    </a:p>
                  </a:txBody>
                  <a:tcPr marL="108000" marR="108000" marT="36000" marB="36000" anchor="b"/>
                </a:tc>
                <a:tc>
                  <a:txBody>
                    <a:bodyPr/>
                    <a:lstStyle/>
                    <a:p>
                      <a:pPr algn="l" fontAlgn="b"/>
                      <a:r>
                        <a:rPr lang="it-IT" sz="2800" b="0" i="0" u="none" strike="noStrike">
                          <a:solidFill>
                            <a:srgbClr val="000000"/>
                          </a:solidFill>
                          <a:effectLst/>
                          <a:latin typeface="Calibri" panose="020F0502020204030204" pitchFamily="34" charset="0"/>
                        </a:rPr>
                        <a:t>TRL</a:t>
                      </a:r>
                    </a:p>
                  </a:txBody>
                  <a:tcPr marL="108000" marR="108000" marT="36000" marB="36000" anchor="b"/>
                </a:tc>
                <a:extLst>
                  <a:ext uri="{0D108BD9-81ED-4DB2-BD59-A6C34878D82A}">
                    <a16:rowId xmlns:a16="http://schemas.microsoft.com/office/drawing/2014/main" xmlns="" val="1932039029"/>
                  </a:ext>
                </a:extLst>
              </a:tr>
              <a:tr h="370840">
                <a:tc>
                  <a:txBody>
                    <a:bodyPr/>
                    <a:lstStyle/>
                    <a:p>
                      <a:pPr algn="l" fontAlgn="b"/>
                      <a:r>
                        <a:rPr lang="it-IT" sz="2800" b="0" i="0" u="none" strike="noStrike">
                          <a:solidFill>
                            <a:srgbClr val="000000"/>
                          </a:solidFill>
                          <a:effectLst/>
                          <a:latin typeface="Calibri" panose="020F0502020204030204" pitchFamily="34" charset="0"/>
                        </a:rPr>
                        <a:t>ca</a:t>
                      </a:r>
                    </a:p>
                  </a:txBody>
                  <a:tcPr marL="108000" marR="108000" marT="36000" marB="36000" anchor="b"/>
                </a:tc>
                <a:tc>
                  <a:txBody>
                    <a:bodyPr/>
                    <a:lstStyle/>
                    <a:p>
                      <a:pPr algn="r" fontAlgn="b"/>
                      <a:r>
                        <a:rPr lang="it-IT" sz="2800" b="0" i="0" u="none" strike="noStrike" dirty="0">
                          <a:solidFill>
                            <a:srgbClr val="000000"/>
                          </a:solidFill>
                          <a:effectLst/>
                          <a:latin typeface="Calibri" panose="020F0502020204030204" pitchFamily="34" charset="0"/>
                        </a:rPr>
                        <a:t>90.70</a:t>
                      </a:r>
                    </a:p>
                  </a:txBody>
                  <a:tcPr marL="108000" marR="108000" marT="36000" marB="36000" anchor="b"/>
                </a:tc>
                <a:tc>
                  <a:txBody>
                    <a:bodyPr/>
                    <a:lstStyle/>
                    <a:p>
                      <a:pPr algn="r" fontAlgn="b"/>
                      <a:r>
                        <a:rPr lang="it-IT" sz="2800" b="0" i="0" u="none" strike="noStrike" dirty="0">
                          <a:solidFill>
                            <a:srgbClr val="000000"/>
                          </a:solidFill>
                          <a:effectLst/>
                          <a:latin typeface="Calibri" panose="020F0502020204030204" pitchFamily="34" charset="0"/>
                        </a:rPr>
                        <a:t>86.70</a:t>
                      </a:r>
                    </a:p>
                  </a:txBody>
                  <a:tcPr marL="108000" marR="108000" marT="36000" marB="36000" anchor="b"/>
                </a:tc>
                <a:tc>
                  <a:txBody>
                    <a:bodyPr/>
                    <a:lstStyle/>
                    <a:p>
                      <a:pPr algn="l" fontAlgn="b"/>
                      <a:r>
                        <a:rPr lang="it-IT" sz="2800" b="0" i="0" u="none" strike="noStrike" dirty="0">
                          <a:solidFill>
                            <a:srgbClr val="000000"/>
                          </a:solidFill>
                          <a:effectLst/>
                          <a:latin typeface="Calibri" panose="020F0502020204030204" pitchFamily="34" charset="0"/>
                        </a:rPr>
                        <a:t>Stanford</a:t>
                      </a:r>
                    </a:p>
                  </a:txBody>
                  <a:tcPr marL="108000" marR="108000" marT="36000" marB="36000" anchor="b"/>
                </a:tc>
                <a:extLst>
                  <a:ext uri="{0D108BD9-81ED-4DB2-BD59-A6C34878D82A}">
                    <a16:rowId xmlns:a16="http://schemas.microsoft.com/office/drawing/2014/main" xmlns="" val="509559565"/>
                  </a:ext>
                </a:extLst>
              </a:tr>
              <a:tr h="370840">
                <a:tc>
                  <a:txBody>
                    <a:bodyPr/>
                    <a:lstStyle/>
                    <a:p>
                      <a:pPr algn="l" fontAlgn="b"/>
                      <a:r>
                        <a:rPr lang="it-IT" sz="2800" b="0" i="0" u="none" strike="noStrike">
                          <a:solidFill>
                            <a:srgbClr val="000000"/>
                          </a:solidFill>
                          <a:effectLst/>
                          <a:latin typeface="Calibri" panose="020F0502020204030204" pitchFamily="34" charset="0"/>
                        </a:rPr>
                        <a:t>it</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90.68</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86.18</a:t>
                      </a:r>
                    </a:p>
                  </a:txBody>
                  <a:tcPr marL="108000" marR="108000" marT="36000" marB="36000" anchor="b"/>
                </a:tc>
                <a:tc>
                  <a:txBody>
                    <a:bodyPr/>
                    <a:lstStyle/>
                    <a:p>
                      <a:pPr algn="l" fontAlgn="b"/>
                      <a:r>
                        <a:rPr lang="it-IT" sz="2800" b="0" i="0" u="none" strike="noStrike">
                          <a:solidFill>
                            <a:srgbClr val="000000"/>
                          </a:solidFill>
                          <a:effectLst/>
                          <a:latin typeface="Calibri" panose="020F0502020204030204" pitchFamily="34" charset="0"/>
                        </a:rPr>
                        <a:t>Stanford</a:t>
                      </a:r>
                    </a:p>
                  </a:txBody>
                  <a:tcPr marL="108000" marR="108000" marT="36000" marB="36000" anchor="b"/>
                </a:tc>
                <a:extLst>
                  <a:ext uri="{0D108BD9-81ED-4DB2-BD59-A6C34878D82A}">
                    <a16:rowId xmlns:a16="http://schemas.microsoft.com/office/drawing/2014/main" xmlns="" val="862684361"/>
                  </a:ext>
                </a:extLst>
              </a:tr>
              <a:tr h="370840">
                <a:tc>
                  <a:txBody>
                    <a:bodyPr/>
                    <a:lstStyle/>
                    <a:p>
                      <a:pPr algn="l" fontAlgn="b"/>
                      <a:r>
                        <a:rPr lang="it-IT" sz="2800" b="0" i="0" u="none" strike="noStrike">
                          <a:solidFill>
                            <a:srgbClr val="000000"/>
                          </a:solidFill>
                          <a:effectLst/>
                          <a:latin typeface="Calibri" panose="020F0502020204030204" pitchFamily="34" charset="0"/>
                        </a:rPr>
                        <a:t>cs</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90.43</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88.31</a:t>
                      </a:r>
                    </a:p>
                  </a:txBody>
                  <a:tcPr marL="108000" marR="108000" marT="36000" marB="36000" anchor="b"/>
                </a:tc>
                <a:tc>
                  <a:txBody>
                    <a:bodyPr/>
                    <a:lstStyle/>
                    <a:p>
                      <a:pPr algn="l" fontAlgn="b"/>
                      <a:r>
                        <a:rPr lang="it-IT" sz="2800" b="0" i="0" u="none" strike="noStrike">
                          <a:solidFill>
                            <a:srgbClr val="000000"/>
                          </a:solidFill>
                          <a:effectLst/>
                          <a:latin typeface="Calibri" panose="020F0502020204030204" pitchFamily="34" charset="0"/>
                        </a:rPr>
                        <a:t>Stanford</a:t>
                      </a:r>
                    </a:p>
                  </a:txBody>
                  <a:tcPr marL="108000" marR="108000" marT="36000" marB="36000" anchor="b"/>
                </a:tc>
                <a:extLst>
                  <a:ext uri="{0D108BD9-81ED-4DB2-BD59-A6C34878D82A}">
                    <a16:rowId xmlns:a16="http://schemas.microsoft.com/office/drawing/2014/main" xmlns="" val="2144337955"/>
                  </a:ext>
                </a:extLst>
              </a:tr>
              <a:tr h="370840">
                <a:tc>
                  <a:txBody>
                    <a:bodyPr/>
                    <a:lstStyle/>
                    <a:p>
                      <a:pPr algn="l" fontAlgn="b"/>
                      <a:r>
                        <a:rPr lang="it-IT" sz="2800" b="0" i="0" u="none" strike="noStrike">
                          <a:solidFill>
                            <a:srgbClr val="000000"/>
                          </a:solidFill>
                          <a:effectLst/>
                          <a:latin typeface="Calibri" panose="020F0502020204030204" pitchFamily="34" charset="0"/>
                        </a:rPr>
                        <a:t>pl</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90.32</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87.94</a:t>
                      </a:r>
                    </a:p>
                  </a:txBody>
                  <a:tcPr marL="108000" marR="108000" marT="36000" marB="36000" anchor="b"/>
                </a:tc>
                <a:tc>
                  <a:txBody>
                    <a:bodyPr/>
                    <a:lstStyle/>
                    <a:p>
                      <a:pPr algn="l" fontAlgn="b"/>
                      <a:r>
                        <a:rPr lang="it-IT" sz="2800" b="0" i="0" u="none" strike="noStrike">
                          <a:solidFill>
                            <a:srgbClr val="000000"/>
                          </a:solidFill>
                          <a:effectLst/>
                          <a:latin typeface="Calibri" panose="020F0502020204030204" pitchFamily="34" charset="0"/>
                        </a:rPr>
                        <a:t>Stanford</a:t>
                      </a:r>
                    </a:p>
                  </a:txBody>
                  <a:tcPr marL="108000" marR="108000" marT="36000" marB="36000" anchor="b"/>
                </a:tc>
                <a:extLst>
                  <a:ext uri="{0D108BD9-81ED-4DB2-BD59-A6C34878D82A}">
                    <a16:rowId xmlns:a16="http://schemas.microsoft.com/office/drawing/2014/main" xmlns="" val="3998007867"/>
                  </a:ext>
                </a:extLst>
              </a:tr>
              <a:tr h="370840">
                <a:tc>
                  <a:txBody>
                    <a:bodyPr/>
                    <a:lstStyle/>
                    <a:p>
                      <a:pPr algn="l" fontAlgn="b"/>
                      <a:r>
                        <a:rPr lang="it-IT" sz="2800" b="0" i="0" u="none" strike="noStrike">
                          <a:solidFill>
                            <a:srgbClr val="000000"/>
                          </a:solidFill>
                          <a:effectLst/>
                          <a:latin typeface="Calibri" panose="020F0502020204030204" pitchFamily="34" charset="0"/>
                        </a:rPr>
                        <a:t>cs</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90.17</a:t>
                      </a:r>
                    </a:p>
                  </a:txBody>
                  <a:tcPr marL="108000" marR="108000" marT="36000" marB="36000" anchor="b"/>
                </a:tc>
                <a:tc>
                  <a:txBody>
                    <a:bodyPr/>
                    <a:lstStyle/>
                    <a:p>
                      <a:pPr algn="r" fontAlgn="b"/>
                      <a:r>
                        <a:rPr lang="it-IT" sz="2800" b="0" i="0" u="none" strike="noStrike">
                          <a:solidFill>
                            <a:srgbClr val="000000"/>
                          </a:solidFill>
                          <a:effectLst/>
                          <a:latin typeface="Calibri" panose="020F0502020204030204" pitchFamily="34" charset="0"/>
                        </a:rPr>
                        <a:t>88.44</a:t>
                      </a:r>
                    </a:p>
                  </a:txBody>
                  <a:tcPr marL="108000" marR="108000" marT="36000" marB="36000" anchor="b"/>
                </a:tc>
                <a:tc>
                  <a:txBody>
                    <a:bodyPr/>
                    <a:lstStyle/>
                    <a:p>
                      <a:pPr algn="l" fontAlgn="b"/>
                      <a:r>
                        <a:rPr lang="it-IT" sz="2800" b="0" i="0" u="none" strike="noStrike" dirty="0">
                          <a:solidFill>
                            <a:srgbClr val="000000"/>
                          </a:solidFill>
                          <a:effectLst/>
                          <a:latin typeface="Calibri" panose="020F0502020204030204" pitchFamily="34" charset="0"/>
                        </a:rPr>
                        <a:t>Stanford</a:t>
                      </a:r>
                    </a:p>
                  </a:txBody>
                  <a:tcPr marL="108000" marR="108000" marT="36000" marB="36000" anchor="b"/>
                </a:tc>
                <a:extLst>
                  <a:ext uri="{0D108BD9-81ED-4DB2-BD59-A6C34878D82A}">
                    <a16:rowId xmlns:a16="http://schemas.microsoft.com/office/drawing/2014/main" xmlns="" val="765862607"/>
                  </a:ext>
                </a:extLst>
              </a:tr>
            </a:tbl>
          </a:graphicData>
        </a:graphic>
      </p:graphicFrame>
    </p:spTree>
    <p:extLst>
      <p:ext uri="{BB962C8B-B14F-4D97-AF65-F5344CB8AC3E}">
        <p14:creationId xmlns:p14="http://schemas.microsoft.com/office/powerpoint/2010/main" val="15119077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itle 1">
            <a:extLst>
              <a:ext uri="{FF2B5EF4-FFF2-40B4-BE49-F238E27FC236}">
                <a16:creationId xmlns:a16="http://schemas.microsoft.com/office/drawing/2014/main" xmlns="" id="{E20F9C19-C148-4DCE-BE64-CE2607540843}"/>
              </a:ext>
            </a:extLst>
          </p:cNvPr>
          <p:cNvSpPr>
            <a:spLocks noGrp="1"/>
          </p:cNvSpPr>
          <p:nvPr>
            <p:ph type="ctrTitle" sz="quarter"/>
          </p:nvPr>
        </p:nvSpPr>
        <p:spPr>
          <a:xfrm>
            <a:off x="4002088" y="1470025"/>
            <a:ext cx="4756150" cy="1731963"/>
          </a:xfrm>
        </p:spPr>
        <p:txBody>
          <a:bodyPr/>
          <a:lstStyle/>
          <a:p>
            <a:pPr>
              <a:defRPr/>
            </a:pPr>
            <a:r>
              <a:rPr lang="en-US" altLang="ko-KR" dirty="0"/>
              <a:t>Dependencies encode relational structure</a:t>
            </a:r>
          </a:p>
        </p:txBody>
      </p:sp>
      <p:sp>
        <p:nvSpPr>
          <p:cNvPr id="187395" name="Subtitle 2">
            <a:extLst>
              <a:ext uri="{FF2B5EF4-FFF2-40B4-BE49-F238E27FC236}">
                <a16:creationId xmlns:a16="http://schemas.microsoft.com/office/drawing/2014/main" xmlns="" id="{AFF490C5-498D-42BA-B8F3-C307E81068D3}"/>
              </a:ext>
            </a:extLst>
          </p:cNvPr>
          <p:cNvSpPr>
            <a:spLocks noGrp="1"/>
          </p:cNvSpPr>
          <p:nvPr>
            <p:ph type="subTitle" sz="quarter" idx="1"/>
          </p:nvPr>
        </p:nvSpPr>
        <p:spPr>
          <a:xfrm>
            <a:off x="3733800" y="4114800"/>
            <a:ext cx="4724400" cy="1752600"/>
          </a:xfrm>
        </p:spPr>
        <p:txBody>
          <a:bodyPr/>
          <a:lstStyle/>
          <a:p>
            <a:pPr>
              <a:buFont typeface="Times" pitchFamily="18" charset="0"/>
              <a:buNone/>
              <a:defRPr/>
            </a:pPr>
            <a:r>
              <a:rPr lang="en-US" altLang="ko-KR"/>
              <a:t>Relation Extraction with Stanford Dependencies</a:t>
            </a:r>
          </a:p>
        </p:txBody>
      </p:sp>
      <p:pic>
        <p:nvPicPr>
          <p:cNvPr id="87044" name="Picture 8" descr="wordcloud2.jpg">
            <a:extLst>
              <a:ext uri="{FF2B5EF4-FFF2-40B4-BE49-F238E27FC236}">
                <a16:creationId xmlns:a16="http://schemas.microsoft.com/office/drawing/2014/main" xmlns="" id="{9BE6D0A5-1B8B-473A-B9E7-BCE8F7FB9A71}"/>
              </a:ext>
            </a:extLst>
          </p:cNvPr>
          <p:cNvPicPr>
            <a:picLocks noChangeAspect="1"/>
          </p:cNvPicPr>
          <p:nvPr/>
        </p:nvPicPr>
        <p:blipFill>
          <a:blip r:embed="rId2" cstate="print">
            <a:extLst>
              <a:ext uri="{28A0092B-C50C-407E-A947-70E740481C1C}">
                <a14:useLocalDpi xmlns:a14="http://schemas.microsoft.com/office/drawing/2010/main" val="0"/>
              </a:ext>
            </a:extLst>
          </a:blip>
          <a:srcRect l="19740" t="8415" r="20308" b="8153"/>
          <a:stretch>
            <a:fillRect/>
          </a:stretch>
        </p:blipFill>
        <p:spPr bwMode="auto">
          <a:xfrm>
            <a:off x="1588" y="11113"/>
            <a:ext cx="3473450" cy="625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xmlns="" id="{5D2448F5-D713-47CD-86E3-65F5FE27E77D}"/>
              </a:ext>
            </a:extLst>
          </p:cNvPr>
          <p:cNvSpPr>
            <a:spLocks noGrp="1" noChangeArrowheads="1"/>
          </p:cNvSpPr>
          <p:nvPr>
            <p:ph type="title"/>
          </p:nvPr>
        </p:nvSpPr>
        <p:spPr>
          <a:xfrm>
            <a:off x="649288" y="10955"/>
            <a:ext cx="8428037" cy="806450"/>
          </a:xfrm>
        </p:spPr>
        <p:txBody>
          <a:bodyPr>
            <a:normAutofit/>
          </a:bodyPr>
          <a:lstStyle/>
          <a:p>
            <a:pPr>
              <a:defRPr/>
            </a:pPr>
            <a:r>
              <a:rPr lang="en-US" altLang="ko-KR" sz="4000" dirty="0"/>
              <a:t>Dependency </a:t>
            </a:r>
            <a:r>
              <a:rPr lang="en-US" altLang="ko-KR" sz="4000" dirty="0" smtClean="0"/>
              <a:t>paths identify relations</a:t>
            </a:r>
            <a:endParaRPr lang="en-US" altLang="ko-KR" sz="4000" dirty="0"/>
          </a:p>
        </p:txBody>
      </p:sp>
      <p:sp>
        <p:nvSpPr>
          <p:cNvPr id="104450" name="Rectangle 3">
            <a:extLst>
              <a:ext uri="{FF2B5EF4-FFF2-40B4-BE49-F238E27FC236}">
                <a16:creationId xmlns:a16="http://schemas.microsoft.com/office/drawing/2014/main" xmlns="" id="{7A1B9464-1CE6-4070-A498-D2439EC4D96E}"/>
              </a:ext>
            </a:extLst>
          </p:cNvPr>
          <p:cNvSpPr>
            <a:spLocks noGrp="1" noChangeArrowheads="1"/>
          </p:cNvSpPr>
          <p:nvPr>
            <p:ph idx="1"/>
          </p:nvPr>
        </p:nvSpPr>
        <p:spPr>
          <a:xfrm>
            <a:off x="717550" y="1201511"/>
            <a:ext cx="8155810" cy="5377090"/>
          </a:xfrm>
        </p:spPr>
        <p:txBody>
          <a:bodyPr/>
          <a:lstStyle/>
          <a:p>
            <a:pPr>
              <a:lnSpc>
                <a:spcPct val="90000"/>
              </a:lnSpc>
              <a:buFont typeface="Times" pitchFamily="18" charset="0"/>
              <a:buNone/>
              <a:defRPr/>
            </a:pPr>
            <a:r>
              <a:rPr lang="en-US" altLang="ko-KR" sz="2400" dirty="0" smtClean="0">
                <a:latin typeface="+mn-lt"/>
              </a:rPr>
              <a:t>Example:</a:t>
            </a:r>
            <a:r>
              <a:rPr lang="en-US" altLang="ko-KR" sz="2400" dirty="0" smtClean="0">
                <a:latin typeface="+mn-lt"/>
              </a:rPr>
              <a:t> </a:t>
            </a:r>
            <a:r>
              <a:rPr lang="en-US" altLang="ko-KR" sz="2400" dirty="0">
                <a:latin typeface="+mn-lt"/>
              </a:rPr>
              <a:t>protein interaction</a:t>
            </a:r>
            <a:endParaRPr lang="en-US" altLang="ko-KR" sz="2000" dirty="0" smtClean="0">
              <a:latin typeface="+mn-lt"/>
            </a:endParaRPr>
          </a:p>
          <a:p>
            <a:pPr>
              <a:lnSpc>
                <a:spcPct val="90000"/>
              </a:lnSpc>
              <a:buFont typeface="Times" pitchFamily="18" charset="0"/>
              <a:buNone/>
              <a:defRPr/>
            </a:pPr>
            <a:endParaRPr lang="en-US" altLang="ko-KR" sz="2000" dirty="0">
              <a:solidFill>
                <a:srgbClr val="008000"/>
              </a:solidFill>
              <a:latin typeface="Lucida Sans" pitchFamily="34" charset="0"/>
            </a:endParaRPr>
          </a:p>
          <a:p>
            <a:pPr>
              <a:lnSpc>
                <a:spcPct val="90000"/>
              </a:lnSpc>
              <a:buFont typeface="Times" pitchFamily="18" charset="0"/>
              <a:buNone/>
              <a:defRPr/>
            </a:pPr>
            <a:r>
              <a:rPr lang="en-US" altLang="ko-KR" sz="2000" dirty="0" smtClean="0">
                <a:solidFill>
                  <a:srgbClr val="008000"/>
                </a:solidFill>
                <a:latin typeface="Lucida Sans" pitchFamily="34" charset="0"/>
              </a:rPr>
              <a:t>[</a:t>
            </a:r>
            <a:r>
              <a:rPr lang="en-US" altLang="ko-KR" sz="2000" dirty="0" err="1">
                <a:solidFill>
                  <a:srgbClr val="008000"/>
                </a:solidFill>
                <a:latin typeface="Lucida Sans" pitchFamily="34" charset="0"/>
              </a:rPr>
              <a:t>Erkan</a:t>
            </a:r>
            <a:r>
              <a:rPr lang="en-US" altLang="ko-KR" sz="2000" dirty="0">
                <a:solidFill>
                  <a:srgbClr val="008000"/>
                </a:solidFill>
                <a:latin typeface="Lucida Sans" pitchFamily="34" charset="0"/>
              </a:rPr>
              <a:t> et al. EMNLP 07, </a:t>
            </a:r>
            <a:r>
              <a:rPr lang="en-US" altLang="ko-KR" sz="2000" dirty="0" err="1">
                <a:solidFill>
                  <a:srgbClr val="008000"/>
                </a:solidFill>
                <a:latin typeface="Lucida Sans" pitchFamily="34" charset="0"/>
              </a:rPr>
              <a:t>Fundel</a:t>
            </a:r>
            <a:r>
              <a:rPr lang="en-US" altLang="ko-KR" sz="2000" dirty="0">
                <a:solidFill>
                  <a:srgbClr val="008000"/>
                </a:solidFill>
                <a:latin typeface="Lucida Sans" pitchFamily="34" charset="0"/>
              </a:rPr>
              <a:t> et al. 2007]</a:t>
            </a:r>
          </a:p>
          <a:p>
            <a:pPr>
              <a:lnSpc>
                <a:spcPct val="90000"/>
              </a:lnSpc>
              <a:buFont typeface="Times" pitchFamily="18" charset="0"/>
              <a:buNone/>
              <a:defRPr/>
            </a:pPr>
            <a:endParaRPr lang="en-US" altLang="ko-KR" sz="2000" dirty="0">
              <a:solidFill>
                <a:srgbClr val="008000"/>
              </a:solidFill>
              <a:latin typeface="Lucida Sans" pitchFamily="34" charset="0"/>
            </a:endParaRPr>
          </a:p>
          <a:p>
            <a:pPr>
              <a:lnSpc>
                <a:spcPct val="90000"/>
              </a:lnSpc>
              <a:buFont typeface="Times" pitchFamily="18" charset="0"/>
              <a:buNone/>
              <a:defRPr/>
            </a:pPr>
            <a:endParaRPr lang="en-US" altLang="ko-KR" sz="2000" dirty="0">
              <a:solidFill>
                <a:srgbClr val="008000"/>
              </a:solidFill>
              <a:latin typeface="Lucida Sans" pitchFamily="34" charset="0"/>
            </a:endParaRPr>
          </a:p>
          <a:p>
            <a:pPr>
              <a:lnSpc>
                <a:spcPct val="90000"/>
              </a:lnSpc>
              <a:buFont typeface="Times" pitchFamily="18" charset="0"/>
              <a:buNone/>
              <a:defRPr/>
            </a:pPr>
            <a:endParaRPr lang="en-US" altLang="ko-KR" sz="2000" dirty="0">
              <a:solidFill>
                <a:srgbClr val="008000"/>
              </a:solidFill>
              <a:latin typeface="Lucida Sans" pitchFamily="34" charset="0"/>
            </a:endParaRPr>
          </a:p>
          <a:p>
            <a:pPr>
              <a:lnSpc>
                <a:spcPct val="90000"/>
              </a:lnSpc>
              <a:buFont typeface="Times" pitchFamily="18" charset="0"/>
              <a:buNone/>
              <a:defRPr/>
            </a:pPr>
            <a:endParaRPr lang="en-US" altLang="ko-KR" sz="2000" dirty="0">
              <a:solidFill>
                <a:srgbClr val="008000"/>
              </a:solidFill>
              <a:latin typeface="Lucida Sans" pitchFamily="34" charset="0"/>
            </a:endParaRPr>
          </a:p>
          <a:p>
            <a:pPr>
              <a:lnSpc>
                <a:spcPct val="90000"/>
              </a:lnSpc>
              <a:buFont typeface="Times" pitchFamily="18" charset="0"/>
              <a:buNone/>
              <a:defRPr/>
            </a:pPr>
            <a:endParaRPr lang="en-US" altLang="ko-KR" sz="2000" dirty="0">
              <a:solidFill>
                <a:srgbClr val="008000"/>
              </a:solidFill>
              <a:latin typeface="Lucida Sans" pitchFamily="34" charset="0"/>
            </a:endParaRPr>
          </a:p>
          <a:p>
            <a:pPr>
              <a:lnSpc>
                <a:spcPct val="90000"/>
              </a:lnSpc>
              <a:buFont typeface="Times" pitchFamily="18" charset="0"/>
              <a:buNone/>
              <a:defRPr/>
            </a:pPr>
            <a:endParaRPr lang="en-US" altLang="ko-KR" sz="2000" dirty="0">
              <a:solidFill>
                <a:srgbClr val="008000"/>
              </a:solidFill>
              <a:latin typeface="Lucida Sans" pitchFamily="34" charset="0"/>
            </a:endParaRPr>
          </a:p>
          <a:p>
            <a:pPr>
              <a:lnSpc>
                <a:spcPct val="90000"/>
              </a:lnSpc>
              <a:buFont typeface="Times" pitchFamily="18" charset="0"/>
              <a:buNone/>
              <a:defRPr/>
            </a:pPr>
            <a:endParaRPr lang="en-US" altLang="ko-KR" sz="2000" dirty="0">
              <a:solidFill>
                <a:srgbClr val="008000"/>
              </a:solidFill>
              <a:latin typeface="Lucida Sans" pitchFamily="34" charset="0"/>
            </a:endParaRPr>
          </a:p>
          <a:p>
            <a:pPr>
              <a:lnSpc>
                <a:spcPct val="90000"/>
              </a:lnSpc>
              <a:buFont typeface="Times" pitchFamily="18" charset="0"/>
              <a:buNone/>
              <a:defRPr/>
            </a:pPr>
            <a:endParaRPr lang="en-US" altLang="ko-KR" sz="2000" dirty="0">
              <a:latin typeface="Lucida Sans" pitchFamily="34" charset="0"/>
            </a:endParaRPr>
          </a:p>
          <a:p>
            <a:pPr>
              <a:lnSpc>
                <a:spcPct val="90000"/>
              </a:lnSpc>
              <a:buFont typeface="Times" pitchFamily="18" charset="0"/>
              <a:buNone/>
              <a:defRPr/>
            </a:pPr>
            <a:r>
              <a:rPr lang="en-US" altLang="ko-KR" sz="2000" dirty="0" err="1"/>
              <a:t>KaiC</a:t>
            </a:r>
            <a:r>
              <a:rPr lang="en-US" altLang="ko-KR" sz="2000" dirty="0"/>
              <a:t> </a:t>
            </a:r>
            <a:r>
              <a:rPr lang="en-US" altLang="ko-KR" sz="2000" dirty="0">
                <a:sym typeface="Wingdings" pitchFamily="2" charset="2"/>
              </a:rPr>
              <a:t></a:t>
            </a:r>
            <a:r>
              <a:rPr lang="en-US" altLang="ko-KR" sz="2000" dirty="0" err="1"/>
              <a:t>nsubj</a:t>
            </a:r>
            <a:r>
              <a:rPr lang="en-US" altLang="ko-KR" sz="2000" dirty="0"/>
              <a:t>  interacts  </a:t>
            </a:r>
            <a:r>
              <a:rPr lang="en-US" altLang="ko-KR" sz="2000" dirty="0" err="1"/>
              <a:t>prep_with</a:t>
            </a:r>
            <a:r>
              <a:rPr lang="en-US" altLang="ko-KR" sz="2000" dirty="0">
                <a:sym typeface="Wingdings" pitchFamily="2" charset="2"/>
              </a:rPr>
              <a:t></a:t>
            </a:r>
            <a:r>
              <a:rPr lang="en-US" altLang="ko-KR" sz="2000" dirty="0"/>
              <a:t> </a:t>
            </a:r>
            <a:r>
              <a:rPr lang="en-US" altLang="ko-KR" sz="2000" dirty="0" err="1"/>
              <a:t>SasA</a:t>
            </a:r>
            <a:endParaRPr lang="en-US" altLang="ko-KR" sz="2000" dirty="0"/>
          </a:p>
          <a:p>
            <a:pPr>
              <a:lnSpc>
                <a:spcPct val="90000"/>
              </a:lnSpc>
              <a:buFont typeface="Times" pitchFamily="18" charset="0"/>
              <a:buNone/>
              <a:defRPr/>
            </a:pPr>
            <a:r>
              <a:rPr lang="en-US" altLang="ko-KR" sz="2000" dirty="0" err="1"/>
              <a:t>KaiC</a:t>
            </a:r>
            <a:r>
              <a:rPr lang="en-US" altLang="ko-KR" sz="2000" dirty="0"/>
              <a:t> </a:t>
            </a:r>
            <a:r>
              <a:rPr lang="en-US" altLang="ko-KR" sz="2000" dirty="0">
                <a:sym typeface="Wingdings" pitchFamily="2" charset="2"/>
              </a:rPr>
              <a:t></a:t>
            </a:r>
            <a:r>
              <a:rPr lang="en-US" altLang="ko-KR" sz="2000" dirty="0" err="1"/>
              <a:t>nsubj</a:t>
            </a:r>
            <a:r>
              <a:rPr lang="en-US" altLang="ko-KR" sz="2000" dirty="0"/>
              <a:t>  interacts  </a:t>
            </a:r>
            <a:r>
              <a:rPr lang="en-US" altLang="ko-KR" sz="2000" dirty="0" err="1"/>
              <a:t>prep_with</a:t>
            </a:r>
            <a:r>
              <a:rPr lang="en-US" altLang="ko-KR" sz="2000" dirty="0">
                <a:sym typeface="Wingdings" pitchFamily="2" charset="2"/>
              </a:rPr>
              <a:t></a:t>
            </a:r>
            <a:r>
              <a:rPr lang="en-US" altLang="ko-KR" sz="2000" dirty="0"/>
              <a:t> </a:t>
            </a:r>
            <a:r>
              <a:rPr lang="en-US" altLang="ko-KR" sz="2000" dirty="0" err="1"/>
              <a:t>SasA</a:t>
            </a:r>
            <a:r>
              <a:rPr lang="en-US" altLang="ko-KR" sz="2000" dirty="0"/>
              <a:t>  </a:t>
            </a:r>
            <a:r>
              <a:rPr lang="en-US" altLang="ko-KR" sz="2000" dirty="0" err="1"/>
              <a:t>conj_and</a:t>
            </a:r>
            <a:r>
              <a:rPr lang="en-US" altLang="ko-KR" sz="2000" dirty="0">
                <a:sym typeface="Wingdings" pitchFamily="2" charset="2"/>
              </a:rPr>
              <a:t></a:t>
            </a:r>
            <a:r>
              <a:rPr lang="en-US" altLang="ko-KR" sz="2000" dirty="0"/>
              <a:t> </a:t>
            </a:r>
            <a:r>
              <a:rPr lang="en-US" altLang="ko-KR" sz="2000" dirty="0" err="1"/>
              <a:t>KaiA</a:t>
            </a:r>
            <a:endParaRPr lang="en-US" altLang="ko-KR" sz="2000" dirty="0"/>
          </a:p>
          <a:p>
            <a:pPr>
              <a:lnSpc>
                <a:spcPct val="90000"/>
              </a:lnSpc>
              <a:buFont typeface="Times" pitchFamily="18" charset="0"/>
              <a:buNone/>
              <a:defRPr/>
            </a:pPr>
            <a:r>
              <a:rPr lang="en-US" altLang="ko-KR" sz="2000" dirty="0" err="1"/>
              <a:t>KaiC</a:t>
            </a:r>
            <a:r>
              <a:rPr lang="en-US" altLang="ko-KR" sz="2000" dirty="0"/>
              <a:t> </a:t>
            </a:r>
            <a:r>
              <a:rPr lang="en-US" altLang="ko-KR" sz="2000" dirty="0">
                <a:sym typeface="Wingdings" pitchFamily="2" charset="2"/>
              </a:rPr>
              <a:t></a:t>
            </a:r>
            <a:r>
              <a:rPr lang="en-US" altLang="ko-KR" sz="2000" dirty="0" err="1"/>
              <a:t>nsubj</a:t>
            </a:r>
            <a:r>
              <a:rPr lang="en-US" altLang="ko-KR" sz="2000" dirty="0"/>
              <a:t>  interacts  </a:t>
            </a:r>
            <a:r>
              <a:rPr lang="en-US" altLang="ko-KR" sz="2000" dirty="0" err="1"/>
              <a:t>prep_with</a:t>
            </a:r>
            <a:r>
              <a:rPr lang="en-US" altLang="ko-KR" sz="2000" dirty="0">
                <a:sym typeface="Wingdings" pitchFamily="2" charset="2"/>
              </a:rPr>
              <a:t></a:t>
            </a:r>
            <a:r>
              <a:rPr lang="en-US" altLang="ko-KR" sz="2000" dirty="0"/>
              <a:t> </a:t>
            </a:r>
            <a:r>
              <a:rPr lang="en-US" altLang="ko-KR" sz="2000" dirty="0" err="1"/>
              <a:t>SasA</a:t>
            </a:r>
            <a:r>
              <a:rPr lang="en-US" altLang="ko-KR" sz="2000" dirty="0"/>
              <a:t>  </a:t>
            </a:r>
            <a:r>
              <a:rPr lang="en-US" altLang="ko-KR" sz="2000" dirty="0" err="1"/>
              <a:t>conj_and</a:t>
            </a:r>
            <a:r>
              <a:rPr lang="en-US" altLang="ko-KR" sz="2000" dirty="0">
                <a:sym typeface="Wingdings" pitchFamily="2" charset="2"/>
              </a:rPr>
              <a:t></a:t>
            </a:r>
            <a:r>
              <a:rPr lang="en-US" altLang="ko-KR" sz="2000" dirty="0"/>
              <a:t> </a:t>
            </a:r>
            <a:r>
              <a:rPr lang="en-US" altLang="ko-KR" sz="2000" dirty="0" err="1"/>
              <a:t>KaiB</a:t>
            </a:r>
            <a:endParaRPr lang="en-US" altLang="ko-KR" sz="2000" dirty="0"/>
          </a:p>
        </p:txBody>
      </p:sp>
      <p:grpSp>
        <p:nvGrpSpPr>
          <p:cNvPr id="88068" name="Group 55">
            <a:extLst>
              <a:ext uri="{FF2B5EF4-FFF2-40B4-BE49-F238E27FC236}">
                <a16:creationId xmlns:a16="http://schemas.microsoft.com/office/drawing/2014/main" xmlns="" id="{B7A90114-CB92-4A20-BEE1-61329AA30EC6}"/>
              </a:ext>
            </a:extLst>
          </p:cNvPr>
          <p:cNvGrpSpPr>
            <a:grpSpLocks/>
          </p:cNvGrpSpPr>
          <p:nvPr/>
        </p:nvGrpSpPr>
        <p:grpSpPr bwMode="auto">
          <a:xfrm>
            <a:off x="1201738" y="2330450"/>
            <a:ext cx="7059612" cy="2174875"/>
            <a:chOff x="737" y="1260"/>
            <a:chExt cx="4447" cy="1370"/>
          </a:xfrm>
        </p:grpSpPr>
        <p:sp>
          <p:nvSpPr>
            <p:cNvPr id="88070" name="Line 5">
              <a:extLst>
                <a:ext uri="{FF2B5EF4-FFF2-40B4-BE49-F238E27FC236}">
                  <a16:creationId xmlns:a16="http://schemas.microsoft.com/office/drawing/2014/main" xmlns="" id="{2BE08BA0-EC1C-4B98-AAB6-1157499A6FA9}"/>
                </a:ext>
              </a:extLst>
            </p:cNvPr>
            <p:cNvSpPr>
              <a:spLocks noChangeShapeType="1"/>
            </p:cNvSpPr>
            <p:nvPr/>
          </p:nvSpPr>
          <p:spPr bwMode="auto">
            <a:xfrm>
              <a:off x="2985" y="1879"/>
              <a:ext cx="0" cy="50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8071" name="Text Box 6">
              <a:extLst>
                <a:ext uri="{FF2B5EF4-FFF2-40B4-BE49-F238E27FC236}">
                  <a16:creationId xmlns:a16="http://schemas.microsoft.com/office/drawing/2014/main" xmlns="" id="{9103833D-9F88-4798-9122-811E6DDDF742}"/>
                </a:ext>
              </a:extLst>
            </p:cNvPr>
            <p:cNvSpPr txBox="1">
              <a:spLocks noChangeArrowheads="1"/>
            </p:cNvSpPr>
            <p:nvPr/>
          </p:nvSpPr>
          <p:spPr bwMode="auto">
            <a:xfrm>
              <a:off x="1469" y="1260"/>
              <a:ext cx="126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b="0">
                  <a:solidFill>
                    <a:srgbClr val="2584BB"/>
                  </a:solidFill>
                  <a:latin typeface="Courier" pitchFamily="49" charset="0"/>
                  <a:ea typeface="MS PGothic" panose="020B0600070205080204" pitchFamily="34" charset="-128"/>
                </a:rPr>
                <a:t>demonstrated</a:t>
              </a:r>
              <a:endParaRPr kumimoji="0" lang="en-US" altLang="ko-KR" sz="2400" b="0">
                <a:solidFill>
                  <a:srgbClr val="2584BB"/>
                </a:solidFill>
                <a:latin typeface="Lucida Sans" panose="020B0602030504020204" pitchFamily="34" charset="0"/>
                <a:ea typeface="MS PGothic" panose="020B0600070205080204" pitchFamily="34" charset="-128"/>
              </a:endParaRPr>
            </a:p>
          </p:txBody>
        </p:sp>
        <p:sp>
          <p:nvSpPr>
            <p:cNvPr id="88072" name="Text Box 7">
              <a:extLst>
                <a:ext uri="{FF2B5EF4-FFF2-40B4-BE49-F238E27FC236}">
                  <a16:creationId xmlns:a16="http://schemas.microsoft.com/office/drawing/2014/main" xmlns="" id="{C169E0C7-1539-4FE8-9A38-A6750D3BCAF1}"/>
                </a:ext>
              </a:extLst>
            </p:cNvPr>
            <p:cNvSpPr txBox="1">
              <a:spLocks noChangeArrowheads="1"/>
            </p:cNvSpPr>
            <p:nvPr/>
          </p:nvSpPr>
          <p:spPr bwMode="auto">
            <a:xfrm>
              <a:off x="737" y="1658"/>
              <a:ext cx="7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b="0">
                  <a:solidFill>
                    <a:srgbClr val="2584BB"/>
                  </a:solidFill>
                  <a:latin typeface="Courier" pitchFamily="49" charset="0"/>
                  <a:ea typeface="MS PGothic" panose="020B0600070205080204" pitchFamily="34" charset="-128"/>
                </a:rPr>
                <a:t>results</a:t>
              </a:r>
              <a:endParaRPr kumimoji="0" lang="en-US" altLang="ko-KR" sz="2400" b="0">
                <a:solidFill>
                  <a:srgbClr val="2584BB"/>
                </a:solidFill>
                <a:latin typeface="Lucida Sans" panose="020B0602030504020204" pitchFamily="34" charset="0"/>
                <a:ea typeface="MS PGothic" panose="020B0600070205080204" pitchFamily="34" charset="-128"/>
              </a:endParaRPr>
            </a:p>
          </p:txBody>
        </p:sp>
        <p:sp>
          <p:nvSpPr>
            <p:cNvPr id="88073" name="Text Box 8">
              <a:extLst>
                <a:ext uri="{FF2B5EF4-FFF2-40B4-BE49-F238E27FC236}">
                  <a16:creationId xmlns:a16="http://schemas.microsoft.com/office/drawing/2014/main" xmlns="" id="{8C4E94EF-4EB5-4F9F-BEEA-08CAD65C5A03}"/>
                </a:ext>
              </a:extLst>
            </p:cNvPr>
            <p:cNvSpPr txBox="1">
              <a:spLocks noChangeArrowheads="1"/>
            </p:cNvSpPr>
            <p:nvPr/>
          </p:nvSpPr>
          <p:spPr bwMode="auto">
            <a:xfrm>
              <a:off x="1737" y="2332"/>
              <a:ext cx="50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b="0">
                  <a:solidFill>
                    <a:srgbClr val="2584BB"/>
                  </a:solidFill>
                  <a:latin typeface="Courier" pitchFamily="49" charset="0"/>
                  <a:ea typeface="MS PGothic" panose="020B0600070205080204" pitchFamily="34" charset="-128"/>
                </a:rPr>
                <a:t>KaiC</a:t>
              </a:r>
              <a:endParaRPr kumimoji="0" lang="en-US" altLang="ko-KR" sz="2400" b="0">
                <a:solidFill>
                  <a:srgbClr val="2584BB"/>
                </a:solidFill>
                <a:latin typeface="Lucida Sans" panose="020B0602030504020204" pitchFamily="34" charset="0"/>
                <a:ea typeface="MS PGothic" panose="020B0600070205080204" pitchFamily="34" charset="-128"/>
              </a:endParaRPr>
            </a:p>
          </p:txBody>
        </p:sp>
        <p:sp>
          <p:nvSpPr>
            <p:cNvPr id="88074" name="Text Box 9">
              <a:extLst>
                <a:ext uri="{FF2B5EF4-FFF2-40B4-BE49-F238E27FC236}">
                  <a16:creationId xmlns:a16="http://schemas.microsoft.com/office/drawing/2014/main" xmlns="" id="{CFA99E66-F458-4FB8-9329-5074ECB66203}"/>
                </a:ext>
              </a:extLst>
            </p:cNvPr>
            <p:cNvSpPr txBox="1">
              <a:spLocks noChangeArrowheads="1"/>
            </p:cNvSpPr>
            <p:nvPr/>
          </p:nvSpPr>
          <p:spPr bwMode="auto">
            <a:xfrm>
              <a:off x="2573" y="1670"/>
              <a:ext cx="9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b="0">
                  <a:solidFill>
                    <a:srgbClr val="2584BB"/>
                  </a:solidFill>
                  <a:latin typeface="Courier" pitchFamily="49" charset="0"/>
                  <a:ea typeface="MS PGothic" panose="020B0600070205080204" pitchFamily="34" charset="-128"/>
                </a:rPr>
                <a:t>interacts</a:t>
              </a:r>
              <a:endParaRPr kumimoji="0" lang="en-US" altLang="ko-KR" sz="2400" b="0">
                <a:solidFill>
                  <a:srgbClr val="2584BB"/>
                </a:solidFill>
                <a:latin typeface="Lucida Sans" panose="020B0602030504020204" pitchFamily="34" charset="0"/>
                <a:ea typeface="MS PGothic" panose="020B0600070205080204" pitchFamily="34" charset="-128"/>
              </a:endParaRPr>
            </a:p>
          </p:txBody>
        </p:sp>
        <p:sp>
          <p:nvSpPr>
            <p:cNvPr id="88075" name="Text Box 10">
              <a:extLst>
                <a:ext uri="{FF2B5EF4-FFF2-40B4-BE49-F238E27FC236}">
                  <a16:creationId xmlns:a16="http://schemas.microsoft.com/office/drawing/2014/main" xmlns="" id="{56BC1245-EE13-4953-97AF-6FC86ED7E438}"/>
                </a:ext>
              </a:extLst>
            </p:cNvPr>
            <p:cNvSpPr txBox="1">
              <a:spLocks noChangeArrowheads="1"/>
            </p:cNvSpPr>
            <p:nvPr/>
          </p:nvSpPr>
          <p:spPr bwMode="auto">
            <a:xfrm>
              <a:off x="2432" y="2342"/>
              <a:ext cx="122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b="0">
                  <a:solidFill>
                    <a:srgbClr val="2584BB"/>
                  </a:solidFill>
                  <a:latin typeface="Lucida Sans" panose="020B0602030504020204" pitchFamily="34" charset="0"/>
                  <a:ea typeface="MS PGothic" panose="020B0600070205080204" pitchFamily="34" charset="-128"/>
                </a:rPr>
                <a:t> </a:t>
              </a:r>
              <a:r>
                <a:rPr kumimoji="0" lang="en-US" altLang="ko-KR" sz="2000" b="0">
                  <a:solidFill>
                    <a:srgbClr val="2584BB"/>
                  </a:solidFill>
                  <a:latin typeface="Courier" pitchFamily="49" charset="0"/>
                  <a:ea typeface="MS PGothic" panose="020B0600070205080204" pitchFamily="34" charset="-128"/>
                </a:rPr>
                <a:t>rythmically</a:t>
              </a:r>
              <a:endParaRPr kumimoji="0" lang="en-US" altLang="ko-KR" sz="2400" b="0">
                <a:solidFill>
                  <a:srgbClr val="2584BB"/>
                </a:solidFill>
                <a:latin typeface="Lucida Sans" panose="020B0602030504020204" pitchFamily="34" charset="0"/>
                <a:ea typeface="MS PGothic" panose="020B0600070205080204" pitchFamily="34" charset="-128"/>
              </a:endParaRPr>
            </a:p>
          </p:txBody>
        </p:sp>
        <p:sp>
          <p:nvSpPr>
            <p:cNvPr id="88076" name="Text Box 11">
              <a:extLst>
                <a:ext uri="{FF2B5EF4-FFF2-40B4-BE49-F238E27FC236}">
                  <a16:creationId xmlns:a16="http://schemas.microsoft.com/office/drawing/2014/main" xmlns="" id="{EDC0A902-E03F-4C11-B49A-301D37C39613}"/>
                </a:ext>
              </a:extLst>
            </p:cNvPr>
            <p:cNvSpPr txBox="1">
              <a:spLocks noChangeArrowheads="1"/>
            </p:cNvSpPr>
            <p:nvPr/>
          </p:nvSpPr>
          <p:spPr bwMode="auto">
            <a:xfrm>
              <a:off x="1132" y="1409"/>
              <a:ext cx="45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600" b="0" i="1">
                  <a:solidFill>
                    <a:srgbClr val="000000"/>
                  </a:solidFill>
                  <a:latin typeface="Lucida Sans" panose="020B0602030504020204" pitchFamily="34" charset="0"/>
                  <a:ea typeface="MS PGothic" panose="020B0600070205080204" pitchFamily="34" charset="-128"/>
                </a:rPr>
                <a:t>nsubj</a:t>
              </a:r>
              <a:endParaRPr kumimoji="0" lang="en-US" altLang="ko-KR" sz="2400" b="0">
                <a:solidFill>
                  <a:srgbClr val="000000"/>
                </a:solidFill>
                <a:latin typeface="Lucida Sans" panose="020B0602030504020204" pitchFamily="34" charset="0"/>
                <a:ea typeface="MS PGothic" panose="020B0600070205080204" pitchFamily="34" charset="-128"/>
              </a:endParaRPr>
            </a:p>
          </p:txBody>
        </p:sp>
        <p:sp>
          <p:nvSpPr>
            <p:cNvPr id="88077" name="Line 14">
              <a:extLst>
                <a:ext uri="{FF2B5EF4-FFF2-40B4-BE49-F238E27FC236}">
                  <a16:creationId xmlns:a16="http://schemas.microsoft.com/office/drawing/2014/main" xmlns="" id="{1475C379-E730-4BBB-9D05-E0C575B02B2F}"/>
                </a:ext>
              </a:extLst>
            </p:cNvPr>
            <p:cNvSpPr>
              <a:spLocks noChangeShapeType="1"/>
            </p:cNvSpPr>
            <p:nvPr/>
          </p:nvSpPr>
          <p:spPr bwMode="auto">
            <a:xfrm flipH="1">
              <a:off x="1329" y="1463"/>
              <a:ext cx="524" cy="2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8078" name="Text Box 17">
              <a:extLst>
                <a:ext uri="{FF2B5EF4-FFF2-40B4-BE49-F238E27FC236}">
                  <a16:creationId xmlns:a16="http://schemas.microsoft.com/office/drawing/2014/main" xmlns="" id="{E523C841-6884-4527-8E07-B044075EB550}"/>
                </a:ext>
              </a:extLst>
            </p:cNvPr>
            <p:cNvSpPr txBox="1">
              <a:spLocks noChangeArrowheads="1"/>
            </p:cNvSpPr>
            <p:nvPr/>
          </p:nvSpPr>
          <p:spPr bwMode="auto">
            <a:xfrm>
              <a:off x="961" y="2240"/>
              <a:ext cx="40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b="0">
                  <a:solidFill>
                    <a:srgbClr val="2584BB"/>
                  </a:solidFill>
                  <a:latin typeface="Courier" pitchFamily="49" charset="0"/>
                  <a:ea typeface="MS PGothic" panose="020B0600070205080204" pitchFamily="34" charset="-128"/>
                </a:rPr>
                <a:t>The</a:t>
              </a:r>
              <a:endParaRPr kumimoji="0" lang="en-US" altLang="ko-KR" sz="2400" b="0">
                <a:solidFill>
                  <a:srgbClr val="2584BB"/>
                </a:solidFill>
                <a:latin typeface="Lucida Sans" panose="020B0602030504020204" pitchFamily="34" charset="0"/>
                <a:ea typeface="MS PGothic" panose="020B0600070205080204" pitchFamily="34" charset="-128"/>
              </a:endParaRPr>
            </a:p>
          </p:txBody>
        </p:sp>
        <p:sp>
          <p:nvSpPr>
            <p:cNvPr id="88079" name="Text Box 18">
              <a:extLst>
                <a:ext uri="{FF2B5EF4-FFF2-40B4-BE49-F238E27FC236}">
                  <a16:creationId xmlns:a16="http://schemas.microsoft.com/office/drawing/2014/main" xmlns="" id="{515DD6F1-62FE-4A74-AA34-2FADED384C76}"/>
                </a:ext>
              </a:extLst>
            </p:cNvPr>
            <p:cNvSpPr txBox="1">
              <a:spLocks noChangeArrowheads="1"/>
            </p:cNvSpPr>
            <p:nvPr/>
          </p:nvSpPr>
          <p:spPr bwMode="auto">
            <a:xfrm>
              <a:off x="1964" y="1731"/>
              <a:ext cx="4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600" b="0" i="1">
                  <a:solidFill>
                    <a:srgbClr val="000000"/>
                  </a:solidFill>
                  <a:latin typeface="Lucida Sans" panose="020B0602030504020204" pitchFamily="34" charset="0"/>
                  <a:ea typeface="MS PGothic" panose="020B0600070205080204" pitchFamily="34" charset="-128"/>
                </a:rPr>
                <a:t>compl</a:t>
              </a:r>
              <a:endParaRPr kumimoji="0" lang="en-US" altLang="ko-KR" sz="2400" b="0">
                <a:solidFill>
                  <a:srgbClr val="000000"/>
                </a:solidFill>
                <a:latin typeface="Lucida Sans" panose="020B0602030504020204" pitchFamily="34" charset="0"/>
                <a:ea typeface="MS PGothic" panose="020B0600070205080204" pitchFamily="34" charset="-128"/>
              </a:endParaRPr>
            </a:p>
          </p:txBody>
        </p:sp>
        <p:sp>
          <p:nvSpPr>
            <p:cNvPr id="88080" name="Text Box 24">
              <a:extLst>
                <a:ext uri="{FF2B5EF4-FFF2-40B4-BE49-F238E27FC236}">
                  <a16:creationId xmlns:a16="http://schemas.microsoft.com/office/drawing/2014/main" xmlns="" id="{8F7246CD-9420-4CF2-BF40-A6171B4E3634}"/>
                </a:ext>
              </a:extLst>
            </p:cNvPr>
            <p:cNvSpPr txBox="1">
              <a:spLocks noChangeArrowheads="1"/>
            </p:cNvSpPr>
            <p:nvPr/>
          </p:nvSpPr>
          <p:spPr bwMode="auto">
            <a:xfrm>
              <a:off x="851" y="1897"/>
              <a:ext cx="31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600" b="0" i="1">
                  <a:solidFill>
                    <a:srgbClr val="000000"/>
                  </a:solidFill>
                  <a:latin typeface="Lucida Sans" panose="020B0602030504020204" pitchFamily="34" charset="0"/>
                  <a:ea typeface="MS PGothic" panose="020B0600070205080204" pitchFamily="34" charset="-128"/>
                </a:rPr>
                <a:t>det</a:t>
              </a:r>
              <a:endParaRPr kumimoji="0" lang="en-US" altLang="ko-KR" sz="2400" b="0">
                <a:solidFill>
                  <a:srgbClr val="000000"/>
                </a:solidFill>
                <a:latin typeface="Lucida Sans" panose="020B0602030504020204" pitchFamily="34" charset="0"/>
                <a:ea typeface="MS PGothic" panose="020B0600070205080204" pitchFamily="34" charset="-128"/>
              </a:endParaRPr>
            </a:p>
          </p:txBody>
        </p:sp>
        <p:sp>
          <p:nvSpPr>
            <p:cNvPr id="88081" name="Line 25">
              <a:extLst>
                <a:ext uri="{FF2B5EF4-FFF2-40B4-BE49-F238E27FC236}">
                  <a16:creationId xmlns:a16="http://schemas.microsoft.com/office/drawing/2014/main" xmlns="" id="{F1BF1B7B-2E96-416B-A4DE-5267B208DA16}"/>
                </a:ext>
              </a:extLst>
            </p:cNvPr>
            <p:cNvSpPr>
              <a:spLocks noChangeShapeType="1"/>
            </p:cNvSpPr>
            <p:nvPr/>
          </p:nvSpPr>
          <p:spPr bwMode="auto">
            <a:xfrm>
              <a:off x="1148" y="1880"/>
              <a:ext cx="0" cy="41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8082" name="Text Box 33">
              <a:extLst>
                <a:ext uri="{FF2B5EF4-FFF2-40B4-BE49-F238E27FC236}">
                  <a16:creationId xmlns:a16="http://schemas.microsoft.com/office/drawing/2014/main" xmlns="" id="{1AA33586-54D0-4959-BECA-C8CB97F7F89B}"/>
                </a:ext>
              </a:extLst>
            </p:cNvPr>
            <p:cNvSpPr txBox="1">
              <a:spLocks noChangeArrowheads="1"/>
            </p:cNvSpPr>
            <p:nvPr/>
          </p:nvSpPr>
          <p:spPr bwMode="auto">
            <a:xfrm>
              <a:off x="2697" y="1417"/>
              <a:ext cx="51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600" b="0" i="1">
                  <a:solidFill>
                    <a:srgbClr val="000000"/>
                  </a:solidFill>
                  <a:latin typeface="Lucida Sans" panose="020B0602030504020204" pitchFamily="34" charset="0"/>
                  <a:ea typeface="MS PGothic" panose="020B0600070205080204" pitchFamily="34" charset="-128"/>
                </a:rPr>
                <a:t>ccomp</a:t>
              </a:r>
              <a:endParaRPr kumimoji="0" lang="en-US" altLang="ko-KR" sz="2400" b="0">
                <a:solidFill>
                  <a:srgbClr val="000000"/>
                </a:solidFill>
                <a:latin typeface="Lucida Sans" panose="020B0602030504020204" pitchFamily="34" charset="0"/>
                <a:ea typeface="MS PGothic" panose="020B0600070205080204" pitchFamily="34" charset="-128"/>
              </a:endParaRPr>
            </a:p>
          </p:txBody>
        </p:sp>
        <p:sp>
          <p:nvSpPr>
            <p:cNvPr id="88083" name="Line 34">
              <a:extLst>
                <a:ext uri="{FF2B5EF4-FFF2-40B4-BE49-F238E27FC236}">
                  <a16:creationId xmlns:a16="http://schemas.microsoft.com/office/drawing/2014/main" xmlns="" id="{FF3A5BBC-0FA7-4735-BC30-EE7AF4B41595}"/>
                </a:ext>
              </a:extLst>
            </p:cNvPr>
            <p:cNvSpPr>
              <a:spLocks noChangeShapeType="1"/>
            </p:cNvSpPr>
            <p:nvPr/>
          </p:nvSpPr>
          <p:spPr bwMode="auto">
            <a:xfrm>
              <a:off x="2449" y="1487"/>
              <a:ext cx="524" cy="2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8084" name="Text Box 37">
              <a:extLst>
                <a:ext uri="{FF2B5EF4-FFF2-40B4-BE49-F238E27FC236}">
                  <a16:creationId xmlns:a16="http://schemas.microsoft.com/office/drawing/2014/main" xmlns="" id="{29650A3A-4608-41A4-8A4E-35BC49175529}"/>
                </a:ext>
              </a:extLst>
            </p:cNvPr>
            <p:cNvSpPr txBox="1">
              <a:spLocks noChangeArrowheads="1"/>
            </p:cNvSpPr>
            <p:nvPr/>
          </p:nvSpPr>
          <p:spPr bwMode="auto">
            <a:xfrm>
              <a:off x="1697" y="1972"/>
              <a:ext cx="50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b="0">
                  <a:solidFill>
                    <a:srgbClr val="2584BB"/>
                  </a:solidFill>
                  <a:latin typeface="Courier" pitchFamily="49" charset="0"/>
                  <a:ea typeface="MS PGothic" panose="020B0600070205080204" pitchFamily="34" charset="-128"/>
                </a:rPr>
                <a:t>that</a:t>
              </a:r>
              <a:endParaRPr kumimoji="0" lang="en-US" altLang="ko-KR" sz="2400" b="0">
                <a:solidFill>
                  <a:srgbClr val="2584BB"/>
                </a:solidFill>
                <a:latin typeface="Lucida Sans" panose="020B0602030504020204" pitchFamily="34" charset="0"/>
                <a:ea typeface="MS PGothic" panose="020B0600070205080204" pitchFamily="34" charset="-128"/>
              </a:endParaRPr>
            </a:p>
          </p:txBody>
        </p:sp>
        <p:sp>
          <p:nvSpPr>
            <p:cNvPr id="88085" name="Text Box 40">
              <a:extLst>
                <a:ext uri="{FF2B5EF4-FFF2-40B4-BE49-F238E27FC236}">
                  <a16:creationId xmlns:a16="http://schemas.microsoft.com/office/drawing/2014/main" xmlns="" id="{69931525-D960-4267-B2B3-F1C170D1461A}"/>
                </a:ext>
              </a:extLst>
            </p:cNvPr>
            <p:cNvSpPr txBox="1">
              <a:spLocks noChangeArrowheads="1"/>
            </p:cNvSpPr>
            <p:nvPr/>
          </p:nvSpPr>
          <p:spPr bwMode="auto">
            <a:xfrm>
              <a:off x="2240" y="2096"/>
              <a:ext cx="54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800" b="0" i="1">
                  <a:solidFill>
                    <a:srgbClr val="C4230C"/>
                  </a:solidFill>
                  <a:latin typeface="Lucida Sans" panose="020B0602030504020204" pitchFamily="34" charset="0"/>
                  <a:ea typeface="MS PGothic" panose="020B0600070205080204" pitchFamily="34" charset="-128"/>
                </a:rPr>
                <a:t>nsubj</a:t>
              </a:r>
              <a:r>
                <a:rPr kumimoji="0" lang="en-US" altLang="ko-KR" sz="1800" b="0" i="1">
                  <a:solidFill>
                    <a:srgbClr val="EF8E1C"/>
                  </a:solidFill>
                  <a:latin typeface="Lucida Sans" panose="020B0602030504020204" pitchFamily="34" charset="0"/>
                  <a:ea typeface="MS PGothic" panose="020B0600070205080204" pitchFamily="34" charset="-128"/>
                </a:rPr>
                <a:t> </a:t>
              </a:r>
              <a:endParaRPr kumimoji="0" lang="en-US" altLang="ko-KR" sz="2400" b="0">
                <a:solidFill>
                  <a:srgbClr val="000000"/>
                </a:solidFill>
                <a:latin typeface="Lucida Sans" panose="020B0602030504020204" pitchFamily="34" charset="0"/>
                <a:ea typeface="MS PGothic" panose="020B0600070205080204" pitchFamily="34" charset="-128"/>
              </a:endParaRPr>
            </a:p>
          </p:txBody>
        </p:sp>
        <p:sp>
          <p:nvSpPr>
            <p:cNvPr id="88086" name="Text Box 35">
              <a:extLst>
                <a:ext uri="{FF2B5EF4-FFF2-40B4-BE49-F238E27FC236}">
                  <a16:creationId xmlns:a16="http://schemas.microsoft.com/office/drawing/2014/main" xmlns="" id="{C71A8A1E-9F5D-4EBE-AB75-15F4BDFC221F}"/>
                </a:ext>
              </a:extLst>
            </p:cNvPr>
            <p:cNvSpPr txBox="1">
              <a:spLocks noChangeArrowheads="1"/>
            </p:cNvSpPr>
            <p:nvPr/>
          </p:nvSpPr>
          <p:spPr bwMode="auto">
            <a:xfrm>
              <a:off x="4377" y="2372"/>
              <a:ext cx="50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b="0">
                  <a:solidFill>
                    <a:srgbClr val="2584BB"/>
                  </a:solidFill>
                  <a:latin typeface="Courier" pitchFamily="49" charset="0"/>
                  <a:ea typeface="MS PGothic" panose="020B0600070205080204" pitchFamily="34" charset="-128"/>
                </a:rPr>
                <a:t>KaiB</a:t>
              </a:r>
              <a:endParaRPr kumimoji="0" lang="en-US" altLang="ko-KR" sz="2400" b="0">
                <a:solidFill>
                  <a:srgbClr val="2584BB"/>
                </a:solidFill>
                <a:latin typeface="Lucida Sans" panose="020B0602030504020204" pitchFamily="34" charset="0"/>
                <a:ea typeface="MS PGothic" panose="020B0600070205080204" pitchFamily="34" charset="-128"/>
              </a:endParaRPr>
            </a:p>
          </p:txBody>
        </p:sp>
        <p:sp>
          <p:nvSpPr>
            <p:cNvPr id="88087" name="Text Box 36">
              <a:extLst>
                <a:ext uri="{FF2B5EF4-FFF2-40B4-BE49-F238E27FC236}">
                  <a16:creationId xmlns:a16="http://schemas.microsoft.com/office/drawing/2014/main" xmlns="" id="{9F76DD43-4312-4A67-B96F-4224DE53EBEF}"/>
                </a:ext>
              </a:extLst>
            </p:cNvPr>
            <p:cNvSpPr txBox="1">
              <a:spLocks noChangeArrowheads="1"/>
            </p:cNvSpPr>
            <p:nvPr/>
          </p:nvSpPr>
          <p:spPr bwMode="auto">
            <a:xfrm>
              <a:off x="3745" y="2380"/>
              <a:ext cx="50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b="0">
                  <a:solidFill>
                    <a:srgbClr val="2584BB"/>
                  </a:solidFill>
                  <a:latin typeface="Courier" pitchFamily="49" charset="0"/>
                  <a:ea typeface="MS PGothic" panose="020B0600070205080204" pitchFamily="34" charset="-128"/>
                </a:rPr>
                <a:t>KaiA</a:t>
              </a:r>
              <a:endParaRPr kumimoji="0" lang="en-US" altLang="ko-KR" sz="2400" b="0">
                <a:solidFill>
                  <a:srgbClr val="2584BB"/>
                </a:solidFill>
                <a:latin typeface="Lucida Sans" panose="020B0602030504020204" pitchFamily="34" charset="0"/>
                <a:ea typeface="MS PGothic" panose="020B0600070205080204" pitchFamily="34" charset="-128"/>
              </a:endParaRPr>
            </a:p>
          </p:txBody>
        </p:sp>
        <p:sp>
          <p:nvSpPr>
            <p:cNvPr id="88088" name="Line 41">
              <a:extLst>
                <a:ext uri="{FF2B5EF4-FFF2-40B4-BE49-F238E27FC236}">
                  <a16:creationId xmlns:a16="http://schemas.microsoft.com/office/drawing/2014/main" xmlns="" id="{1621E3D2-3650-4630-B6B0-4A04F662C4BB}"/>
                </a:ext>
              </a:extLst>
            </p:cNvPr>
            <p:cNvSpPr>
              <a:spLocks noChangeShapeType="1"/>
            </p:cNvSpPr>
            <p:nvPr/>
          </p:nvSpPr>
          <p:spPr bwMode="auto">
            <a:xfrm flipH="1">
              <a:off x="4025" y="2167"/>
              <a:ext cx="256" cy="242"/>
            </a:xfrm>
            <a:prstGeom prst="line">
              <a:avLst/>
            </a:prstGeom>
            <a:noFill/>
            <a:ln w="9525">
              <a:solidFill>
                <a:srgbClr val="B32D2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8089" name="Line 42">
              <a:extLst>
                <a:ext uri="{FF2B5EF4-FFF2-40B4-BE49-F238E27FC236}">
                  <a16:creationId xmlns:a16="http://schemas.microsoft.com/office/drawing/2014/main" xmlns="" id="{1DA749D3-6347-4FE0-B5A9-D3A43A1698B5}"/>
                </a:ext>
              </a:extLst>
            </p:cNvPr>
            <p:cNvSpPr>
              <a:spLocks noChangeShapeType="1"/>
            </p:cNvSpPr>
            <p:nvPr/>
          </p:nvSpPr>
          <p:spPr bwMode="auto">
            <a:xfrm>
              <a:off x="4337" y="2167"/>
              <a:ext cx="256" cy="242"/>
            </a:xfrm>
            <a:prstGeom prst="line">
              <a:avLst/>
            </a:prstGeom>
            <a:noFill/>
            <a:ln w="9525">
              <a:solidFill>
                <a:srgbClr val="B32D2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8090" name="Text Box 44">
              <a:extLst>
                <a:ext uri="{FF2B5EF4-FFF2-40B4-BE49-F238E27FC236}">
                  <a16:creationId xmlns:a16="http://schemas.microsoft.com/office/drawing/2014/main" xmlns="" id="{A9F55023-3062-47C6-99E0-73397219CE9B}"/>
                </a:ext>
              </a:extLst>
            </p:cNvPr>
            <p:cNvSpPr txBox="1">
              <a:spLocks noChangeArrowheads="1"/>
            </p:cNvSpPr>
            <p:nvPr/>
          </p:nvSpPr>
          <p:spPr bwMode="auto">
            <a:xfrm>
              <a:off x="4041" y="1956"/>
              <a:ext cx="50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b="0">
                  <a:solidFill>
                    <a:srgbClr val="2584BB"/>
                  </a:solidFill>
                  <a:latin typeface="Courier" pitchFamily="49" charset="0"/>
                  <a:ea typeface="MS PGothic" panose="020B0600070205080204" pitchFamily="34" charset="-128"/>
                </a:rPr>
                <a:t>SasA</a:t>
              </a:r>
              <a:endParaRPr kumimoji="0" lang="en-US" altLang="ko-KR" sz="2400" b="0">
                <a:solidFill>
                  <a:srgbClr val="2584BB"/>
                </a:solidFill>
                <a:latin typeface="Lucida Sans" panose="020B0602030504020204" pitchFamily="34" charset="0"/>
                <a:ea typeface="MS PGothic" panose="020B0600070205080204" pitchFamily="34" charset="-128"/>
              </a:endParaRPr>
            </a:p>
          </p:txBody>
        </p:sp>
        <p:sp>
          <p:nvSpPr>
            <p:cNvPr id="88091" name="Text Box 45">
              <a:extLst>
                <a:ext uri="{FF2B5EF4-FFF2-40B4-BE49-F238E27FC236}">
                  <a16:creationId xmlns:a16="http://schemas.microsoft.com/office/drawing/2014/main" xmlns="" id="{8AE33B0F-0485-4D52-A871-ACEF041F6EB8}"/>
                </a:ext>
              </a:extLst>
            </p:cNvPr>
            <p:cNvSpPr txBox="1">
              <a:spLocks noChangeArrowheads="1"/>
            </p:cNvSpPr>
            <p:nvPr/>
          </p:nvSpPr>
          <p:spPr bwMode="auto">
            <a:xfrm>
              <a:off x="3438" y="2131"/>
              <a:ext cx="7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b="0" i="1">
                  <a:solidFill>
                    <a:srgbClr val="C4230C"/>
                  </a:solidFill>
                  <a:latin typeface="Lucida Sans" panose="020B0602030504020204" pitchFamily="34" charset="0"/>
                  <a:ea typeface="MS PGothic" panose="020B0600070205080204" pitchFamily="34" charset="-128"/>
                </a:rPr>
                <a:t>conj_and</a:t>
              </a:r>
              <a:endParaRPr kumimoji="0" lang="en-US" altLang="ko-KR" sz="2400" b="0">
                <a:solidFill>
                  <a:srgbClr val="000000"/>
                </a:solidFill>
                <a:latin typeface="Lucida Sans" panose="020B0602030504020204" pitchFamily="34" charset="0"/>
                <a:ea typeface="MS PGothic" panose="020B0600070205080204" pitchFamily="34" charset="-128"/>
              </a:endParaRPr>
            </a:p>
          </p:txBody>
        </p:sp>
        <p:sp>
          <p:nvSpPr>
            <p:cNvPr id="88092" name="Text Box 46">
              <a:extLst>
                <a:ext uri="{FF2B5EF4-FFF2-40B4-BE49-F238E27FC236}">
                  <a16:creationId xmlns:a16="http://schemas.microsoft.com/office/drawing/2014/main" xmlns="" id="{0B2C3EB0-F912-45E3-A744-17E7A07EC3F7}"/>
                </a:ext>
              </a:extLst>
            </p:cNvPr>
            <p:cNvSpPr txBox="1">
              <a:spLocks noChangeArrowheads="1"/>
            </p:cNvSpPr>
            <p:nvPr/>
          </p:nvSpPr>
          <p:spPr bwMode="auto">
            <a:xfrm>
              <a:off x="4441" y="2131"/>
              <a:ext cx="7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b="0" i="1" dirty="0" err="1">
                  <a:solidFill>
                    <a:srgbClr val="C4230C"/>
                  </a:solidFill>
                  <a:latin typeface="Lucida Sans" panose="020B0602030504020204" pitchFamily="34" charset="0"/>
                  <a:ea typeface="MS PGothic" panose="020B0600070205080204" pitchFamily="34" charset="-128"/>
                </a:rPr>
                <a:t>conj_and</a:t>
              </a:r>
              <a:endParaRPr kumimoji="0" lang="en-US" altLang="ko-KR" sz="2400" b="0" dirty="0">
                <a:solidFill>
                  <a:srgbClr val="C4230C"/>
                </a:solidFill>
                <a:latin typeface="Lucida Sans" panose="020B0602030504020204" pitchFamily="34" charset="0"/>
                <a:ea typeface="MS PGothic" panose="020B0600070205080204" pitchFamily="34" charset="-128"/>
              </a:endParaRPr>
            </a:p>
          </p:txBody>
        </p:sp>
        <p:sp>
          <p:nvSpPr>
            <p:cNvPr id="88093" name="Line 48">
              <a:extLst>
                <a:ext uri="{FF2B5EF4-FFF2-40B4-BE49-F238E27FC236}">
                  <a16:creationId xmlns:a16="http://schemas.microsoft.com/office/drawing/2014/main" xmlns="" id="{5F8456E1-59DC-431A-966F-8A83DC0EBA61}"/>
                </a:ext>
              </a:extLst>
            </p:cNvPr>
            <p:cNvSpPr>
              <a:spLocks noChangeShapeType="1"/>
            </p:cNvSpPr>
            <p:nvPr/>
          </p:nvSpPr>
          <p:spPr bwMode="auto">
            <a:xfrm>
              <a:off x="3521" y="1831"/>
              <a:ext cx="524" cy="167"/>
            </a:xfrm>
            <a:prstGeom prst="line">
              <a:avLst/>
            </a:prstGeom>
            <a:noFill/>
            <a:ln w="9525">
              <a:solidFill>
                <a:srgbClr val="B32D2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8094" name="Line 50">
              <a:extLst>
                <a:ext uri="{FF2B5EF4-FFF2-40B4-BE49-F238E27FC236}">
                  <a16:creationId xmlns:a16="http://schemas.microsoft.com/office/drawing/2014/main" xmlns="" id="{8FC431E2-26D6-4D7A-B752-9B02457CF0E6}"/>
                </a:ext>
              </a:extLst>
            </p:cNvPr>
            <p:cNvSpPr>
              <a:spLocks noChangeShapeType="1"/>
            </p:cNvSpPr>
            <p:nvPr/>
          </p:nvSpPr>
          <p:spPr bwMode="auto">
            <a:xfrm flipH="1">
              <a:off x="2089" y="1855"/>
              <a:ext cx="524" cy="16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8095" name="Line 51">
              <a:extLst>
                <a:ext uri="{FF2B5EF4-FFF2-40B4-BE49-F238E27FC236}">
                  <a16:creationId xmlns:a16="http://schemas.microsoft.com/office/drawing/2014/main" xmlns="" id="{7B4CBC05-F80C-4C3E-9799-23CBE39CBC91}"/>
                </a:ext>
              </a:extLst>
            </p:cNvPr>
            <p:cNvSpPr>
              <a:spLocks noChangeShapeType="1"/>
            </p:cNvSpPr>
            <p:nvPr/>
          </p:nvSpPr>
          <p:spPr bwMode="auto">
            <a:xfrm flipH="1">
              <a:off x="2057" y="1887"/>
              <a:ext cx="748" cy="444"/>
            </a:xfrm>
            <a:prstGeom prst="line">
              <a:avLst/>
            </a:prstGeom>
            <a:noFill/>
            <a:ln w="9525">
              <a:solidFill>
                <a:srgbClr val="B32D2D"/>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88096" name="Text Box 52">
              <a:extLst>
                <a:ext uri="{FF2B5EF4-FFF2-40B4-BE49-F238E27FC236}">
                  <a16:creationId xmlns:a16="http://schemas.microsoft.com/office/drawing/2014/main" xmlns="" id="{8639D149-6884-466F-BBB5-3704F5FC5246}"/>
                </a:ext>
              </a:extLst>
            </p:cNvPr>
            <p:cNvSpPr txBox="1">
              <a:spLocks noChangeArrowheads="1"/>
            </p:cNvSpPr>
            <p:nvPr/>
          </p:nvSpPr>
          <p:spPr bwMode="auto">
            <a:xfrm>
              <a:off x="2943" y="1971"/>
              <a:ext cx="61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600" b="0" i="1">
                  <a:solidFill>
                    <a:srgbClr val="000000"/>
                  </a:solidFill>
                  <a:latin typeface="Lucida Sans" panose="020B0602030504020204" pitchFamily="34" charset="0"/>
                  <a:ea typeface="MS PGothic" panose="020B0600070205080204" pitchFamily="34" charset="-128"/>
                </a:rPr>
                <a:t>advmod</a:t>
              </a:r>
              <a:endParaRPr kumimoji="0" lang="en-US" altLang="ko-KR" sz="2400" b="0">
                <a:solidFill>
                  <a:srgbClr val="000000"/>
                </a:solidFill>
                <a:latin typeface="Lucida Sans" panose="020B0602030504020204" pitchFamily="34" charset="0"/>
                <a:ea typeface="MS PGothic" panose="020B0600070205080204" pitchFamily="34" charset="-128"/>
              </a:endParaRPr>
            </a:p>
          </p:txBody>
        </p:sp>
        <p:sp>
          <p:nvSpPr>
            <p:cNvPr id="88097" name="Text Box 53">
              <a:extLst>
                <a:ext uri="{FF2B5EF4-FFF2-40B4-BE49-F238E27FC236}">
                  <a16:creationId xmlns:a16="http://schemas.microsoft.com/office/drawing/2014/main" xmlns="" id="{25FF43F8-78E4-4873-BE6D-552D2A982789}"/>
                </a:ext>
              </a:extLst>
            </p:cNvPr>
            <p:cNvSpPr txBox="1">
              <a:spLocks noChangeArrowheads="1"/>
            </p:cNvSpPr>
            <p:nvPr/>
          </p:nvSpPr>
          <p:spPr bwMode="auto">
            <a:xfrm>
              <a:off x="3703" y="1682"/>
              <a:ext cx="80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b="0" i="1">
                  <a:solidFill>
                    <a:srgbClr val="C4230C"/>
                  </a:solidFill>
                  <a:latin typeface="Lucida Sans" panose="020B0602030504020204" pitchFamily="34" charset="0"/>
                  <a:ea typeface="MS PGothic" panose="020B0600070205080204" pitchFamily="34" charset="-128"/>
                </a:rPr>
                <a:t>prep_with</a:t>
              </a:r>
              <a:endParaRPr kumimoji="0" lang="en-US" altLang="ko-KR" sz="2400" b="0">
                <a:solidFill>
                  <a:srgbClr val="C4230C"/>
                </a:solidFill>
                <a:latin typeface="Lucida Sans" panose="020B0602030504020204" pitchFamily="34" charset="0"/>
                <a:ea typeface="MS PGothic" panose="020B0600070205080204" pitchFamily="34" charset="-128"/>
              </a:endParaRPr>
            </a:p>
          </p:txBody>
        </p:sp>
      </p:grpSp>
      <p:sp>
        <p:nvSpPr>
          <p:cNvPr id="88069" name="Slide Number Placeholder 5">
            <a:extLst>
              <a:ext uri="{FF2B5EF4-FFF2-40B4-BE49-F238E27FC236}">
                <a16:creationId xmlns:a16="http://schemas.microsoft.com/office/drawing/2014/main" xmlns="" id="{47E596D6-A187-4433-90BC-6732A21CFBD9}"/>
              </a:ext>
            </a:extLst>
          </p:cNvPr>
          <p:cNvSpPr txBox="1">
            <a:spLocks/>
          </p:cNvSpPr>
          <p:nvPr/>
        </p:nvSpPr>
        <p:spPr bwMode="auto">
          <a:xfrm>
            <a:off x="1384300" y="6605588"/>
            <a:ext cx="21336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zh-CN" sz="1800" b="0">
                <a:latin typeface="Tw Cen MT" panose="020B0602020104020603" pitchFamily="34" charset="0"/>
                <a:ea typeface="SimSun" panose="02010600030101010101" pitchFamily="2" charset="-122"/>
              </a:rPr>
              <a:t>slide by C. Manning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4450">
                                            <p:txEl>
                                              <p:pRg st="11" end="1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4450">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45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xmlns="" id="{D262543A-07F0-4AD7-843D-85A7BD0DDF5F}"/>
              </a:ext>
            </a:extLst>
          </p:cNvPr>
          <p:cNvSpPr>
            <a:spLocks noGrp="1" noChangeArrowheads="1"/>
          </p:cNvSpPr>
          <p:nvPr>
            <p:ph type="title"/>
          </p:nvPr>
        </p:nvSpPr>
        <p:spPr/>
        <p:txBody>
          <a:bodyPr/>
          <a:lstStyle/>
          <a:p>
            <a:pPr>
              <a:defRPr/>
            </a:pPr>
            <a:r>
              <a:rPr lang="en-US" altLang="ko-KR" dirty="0"/>
              <a:t>Universal Dependencies</a:t>
            </a:r>
          </a:p>
        </p:txBody>
      </p:sp>
      <p:sp>
        <p:nvSpPr>
          <p:cNvPr id="102402" name="Rectangle 3">
            <a:extLst>
              <a:ext uri="{FF2B5EF4-FFF2-40B4-BE49-F238E27FC236}">
                <a16:creationId xmlns:a16="http://schemas.microsoft.com/office/drawing/2014/main" xmlns="" id="{E5A47EE5-21EB-4801-A9E4-8B272B9BF216}"/>
              </a:ext>
            </a:extLst>
          </p:cNvPr>
          <p:cNvSpPr>
            <a:spLocks noGrp="1" noChangeArrowheads="1"/>
          </p:cNvSpPr>
          <p:nvPr>
            <p:ph idx="1"/>
          </p:nvPr>
        </p:nvSpPr>
        <p:spPr>
          <a:xfrm>
            <a:off x="684213" y="1124700"/>
            <a:ext cx="8266112" cy="4495800"/>
          </a:xfrm>
        </p:spPr>
        <p:txBody>
          <a:bodyPr/>
          <a:lstStyle/>
          <a:p>
            <a:pPr>
              <a:buFont typeface="Times" charset="0"/>
              <a:buNone/>
              <a:defRPr/>
            </a:pPr>
            <a:r>
              <a:rPr lang="en-US" sz="2200" b="1" dirty="0">
                <a:solidFill>
                  <a:schemeClr val="accent4"/>
                </a:solidFill>
                <a:ea typeface="ＭＳ Ｐゴシック" charset="0"/>
                <a:cs typeface="ＭＳ Ｐゴシック" charset="0"/>
              </a:rPr>
              <a:t>[de Marneffe et al. LREC 2006]</a:t>
            </a:r>
          </a:p>
          <a:p>
            <a:pPr>
              <a:buFont typeface="Times" charset="0"/>
              <a:buChar char="•"/>
              <a:defRPr/>
            </a:pPr>
            <a:r>
              <a:rPr lang="en-US" b="1" dirty="0">
                <a:ea typeface="ＭＳ Ｐゴシック" charset="0"/>
                <a:cs typeface="ＭＳ Ｐゴシック" charset="0"/>
              </a:rPr>
              <a:t>The basic dependency representation is projective</a:t>
            </a:r>
          </a:p>
          <a:p>
            <a:pPr>
              <a:buFont typeface="Times" charset="0"/>
              <a:buChar char="•"/>
              <a:defRPr/>
            </a:pPr>
            <a:r>
              <a:rPr lang="en-US" b="1" dirty="0">
                <a:ea typeface="ＭＳ Ｐゴシック" charset="0"/>
                <a:cs typeface="ＭＳ Ｐゴシック" charset="0"/>
              </a:rPr>
              <a:t>It can be generated by </a:t>
            </a:r>
            <a:r>
              <a:rPr lang="en-US" b="1" dirty="0" err="1">
                <a:ea typeface="ＭＳ Ｐゴシック" charset="0"/>
                <a:cs typeface="ＭＳ Ｐゴシック" charset="0"/>
              </a:rPr>
              <a:t>postprocessing</a:t>
            </a:r>
            <a:r>
              <a:rPr lang="en-US" b="1" dirty="0">
                <a:ea typeface="ＭＳ Ｐゴシック" charset="0"/>
                <a:cs typeface="ＭＳ Ｐゴシック" charset="0"/>
              </a:rPr>
              <a:t> headed phrase structure parses (Penn Treebank syntax)</a:t>
            </a:r>
            <a:endParaRPr lang="en-US" sz="2200" b="1" dirty="0">
              <a:ea typeface="ＭＳ Ｐゴシック" charset="0"/>
              <a:cs typeface="ＭＳ Ｐゴシック" charset="0"/>
            </a:endParaRPr>
          </a:p>
          <a:p>
            <a:pPr>
              <a:buFont typeface="Times" charset="0"/>
              <a:buChar char="•"/>
              <a:defRPr/>
            </a:pPr>
            <a:r>
              <a:rPr lang="en-US" b="1" dirty="0">
                <a:ea typeface="ＭＳ Ｐゴシック" charset="0"/>
                <a:cs typeface="ＭＳ Ｐゴシック" charset="0"/>
              </a:rPr>
              <a:t>It can also be generated directly by dependency parsers</a:t>
            </a:r>
          </a:p>
        </p:txBody>
      </p:sp>
      <p:grpSp>
        <p:nvGrpSpPr>
          <p:cNvPr id="90116" name="Group 1">
            <a:extLst>
              <a:ext uri="{FF2B5EF4-FFF2-40B4-BE49-F238E27FC236}">
                <a16:creationId xmlns:a16="http://schemas.microsoft.com/office/drawing/2014/main" xmlns="" id="{74D8E475-AD86-4D21-A52F-CBE6FEFCF8E3}"/>
              </a:ext>
            </a:extLst>
          </p:cNvPr>
          <p:cNvGrpSpPr>
            <a:grpSpLocks/>
          </p:cNvGrpSpPr>
          <p:nvPr/>
        </p:nvGrpSpPr>
        <p:grpSpPr bwMode="auto">
          <a:xfrm>
            <a:off x="3194050" y="3813050"/>
            <a:ext cx="3062288" cy="2667000"/>
            <a:chOff x="4114800" y="4038600"/>
            <a:chExt cx="3061786" cy="2667024"/>
          </a:xfrm>
        </p:grpSpPr>
        <p:sp>
          <p:nvSpPr>
            <p:cNvPr id="90118" name="TextBox 4">
              <a:extLst>
                <a:ext uri="{FF2B5EF4-FFF2-40B4-BE49-F238E27FC236}">
                  <a16:creationId xmlns:a16="http://schemas.microsoft.com/office/drawing/2014/main" xmlns="" id="{31DE67B1-BBB3-4B0F-9A73-71C53AC21C23}"/>
                </a:ext>
              </a:extLst>
            </p:cNvPr>
            <p:cNvSpPr txBox="1">
              <a:spLocks noChangeArrowheads="1"/>
            </p:cNvSpPr>
            <p:nvPr/>
          </p:nvSpPr>
          <p:spPr bwMode="auto">
            <a:xfrm>
              <a:off x="5140254" y="4038600"/>
              <a:ext cx="1108146" cy="4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ko-KR" sz="2000">
                  <a:solidFill>
                    <a:srgbClr val="3333CC"/>
                  </a:solidFill>
                  <a:latin typeface="Courier" pitchFamily="49" charset="0"/>
                  <a:ea typeface="MS PGothic" panose="020B0600070205080204" pitchFamily="34" charset="-128"/>
                  <a:cs typeface="Courier" pitchFamily="49" charset="0"/>
                </a:rPr>
                <a:t>jumped</a:t>
              </a:r>
            </a:p>
          </p:txBody>
        </p:sp>
        <p:sp>
          <p:nvSpPr>
            <p:cNvPr id="90119" name="TextBox 5">
              <a:extLst>
                <a:ext uri="{FF2B5EF4-FFF2-40B4-BE49-F238E27FC236}">
                  <a16:creationId xmlns:a16="http://schemas.microsoft.com/office/drawing/2014/main" xmlns="" id="{9E822475-0465-4507-BD3C-0553C9B2ADFD}"/>
                </a:ext>
              </a:extLst>
            </p:cNvPr>
            <p:cNvSpPr txBox="1">
              <a:spLocks noChangeArrowheads="1"/>
            </p:cNvSpPr>
            <p:nvPr/>
          </p:nvSpPr>
          <p:spPr bwMode="auto">
            <a:xfrm>
              <a:off x="4648200" y="4781469"/>
              <a:ext cx="646406" cy="4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ko-KR" sz="2000">
                  <a:solidFill>
                    <a:srgbClr val="3333CC"/>
                  </a:solidFill>
                  <a:latin typeface="Courier" pitchFamily="49" charset="0"/>
                  <a:ea typeface="MS PGothic" panose="020B0600070205080204" pitchFamily="34" charset="-128"/>
                  <a:cs typeface="Courier" pitchFamily="49" charset="0"/>
                </a:rPr>
                <a:t>boy</a:t>
              </a:r>
            </a:p>
          </p:txBody>
        </p:sp>
        <p:sp>
          <p:nvSpPr>
            <p:cNvPr id="90120" name="TextBox 6">
              <a:extLst>
                <a:ext uri="{FF2B5EF4-FFF2-40B4-BE49-F238E27FC236}">
                  <a16:creationId xmlns:a16="http://schemas.microsoft.com/office/drawing/2014/main" xmlns="" id="{7396F66E-B7C8-4ACD-AE52-75C89FEBF434}"/>
                </a:ext>
              </a:extLst>
            </p:cNvPr>
            <p:cNvSpPr txBox="1">
              <a:spLocks noChangeArrowheads="1"/>
            </p:cNvSpPr>
            <p:nvPr/>
          </p:nvSpPr>
          <p:spPr bwMode="auto">
            <a:xfrm>
              <a:off x="6019800" y="4743464"/>
              <a:ext cx="8003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ko-KR" sz="2000" dirty="0">
                  <a:solidFill>
                    <a:srgbClr val="3333CC"/>
                  </a:solidFill>
                  <a:latin typeface="Courier" pitchFamily="49" charset="0"/>
                  <a:ea typeface="MS PGothic" panose="020B0600070205080204" pitchFamily="34" charset="-128"/>
                  <a:cs typeface="Courier" pitchFamily="49" charset="0"/>
                </a:rPr>
                <a:t>over</a:t>
              </a:r>
            </a:p>
          </p:txBody>
        </p:sp>
        <p:sp>
          <p:nvSpPr>
            <p:cNvPr id="90121" name="TextBox 7">
              <a:extLst>
                <a:ext uri="{FF2B5EF4-FFF2-40B4-BE49-F238E27FC236}">
                  <a16:creationId xmlns:a16="http://schemas.microsoft.com/office/drawing/2014/main" xmlns="" id="{F4B1B9D0-0DB4-4C06-9D8F-9890EEFB00B0}"/>
                </a:ext>
              </a:extLst>
            </p:cNvPr>
            <p:cNvSpPr txBox="1">
              <a:spLocks noChangeArrowheads="1"/>
            </p:cNvSpPr>
            <p:nvPr/>
          </p:nvSpPr>
          <p:spPr bwMode="auto">
            <a:xfrm>
              <a:off x="4114800" y="5619714"/>
              <a:ext cx="646406" cy="4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ko-KR" sz="2000">
                  <a:solidFill>
                    <a:srgbClr val="3333CC"/>
                  </a:solidFill>
                  <a:latin typeface="Courier" pitchFamily="49" charset="0"/>
                  <a:ea typeface="MS PGothic" panose="020B0600070205080204" pitchFamily="34" charset="-128"/>
                  <a:cs typeface="Courier" pitchFamily="49" charset="0"/>
                </a:rPr>
                <a:t>the</a:t>
              </a:r>
            </a:p>
          </p:txBody>
        </p:sp>
        <p:sp>
          <p:nvSpPr>
            <p:cNvPr id="90122" name="TextBox 8">
              <a:extLst>
                <a:ext uri="{FF2B5EF4-FFF2-40B4-BE49-F238E27FC236}">
                  <a16:creationId xmlns:a16="http://schemas.microsoft.com/office/drawing/2014/main" xmlns="" id="{7D7A2E94-2D6F-471F-9007-5A7298114680}"/>
                </a:ext>
              </a:extLst>
            </p:cNvPr>
            <p:cNvSpPr txBox="1">
              <a:spLocks noChangeArrowheads="1"/>
            </p:cNvSpPr>
            <p:nvPr/>
          </p:nvSpPr>
          <p:spPr bwMode="auto">
            <a:xfrm>
              <a:off x="6175227" y="5581614"/>
              <a:ext cx="646406" cy="4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ko-KR" sz="2000">
                  <a:solidFill>
                    <a:srgbClr val="3333CC"/>
                  </a:solidFill>
                  <a:latin typeface="Courier" pitchFamily="49" charset="0"/>
                  <a:ea typeface="MS PGothic" panose="020B0600070205080204" pitchFamily="34" charset="-128"/>
                  <a:cs typeface="Courier" pitchFamily="49" charset="0"/>
                </a:rPr>
                <a:t>the</a:t>
              </a:r>
            </a:p>
          </p:txBody>
        </p:sp>
        <p:sp>
          <p:nvSpPr>
            <p:cNvPr id="90123" name="TextBox 9">
              <a:extLst>
                <a:ext uri="{FF2B5EF4-FFF2-40B4-BE49-F238E27FC236}">
                  <a16:creationId xmlns:a16="http://schemas.microsoft.com/office/drawing/2014/main" xmlns="" id="{24C9F1C3-3B73-498E-BBF7-5D865D1C1B7E}"/>
                </a:ext>
              </a:extLst>
            </p:cNvPr>
            <p:cNvSpPr txBox="1">
              <a:spLocks noChangeArrowheads="1"/>
            </p:cNvSpPr>
            <p:nvPr/>
          </p:nvSpPr>
          <p:spPr bwMode="auto">
            <a:xfrm>
              <a:off x="4835454" y="5619619"/>
              <a:ext cx="1108146" cy="40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ko-KR" sz="2000">
                  <a:solidFill>
                    <a:srgbClr val="3333CC"/>
                  </a:solidFill>
                  <a:latin typeface="Courier" pitchFamily="49" charset="0"/>
                  <a:ea typeface="MS PGothic" panose="020B0600070205080204" pitchFamily="34" charset="-128"/>
                  <a:cs typeface="Courier" pitchFamily="49" charset="0"/>
                </a:rPr>
                <a:t>little</a:t>
              </a:r>
            </a:p>
          </p:txBody>
        </p:sp>
        <p:sp>
          <p:nvSpPr>
            <p:cNvPr id="90124" name="Line 15">
              <a:extLst>
                <a:ext uri="{FF2B5EF4-FFF2-40B4-BE49-F238E27FC236}">
                  <a16:creationId xmlns:a16="http://schemas.microsoft.com/office/drawing/2014/main" xmlns="" id="{59C9BF85-7B57-4B10-8C8E-7B470EE16067}"/>
                </a:ext>
              </a:extLst>
            </p:cNvPr>
            <p:cNvSpPr>
              <a:spLocks noChangeShapeType="1"/>
            </p:cNvSpPr>
            <p:nvPr/>
          </p:nvSpPr>
          <p:spPr bwMode="auto">
            <a:xfrm>
              <a:off x="6516833" y="5124441"/>
              <a:ext cx="0" cy="54860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0125" name="Line 15">
              <a:extLst>
                <a:ext uri="{FF2B5EF4-FFF2-40B4-BE49-F238E27FC236}">
                  <a16:creationId xmlns:a16="http://schemas.microsoft.com/office/drawing/2014/main" xmlns="" id="{C0A63AEA-6CD7-4FF2-8C86-39175DD0AFF3}"/>
                </a:ext>
              </a:extLst>
            </p:cNvPr>
            <p:cNvSpPr>
              <a:spLocks noChangeShapeType="1"/>
            </p:cNvSpPr>
            <p:nvPr/>
          </p:nvSpPr>
          <p:spPr bwMode="auto">
            <a:xfrm>
              <a:off x="4953000" y="5166316"/>
              <a:ext cx="381000" cy="54860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0126" name="Line 15">
              <a:extLst>
                <a:ext uri="{FF2B5EF4-FFF2-40B4-BE49-F238E27FC236}">
                  <a16:creationId xmlns:a16="http://schemas.microsoft.com/office/drawing/2014/main" xmlns="" id="{75A894D8-0943-468C-B1CE-D54378FBCC87}"/>
                </a:ext>
              </a:extLst>
            </p:cNvPr>
            <p:cNvSpPr>
              <a:spLocks noChangeShapeType="1"/>
            </p:cNvSpPr>
            <p:nvPr/>
          </p:nvSpPr>
          <p:spPr bwMode="auto">
            <a:xfrm flipH="1">
              <a:off x="4572000" y="5166316"/>
              <a:ext cx="381000" cy="54860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0127" name="Line 15">
              <a:extLst>
                <a:ext uri="{FF2B5EF4-FFF2-40B4-BE49-F238E27FC236}">
                  <a16:creationId xmlns:a16="http://schemas.microsoft.com/office/drawing/2014/main" xmlns="" id="{24224261-9B21-4F2C-AE12-1A7208362639}"/>
                </a:ext>
              </a:extLst>
            </p:cNvPr>
            <p:cNvSpPr>
              <a:spLocks noChangeShapeType="1"/>
            </p:cNvSpPr>
            <p:nvPr/>
          </p:nvSpPr>
          <p:spPr bwMode="auto">
            <a:xfrm>
              <a:off x="5715000" y="4438686"/>
              <a:ext cx="685800" cy="45717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0128" name="Line 15">
              <a:extLst>
                <a:ext uri="{FF2B5EF4-FFF2-40B4-BE49-F238E27FC236}">
                  <a16:creationId xmlns:a16="http://schemas.microsoft.com/office/drawing/2014/main" xmlns="" id="{8741905D-3A4A-4D03-86C1-8D02F70E1574}"/>
                </a:ext>
              </a:extLst>
            </p:cNvPr>
            <p:cNvSpPr>
              <a:spLocks noChangeShapeType="1"/>
            </p:cNvSpPr>
            <p:nvPr/>
          </p:nvSpPr>
          <p:spPr bwMode="auto">
            <a:xfrm flipH="1">
              <a:off x="5029200" y="4438686"/>
              <a:ext cx="685800" cy="45717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0129" name="Text Box 23">
              <a:extLst>
                <a:ext uri="{FF2B5EF4-FFF2-40B4-BE49-F238E27FC236}">
                  <a16:creationId xmlns:a16="http://schemas.microsoft.com/office/drawing/2014/main" xmlns="" id="{564FBE46-71BB-45D4-AA80-DD5FBC53C6AF}"/>
                </a:ext>
              </a:extLst>
            </p:cNvPr>
            <p:cNvSpPr txBox="1">
              <a:spLocks noChangeArrowheads="1"/>
            </p:cNvSpPr>
            <p:nvPr/>
          </p:nvSpPr>
          <p:spPr bwMode="auto">
            <a:xfrm>
              <a:off x="6096000" y="4343399"/>
              <a:ext cx="732893"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prep</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0130" name="Text Box 23">
              <a:extLst>
                <a:ext uri="{FF2B5EF4-FFF2-40B4-BE49-F238E27FC236}">
                  <a16:creationId xmlns:a16="http://schemas.microsoft.com/office/drawing/2014/main" xmlns="" id="{F350F6D0-AA27-4DED-9BE8-6987F563D33C}"/>
                </a:ext>
              </a:extLst>
            </p:cNvPr>
            <p:cNvSpPr txBox="1">
              <a:spLocks noChangeArrowheads="1"/>
            </p:cNvSpPr>
            <p:nvPr/>
          </p:nvSpPr>
          <p:spPr bwMode="auto">
            <a:xfrm>
              <a:off x="4663098" y="4374146"/>
              <a:ext cx="835485"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nsubj</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0131" name="Text Box 23">
              <a:extLst>
                <a:ext uri="{FF2B5EF4-FFF2-40B4-BE49-F238E27FC236}">
                  <a16:creationId xmlns:a16="http://schemas.microsoft.com/office/drawing/2014/main" xmlns="" id="{D7DC5E3A-4D4A-4AF0-9E08-5323DA92F982}"/>
                </a:ext>
              </a:extLst>
            </p:cNvPr>
            <p:cNvSpPr txBox="1">
              <a:spLocks noChangeArrowheads="1"/>
            </p:cNvSpPr>
            <p:nvPr/>
          </p:nvSpPr>
          <p:spPr bwMode="auto">
            <a:xfrm>
              <a:off x="4267200" y="5193222"/>
              <a:ext cx="566822"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det</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0132" name="Text Box 23">
              <a:extLst>
                <a:ext uri="{FF2B5EF4-FFF2-40B4-BE49-F238E27FC236}">
                  <a16:creationId xmlns:a16="http://schemas.microsoft.com/office/drawing/2014/main" xmlns="" id="{ED556A9D-1262-4AC5-84F6-18ACB8390370}"/>
                </a:ext>
              </a:extLst>
            </p:cNvPr>
            <p:cNvSpPr txBox="1">
              <a:spLocks noChangeArrowheads="1"/>
            </p:cNvSpPr>
            <p:nvPr/>
          </p:nvSpPr>
          <p:spPr bwMode="auto">
            <a:xfrm>
              <a:off x="5094650" y="5181555"/>
              <a:ext cx="848950"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amod</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0133" name="Text Box 23">
              <a:extLst>
                <a:ext uri="{FF2B5EF4-FFF2-40B4-BE49-F238E27FC236}">
                  <a16:creationId xmlns:a16="http://schemas.microsoft.com/office/drawing/2014/main" xmlns="" id="{45CF3DAF-475A-4DB8-A2B6-BAF7E34C8D59}"/>
                </a:ext>
              </a:extLst>
            </p:cNvPr>
            <p:cNvSpPr txBox="1">
              <a:spLocks noChangeArrowheads="1"/>
            </p:cNvSpPr>
            <p:nvPr/>
          </p:nvSpPr>
          <p:spPr bwMode="auto">
            <a:xfrm>
              <a:off x="6467738" y="5105399"/>
              <a:ext cx="708848"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pobj</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0134" name="TextBox 8">
              <a:extLst>
                <a:ext uri="{FF2B5EF4-FFF2-40B4-BE49-F238E27FC236}">
                  <a16:creationId xmlns:a16="http://schemas.microsoft.com/office/drawing/2014/main" xmlns="" id="{579FDB70-B998-4955-865B-127315FA1673}"/>
                </a:ext>
              </a:extLst>
            </p:cNvPr>
            <p:cNvSpPr txBox="1">
              <a:spLocks noChangeArrowheads="1"/>
            </p:cNvSpPr>
            <p:nvPr/>
          </p:nvSpPr>
          <p:spPr bwMode="auto">
            <a:xfrm>
              <a:off x="6019800" y="6305514"/>
              <a:ext cx="9542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ko-KR" sz="2000">
                  <a:solidFill>
                    <a:srgbClr val="3333CC"/>
                  </a:solidFill>
                  <a:latin typeface="Courier" pitchFamily="49" charset="0"/>
                  <a:ea typeface="MS PGothic" panose="020B0600070205080204" pitchFamily="34" charset="-128"/>
                  <a:cs typeface="Courier" pitchFamily="49" charset="0"/>
                </a:rPr>
                <a:t>fence</a:t>
              </a:r>
            </a:p>
          </p:txBody>
        </p:sp>
        <p:sp>
          <p:nvSpPr>
            <p:cNvPr id="90135" name="Line 15">
              <a:extLst>
                <a:ext uri="{FF2B5EF4-FFF2-40B4-BE49-F238E27FC236}">
                  <a16:creationId xmlns:a16="http://schemas.microsoft.com/office/drawing/2014/main" xmlns="" id="{3B719B4F-4294-4FE0-909E-A48042CEDCCF}"/>
                </a:ext>
              </a:extLst>
            </p:cNvPr>
            <p:cNvSpPr>
              <a:spLocks noChangeShapeType="1"/>
            </p:cNvSpPr>
            <p:nvPr/>
          </p:nvSpPr>
          <p:spPr bwMode="auto">
            <a:xfrm>
              <a:off x="6477000" y="5928393"/>
              <a:ext cx="0" cy="47240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0136" name="Text Box 23">
              <a:extLst>
                <a:ext uri="{FF2B5EF4-FFF2-40B4-BE49-F238E27FC236}">
                  <a16:creationId xmlns:a16="http://schemas.microsoft.com/office/drawing/2014/main" xmlns="" id="{2791D092-30A0-481C-8F78-F47C172413BE}"/>
                </a:ext>
              </a:extLst>
            </p:cNvPr>
            <p:cNvSpPr txBox="1">
              <a:spLocks noChangeArrowheads="1"/>
            </p:cNvSpPr>
            <p:nvPr/>
          </p:nvSpPr>
          <p:spPr bwMode="auto">
            <a:xfrm>
              <a:off x="6519778" y="5955290"/>
              <a:ext cx="566822" cy="36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det</a:t>
              </a:r>
              <a:endParaRPr kumimoji="0" lang="en-US" altLang="ko-KR" sz="1800">
                <a:solidFill>
                  <a:srgbClr val="000000"/>
                </a:solidFill>
                <a:latin typeface="Lucida Sans" panose="020B0602030504020204" pitchFamily="34" charset="0"/>
                <a:ea typeface="MS PGothic" panose="020B0600070205080204" pitchFamily="34" charset="-128"/>
              </a:endParaRPr>
            </a:p>
          </p:txBody>
        </p:sp>
      </p:grpSp>
      <p:sp>
        <p:nvSpPr>
          <p:cNvPr id="90117" name="Slide Number Placeholder 5">
            <a:extLst>
              <a:ext uri="{FF2B5EF4-FFF2-40B4-BE49-F238E27FC236}">
                <a16:creationId xmlns:a16="http://schemas.microsoft.com/office/drawing/2014/main" xmlns="" id="{AFBE05BD-FEEE-4A55-A878-7F1095A8F452}"/>
              </a:ext>
            </a:extLst>
          </p:cNvPr>
          <p:cNvSpPr txBox="1">
            <a:spLocks/>
          </p:cNvSpPr>
          <p:nvPr/>
        </p:nvSpPr>
        <p:spPr bwMode="auto">
          <a:xfrm>
            <a:off x="1401763" y="6605588"/>
            <a:ext cx="21336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zh-CN" sz="1800" b="0">
                <a:latin typeface="Tw Cen MT" panose="020B0602020104020603" pitchFamily="34" charset="0"/>
                <a:ea typeface="SimSun" panose="02010600030101010101" pitchFamily="2" charset="-122"/>
              </a:rPr>
              <a:t>slide by C. Manning</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xmlns="" id="{69860F53-C5EB-419B-941F-668E2C2F04C0}"/>
              </a:ext>
            </a:extLst>
          </p:cNvPr>
          <p:cNvSpPr>
            <a:spLocks noGrp="1" noChangeArrowheads="1"/>
          </p:cNvSpPr>
          <p:nvPr>
            <p:ph type="title"/>
          </p:nvPr>
        </p:nvSpPr>
        <p:spPr>
          <a:xfrm>
            <a:off x="674688" y="10955"/>
            <a:ext cx="8469312" cy="722313"/>
          </a:xfrm>
        </p:spPr>
        <p:txBody>
          <a:bodyPr/>
          <a:lstStyle/>
          <a:p>
            <a:pPr>
              <a:defRPr/>
            </a:pPr>
            <a:r>
              <a:rPr lang="en-US" sz="3200" dirty="0">
                <a:latin typeface="Tw Cen MT" panose="020B0602020104020603" pitchFamily="34" charset="0"/>
                <a:ea typeface="ＭＳ Ｐゴシック" charset="0"/>
                <a:cs typeface="ＭＳ Ｐゴシック" charset="0"/>
              </a:rPr>
              <a:t>Graph modification to facilitate semantic analysis</a:t>
            </a:r>
          </a:p>
        </p:txBody>
      </p:sp>
      <p:sp>
        <p:nvSpPr>
          <p:cNvPr id="564289" name="Text Box 65">
            <a:extLst>
              <a:ext uri="{FF2B5EF4-FFF2-40B4-BE49-F238E27FC236}">
                <a16:creationId xmlns:a16="http://schemas.microsoft.com/office/drawing/2014/main" xmlns="" id="{C72D2A77-07C5-4F90-A24A-2444A7D4251F}"/>
              </a:ext>
            </a:extLst>
          </p:cNvPr>
          <p:cNvSpPr txBox="1">
            <a:spLocks noChangeArrowheads="1"/>
          </p:cNvSpPr>
          <p:nvPr/>
        </p:nvSpPr>
        <p:spPr bwMode="auto">
          <a:xfrm>
            <a:off x="698500" y="1646238"/>
            <a:ext cx="695642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200">
                <a:solidFill>
                  <a:srgbClr val="2584BB"/>
                </a:solidFill>
                <a:latin typeface="Courier" pitchFamily="49" charset="0"/>
                <a:ea typeface="MS PGothic" panose="020B0600070205080204" pitchFamily="34" charset="-128"/>
              </a:rPr>
              <a:t>Bell, based in LA, makes and distributes</a:t>
            </a:r>
          </a:p>
          <a:p>
            <a:pPr eaLnBrk="1" hangingPunct="1">
              <a:spcBef>
                <a:spcPct val="50000"/>
              </a:spcBef>
              <a:buClrTx/>
              <a:buSzTx/>
              <a:buFontTx/>
              <a:buNone/>
            </a:pPr>
            <a:r>
              <a:rPr kumimoji="0" lang="en-US" altLang="ko-KR" sz="2200">
                <a:solidFill>
                  <a:srgbClr val="2584BB"/>
                </a:solidFill>
                <a:latin typeface="Courier" pitchFamily="49" charset="0"/>
                <a:ea typeface="MS PGothic" panose="020B0600070205080204" pitchFamily="34" charset="-128"/>
              </a:rPr>
              <a:t>electronic and computer products.</a:t>
            </a:r>
          </a:p>
        </p:txBody>
      </p:sp>
      <p:grpSp>
        <p:nvGrpSpPr>
          <p:cNvPr id="2" name="Group 61">
            <a:extLst>
              <a:ext uri="{FF2B5EF4-FFF2-40B4-BE49-F238E27FC236}">
                <a16:creationId xmlns:a16="http://schemas.microsoft.com/office/drawing/2014/main" xmlns="" id="{ED459FD1-8C92-4887-90A0-6063A1B75A08}"/>
              </a:ext>
            </a:extLst>
          </p:cNvPr>
          <p:cNvGrpSpPr>
            <a:grpSpLocks/>
          </p:cNvGrpSpPr>
          <p:nvPr/>
        </p:nvGrpSpPr>
        <p:grpSpPr bwMode="auto">
          <a:xfrm>
            <a:off x="1322388" y="2979738"/>
            <a:ext cx="6553200" cy="3521075"/>
            <a:chOff x="1143000" y="2878416"/>
            <a:chExt cx="6553200" cy="3522384"/>
          </a:xfrm>
        </p:grpSpPr>
        <p:sp>
          <p:nvSpPr>
            <p:cNvPr id="92166" name="Line 15">
              <a:extLst>
                <a:ext uri="{FF2B5EF4-FFF2-40B4-BE49-F238E27FC236}">
                  <a16:creationId xmlns:a16="http://schemas.microsoft.com/office/drawing/2014/main" xmlns="" id="{DDE6565A-E231-4966-8E6F-965958792ECD}"/>
                </a:ext>
              </a:extLst>
            </p:cNvPr>
            <p:cNvSpPr>
              <a:spLocks noChangeShapeType="1"/>
            </p:cNvSpPr>
            <p:nvPr/>
          </p:nvSpPr>
          <p:spPr bwMode="auto">
            <a:xfrm>
              <a:off x="4297362" y="3386138"/>
              <a:ext cx="0" cy="5486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2167" name="Text Box 16">
              <a:extLst>
                <a:ext uri="{FF2B5EF4-FFF2-40B4-BE49-F238E27FC236}">
                  <a16:creationId xmlns:a16="http://schemas.microsoft.com/office/drawing/2014/main" xmlns="" id="{D2D384B4-5B1C-4E4F-A433-9EBC802BA72D}"/>
                </a:ext>
              </a:extLst>
            </p:cNvPr>
            <p:cNvSpPr txBox="1">
              <a:spLocks noChangeArrowheads="1"/>
            </p:cNvSpPr>
            <p:nvPr/>
          </p:nvSpPr>
          <p:spPr bwMode="auto">
            <a:xfrm>
              <a:off x="3846512" y="2998788"/>
              <a:ext cx="954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makes</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2168" name="Text Box 18">
              <a:extLst>
                <a:ext uri="{FF2B5EF4-FFF2-40B4-BE49-F238E27FC236}">
                  <a16:creationId xmlns:a16="http://schemas.microsoft.com/office/drawing/2014/main" xmlns="" id="{F1873A2D-01AA-42CE-98DB-39F4CBC7140E}"/>
                </a:ext>
              </a:extLst>
            </p:cNvPr>
            <p:cNvSpPr txBox="1">
              <a:spLocks noChangeArrowheads="1"/>
            </p:cNvSpPr>
            <p:nvPr/>
          </p:nvSpPr>
          <p:spPr bwMode="auto">
            <a:xfrm>
              <a:off x="3941762" y="3836988"/>
              <a:ext cx="6461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and</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2169" name="Text Box 21">
              <a:extLst>
                <a:ext uri="{FF2B5EF4-FFF2-40B4-BE49-F238E27FC236}">
                  <a16:creationId xmlns:a16="http://schemas.microsoft.com/office/drawing/2014/main" xmlns="" id="{5EFFFE67-8877-4BF9-BFF8-90182B82007F}"/>
                </a:ext>
              </a:extLst>
            </p:cNvPr>
            <p:cNvSpPr txBox="1">
              <a:spLocks noChangeArrowheads="1"/>
            </p:cNvSpPr>
            <p:nvPr/>
          </p:nvSpPr>
          <p:spPr bwMode="auto">
            <a:xfrm>
              <a:off x="2209800" y="3410228"/>
              <a:ext cx="8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nsubj</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2170" name="Line 29">
              <a:extLst>
                <a:ext uri="{FF2B5EF4-FFF2-40B4-BE49-F238E27FC236}">
                  <a16:creationId xmlns:a16="http://schemas.microsoft.com/office/drawing/2014/main" xmlns="" id="{E3D95F93-D28A-40E5-AC6B-DAA92011E6D1}"/>
                </a:ext>
              </a:extLst>
            </p:cNvPr>
            <p:cNvSpPr>
              <a:spLocks noChangeShapeType="1"/>
            </p:cNvSpPr>
            <p:nvPr/>
          </p:nvSpPr>
          <p:spPr bwMode="auto">
            <a:xfrm flipH="1">
              <a:off x="2478088" y="3363914"/>
              <a:ext cx="1438274" cy="57086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2171" name="Text Box 49">
              <a:extLst>
                <a:ext uri="{FF2B5EF4-FFF2-40B4-BE49-F238E27FC236}">
                  <a16:creationId xmlns:a16="http://schemas.microsoft.com/office/drawing/2014/main" xmlns="" id="{A7A59478-06DC-4B13-8C39-3FBA6933B116}"/>
                </a:ext>
              </a:extLst>
            </p:cNvPr>
            <p:cNvSpPr txBox="1">
              <a:spLocks noChangeArrowheads="1"/>
            </p:cNvSpPr>
            <p:nvPr/>
          </p:nvSpPr>
          <p:spPr bwMode="auto">
            <a:xfrm>
              <a:off x="5324738" y="3410506"/>
              <a:ext cx="7088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dobj</a:t>
              </a:r>
              <a:endParaRPr kumimoji="0" lang="en-US" altLang="ko-KR" sz="1800">
                <a:solidFill>
                  <a:srgbClr val="000000"/>
                </a:solidFill>
                <a:latin typeface="Lucida Sans" panose="020B0602030504020204" pitchFamily="34" charset="0"/>
                <a:ea typeface="MS PGothic" panose="020B0600070205080204" pitchFamily="34" charset="-128"/>
              </a:endParaRPr>
            </a:p>
          </p:txBody>
        </p:sp>
        <p:grpSp>
          <p:nvGrpSpPr>
            <p:cNvPr id="92172" name="Group 56">
              <a:extLst>
                <a:ext uri="{FF2B5EF4-FFF2-40B4-BE49-F238E27FC236}">
                  <a16:creationId xmlns:a16="http://schemas.microsoft.com/office/drawing/2014/main" xmlns="" id="{9CDF2D36-29F9-40AE-9502-7AAC5FF383BB}"/>
                </a:ext>
              </a:extLst>
            </p:cNvPr>
            <p:cNvGrpSpPr>
              <a:grpSpLocks/>
            </p:cNvGrpSpPr>
            <p:nvPr/>
          </p:nvGrpSpPr>
          <p:grpSpPr bwMode="auto">
            <a:xfrm>
              <a:off x="5518148" y="3932238"/>
              <a:ext cx="2178052" cy="1828802"/>
              <a:chOff x="4603748" y="3581400"/>
              <a:chExt cx="2178052" cy="1828802"/>
            </a:xfrm>
          </p:grpSpPr>
          <p:sp>
            <p:nvSpPr>
              <p:cNvPr id="92189" name="Text Box 19">
                <a:extLst>
                  <a:ext uri="{FF2B5EF4-FFF2-40B4-BE49-F238E27FC236}">
                    <a16:creationId xmlns:a16="http://schemas.microsoft.com/office/drawing/2014/main" xmlns="" id="{7BF2F746-A2D5-406D-B452-CDE5C61BC15E}"/>
                  </a:ext>
                </a:extLst>
              </p:cNvPr>
              <p:cNvSpPr txBox="1">
                <a:spLocks noChangeArrowheads="1"/>
              </p:cNvSpPr>
              <p:nvPr/>
            </p:nvSpPr>
            <p:spPr bwMode="auto">
              <a:xfrm>
                <a:off x="4724400" y="3581400"/>
                <a:ext cx="14159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products</a:t>
                </a:r>
                <a:endParaRPr kumimoji="0" lang="en-US" altLang="ko-KR" sz="1800">
                  <a:solidFill>
                    <a:srgbClr val="2584BB"/>
                  </a:solidFill>
                  <a:latin typeface="Lucida Sans" panose="020B0602030504020204" pitchFamily="34" charset="0"/>
                  <a:ea typeface="MS PGothic" panose="020B0600070205080204" pitchFamily="34" charset="-128"/>
                </a:endParaRPr>
              </a:p>
            </p:txBody>
          </p:sp>
          <p:grpSp>
            <p:nvGrpSpPr>
              <p:cNvPr id="92190" name="Group 55">
                <a:extLst>
                  <a:ext uri="{FF2B5EF4-FFF2-40B4-BE49-F238E27FC236}">
                    <a16:creationId xmlns:a16="http://schemas.microsoft.com/office/drawing/2014/main" xmlns="" id="{6275A891-5CCC-4347-9DEA-35CC601D2BE8}"/>
                  </a:ext>
                </a:extLst>
              </p:cNvPr>
              <p:cNvGrpSpPr>
                <a:grpSpLocks/>
              </p:cNvGrpSpPr>
              <p:nvPr/>
            </p:nvGrpSpPr>
            <p:grpSpPr bwMode="auto">
              <a:xfrm>
                <a:off x="4603748" y="4567239"/>
                <a:ext cx="2178052" cy="842963"/>
                <a:chOff x="7207250" y="3656015"/>
                <a:chExt cx="2178052" cy="842963"/>
              </a:xfrm>
            </p:grpSpPr>
            <p:grpSp>
              <p:nvGrpSpPr>
                <p:cNvPr id="92195" name="Group 39">
                  <a:extLst>
                    <a:ext uri="{FF2B5EF4-FFF2-40B4-BE49-F238E27FC236}">
                      <a16:creationId xmlns:a16="http://schemas.microsoft.com/office/drawing/2014/main" xmlns="" id="{381FAD1E-5385-4189-97A2-2142BB0ED107}"/>
                    </a:ext>
                  </a:extLst>
                </p:cNvPr>
                <p:cNvGrpSpPr>
                  <a:grpSpLocks/>
                </p:cNvGrpSpPr>
                <p:nvPr/>
              </p:nvGrpSpPr>
              <p:grpSpPr bwMode="auto">
                <a:xfrm>
                  <a:off x="7969251" y="3656015"/>
                  <a:ext cx="1416051" cy="842963"/>
                  <a:chOff x="4386" y="1740"/>
                  <a:chExt cx="892" cy="531"/>
                </a:xfrm>
              </p:grpSpPr>
              <p:sp>
                <p:nvSpPr>
                  <p:cNvPr id="92199" name="Text Box 27">
                    <a:extLst>
                      <a:ext uri="{FF2B5EF4-FFF2-40B4-BE49-F238E27FC236}">
                        <a16:creationId xmlns:a16="http://schemas.microsoft.com/office/drawing/2014/main" xmlns="" id="{6F44D28C-DCB9-49A2-B0F8-2CD201EE13FF}"/>
                      </a:ext>
                    </a:extLst>
                  </p:cNvPr>
                  <p:cNvSpPr txBox="1">
                    <a:spLocks noChangeArrowheads="1"/>
                  </p:cNvSpPr>
                  <p:nvPr/>
                </p:nvSpPr>
                <p:spPr bwMode="auto">
                  <a:xfrm>
                    <a:off x="4386" y="2019"/>
                    <a:ext cx="89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computer</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2200" name="Text Box 28">
                    <a:extLst>
                      <a:ext uri="{FF2B5EF4-FFF2-40B4-BE49-F238E27FC236}">
                        <a16:creationId xmlns:a16="http://schemas.microsoft.com/office/drawing/2014/main" xmlns="" id="{CAE509FE-C84E-4993-AE35-8B6DA9FF00DF}"/>
                      </a:ext>
                    </a:extLst>
                  </p:cNvPr>
                  <p:cNvSpPr txBox="1">
                    <a:spLocks noChangeArrowheads="1"/>
                  </p:cNvSpPr>
                  <p:nvPr/>
                </p:nvSpPr>
                <p:spPr bwMode="auto">
                  <a:xfrm>
                    <a:off x="4454" y="1740"/>
                    <a:ext cx="42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conj</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2201" name="Line 33">
                    <a:extLst>
                      <a:ext uri="{FF2B5EF4-FFF2-40B4-BE49-F238E27FC236}">
                        <a16:creationId xmlns:a16="http://schemas.microsoft.com/office/drawing/2014/main" xmlns="" id="{8403D89F-7841-4E81-A1FA-D5E5692727A3}"/>
                      </a:ext>
                    </a:extLst>
                  </p:cNvPr>
                  <p:cNvSpPr>
                    <a:spLocks noChangeShapeType="1"/>
                  </p:cNvSpPr>
                  <p:nvPr/>
                </p:nvSpPr>
                <p:spPr bwMode="auto">
                  <a:xfrm>
                    <a:off x="4395" y="1814"/>
                    <a:ext cx="256" cy="24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sp>
              <p:nvSpPr>
                <p:cNvPr id="92196" name="Text Box 37">
                  <a:extLst>
                    <a:ext uri="{FF2B5EF4-FFF2-40B4-BE49-F238E27FC236}">
                      <a16:creationId xmlns:a16="http://schemas.microsoft.com/office/drawing/2014/main" xmlns="" id="{3A393991-58AB-458E-BAEB-85ACE034CEA8}"/>
                    </a:ext>
                  </a:extLst>
                </p:cNvPr>
                <p:cNvSpPr txBox="1">
                  <a:spLocks noChangeArrowheads="1"/>
                </p:cNvSpPr>
                <p:nvPr/>
              </p:nvSpPr>
              <p:spPr bwMode="auto">
                <a:xfrm>
                  <a:off x="7434262" y="3683279"/>
                  <a:ext cx="4251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cc</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2197" name="Line 38">
                  <a:extLst>
                    <a:ext uri="{FF2B5EF4-FFF2-40B4-BE49-F238E27FC236}">
                      <a16:creationId xmlns:a16="http://schemas.microsoft.com/office/drawing/2014/main" xmlns="" id="{7AC77FB1-3548-4EAA-8192-033807BDC10C}"/>
                    </a:ext>
                  </a:extLst>
                </p:cNvPr>
                <p:cNvSpPr>
                  <a:spLocks noChangeShapeType="1"/>
                </p:cNvSpPr>
                <p:nvPr/>
              </p:nvSpPr>
              <p:spPr bwMode="auto">
                <a:xfrm flipH="1">
                  <a:off x="7577137" y="3773488"/>
                  <a:ext cx="406400" cy="3841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2198" name="Text Box 40">
                  <a:extLst>
                    <a:ext uri="{FF2B5EF4-FFF2-40B4-BE49-F238E27FC236}">
                      <a16:creationId xmlns:a16="http://schemas.microsoft.com/office/drawing/2014/main" xmlns="" id="{217D944C-9506-4BEC-95D6-A30DB595A62E}"/>
                    </a:ext>
                  </a:extLst>
                </p:cNvPr>
                <p:cNvSpPr txBox="1">
                  <a:spLocks noChangeArrowheads="1"/>
                </p:cNvSpPr>
                <p:nvPr/>
              </p:nvSpPr>
              <p:spPr bwMode="auto">
                <a:xfrm>
                  <a:off x="7207250" y="4098926"/>
                  <a:ext cx="641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and</a:t>
                  </a:r>
                  <a:endParaRPr kumimoji="0" lang="en-US" altLang="ko-KR" sz="1800">
                    <a:solidFill>
                      <a:srgbClr val="2584BB"/>
                    </a:solidFill>
                    <a:latin typeface="Lucida Sans" panose="020B0602030504020204" pitchFamily="34" charset="0"/>
                    <a:ea typeface="MS PGothic" panose="020B0600070205080204" pitchFamily="34" charset="-128"/>
                  </a:endParaRPr>
                </a:p>
              </p:txBody>
            </p:sp>
          </p:grpSp>
          <p:sp>
            <p:nvSpPr>
              <p:cNvPr id="92191" name="Text Box 50">
                <a:extLst>
                  <a:ext uri="{FF2B5EF4-FFF2-40B4-BE49-F238E27FC236}">
                    <a16:creationId xmlns:a16="http://schemas.microsoft.com/office/drawing/2014/main" xmlns="" id="{6FBC6223-CB7A-4A9B-B148-3E1AA5A24B49}"/>
                  </a:ext>
                </a:extLst>
              </p:cNvPr>
              <p:cNvSpPr txBox="1">
                <a:spLocks noChangeArrowheads="1"/>
              </p:cNvSpPr>
              <p:nvPr/>
            </p:nvSpPr>
            <p:spPr bwMode="auto">
              <a:xfrm>
                <a:off x="4621632" y="4267200"/>
                <a:ext cx="17237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electronic</a:t>
                </a:r>
                <a:endParaRPr kumimoji="0" lang="en-US" altLang="ko-KR" sz="1800">
                  <a:solidFill>
                    <a:srgbClr val="2584BB"/>
                  </a:solidFill>
                  <a:latin typeface="Lucida Sans" panose="020B0602030504020204" pitchFamily="34" charset="0"/>
                  <a:ea typeface="MS PGothic" panose="020B0600070205080204" pitchFamily="34" charset="-128"/>
                </a:endParaRPr>
              </a:p>
            </p:txBody>
          </p:sp>
          <p:grpSp>
            <p:nvGrpSpPr>
              <p:cNvPr id="92192" name="Group 52">
                <a:extLst>
                  <a:ext uri="{FF2B5EF4-FFF2-40B4-BE49-F238E27FC236}">
                    <a16:creationId xmlns:a16="http://schemas.microsoft.com/office/drawing/2014/main" xmlns="" id="{47701F1E-CC2E-46D4-BCE8-5A6D6247A990}"/>
                  </a:ext>
                </a:extLst>
              </p:cNvPr>
              <p:cNvGrpSpPr>
                <a:grpSpLocks/>
              </p:cNvGrpSpPr>
              <p:nvPr/>
            </p:nvGrpSpPr>
            <p:grpSpPr bwMode="auto">
              <a:xfrm>
                <a:off x="5334084" y="3949701"/>
                <a:ext cx="848737" cy="393700"/>
                <a:chOff x="262" y="1037"/>
                <a:chExt cx="514" cy="248"/>
              </a:xfrm>
            </p:grpSpPr>
            <p:sp>
              <p:nvSpPr>
                <p:cNvPr id="92193" name="Text Box 54">
                  <a:extLst>
                    <a:ext uri="{FF2B5EF4-FFF2-40B4-BE49-F238E27FC236}">
                      <a16:creationId xmlns:a16="http://schemas.microsoft.com/office/drawing/2014/main" xmlns="" id="{D3356ED0-7A01-4D6A-9D17-5985D464C12C}"/>
                    </a:ext>
                  </a:extLst>
                </p:cNvPr>
                <p:cNvSpPr txBox="1">
                  <a:spLocks noChangeArrowheads="1"/>
                </p:cNvSpPr>
                <p:nvPr/>
              </p:nvSpPr>
              <p:spPr bwMode="auto">
                <a:xfrm>
                  <a:off x="262" y="1045"/>
                  <a:ext cx="51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amod</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2194" name="Line 57">
                  <a:extLst>
                    <a:ext uri="{FF2B5EF4-FFF2-40B4-BE49-F238E27FC236}">
                      <a16:creationId xmlns:a16="http://schemas.microsoft.com/office/drawing/2014/main" xmlns="" id="{7D1E9A12-E3FC-4E17-BA84-D582A83E337D}"/>
                    </a:ext>
                  </a:extLst>
                </p:cNvPr>
                <p:cNvSpPr>
                  <a:spLocks noChangeShapeType="1"/>
                </p:cNvSpPr>
                <p:nvPr/>
              </p:nvSpPr>
              <p:spPr bwMode="auto">
                <a:xfrm>
                  <a:off x="289" y="1037"/>
                  <a:ext cx="0" cy="24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grpSp>
        <p:sp>
          <p:nvSpPr>
            <p:cNvPr id="92173" name="Text Box 17">
              <a:extLst>
                <a:ext uri="{FF2B5EF4-FFF2-40B4-BE49-F238E27FC236}">
                  <a16:creationId xmlns:a16="http://schemas.microsoft.com/office/drawing/2014/main" xmlns="" id="{9CCD02B9-BE2C-4FB1-ACD1-7AE21134432E}"/>
                </a:ext>
              </a:extLst>
            </p:cNvPr>
            <p:cNvSpPr txBox="1">
              <a:spLocks noChangeArrowheads="1"/>
            </p:cNvSpPr>
            <p:nvPr/>
          </p:nvSpPr>
          <p:spPr bwMode="auto">
            <a:xfrm>
              <a:off x="1782763" y="3932238"/>
              <a:ext cx="800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Bell</a:t>
              </a:r>
              <a:endParaRPr kumimoji="0" lang="en-US" altLang="ko-KR" sz="1800">
                <a:solidFill>
                  <a:srgbClr val="2584BB"/>
                </a:solidFill>
                <a:latin typeface="Lucida Sans" panose="020B0602030504020204" pitchFamily="34" charset="0"/>
                <a:ea typeface="MS PGothic" panose="020B0600070205080204" pitchFamily="34" charset="-128"/>
              </a:endParaRPr>
            </a:p>
          </p:txBody>
        </p:sp>
        <p:grpSp>
          <p:nvGrpSpPr>
            <p:cNvPr id="92174" name="Group 51">
              <a:extLst>
                <a:ext uri="{FF2B5EF4-FFF2-40B4-BE49-F238E27FC236}">
                  <a16:creationId xmlns:a16="http://schemas.microsoft.com/office/drawing/2014/main" xmlns="" id="{DA6A27BF-D1BE-4670-B380-70981212CAAF}"/>
                </a:ext>
              </a:extLst>
            </p:cNvPr>
            <p:cNvGrpSpPr>
              <a:grpSpLocks/>
            </p:cNvGrpSpPr>
            <p:nvPr/>
          </p:nvGrpSpPr>
          <p:grpSpPr bwMode="auto">
            <a:xfrm>
              <a:off x="1143000" y="4249738"/>
              <a:ext cx="1563688" cy="1419225"/>
              <a:chOff x="174" y="1874"/>
              <a:chExt cx="985" cy="894"/>
            </a:xfrm>
          </p:grpSpPr>
          <p:sp>
            <p:nvSpPr>
              <p:cNvPr id="92183" name="Text Box 34">
                <a:extLst>
                  <a:ext uri="{FF2B5EF4-FFF2-40B4-BE49-F238E27FC236}">
                    <a16:creationId xmlns:a16="http://schemas.microsoft.com/office/drawing/2014/main" xmlns="" id="{CC72DF56-F42F-4846-B5DB-FF29EE648253}"/>
                  </a:ext>
                </a:extLst>
              </p:cNvPr>
              <p:cNvSpPr txBox="1">
                <a:spLocks noChangeArrowheads="1"/>
              </p:cNvSpPr>
              <p:nvPr/>
            </p:nvSpPr>
            <p:spPr bwMode="auto">
              <a:xfrm>
                <a:off x="654" y="2516"/>
                <a:ext cx="31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in</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2184" name="Text Box 25">
                <a:extLst>
                  <a:ext uri="{FF2B5EF4-FFF2-40B4-BE49-F238E27FC236}">
                    <a16:creationId xmlns:a16="http://schemas.microsoft.com/office/drawing/2014/main" xmlns="" id="{6240CC91-825C-4788-AD58-A9309F2FB2DA}"/>
                  </a:ext>
                </a:extLst>
              </p:cNvPr>
              <p:cNvSpPr txBox="1">
                <a:spLocks noChangeArrowheads="1"/>
              </p:cNvSpPr>
              <p:nvPr/>
            </p:nvSpPr>
            <p:spPr bwMode="auto">
              <a:xfrm>
                <a:off x="443" y="2274"/>
                <a:ext cx="46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prep</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2185" name="Text Box 45">
                <a:extLst>
                  <a:ext uri="{FF2B5EF4-FFF2-40B4-BE49-F238E27FC236}">
                    <a16:creationId xmlns:a16="http://schemas.microsoft.com/office/drawing/2014/main" xmlns="" id="{A7CBA746-2704-45AE-B634-9D2243D36EDD}"/>
                  </a:ext>
                </a:extLst>
              </p:cNvPr>
              <p:cNvSpPr txBox="1">
                <a:spLocks noChangeArrowheads="1"/>
              </p:cNvSpPr>
              <p:nvPr/>
            </p:nvSpPr>
            <p:spPr bwMode="auto">
              <a:xfrm>
                <a:off x="174" y="1874"/>
                <a:ext cx="76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partmod</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2186" name="Text Box 46">
                <a:extLst>
                  <a:ext uri="{FF2B5EF4-FFF2-40B4-BE49-F238E27FC236}">
                    <a16:creationId xmlns:a16="http://schemas.microsoft.com/office/drawing/2014/main" xmlns="" id="{6C6CEF4C-FD6E-4872-BE22-8EF3FEC54777}"/>
                  </a:ext>
                </a:extLst>
              </p:cNvPr>
              <p:cNvSpPr txBox="1">
                <a:spLocks noChangeArrowheads="1"/>
              </p:cNvSpPr>
              <p:nvPr/>
            </p:nvSpPr>
            <p:spPr bwMode="auto">
              <a:xfrm>
                <a:off x="558" y="2092"/>
                <a:ext cx="60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based</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2187" name="Line 47">
                <a:extLst>
                  <a:ext uri="{FF2B5EF4-FFF2-40B4-BE49-F238E27FC236}">
                    <a16:creationId xmlns:a16="http://schemas.microsoft.com/office/drawing/2014/main" xmlns="" id="{DA49B331-A517-494C-BE21-E01C4F2C6F35}"/>
                  </a:ext>
                </a:extLst>
              </p:cNvPr>
              <p:cNvSpPr>
                <a:spLocks noChangeShapeType="1"/>
              </p:cNvSpPr>
              <p:nvPr/>
            </p:nvSpPr>
            <p:spPr bwMode="auto">
              <a:xfrm>
                <a:off x="865" y="1911"/>
                <a:ext cx="0" cy="24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2188" name="Line 48">
                <a:extLst>
                  <a:ext uri="{FF2B5EF4-FFF2-40B4-BE49-F238E27FC236}">
                    <a16:creationId xmlns:a16="http://schemas.microsoft.com/office/drawing/2014/main" xmlns="" id="{F0D62251-94C1-4FC5-97E6-B7E06E5A2AD5}"/>
                  </a:ext>
                </a:extLst>
              </p:cNvPr>
              <p:cNvSpPr>
                <a:spLocks noChangeShapeType="1"/>
              </p:cNvSpPr>
              <p:nvPr/>
            </p:nvSpPr>
            <p:spPr bwMode="auto">
              <a:xfrm>
                <a:off x="865" y="2311"/>
                <a:ext cx="0" cy="24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sp>
          <p:nvSpPr>
            <p:cNvPr id="92175" name="Text Box 45">
              <a:extLst>
                <a:ext uri="{FF2B5EF4-FFF2-40B4-BE49-F238E27FC236}">
                  <a16:creationId xmlns:a16="http://schemas.microsoft.com/office/drawing/2014/main" xmlns="" id="{35F16C78-CFF8-404E-ADA8-F1F14B4D0A87}"/>
                </a:ext>
              </a:extLst>
            </p:cNvPr>
            <p:cNvSpPr txBox="1">
              <a:spLocks noChangeArrowheads="1"/>
            </p:cNvSpPr>
            <p:nvPr/>
          </p:nvSpPr>
          <p:spPr bwMode="auto">
            <a:xfrm>
              <a:off x="1590939" y="5726668"/>
              <a:ext cx="7088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pobj</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2176" name="Line 48">
              <a:extLst>
                <a:ext uri="{FF2B5EF4-FFF2-40B4-BE49-F238E27FC236}">
                  <a16:creationId xmlns:a16="http://schemas.microsoft.com/office/drawing/2014/main" xmlns="" id="{59CD2A5F-59C4-46A6-B502-223129096554}"/>
                </a:ext>
              </a:extLst>
            </p:cNvPr>
            <p:cNvSpPr>
              <a:spLocks noChangeShapeType="1"/>
            </p:cNvSpPr>
            <p:nvPr/>
          </p:nvSpPr>
          <p:spPr bwMode="auto">
            <a:xfrm>
              <a:off x="2209801" y="5702300"/>
              <a:ext cx="0" cy="3937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2177" name="Text Box 46">
              <a:extLst>
                <a:ext uri="{FF2B5EF4-FFF2-40B4-BE49-F238E27FC236}">
                  <a16:creationId xmlns:a16="http://schemas.microsoft.com/office/drawing/2014/main" xmlns="" id="{D6D284A3-32D0-4B86-A05D-7137A6FCF26B}"/>
                </a:ext>
              </a:extLst>
            </p:cNvPr>
            <p:cNvSpPr txBox="1">
              <a:spLocks noChangeArrowheads="1"/>
            </p:cNvSpPr>
            <p:nvPr/>
          </p:nvSpPr>
          <p:spPr bwMode="auto">
            <a:xfrm>
              <a:off x="1945908" y="6000690"/>
              <a:ext cx="4924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LA</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2178" name="Text Box 37">
              <a:extLst>
                <a:ext uri="{FF2B5EF4-FFF2-40B4-BE49-F238E27FC236}">
                  <a16:creationId xmlns:a16="http://schemas.microsoft.com/office/drawing/2014/main" xmlns="" id="{F216996B-9BF3-497C-BCBD-052A7D3D585F}"/>
                </a:ext>
              </a:extLst>
            </p:cNvPr>
            <p:cNvSpPr txBox="1">
              <a:spLocks noChangeArrowheads="1"/>
            </p:cNvSpPr>
            <p:nvPr/>
          </p:nvSpPr>
          <p:spPr bwMode="auto">
            <a:xfrm>
              <a:off x="3929062" y="3411816"/>
              <a:ext cx="4251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cc</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2179" name="Text Box 28">
              <a:extLst>
                <a:ext uri="{FF2B5EF4-FFF2-40B4-BE49-F238E27FC236}">
                  <a16:creationId xmlns:a16="http://schemas.microsoft.com/office/drawing/2014/main" xmlns="" id="{E317DFD6-C4BB-4BA7-8248-BD1890262CEF}"/>
                </a:ext>
              </a:extLst>
            </p:cNvPr>
            <p:cNvSpPr txBox="1">
              <a:spLocks noChangeArrowheads="1"/>
            </p:cNvSpPr>
            <p:nvPr/>
          </p:nvSpPr>
          <p:spPr bwMode="auto">
            <a:xfrm>
              <a:off x="4994275" y="2878416"/>
              <a:ext cx="6815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conj</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2180" name="Text Box 16">
              <a:extLst>
                <a:ext uri="{FF2B5EF4-FFF2-40B4-BE49-F238E27FC236}">
                  <a16:creationId xmlns:a16="http://schemas.microsoft.com/office/drawing/2014/main" xmlns="" id="{6FEEF795-A0CC-4492-8F42-F924B471DE86}"/>
                </a:ext>
              </a:extLst>
            </p:cNvPr>
            <p:cNvSpPr txBox="1">
              <a:spLocks noChangeArrowheads="1"/>
            </p:cNvSpPr>
            <p:nvPr/>
          </p:nvSpPr>
          <p:spPr bwMode="auto">
            <a:xfrm>
              <a:off x="5791200" y="2998728"/>
              <a:ext cx="18777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distributes</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2181" name="Line 29">
              <a:extLst>
                <a:ext uri="{FF2B5EF4-FFF2-40B4-BE49-F238E27FC236}">
                  <a16:creationId xmlns:a16="http://schemas.microsoft.com/office/drawing/2014/main" xmlns="" id="{078D0C08-B095-431D-82C9-3E9854703A40}"/>
                </a:ext>
              </a:extLst>
            </p:cNvPr>
            <p:cNvSpPr>
              <a:spLocks noChangeShapeType="1"/>
            </p:cNvSpPr>
            <p:nvPr/>
          </p:nvSpPr>
          <p:spPr bwMode="auto">
            <a:xfrm>
              <a:off x="4581526" y="3361374"/>
              <a:ext cx="1438274" cy="57086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2182" name="Line 15">
              <a:extLst>
                <a:ext uri="{FF2B5EF4-FFF2-40B4-BE49-F238E27FC236}">
                  <a16:creationId xmlns:a16="http://schemas.microsoft.com/office/drawing/2014/main" xmlns="" id="{5B5BC6B5-E52B-4716-AD7F-EEA70E174DD1}"/>
                </a:ext>
              </a:extLst>
            </p:cNvPr>
            <p:cNvSpPr>
              <a:spLocks noChangeShapeType="1"/>
            </p:cNvSpPr>
            <p:nvPr/>
          </p:nvSpPr>
          <p:spPr bwMode="auto">
            <a:xfrm rot="16200000" flipH="1">
              <a:off x="5288280" y="2743519"/>
              <a:ext cx="0" cy="10058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sp>
        <p:nvSpPr>
          <p:cNvPr id="92165" name="Slide Number Placeholder 5">
            <a:extLst>
              <a:ext uri="{FF2B5EF4-FFF2-40B4-BE49-F238E27FC236}">
                <a16:creationId xmlns:a16="http://schemas.microsoft.com/office/drawing/2014/main" xmlns="" id="{9517EF89-EDD3-450C-ABD3-F6E65DA11FB0}"/>
              </a:ext>
            </a:extLst>
          </p:cNvPr>
          <p:cNvSpPr txBox="1">
            <a:spLocks/>
          </p:cNvSpPr>
          <p:nvPr/>
        </p:nvSpPr>
        <p:spPr bwMode="auto">
          <a:xfrm>
            <a:off x="1504950" y="6605588"/>
            <a:ext cx="21336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zh-CN" sz="1800" b="0">
                <a:latin typeface="Tw Cen MT" panose="020B0602020104020603" pitchFamily="34" charset="0"/>
                <a:ea typeface="SimSun" panose="02010600030101010101" pitchFamily="2" charset="-122"/>
              </a:rPr>
              <a:t>slide by C. Manning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42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89"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EA136B-3955-4D2E-923F-D5F9F89F3736}"/>
              </a:ext>
            </a:extLst>
          </p:cNvPr>
          <p:cNvSpPr>
            <a:spLocks noGrp="1"/>
          </p:cNvSpPr>
          <p:nvPr>
            <p:ph type="title"/>
          </p:nvPr>
        </p:nvSpPr>
        <p:spPr/>
        <p:txBody>
          <a:bodyPr/>
          <a:lstStyle/>
          <a:p>
            <a:pPr>
              <a:defRPr/>
            </a:pPr>
            <a:r>
              <a:rPr lang="en-US" dirty="0"/>
              <a:t>Triple notation</a:t>
            </a:r>
          </a:p>
        </p:txBody>
      </p:sp>
      <p:sp>
        <p:nvSpPr>
          <p:cNvPr id="3" name="Content Placeholder 2">
            <a:extLst>
              <a:ext uri="{FF2B5EF4-FFF2-40B4-BE49-F238E27FC236}">
                <a16:creationId xmlns:a16="http://schemas.microsoft.com/office/drawing/2014/main" xmlns="" id="{D37014CE-D980-40FC-A508-00AE73283F81}"/>
              </a:ext>
            </a:extLst>
          </p:cNvPr>
          <p:cNvSpPr>
            <a:spLocks noGrp="1"/>
          </p:cNvSpPr>
          <p:nvPr>
            <p:ph idx="1"/>
          </p:nvPr>
        </p:nvSpPr>
        <p:spPr/>
        <p:txBody>
          <a:bodyPr>
            <a:normAutofit fontScale="92500" lnSpcReduction="10000"/>
          </a:bodyPr>
          <a:lstStyle/>
          <a:p>
            <a:pPr marL="0" indent="0">
              <a:buFont typeface="Wingdings" panose="05000000000000000000" pitchFamily="2" charset="2"/>
              <a:buNone/>
              <a:defRPr/>
            </a:pPr>
            <a:r>
              <a:rPr lang="en-US" dirty="0" err="1"/>
              <a:t>nsubj</a:t>
            </a:r>
            <a:r>
              <a:rPr lang="en-US" dirty="0"/>
              <a:t>(makes-8, Bell-1)</a:t>
            </a:r>
          </a:p>
          <a:p>
            <a:pPr marL="0" indent="0">
              <a:buFont typeface="Wingdings" panose="05000000000000000000" pitchFamily="2" charset="2"/>
              <a:buNone/>
              <a:defRPr/>
            </a:pPr>
            <a:r>
              <a:rPr lang="en-US" dirty="0" err="1"/>
              <a:t>nsubj</a:t>
            </a:r>
            <a:r>
              <a:rPr lang="en-US" dirty="0"/>
              <a:t>(distributes-10, Bell-1)</a:t>
            </a:r>
          </a:p>
          <a:p>
            <a:pPr marL="0" indent="0">
              <a:buFont typeface="Wingdings" panose="05000000000000000000" pitchFamily="2" charset="2"/>
              <a:buNone/>
              <a:defRPr/>
            </a:pPr>
            <a:r>
              <a:rPr lang="en-US" dirty="0" err="1"/>
              <a:t>partmod</a:t>
            </a:r>
            <a:r>
              <a:rPr lang="en-US" dirty="0"/>
              <a:t>(Bell-1, based-3)</a:t>
            </a:r>
          </a:p>
          <a:p>
            <a:pPr marL="0" indent="0">
              <a:buFont typeface="Wingdings" panose="05000000000000000000" pitchFamily="2" charset="2"/>
              <a:buNone/>
              <a:defRPr/>
            </a:pPr>
            <a:r>
              <a:rPr lang="en-US" dirty="0" err="1"/>
              <a:t>nn</a:t>
            </a:r>
            <a:r>
              <a:rPr lang="en-US" dirty="0"/>
              <a:t>(Angeles-6, Los-5)</a:t>
            </a:r>
          </a:p>
          <a:p>
            <a:pPr marL="0" indent="0">
              <a:buFont typeface="Wingdings" panose="05000000000000000000" pitchFamily="2" charset="2"/>
              <a:buNone/>
              <a:defRPr/>
            </a:pPr>
            <a:r>
              <a:rPr lang="en-US" dirty="0"/>
              <a:t>prep in(based-3, Angeles-6)</a:t>
            </a:r>
          </a:p>
          <a:p>
            <a:pPr marL="0" indent="0">
              <a:buFont typeface="Wingdings" panose="05000000000000000000" pitchFamily="2" charset="2"/>
              <a:buNone/>
              <a:defRPr/>
            </a:pPr>
            <a:r>
              <a:rPr lang="en-US" dirty="0" err="1"/>
              <a:t>conj</a:t>
            </a:r>
            <a:r>
              <a:rPr lang="en-US" dirty="0"/>
              <a:t> and(makes-8, distributes-10)</a:t>
            </a:r>
          </a:p>
          <a:p>
            <a:pPr marL="0" indent="0">
              <a:buFont typeface="Wingdings" panose="05000000000000000000" pitchFamily="2" charset="2"/>
              <a:buNone/>
              <a:defRPr/>
            </a:pPr>
            <a:r>
              <a:rPr lang="en-US" dirty="0" err="1"/>
              <a:t>amod</a:t>
            </a:r>
            <a:r>
              <a:rPr lang="en-US" dirty="0"/>
              <a:t>(products-16, electronic-11)</a:t>
            </a:r>
          </a:p>
          <a:p>
            <a:pPr marL="0" indent="0">
              <a:buFont typeface="Wingdings" panose="05000000000000000000" pitchFamily="2" charset="2"/>
              <a:buNone/>
              <a:defRPr/>
            </a:pPr>
            <a:r>
              <a:rPr lang="en-US" dirty="0" err="1"/>
              <a:t>conj</a:t>
            </a:r>
            <a:r>
              <a:rPr lang="en-US" dirty="0"/>
              <a:t> and(electronic-11, computer-13)</a:t>
            </a:r>
          </a:p>
          <a:p>
            <a:pPr marL="0" indent="0">
              <a:buFont typeface="Wingdings" panose="05000000000000000000" pitchFamily="2" charset="2"/>
              <a:buNone/>
              <a:defRPr/>
            </a:pPr>
            <a:r>
              <a:rPr lang="en-US" dirty="0" err="1"/>
              <a:t>amod</a:t>
            </a:r>
            <a:r>
              <a:rPr lang="en-US" dirty="0"/>
              <a:t>(products-16, computer-13)</a:t>
            </a:r>
          </a:p>
          <a:p>
            <a:pPr marL="0" indent="0">
              <a:buFont typeface="Wingdings" panose="05000000000000000000" pitchFamily="2" charset="2"/>
              <a:buNone/>
              <a:defRPr/>
            </a:pPr>
            <a:r>
              <a:rPr lang="en-US" dirty="0" err="1"/>
              <a:t>conj</a:t>
            </a:r>
            <a:r>
              <a:rPr lang="en-US" dirty="0"/>
              <a:t> and(electronic-11, building-15)</a:t>
            </a:r>
          </a:p>
          <a:p>
            <a:pPr marL="0" indent="0">
              <a:buFont typeface="Wingdings" panose="05000000000000000000" pitchFamily="2" charset="2"/>
              <a:buNone/>
              <a:defRPr/>
            </a:pPr>
            <a:r>
              <a:rPr lang="en-US" dirty="0" err="1"/>
              <a:t>amod</a:t>
            </a:r>
            <a:r>
              <a:rPr lang="en-US" dirty="0"/>
              <a:t>(products-16, building-15)</a:t>
            </a:r>
          </a:p>
          <a:p>
            <a:pPr marL="0" indent="0">
              <a:buFont typeface="Wingdings" panose="05000000000000000000" pitchFamily="2" charset="2"/>
              <a:buNone/>
              <a:defRPr/>
            </a:pPr>
            <a:r>
              <a:rPr lang="en-US" dirty="0" err="1"/>
              <a:t>dobj</a:t>
            </a:r>
            <a:r>
              <a:rPr lang="en-US" dirty="0"/>
              <a:t>(makes-8, products-16)</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xmlns="" id="{F787FD8B-2973-4D86-A07A-0EF1F9826004}"/>
              </a:ext>
            </a:extLst>
          </p:cNvPr>
          <p:cNvSpPr>
            <a:spLocks noGrp="1" noChangeArrowheads="1"/>
          </p:cNvSpPr>
          <p:nvPr>
            <p:ph type="title"/>
          </p:nvPr>
        </p:nvSpPr>
        <p:spPr>
          <a:xfrm>
            <a:off x="658813" y="10956"/>
            <a:ext cx="8469312" cy="773272"/>
          </a:xfrm>
        </p:spPr>
        <p:txBody>
          <a:bodyPr/>
          <a:lstStyle/>
          <a:p>
            <a:pPr>
              <a:defRPr/>
            </a:pPr>
            <a:r>
              <a:rPr lang="en-US" sz="3600" dirty="0">
                <a:ea typeface="ＭＳ Ｐゴシック" charset="0"/>
                <a:cs typeface="ＭＳ Ｐゴシック" charset="0"/>
              </a:rPr>
              <a:t>Graph modification to facilitate semantic analysis</a:t>
            </a:r>
          </a:p>
        </p:txBody>
      </p:sp>
      <p:sp>
        <p:nvSpPr>
          <p:cNvPr id="564289" name="Text Box 65">
            <a:extLst>
              <a:ext uri="{FF2B5EF4-FFF2-40B4-BE49-F238E27FC236}">
                <a16:creationId xmlns:a16="http://schemas.microsoft.com/office/drawing/2014/main" xmlns="" id="{DEE9DE59-5CF0-4A71-B8A5-C146864615EA}"/>
              </a:ext>
            </a:extLst>
          </p:cNvPr>
          <p:cNvSpPr txBox="1">
            <a:spLocks noChangeArrowheads="1"/>
          </p:cNvSpPr>
          <p:nvPr/>
        </p:nvSpPr>
        <p:spPr bwMode="auto">
          <a:xfrm>
            <a:off x="725488" y="1611313"/>
            <a:ext cx="695642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200">
                <a:solidFill>
                  <a:srgbClr val="2584BB"/>
                </a:solidFill>
                <a:latin typeface="Courier" pitchFamily="49" charset="0"/>
                <a:ea typeface="MS PGothic" panose="020B0600070205080204" pitchFamily="34" charset="-128"/>
              </a:rPr>
              <a:t>Bell, based in LA, makes and distributes</a:t>
            </a:r>
          </a:p>
          <a:p>
            <a:pPr eaLnBrk="1" hangingPunct="1">
              <a:spcBef>
                <a:spcPct val="50000"/>
              </a:spcBef>
              <a:buClrTx/>
              <a:buSzTx/>
              <a:buFontTx/>
              <a:buNone/>
            </a:pPr>
            <a:r>
              <a:rPr kumimoji="0" lang="en-US" altLang="ko-KR" sz="2200">
                <a:solidFill>
                  <a:srgbClr val="2584BB"/>
                </a:solidFill>
                <a:latin typeface="Courier" pitchFamily="49" charset="0"/>
                <a:ea typeface="MS PGothic" panose="020B0600070205080204" pitchFamily="34" charset="-128"/>
              </a:rPr>
              <a:t>electronic and computer products.</a:t>
            </a:r>
          </a:p>
        </p:txBody>
      </p:sp>
      <p:grpSp>
        <p:nvGrpSpPr>
          <p:cNvPr id="2" name="Group 29">
            <a:extLst>
              <a:ext uri="{FF2B5EF4-FFF2-40B4-BE49-F238E27FC236}">
                <a16:creationId xmlns:a16="http://schemas.microsoft.com/office/drawing/2014/main" xmlns="" id="{C7F7BBF6-A638-40EE-8355-0B035F9520E9}"/>
              </a:ext>
            </a:extLst>
          </p:cNvPr>
          <p:cNvGrpSpPr>
            <a:grpSpLocks/>
          </p:cNvGrpSpPr>
          <p:nvPr/>
        </p:nvGrpSpPr>
        <p:grpSpPr bwMode="auto">
          <a:xfrm>
            <a:off x="1387475" y="3116263"/>
            <a:ext cx="6526213" cy="3521075"/>
            <a:chOff x="1143000" y="2286000"/>
            <a:chExt cx="6525913" cy="3521075"/>
          </a:xfrm>
        </p:grpSpPr>
        <p:grpSp>
          <p:nvGrpSpPr>
            <p:cNvPr id="95244" name="Group 61">
              <a:extLst>
                <a:ext uri="{FF2B5EF4-FFF2-40B4-BE49-F238E27FC236}">
                  <a16:creationId xmlns:a16="http://schemas.microsoft.com/office/drawing/2014/main" xmlns="" id="{6C4D2257-39E2-4D9C-B043-D88EC493FF60}"/>
                </a:ext>
              </a:extLst>
            </p:cNvPr>
            <p:cNvGrpSpPr>
              <a:grpSpLocks/>
            </p:cNvGrpSpPr>
            <p:nvPr/>
          </p:nvGrpSpPr>
          <p:grpSpPr bwMode="auto">
            <a:xfrm>
              <a:off x="1143000" y="2286000"/>
              <a:ext cx="6525913" cy="3521075"/>
              <a:chOff x="1143000" y="2879725"/>
              <a:chExt cx="6525913" cy="3521075"/>
            </a:xfrm>
          </p:grpSpPr>
          <p:sp>
            <p:nvSpPr>
              <p:cNvPr id="95246" name="Text Box 16">
                <a:extLst>
                  <a:ext uri="{FF2B5EF4-FFF2-40B4-BE49-F238E27FC236}">
                    <a16:creationId xmlns:a16="http://schemas.microsoft.com/office/drawing/2014/main" xmlns="" id="{ABC10D67-610B-4FCC-8B90-7179A8BE993D}"/>
                  </a:ext>
                </a:extLst>
              </p:cNvPr>
              <p:cNvSpPr txBox="1">
                <a:spLocks noChangeArrowheads="1"/>
              </p:cNvSpPr>
              <p:nvPr/>
            </p:nvSpPr>
            <p:spPr bwMode="auto">
              <a:xfrm>
                <a:off x="3846512" y="2998788"/>
                <a:ext cx="954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makes</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5247" name="Text Box 21">
                <a:extLst>
                  <a:ext uri="{FF2B5EF4-FFF2-40B4-BE49-F238E27FC236}">
                    <a16:creationId xmlns:a16="http://schemas.microsoft.com/office/drawing/2014/main" xmlns="" id="{0DEA8AA7-7A43-49C3-B566-5274EB0A734D}"/>
                  </a:ext>
                </a:extLst>
              </p:cNvPr>
              <p:cNvSpPr txBox="1">
                <a:spLocks noChangeArrowheads="1"/>
              </p:cNvSpPr>
              <p:nvPr/>
            </p:nvSpPr>
            <p:spPr bwMode="auto">
              <a:xfrm>
                <a:off x="2209800" y="3410228"/>
                <a:ext cx="8354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nsubj</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5248" name="Line 29">
                <a:extLst>
                  <a:ext uri="{FF2B5EF4-FFF2-40B4-BE49-F238E27FC236}">
                    <a16:creationId xmlns:a16="http://schemas.microsoft.com/office/drawing/2014/main" xmlns="" id="{E2EE03E6-4D58-4472-A20F-3A4C1B7BC428}"/>
                  </a:ext>
                </a:extLst>
              </p:cNvPr>
              <p:cNvSpPr>
                <a:spLocks noChangeShapeType="1"/>
              </p:cNvSpPr>
              <p:nvPr/>
            </p:nvSpPr>
            <p:spPr bwMode="auto">
              <a:xfrm flipH="1">
                <a:off x="2478088" y="3363914"/>
                <a:ext cx="1438274" cy="57086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5249" name="Text Box 49">
                <a:extLst>
                  <a:ext uri="{FF2B5EF4-FFF2-40B4-BE49-F238E27FC236}">
                    <a16:creationId xmlns:a16="http://schemas.microsoft.com/office/drawing/2014/main" xmlns="" id="{2E65FE41-6C48-4773-A59B-8D5B53F98C5F}"/>
                  </a:ext>
                </a:extLst>
              </p:cNvPr>
              <p:cNvSpPr txBox="1">
                <a:spLocks noChangeArrowheads="1"/>
              </p:cNvSpPr>
              <p:nvPr/>
            </p:nvSpPr>
            <p:spPr bwMode="auto">
              <a:xfrm>
                <a:off x="5324738" y="3410506"/>
                <a:ext cx="7088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dobj</a:t>
                </a:r>
                <a:endParaRPr kumimoji="0" lang="en-US" altLang="ko-KR" sz="1800">
                  <a:solidFill>
                    <a:srgbClr val="000000"/>
                  </a:solidFill>
                  <a:latin typeface="Lucida Sans" panose="020B0602030504020204" pitchFamily="34" charset="0"/>
                  <a:ea typeface="MS PGothic" panose="020B0600070205080204" pitchFamily="34" charset="-128"/>
                </a:endParaRPr>
              </a:p>
            </p:txBody>
          </p:sp>
          <p:grpSp>
            <p:nvGrpSpPr>
              <p:cNvPr id="95250" name="Group 56">
                <a:extLst>
                  <a:ext uri="{FF2B5EF4-FFF2-40B4-BE49-F238E27FC236}">
                    <a16:creationId xmlns:a16="http://schemas.microsoft.com/office/drawing/2014/main" xmlns="" id="{1E817700-A11C-4A96-A244-149AADCA0537}"/>
                  </a:ext>
                </a:extLst>
              </p:cNvPr>
              <p:cNvGrpSpPr>
                <a:grpSpLocks/>
              </p:cNvGrpSpPr>
              <p:nvPr/>
            </p:nvGrpSpPr>
            <p:grpSpPr bwMode="auto">
              <a:xfrm>
                <a:off x="5536032" y="3932238"/>
                <a:ext cx="1956973" cy="1828800"/>
                <a:chOff x="4621632" y="3581400"/>
                <a:chExt cx="1956973" cy="1828800"/>
              </a:xfrm>
            </p:grpSpPr>
            <p:sp>
              <p:nvSpPr>
                <p:cNvPr id="95263" name="Text Box 19">
                  <a:extLst>
                    <a:ext uri="{FF2B5EF4-FFF2-40B4-BE49-F238E27FC236}">
                      <a16:creationId xmlns:a16="http://schemas.microsoft.com/office/drawing/2014/main" xmlns="" id="{133CD9A7-28B3-43E8-BE6C-ACFA5EA73798}"/>
                    </a:ext>
                  </a:extLst>
                </p:cNvPr>
                <p:cNvSpPr txBox="1">
                  <a:spLocks noChangeArrowheads="1"/>
                </p:cNvSpPr>
                <p:nvPr/>
              </p:nvSpPr>
              <p:spPr bwMode="auto">
                <a:xfrm>
                  <a:off x="4724400" y="3581400"/>
                  <a:ext cx="141597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products</a:t>
                  </a:r>
                  <a:endParaRPr kumimoji="0" lang="en-US" altLang="ko-KR" sz="1800">
                    <a:solidFill>
                      <a:srgbClr val="2584BB"/>
                    </a:solidFill>
                    <a:latin typeface="Lucida Sans" panose="020B0602030504020204" pitchFamily="34" charset="0"/>
                    <a:ea typeface="MS PGothic" panose="020B0600070205080204" pitchFamily="34" charset="-128"/>
                  </a:endParaRPr>
                </a:p>
              </p:txBody>
            </p:sp>
            <p:grpSp>
              <p:nvGrpSpPr>
                <p:cNvPr id="95264" name="Group 39">
                  <a:extLst>
                    <a:ext uri="{FF2B5EF4-FFF2-40B4-BE49-F238E27FC236}">
                      <a16:creationId xmlns:a16="http://schemas.microsoft.com/office/drawing/2014/main" xmlns="" id="{2200A962-BAF3-49C6-AD46-F8768A7CC5B8}"/>
                    </a:ext>
                  </a:extLst>
                </p:cNvPr>
                <p:cNvGrpSpPr>
                  <a:grpSpLocks/>
                </p:cNvGrpSpPr>
                <p:nvPr/>
              </p:nvGrpSpPr>
              <p:grpSpPr bwMode="auto">
                <a:xfrm>
                  <a:off x="4724403" y="4673600"/>
                  <a:ext cx="1854202" cy="736600"/>
                  <a:chOff x="3982" y="1807"/>
                  <a:chExt cx="1168" cy="464"/>
                </a:xfrm>
              </p:grpSpPr>
              <p:sp>
                <p:nvSpPr>
                  <p:cNvPr id="95269" name="Text Box 27">
                    <a:extLst>
                      <a:ext uri="{FF2B5EF4-FFF2-40B4-BE49-F238E27FC236}">
                        <a16:creationId xmlns:a16="http://schemas.microsoft.com/office/drawing/2014/main" xmlns="" id="{2B55B38C-65C1-4D33-8282-75FE5B9C202E}"/>
                      </a:ext>
                    </a:extLst>
                  </p:cNvPr>
                  <p:cNvSpPr txBox="1">
                    <a:spLocks noChangeArrowheads="1"/>
                  </p:cNvSpPr>
                  <p:nvPr/>
                </p:nvSpPr>
                <p:spPr bwMode="auto">
                  <a:xfrm>
                    <a:off x="3982" y="2019"/>
                    <a:ext cx="89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computer</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5270" name="Text Box 28">
                    <a:extLst>
                      <a:ext uri="{FF2B5EF4-FFF2-40B4-BE49-F238E27FC236}">
                        <a16:creationId xmlns:a16="http://schemas.microsoft.com/office/drawing/2014/main" xmlns="" id="{A1E43729-B300-40A1-8000-ED4B86E43E58}"/>
                      </a:ext>
                    </a:extLst>
                  </p:cNvPr>
                  <p:cNvSpPr txBox="1">
                    <a:spLocks noChangeArrowheads="1"/>
                  </p:cNvSpPr>
                  <p:nvPr/>
                </p:nvSpPr>
                <p:spPr bwMode="auto">
                  <a:xfrm>
                    <a:off x="4366" y="1807"/>
                    <a:ext cx="78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conj_and</a:t>
                    </a:r>
                    <a:endParaRPr kumimoji="0" lang="en-US" altLang="ko-KR" sz="1800">
                      <a:solidFill>
                        <a:srgbClr val="000000"/>
                      </a:solidFill>
                      <a:latin typeface="Lucida Sans" panose="020B0602030504020204" pitchFamily="34" charset="0"/>
                      <a:ea typeface="MS PGothic" panose="020B0600070205080204" pitchFamily="34" charset="-128"/>
                    </a:endParaRPr>
                  </a:p>
                </p:txBody>
              </p:sp>
            </p:grpSp>
            <p:sp>
              <p:nvSpPr>
                <p:cNvPr id="95265" name="Text Box 50">
                  <a:extLst>
                    <a:ext uri="{FF2B5EF4-FFF2-40B4-BE49-F238E27FC236}">
                      <a16:creationId xmlns:a16="http://schemas.microsoft.com/office/drawing/2014/main" xmlns="" id="{04D76E81-BDFE-469C-843B-5B464F7841DE}"/>
                    </a:ext>
                  </a:extLst>
                </p:cNvPr>
                <p:cNvSpPr txBox="1">
                  <a:spLocks noChangeArrowheads="1"/>
                </p:cNvSpPr>
                <p:nvPr/>
              </p:nvSpPr>
              <p:spPr bwMode="auto">
                <a:xfrm>
                  <a:off x="4621632" y="4267200"/>
                  <a:ext cx="17237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electronic</a:t>
                  </a:r>
                  <a:endParaRPr kumimoji="0" lang="en-US" altLang="ko-KR" sz="1800">
                    <a:solidFill>
                      <a:srgbClr val="2584BB"/>
                    </a:solidFill>
                    <a:latin typeface="Lucida Sans" panose="020B0602030504020204" pitchFamily="34" charset="0"/>
                    <a:ea typeface="MS PGothic" panose="020B0600070205080204" pitchFamily="34" charset="-128"/>
                  </a:endParaRPr>
                </a:p>
              </p:txBody>
            </p:sp>
            <p:grpSp>
              <p:nvGrpSpPr>
                <p:cNvPr id="95266" name="Group 52">
                  <a:extLst>
                    <a:ext uri="{FF2B5EF4-FFF2-40B4-BE49-F238E27FC236}">
                      <a16:creationId xmlns:a16="http://schemas.microsoft.com/office/drawing/2014/main" xmlns="" id="{A3745B93-F54B-439F-A898-796CFA55BACD}"/>
                    </a:ext>
                  </a:extLst>
                </p:cNvPr>
                <p:cNvGrpSpPr>
                  <a:grpSpLocks/>
                </p:cNvGrpSpPr>
                <p:nvPr/>
              </p:nvGrpSpPr>
              <p:grpSpPr bwMode="auto">
                <a:xfrm>
                  <a:off x="5334084" y="3949701"/>
                  <a:ext cx="848737" cy="393700"/>
                  <a:chOff x="262" y="1037"/>
                  <a:chExt cx="514" cy="248"/>
                </a:xfrm>
              </p:grpSpPr>
              <p:sp>
                <p:nvSpPr>
                  <p:cNvPr id="95267" name="Text Box 54">
                    <a:extLst>
                      <a:ext uri="{FF2B5EF4-FFF2-40B4-BE49-F238E27FC236}">
                        <a16:creationId xmlns:a16="http://schemas.microsoft.com/office/drawing/2014/main" xmlns="" id="{013EE463-F536-4A82-8C7F-A012E9EB40B1}"/>
                      </a:ext>
                    </a:extLst>
                  </p:cNvPr>
                  <p:cNvSpPr txBox="1">
                    <a:spLocks noChangeArrowheads="1"/>
                  </p:cNvSpPr>
                  <p:nvPr/>
                </p:nvSpPr>
                <p:spPr bwMode="auto">
                  <a:xfrm>
                    <a:off x="262" y="1045"/>
                    <a:ext cx="51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amod</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5268" name="Line 57">
                    <a:extLst>
                      <a:ext uri="{FF2B5EF4-FFF2-40B4-BE49-F238E27FC236}">
                        <a16:creationId xmlns:a16="http://schemas.microsoft.com/office/drawing/2014/main" xmlns="" id="{5F5118C3-D0BD-4CF5-874D-B7DA3ED8E87B}"/>
                      </a:ext>
                    </a:extLst>
                  </p:cNvPr>
                  <p:cNvSpPr>
                    <a:spLocks noChangeShapeType="1"/>
                  </p:cNvSpPr>
                  <p:nvPr/>
                </p:nvSpPr>
                <p:spPr bwMode="auto">
                  <a:xfrm>
                    <a:off x="289" y="1037"/>
                    <a:ext cx="0" cy="24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grpSp>
          <p:sp>
            <p:nvSpPr>
              <p:cNvPr id="95251" name="Text Box 17">
                <a:extLst>
                  <a:ext uri="{FF2B5EF4-FFF2-40B4-BE49-F238E27FC236}">
                    <a16:creationId xmlns:a16="http://schemas.microsoft.com/office/drawing/2014/main" xmlns="" id="{E62931D0-9C60-43F0-A8E9-37AA4078593A}"/>
                  </a:ext>
                </a:extLst>
              </p:cNvPr>
              <p:cNvSpPr txBox="1">
                <a:spLocks noChangeArrowheads="1"/>
              </p:cNvSpPr>
              <p:nvPr/>
            </p:nvSpPr>
            <p:spPr bwMode="auto">
              <a:xfrm>
                <a:off x="1782763" y="3932238"/>
                <a:ext cx="8001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Bell</a:t>
                </a:r>
                <a:endParaRPr kumimoji="0" lang="en-US" altLang="ko-KR" sz="1800">
                  <a:solidFill>
                    <a:srgbClr val="2584BB"/>
                  </a:solidFill>
                  <a:latin typeface="Lucida Sans" panose="020B0602030504020204" pitchFamily="34" charset="0"/>
                  <a:ea typeface="MS PGothic" panose="020B0600070205080204" pitchFamily="34" charset="-128"/>
                </a:endParaRPr>
              </a:p>
            </p:txBody>
          </p:sp>
          <p:grpSp>
            <p:nvGrpSpPr>
              <p:cNvPr id="95252" name="Group 51">
                <a:extLst>
                  <a:ext uri="{FF2B5EF4-FFF2-40B4-BE49-F238E27FC236}">
                    <a16:creationId xmlns:a16="http://schemas.microsoft.com/office/drawing/2014/main" xmlns="" id="{96EDD6D5-0D0D-4C28-9A37-4A101982A962}"/>
                  </a:ext>
                </a:extLst>
              </p:cNvPr>
              <p:cNvGrpSpPr>
                <a:grpSpLocks/>
              </p:cNvGrpSpPr>
              <p:nvPr/>
            </p:nvGrpSpPr>
            <p:grpSpPr bwMode="auto">
              <a:xfrm>
                <a:off x="1143000" y="4249738"/>
                <a:ext cx="1563688" cy="1790700"/>
                <a:chOff x="174" y="1874"/>
                <a:chExt cx="985" cy="1128"/>
              </a:xfrm>
            </p:grpSpPr>
            <p:sp>
              <p:nvSpPr>
                <p:cNvPr id="95258" name="Text Box 25">
                  <a:extLst>
                    <a:ext uri="{FF2B5EF4-FFF2-40B4-BE49-F238E27FC236}">
                      <a16:creationId xmlns:a16="http://schemas.microsoft.com/office/drawing/2014/main" xmlns="" id="{312034F1-3E89-44A8-8EA3-76252A7CEA5D}"/>
                    </a:ext>
                  </a:extLst>
                </p:cNvPr>
                <p:cNvSpPr txBox="1">
                  <a:spLocks noChangeArrowheads="1"/>
                </p:cNvSpPr>
                <p:nvPr/>
              </p:nvSpPr>
              <p:spPr bwMode="auto">
                <a:xfrm>
                  <a:off x="222" y="2554"/>
                  <a:ext cx="67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prep_in</a:t>
                  </a:r>
                </a:p>
              </p:txBody>
            </p:sp>
            <p:sp>
              <p:nvSpPr>
                <p:cNvPr id="95259" name="Text Box 45">
                  <a:extLst>
                    <a:ext uri="{FF2B5EF4-FFF2-40B4-BE49-F238E27FC236}">
                      <a16:creationId xmlns:a16="http://schemas.microsoft.com/office/drawing/2014/main" xmlns="" id="{C4BB5E4F-48C2-4F83-AB52-320D7CD86ADF}"/>
                    </a:ext>
                  </a:extLst>
                </p:cNvPr>
                <p:cNvSpPr txBox="1">
                  <a:spLocks noChangeArrowheads="1"/>
                </p:cNvSpPr>
                <p:nvPr/>
              </p:nvSpPr>
              <p:spPr bwMode="auto">
                <a:xfrm>
                  <a:off x="174" y="1874"/>
                  <a:ext cx="76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partmod</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5260" name="Text Box 46">
                  <a:extLst>
                    <a:ext uri="{FF2B5EF4-FFF2-40B4-BE49-F238E27FC236}">
                      <a16:creationId xmlns:a16="http://schemas.microsoft.com/office/drawing/2014/main" xmlns="" id="{E7F29866-20B9-4D78-842B-5C1A6D598AE6}"/>
                    </a:ext>
                  </a:extLst>
                </p:cNvPr>
                <p:cNvSpPr txBox="1">
                  <a:spLocks noChangeArrowheads="1"/>
                </p:cNvSpPr>
                <p:nvPr/>
              </p:nvSpPr>
              <p:spPr bwMode="auto">
                <a:xfrm>
                  <a:off x="558" y="2092"/>
                  <a:ext cx="601"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based</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5261" name="Line 47">
                  <a:extLst>
                    <a:ext uri="{FF2B5EF4-FFF2-40B4-BE49-F238E27FC236}">
                      <a16:creationId xmlns:a16="http://schemas.microsoft.com/office/drawing/2014/main" xmlns="" id="{CC5CBFA4-F666-4A21-9C64-63DA4A2B0DA5}"/>
                    </a:ext>
                  </a:extLst>
                </p:cNvPr>
                <p:cNvSpPr>
                  <a:spLocks noChangeShapeType="1"/>
                </p:cNvSpPr>
                <p:nvPr/>
              </p:nvSpPr>
              <p:spPr bwMode="auto">
                <a:xfrm>
                  <a:off x="865" y="1911"/>
                  <a:ext cx="0" cy="24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5262" name="Line 48">
                  <a:extLst>
                    <a:ext uri="{FF2B5EF4-FFF2-40B4-BE49-F238E27FC236}">
                      <a16:creationId xmlns:a16="http://schemas.microsoft.com/office/drawing/2014/main" xmlns="" id="{4F240118-AE2C-4FB4-AC45-4569E96B17D6}"/>
                    </a:ext>
                  </a:extLst>
                </p:cNvPr>
                <p:cNvSpPr>
                  <a:spLocks noChangeShapeType="1"/>
                </p:cNvSpPr>
                <p:nvPr/>
              </p:nvSpPr>
              <p:spPr bwMode="auto">
                <a:xfrm>
                  <a:off x="865" y="2311"/>
                  <a:ext cx="0" cy="691"/>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sp>
            <p:nvSpPr>
              <p:cNvPr id="95253" name="Text Box 46">
                <a:extLst>
                  <a:ext uri="{FF2B5EF4-FFF2-40B4-BE49-F238E27FC236}">
                    <a16:creationId xmlns:a16="http://schemas.microsoft.com/office/drawing/2014/main" xmlns="" id="{68BB6552-5C58-4844-B90C-A3F1775642D5}"/>
                  </a:ext>
                </a:extLst>
              </p:cNvPr>
              <p:cNvSpPr txBox="1">
                <a:spLocks noChangeArrowheads="1"/>
              </p:cNvSpPr>
              <p:nvPr/>
            </p:nvSpPr>
            <p:spPr bwMode="auto">
              <a:xfrm>
                <a:off x="1945908" y="6000690"/>
                <a:ext cx="4924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LA</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5254" name="Text Box 28">
                <a:extLst>
                  <a:ext uri="{FF2B5EF4-FFF2-40B4-BE49-F238E27FC236}">
                    <a16:creationId xmlns:a16="http://schemas.microsoft.com/office/drawing/2014/main" xmlns="" id="{C99A8202-8325-4FCA-91B2-0A2E1EAC213D}"/>
                  </a:ext>
                </a:extLst>
              </p:cNvPr>
              <p:cNvSpPr txBox="1">
                <a:spLocks noChangeArrowheads="1"/>
              </p:cNvSpPr>
              <p:nvPr/>
            </p:nvSpPr>
            <p:spPr bwMode="auto">
              <a:xfrm>
                <a:off x="4648200" y="2879725"/>
                <a:ext cx="12441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conj_and</a:t>
                </a:r>
                <a:endParaRPr kumimoji="0" lang="en-US" altLang="ko-KR" sz="1800">
                  <a:solidFill>
                    <a:srgbClr val="000000"/>
                  </a:solidFill>
                  <a:latin typeface="Lucida Sans" panose="020B0602030504020204" pitchFamily="34" charset="0"/>
                  <a:ea typeface="MS PGothic" panose="020B0600070205080204" pitchFamily="34" charset="-128"/>
                </a:endParaRPr>
              </a:p>
            </p:txBody>
          </p:sp>
          <p:sp>
            <p:nvSpPr>
              <p:cNvPr id="95255" name="Text Box 16">
                <a:extLst>
                  <a:ext uri="{FF2B5EF4-FFF2-40B4-BE49-F238E27FC236}">
                    <a16:creationId xmlns:a16="http://schemas.microsoft.com/office/drawing/2014/main" xmlns="" id="{BFD7E5C2-FF22-4E29-80CC-DC54EDDEC47F}"/>
                  </a:ext>
                </a:extLst>
              </p:cNvPr>
              <p:cNvSpPr txBox="1">
                <a:spLocks noChangeArrowheads="1"/>
              </p:cNvSpPr>
              <p:nvPr/>
            </p:nvSpPr>
            <p:spPr bwMode="auto">
              <a:xfrm>
                <a:off x="5791200" y="2998728"/>
                <a:ext cx="18777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2000">
                    <a:solidFill>
                      <a:srgbClr val="2584BB"/>
                    </a:solidFill>
                    <a:latin typeface="Courier" pitchFamily="49" charset="0"/>
                    <a:ea typeface="MS PGothic" panose="020B0600070205080204" pitchFamily="34" charset="-128"/>
                  </a:rPr>
                  <a:t>distributes</a:t>
                </a:r>
                <a:endParaRPr kumimoji="0" lang="en-US" altLang="ko-KR" sz="1800">
                  <a:solidFill>
                    <a:srgbClr val="2584BB"/>
                  </a:solidFill>
                  <a:latin typeface="Lucida Sans" panose="020B0602030504020204" pitchFamily="34" charset="0"/>
                  <a:ea typeface="MS PGothic" panose="020B0600070205080204" pitchFamily="34" charset="-128"/>
                </a:endParaRPr>
              </a:p>
            </p:txBody>
          </p:sp>
          <p:sp>
            <p:nvSpPr>
              <p:cNvPr id="95256" name="Line 29">
                <a:extLst>
                  <a:ext uri="{FF2B5EF4-FFF2-40B4-BE49-F238E27FC236}">
                    <a16:creationId xmlns:a16="http://schemas.microsoft.com/office/drawing/2014/main" xmlns="" id="{19882468-1720-4F2F-8F30-FA505D01ABCB}"/>
                  </a:ext>
                </a:extLst>
              </p:cNvPr>
              <p:cNvSpPr>
                <a:spLocks noChangeShapeType="1"/>
              </p:cNvSpPr>
              <p:nvPr/>
            </p:nvSpPr>
            <p:spPr bwMode="auto">
              <a:xfrm>
                <a:off x="4581526" y="3361374"/>
                <a:ext cx="1438274" cy="57086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sp>
            <p:nvSpPr>
              <p:cNvPr id="95257" name="Line 15">
                <a:extLst>
                  <a:ext uri="{FF2B5EF4-FFF2-40B4-BE49-F238E27FC236}">
                    <a16:creationId xmlns:a16="http://schemas.microsoft.com/office/drawing/2014/main" xmlns="" id="{D9DE98B2-D0B1-4B22-B8A9-24FBDCB9D00A}"/>
                  </a:ext>
                </a:extLst>
              </p:cNvPr>
              <p:cNvSpPr>
                <a:spLocks noChangeShapeType="1"/>
              </p:cNvSpPr>
              <p:nvPr/>
            </p:nvSpPr>
            <p:spPr bwMode="auto">
              <a:xfrm rot="16200000" flipH="1">
                <a:off x="5288280" y="2743519"/>
                <a:ext cx="0" cy="100584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sp>
          <p:nvSpPr>
            <p:cNvPr id="95245" name="Line 57">
              <a:extLst>
                <a:ext uri="{FF2B5EF4-FFF2-40B4-BE49-F238E27FC236}">
                  <a16:creationId xmlns:a16="http://schemas.microsoft.com/office/drawing/2014/main" xmlns="" id="{76BC5855-B096-4C13-9B63-E04277E50BAF}"/>
                </a:ext>
              </a:extLst>
            </p:cNvPr>
            <p:cNvSpPr>
              <a:spLocks noChangeShapeType="1"/>
            </p:cNvSpPr>
            <p:nvPr/>
          </p:nvSpPr>
          <p:spPr bwMode="auto">
            <a:xfrm>
              <a:off x="6324600" y="4419600"/>
              <a:ext cx="0" cy="3937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t-IT"/>
            </a:p>
          </p:txBody>
        </p:sp>
      </p:grpSp>
      <p:grpSp>
        <p:nvGrpSpPr>
          <p:cNvPr id="8" name="Group 30">
            <a:extLst>
              <a:ext uri="{FF2B5EF4-FFF2-40B4-BE49-F238E27FC236}">
                <a16:creationId xmlns:a16="http://schemas.microsoft.com/office/drawing/2014/main" xmlns="" id="{5A3F7BE7-6045-4065-B9B6-86AB02D334D8}"/>
              </a:ext>
            </a:extLst>
          </p:cNvPr>
          <p:cNvGrpSpPr>
            <a:grpSpLocks/>
          </p:cNvGrpSpPr>
          <p:nvPr/>
        </p:nvGrpSpPr>
        <p:grpSpPr bwMode="auto">
          <a:xfrm>
            <a:off x="4664075" y="4487863"/>
            <a:ext cx="1128713" cy="1274762"/>
            <a:chOff x="4495800" y="3678633"/>
            <a:chExt cx="1128081" cy="1274367"/>
          </a:xfrm>
        </p:grpSpPr>
        <p:sp>
          <p:nvSpPr>
            <p:cNvPr id="95242" name="Freeform 41">
              <a:extLst>
                <a:ext uri="{FF2B5EF4-FFF2-40B4-BE49-F238E27FC236}">
                  <a16:creationId xmlns:a16="http://schemas.microsoft.com/office/drawing/2014/main" xmlns="" id="{2AFD478C-25DC-4123-86AA-F2351A624756}"/>
                </a:ext>
              </a:extLst>
            </p:cNvPr>
            <p:cNvSpPr>
              <a:spLocks/>
            </p:cNvSpPr>
            <p:nvPr/>
          </p:nvSpPr>
          <p:spPr bwMode="auto">
            <a:xfrm rot="-5400000" flipH="1" flipV="1">
              <a:off x="4803657" y="4132776"/>
              <a:ext cx="1274367" cy="366081"/>
            </a:xfrm>
            <a:custGeom>
              <a:avLst/>
              <a:gdLst>
                <a:gd name="T0" fmla="*/ 2147483646 w 1751"/>
                <a:gd name="T1" fmla="*/ 0 h 213"/>
                <a:gd name="T2" fmla="*/ 2147483646 w 1751"/>
                <a:gd name="T3" fmla="*/ 2147483646 h 213"/>
                <a:gd name="T4" fmla="*/ 2147483646 w 1751"/>
                <a:gd name="T5" fmla="*/ 2147483646 h 213"/>
                <a:gd name="T6" fmla="*/ 0 w 1751"/>
                <a:gd name="T7" fmla="*/ 0 h 213"/>
                <a:gd name="T8" fmla="*/ 0 60000 65536"/>
                <a:gd name="T9" fmla="*/ 0 60000 65536"/>
                <a:gd name="T10" fmla="*/ 0 60000 65536"/>
                <a:gd name="T11" fmla="*/ 0 60000 65536"/>
                <a:gd name="T12" fmla="*/ 0 w 1751"/>
                <a:gd name="T13" fmla="*/ 0 h 213"/>
                <a:gd name="T14" fmla="*/ 1751 w 1751"/>
                <a:gd name="T15" fmla="*/ 213 h 213"/>
              </a:gdLst>
              <a:ahLst/>
              <a:cxnLst>
                <a:cxn ang="T8">
                  <a:pos x="T0" y="T1"/>
                </a:cxn>
                <a:cxn ang="T9">
                  <a:pos x="T2" y="T3"/>
                </a:cxn>
                <a:cxn ang="T10">
                  <a:pos x="T4" y="T5"/>
                </a:cxn>
                <a:cxn ang="T11">
                  <a:pos x="T6" y="T7"/>
                </a:cxn>
              </a:cxnLst>
              <a:rect l="T12" t="T13" r="T14" b="T15"/>
              <a:pathLst>
                <a:path w="1751" h="213">
                  <a:moveTo>
                    <a:pt x="1751" y="0"/>
                  </a:moveTo>
                  <a:cubicBezTo>
                    <a:pt x="1658" y="23"/>
                    <a:pt x="1396" y="103"/>
                    <a:pt x="1191" y="135"/>
                  </a:cubicBezTo>
                  <a:cubicBezTo>
                    <a:pt x="986" y="167"/>
                    <a:pt x="718" y="213"/>
                    <a:pt x="520" y="191"/>
                  </a:cubicBezTo>
                  <a:cubicBezTo>
                    <a:pt x="322" y="169"/>
                    <a:pt x="108" y="40"/>
                    <a:pt x="0" y="0"/>
                  </a:cubicBezTo>
                </a:path>
              </a:pathLst>
            </a:custGeom>
            <a:noFill/>
            <a:ln w="1905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sp>
          <p:nvSpPr>
            <p:cNvPr id="95243" name="Text Box 54">
              <a:extLst>
                <a:ext uri="{FF2B5EF4-FFF2-40B4-BE49-F238E27FC236}">
                  <a16:creationId xmlns:a16="http://schemas.microsoft.com/office/drawing/2014/main" xmlns="" id="{2712EE00-4175-45A3-ADE2-84438CB6C633}"/>
                </a:ext>
              </a:extLst>
            </p:cNvPr>
            <p:cNvSpPr txBox="1">
              <a:spLocks noChangeArrowheads="1"/>
            </p:cNvSpPr>
            <p:nvPr/>
          </p:nvSpPr>
          <p:spPr bwMode="auto">
            <a:xfrm>
              <a:off x="4495800" y="3897312"/>
              <a:ext cx="848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amod</a:t>
              </a:r>
              <a:endParaRPr kumimoji="0" lang="en-US" altLang="ko-KR" sz="1800">
                <a:solidFill>
                  <a:srgbClr val="000000"/>
                </a:solidFill>
                <a:latin typeface="Lucida Sans" panose="020B0602030504020204" pitchFamily="34" charset="0"/>
                <a:ea typeface="MS PGothic" panose="020B0600070205080204" pitchFamily="34" charset="-128"/>
              </a:endParaRPr>
            </a:p>
          </p:txBody>
        </p:sp>
      </p:grpSp>
      <p:grpSp>
        <p:nvGrpSpPr>
          <p:cNvPr id="9" name="Group 56">
            <a:extLst>
              <a:ext uri="{FF2B5EF4-FFF2-40B4-BE49-F238E27FC236}">
                <a16:creationId xmlns:a16="http://schemas.microsoft.com/office/drawing/2014/main" xmlns="" id="{0979C2F6-5AB1-4AEC-A2D7-E4C5815DD96B}"/>
              </a:ext>
            </a:extLst>
          </p:cNvPr>
          <p:cNvGrpSpPr>
            <a:grpSpLocks/>
          </p:cNvGrpSpPr>
          <p:nvPr/>
        </p:nvGrpSpPr>
        <p:grpSpPr bwMode="auto">
          <a:xfrm>
            <a:off x="3216275" y="2506663"/>
            <a:ext cx="3886200" cy="1098550"/>
            <a:chOff x="2971204" y="1676705"/>
            <a:chExt cx="3886796" cy="1098083"/>
          </a:xfrm>
        </p:grpSpPr>
        <p:sp>
          <p:nvSpPr>
            <p:cNvPr id="95240" name="Freeform 41">
              <a:extLst>
                <a:ext uri="{FF2B5EF4-FFF2-40B4-BE49-F238E27FC236}">
                  <a16:creationId xmlns:a16="http://schemas.microsoft.com/office/drawing/2014/main" xmlns="" id="{1FF62CD2-43EF-4793-961A-77638E14B039}"/>
                </a:ext>
              </a:extLst>
            </p:cNvPr>
            <p:cNvSpPr>
              <a:spLocks/>
            </p:cNvSpPr>
            <p:nvPr/>
          </p:nvSpPr>
          <p:spPr bwMode="auto">
            <a:xfrm flipH="1" flipV="1">
              <a:off x="2971204" y="2038777"/>
              <a:ext cx="3886796" cy="736011"/>
            </a:xfrm>
            <a:custGeom>
              <a:avLst/>
              <a:gdLst>
                <a:gd name="T0" fmla="*/ 2147483646 w 1735"/>
                <a:gd name="T1" fmla="*/ 0 h 428"/>
                <a:gd name="T2" fmla="*/ 2147483646 w 1735"/>
                <a:gd name="T3" fmla="*/ 2147483646 h 428"/>
                <a:gd name="T4" fmla="*/ 2147483646 w 1735"/>
                <a:gd name="T5" fmla="*/ 2147483646 h 428"/>
                <a:gd name="T6" fmla="*/ 0 w 1735"/>
                <a:gd name="T7" fmla="*/ 2147483646 h 428"/>
                <a:gd name="T8" fmla="*/ 0 60000 65536"/>
                <a:gd name="T9" fmla="*/ 0 60000 65536"/>
                <a:gd name="T10" fmla="*/ 0 60000 65536"/>
                <a:gd name="T11" fmla="*/ 0 60000 65536"/>
                <a:gd name="T12" fmla="*/ 0 w 1735"/>
                <a:gd name="T13" fmla="*/ 0 h 428"/>
                <a:gd name="T14" fmla="*/ 1735 w 1735"/>
                <a:gd name="T15" fmla="*/ 428 h 428"/>
              </a:gdLst>
              <a:ahLst/>
              <a:cxnLst>
                <a:cxn ang="T8">
                  <a:pos x="T0" y="T1"/>
                </a:cxn>
                <a:cxn ang="T9">
                  <a:pos x="T2" y="T3"/>
                </a:cxn>
                <a:cxn ang="T10">
                  <a:pos x="T4" y="T5"/>
                </a:cxn>
                <a:cxn ang="T11">
                  <a:pos x="T6" y="T7"/>
                </a:cxn>
              </a:cxnLst>
              <a:rect l="T12" t="T13" r="T14" b="T15"/>
              <a:pathLst>
                <a:path w="1735" h="428">
                  <a:moveTo>
                    <a:pt x="1735" y="0"/>
                  </a:moveTo>
                  <a:cubicBezTo>
                    <a:pt x="1642" y="23"/>
                    <a:pt x="1394" y="282"/>
                    <a:pt x="1191" y="350"/>
                  </a:cubicBezTo>
                  <a:cubicBezTo>
                    <a:pt x="988" y="418"/>
                    <a:pt x="718" y="428"/>
                    <a:pt x="520" y="406"/>
                  </a:cubicBezTo>
                  <a:cubicBezTo>
                    <a:pt x="322" y="384"/>
                    <a:pt x="108" y="255"/>
                    <a:pt x="0" y="215"/>
                  </a:cubicBezTo>
                </a:path>
              </a:pathLst>
            </a:custGeom>
            <a:noFill/>
            <a:ln w="1905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sp>
          <p:nvSpPr>
            <p:cNvPr id="95241" name="Text Box 21">
              <a:extLst>
                <a:ext uri="{FF2B5EF4-FFF2-40B4-BE49-F238E27FC236}">
                  <a16:creationId xmlns:a16="http://schemas.microsoft.com/office/drawing/2014/main" xmlns="" id="{668507CE-259A-4ED5-962E-E10EB04E593F}"/>
                </a:ext>
              </a:extLst>
            </p:cNvPr>
            <p:cNvSpPr txBox="1">
              <a:spLocks noChangeArrowheads="1"/>
            </p:cNvSpPr>
            <p:nvPr/>
          </p:nvSpPr>
          <p:spPr bwMode="auto">
            <a:xfrm>
              <a:off x="4586249" y="1676705"/>
              <a:ext cx="835613" cy="36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50000"/>
                </a:spcBef>
                <a:buClrTx/>
                <a:buSzTx/>
                <a:buFontTx/>
                <a:buNone/>
              </a:pPr>
              <a:r>
                <a:rPr kumimoji="0" lang="en-US" altLang="ko-KR" sz="1800" i="1">
                  <a:solidFill>
                    <a:srgbClr val="000000"/>
                  </a:solidFill>
                  <a:latin typeface="Lucida Sans" panose="020B0602030504020204" pitchFamily="34" charset="0"/>
                  <a:ea typeface="MS PGothic" panose="020B0600070205080204" pitchFamily="34" charset="-128"/>
                </a:rPr>
                <a:t>nsubj</a:t>
              </a:r>
              <a:endParaRPr kumimoji="0" lang="en-US" altLang="ko-KR" sz="1800">
                <a:solidFill>
                  <a:srgbClr val="000000"/>
                </a:solidFill>
                <a:latin typeface="Lucida Sans" panose="020B0602030504020204" pitchFamily="34" charset="0"/>
                <a:ea typeface="MS PGothic" panose="020B0600070205080204" pitchFamily="34" charset="-128"/>
              </a:endParaRPr>
            </a:p>
          </p:txBody>
        </p:sp>
      </p:grpSp>
      <p:sp>
        <p:nvSpPr>
          <p:cNvPr id="95239" name="Slide Number Placeholder 5">
            <a:extLst>
              <a:ext uri="{FF2B5EF4-FFF2-40B4-BE49-F238E27FC236}">
                <a16:creationId xmlns:a16="http://schemas.microsoft.com/office/drawing/2014/main" xmlns="" id="{B931666A-59C4-439F-9C69-25AB4512E900}"/>
              </a:ext>
            </a:extLst>
          </p:cNvPr>
          <p:cNvSpPr txBox="1">
            <a:spLocks/>
          </p:cNvSpPr>
          <p:nvPr/>
        </p:nvSpPr>
        <p:spPr bwMode="auto">
          <a:xfrm>
            <a:off x="1363663" y="6578600"/>
            <a:ext cx="21336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zh-CN" sz="1800" b="0">
                <a:latin typeface="Tw Cen MT" panose="020B0602020104020603" pitchFamily="34" charset="0"/>
                <a:ea typeface="SimSun" panose="02010600030101010101" pitchFamily="2" charset="-122"/>
              </a:rPr>
              <a:t>slide by C. Manning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42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89"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BFFFFC-8D57-426B-9423-2C486902248C}"/>
              </a:ext>
            </a:extLst>
          </p:cNvPr>
          <p:cNvSpPr>
            <a:spLocks noGrp="1"/>
          </p:cNvSpPr>
          <p:nvPr>
            <p:ph type="title"/>
          </p:nvPr>
        </p:nvSpPr>
        <p:spPr/>
        <p:txBody>
          <a:bodyPr/>
          <a:lstStyle/>
          <a:p>
            <a:pPr>
              <a:defRPr/>
            </a:pPr>
            <a:r>
              <a:rPr lang="en-US" altLang="ko-KR" dirty="0" err="1"/>
              <a:t>BioNLP</a:t>
            </a:r>
            <a:r>
              <a:rPr lang="en-US" altLang="ko-KR" dirty="0"/>
              <a:t> 2009/2011</a:t>
            </a:r>
            <a:endParaRPr lang="en-US" altLang="ko-KR" dirty="0">
              <a:solidFill>
                <a:srgbClr val="177245"/>
              </a:solidFill>
            </a:endParaRPr>
          </a:p>
        </p:txBody>
      </p:sp>
      <p:graphicFrame>
        <p:nvGraphicFramePr>
          <p:cNvPr id="97283" name="Content Placeholder 4">
            <a:extLst>
              <a:ext uri="{FF2B5EF4-FFF2-40B4-BE49-F238E27FC236}">
                <a16:creationId xmlns:a16="http://schemas.microsoft.com/office/drawing/2014/main" xmlns="" id="{CEC9F902-0016-490D-90F4-30C7DBA6DB8A}"/>
              </a:ext>
            </a:extLst>
          </p:cNvPr>
          <p:cNvGraphicFramePr>
            <a:graphicFrameLocks noGrp="1"/>
          </p:cNvGraphicFramePr>
          <p:nvPr>
            <p:ph idx="1"/>
          </p:nvPr>
        </p:nvGraphicFramePr>
        <p:xfrm>
          <a:off x="687388" y="1843088"/>
          <a:ext cx="7769225" cy="4087812"/>
        </p:xfrm>
        <a:graphic>
          <a:graphicData uri="http://schemas.openxmlformats.org/presentationml/2006/ole">
            <mc:AlternateContent xmlns:mc="http://schemas.openxmlformats.org/markup-compatibility/2006">
              <mc:Choice xmlns:v="urn:schemas-microsoft-com:vml" Requires="v">
                <p:oleObj spid="_x0000_s97311" r:id="rId3" imgW="8632684" imgH="4541914" progId="Excel.Chart.8">
                  <p:embed/>
                </p:oleObj>
              </mc:Choice>
              <mc:Fallback>
                <p:oleObj r:id="rId3" imgW="8632684" imgH="4541914" progId="Excel.Chart.8">
                  <p:embed/>
                  <p:pic>
                    <p:nvPicPr>
                      <p:cNvPr id="0" name="Content Placeholder 4"/>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388" y="1843088"/>
                        <a:ext cx="7769225" cy="408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a:extLst>
              <a:ext uri="{FF2B5EF4-FFF2-40B4-BE49-F238E27FC236}">
                <a16:creationId xmlns:a16="http://schemas.microsoft.com/office/drawing/2014/main" xmlns="" id="{20038773-4FB6-44DB-B4A5-406C1BEBD0A2}"/>
              </a:ext>
            </a:extLst>
          </p:cNvPr>
          <p:cNvSpPr txBox="1"/>
          <p:nvPr/>
        </p:nvSpPr>
        <p:spPr>
          <a:xfrm>
            <a:off x="1154113" y="1624013"/>
            <a:ext cx="7680325" cy="523875"/>
          </a:xfrm>
          <a:prstGeom prst="rect">
            <a:avLst/>
          </a:prstGeom>
          <a:noFill/>
        </p:spPr>
        <p:txBody>
          <a:bodyPr>
            <a:spAutoFit/>
          </a:bodyPr>
          <a:lstStyle/>
          <a:p>
            <a:pPr>
              <a:defRPr/>
            </a:pPr>
            <a:r>
              <a:rPr lang="en-US" altLang="ko-KR" sz="2800" dirty="0">
                <a:effectLst>
                  <a:outerShdw blurRad="38100" dist="38100" dir="2700000" algn="tl">
                    <a:srgbClr val="000000">
                      <a:alpha val="43137"/>
                    </a:srgbClr>
                  </a:outerShdw>
                </a:effectLst>
                <a:latin typeface="Tw Cen MT" panose="020B0602020104020603" pitchFamily="34" charset="0"/>
              </a:rPr>
              <a:t>Relation extraction shared tasks </a:t>
            </a:r>
            <a:r>
              <a:rPr lang="en-US" altLang="ko-KR" sz="2800" dirty="0">
                <a:solidFill>
                  <a:srgbClr val="177245"/>
                </a:solidFill>
                <a:effectLst>
                  <a:outerShdw blurRad="38100" dist="38100" dir="2700000" algn="tl">
                    <a:srgbClr val="000000">
                      <a:alpha val="43137"/>
                    </a:srgbClr>
                  </a:outerShdw>
                </a:effectLst>
                <a:latin typeface="Tw Cen MT" panose="020B0602020104020603" pitchFamily="34" charset="0"/>
              </a:rPr>
              <a:t>[</a:t>
            </a:r>
            <a:r>
              <a:rPr lang="en-US" altLang="ko-KR" sz="2800" dirty="0" err="1">
                <a:solidFill>
                  <a:srgbClr val="177245"/>
                </a:solidFill>
                <a:effectLst>
                  <a:outerShdw blurRad="38100" dist="38100" dir="2700000" algn="tl">
                    <a:srgbClr val="000000">
                      <a:alpha val="43137"/>
                    </a:srgbClr>
                  </a:outerShdw>
                </a:effectLst>
                <a:latin typeface="Tw Cen MT" panose="020B0602020104020603" pitchFamily="34" charset="0"/>
              </a:rPr>
              <a:t>Björne</a:t>
            </a:r>
            <a:r>
              <a:rPr lang="en-US" altLang="ko-KR" sz="2800" dirty="0">
                <a:solidFill>
                  <a:srgbClr val="177245"/>
                </a:solidFill>
                <a:effectLst>
                  <a:outerShdw blurRad="38100" dist="38100" dir="2700000" algn="tl">
                    <a:srgbClr val="000000">
                      <a:alpha val="43137"/>
                    </a:srgbClr>
                  </a:outerShdw>
                </a:effectLst>
                <a:latin typeface="Tw Cen MT" panose="020B0602020104020603" pitchFamily="34" charset="0"/>
              </a:rPr>
              <a:t> et al. 2009]</a:t>
            </a:r>
            <a:endParaRPr lang="en-US" sz="2800" dirty="0">
              <a:effectLst>
                <a:outerShdw blurRad="38100" dist="38100" dir="2700000" algn="tl">
                  <a:srgbClr val="000000">
                    <a:alpha val="43137"/>
                  </a:srgbClr>
                </a:outerShdw>
              </a:effectLst>
              <a:latin typeface="Tw Cen MT" panose="020B0602020104020603" pitchFamily="34" charset="0"/>
            </a:endParaRPr>
          </a:p>
        </p:txBody>
      </p:sp>
      <p:sp>
        <p:nvSpPr>
          <p:cNvPr id="97285" name="Slide Number Placeholder 5">
            <a:extLst>
              <a:ext uri="{FF2B5EF4-FFF2-40B4-BE49-F238E27FC236}">
                <a16:creationId xmlns:a16="http://schemas.microsoft.com/office/drawing/2014/main" xmlns="" id="{63F63738-A852-4043-81B9-9CF3B08663BE}"/>
              </a:ext>
            </a:extLst>
          </p:cNvPr>
          <p:cNvSpPr txBox="1">
            <a:spLocks/>
          </p:cNvSpPr>
          <p:nvPr/>
        </p:nvSpPr>
        <p:spPr bwMode="auto">
          <a:xfrm>
            <a:off x="1504950" y="6605588"/>
            <a:ext cx="21336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zh-CN" sz="1800" b="0">
                <a:latin typeface="Tw Cen MT" panose="020B0602020104020603" pitchFamily="34" charset="0"/>
                <a:ea typeface="SimSun" panose="02010600030101010101" pitchFamily="2" charset="-122"/>
              </a:rPr>
              <a:t>slide by C. Manning</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8818" name="Rectangle 2">
            <a:extLst>
              <a:ext uri="{FF2B5EF4-FFF2-40B4-BE49-F238E27FC236}">
                <a16:creationId xmlns:a16="http://schemas.microsoft.com/office/drawing/2014/main" xmlns="" id="{8FA94BF5-6923-4C2B-9A97-869546A7DD1A}"/>
              </a:ext>
            </a:extLst>
          </p:cNvPr>
          <p:cNvSpPr>
            <a:spLocks noGrp="1" noChangeArrowheads="1"/>
          </p:cNvSpPr>
          <p:nvPr>
            <p:ph type="title"/>
          </p:nvPr>
        </p:nvSpPr>
        <p:spPr/>
        <p:txBody>
          <a:bodyPr/>
          <a:lstStyle/>
          <a:p>
            <a:pPr>
              <a:defRPr/>
            </a:pPr>
            <a:r>
              <a:rPr lang="en-US" altLang="en-US" dirty="0"/>
              <a:t>Input: Universal Dependencies</a:t>
            </a:r>
          </a:p>
        </p:txBody>
      </p:sp>
      <p:sp>
        <p:nvSpPr>
          <p:cNvPr id="98307" name="Slide Number Placeholder 5">
            <a:extLst>
              <a:ext uri="{FF2B5EF4-FFF2-40B4-BE49-F238E27FC236}">
                <a16:creationId xmlns:a16="http://schemas.microsoft.com/office/drawing/2014/main" xmlns="" id="{805C5309-E6F4-4F03-AF07-C5128197F9A5}"/>
              </a:ext>
            </a:extLst>
          </p:cNvPr>
          <p:cNvSpPr>
            <a:spLocks noGrp="1"/>
          </p:cNvSpPr>
          <p:nvPr>
            <p:ph type="sldNum" sz="quarter" idx="4294967295"/>
          </p:nvPr>
        </p:nvSpPr>
        <p:spPr bwMode="auto">
          <a:xfrm>
            <a:off x="1171035" y="6605588"/>
            <a:ext cx="2133600" cy="241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a:spcBef>
                <a:spcPct val="0"/>
              </a:spcBef>
              <a:buClrTx/>
              <a:buSzTx/>
              <a:buFontTx/>
              <a:buNone/>
            </a:pPr>
            <a:r>
              <a:rPr kumimoji="0" lang="en-US" altLang="zh-CN" sz="1800" b="0" dirty="0">
                <a:latin typeface="Tw Cen MT" panose="020B0602020104020603" pitchFamily="34" charset="0"/>
                <a:ea typeface="SimSun" panose="02010600030101010101" pitchFamily="2" charset="-122"/>
              </a:rPr>
              <a:t>slide by H. Poon</a:t>
            </a:r>
          </a:p>
        </p:txBody>
      </p:sp>
      <p:sp>
        <p:nvSpPr>
          <p:cNvPr id="98308" name="Text Box 4">
            <a:extLst>
              <a:ext uri="{FF2B5EF4-FFF2-40B4-BE49-F238E27FC236}">
                <a16:creationId xmlns:a16="http://schemas.microsoft.com/office/drawing/2014/main" xmlns="" id="{7E240DDB-AFF4-48D4-9285-51810A76E478}"/>
              </a:ext>
            </a:extLst>
          </p:cNvPr>
          <p:cNvSpPr txBox="1">
            <a:spLocks noChangeArrowheads="1"/>
          </p:cNvSpPr>
          <p:nvPr/>
        </p:nvSpPr>
        <p:spPr bwMode="auto">
          <a:xfrm>
            <a:off x="3657600" y="1981200"/>
            <a:ext cx="1962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involvement</a:t>
            </a:r>
          </a:p>
        </p:txBody>
      </p:sp>
      <p:sp>
        <p:nvSpPr>
          <p:cNvPr id="98309" name="Text Box 5">
            <a:extLst>
              <a:ext uri="{FF2B5EF4-FFF2-40B4-BE49-F238E27FC236}">
                <a16:creationId xmlns:a16="http://schemas.microsoft.com/office/drawing/2014/main" xmlns="" id="{4FEE470A-FBF7-47D3-84A7-7567ACB3EDDA}"/>
              </a:ext>
            </a:extLst>
          </p:cNvPr>
          <p:cNvSpPr txBox="1">
            <a:spLocks noChangeArrowheads="1"/>
          </p:cNvSpPr>
          <p:nvPr/>
        </p:nvSpPr>
        <p:spPr bwMode="auto">
          <a:xfrm>
            <a:off x="1981200" y="3276600"/>
            <a:ext cx="2128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up-regulation</a:t>
            </a:r>
          </a:p>
        </p:txBody>
      </p:sp>
      <p:sp>
        <p:nvSpPr>
          <p:cNvPr id="98310" name="Text Box 6">
            <a:extLst>
              <a:ext uri="{FF2B5EF4-FFF2-40B4-BE49-F238E27FC236}">
                <a16:creationId xmlns:a16="http://schemas.microsoft.com/office/drawing/2014/main" xmlns="" id="{ECC98FBF-511D-41DD-9336-C2F88B3AD93C}"/>
              </a:ext>
            </a:extLst>
          </p:cNvPr>
          <p:cNvSpPr txBox="1">
            <a:spLocks noChangeArrowheads="1"/>
          </p:cNvSpPr>
          <p:nvPr/>
        </p:nvSpPr>
        <p:spPr bwMode="auto">
          <a:xfrm>
            <a:off x="685800" y="4572000"/>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IL-10</a:t>
            </a:r>
          </a:p>
        </p:txBody>
      </p:sp>
      <p:sp>
        <p:nvSpPr>
          <p:cNvPr id="98311" name="Text Box 9">
            <a:extLst>
              <a:ext uri="{FF2B5EF4-FFF2-40B4-BE49-F238E27FC236}">
                <a16:creationId xmlns:a16="http://schemas.microsoft.com/office/drawing/2014/main" xmlns="" id="{83845D09-B1FB-476C-BDE3-95262E8262B2}"/>
              </a:ext>
            </a:extLst>
          </p:cNvPr>
          <p:cNvSpPr txBox="1">
            <a:spLocks noChangeArrowheads="1"/>
          </p:cNvSpPr>
          <p:nvPr/>
        </p:nvSpPr>
        <p:spPr bwMode="auto">
          <a:xfrm>
            <a:off x="3862388" y="4343400"/>
            <a:ext cx="1624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lgn="ctr" eaLnBrk="1" hangingPunct="1">
              <a:spcBef>
                <a:spcPct val="0"/>
              </a:spcBef>
              <a:buClrTx/>
              <a:buSzTx/>
              <a:buFontTx/>
              <a:buNone/>
            </a:pPr>
            <a:r>
              <a:rPr kumimoji="0" lang="en-US" altLang="en-US" sz="2400" b="0">
                <a:ea typeface="SimSun" panose="02010600030101010101" pitchFamily="2" charset="-122"/>
              </a:rPr>
              <a:t>human </a:t>
            </a:r>
          </a:p>
          <a:p>
            <a:pPr algn="ctr" eaLnBrk="1" hangingPunct="1">
              <a:spcBef>
                <a:spcPct val="0"/>
              </a:spcBef>
              <a:buClrTx/>
              <a:buSzTx/>
              <a:buFontTx/>
              <a:buNone/>
            </a:pPr>
            <a:r>
              <a:rPr kumimoji="0" lang="en-US" altLang="en-US" sz="2400" b="0">
                <a:ea typeface="SimSun" panose="02010600030101010101" pitchFamily="2" charset="-122"/>
              </a:rPr>
              <a:t>monocyte</a:t>
            </a:r>
          </a:p>
        </p:txBody>
      </p:sp>
      <p:sp>
        <p:nvSpPr>
          <p:cNvPr id="98312" name="Line 11">
            <a:extLst>
              <a:ext uri="{FF2B5EF4-FFF2-40B4-BE49-F238E27FC236}">
                <a16:creationId xmlns:a16="http://schemas.microsoft.com/office/drawing/2014/main" xmlns="" id="{3FB5B436-43B7-4AE4-B2A5-32D6D47B5DF7}"/>
              </a:ext>
            </a:extLst>
          </p:cNvPr>
          <p:cNvSpPr>
            <a:spLocks noChangeShapeType="1"/>
          </p:cNvSpPr>
          <p:nvPr/>
        </p:nvSpPr>
        <p:spPr bwMode="auto">
          <a:xfrm flipH="1">
            <a:off x="1066800" y="3733800"/>
            <a:ext cx="1905000" cy="8382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98313" name="Line 12">
            <a:extLst>
              <a:ext uri="{FF2B5EF4-FFF2-40B4-BE49-F238E27FC236}">
                <a16:creationId xmlns:a16="http://schemas.microsoft.com/office/drawing/2014/main" xmlns="" id="{0CC4E020-D3B6-4F30-97AD-AB540A39EF08}"/>
              </a:ext>
            </a:extLst>
          </p:cNvPr>
          <p:cNvSpPr>
            <a:spLocks noChangeShapeType="1"/>
          </p:cNvSpPr>
          <p:nvPr/>
        </p:nvSpPr>
        <p:spPr bwMode="auto">
          <a:xfrm flipH="1">
            <a:off x="2971800" y="3733800"/>
            <a:ext cx="0" cy="8382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98314" name="Line 13">
            <a:extLst>
              <a:ext uri="{FF2B5EF4-FFF2-40B4-BE49-F238E27FC236}">
                <a16:creationId xmlns:a16="http://schemas.microsoft.com/office/drawing/2014/main" xmlns="" id="{5A7A7328-BDEA-48B3-9130-BCCE3CF9B364}"/>
              </a:ext>
            </a:extLst>
          </p:cNvPr>
          <p:cNvSpPr>
            <a:spLocks noChangeShapeType="1"/>
          </p:cNvSpPr>
          <p:nvPr/>
        </p:nvSpPr>
        <p:spPr bwMode="auto">
          <a:xfrm>
            <a:off x="2971800" y="3733800"/>
            <a:ext cx="1600200" cy="6858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98315" name="Text Box 17">
            <a:extLst>
              <a:ext uri="{FF2B5EF4-FFF2-40B4-BE49-F238E27FC236}">
                <a16:creationId xmlns:a16="http://schemas.microsoft.com/office/drawing/2014/main" xmlns="" id="{EB89153A-D0B0-4A90-8A1F-B2B39ABD8F18}"/>
              </a:ext>
            </a:extLst>
          </p:cNvPr>
          <p:cNvSpPr txBox="1">
            <a:spLocks noChangeArrowheads="1"/>
          </p:cNvSpPr>
          <p:nvPr/>
        </p:nvSpPr>
        <p:spPr bwMode="auto">
          <a:xfrm>
            <a:off x="3810000" y="3810000"/>
            <a:ext cx="1009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prep_in</a:t>
            </a:r>
          </a:p>
        </p:txBody>
      </p:sp>
      <p:sp>
        <p:nvSpPr>
          <p:cNvPr id="98316" name="Text Box 18">
            <a:extLst>
              <a:ext uri="{FF2B5EF4-FFF2-40B4-BE49-F238E27FC236}">
                <a16:creationId xmlns:a16="http://schemas.microsoft.com/office/drawing/2014/main" xmlns="" id="{826FAC96-9153-45B1-A5FC-22574FC70724}"/>
              </a:ext>
            </a:extLst>
          </p:cNvPr>
          <p:cNvSpPr txBox="1">
            <a:spLocks noChangeArrowheads="1"/>
          </p:cNvSpPr>
          <p:nvPr/>
        </p:nvSpPr>
        <p:spPr bwMode="auto">
          <a:xfrm>
            <a:off x="1670050" y="3824288"/>
            <a:ext cx="463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nn</a:t>
            </a:r>
          </a:p>
        </p:txBody>
      </p:sp>
      <p:sp>
        <p:nvSpPr>
          <p:cNvPr id="98317" name="Text Box 19">
            <a:extLst>
              <a:ext uri="{FF2B5EF4-FFF2-40B4-BE49-F238E27FC236}">
                <a16:creationId xmlns:a16="http://schemas.microsoft.com/office/drawing/2014/main" xmlns="" id="{2B16C843-1E75-4C59-A3F5-75176D2E398C}"/>
              </a:ext>
            </a:extLst>
          </p:cNvPr>
          <p:cNvSpPr txBox="1">
            <a:spLocks noChangeArrowheads="1"/>
          </p:cNvSpPr>
          <p:nvPr/>
        </p:nvSpPr>
        <p:spPr bwMode="auto">
          <a:xfrm>
            <a:off x="2514600" y="3824288"/>
            <a:ext cx="1073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prep_by</a:t>
            </a:r>
          </a:p>
        </p:txBody>
      </p:sp>
      <p:sp>
        <p:nvSpPr>
          <p:cNvPr id="98318" name="Text Box 7">
            <a:extLst>
              <a:ext uri="{FF2B5EF4-FFF2-40B4-BE49-F238E27FC236}">
                <a16:creationId xmlns:a16="http://schemas.microsoft.com/office/drawing/2014/main" xmlns="" id="{15A78A4D-9CA4-4BA6-B26B-3EAFCE2942F5}"/>
              </a:ext>
            </a:extLst>
          </p:cNvPr>
          <p:cNvSpPr txBox="1">
            <a:spLocks noChangeArrowheads="1"/>
          </p:cNvSpPr>
          <p:nvPr/>
        </p:nvSpPr>
        <p:spPr bwMode="auto">
          <a:xfrm>
            <a:off x="2514600" y="4521200"/>
            <a:ext cx="89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gp41</a:t>
            </a:r>
          </a:p>
        </p:txBody>
      </p:sp>
      <p:sp>
        <p:nvSpPr>
          <p:cNvPr id="98319" name="Text Box 8">
            <a:extLst>
              <a:ext uri="{FF2B5EF4-FFF2-40B4-BE49-F238E27FC236}">
                <a16:creationId xmlns:a16="http://schemas.microsoft.com/office/drawing/2014/main" xmlns="" id="{C2061D01-9048-49A4-8723-20151C0B11D1}"/>
              </a:ext>
            </a:extLst>
          </p:cNvPr>
          <p:cNvSpPr txBox="1">
            <a:spLocks noChangeArrowheads="1"/>
          </p:cNvSpPr>
          <p:nvPr/>
        </p:nvSpPr>
        <p:spPr bwMode="auto">
          <a:xfrm>
            <a:off x="5969000" y="4495800"/>
            <a:ext cx="233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p70(S6)-kinase</a:t>
            </a:r>
          </a:p>
        </p:txBody>
      </p:sp>
      <p:sp>
        <p:nvSpPr>
          <p:cNvPr id="98320" name="Text Box 10">
            <a:extLst>
              <a:ext uri="{FF2B5EF4-FFF2-40B4-BE49-F238E27FC236}">
                <a16:creationId xmlns:a16="http://schemas.microsoft.com/office/drawing/2014/main" xmlns="" id="{D1C7980B-AFA6-4A15-8A54-54574BF64A21}"/>
              </a:ext>
            </a:extLst>
          </p:cNvPr>
          <p:cNvSpPr txBox="1">
            <a:spLocks noChangeArrowheads="1"/>
          </p:cNvSpPr>
          <p:nvPr/>
        </p:nvSpPr>
        <p:spPr bwMode="auto">
          <a:xfrm>
            <a:off x="6400800" y="3276600"/>
            <a:ext cx="160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2400" b="0">
                <a:ea typeface="SimSun" panose="02010600030101010101" pitchFamily="2" charset="-122"/>
              </a:rPr>
              <a:t>activation</a:t>
            </a:r>
          </a:p>
        </p:txBody>
      </p:sp>
      <p:sp>
        <p:nvSpPr>
          <p:cNvPr id="98321" name="Line 15">
            <a:extLst>
              <a:ext uri="{FF2B5EF4-FFF2-40B4-BE49-F238E27FC236}">
                <a16:creationId xmlns:a16="http://schemas.microsoft.com/office/drawing/2014/main" xmlns="" id="{42110D0C-1BDB-4CA2-BF56-E7456DEAB744}"/>
              </a:ext>
            </a:extLst>
          </p:cNvPr>
          <p:cNvSpPr>
            <a:spLocks noChangeShapeType="1"/>
          </p:cNvSpPr>
          <p:nvPr/>
        </p:nvSpPr>
        <p:spPr bwMode="auto">
          <a:xfrm>
            <a:off x="4572000" y="2362200"/>
            <a:ext cx="2590800" cy="9906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98322" name="Line 16">
            <a:extLst>
              <a:ext uri="{FF2B5EF4-FFF2-40B4-BE49-F238E27FC236}">
                <a16:creationId xmlns:a16="http://schemas.microsoft.com/office/drawing/2014/main" xmlns="" id="{7ED9CB74-28D9-4F7C-970F-EC30DE224B47}"/>
              </a:ext>
            </a:extLst>
          </p:cNvPr>
          <p:cNvSpPr>
            <a:spLocks noChangeShapeType="1"/>
          </p:cNvSpPr>
          <p:nvPr/>
        </p:nvSpPr>
        <p:spPr bwMode="auto">
          <a:xfrm flipH="1">
            <a:off x="2971800" y="2362200"/>
            <a:ext cx="1600200" cy="9906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98323" name="Text Box 20">
            <a:extLst>
              <a:ext uri="{FF2B5EF4-FFF2-40B4-BE49-F238E27FC236}">
                <a16:creationId xmlns:a16="http://schemas.microsoft.com/office/drawing/2014/main" xmlns="" id="{0032FA31-32BD-4201-96EE-DC5A32F5CF5E}"/>
              </a:ext>
            </a:extLst>
          </p:cNvPr>
          <p:cNvSpPr txBox="1">
            <a:spLocks noChangeArrowheads="1"/>
          </p:cNvSpPr>
          <p:nvPr/>
        </p:nvSpPr>
        <p:spPr bwMode="auto">
          <a:xfrm>
            <a:off x="2819400" y="2605088"/>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prep_in</a:t>
            </a:r>
          </a:p>
        </p:txBody>
      </p:sp>
      <p:sp>
        <p:nvSpPr>
          <p:cNvPr id="98324" name="Text Box 21">
            <a:extLst>
              <a:ext uri="{FF2B5EF4-FFF2-40B4-BE49-F238E27FC236}">
                <a16:creationId xmlns:a16="http://schemas.microsoft.com/office/drawing/2014/main" xmlns="" id="{479204FE-95F5-4D08-8D12-7200095FF7B6}"/>
              </a:ext>
            </a:extLst>
          </p:cNvPr>
          <p:cNvSpPr txBox="1">
            <a:spLocks noChangeArrowheads="1"/>
          </p:cNvSpPr>
          <p:nvPr/>
        </p:nvSpPr>
        <p:spPr bwMode="auto">
          <a:xfrm>
            <a:off x="5867400" y="2589213"/>
            <a:ext cx="1022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prep_of</a:t>
            </a:r>
          </a:p>
        </p:txBody>
      </p:sp>
      <p:sp>
        <p:nvSpPr>
          <p:cNvPr id="98325" name="Text Box 22">
            <a:extLst>
              <a:ext uri="{FF2B5EF4-FFF2-40B4-BE49-F238E27FC236}">
                <a16:creationId xmlns:a16="http://schemas.microsoft.com/office/drawing/2014/main" xmlns="" id="{ADAE4206-58A6-4C91-ABB2-9C8E984898C2}"/>
              </a:ext>
            </a:extLst>
          </p:cNvPr>
          <p:cNvSpPr txBox="1">
            <a:spLocks noChangeArrowheads="1"/>
          </p:cNvSpPr>
          <p:nvPr/>
        </p:nvSpPr>
        <p:spPr bwMode="auto">
          <a:xfrm>
            <a:off x="7112000" y="3824288"/>
            <a:ext cx="463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eaLnBrk="1" hangingPunct="1">
              <a:spcBef>
                <a:spcPct val="0"/>
              </a:spcBef>
              <a:buClrTx/>
              <a:buSzTx/>
              <a:buFontTx/>
              <a:buNone/>
            </a:pPr>
            <a:r>
              <a:rPr kumimoji="0" lang="en-US" altLang="en-US" sz="1800" b="0">
                <a:ea typeface="SimSun" panose="02010600030101010101" pitchFamily="2" charset="-122"/>
              </a:rPr>
              <a:t>nn</a:t>
            </a:r>
          </a:p>
        </p:txBody>
      </p:sp>
      <p:sp>
        <p:nvSpPr>
          <p:cNvPr id="98326" name="Line 12">
            <a:extLst>
              <a:ext uri="{FF2B5EF4-FFF2-40B4-BE49-F238E27FC236}">
                <a16:creationId xmlns:a16="http://schemas.microsoft.com/office/drawing/2014/main" xmlns="" id="{5B08FC8F-4FDD-4285-A100-F64780270774}"/>
              </a:ext>
            </a:extLst>
          </p:cNvPr>
          <p:cNvSpPr>
            <a:spLocks noChangeShapeType="1"/>
          </p:cNvSpPr>
          <p:nvPr/>
        </p:nvSpPr>
        <p:spPr bwMode="auto">
          <a:xfrm flipH="1">
            <a:off x="7162800" y="3657600"/>
            <a:ext cx="0" cy="838200"/>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it-IT"/>
          </a:p>
        </p:txBody>
      </p:sp>
      <p:sp>
        <p:nvSpPr>
          <p:cNvPr id="98327" name="Text Box 39">
            <a:extLst>
              <a:ext uri="{FF2B5EF4-FFF2-40B4-BE49-F238E27FC236}">
                <a16:creationId xmlns:a16="http://schemas.microsoft.com/office/drawing/2014/main" xmlns="" id="{30A910B1-DF42-48FB-8C04-7E6A3A23794F}"/>
              </a:ext>
            </a:extLst>
          </p:cNvPr>
          <p:cNvSpPr txBox="1">
            <a:spLocks noChangeArrowheads="1"/>
          </p:cNvSpPr>
          <p:nvPr/>
        </p:nvSpPr>
        <p:spPr bwMode="auto">
          <a:xfrm>
            <a:off x="1447800" y="5654675"/>
            <a:ext cx="6400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2"/>
              </a:buClr>
              <a:buSzPct val="80000"/>
              <a:buFont typeface="Wingdings" panose="05000000000000000000" pitchFamily="2" charset="2"/>
              <a:buChar char="l"/>
              <a:defRPr kumimoji="1" sz="2800"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kumimoji="1" sz="2400" b="1">
                <a:solidFill>
                  <a:schemeClr val="tx1"/>
                </a:solidFill>
                <a:latin typeface="Arial" panose="020B0604020202020204" pitchFamily="34" charset="0"/>
              </a:defRPr>
            </a:lvl2pPr>
            <a:lvl3pPr marL="1143000" indent="-228600">
              <a:spcBef>
                <a:spcPct val="20000"/>
              </a:spcBef>
              <a:buClr>
                <a:schemeClr val="accent2"/>
              </a:buClr>
              <a:buChar char="•"/>
              <a:defRPr kumimoji="1" sz="2000" b="1">
                <a:solidFill>
                  <a:schemeClr val="tx1"/>
                </a:solidFill>
                <a:latin typeface="Arial" panose="020B0604020202020204" pitchFamily="34" charset="0"/>
              </a:defRPr>
            </a:lvl3pPr>
            <a:lvl4pPr marL="1600200" indent="-228600">
              <a:spcBef>
                <a:spcPct val="20000"/>
              </a:spcBef>
              <a:buChar char="–"/>
              <a:defRPr kumimoji="1" b="1">
                <a:solidFill>
                  <a:schemeClr val="tx1"/>
                </a:solidFill>
                <a:latin typeface="Arial" panose="020B0604020202020204" pitchFamily="34" charset="0"/>
              </a:defRPr>
            </a:lvl4pPr>
            <a:lvl5pPr marL="2057400" indent="-228600">
              <a:spcBef>
                <a:spcPct val="20000"/>
              </a:spcBef>
              <a:buClr>
                <a:schemeClr val="accent2"/>
              </a:buClr>
              <a:buChar char="•"/>
              <a:defRPr kumimoji="1" b="1">
                <a:solidFill>
                  <a:schemeClr val="tx1"/>
                </a:solidFill>
                <a:latin typeface="Arial" panose="020B0604020202020204" pitchFamily="34" charset="0"/>
              </a:defRPr>
            </a:lvl5pPr>
            <a:lvl6pPr marL="25146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6pPr>
            <a:lvl7pPr marL="29718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7pPr>
            <a:lvl8pPr marL="34290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8pPr>
            <a:lvl9pPr marL="3886200" indent="-228600" fontAlgn="base">
              <a:spcBef>
                <a:spcPct val="20000"/>
              </a:spcBef>
              <a:spcAft>
                <a:spcPct val="0"/>
              </a:spcAft>
              <a:buClr>
                <a:schemeClr val="accent2"/>
              </a:buClr>
              <a:buChar char="•"/>
              <a:defRPr kumimoji="1" b="1">
                <a:solidFill>
                  <a:schemeClr val="tx1"/>
                </a:solidFill>
                <a:latin typeface="Arial" panose="020B0604020202020204" pitchFamily="34" charset="0"/>
              </a:defRPr>
            </a:lvl9pPr>
          </a:lstStyle>
          <a:p>
            <a:pPr>
              <a:spcBef>
                <a:spcPct val="0"/>
              </a:spcBef>
              <a:buClrTx/>
              <a:buSzTx/>
              <a:buFontTx/>
              <a:buNone/>
            </a:pPr>
            <a:r>
              <a:rPr kumimoji="0" lang="en-US" altLang="en-US" sz="2400" b="0" i="1">
                <a:latin typeface="Times New Roman" panose="02020603050405020304" pitchFamily="18" charset="0"/>
              </a:rPr>
              <a:t>Involvement of p70(S6)-kinase activation in IL-10 up-regulation in human monocyte by gp41 …</a:t>
            </a:r>
          </a:p>
        </p:txBody>
      </p:sp>
    </p:spTree>
  </p:cSld>
  <p:clrMapOvr>
    <a:masterClrMapping/>
  </p:clrMapOvr>
</p:sld>
</file>

<file path=ppt/theme/theme1.xml><?xml version="1.0" encoding="utf-8"?>
<a:theme xmlns:a="http://schemas.openxmlformats.org/drawingml/2006/main" name="1_AIIA00">
  <a:themeElements>
    <a:clrScheme name="1_AIIA00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1_AIIA00">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AIIA00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1_AIIA00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1_AIIA00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1-Intro</Template>
  <TotalTime>4482</TotalTime>
  <Words>3943</Words>
  <Application>Microsoft Office PowerPoint</Application>
  <PresentationFormat>On-screen Show (4:3)</PresentationFormat>
  <Paragraphs>1068</Paragraphs>
  <Slides>102</Slides>
  <Notes>15</Notes>
  <HiddenSlides>0</HiddenSlides>
  <MMClips>0</MMClips>
  <ScaleCrop>false</ScaleCrop>
  <HeadingPairs>
    <vt:vector size="8" baseType="variant">
      <vt:variant>
        <vt:lpstr>Fonts Used</vt:lpstr>
      </vt:variant>
      <vt:variant>
        <vt:i4>19</vt:i4>
      </vt:variant>
      <vt:variant>
        <vt:lpstr>Theme</vt:lpstr>
      </vt:variant>
      <vt:variant>
        <vt:i4>1</vt:i4>
      </vt:variant>
      <vt:variant>
        <vt:lpstr>Embedded OLE Servers</vt:lpstr>
      </vt:variant>
      <vt:variant>
        <vt:i4>2</vt:i4>
      </vt:variant>
      <vt:variant>
        <vt:lpstr>Slide Titles</vt:lpstr>
      </vt:variant>
      <vt:variant>
        <vt:i4>102</vt:i4>
      </vt:variant>
    </vt:vector>
  </HeadingPairs>
  <TitlesOfParts>
    <vt:vector size="124" baseType="lpstr">
      <vt:lpstr>ＭＳ Ｐゴシック</vt:lpstr>
      <vt:lpstr>ＭＳ Ｐゴシック</vt:lpstr>
      <vt:lpstr>宋体</vt:lpstr>
      <vt:lpstr>宋体</vt:lpstr>
      <vt:lpstr>Arial</vt:lpstr>
      <vt:lpstr>Calibri</vt:lpstr>
      <vt:lpstr>Courier</vt:lpstr>
      <vt:lpstr>DejaVu Sans</vt:lpstr>
      <vt:lpstr>Lucida Sans</vt:lpstr>
      <vt:lpstr>Lucida Sans Typewriter</vt:lpstr>
      <vt:lpstr>Palatino Linotype</vt:lpstr>
      <vt:lpstr>PMingLiU</vt:lpstr>
      <vt:lpstr>Symbol</vt:lpstr>
      <vt:lpstr>Times</vt:lpstr>
      <vt:lpstr>Times New Roman</vt:lpstr>
      <vt:lpstr>Tw Cen MT</vt:lpstr>
      <vt:lpstr>Tw Cen MT Condensed</vt:lpstr>
      <vt:lpstr>Wingdings</vt:lpstr>
      <vt:lpstr>Wingdings 2</vt:lpstr>
      <vt:lpstr>1_AIIA00</vt:lpstr>
      <vt:lpstr>Equation</vt:lpstr>
      <vt:lpstr>Microsoft Excel Chart</vt:lpstr>
      <vt:lpstr>Parsing</vt:lpstr>
      <vt:lpstr>Question Answering at TREC</vt:lpstr>
      <vt:lpstr>TREC 2000 Results (long)</vt:lpstr>
      <vt:lpstr>Falcon</vt:lpstr>
      <vt:lpstr>Question parse</vt:lpstr>
      <vt:lpstr>Question semantic form</vt:lpstr>
      <vt:lpstr>Parsing in QA</vt:lpstr>
      <vt:lpstr>Practical Uses of Parsing </vt:lpstr>
      <vt:lpstr>Statistical Methods in NLP</vt:lpstr>
      <vt:lpstr>Techniques</vt:lpstr>
      <vt:lpstr>Learning mapping</vt:lpstr>
      <vt:lpstr>POS as Tagging</vt:lpstr>
      <vt:lpstr>NE as Tagging</vt:lpstr>
      <vt:lpstr>Parsing Technology</vt:lpstr>
      <vt:lpstr>Constituent Parsing</vt:lpstr>
      <vt:lpstr>Constituent Parsing</vt:lpstr>
      <vt:lpstr>Statistical Parsers</vt:lpstr>
      <vt:lpstr>Results</vt:lpstr>
      <vt:lpstr>Linear Models for Parsing and Tagging</vt:lpstr>
      <vt:lpstr>Component 1: GEN</vt:lpstr>
      <vt:lpstr>Examples of GEN</vt:lpstr>
      <vt:lpstr>Component 2: F</vt:lpstr>
      <vt:lpstr>Feature</vt:lpstr>
      <vt:lpstr>Component 3: W</vt:lpstr>
      <vt:lpstr>Putting it all together</vt:lpstr>
      <vt:lpstr>Dependency Parsing</vt:lpstr>
      <vt:lpstr>Dependency Parsing</vt:lpstr>
      <vt:lpstr>Data-Driven Dependency Parsing</vt:lpstr>
      <vt:lpstr>Transition-based Shift-Reduce Parsing</vt:lpstr>
      <vt:lpstr>Interactive Simulator</vt:lpstr>
      <vt:lpstr>Shift/Reduce Dependency Parser</vt:lpstr>
      <vt:lpstr>Grammar Not Required</vt:lpstr>
      <vt:lpstr>Parsing as Classification</vt:lpstr>
      <vt:lpstr>Dependency Graph</vt:lpstr>
      <vt:lpstr>Parser State</vt:lpstr>
      <vt:lpstr>Transition Systems</vt:lpstr>
      <vt:lpstr>Arc Standard</vt:lpstr>
      <vt:lpstr>Parser Algorithm</vt:lpstr>
      <vt:lpstr>Oracle</vt:lpstr>
      <vt:lpstr>Arc Standard Oracle</vt:lpstr>
      <vt:lpstr>Projectivity</vt:lpstr>
      <vt:lpstr>Non Projectivity</vt:lpstr>
      <vt:lpstr>Non Projectivity</vt:lpstr>
      <vt:lpstr>Arc Standard Properties</vt:lpstr>
      <vt:lpstr>Arc Eager Transitions</vt:lpstr>
      <vt:lpstr>Arc Eager Oracle</vt:lpstr>
      <vt:lpstr>Arc Eager Parsing</vt:lpstr>
      <vt:lpstr>Non Projective Transitions</vt:lpstr>
      <vt:lpstr>Actions for non-projective arcs (Attardi)</vt:lpstr>
      <vt:lpstr>Example</vt:lpstr>
      <vt:lpstr>Examples</vt:lpstr>
      <vt:lpstr>Example</vt:lpstr>
      <vt:lpstr>Example</vt:lpstr>
      <vt:lpstr>Example</vt:lpstr>
      <vt:lpstr>Example</vt:lpstr>
      <vt:lpstr>Effectiveness for Non-Projectivity</vt:lpstr>
      <vt:lpstr>Non-Projective Accuracy</vt:lpstr>
      <vt:lpstr>Alternative: swap</vt:lpstr>
      <vt:lpstr>Arc Standard Swap Oracle</vt:lpstr>
      <vt:lpstr>Example</vt:lpstr>
      <vt:lpstr>Parsing with Swap</vt:lpstr>
      <vt:lpstr>Learning Phase</vt:lpstr>
      <vt:lpstr>Features</vt:lpstr>
      <vt:lpstr>Learning Event</vt:lpstr>
      <vt:lpstr>DeSR (Dependency Shift Reduce)</vt:lpstr>
      <vt:lpstr>Parser Architecture</vt:lpstr>
      <vt:lpstr>Available Classifiers</vt:lpstr>
      <vt:lpstr>The simplest ANN: Perceptron</vt:lpstr>
      <vt:lpstr>Multilayer Perceptron</vt:lpstr>
      <vt:lpstr>Feature Model</vt:lpstr>
      <vt:lpstr>2nd, 3rd Order Features</vt:lpstr>
      <vt:lpstr>CoNLL-X Shared Task</vt:lpstr>
      <vt:lpstr>CoNLL-X: Data Format</vt:lpstr>
      <vt:lpstr>CoNLL: Evaluation Metrics</vt:lpstr>
      <vt:lpstr>Well-formed Parse Tree</vt:lpstr>
      <vt:lpstr>Examples</vt:lpstr>
      <vt:lpstr>Solution</vt:lpstr>
      <vt:lpstr>Error Correction: Tree Revision</vt:lpstr>
      <vt:lpstr>Stacked Shift/Reduce Parser</vt:lpstr>
      <vt:lpstr>Tree Revision Combination</vt:lpstr>
      <vt:lpstr>CoNLL 2007 Results</vt:lpstr>
      <vt:lpstr>Evalita 2009 Results</vt:lpstr>
      <vt:lpstr>Evalita 2014 Results</vt:lpstr>
      <vt:lpstr>Problem with Oracles</vt:lpstr>
      <vt:lpstr>Spurious ambiguities</vt:lpstr>
      <vt:lpstr>Error Propagation</vt:lpstr>
      <vt:lpstr>Dynamic Oracle</vt:lpstr>
      <vt:lpstr>Dependency Parser using Neural Networks</vt:lpstr>
      <vt:lpstr>Accuracy UAS</vt:lpstr>
      <vt:lpstr>Further Developments</vt:lpstr>
      <vt:lpstr>Universal Dependencies SoTA 2017</vt:lpstr>
      <vt:lpstr>Dependencies encode relational structure</vt:lpstr>
      <vt:lpstr>Dependency paths identify relations</vt:lpstr>
      <vt:lpstr>Universal Dependencies</vt:lpstr>
      <vt:lpstr>Graph modification to facilitate semantic analysis</vt:lpstr>
      <vt:lpstr>Triple notation</vt:lpstr>
      <vt:lpstr>Graph modification to facilitate semantic analysis</vt:lpstr>
      <vt:lpstr>BioNLP 2009/2011</vt:lpstr>
      <vt:lpstr>Input: Universal Dependencies</vt:lpstr>
      <vt:lpstr>Joint Predictions</vt:lpstr>
      <vt:lpstr>References</vt:lpstr>
      <vt:lpstr>References</vt:lpstr>
    </vt:vector>
  </TitlesOfParts>
  <Company>Università di Pisa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Categorization</dc:title>
  <dc:creator>Giuseppe Attardi</dc:creator>
  <cp:lastModifiedBy>Giuseppe Attardi</cp:lastModifiedBy>
  <cp:revision>406</cp:revision>
  <dcterms:created xsi:type="dcterms:W3CDTF">2004-04-23T19:18:16Z</dcterms:created>
  <dcterms:modified xsi:type="dcterms:W3CDTF">2018-03-23T13:12:36Z</dcterms:modified>
</cp:coreProperties>
</file>