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16"/>
  </p:notesMasterIdLst>
  <p:sldIdLst>
    <p:sldId id="708" r:id="rId2"/>
    <p:sldId id="709" r:id="rId3"/>
    <p:sldId id="711" r:id="rId4"/>
    <p:sldId id="718" r:id="rId5"/>
    <p:sldId id="712" r:id="rId6"/>
    <p:sldId id="719" r:id="rId7"/>
    <p:sldId id="720" r:id="rId8"/>
    <p:sldId id="721" r:id="rId9"/>
    <p:sldId id="722" r:id="rId10"/>
    <p:sldId id="713" r:id="rId11"/>
    <p:sldId id="714" r:id="rId12"/>
    <p:sldId id="715" r:id="rId13"/>
    <p:sldId id="716" r:id="rId14"/>
    <p:sldId id="717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C2FE"/>
    <a:srgbClr val="CFC2FE"/>
    <a:srgbClr val="E3C2FE"/>
    <a:srgbClr val="FFFFCC"/>
    <a:srgbClr val="EAEAEA"/>
    <a:srgbClr val="000099"/>
    <a:srgbClr val="3333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76" autoAdjust="0"/>
    <p:restoredTop sz="82343" autoAdjust="0"/>
  </p:normalViewPr>
  <p:slideViewPr>
    <p:cSldViewPr>
      <p:cViewPr varScale="1">
        <p:scale>
          <a:sx n="64" d="100"/>
          <a:sy n="64" d="100"/>
        </p:scale>
        <p:origin x="854" y="1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661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4E7696A-B057-4FB4-96E4-9814896637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19840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DC23EE5D-D01F-4740-B28C-597E0E0ED5AC}" type="slidenum">
              <a:rPr lang="en-US" altLang="en-US" sz="1200">
                <a:latin typeface="Arial" panose="020B0604020202020204" pitchFamily="34" charset="0"/>
              </a:rPr>
              <a:pPr algn="r"/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98048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447800" cy="6856413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447800"/>
            <a:ext cx="9142413" cy="1752600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471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377591" y="16383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4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w Cen MT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4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latin typeface="Calibri" pitchFamily="34" charset="0"/>
              </a:defRPr>
            </a:lvl1pPr>
            <a:lvl2pPr>
              <a:defRPr b="0">
                <a:latin typeface="Calibri" pitchFamily="34" charset="0"/>
              </a:defRPr>
            </a:lvl2pPr>
            <a:lvl3pPr>
              <a:defRPr b="0">
                <a:latin typeface="Calibri" pitchFamily="34" charset="0"/>
              </a:defRPr>
            </a:lvl3pPr>
            <a:lvl4pPr>
              <a:defRPr b="0">
                <a:latin typeface="Calibri" pitchFamily="34" charset="0"/>
              </a:defRPr>
            </a:lvl4pPr>
            <a:lvl5pPr>
              <a:defRPr b="0"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78321"/>
            <a:ext cx="3810000" cy="5255830"/>
          </a:xfrm>
        </p:spPr>
        <p:txBody>
          <a:bodyPr/>
          <a:lstStyle>
            <a:lvl1pPr>
              <a:defRPr sz="2800" b="0">
                <a:latin typeface="Calibri" pitchFamily="34" charset="0"/>
              </a:defRPr>
            </a:lvl1pPr>
            <a:lvl2pPr>
              <a:defRPr sz="2400" b="0">
                <a:latin typeface="Calibri" pitchFamily="34" charset="0"/>
              </a:defRPr>
            </a:lvl2pPr>
            <a:lvl3pPr>
              <a:defRPr sz="2000" b="0">
                <a:latin typeface="Calibri" pitchFamily="34" charset="0"/>
              </a:defRPr>
            </a:lvl3pPr>
            <a:lvl4pPr>
              <a:defRPr sz="1800" b="0">
                <a:latin typeface="Calibri" pitchFamily="34" charset="0"/>
              </a:defRPr>
            </a:lvl4pPr>
            <a:lvl5pPr>
              <a:defRPr sz="1800" b="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8321"/>
            <a:ext cx="3810000" cy="5255829"/>
          </a:xfrm>
        </p:spPr>
        <p:txBody>
          <a:bodyPr/>
          <a:lstStyle>
            <a:lvl1pPr>
              <a:defRPr sz="2800" b="0">
                <a:latin typeface="Calibri" pitchFamily="34" charset="0"/>
              </a:defRPr>
            </a:lvl1pPr>
            <a:lvl2pPr>
              <a:defRPr sz="2400" b="0">
                <a:latin typeface="Calibri" pitchFamily="34" charset="0"/>
              </a:defRPr>
            </a:lvl2pPr>
            <a:lvl3pPr>
              <a:defRPr sz="2000" b="0">
                <a:latin typeface="Calibri" pitchFamily="34" charset="0"/>
              </a:defRPr>
            </a:lvl3pPr>
            <a:lvl4pPr>
              <a:defRPr sz="1800" b="0">
                <a:latin typeface="Calibri" pitchFamily="34" charset="0"/>
              </a:defRPr>
            </a:lvl4pPr>
            <a:lvl5pPr>
              <a:defRPr sz="1800" b="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61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453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172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ChangeArrowheads="1"/>
          </p:cNvSpPr>
          <p:nvPr/>
        </p:nvSpPr>
        <p:spPr bwMode="auto">
          <a:xfrm>
            <a:off x="0" y="783911"/>
            <a:ext cx="685800" cy="6072502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46149" name="Rectangle 5"/>
          <p:cNvSpPr>
            <a:spLocks noChangeArrowheads="1"/>
          </p:cNvSpPr>
          <p:nvPr/>
        </p:nvSpPr>
        <p:spPr bwMode="auto">
          <a:xfrm>
            <a:off x="0" y="10955"/>
            <a:ext cx="9144000" cy="762000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254000" dist="76200" dir="2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4614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shade val="63137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6313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4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0244" y="-1"/>
            <a:ext cx="8469312" cy="75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64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39915"/>
            <a:ext cx="7772400" cy="5294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2828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800" b="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400" b="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b="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b="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 sz="6000" smtClean="0">
                <a:effectLst/>
              </a:rPr>
              <a:t>Universal Dependencies</a:t>
            </a:r>
          </a:p>
        </p:txBody>
      </p:sp>
      <p:sp>
        <p:nvSpPr>
          <p:cNvPr id="642053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Joakim</a:t>
            </a:r>
            <a:r>
              <a:rPr lang="en-US" dirty="0" smtClean="0"/>
              <a:t> </a:t>
            </a:r>
            <a:r>
              <a:rPr lang="en-US" dirty="0" err="1" smtClean="0"/>
              <a:t>Nivre</a:t>
            </a:r>
            <a:endParaRPr lang="en-US" dirty="0" smtClean="0"/>
          </a:p>
          <a:p>
            <a:pPr>
              <a:defRPr/>
            </a:pPr>
            <a:r>
              <a:rPr lang="en-US" dirty="0"/>
              <a:t>U</a:t>
            </a:r>
            <a:r>
              <a:rPr lang="en-US" dirty="0" smtClean="0"/>
              <a:t>ppsala </a:t>
            </a:r>
            <a:r>
              <a:rPr lang="en-US" dirty="0" smtClean="0"/>
              <a:t>University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Dependency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10188"/>
            <a:ext cx="8188325" cy="1223962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/>
              <a:t>Keeping </a:t>
            </a:r>
            <a:r>
              <a:rPr lang="en-US" dirty="0">
                <a:solidFill>
                  <a:srgbClr val="C00000"/>
                </a:solidFill>
              </a:rPr>
              <a:t>content words as heads</a:t>
            </a:r>
            <a:r>
              <a:rPr lang="en-US" dirty="0"/>
              <a:t> promotes parallelism</a:t>
            </a:r>
          </a:p>
          <a:p>
            <a:pPr>
              <a:defRPr/>
            </a:pPr>
            <a:r>
              <a:rPr lang="en-US" dirty="0" smtClean="0"/>
              <a:t>Function </a:t>
            </a:r>
            <a:r>
              <a:rPr lang="en-US" dirty="0"/>
              <a:t>words often correlate with morphology</a:t>
            </a:r>
          </a:p>
        </p:txBody>
      </p:sp>
      <p:pic>
        <p:nvPicPr>
          <p:cNvPr id="922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725" y="1384770"/>
            <a:ext cx="6067425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0244" y="2123230"/>
            <a:ext cx="151064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English</a:t>
            </a:r>
            <a:endParaRPr lang="en-US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0244" y="3953123"/>
            <a:ext cx="151064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Swedish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Dependency</a:t>
            </a:r>
            <a:r>
              <a:rPr lang="fr-FR" dirty="0"/>
              <a:t> Relations </a:t>
            </a:r>
            <a:r>
              <a:rPr lang="fr-FR" sz="4000" dirty="0"/>
              <a:t>[de </a:t>
            </a:r>
            <a:r>
              <a:rPr lang="fr-FR" sz="4000" dirty="0" err="1" smtClean="0"/>
              <a:t>Marneffe</a:t>
            </a:r>
            <a:r>
              <a:rPr lang="fr-FR" sz="4000" dirty="0" smtClean="0"/>
              <a:t> </a:t>
            </a:r>
            <a:r>
              <a:rPr lang="fr-FR" sz="4000" dirty="0"/>
              <a:t>et al. 2014]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272088"/>
            <a:ext cx="8264525" cy="126206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Taxonomy of 42 universal grammatical relations, </a:t>
            </a:r>
            <a:r>
              <a:rPr lang="en-US" dirty="0" smtClean="0"/>
              <a:t>broadly supported </a:t>
            </a:r>
            <a:r>
              <a:rPr lang="en-US" dirty="0"/>
              <a:t>across many languages in language typology</a:t>
            </a:r>
          </a:p>
          <a:p>
            <a:pPr>
              <a:defRPr/>
            </a:pPr>
            <a:r>
              <a:rPr lang="en-US" dirty="0" smtClean="0"/>
              <a:t>Language specific </a:t>
            </a:r>
            <a:r>
              <a:rPr lang="en-US" dirty="0"/>
              <a:t>subtypes can be </a:t>
            </a:r>
            <a:r>
              <a:rPr lang="en-US" dirty="0" smtClean="0"/>
              <a:t>added</a:t>
            </a:r>
            <a:endParaRPr lang="en-US" dirty="0"/>
          </a:p>
        </p:txBody>
      </p:sp>
      <p:pic>
        <p:nvPicPr>
          <p:cNvPr id="10244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450" y="1355725"/>
            <a:ext cx="9232900" cy="387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Morphology: POS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49875"/>
            <a:ext cx="8188325" cy="11842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Taxonomy of 17 universal part-of-speech tags, based on </a:t>
            </a:r>
            <a:r>
              <a:rPr lang="en-US" dirty="0" smtClean="0"/>
              <a:t>the Google </a:t>
            </a:r>
            <a:r>
              <a:rPr lang="en-US" dirty="0"/>
              <a:t>Universal </a:t>
            </a:r>
            <a:r>
              <a:rPr lang="en-US" dirty="0" err="1"/>
              <a:t>Tagset</a:t>
            </a:r>
            <a:r>
              <a:rPr lang="en-US" dirty="0"/>
              <a:t> [</a:t>
            </a:r>
            <a:r>
              <a:rPr lang="en-US" dirty="0" err="1"/>
              <a:t>Petrov</a:t>
            </a:r>
            <a:r>
              <a:rPr lang="en-US" dirty="0"/>
              <a:t> et al. </a:t>
            </a:r>
            <a:r>
              <a:rPr lang="en-US" dirty="0"/>
              <a:t>2012</a:t>
            </a:r>
            <a:r>
              <a:rPr lang="en-US" dirty="0" smtClean="0"/>
              <a:t>]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08100" y="2008188"/>
          <a:ext cx="6911975" cy="2656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3992"/>
                <a:gridCol w="2877943"/>
                <a:gridCol w="1730040"/>
              </a:tblGrid>
              <a:tr h="370707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Open class words</a:t>
                      </a:r>
                      <a:endParaRPr lang="en-US" sz="1800" b="1" dirty="0"/>
                    </a:p>
                  </a:txBody>
                  <a:tcPr marL="91428" marR="91428" marT="45704" marB="45704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Closed class words</a:t>
                      </a:r>
                      <a:endParaRPr lang="en-US" sz="1800" b="1" dirty="0"/>
                    </a:p>
                  </a:txBody>
                  <a:tcPr marL="91428" marR="91428" marT="45704" marB="45704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Other</a:t>
                      </a:r>
                      <a:endParaRPr lang="en-US" sz="1800" b="1" dirty="0"/>
                    </a:p>
                  </a:txBody>
                  <a:tcPr marL="91428" marR="91428" marT="45704" marB="45704"/>
                </a:tc>
              </a:tr>
              <a:tr h="22851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ADJ</a:t>
                      </a:r>
                    </a:p>
                    <a:p>
                      <a:r>
                        <a:rPr lang="en-US" sz="1800" dirty="0" smtClean="0"/>
                        <a:t>ADV</a:t>
                      </a:r>
                    </a:p>
                    <a:p>
                      <a:r>
                        <a:rPr lang="en-US" sz="1800" dirty="0" smtClean="0"/>
                        <a:t>INTJ</a:t>
                      </a:r>
                    </a:p>
                    <a:p>
                      <a:r>
                        <a:rPr lang="en-US" sz="1800" dirty="0" smtClean="0"/>
                        <a:t>NOUN</a:t>
                      </a:r>
                    </a:p>
                    <a:p>
                      <a:r>
                        <a:rPr lang="en-US" sz="1800" dirty="0" smtClean="0"/>
                        <a:t>PROPN</a:t>
                      </a:r>
                    </a:p>
                    <a:p>
                      <a:r>
                        <a:rPr lang="en-US" sz="1800" dirty="0" smtClean="0"/>
                        <a:t>VERB</a:t>
                      </a:r>
                      <a:endParaRPr lang="en-US" sz="1800" dirty="0"/>
                    </a:p>
                  </a:txBody>
                  <a:tcPr marL="91428" marR="91428" marT="45704" marB="4570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ADP</a:t>
                      </a:r>
                    </a:p>
                    <a:p>
                      <a:r>
                        <a:rPr lang="en-US" sz="1800" dirty="0" smtClean="0"/>
                        <a:t>AUX</a:t>
                      </a:r>
                    </a:p>
                    <a:p>
                      <a:r>
                        <a:rPr lang="en-US" sz="1800" dirty="0" smtClean="0"/>
                        <a:t>CONJ</a:t>
                      </a:r>
                    </a:p>
                    <a:p>
                      <a:r>
                        <a:rPr lang="en-US" sz="1800" dirty="0" smtClean="0"/>
                        <a:t>DET</a:t>
                      </a:r>
                    </a:p>
                    <a:p>
                      <a:r>
                        <a:rPr lang="en-US" sz="1800" dirty="0" smtClean="0"/>
                        <a:t>NUM</a:t>
                      </a:r>
                    </a:p>
                    <a:p>
                      <a:r>
                        <a:rPr lang="en-US" sz="1800" dirty="0" smtClean="0"/>
                        <a:t>PART</a:t>
                      </a:r>
                    </a:p>
                    <a:p>
                      <a:r>
                        <a:rPr lang="en-US" sz="1800" dirty="0" smtClean="0"/>
                        <a:t>PRON</a:t>
                      </a:r>
                    </a:p>
                    <a:p>
                      <a:r>
                        <a:rPr lang="en-US" sz="1800" dirty="0" smtClean="0"/>
                        <a:t>SCONJ</a:t>
                      </a:r>
                      <a:endParaRPr lang="en-US" sz="1800" dirty="0"/>
                    </a:p>
                  </a:txBody>
                  <a:tcPr marL="91428" marR="91428" marT="45704" marB="4570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PUNCT</a:t>
                      </a:r>
                    </a:p>
                    <a:p>
                      <a:r>
                        <a:rPr lang="en-US" sz="1800" dirty="0" smtClean="0"/>
                        <a:t>SYM</a:t>
                      </a:r>
                    </a:p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L="91428" marR="91428" marT="45704" marB="45704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Morphology: Universal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09485"/>
            <a:ext cx="7772400" cy="1420985"/>
          </a:xfrm>
        </p:spPr>
        <p:txBody>
          <a:bodyPr/>
          <a:lstStyle/>
          <a:p>
            <a:r>
              <a:rPr lang="en-US" dirty="0"/>
              <a:t>Standardized inventory of morphological features, based on the </a:t>
            </a:r>
            <a:r>
              <a:rPr lang="en-US" dirty="0" err="1"/>
              <a:t>Interset</a:t>
            </a:r>
            <a:r>
              <a:rPr lang="en-US" dirty="0"/>
              <a:t> system [</a:t>
            </a:r>
            <a:r>
              <a:rPr lang="en-US" dirty="0" err="1"/>
              <a:t>Zeman</a:t>
            </a:r>
            <a:r>
              <a:rPr lang="en-US" dirty="0"/>
              <a:t> 2008]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605382"/>
              </p:ext>
            </p:extLst>
          </p:nvPr>
        </p:nvGraphicFramePr>
        <p:xfrm>
          <a:off x="2536535" y="2238445"/>
          <a:ext cx="5376702" cy="4297680"/>
        </p:xfrm>
        <a:graphic>
          <a:graphicData uri="http://schemas.openxmlformats.org/drawingml/2006/table">
            <a:tbl>
              <a:tblPr/>
              <a:tblGrid>
                <a:gridCol w="1792234"/>
                <a:gridCol w="1792234"/>
                <a:gridCol w="1792234"/>
              </a:tblGrid>
              <a:tr h="594869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Lexical features</a:t>
                      </a:r>
                      <a:endParaRPr lang="en-US" dirty="0">
                        <a:effectLst/>
                      </a:endParaRP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95ED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en-US" b="1">
                          <a:effectLst/>
                        </a:rPr>
                        <a:t>Inflectional features</a:t>
                      </a:r>
                      <a:endParaRPr lang="en-US">
                        <a:effectLst/>
                      </a:endParaRP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95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9925"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i="1">
                          <a:effectLst/>
                        </a:rPr>
                        <a:t>Nominal*</a:t>
                      </a:r>
                      <a:endParaRPr lang="en-US">
                        <a:effectLst/>
                      </a:endParaRP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i="1">
                          <a:effectLst/>
                        </a:rPr>
                        <a:t>Verbal*</a:t>
                      </a:r>
                      <a:endParaRPr lang="en-US">
                        <a:effectLst/>
                      </a:endParaRP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925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PronType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Gender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VerbForm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925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NumType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Animacy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Mood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925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Poss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Number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Tense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925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Reflex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Case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Aspect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925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Foreign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Definite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Voice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925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Abbr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Degree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Evident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925"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Polarity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925"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Person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925"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Polite</a:t>
                      </a:r>
                    </a:p>
                  </a:txBody>
                  <a:tcPr marL="53340" marR="53340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179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39915"/>
            <a:ext cx="8458200" cy="5294235"/>
          </a:xfrm>
        </p:spPr>
        <p:txBody>
          <a:bodyPr/>
          <a:lstStyle/>
          <a:p>
            <a:pPr marL="0" indent="0">
              <a:buNone/>
            </a:pPr>
            <a:r>
              <a:rPr lang="nb-NO" sz="2000" dirty="0" smtClean="0"/>
              <a:t>la	Definite=Def|Gender=Fem|Number=Sing|PronType=Art</a:t>
            </a:r>
          </a:p>
          <a:p>
            <a:pPr marL="0" indent="0">
              <a:buNone/>
            </a:pPr>
            <a:r>
              <a:rPr lang="en-US" sz="2000" dirty="0" err="1" smtClean="0"/>
              <a:t>hanno</a:t>
            </a:r>
            <a:r>
              <a:rPr lang="en-US" sz="2000" dirty="0"/>
              <a:t>	</a:t>
            </a:r>
            <a:r>
              <a:rPr lang="en-US" sz="2000" dirty="0" smtClean="0"/>
              <a:t>Mood=</a:t>
            </a:r>
            <a:r>
              <a:rPr lang="en-US" sz="2000" dirty="0" err="1" smtClean="0"/>
              <a:t>Ind|Number</a:t>
            </a:r>
            <a:r>
              <a:rPr lang="en-US" sz="2000" dirty="0" smtClean="0"/>
              <a:t>=</a:t>
            </a:r>
            <a:r>
              <a:rPr lang="en-US" sz="2000" dirty="0" err="1" smtClean="0"/>
              <a:t>Plur|Person</a:t>
            </a:r>
            <a:r>
              <a:rPr lang="en-US" sz="2000" dirty="0" smtClean="0"/>
              <a:t>=3|Tense=</a:t>
            </a:r>
            <a:r>
              <a:rPr lang="en-US" sz="2000" dirty="0" err="1" smtClean="0"/>
              <a:t>Pres|VerbForm</a:t>
            </a:r>
            <a:r>
              <a:rPr lang="en-US" sz="2000" dirty="0" smtClean="0"/>
              <a:t>=Fin</a:t>
            </a:r>
          </a:p>
          <a:p>
            <a:pPr marL="0" indent="0">
              <a:buNone/>
            </a:pPr>
            <a:r>
              <a:rPr lang="en-US" sz="2000" dirty="0" err="1" smtClean="0"/>
              <a:t>fatto</a:t>
            </a:r>
            <a:r>
              <a:rPr lang="en-US" sz="2000" dirty="0" smtClean="0"/>
              <a:t>	Gender=</a:t>
            </a:r>
            <a:r>
              <a:rPr lang="en-US" sz="2000" dirty="0" err="1" smtClean="0"/>
              <a:t>Masc|Number</a:t>
            </a:r>
            <a:r>
              <a:rPr lang="en-US" sz="2000" dirty="0" smtClean="0"/>
              <a:t>=</a:t>
            </a:r>
            <a:r>
              <a:rPr lang="en-US" sz="2000" dirty="0" err="1" smtClean="0"/>
              <a:t>Sing|Tense</a:t>
            </a:r>
            <a:r>
              <a:rPr lang="en-US" sz="2000" dirty="0" smtClean="0"/>
              <a:t>=</a:t>
            </a:r>
            <a:r>
              <a:rPr lang="en-US" sz="2000" dirty="0" err="1" smtClean="0"/>
              <a:t>Past|VerbForm</a:t>
            </a:r>
            <a:r>
              <a:rPr lang="en-US" sz="2000" dirty="0" smtClean="0"/>
              <a:t>=Part</a:t>
            </a:r>
          </a:p>
          <a:p>
            <a:pPr marL="0" indent="0">
              <a:buNone/>
            </a:pPr>
            <a:r>
              <a:rPr lang="en-US" sz="2000" dirty="0" smtClean="0"/>
              <a:t>casa	Gender=</a:t>
            </a:r>
            <a:r>
              <a:rPr lang="en-US" sz="2000" dirty="0" err="1" smtClean="0"/>
              <a:t>Fem|Number</a:t>
            </a:r>
            <a:r>
              <a:rPr lang="en-US" sz="2000" dirty="0" smtClean="0"/>
              <a:t>=Sing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8646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Universal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Background:</a:t>
            </a:r>
          </a:p>
          <a:p>
            <a:pPr lvl="1">
              <a:defRPr/>
            </a:pPr>
            <a:r>
              <a:rPr lang="en-US" dirty="0" smtClean="0"/>
              <a:t>Treebank </a:t>
            </a:r>
            <a:r>
              <a:rPr lang="en-US" dirty="0"/>
              <a:t>annotation schemes vary across languages</a:t>
            </a:r>
          </a:p>
          <a:p>
            <a:pPr lvl="1">
              <a:defRPr/>
            </a:pPr>
            <a:r>
              <a:rPr lang="en-US" dirty="0" smtClean="0"/>
              <a:t>Hard </a:t>
            </a:r>
            <a:r>
              <a:rPr lang="en-US" dirty="0"/>
              <a:t>to compare results across languages [</a:t>
            </a:r>
            <a:r>
              <a:rPr lang="en-US" dirty="0" err="1"/>
              <a:t>Nivre</a:t>
            </a:r>
            <a:r>
              <a:rPr lang="en-US" dirty="0"/>
              <a:t> et al. 2007]</a:t>
            </a:r>
          </a:p>
          <a:p>
            <a:pPr lvl="1">
              <a:defRPr/>
            </a:pPr>
            <a:r>
              <a:rPr lang="en-US" dirty="0" smtClean="0"/>
              <a:t>Hard </a:t>
            </a:r>
            <a:r>
              <a:rPr lang="en-US" dirty="0"/>
              <a:t>to evaluate cross-lingual learning [McDonald et al. 2013]</a:t>
            </a:r>
          </a:p>
          <a:p>
            <a:pPr lvl="1">
              <a:defRPr/>
            </a:pPr>
            <a:r>
              <a:rPr lang="en-US" dirty="0" smtClean="0"/>
              <a:t>Hard </a:t>
            </a:r>
            <a:r>
              <a:rPr lang="en-US" dirty="0"/>
              <a:t>to build multilingual systems</a:t>
            </a:r>
          </a:p>
          <a:p>
            <a:pPr>
              <a:defRPr/>
            </a:pPr>
            <a:r>
              <a:rPr lang="en-US" dirty="0" smtClean="0"/>
              <a:t>Universal </a:t>
            </a:r>
            <a:r>
              <a:rPr lang="en-US" dirty="0"/>
              <a:t>Dependencies (</a:t>
            </a:r>
            <a:r>
              <a:rPr lang="en-US" sz="2600" dirty="0"/>
              <a:t>http://universaldependencies.github.io/docs/</a:t>
            </a:r>
            <a:r>
              <a:rPr lang="en-US" dirty="0"/>
              <a:t>):</a:t>
            </a:r>
          </a:p>
          <a:p>
            <a:pPr lvl="1">
              <a:defRPr/>
            </a:pPr>
            <a:r>
              <a:rPr lang="en-US" dirty="0" smtClean="0"/>
              <a:t>Stanford </a:t>
            </a:r>
            <a:r>
              <a:rPr lang="en-US" dirty="0"/>
              <a:t>universal dependencies [de </a:t>
            </a:r>
            <a:r>
              <a:rPr lang="en-US" dirty="0" err="1" smtClean="0"/>
              <a:t>Marneffe</a:t>
            </a:r>
            <a:r>
              <a:rPr lang="en-US" dirty="0" smtClean="0"/>
              <a:t> </a:t>
            </a:r>
            <a:r>
              <a:rPr lang="en-US" dirty="0"/>
              <a:t>et al. 2014]</a:t>
            </a:r>
          </a:p>
          <a:p>
            <a:pPr lvl="1">
              <a:defRPr/>
            </a:pPr>
            <a:r>
              <a:rPr lang="en-US" dirty="0" smtClean="0"/>
              <a:t>Google </a:t>
            </a:r>
            <a:r>
              <a:rPr lang="en-US" dirty="0"/>
              <a:t>universal part-of-speech tags [</a:t>
            </a:r>
            <a:r>
              <a:rPr lang="en-US" dirty="0" err="1"/>
              <a:t>Petrov</a:t>
            </a:r>
            <a:r>
              <a:rPr lang="en-US" dirty="0"/>
              <a:t> et al. 2012]</a:t>
            </a:r>
          </a:p>
          <a:p>
            <a:pPr lvl="1">
              <a:defRPr/>
            </a:pPr>
            <a:r>
              <a:rPr lang="en-US" dirty="0" err="1" smtClean="0"/>
              <a:t>Interset</a:t>
            </a:r>
            <a:r>
              <a:rPr lang="en-US" dirty="0" smtClean="0"/>
              <a:t> morphological features [</a:t>
            </a:r>
            <a:r>
              <a:rPr lang="en-US" dirty="0" err="1" smtClean="0"/>
              <a:t>Zeman</a:t>
            </a:r>
            <a:r>
              <a:rPr lang="en-US" dirty="0" smtClean="0"/>
              <a:t> 2008]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C00000"/>
                </a:solidFill>
              </a:rPr>
              <a:t>First guidelines released Oct 1, 2014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C00000"/>
                </a:solidFill>
              </a:rPr>
              <a:t>First 10 </a:t>
            </a:r>
            <a:r>
              <a:rPr lang="en-US" dirty="0" err="1">
                <a:solidFill>
                  <a:srgbClr val="C00000"/>
                </a:solidFill>
              </a:rPr>
              <a:t>treebanks</a:t>
            </a:r>
            <a:r>
              <a:rPr lang="en-US" dirty="0">
                <a:solidFill>
                  <a:srgbClr val="C00000"/>
                </a:solidFill>
              </a:rPr>
              <a:t> released Jan 15, 2015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Universal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927600"/>
            <a:ext cx="8378825" cy="18176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/>
              <a:t>Syntactic words </a:t>
            </a:r>
            <a:r>
              <a:rPr lang="en-US" sz="2400" dirty="0" smtClean="0"/>
              <a:t>– </a:t>
            </a:r>
            <a:r>
              <a:rPr lang="en-US" sz="2400" dirty="0"/>
              <a:t>explicit splitting of </a:t>
            </a:r>
            <a:r>
              <a:rPr lang="en-US" sz="2400" dirty="0" err="1"/>
              <a:t>clitics</a:t>
            </a:r>
            <a:r>
              <a:rPr lang="en-US" sz="2400" dirty="0"/>
              <a:t> and contractions</a:t>
            </a:r>
          </a:p>
          <a:p>
            <a:pPr>
              <a:defRPr/>
            </a:pPr>
            <a:r>
              <a:rPr lang="en-US" sz="2400" dirty="0" smtClean="0"/>
              <a:t>Universal </a:t>
            </a:r>
            <a:r>
              <a:rPr lang="en-US" sz="2400" dirty="0"/>
              <a:t>part-of-speech tags + morphological features</a:t>
            </a:r>
          </a:p>
          <a:p>
            <a:pPr>
              <a:defRPr/>
            </a:pPr>
            <a:r>
              <a:rPr lang="en-US" sz="2400" dirty="0" smtClean="0"/>
              <a:t>Dependency </a:t>
            </a:r>
            <a:r>
              <a:rPr lang="en-US" sz="2400" dirty="0"/>
              <a:t>tree + augmented dependencies (not shown)</a:t>
            </a:r>
          </a:p>
        </p:txBody>
      </p:sp>
      <p:pic>
        <p:nvPicPr>
          <p:cNvPr id="717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88" y="2122488"/>
            <a:ext cx="8275637" cy="207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Cross-linguistically consistent grammatical annotation</a:t>
            </a:r>
          </a:p>
          <a:p>
            <a:r>
              <a:rPr lang="en-US" dirty="0" smtClean="0"/>
              <a:t>Support multilingual NLP and linguistic research</a:t>
            </a:r>
          </a:p>
          <a:p>
            <a:r>
              <a:rPr lang="en-US" dirty="0" smtClean="0"/>
              <a:t>Build on common usage and existing de-facto standards</a:t>
            </a:r>
          </a:p>
          <a:p>
            <a:r>
              <a:rPr lang="en-US" dirty="0" smtClean="0"/>
              <a:t>Complement – not replace – language-specific schemes</a:t>
            </a:r>
          </a:p>
          <a:p>
            <a:r>
              <a:rPr lang="en-US" dirty="0" smtClean="0"/>
              <a:t>Open community effort – anyone can contribute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67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Guiding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Maximize parallelism</a:t>
            </a:r>
          </a:p>
          <a:p>
            <a:pPr lvl="1">
              <a:defRPr/>
            </a:pPr>
            <a:r>
              <a:rPr lang="en-US" dirty="0" smtClean="0"/>
              <a:t>Don't </a:t>
            </a:r>
            <a:r>
              <a:rPr lang="en-US" dirty="0"/>
              <a:t>annotate the same thing in </a:t>
            </a:r>
            <a:r>
              <a:rPr lang="en-US" dirty="0" smtClean="0"/>
              <a:t>different </a:t>
            </a:r>
            <a:r>
              <a:rPr lang="en-US" dirty="0"/>
              <a:t>ways</a:t>
            </a:r>
          </a:p>
          <a:p>
            <a:pPr lvl="1">
              <a:defRPr/>
            </a:pPr>
            <a:r>
              <a:rPr lang="en-US" dirty="0" smtClean="0"/>
              <a:t>Don't </a:t>
            </a:r>
            <a:r>
              <a:rPr lang="en-US" dirty="0"/>
              <a:t>make </a:t>
            </a:r>
            <a:r>
              <a:rPr lang="en-US" dirty="0" smtClean="0"/>
              <a:t>different </a:t>
            </a:r>
            <a:r>
              <a:rPr lang="en-US" dirty="0"/>
              <a:t>things look the same</a:t>
            </a:r>
          </a:p>
          <a:p>
            <a:pPr lvl="1">
              <a:defRPr/>
            </a:pPr>
            <a:r>
              <a:rPr lang="en-US" dirty="0"/>
              <a:t>D</a:t>
            </a:r>
            <a:r>
              <a:rPr lang="en-US" dirty="0" smtClean="0"/>
              <a:t>on't annotate things that are not there</a:t>
            </a:r>
            <a:endParaRPr lang="en-US" dirty="0"/>
          </a:p>
          <a:p>
            <a:pPr>
              <a:defRPr/>
            </a:pPr>
            <a:r>
              <a:rPr lang="en-US" dirty="0" smtClean="0"/>
              <a:t>Don't </a:t>
            </a:r>
            <a:r>
              <a:rPr lang="en-US" dirty="0"/>
              <a:t>annotate things that are not there</a:t>
            </a:r>
          </a:p>
          <a:p>
            <a:pPr lvl="1">
              <a:defRPr/>
            </a:pPr>
            <a:r>
              <a:rPr lang="en-US" dirty="0" smtClean="0"/>
              <a:t>Languages </a:t>
            </a:r>
            <a:r>
              <a:rPr lang="en-US" dirty="0"/>
              <a:t>select from a universal pool of categories</a:t>
            </a:r>
          </a:p>
          <a:p>
            <a:pPr lvl="1">
              <a:defRPr/>
            </a:pPr>
            <a:r>
              <a:rPr lang="en-US" dirty="0" smtClean="0"/>
              <a:t>Allow language-specific </a:t>
            </a:r>
            <a:r>
              <a:rPr lang="en-US" dirty="0"/>
              <a:t>extensions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Dependency</a:t>
            </a:r>
          </a:p>
          <a:p>
            <a:pPr lvl="1"/>
            <a:r>
              <a:rPr lang="en-US" dirty="0" smtClean="0"/>
              <a:t>Widely </a:t>
            </a:r>
            <a:r>
              <a:rPr lang="en-US" dirty="0"/>
              <a:t>used in practical NLP </a:t>
            </a:r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Available </a:t>
            </a:r>
            <a:r>
              <a:rPr lang="en-US" dirty="0"/>
              <a:t>in treebanks for many </a:t>
            </a:r>
            <a:r>
              <a:rPr lang="en-US" dirty="0" smtClean="0"/>
              <a:t>languages</a:t>
            </a:r>
          </a:p>
          <a:p>
            <a:r>
              <a:rPr lang="en-US" dirty="0" smtClean="0"/>
              <a:t>Lexicalism</a:t>
            </a:r>
          </a:p>
          <a:p>
            <a:pPr lvl="1"/>
            <a:r>
              <a:rPr lang="en-US" dirty="0" smtClean="0"/>
              <a:t>Basic </a:t>
            </a:r>
            <a:r>
              <a:rPr lang="en-US" dirty="0"/>
              <a:t>annotation units are words – syntactic </a:t>
            </a:r>
            <a:r>
              <a:rPr lang="en-US" dirty="0" smtClean="0"/>
              <a:t>words</a:t>
            </a:r>
          </a:p>
          <a:p>
            <a:pPr lvl="1"/>
            <a:r>
              <a:rPr lang="en-US" dirty="0" smtClean="0"/>
              <a:t>Words </a:t>
            </a:r>
            <a:r>
              <a:rPr lang="en-US" dirty="0"/>
              <a:t>have morphological </a:t>
            </a:r>
            <a:r>
              <a:rPr lang="en-US" dirty="0" smtClean="0"/>
              <a:t>properties</a:t>
            </a:r>
          </a:p>
          <a:p>
            <a:pPr lvl="1"/>
            <a:r>
              <a:rPr lang="en-US" dirty="0" smtClean="0"/>
              <a:t>Words </a:t>
            </a:r>
            <a:r>
              <a:rPr lang="en-US" dirty="0"/>
              <a:t>enter into syntactic </a:t>
            </a:r>
            <a:r>
              <a:rPr lang="en-US" dirty="0" smtClean="0"/>
              <a:t>relations</a:t>
            </a:r>
          </a:p>
          <a:p>
            <a:r>
              <a:rPr lang="en-US" dirty="0" smtClean="0"/>
              <a:t>Recoverability </a:t>
            </a:r>
          </a:p>
          <a:p>
            <a:pPr lvl="1"/>
            <a:r>
              <a:rPr lang="en-US" dirty="0" smtClean="0"/>
              <a:t>Transparent </a:t>
            </a:r>
            <a:r>
              <a:rPr lang="en-US" dirty="0"/>
              <a:t>mapping from input text to word segmentation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67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Morphological Annotation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467404"/>
            <a:ext cx="7772400" cy="3110805"/>
          </a:xfrm>
        </p:spPr>
        <p:txBody>
          <a:bodyPr/>
          <a:lstStyle/>
          <a:p>
            <a:r>
              <a:rPr lang="en-US" dirty="0"/>
              <a:t>Lemma </a:t>
            </a:r>
            <a:r>
              <a:rPr lang="en-US" dirty="0" smtClean="0"/>
              <a:t>represent </a:t>
            </a:r>
            <a:r>
              <a:rPr lang="en-US" dirty="0"/>
              <a:t>the semantic content of a </a:t>
            </a:r>
            <a:r>
              <a:rPr lang="en-US" dirty="0" smtClean="0"/>
              <a:t>word</a:t>
            </a:r>
          </a:p>
          <a:p>
            <a:r>
              <a:rPr lang="en-US" dirty="0" smtClean="0"/>
              <a:t>Part-of-speech </a:t>
            </a:r>
            <a:r>
              <a:rPr lang="en-US" dirty="0"/>
              <a:t>tag </a:t>
            </a:r>
            <a:r>
              <a:rPr lang="en-US" dirty="0" smtClean="0"/>
              <a:t>represent </a:t>
            </a:r>
            <a:r>
              <a:rPr lang="en-US" dirty="0"/>
              <a:t>its grammatical </a:t>
            </a:r>
            <a:r>
              <a:rPr lang="en-US" dirty="0" smtClean="0"/>
              <a:t>class</a:t>
            </a:r>
          </a:p>
          <a:p>
            <a:r>
              <a:rPr lang="en-US" dirty="0" smtClean="0"/>
              <a:t>Features represent </a:t>
            </a:r>
            <a:r>
              <a:rPr lang="en-US" dirty="0"/>
              <a:t>lexical and grammatical properties of the lemma or the particular word form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585228"/>
              </p:ext>
            </p:extLst>
          </p:nvPr>
        </p:nvGraphicFramePr>
        <p:xfrm>
          <a:off x="680242" y="1239915"/>
          <a:ext cx="8269927" cy="18288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587458"/>
                <a:gridCol w="1228960"/>
                <a:gridCol w="1344175"/>
                <a:gridCol w="1497795"/>
                <a:gridCol w="1536200"/>
                <a:gridCol w="10753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</a:t>
                      </a:r>
                    </a:p>
                    <a:p>
                      <a:pPr algn="ctr"/>
                      <a:r>
                        <a:rPr lang="en-US" dirty="0" smtClean="0"/>
                        <a:t>La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DET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Definite=Def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Gender=</a:t>
                      </a:r>
                      <a:r>
                        <a:rPr lang="en-US" sz="1400" dirty="0" err="1" smtClean="0">
                          <a:solidFill>
                            <a:srgbClr val="C00000"/>
                          </a:solidFill>
                        </a:rPr>
                        <a:t>Masc</a:t>
                      </a:r>
                      <a:endParaRPr lang="en-US" sz="140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Number=Sing</a:t>
                      </a:r>
                      <a:endParaRPr lang="en-US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chat</a:t>
                      </a:r>
                    </a:p>
                    <a:p>
                      <a:pPr algn="ctr"/>
                      <a:r>
                        <a:rPr lang="en-US" dirty="0" smtClean="0"/>
                        <a:t>chat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NOUN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Gender=</a:t>
                      </a:r>
                      <a:r>
                        <a:rPr lang="en-US" sz="1400" dirty="0" err="1" smtClean="0">
                          <a:solidFill>
                            <a:srgbClr val="C00000"/>
                          </a:solidFill>
                        </a:rPr>
                        <a:t>Masc</a:t>
                      </a:r>
                      <a:endParaRPr lang="en-US" sz="140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Number=Sing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chasse</a:t>
                      </a:r>
                    </a:p>
                    <a:p>
                      <a:pPr algn="ctr"/>
                      <a:r>
                        <a:rPr lang="en-US" dirty="0" err="1" smtClean="0"/>
                        <a:t>chasser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VERB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Mood=</a:t>
                      </a:r>
                      <a:r>
                        <a:rPr lang="en-US" sz="1400" dirty="0" err="1" smtClean="0">
                          <a:solidFill>
                            <a:srgbClr val="C00000"/>
                          </a:solidFill>
                        </a:rPr>
                        <a:t>Ind</a:t>
                      </a:r>
                      <a:endParaRPr lang="en-US" sz="140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Number=Sing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Person=3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les</a:t>
                      </a:r>
                    </a:p>
                    <a:p>
                      <a:pPr algn="ctr"/>
                      <a:r>
                        <a:rPr lang="en-US" dirty="0" smtClean="0"/>
                        <a:t>le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DET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Definite=Def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Gender=</a:t>
                      </a:r>
                      <a:r>
                        <a:rPr lang="en-US" sz="1400" dirty="0" err="1" smtClean="0">
                          <a:solidFill>
                            <a:srgbClr val="C00000"/>
                          </a:solidFill>
                        </a:rPr>
                        <a:t>Masc</a:t>
                      </a:r>
                      <a:endParaRPr lang="en-US" sz="140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Number=Sing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chiens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chien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NOUN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Gender=</a:t>
                      </a:r>
                      <a:r>
                        <a:rPr lang="en-US" sz="1400" dirty="0" err="1" smtClean="0">
                          <a:solidFill>
                            <a:srgbClr val="C00000"/>
                          </a:solidFill>
                        </a:rPr>
                        <a:t>Masc</a:t>
                      </a:r>
                      <a:endParaRPr lang="en-US" sz="140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Number=</a:t>
                      </a:r>
                      <a:r>
                        <a:rPr lang="en-US" sz="1400" dirty="0" err="1" smtClean="0">
                          <a:solidFill>
                            <a:srgbClr val="C00000"/>
                          </a:solidFill>
                        </a:rPr>
                        <a:t>Plur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</a:p>
                    <a:p>
                      <a:pPr algn="ctr"/>
                      <a:r>
                        <a:rPr lang="en-US" dirty="0" smtClean="0"/>
                        <a:t>.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PUNCT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514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</a:t>
            </a:r>
            <a:r>
              <a:rPr lang="en-US" dirty="0" err="1" smtClean="0"/>
              <a:t>Annotattion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244" y="3889860"/>
            <a:ext cx="8284516" cy="2644290"/>
          </a:xfrm>
        </p:spPr>
        <p:txBody>
          <a:bodyPr/>
          <a:lstStyle/>
          <a:p>
            <a:r>
              <a:rPr lang="en-US" dirty="0" smtClean="0"/>
              <a:t>Content </a:t>
            </a:r>
            <a:r>
              <a:rPr lang="en-US" dirty="0"/>
              <a:t>words are related by dependency relations </a:t>
            </a:r>
            <a:endParaRPr lang="en-US" dirty="0" smtClean="0"/>
          </a:p>
          <a:p>
            <a:r>
              <a:rPr lang="en-US" dirty="0" smtClean="0"/>
              <a:t>Function </a:t>
            </a:r>
            <a:r>
              <a:rPr lang="en-US" dirty="0"/>
              <a:t>words attach to the content word they </a:t>
            </a:r>
            <a:r>
              <a:rPr lang="en-US" dirty="0" smtClean="0"/>
              <a:t>modify</a:t>
            </a:r>
          </a:p>
          <a:p>
            <a:r>
              <a:rPr lang="en-US" dirty="0" smtClean="0"/>
              <a:t>Punctuation </a:t>
            </a:r>
            <a:r>
              <a:rPr lang="en-US" dirty="0"/>
              <a:t>attach to head of phrase or clause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244" y="1380431"/>
            <a:ext cx="8446922" cy="224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719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CoNLL</a:t>
            </a:r>
            <a:r>
              <a:rPr lang="en-US" dirty="0" smtClean="0"/>
              <a:t>-U Format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936989"/>
              </p:ext>
            </p:extLst>
          </p:nvPr>
        </p:nvGraphicFramePr>
        <p:xfrm>
          <a:off x="685800" y="1239838"/>
          <a:ext cx="8486122" cy="3337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9750"/>
                <a:gridCol w="691290"/>
                <a:gridCol w="806505"/>
                <a:gridCol w="960125"/>
                <a:gridCol w="998530"/>
                <a:gridCol w="691290"/>
                <a:gridCol w="691290"/>
                <a:gridCol w="883315"/>
                <a:gridCol w="652885"/>
                <a:gridCol w="168114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FORM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LEMMA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UPOSTAG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XPOSTAG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FEATS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HEAD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DEPREL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DEPS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MISC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DET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det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chat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chat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NOUN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nsubj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boit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boire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VERB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Root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4-5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du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ADP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case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DEP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det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lait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Lait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NOUN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obj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SpaceAfter</a:t>
                      </a:r>
                      <a:r>
                        <a:rPr lang="en-US" sz="1600" dirty="0" smtClean="0"/>
                        <a:t>=no</a:t>
                      </a:r>
                      <a:endParaRPr lang="en-US" sz="1600" dirty="0"/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.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.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PUNCT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Punct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L="45720" marR="457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846020"/>
      </p:ext>
    </p:extLst>
  </p:cSld>
  <p:clrMapOvr>
    <a:masterClrMapping/>
  </p:clrMapOvr>
</p:sld>
</file>

<file path=ppt/theme/theme1.xml><?xml version="1.0" encoding="utf-8"?>
<a:theme xmlns:a="http://schemas.openxmlformats.org/drawingml/2006/main" name="1_AIIA00">
  <a:themeElements>
    <a:clrScheme name="1_AIIA00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1_AIIA00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AIIA00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IIA00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IIA00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1-Intro</Template>
  <TotalTime>8782</TotalTime>
  <Words>569</Words>
  <Application>Microsoft Office PowerPoint</Application>
  <PresentationFormat>On-screen Show (4:3)</PresentationFormat>
  <Paragraphs>236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Times New Roman</vt:lpstr>
      <vt:lpstr>Arial</vt:lpstr>
      <vt:lpstr>Tw Cen MT Condensed</vt:lpstr>
      <vt:lpstr>Wingdings</vt:lpstr>
      <vt:lpstr>Tw Cen MT</vt:lpstr>
      <vt:lpstr>1_AIIA00</vt:lpstr>
      <vt:lpstr>Universal Dependencies</vt:lpstr>
      <vt:lpstr>Universal Dependencies</vt:lpstr>
      <vt:lpstr>Universal Dependencies</vt:lpstr>
      <vt:lpstr>Goals</vt:lpstr>
      <vt:lpstr>Guiding Principles</vt:lpstr>
      <vt:lpstr>Design Principles</vt:lpstr>
      <vt:lpstr>Morphological Annotation</vt:lpstr>
      <vt:lpstr>Syntactic Annotattion</vt:lpstr>
      <vt:lpstr>CoNLL-U Format</vt:lpstr>
      <vt:lpstr>Dependency Structure</vt:lpstr>
      <vt:lpstr>Dependency Relations [de Marneffe et al. 2014]</vt:lpstr>
      <vt:lpstr>Morphology: POS</vt:lpstr>
      <vt:lpstr>Morphology: Universal Features</vt:lpstr>
      <vt:lpstr>Morphology: Examples</vt:lpstr>
    </vt:vector>
  </TitlesOfParts>
  <Company>Università di Pisa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Categorization</dc:title>
  <dc:creator>Giuseppe Attardi</dc:creator>
  <cp:lastModifiedBy>Giuseppe Attardi</cp:lastModifiedBy>
  <cp:revision>755</cp:revision>
  <dcterms:created xsi:type="dcterms:W3CDTF">2004-04-23T19:18:16Z</dcterms:created>
  <dcterms:modified xsi:type="dcterms:W3CDTF">2018-03-23T12:52:14Z</dcterms:modified>
</cp:coreProperties>
</file>