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5" r:id="rId1"/>
  </p:sldMasterIdLst>
  <p:notesMasterIdLst>
    <p:notesMasterId r:id="rId78"/>
  </p:notesMasterIdLst>
  <p:handoutMasterIdLst>
    <p:handoutMasterId r:id="rId79"/>
  </p:handoutMasterIdLst>
  <p:sldIdLst>
    <p:sldId id="933" r:id="rId2"/>
    <p:sldId id="765" r:id="rId3"/>
    <p:sldId id="766" r:id="rId4"/>
    <p:sldId id="955" r:id="rId5"/>
    <p:sldId id="935" r:id="rId6"/>
    <p:sldId id="956" r:id="rId7"/>
    <p:sldId id="908" r:id="rId8"/>
    <p:sldId id="958" r:id="rId9"/>
    <p:sldId id="959" r:id="rId10"/>
    <p:sldId id="824" r:id="rId11"/>
    <p:sldId id="909" r:id="rId12"/>
    <p:sldId id="960" r:id="rId13"/>
    <p:sldId id="961" r:id="rId14"/>
    <p:sldId id="843" r:id="rId15"/>
    <p:sldId id="776" r:id="rId16"/>
    <p:sldId id="962" r:id="rId17"/>
    <p:sldId id="845" r:id="rId18"/>
    <p:sldId id="963" r:id="rId19"/>
    <p:sldId id="778" r:id="rId20"/>
    <p:sldId id="964" r:id="rId21"/>
    <p:sldId id="923" r:id="rId22"/>
    <p:sldId id="924" r:id="rId23"/>
    <p:sldId id="946" r:id="rId24"/>
    <p:sldId id="965" r:id="rId25"/>
    <p:sldId id="947" r:id="rId26"/>
    <p:sldId id="950" r:id="rId27"/>
    <p:sldId id="948" r:id="rId28"/>
    <p:sldId id="949" r:id="rId29"/>
    <p:sldId id="925" r:id="rId30"/>
    <p:sldId id="926" r:id="rId31"/>
    <p:sldId id="966" r:id="rId32"/>
    <p:sldId id="943" r:id="rId33"/>
    <p:sldId id="967" r:id="rId34"/>
    <p:sldId id="968" r:id="rId35"/>
    <p:sldId id="969" r:id="rId36"/>
    <p:sldId id="970" r:id="rId37"/>
    <p:sldId id="936" r:id="rId38"/>
    <p:sldId id="971" r:id="rId39"/>
    <p:sldId id="937" r:id="rId40"/>
    <p:sldId id="953" r:id="rId41"/>
    <p:sldId id="952" r:id="rId42"/>
    <p:sldId id="990" r:id="rId43"/>
    <p:sldId id="991" r:id="rId44"/>
    <p:sldId id="989" r:id="rId45"/>
    <p:sldId id="938" r:id="rId46"/>
    <p:sldId id="939" r:id="rId47"/>
    <p:sldId id="940" r:id="rId48"/>
    <p:sldId id="941" r:id="rId49"/>
    <p:sldId id="768" r:id="rId50"/>
    <p:sldId id="806" r:id="rId51"/>
    <p:sldId id="916" r:id="rId52"/>
    <p:sldId id="972" r:id="rId53"/>
    <p:sldId id="973" r:id="rId54"/>
    <p:sldId id="974" r:id="rId55"/>
    <p:sldId id="975" r:id="rId56"/>
    <p:sldId id="976" r:id="rId57"/>
    <p:sldId id="977" r:id="rId58"/>
    <p:sldId id="978" r:id="rId59"/>
    <p:sldId id="979" r:id="rId60"/>
    <p:sldId id="980" r:id="rId61"/>
    <p:sldId id="981" r:id="rId62"/>
    <p:sldId id="982" r:id="rId63"/>
    <p:sldId id="357" r:id="rId64"/>
    <p:sldId id="358" r:id="rId65"/>
    <p:sldId id="280" r:id="rId66"/>
    <p:sldId id="281" r:id="rId67"/>
    <p:sldId id="983" r:id="rId68"/>
    <p:sldId id="877" r:id="rId69"/>
    <p:sldId id="915" r:id="rId70"/>
    <p:sldId id="880" r:id="rId71"/>
    <p:sldId id="917" r:id="rId72"/>
    <p:sldId id="934" r:id="rId73"/>
    <p:sldId id="954" r:id="rId74"/>
    <p:sldId id="390" r:id="rId75"/>
    <p:sldId id="921" r:id="rId76"/>
    <p:sldId id="942" r:id="rId7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3333FF"/>
    <a:srgbClr val="FF5050"/>
    <a:srgbClr val="8E0000"/>
    <a:srgbClr val="E6AF00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70" autoAdjust="0"/>
    <p:restoredTop sz="87990" autoAdjust="0"/>
  </p:normalViewPr>
  <p:slideViewPr>
    <p:cSldViewPr>
      <p:cViewPr varScale="1">
        <p:scale>
          <a:sx n="90" d="100"/>
          <a:sy n="90" d="100"/>
        </p:scale>
        <p:origin x="6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33978"/>
    </p:cViewPr>
  </p:sorterViewPr>
  <p:notesViewPr>
    <p:cSldViewPr>
      <p:cViewPr varScale="1">
        <p:scale>
          <a:sx n="105" d="100"/>
          <a:sy n="105" d="100"/>
        </p:scale>
        <p:origin x="-1440" y="-72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825C03F-CFD6-4917-B957-D231DCE752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7442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60B0494D-4899-41D8-A73F-B68E13B45F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7442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160254FE-2D0E-4A3F-B986-05300EAA74D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7442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677AC2D3-97AE-4861-9EC4-0A5C7C5EA4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1400"/>
            </a:lvl1pPr>
          </a:lstStyle>
          <a:p>
            <a:pPr>
              <a:defRPr/>
            </a:pPr>
            <a:fld id="{6BF48531-9405-464A-8240-3B73EF615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B1131F7-A166-443F-AA6F-6F5FA2F04F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7442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B6BB916-EB24-44D8-9FA0-07EF853CB0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7442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E7B193F-86AF-4F57-B090-9CE184EC51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AB3DAF27-28E3-44FB-BB6E-AFAACD2025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2A745A8-AF56-4586-8265-81F6D61D4E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7442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D25A2DBB-637C-47C0-A662-393C482194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2E69B8A7-C8AA-42EC-A366-38724D35F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32B7D9C-3B49-4437-B652-EF0779A11C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48ACB4-FE5D-4607-B9F6-5BCF3DECFF8E}" type="slidenum">
              <a:rPr lang="en-US" altLang="en-US" sz="1400" smtClean="0"/>
              <a:pPr>
                <a:spcBef>
                  <a:spcPct val="0"/>
                </a:spcBef>
              </a:pPr>
              <a:t>2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ACECE27-8788-4F21-B4E5-5340A149A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BE26771-DC9B-4BDE-8C8E-1F4593C17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0F2AC30-F250-4ECC-A426-1D36D8F8A8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D3B230-BAA9-4004-BC91-76A1768C0B87}" type="slidenum">
              <a:rPr lang="en-US" altLang="en-US" sz="1400" smtClean="0"/>
              <a:pPr>
                <a:spcBef>
                  <a:spcPct val="0"/>
                </a:spcBef>
              </a:pPr>
              <a:t>45</a:t>
            </a:fld>
            <a:endParaRPr lang="en-US" altLang="en-US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36BD0EC5-5456-40E7-8905-3E3A2E5E09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3CA63815-5AC5-4022-A72D-193F01FE7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B9D64B10-1293-4B37-8379-4A981D325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A0CAE-BD77-43EF-A407-7602743A39AB}" type="slidenum">
              <a:rPr lang="en-US" altLang="en-US" sz="1400" smtClean="0"/>
              <a:pPr>
                <a:spcBef>
                  <a:spcPct val="0"/>
                </a:spcBef>
              </a:pPr>
              <a:t>46</a:t>
            </a:fld>
            <a:endParaRPr lang="en-US" altLang="en-US" sz="14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FA77E43-EC50-48F7-A7B3-761DBB00B7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C7A2366C-3655-43EF-B2E9-83687E3AA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C44B74C-DDB7-47EF-9DE6-1170323F8E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550980-AE8B-49BD-947C-D11F39D5A470}" type="slidenum">
              <a:rPr lang="en-US" altLang="en-US" sz="1400" smtClean="0"/>
              <a:pPr>
                <a:spcBef>
                  <a:spcPct val="0"/>
                </a:spcBef>
              </a:pPr>
              <a:t>49</a:t>
            </a:fld>
            <a:endParaRPr lang="en-US" altLang="en-US" sz="14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5C38708-E275-4B3D-9170-18FA850C1B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D9225433-0347-414D-9D50-92B68066E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C1964D44-E1F7-4560-A768-49F716231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F12A11-C679-4713-BF88-22920E1BC419}" type="slidenum">
              <a:rPr lang="en-US" altLang="en-US" sz="1400" smtClean="0"/>
              <a:pPr>
                <a:spcBef>
                  <a:spcPct val="0"/>
                </a:spcBef>
              </a:pPr>
              <a:t>50</a:t>
            </a:fld>
            <a:endParaRPr lang="en-US" altLang="en-US" sz="14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98E8882A-7E71-4A02-970D-8F60303567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349A3ACD-715E-4FBB-9308-DCBA095FB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EB83EEC5-7A6C-4C62-8BB3-15974D78B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DA9AE5-33E1-40EB-8A9A-3817D13D838C}" type="slidenum">
              <a:rPr lang="en-US" altLang="en-US" sz="1400" smtClean="0"/>
              <a:pPr>
                <a:spcBef>
                  <a:spcPct val="0"/>
                </a:spcBef>
              </a:pPr>
              <a:t>68</a:t>
            </a:fld>
            <a:endParaRPr lang="en-US" altLang="en-US" sz="14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6305CDAB-BC03-4256-B9F5-7FDA4B6F8B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D604AD78-D9CC-44CC-B3E9-7ECD145AB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080988E2-10AE-4736-9BC4-0D40C3151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2EEA36-16A2-4ABF-9703-CE414B2281F8}" type="slidenum">
              <a:rPr lang="en-US" altLang="en-US" sz="1400" smtClean="0"/>
              <a:pPr>
                <a:spcBef>
                  <a:spcPct val="0"/>
                </a:spcBef>
              </a:pPr>
              <a:t>70</a:t>
            </a:fld>
            <a:endParaRPr lang="en-US" altLang="en-US" sz="14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C81CAE36-85A5-4786-8A43-D8ED4EF974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F0BE9617-8C38-4517-9B6D-693159F28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F0BEBEC-D3D3-4086-A497-F148F47AA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C9347A-4E01-4BC3-9017-E47FD232F926}" type="slidenum">
              <a:rPr lang="en-US" altLang="en-US" sz="1400" smtClean="0"/>
              <a:pPr>
                <a:spcBef>
                  <a:spcPct val="0"/>
                </a:spcBef>
              </a:pPr>
              <a:t>3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6D4CF7B-AC5A-4765-965C-829FE36F7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6EBD165-BEC9-4A9A-B05C-98FCC306F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36D617C-F058-4658-8333-14C86617AD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CB86C5-328B-40F1-B658-C5C7B9B036B9}" type="slidenum">
              <a:rPr lang="en-US" altLang="en-US" sz="1400" smtClean="0"/>
              <a:pPr>
                <a:spcBef>
                  <a:spcPct val="0"/>
                </a:spcBef>
              </a:pPr>
              <a:t>10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A076F51-3F35-455C-A7C9-5D3CB3A11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AB4E0BE-57C6-4720-B81F-1A590D226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1027848-9501-4490-AF21-6A801A39B7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97F8CE-2798-4C4D-8512-565411F2AA4E}" type="slidenum">
              <a:rPr lang="en-US" altLang="en-US" sz="1400" smtClean="0"/>
              <a:pPr>
                <a:spcBef>
                  <a:spcPct val="0"/>
                </a:spcBef>
              </a:pPr>
              <a:t>14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164453B-7743-4B15-B429-2EC91FB8CC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DDCBB4B-3CD9-476D-8C72-8A28861AD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AC16181-1BDF-442C-9A38-078F074503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4F5279-FFB2-4B09-9A3F-6ED07689BF25}" type="slidenum">
              <a:rPr lang="en-US" altLang="en-US" sz="1400" smtClean="0"/>
              <a:pPr>
                <a:spcBef>
                  <a:spcPct val="0"/>
                </a:spcBef>
              </a:pPr>
              <a:t>15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DB344B9-6E14-4ED4-8A8E-7885646B30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3C9B9E0-9835-4ED7-AA20-170182AA6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03CEF6F-58F4-4614-AF15-7EE3A0746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D611E7-F72D-4154-9A5B-646972D3836C}" type="slidenum">
              <a:rPr lang="en-US" altLang="en-US" sz="1400" smtClean="0"/>
              <a:pPr>
                <a:spcBef>
                  <a:spcPct val="0"/>
                </a:spcBef>
              </a:pPr>
              <a:t>17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FF21C78-B81D-4376-BCBD-B4E9AEA563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FBFF02A-D689-48DB-8ED5-34EC7CDC6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B4D8C1B-99AE-461D-AA5D-EBF7EB553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E91F99-4EDB-45CF-A036-AF02074CDCB1}" type="slidenum">
              <a:rPr lang="en-US" altLang="en-US" sz="1400" smtClean="0"/>
              <a:pPr>
                <a:spcBef>
                  <a:spcPct val="0"/>
                </a:spcBef>
              </a:pPr>
              <a:t>19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9DBB5E2-ECFF-4123-99D3-23952D2ACA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97FC913-7524-4AEE-A241-CB3D29297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84900C6-5C58-4844-8044-B04623F211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DC35C6-C0A7-41BA-B896-EAC8A14689EA}" type="slidenum">
              <a:rPr lang="en-US" altLang="en-US" sz="1400" smtClean="0"/>
              <a:pPr>
                <a:spcBef>
                  <a:spcPct val="0"/>
                </a:spcBef>
              </a:pPr>
              <a:t>21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60D1DCC-1E10-4A3D-AB62-9AB1BC816A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6491ADC-B040-4770-BC0D-B3325127C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E08CA934-625F-49CD-8AD8-37D5A716BD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F12159-C7F0-4881-A189-B20FAFEFDFD5}" type="slidenum">
              <a:rPr lang="en-US" altLang="en-US" sz="1400" smtClean="0"/>
              <a:pPr>
                <a:spcBef>
                  <a:spcPct val="0"/>
                </a:spcBef>
              </a:pPr>
              <a:t>22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00530C7-61EE-47B0-B4D7-F6221C3D6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B95E803-1EE1-45D8-A80A-6480BF425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1592B07-E2B8-43ED-AC37-63EDF4703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itchFamily="18" charset="0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BCC9CA-F1CC-4759-AAC5-9C0D28185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itchFamily="18" charset="0"/>
              <a:cs typeface="+mn-cs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13A191-B5D8-4FB9-8425-033A0FE6D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itchFamily="18" charset="0"/>
              <a:cs typeface="+mn-cs"/>
            </a:endParaRP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78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076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5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5889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65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6376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9F7F0D0-7F1A-4138-AC71-AFA21BD8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itchFamily="18" charset="0"/>
              <a:cs typeface="+mn-cs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049B0A4-82B2-4AAA-A6CB-791D9B470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itchFamily="18" charset="0"/>
              <a:cs typeface="+mn-cs"/>
            </a:endParaRPr>
          </a:p>
        </p:txBody>
      </p:sp>
      <p:sp>
        <p:nvSpPr>
          <p:cNvPr id="646148" name="Rectangle 4">
            <a:extLst>
              <a:ext uri="{FF2B5EF4-FFF2-40B4-BE49-F238E27FC236}">
                <a16:creationId xmlns:a16="http://schemas.microsoft.com/office/drawing/2014/main" id="{70039437-B001-47BC-8EA3-318F94F7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13C22DE-DA11-4DEC-AE7D-884367A65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152400"/>
            <a:ext cx="8380412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Times New Roman" pitchFamily="18" charset="0"/>
              <a:cs typeface="+mn-cs"/>
            </a:endParaRPr>
          </a:p>
        </p:txBody>
      </p:sp>
      <p:sp>
        <p:nvSpPr>
          <p:cNvPr id="646150" name="Rectangle 6">
            <a:extLst>
              <a:ext uri="{FF2B5EF4-FFF2-40B4-BE49-F238E27FC236}">
                <a16:creationId xmlns:a16="http://schemas.microsoft.com/office/drawing/2014/main" id="{4F599891-8938-44B6-A4F8-2161C0817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152400"/>
            <a:ext cx="77724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>
            <a:extLst>
              <a:ext uri="{FF2B5EF4-FFF2-40B4-BE49-F238E27FC236}">
                <a16:creationId xmlns:a16="http://schemas.microsoft.com/office/drawing/2014/main" id="{4E1ADE18-59C8-4EF2-A97D-126808CF1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98625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0" r:id="rId2"/>
    <p:sldLayoutId id="2147483891" r:id="rId3"/>
    <p:sldLayoutId id="2147483892" r:id="rId4"/>
    <p:sldLayoutId id="2147483894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F14A55C-4D6F-4A02-8C90-BC7037FC90E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439652" y="1448780"/>
            <a:ext cx="7704856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Opinion Mining and Sentiment Analysis</a:t>
            </a:r>
            <a:endParaRPr lang="en-US" altLang="en-US" sz="3600" dirty="0"/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9821A8CD-8A8A-482D-80C6-0C5A84E3A35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981200" y="3962400"/>
            <a:ext cx="6553200" cy="2278063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Slides from Bing Liu and Ronan Feldman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>
            <a:extLst>
              <a:ext uri="{FF2B5EF4-FFF2-40B4-BE49-F238E27FC236}">
                <a16:creationId xmlns:a16="http://schemas.microsoft.com/office/drawing/2014/main" id="{93580449-8F4A-4AC5-8912-F65578B06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152636"/>
            <a:ext cx="8470900" cy="75530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Entity and Aspect</a:t>
            </a:r>
            <a:endParaRPr lang="en-US" altLang="en-US" sz="2400" dirty="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CEFD5C4-AB59-4B3E-AB93-45C7D6215E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3100" y="1500690"/>
            <a:ext cx="8470900" cy="51387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600" b="1" dirty="0"/>
              <a:t>Definition</a:t>
            </a:r>
            <a:r>
              <a:rPr lang="en-US" altLang="en-US" sz="2600" dirty="0"/>
              <a:t> (</a:t>
            </a:r>
            <a:r>
              <a:rPr lang="en-US" altLang="en-US" sz="2600" b="1" dirty="0"/>
              <a:t>entity</a:t>
            </a:r>
            <a:r>
              <a:rPr lang="en-US" altLang="en-US" sz="2600" dirty="0"/>
              <a:t>): An </a:t>
            </a:r>
            <a:r>
              <a:rPr lang="en-US" altLang="en-US" sz="2600" i="1" dirty="0">
                <a:solidFill>
                  <a:srgbClr val="FF0000"/>
                </a:solidFill>
              </a:rPr>
              <a:t>entity e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/>
              <a:t>is a product, person, event, organization, or topic. </a:t>
            </a:r>
            <a:r>
              <a:rPr lang="en-US" altLang="en-US" sz="2600" i="1" dirty="0"/>
              <a:t>e</a:t>
            </a:r>
            <a:r>
              <a:rPr lang="en-US" altLang="en-US" sz="2600" dirty="0"/>
              <a:t> is represented as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altLang="en-US" dirty="0"/>
              <a:t>a hierarchy of </a:t>
            </a:r>
            <a:r>
              <a:rPr lang="en-US" altLang="en-US" dirty="0">
                <a:solidFill>
                  <a:srgbClr val="3333FF"/>
                </a:solidFill>
              </a:rPr>
              <a:t>components, sub-components</a:t>
            </a:r>
            <a:r>
              <a:rPr lang="en-US" altLang="en-US" dirty="0"/>
              <a:t>, and so on.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/>
              <a:t>Each node represents a component and is associated with a set of </a:t>
            </a:r>
            <a:r>
              <a:rPr lang="en-US" altLang="en-US" dirty="0">
                <a:solidFill>
                  <a:srgbClr val="3333FF"/>
                </a:solidFill>
              </a:rPr>
              <a:t>attributes</a:t>
            </a:r>
            <a:r>
              <a:rPr lang="en-US" altLang="en-US" b="1" dirty="0"/>
              <a:t> </a:t>
            </a:r>
            <a:r>
              <a:rPr lang="en-US" altLang="en-US" dirty="0"/>
              <a:t>of the component.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600" dirty="0">
                <a:ea typeface="宋体" panose="02010600030101010101" pitchFamily="2" charset="-122"/>
              </a:rPr>
              <a:t>				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endParaRPr lang="en-US" altLang="zh-CN" sz="26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endParaRPr lang="en-US" altLang="zh-CN" sz="26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zh-CN" sz="2600" dirty="0">
                <a:ea typeface="宋体" panose="02010600030101010101" pitchFamily="2" charset="-122"/>
              </a:rPr>
              <a:t>An opinion can be expressed on any node or attribute of the node.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altLang="zh-CN" sz="2600" dirty="0">
                <a:ea typeface="宋体" panose="02010600030101010101" pitchFamily="2" charset="-122"/>
              </a:rPr>
              <a:t>For simplicity, we use the term </a:t>
            </a:r>
            <a:r>
              <a:rPr lang="en-US" altLang="zh-CN" sz="2600" b="1" i="1" dirty="0">
                <a:solidFill>
                  <a:srgbClr val="FF0000"/>
                </a:solidFill>
                <a:ea typeface="宋体" panose="02010600030101010101" pitchFamily="2" charset="-122"/>
              </a:rPr>
              <a:t>aspects (features)</a:t>
            </a:r>
            <a:r>
              <a:rPr lang="en-US" altLang="zh-CN" sz="2600" dirty="0">
                <a:ea typeface="宋体" panose="02010600030101010101" pitchFamily="2" charset="-122"/>
              </a:rPr>
              <a:t> to represent both components and attributes.</a:t>
            </a:r>
          </a:p>
        </p:txBody>
      </p:sp>
      <p:pic>
        <p:nvPicPr>
          <p:cNvPr id="17412" name="Picture 6">
            <a:extLst>
              <a:ext uri="{FF2B5EF4-FFF2-40B4-BE49-F238E27FC236}">
                <a16:creationId xmlns:a16="http://schemas.microsoft.com/office/drawing/2014/main" id="{EE95DA87-88D1-47AD-8221-248244C2E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3" y="3625850"/>
            <a:ext cx="5414962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BF448F-7EB1-4014-B626-DD0BE989EB56}"/>
              </a:ext>
            </a:extLst>
          </p:cNvPr>
          <p:cNvSpPr txBox="1"/>
          <p:nvPr/>
        </p:nvSpPr>
        <p:spPr>
          <a:xfrm>
            <a:off x="971600" y="6610214"/>
            <a:ext cx="316835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en-US" sz="1200" b="1" dirty="0"/>
              <a:t>B. Liu, Handbook of NLP, 2010</a:t>
            </a:r>
            <a:endParaRPr lang="it-IT" sz="1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34DDB7C-5E94-4905-9F87-E0CC8DDD3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152636"/>
            <a:ext cx="8277225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Direct Opinion: definition</a:t>
            </a:r>
            <a:endParaRPr lang="en-US" alt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A6461-05CF-446A-8978-C7E2718BE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382713"/>
            <a:ext cx="8277225" cy="478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i="1" dirty="0">
                <a:solidFill>
                  <a:srgbClr val="FF0000"/>
                </a:solidFill>
              </a:rPr>
              <a:t>direct opinion</a:t>
            </a:r>
            <a:r>
              <a:rPr lang="en-US" dirty="0">
                <a:solidFill>
                  <a:srgbClr val="FF0000"/>
                </a:solidFill>
              </a:rPr>
              <a:t> is a quintuple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	(</a:t>
            </a:r>
            <a:r>
              <a:rPr lang="en-US" i="1" dirty="0" err="1">
                <a:solidFill>
                  <a:srgbClr val="3333FF"/>
                </a:solidFill>
              </a:rPr>
              <a:t>o</a:t>
            </a:r>
            <a:r>
              <a:rPr lang="en-US" i="1" baseline="-25000" dirty="0" err="1">
                <a:solidFill>
                  <a:srgbClr val="3333FF"/>
                </a:solidFill>
              </a:rPr>
              <a:t>j</a:t>
            </a:r>
            <a:r>
              <a:rPr lang="en-US" dirty="0">
                <a:solidFill>
                  <a:srgbClr val="3333FF"/>
                </a:solidFill>
              </a:rPr>
              <a:t>, </a:t>
            </a:r>
            <a:r>
              <a:rPr lang="en-US" i="1" dirty="0" err="1">
                <a:solidFill>
                  <a:srgbClr val="3333FF"/>
                </a:solidFill>
              </a:rPr>
              <a:t>f</a:t>
            </a:r>
            <a:r>
              <a:rPr lang="en-US" i="1" baseline="-25000" dirty="0" err="1">
                <a:solidFill>
                  <a:srgbClr val="3333FF"/>
                </a:solidFill>
              </a:rPr>
              <a:t>jk</a:t>
            </a:r>
            <a:r>
              <a:rPr lang="en-US" dirty="0">
                <a:solidFill>
                  <a:srgbClr val="3333FF"/>
                </a:solidFill>
              </a:rPr>
              <a:t>, </a:t>
            </a:r>
            <a:r>
              <a:rPr lang="en-US" i="1" dirty="0" err="1">
                <a:solidFill>
                  <a:srgbClr val="3333FF"/>
                </a:solidFill>
              </a:rPr>
              <a:t>s</a:t>
            </a:r>
            <a:r>
              <a:rPr lang="en-US" i="1" baseline="-25000" dirty="0" err="1">
                <a:solidFill>
                  <a:srgbClr val="3333FF"/>
                </a:solidFill>
              </a:rPr>
              <a:t>ijkl</a:t>
            </a:r>
            <a:r>
              <a:rPr lang="en-US" dirty="0"/>
              <a:t>, </a:t>
            </a:r>
            <a:r>
              <a:rPr lang="en-US" i="1" dirty="0"/>
              <a:t>h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t</a:t>
            </a:r>
            <a:r>
              <a:rPr lang="en-US" i="1" baseline="-25000" dirty="0" err="1"/>
              <a:t>l</a:t>
            </a:r>
            <a:r>
              <a:rPr lang="en-US" dirty="0"/>
              <a:t>),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where </a:t>
            </a:r>
          </a:p>
          <a:p>
            <a:pPr lvl="1" eaLnBrk="1" hangingPunct="1">
              <a:defRPr/>
            </a:pPr>
            <a:r>
              <a:rPr lang="en-US" i="1" dirty="0" err="1"/>
              <a:t>o</a:t>
            </a:r>
            <a:r>
              <a:rPr lang="en-US" i="1" baseline="-25000" dirty="0" err="1"/>
              <a:t>j</a:t>
            </a:r>
            <a:r>
              <a:rPr lang="en-US" dirty="0"/>
              <a:t> is a target </a:t>
            </a:r>
            <a:r>
              <a:rPr lang="en-US" b="1" dirty="0"/>
              <a:t>object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 err="1"/>
              <a:t>f</a:t>
            </a:r>
            <a:r>
              <a:rPr lang="en-US" i="1" baseline="-25000" dirty="0" err="1"/>
              <a:t>jk</a:t>
            </a:r>
            <a:r>
              <a:rPr lang="en-US" dirty="0"/>
              <a:t> is a </a:t>
            </a:r>
            <a:r>
              <a:rPr lang="en-US" b="1" dirty="0"/>
              <a:t>feature</a:t>
            </a:r>
            <a:r>
              <a:rPr lang="en-US" dirty="0"/>
              <a:t> of the object </a:t>
            </a:r>
            <a:r>
              <a:rPr lang="en-US" i="1" dirty="0" err="1"/>
              <a:t>o</a:t>
            </a:r>
            <a:r>
              <a:rPr lang="en-US" i="1" baseline="-25000" dirty="0" err="1"/>
              <a:t>j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 err="1">
                <a:ea typeface="+mn-ea"/>
                <a:cs typeface="+mn-cs"/>
              </a:rPr>
              <a:t>s</a:t>
            </a:r>
            <a:r>
              <a:rPr lang="en-US" i="1" baseline="-25000" dirty="0" err="1">
                <a:ea typeface="+mn-ea"/>
                <a:cs typeface="+mn-cs"/>
              </a:rPr>
              <a:t>ijkl</a:t>
            </a:r>
            <a:r>
              <a:rPr lang="en-US" dirty="0">
                <a:ea typeface="+mn-ea"/>
                <a:cs typeface="+mn-cs"/>
              </a:rPr>
              <a:t> is the </a:t>
            </a:r>
            <a:r>
              <a:rPr lang="en-US" b="1" dirty="0">
                <a:ea typeface="+mn-ea"/>
                <a:cs typeface="+mn-cs"/>
              </a:rPr>
              <a:t>sentiment</a:t>
            </a:r>
            <a:r>
              <a:rPr lang="en-US" dirty="0">
                <a:ea typeface="+mn-ea"/>
                <a:cs typeface="+mn-cs"/>
              </a:rPr>
              <a:t> value of the opinion of the opinion holder </a:t>
            </a:r>
            <a:r>
              <a:rPr lang="en-US" i="1" dirty="0">
                <a:ea typeface="+mn-ea"/>
                <a:cs typeface="+mn-cs"/>
              </a:rPr>
              <a:t>h</a:t>
            </a:r>
            <a:r>
              <a:rPr lang="en-US" i="1" baseline="-25000" dirty="0">
                <a:ea typeface="+mn-ea"/>
                <a:cs typeface="+mn-cs"/>
              </a:rPr>
              <a:t>i</a:t>
            </a:r>
            <a:r>
              <a:rPr lang="en-US" dirty="0">
                <a:ea typeface="+mn-ea"/>
                <a:cs typeface="+mn-cs"/>
              </a:rPr>
              <a:t> on feature </a:t>
            </a:r>
            <a:r>
              <a:rPr lang="en-US" i="1" dirty="0" err="1">
                <a:ea typeface="+mn-ea"/>
                <a:cs typeface="+mn-cs"/>
              </a:rPr>
              <a:t>f</a:t>
            </a:r>
            <a:r>
              <a:rPr lang="en-US" i="1" baseline="-25000" dirty="0" err="1">
                <a:ea typeface="+mn-ea"/>
                <a:cs typeface="+mn-cs"/>
              </a:rPr>
              <a:t>jk</a:t>
            </a:r>
            <a:r>
              <a:rPr lang="en-US" dirty="0">
                <a:ea typeface="+mn-ea"/>
                <a:cs typeface="+mn-cs"/>
              </a:rPr>
              <a:t> of object </a:t>
            </a:r>
            <a:r>
              <a:rPr lang="en-US" i="1" dirty="0" err="1">
                <a:ea typeface="+mn-ea"/>
                <a:cs typeface="+mn-cs"/>
              </a:rPr>
              <a:t>o</a:t>
            </a:r>
            <a:r>
              <a:rPr lang="en-US" i="1" baseline="-25000" dirty="0" err="1">
                <a:ea typeface="+mn-ea"/>
                <a:cs typeface="+mn-cs"/>
              </a:rPr>
              <a:t>j</a:t>
            </a:r>
            <a:r>
              <a:rPr lang="en-US" dirty="0">
                <a:ea typeface="+mn-ea"/>
                <a:cs typeface="+mn-cs"/>
              </a:rPr>
              <a:t> at time </a:t>
            </a:r>
            <a:r>
              <a:rPr lang="en-US" i="1" dirty="0" err="1">
                <a:ea typeface="+mn-ea"/>
                <a:cs typeface="+mn-cs"/>
              </a:rPr>
              <a:t>t</a:t>
            </a:r>
            <a:r>
              <a:rPr lang="en-US" i="1" baseline="-25000" dirty="0" err="1">
                <a:ea typeface="+mn-ea"/>
                <a:cs typeface="+mn-cs"/>
              </a:rPr>
              <a:t>l</a:t>
            </a:r>
            <a:r>
              <a:rPr lang="en-US" dirty="0">
                <a:ea typeface="+mn-ea"/>
                <a:cs typeface="+mn-cs"/>
              </a:rPr>
              <a:t>.</a:t>
            </a:r>
            <a:br>
              <a:rPr lang="en-US" dirty="0">
                <a:ea typeface="+mn-ea"/>
                <a:cs typeface="+mn-cs"/>
              </a:rPr>
            </a:br>
            <a:r>
              <a:rPr lang="en-US" i="1" dirty="0" err="1">
                <a:ea typeface="+mn-ea"/>
                <a:cs typeface="+mn-cs"/>
              </a:rPr>
              <a:t>s</a:t>
            </a:r>
            <a:r>
              <a:rPr lang="en-US" i="1" baseline="-25000" dirty="0" err="1">
                <a:ea typeface="+mn-ea"/>
                <a:cs typeface="+mn-cs"/>
              </a:rPr>
              <a:t>ijkl</a:t>
            </a:r>
            <a:r>
              <a:rPr lang="en-US" dirty="0">
                <a:ea typeface="+mn-ea"/>
                <a:cs typeface="+mn-cs"/>
              </a:rPr>
              <a:t> is positive, </a:t>
            </a:r>
            <a:r>
              <a:rPr lang="en-US" dirty="0" err="1">
                <a:ea typeface="+mn-ea"/>
                <a:cs typeface="+mn-cs"/>
              </a:rPr>
              <a:t>negatve</a:t>
            </a:r>
            <a:r>
              <a:rPr lang="en-US" dirty="0">
                <a:ea typeface="+mn-ea"/>
                <a:cs typeface="+mn-cs"/>
              </a:rPr>
              <a:t>, or neutral, or a</a:t>
            </a:r>
            <a:r>
              <a:rPr lang="en-US" dirty="0"/>
              <a:t> more granular rating </a:t>
            </a:r>
            <a:endParaRPr lang="en-US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i="1" dirty="0"/>
              <a:t>h</a:t>
            </a:r>
            <a:r>
              <a:rPr lang="en-US" i="1" baseline="-25000" dirty="0"/>
              <a:t>i</a:t>
            </a:r>
            <a:r>
              <a:rPr lang="en-US" dirty="0"/>
              <a:t> is an opinion </a:t>
            </a:r>
            <a:r>
              <a:rPr lang="en-US" b="1" dirty="0"/>
              <a:t>holder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 err="1"/>
              <a:t>t</a:t>
            </a:r>
            <a:r>
              <a:rPr lang="en-US" i="1" baseline="-25000" dirty="0" err="1"/>
              <a:t>l</a:t>
            </a:r>
            <a:r>
              <a:rPr lang="en-US" dirty="0"/>
              <a:t> is the </a:t>
            </a:r>
            <a:r>
              <a:rPr lang="en-US" b="1" dirty="0"/>
              <a:t>time</a:t>
            </a:r>
            <a:r>
              <a:rPr lang="en-US" dirty="0"/>
              <a:t> when the opinion is expressed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BDAAD7-F41E-4B5D-8E09-2589149B64F6}"/>
              </a:ext>
            </a:extLst>
          </p:cNvPr>
          <p:cNvSpPr txBox="1"/>
          <p:nvPr/>
        </p:nvSpPr>
        <p:spPr>
          <a:xfrm>
            <a:off x="971600" y="6610214"/>
            <a:ext cx="316835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en-US" sz="1200" b="1" dirty="0"/>
              <a:t>B. Liu, Handbook of NLP, 2010</a:t>
            </a:r>
            <a:endParaRPr lang="it-IT" sz="1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C0789-6934-46C7-AF82-0D7FF20DC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Our example in quintuples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F259A-8A59-4368-A9F2-7AC58747B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(iPhone, GENERAL, +, Abc123, 5-1-2008)</a:t>
            </a:r>
          </a:p>
          <a:p>
            <a:pPr eaLnBrk="1" hangingPunct="1">
              <a:defRPr/>
            </a:pPr>
            <a:r>
              <a:rPr lang="en-US" dirty="0"/>
              <a:t>(iPhone, </a:t>
            </a:r>
            <a:r>
              <a:rPr lang="en-US" dirty="0" err="1"/>
              <a:t>touch_screen</a:t>
            </a:r>
            <a:r>
              <a:rPr lang="en-US" dirty="0"/>
              <a:t>, +, Abc123, 5-1-2008)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6DF72-C19F-4359-9AA4-19D529AE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Alternative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61A5-BFA1-44DB-BF4E-960EF122B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Entity is also called object.</a:t>
            </a:r>
          </a:p>
          <a:p>
            <a:pPr eaLnBrk="1" hangingPunct="1">
              <a:defRPr/>
            </a:pPr>
            <a:r>
              <a:rPr lang="en-US" dirty="0"/>
              <a:t>Aspect is also called feature, attribute, facet, </a:t>
            </a:r>
            <a:r>
              <a:rPr lang="en-US" dirty="0" err="1"/>
              <a:t>etc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Opinion holder is also called opinion source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>
            <a:extLst>
              <a:ext uri="{FF2B5EF4-FFF2-40B4-BE49-F238E27FC236}">
                <a16:creationId xmlns:a16="http://schemas.microsoft.com/office/drawing/2014/main" id="{7CC2AB32-6A5C-42EE-946B-E23457370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Structure the unstructured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08E97E58-2A04-4070-912F-6AFC09DE7A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0088" y="1489075"/>
            <a:ext cx="8156575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Goal</a:t>
            </a:r>
            <a:r>
              <a:rPr lang="en-US" dirty="0"/>
              <a:t>: Given an opinionated document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Discover all quintuples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 err="1">
                <a:solidFill>
                  <a:srgbClr val="0000FF"/>
                </a:solidFill>
              </a:rPr>
              <a:t>o</a:t>
            </a:r>
            <a:r>
              <a:rPr lang="en-US" i="1" baseline="-25000" dirty="0" err="1">
                <a:solidFill>
                  <a:srgbClr val="0000FF"/>
                </a:solidFill>
              </a:rPr>
              <a:t>j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 err="1">
                <a:solidFill>
                  <a:srgbClr val="0000FF"/>
                </a:solidFill>
              </a:rPr>
              <a:t>f</a:t>
            </a:r>
            <a:r>
              <a:rPr lang="en-US" i="1" baseline="-25000" dirty="0" err="1">
                <a:solidFill>
                  <a:srgbClr val="0000FF"/>
                </a:solidFill>
              </a:rPr>
              <a:t>jk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 err="1">
                <a:solidFill>
                  <a:srgbClr val="0000FF"/>
                </a:solidFill>
              </a:rPr>
              <a:t>s</a:t>
            </a:r>
            <a:r>
              <a:rPr lang="en-US" i="1" baseline="-25000" dirty="0" err="1">
                <a:solidFill>
                  <a:srgbClr val="0000FF"/>
                </a:solidFill>
              </a:rPr>
              <a:t>ijkl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h</a:t>
            </a:r>
            <a:r>
              <a:rPr lang="en-US" i="1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 err="1">
                <a:solidFill>
                  <a:srgbClr val="0000FF"/>
                </a:solidFill>
              </a:rPr>
              <a:t>t</a:t>
            </a:r>
            <a:r>
              <a:rPr lang="en-US" i="1" baseline="-25000" dirty="0" err="1">
                <a:solidFill>
                  <a:srgbClr val="0000FF"/>
                </a:solidFill>
              </a:rPr>
              <a:t>l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>
                <a:ea typeface="+mn-ea"/>
                <a:cs typeface="+mn-cs"/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i.e., mine the five corresponding pieces of information in each quintuple, 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Or, solve some simpler problems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E.g. classify the sentiment of the entire document</a:t>
            </a:r>
          </a:p>
          <a:p>
            <a:pPr eaLnBrk="1" hangingPunct="1">
              <a:lnSpc>
                <a:spcPct val="90000"/>
              </a:lnSpc>
              <a:spcBef>
                <a:spcPts val="3000"/>
              </a:spcBef>
              <a:defRPr/>
            </a:pPr>
            <a:r>
              <a:rPr lang="en-US" dirty="0">
                <a:solidFill>
                  <a:srgbClr val="00B050"/>
                </a:solidFill>
              </a:rPr>
              <a:t>With the quintuples,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Unstructured Text 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 Structured Data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ea typeface="+mn-ea"/>
                <a:cs typeface="+mn-cs"/>
              </a:rPr>
              <a:t>Traditional data and visualization tools can be used to slice, dice and visualize the results in all kinds of ways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ea typeface="+mn-ea"/>
                <a:cs typeface="+mn-cs"/>
              </a:rPr>
              <a:t>Enable qualitative and quantitative analysis</a:t>
            </a: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. 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solidFill>
                <a:srgbClr val="0000FF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>
            <a:extLst>
              <a:ext uri="{FF2B5EF4-FFF2-40B4-BE49-F238E27FC236}">
                <a16:creationId xmlns:a16="http://schemas.microsoft.com/office/drawing/2014/main" id="{0133703B-7CC2-4C6D-944B-2B71A0E50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128589"/>
            <a:ext cx="8496300" cy="78013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Sentiment Classification: </a:t>
            </a:r>
            <a:r>
              <a:rPr lang="en-US" altLang="en-US" sz="4000" dirty="0"/>
              <a:t>doc-level</a:t>
            </a:r>
            <a:endParaRPr lang="en-US" altLang="en-US" sz="2400" dirty="0"/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5EEB5460-DA69-4B9E-8E38-FC3E2EE614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8813" y="1557338"/>
            <a:ext cx="8485187" cy="4568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00" dirty="0">
                <a:solidFill>
                  <a:srgbClr val="FF0000"/>
                </a:solidFill>
              </a:rPr>
              <a:t>Classify a document </a:t>
            </a:r>
            <a:r>
              <a:rPr lang="en-US" altLang="en-US" sz="2600" dirty="0"/>
              <a:t>(e.g., a review) based on the overall sentiment expressed by opinion holder </a:t>
            </a:r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3333FF"/>
                </a:solidFill>
              </a:rPr>
              <a:t>Classes</a:t>
            </a:r>
            <a:r>
              <a:rPr lang="en-US" altLang="en-US" sz="2200" dirty="0"/>
              <a:t>: Positive, or negative (and neutral)</a:t>
            </a:r>
          </a:p>
          <a:p>
            <a:pPr marL="342900" lvl="2" indent="-342900" eaLnBrk="1" hangingPunct="1">
              <a:spcBef>
                <a:spcPts val="1200"/>
              </a:spcBef>
              <a:defRPr/>
            </a:pPr>
            <a:r>
              <a:rPr lang="en-US" altLang="en-US" sz="2800" dirty="0"/>
              <a:t>In the model, (</a:t>
            </a:r>
            <a:r>
              <a:rPr lang="en-US" altLang="en-US" sz="2800" i="1" dirty="0" err="1">
                <a:solidFill>
                  <a:srgbClr val="3333FF"/>
                </a:solidFill>
              </a:rPr>
              <a:t>o</a:t>
            </a:r>
            <a:r>
              <a:rPr lang="en-US" altLang="en-US" sz="2800" i="1" baseline="-25000" dirty="0" err="1">
                <a:solidFill>
                  <a:srgbClr val="3333FF"/>
                </a:solidFill>
              </a:rPr>
              <a:t>j</a:t>
            </a:r>
            <a:r>
              <a:rPr lang="en-US" altLang="en-US" sz="2800" dirty="0">
                <a:solidFill>
                  <a:srgbClr val="3333FF"/>
                </a:solidFill>
              </a:rPr>
              <a:t>, </a:t>
            </a:r>
            <a:r>
              <a:rPr lang="en-US" altLang="en-US" sz="2800" i="1" dirty="0" err="1">
                <a:solidFill>
                  <a:srgbClr val="3333FF"/>
                </a:solidFill>
              </a:rPr>
              <a:t>f</a:t>
            </a:r>
            <a:r>
              <a:rPr lang="en-US" altLang="en-US" sz="2800" i="1" baseline="-25000" dirty="0" err="1">
                <a:solidFill>
                  <a:srgbClr val="3333FF"/>
                </a:solidFill>
              </a:rPr>
              <a:t>jk</a:t>
            </a:r>
            <a:r>
              <a:rPr lang="en-US" altLang="en-US" sz="2800" dirty="0">
                <a:solidFill>
                  <a:srgbClr val="3333FF"/>
                </a:solidFill>
              </a:rPr>
              <a:t>, </a:t>
            </a:r>
            <a:r>
              <a:rPr lang="en-US" altLang="en-US" sz="2800" i="1" dirty="0" err="1">
                <a:solidFill>
                  <a:srgbClr val="3333FF"/>
                </a:solidFill>
              </a:rPr>
              <a:t>s</a:t>
            </a:r>
            <a:r>
              <a:rPr lang="en-US" altLang="en-US" sz="2800" i="1" baseline="-25000" dirty="0" err="1">
                <a:solidFill>
                  <a:srgbClr val="3333FF"/>
                </a:solidFill>
              </a:rPr>
              <a:t>ijkl</a:t>
            </a:r>
            <a:r>
              <a:rPr lang="en-US" altLang="en-US" sz="2800" dirty="0"/>
              <a:t>, </a:t>
            </a:r>
            <a:r>
              <a:rPr lang="en-US" altLang="en-US" sz="2800" i="1" dirty="0"/>
              <a:t>h</a:t>
            </a:r>
            <a:r>
              <a:rPr lang="en-US" altLang="en-US" sz="2800" i="1" baseline="-25000" dirty="0"/>
              <a:t>i</a:t>
            </a:r>
            <a:r>
              <a:rPr lang="en-US" altLang="en-US" sz="2800" dirty="0"/>
              <a:t>, </a:t>
            </a:r>
            <a:r>
              <a:rPr lang="en-US" altLang="en-US" sz="2800" i="1" dirty="0" err="1"/>
              <a:t>t</a:t>
            </a:r>
            <a:r>
              <a:rPr lang="en-US" altLang="en-US" sz="2800" i="1" baseline="-25000" dirty="0" err="1"/>
              <a:t>l</a:t>
            </a:r>
            <a:r>
              <a:rPr lang="en-US" altLang="en-US" sz="2800" dirty="0"/>
              <a:t>),</a:t>
            </a:r>
            <a:endParaRPr lang="en-US" altLang="en-US" sz="2600" dirty="0">
              <a:solidFill>
                <a:srgbClr val="FF0000"/>
              </a:solidFill>
            </a:endParaRPr>
          </a:p>
          <a:p>
            <a:pPr marL="342900" lvl="2" indent="-342900" eaLnBrk="1" hangingPunct="1">
              <a:spcBef>
                <a:spcPts val="1200"/>
              </a:spcBef>
              <a:defRPr/>
            </a:pPr>
            <a:r>
              <a:rPr lang="en-US" altLang="en-US" sz="2600" dirty="0">
                <a:solidFill>
                  <a:srgbClr val="FF0000"/>
                </a:solidFill>
              </a:rPr>
              <a:t>It assumes</a:t>
            </a:r>
            <a:endParaRPr lang="en-US" altLang="en-US" sz="2600" dirty="0"/>
          </a:p>
          <a:p>
            <a:pPr marL="660400" lvl="3" indent="-342900" eaLnBrk="1" hangingPunct="1">
              <a:spcBef>
                <a:spcPts val="1200"/>
              </a:spcBef>
              <a:defRPr/>
            </a:pPr>
            <a:r>
              <a:rPr lang="en-US" altLang="en-US" sz="2400" dirty="0"/>
              <a:t>Each document focuses on a single object and contains opinions from a single opinion holder.</a:t>
            </a:r>
          </a:p>
          <a:p>
            <a:pPr marL="660400" lvl="3" indent="-342900" eaLnBrk="1" hangingPunct="1">
              <a:spcBef>
                <a:spcPts val="1200"/>
              </a:spcBef>
              <a:defRPr/>
            </a:pPr>
            <a:r>
              <a:rPr lang="en-US" altLang="en-US" sz="2400" dirty="0"/>
              <a:t>It considers opinion on the object, </a:t>
            </a:r>
            <a:r>
              <a:rPr lang="en-US" altLang="en-US" sz="2400" i="1" dirty="0" err="1">
                <a:solidFill>
                  <a:srgbClr val="3333FF"/>
                </a:solidFill>
              </a:rPr>
              <a:t>o</a:t>
            </a:r>
            <a:r>
              <a:rPr lang="en-US" altLang="en-US" sz="2400" i="1" baseline="-25000" dirty="0" err="1">
                <a:solidFill>
                  <a:srgbClr val="3333FF"/>
                </a:solidFill>
              </a:rPr>
              <a:t>j</a:t>
            </a:r>
            <a:r>
              <a:rPr lang="en-US" altLang="en-US" sz="2400" dirty="0">
                <a:solidFill>
                  <a:srgbClr val="3333FF"/>
                </a:solidFill>
              </a:rPr>
              <a:t> (or </a:t>
            </a:r>
            <a:r>
              <a:rPr lang="en-US" altLang="en-US" sz="2400" i="1" dirty="0" err="1">
                <a:solidFill>
                  <a:srgbClr val="3333FF"/>
                </a:solidFill>
              </a:rPr>
              <a:t>o</a:t>
            </a:r>
            <a:r>
              <a:rPr lang="en-US" altLang="en-US" sz="2400" i="1" baseline="-25000" dirty="0" err="1">
                <a:solidFill>
                  <a:srgbClr val="3333FF"/>
                </a:solidFill>
              </a:rPr>
              <a:t>j</a:t>
            </a:r>
            <a:r>
              <a:rPr lang="en-US" altLang="en-US" sz="2400" dirty="0">
                <a:solidFill>
                  <a:srgbClr val="3333FF"/>
                </a:solidFill>
              </a:rPr>
              <a:t> = </a:t>
            </a:r>
            <a:r>
              <a:rPr lang="en-US" altLang="en-US" sz="2400" i="1" dirty="0" err="1">
                <a:solidFill>
                  <a:srgbClr val="3333FF"/>
                </a:solidFill>
              </a:rPr>
              <a:t>f</a:t>
            </a:r>
            <a:r>
              <a:rPr lang="en-US" altLang="en-US" sz="2400" i="1" baseline="-25000" dirty="0" err="1">
                <a:solidFill>
                  <a:srgbClr val="3333FF"/>
                </a:solidFill>
              </a:rPr>
              <a:t>jk</a:t>
            </a:r>
            <a:r>
              <a:rPr lang="en-US" altLang="en-US" sz="2400" dirty="0">
                <a:solidFill>
                  <a:srgbClr val="3333FF"/>
                </a:solidFill>
              </a:rPr>
              <a:t>)</a:t>
            </a:r>
            <a:endParaRPr lang="en-US" altLang="en-US" dirty="0"/>
          </a:p>
          <a:p>
            <a:pPr eaLnBrk="1" hangingPunct="1">
              <a:defRPr/>
            </a:pPr>
            <a:endParaRPr lang="en-US" altLang="zh-CN" sz="2600" dirty="0">
              <a:ea typeface="宋体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6E9A36-29D3-4FFB-983D-DBB3FFFE46B3}"/>
              </a:ext>
            </a:extLst>
          </p:cNvPr>
          <p:cNvSpPr/>
          <p:nvPr/>
        </p:nvSpPr>
        <p:spPr>
          <a:xfrm>
            <a:off x="575556" y="6575522"/>
            <a:ext cx="3744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400" b="1" dirty="0"/>
              <a:t>Pang  and Lee, et al 2002 and Turney 2002</a:t>
            </a:r>
            <a:endParaRPr lang="it-IT" sz="1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93E6-AF6F-4B12-BB0B-EAB2AD9F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Subjectivity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7CB5-F6A5-4521-89DA-34313CCBA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Sentence subjectivity</a:t>
            </a:r>
            <a:r>
              <a:rPr lang="en-US" b="1" dirty="0"/>
              <a:t>: </a:t>
            </a:r>
            <a:r>
              <a:rPr lang="en-US" dirty="0"/>
              <a:t>An </a:t>
            </a:r>
            <a:r>
              <a:rPr lang="en-US" i="1" dirty="0"/>
              <a:t>objective sentence </a:t>
            </a:r>
            <a:r>
              <a:rPr lang="en-US" dirty="0"/>
              <a:t>presents some factual information, while a </a:t>
            </a:r>
            <a:r>
              <a:rPr lang="en-US" i="1" dirty="0"/>
              <a:t>subjective sentence </a:t>
            </a:r>
            <a:r>
              <a:rPr lang="en-US" dirty="0"/>
              <a:t>expresses some personal opinions, beliefs, views, feelings, or emotions.</a:t>
            </a:r>
          </a:p>
          <a:p>
            <a:pPr lvl="1" eaLnBrk="1" hangingPunct="1">
              <a:defRPr/>
            </a:pPr>
            <a:r>
              <a:rPr lang="en-US" dirty="0"/>
              <a:t>Not the same as emotion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>
            <a:extLst>
              <a:ext uri="{FF2B5EF4-FFF2-40B4-BE49-F238E27FC236}">
                <a16:creationId xmlns:a16="http://schemas.microsoft.com/office/drawing/2014/main" id="{71A41DD3-DC1A-4AB6-8B54-7832BC953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128589"/>
            <a:ext cx="8532813" cy="78013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Subjectivity Analysis</a:t>
            </a:r>
            <a:endParaRPr lang="en-US" altLang="en-US" sz="2400" dirty="0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CADF905E-7CB1-4F7E-8071-A6B83BA757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9613" y="1420813"/>
            <a:ext cx="8399462" cy="4746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00" dirty="0"/>
              <a:t>Sentence-level sentiment analysis has two tasks:</a:t>
            </a:r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FF0000"/>
                </a:solidFill>
              </a:rPr>
              <a:t>Subjectivity classification</a:t>
            </a:r>
            <a:r>
              <a:rPr lang="en-US" altLang="en-US" sz="2200" dirty="0"/>
              <a:t>: Subjective or objective.</a:t>
            </a:r>
          </a:p>
          <a:p>
            <a:pPr lvl="2" eaLnBrk="1" hangingPunct="1">
              <a:defRPr/>
            </a:pPr>
            <a:r>
              <a:rPr lang="en-US" altLang="en-US" dirty="0">
                <a:solidFill>
                  <a:srgbClr val="0000FF"/>
                </a:solidFill>
              </a:rPr>
              <a:t>Objective</a:t>
            </a:r>
            <a:r>
              <a:rPr lang="en-US" altLang="en-US" dirty="0"/>
              <a:t>: e.g.,  </a:t>
            </a:r>
            <a:r>
              <a:rPr lang="en-US" altLang="en-US" i="1" dirty="0"/>
              <a:t>I bought an iPhone a few days ago.</a:t>
            </a:r>
          </a:p>
          <a:p>
            <a:pPr lvl="2" eaLnBrk="1" hangingPunct="1">
              <a:defRPr/>
            </a:pPr>
            <a:r>
              <a:rPr lang="en-US" altLang="en-US" dirty="0">
                <a:solidFill>
                  <a:srgbClr val="0000FF"/>
                </a:solidFill>
              </a:rPr>
              <a:t>Subjective</a:t>
            </a:r>
            <a:r>
              <a:rPr lang="en-US" altLang="en-US" dirty="0"/>
              <a:t>: e.g., </a:t>
            </a:r>
            <a:r>
              <a:rPr lang="en-US" altLang="en-US" i="1" dirty="0"/>
              <a:t> It is such a nice phone. </a:t>
            </a:r>
            <a:endParaRPr lang="en-US" altLang="en-US" sz="1800" dirty="0"/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FF0000"/>
                </a:solidFill>
              </a:rPr>
              <a:t>Sentiment classification</a:t>
            </a:r>
            <a:r>
              <a:rPr lang="en-US" altLang="en-US" sz="2200" dirty="0"/>
              <a:t>: For subjective sentences or clauses, classify positive or negative. </a:t>
            </a:r>
          </a:p>
          <a:p>
            <a:pPr lvl="2" eaLnBrk="1" hangingPunct="1">
              <a:defRPr/>
            </a:pPr>
            <a:r>
              <a:rPr lang="en-US" altLang="en-US" dirty="0">
                <a:solidFill>
                  <a:srgbClr val="0000FF"/>
                </a:solidFill>
              </a:rPr>
              <a:t>Positive</a:t>
            </a:r>
            <a:r>
              <a:rPr lang="en-US" altLang="en-US" dirty="0"/>
              <a:t>: </a:t>
            </a:r>
            <a:r>
              <a:rPr lang="en-US" altLang="en-US" i="1" dirty="0"/>
              <a:t>It is such a nice phone. </a:t>
            </a:r>
            <a:endParaRPr lang="en-US" altLang="en-US" dirty="0"/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sz="2600" dirty="0">
                <a:solidFill>
                  <a:srgbClr val="FF0000"/>
                </a:solidFill>
              </a:rPr>
              <a:t>However</a:t>
            </a:r>
            <a:r>
              <a:rPr lang="en-US" altLang="en-US" sz="2000" dirty="0"/>
              <a:t> </a:t>
            </a:r>
            <a:r>
              <a:rPr lang="en-US" altLang="en-US" sz="1800" dirty="0"/>
              <a:t>(Liu, NLP handbook)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sz="2200" dirty="0"/>
              <a:t>subjective sentences </a:t>
            </a:r>
            <a:r>
              <a:rPr lang="en-US" altLang="en-US" dirty="0">
                <a:solidFill>
                  <a:srgbClr val="FF0000"/>
                </a:solidFill>
              </a:rPr>
              <a:t>≠</a:t>
            </a:r>
            <a:r>
              <a:rPr lang="en-US" altLang="en-US" dirty="0"/>
              <a:t> </a:t>
            </a:r>
            <a:r>
              <a:rPr lang="en-US" altLang="en-US" sz="2200" dirty="0"/>
              <a:t>+</a:t>
            </a:r>
            <a:r>
              <a:rPr lang="en-US" altLang="en-US" sz="2200" dirty="0" err="1"/>
              <a:t>ve</a:t>
            </a:r>
            <a:r>
              <a:rPr lang="en-US" altLang="en-US" sz="2200" dirty="0"/>
              <a:t> or –</a:t>
            </a:r>
            <a:r>
              <a:rPr lang="en-US" altLang="en-US" sz="2200" dirty="0" err="1"/>
              <a:t>ve</a:t>
            </a:r>
            <a:r>
              <a:rPr lang="en-US" altLang="en-US" sz="2200" dirty="0"/>
              <a:t> opinions</a:t>
            </a:r>
          </a:p>
          <a:p>
            <a:pPr lvl="2" eaLnBrk="1" hangingPunct="1">
              <a:defRPr/>
            </a:pPr>
            <a:r>
              <a:rPr lang="en-US" altLang="en-US" sz="1800" dirty="0"/>
              <a:t>E.g., </a:t>
            </a:r>
            <a:r>
              <a:rPr lang="en-US" altLang="en-US" sz="1800" i="1" dirty="0"/>
              <a:t>I think he came yesterday. </a:t>
            </a:r>
          </a:p>
          <a:p>
            <a:pPr lvl="1" eaLnBrk="1" hangingPunct="1">
              <a:defRPr/>
            </a:pPr>
            <a:r>
              <a:rPr lang="en-US" altLang="en-US" sz="2200" dirty="0"/>
              <a:t>Objective sentence </a:t>
            </a:r>
            <a:r>
              <a:rPr lang="en-US" altLang="en-US" dirty="0">
                <a:solidFill>
                  <a:srgbClr val="FF0000"/>
                </a:solidFill>
              </a:rPr>
              <a:t>≠ </a:t>
            </a:r>
            <a:r>
              <a:rPr lang="en-US" altLang="en-US" sz="2200" dirty="0"/>
              <a:t>no opinion</a:t>
            </a:r>
          </a:p>
          <a:p>
            <a:pPr lvl="2" eaLnBrk="1" hangingPunct="1">
              <a:defRPr/>
            </a:pPr>
            <a:r>
              <a:rPr lang="en-US" altLang="en-US" sz="1800" dirty="0">
                <a:solidFill>
                  <a:srgbClr val="0000FF"/>
                </a:solidFill>
              </a:rPr>
              <a:t>Imply –</a:t>
            </a:r>
            <a:r>
              <a:rPr lang="en-US" altLang="en-US" sz="1800" dirty="0" err="1">
                <a:solidFill>
                  <a:srgbClr val="0000FF"/>
                </a:solidFill>
              </a:rPr>
              <a:t>ve</a:t>
            </a:r>
            <a:r>
              <a:rPr lang="en-US" altLang="en-US" sz="1800" dirty="0">
                <a:solidFill>
                  <a:srgbClr val="0000FF"/>
                </a:solidFill>
              </a:rPr>
              <a:t> opinion</a:t>
            </a:r>
            <a:r>
              <a:rPr lang="en-US" altLang="en-US" sz="1800" dirty="0"/>
              <a:t>: </a:t>
            </a:r>
            <a:r>
              <a:rPr lang="en-US" altLang="en-US" sz="1800" i="1" dirty="0"/>
              <a:t>My phone broke in the second day.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6AE142-35D8-420C-9506-234EB69EBF01}"/>
              </a:ext>
            </a:extLst>
          </p:cNvPr>
          <p:cNvSpPr/>
          <p:nvPr/>
        </p:nvSpPr>
        <p:spPr>
          <a:xfrm>
            <a:off x="709613" y="6575522"/>
            <a:ext cx="15648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/>
              <a:t>Wiebe et al 2004</a:t>
            </a:r>
            <a:endParaRPr lang="it-IT" sz="1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060B8-A854-4368-8161-1AF072D1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Rational and emotional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E5E6E-3471-4FC9-9A11-20C7D2D93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Rational evaluation: Many evaluation/opinion sentences express no emotion</a:t>
            </a:r>
          </a:p>
          <a:p>
            <a:pPr lvl="1" eaLnBrk="1" hangingPunct="1">
              <a:defRPr/>
            </a:pPr>
            <a:r>
              <a:rPr lang="en-US" dirty="0"/>
              <a:t>E.g. “The voice on this phone is clear”</a:t>
            </a:r>
          </a:p>
          <a:p>
            <a:pPr eaLnBrk="1" hangingPunct="1">
              <a:defRPr/>
            </a:pPr>
            <a:r>
              <a:rPr lang="en-US" dirty="0"/>
              <a:t>Emotional evaluation</a:t>
            </a:r>
          </a:p>
          <a:p>
            <a:pPr lvl="1" eaLnBrk="1" hangingPunct="1">
              <a:defRPr/>
            </a:pPr>
            <a:r>
              <a:rPr lang="en-US" dirty="0"/>
              <a:t>E.g. “I love this phone”</a:t>
            </a:r>
          </a:p>
          <a:p>
            <a:pPr lvl="1" eaLnBrk="1" hangingPunct="1">
              <a:defRPr/>
            </a:pPr>
            <a:r>
              <a:rPr lang="en-US" dirty="0"/>
              <a:t>“The voice on this phone is crystal clear” (?)</a:t>
            </a:r>
          </a:p>
          <a:p>
            <a:pPr eaLnBrk="1" hangingPunct="1">
              <a:defRPr/>
            </a:pPr>
            <a:r>
              <a:rPr lang="en-US" dirty="0"/>
              <a:t>Some emotion sentences express no (positive or negative) opinion/sentiment</a:t>
            </a:r>
          </a:p>
          <a:p>
            <a:pPr lvl="1" eaLnBrk="1" hangingPunct="1">
              <a:defRPr/>
            </a:pPr>
            <a:r>
              <a:rPr lang="en-US" dirty="0"/>
              <a:t>E.g. “I am so surprised to see you”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202D0BDA-0886-4DCB-AE36-0BCE4B5D0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Feature-Based Sentiment Analysis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30F64DC3-E83C-4190-ABEC-928BD40FB6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493838"/>
            <a:ext cx="8388350" cy="4743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00" dirty="0"/>
              <a:t>Sentiment classification at both document and sentence (or clause) levels are </a:t>
            </a:r>
            <a:r>
              <a:rPr lang="en-US" altLang="en-US" sz="2600" dirty="0">
                <a:solidFill>
                  <a:srgbClr val="3333FF"/>
                </a:solidFill>
              </a:rPr>
              <a:t>not sufficient</a:t>
            </a:r>
            <a:r>
              <a:rPr lang="en-US" altLang="en-US" sz="2600" dirty="0">
                <a:solidFill>
                  <a:srgbClr val="3333CC"/>
                </a:solidFill>
              </a:rPr>
              <a:t>, </a:t>
            </a:r>
            <a:endParaRPr lang="en-US" altLang="en-US" sz="2600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they do not tell </a:t>
            </a:r>
            <a:r>
              <a:rPr lang="en-US" altLang="en-US" sz="2200" dirty="0">
                <a:solidFill>
                  <a:srgbClr val="FF0000"/>
                </a:solidFill>
              </a:rPr>
              <a:t>what people like and/or dislike </a:t>
            </a:r>
          </a:p>
          <a:p>
            <a:pPr lvl="1" eaLnBrk="1" hangingPunct="1">
              <a:defRPr/>
            </a:pPr>
            <a:r>
              <a:rPr lang="en-US" altLang="en-US" sz="2200" dirty="0"/>
              <a:t>A positive opinion on an object does not mean that the opinion holder likes everything.</a:t>
            </a:r>
          </a:p>
          <a:p>
            <a:pPr lvl="1" eaLnBrk="1" hangingPunct="1">
              <a:defRPr/>
            </a:pPr>
            <a:r>
              <a:rPr lang="en-US" altLang="en-US" sz="2200" dirty="0"/>
              <a:t>An negative opinion on an object does not mean …..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dirty="0">
                <a:solidFill>
                  <a:srgbClr val="FF0000"/>
                </a:solidFill>
              </a:rPr>
              <a:t>Objective:  </a:t>
            </a:r>
            <a:r>
              <a:rPr lang="en-US" altLang="en-US" dirty="0">
                <a:solidFill>
                  <a:srgbClr val="3333FF"/>
                </a:solidFill>
              </a:rPr>
              <a:t>Discovering all quintuples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		(</a:t>
            </a:r>
            <a:r>
              <a:rPr lang="en-US" altLang="en-US" i="1" dirty="0" err="1"/>
              <a:t>o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,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jk</a:t>
            </a:r>
            <a:r>
              <a:rPr lang="en-US" altLang="en-US" dirty="0"/>
              <a:t>, </a:t>
            </a:r>
            <a:r>
              <a:rPr lang="en-US" altLang="en-US" i="1" dirty="0" err="1"/>
              <a:t>so</a:t>
            </a:r>
            <a:r>
              <a:rPr lang="en-US" altLang="en-US" i="1" baseline="-25000" dirty="0" err="1"/>
              <a:t>ijkl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)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dirty="0"/>
              <a:t>With all quintuples, all kinds of analyses become possible.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74A36F5A-431F-49B9-AF7B-1C08CFD12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Introduction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463AF05C-947A-4F95-84DA-C0A32A29CC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8500" y="1420813"/>
            <a:ext cx="8302625" cy="4745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Two main types of textual information.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FF0000"/>
                </a:solidFill>
              </a:rPr>
              <a:t>Facts and Opinions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600" dirty="0"/>
              <a:t>Note: factual statements can imply opinions too.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000099"/>
                </a:solidFill>
              </a:rPr>
              <a:t>Most current text information processing methods (e.g., web search, text mining) work with factual information.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FF0000"/>
                </a:solidFill>
              </a:rPr>
              <a:t>Sentiment analysis or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opinion mining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computational study of opinions, sentiments and emotions expressed in text.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FF0000"/>
                </a:solidFill>
              </a:rPr>
              <a:t>Why opinion mining now?</a:t>
            </a:r>
            <a:r>
              <a:rPr lang="en-US" altLang="en-US" dirty="0"/>
              <a:t> Mainly because of the Web; huge volumes of opinionated text.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1C000-B6D5-4964-954F-BF4AE194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Opinion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BDBF-7572-439A-9743-C35AE41BE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/>
              <a:t>With a lot of opinions, a summary is necessary.</a:t>
            </a:r>
          </a:p>
          <a:p>
            <a:pPr lvl="1" eaLnBrk="1" hangingPunct="1">
              <a:defRPr/>
            </a:pPr>
            <a:r>
              <a:rPr lang="en-US" dirty="0"/>
              <a:t>A multi-document summarization task</a:t>
            </a:r>
          </a:p>
          <a:p>
            <a:pPr eaLnBrk="1" hangingPunct="1">
              <a:defRPr/>
            </a:pPr>
            <a:r>
              <a:rPr lang="en-US" dirty="0"/>
              <a:t>For factual texts, summarization is to select the most important facts and present them in a sensible order while avoiding repetition</a:t>
            </a:r>
          </a:p>
          <a:p>
            <a:pPr lvl="1" eaLnBrk="1" hangingPunct="1">
              <a:defRPr/>
            </a:pPr>
            <a:r>
              <a:rPr lang="en-US" dirty="0"/>
              <a:t>1 fact = any number of the same fact</a:t>
            </a:r>
          </a:p>
          <a:p>
            <a:pPr eaLnBrk="1" hangingPunct="1">
              <a:defRPr/>
            </a:pPr>
            <a:r>
              <a:rPr lang="en-US" dirty="0"/>
              <a:t>But for opinion documents, it is different because opinions have a quantitative side &amp; have targets</a:t>
            </a:r>
          </a:p>
          <a:p>
            <a:pPr lvl="1" eaLnBrk="1" hangingPunct="1">
              <a:defRPr/>
            </a:pPr>
            <a:r>
              <a:rPr lang="en-US" dirty="0"/>
              <a:t>1 opinion ≠ a number of opinions</a:t>
            </a:r>
          </a:p>
          <a:p>
            <a:pPr eaLnBrk="1" hangingPunct="1">
              <a:defRPr/>
            </a:pPr>
            <a:r>
              <a:rPr lang="en-US" dirty="0"/>
              <a:t>Aspect-based summary is more suitable</a:t>
            </a:r>
          </a:p>
          <a:p>
            <a:pPr lvl="1" eaLnBrk="1" hangingPunct="1">
              <a:defRPr/>
            </a:pPr>
            <a:r>
              <a:rPr lang="en-US" dirty="0"/>
              <a:t>Quintuples form the basis for opinion summarization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B040C069-721A-4E7C-9F0F-E61BA56A1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6913" y="115889"/>
            <a:ext cx="8447087" cy="79283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Feature-Based Opinion Summary</a:t>
            </a:r>
            <a:endParaRPr lang="en-US" altLang="en-US" sz="2400" dirty="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E8D0F4B-A75A-4466-828C-B7DFAB62794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82588" y="1603375"/>
            <a:ext cx="4260850" cy="48498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i="1" dirty="0"/>
              <a:t>	</a:t>
            </a:r>
            <a:r>
              <a:rPr lang="en-US" altLang="en-US" sz="2200" i="1" dirty="0"/>
              <a:t>“I bought an </a:t>
            </a:r>
            <a:r>
              <a:rPr lang="en-US" altLang="en-US" sz="2200" i="1" dirty="0">
                <a:solidFill>
                  <a:srgbClr val="0070C0"/>
                </a:solidFill>
              </a:rPr>
              <a:t>iPhone</a:t>
            </a:r>
            <a:r>
              <a:rPr lang="en-US" altLang="en-US" sz="2200" i="1" dirty="0"/>
              <a:t> a few days ago. It was such a nice </a:t>
            </a:r>
            <a:r>
              <a:rPr lang="en-US" altLang="en-US" sz="2200" i="1" dirty="0">
                <a:solidFill>
                  <a:srgbClr val="FF0000"/>
                </a:solidFill>
              </a:rPr>
              <a:t>phone</a:t>
            </a:r>
            <a:r>
              <a:rPr lang="en-US" altLang="en-US" sz="2200" i="1" dirty="0"/>
              <a:t>. The </a:t>
            </a:r>
            <a:r>
              <a:rPr lang="en-US" altLang="en-US" sz="2200" i="1" dirty="0">
                <a:solidFill>
                  <a:srgbClr val="FF0000"/>
                </a:solidFill>
              </a:rPr>
              <a:t>touch screen </a:t>
            </a:r>
            <a:r>
              <a:rPr lang="en-US" altLang="en-US" sz="2200" i="1" dirty="0"/>
              <a:t>was really cool. The </a:t>
            </a:r>
            <a:r>
              <a:rPr lang="en-US" altLang="en-US" sz="2200" i="1" dirty="0">
                <a:solidFill>
                  <a:srgbClr val="FF0000"/>
                </a:solidFill>
              </a:rPr>
              <a:t>voice quality </a:t>
            </a:r>
            <a:r>
              <a:rPr lang="en-US" altLang="en-US" sz="2200" i="1" dirty="0"/>
              <a:t>was clear too. Although the </a:t>
            </a:r>
            <a:r>
              <a:rPr lang="en-US" altLang="en-US" sz="2200" i="1" dirty="0">
                <a:solidFill>
                  <a:srgbClr val="FF0000"/>
                </a:solidFill>
              </a:rPr>
              <a:t>battery life </a:t>
            </a:r>
            <a:r>
              <a:rPr lang="en-US" altLang="en-US" sz="2200" i="1" dirty="0"/>
              <a:t>was not long, that is ok for me. However, my mother was mad with me as I did not tell her before I bought the phone. She also thought the phone was too </a:t>
            </a:r>
            <a:r>
              <a:rPr lang="en-US" altLang="en-US" sz="2200" i="1" dirty="0">
                <a:solidFill>
                  <a:srgbClr val="FF0000"/>
                </a:solidFill>
              </a:rPr>
              <a:t>expensive</a:t>
            </a:r>
            <a:r>
              <a:rPr lang="en-US" altLang="en-US" sz="2200" i="1" dirty="0"/>
              <a:t>, and wanted me to return it to the shop. …” </a:t>
            </a:r>
          </a:p>
        </p:txBody>
      </p:sp>
      <p:sp>
        <p:nvSpPr>
          <p:cNvPr id="757764" name="Rectangle 4">
            <a:extLst>
              <a:ext uri="{FF2B5EF4-FFF2-40B4-BE49-F238E27FC236}">
                <a16:creationId xmlns:a16="http://schemas.microsoft.com/office/drawing/2014/main" id="{AFB6CDFE-387A-4365-8203-4D46FE23B30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827588" y="1530350"/>
            <a:ext cx="4148137" cy="4600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>
                <a:solidFill>
                  <a:srgbClr val="3333CC"/>
                </a:solidFill>
              </a:rPr>
              <a:t>Feature Based Summary</a:t>
            </a:r>
            <a:r>
              <a:rPr lang="en-US" altLang="en-US" sz="2400"/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/>
              <a:t>Feature1: </a:t>
            </a:r>
            <a:r>
              <a:rPr lang="en-US" altLang="en-US" sz="1800">
                <a:solidFill>
                  <a:srgbClr val="FF0000"/>
                </a:solidFill>
              </a:rPr>
              <a:t>Touch screen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>
                <a:solidFill>
                  <a:schemeClr val="accent2"/>
                </a:solidFill>
              </a:rPr>
              <a:t>Positive</a:t>
            </a:r>
            <a:r>
              <a:rPr lang="en-US" altLang="en-US" sz="1800"/>
              <a:t>:</a:t>
            </a:r>
            <a:r>
              <a:rPr lang="en-US" altLang="en-US" sz="1800" i="1"/>
              <a:t>  </a:t>
            </a:r>
            <a:r>
              <a:rPr lang="en-US" altLang="en-US" sz="1800"/>
              <a:t>212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800" i="1"/>
              <a:t>The </a:t>
            </a:r>
            <a:r>
              <a:rPr lang="en-US" altLang="en-US" sz="1800" i="1">
                <a:solidFill>
                  <a:srgbClr val="FF0000"/>
                </a:solidFill>
              </a:rPr>
              <a:t>touch screen </a:t>
            </a:r>
            <a:r>
              <a:rPr lang="en-US" altLang="en-US" sz="1800" i="1"/>
              <a:t>was really cool</a:t>
            </a:r>
            <a:r>
              <a:rPr lang="en-US" altLang="en-US" sz="180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800" i="1"/>
              <a:t>The </a:t>
            </a:r>
            <a:r>
              <a:rPr lang="en-US" altLang="en-US" sz="1800" i="1">
                <a:solidFill>
                  <a:srgbClr val="FF0000"/>
                </a:solidFill>
              </a:rPr>
              <a:t>touch screen </a:t>
            </a:r>
            <a:r>
              <a:rPr lang="en-US" altLang="en-US" sz="1800" i="1"/>
              <a:t>was so easy to use and can do amazing things. 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/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>
                <a:solidFill>
                  <a:schemeClr val="accent2"/>
                </a:solidFill>
              </a:rPr>
              <a:t>Negative</a:t>
            </a:r>
            <a:r>
              <a:rPr lang="en-US" altLang="en-US" sz="1800"/>
              <a:t>: 6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800"/>
              <a:t>The </a:t>
            </a:r>
            <a:r>
              <a:rPr lang="en-US" altLang="en-US" sz="1800">
                <a:solidFill>
                  <a:srgbClr val="FF0000"/>
                </a:solidFill>
              </a:rPr>
              <a:t>screen</a:t>
            </a:r>
            <a:r>
              <a:rPr lang="en-US" altLang="en-US" sz="1800"/>
              <a:t> is easily scratched.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800"/>
              <a:t>I have a lot of difficulty in removing finger marks from the </a:t>
            </a:r>
            <a:r>
              <a:rPr lang="en-US" altLang="en-US" sz="1800">
                <a:solidFill>
                  <a:srgbClr val="FF0000"/>
                </a:solidFill>
              </a:rPr>
              <a:t>touch screen</a:t>
            </a:r>
            <a:r>
              <a:rPr lang="en-US" altLang="en-US" sz="180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/>
              <a:t>…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/>
              <a:t>Feature2: </a:t>
            </a:r>
            <a:r>
              <a:rPr lang="en-US" altLang="en-US" sz="1800">
                <a:solidFill>
                  <a:srgbClr val="FF0000"/>
                </a:solidFill>
              </a:rPr>
              <a:t>battery life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/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80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/>
              <a:t>	</a:t>
            </a:r>
            <a:r>
              <a:rPr lang="en-US" altLang="en-US" sz="1600" i="1"/>
              <a:t>Note: We omit opinion holders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6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92C314-CEC4-468A-ADA3-37D4A9738C97}"/>
              </a:ext>
            </a:extLst>
          </p:cNvPr>
          <p:cNvSpPr/>
          <p:nvPr/>
        </p:nvSpPr>
        <p:spPr>
          <a:xfrm>
            <a:off x="662950" y="6608385"/>
            <a:ext cx="16289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b="1" dirty="0"/>
              <a:t>Hu &amp; Liu, KDD-2004</a:t>
            </a:r>
            <a:endParaRPr lang="it-IT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DED8A34E-3A39-4CF2-A852-B6BB4B644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9575" y="142875"/>
            <a:ext cx="8229600" cy="71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Visual Comparison</a:t>
            </a:r>
            <a:endParaRPr lang="en-US" altLang="en-US" sz="2400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C26EEA47-8D36-4C2C-9C77-FE33C6B44940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038225"/>
            <a:ext cx="8431213" cy="2895600"/>
            <a:chOff x="209" y="432"/>
            <a:chExt cx="5311" cy="1824"/>
          </a:xfrm>
        </p:grpSpPr>
        <p:sp>
          <p:nvSpPr>
            <p:cNvPr id="35862" name="Rectangle 4">
              <a:extLst>
                <a:ext uri="{FF2B5EF4-FFF2-40B4-BE49-F238E27FC236}">
                  <a16:creationId xmlns:a16="http://schemas.microsoft.com/office/drawing/2014/main" id="{B1184D82-5115-45F1-B9FB-6E94D645F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912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63" name="Rectangle 5">
              <a:extLst>
                <a:ext uri="{FF2B5EF4-FFF2-40B4-BE49-F238E27FC236}">
                  <a16:creationId xmlns:a16="http://schemas.microsoft.com/office/drawing/2014/main" id="{F82F3360-38F1-4ADA-84E4-1E738CEE4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768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64" name="Rectangle 6">
              <a:extLst>
                <a:ext uri="{FF2B5EF4-FFF2-40B4-BE49-F238E27FC236}">
                  <a16:creationId xmlns:a16="http://schemas.microsoft.com/office/drawing/2014/main" id="{507AE291-72B1-45A4-8458-D477119B9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008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65" name="Rectangle 7">
              <a:extLst>
                <a:ext uri="{FF2B5EF4-FFF2-40B4-BE49-F238E27FC236}">
                  <a16:creationId xmlns:a16="http://schemas.microsoft.com/office/drawing/2014/main" id="{F4F09367-2FBB-4E02-B000-96977A6AF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768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66" name="Rectangle 8">
              <a:extLst>
                <a:ext uri="{FF2B5EF4-FFF2-40B4-BE49-F238E27FC236}">
                  <a16:creationId xmlns:a16="http://schemas.microsoft.com/office/drawing/2014/main" id="{12C40000-4F5A-445D-84B3-CD18DA016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624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67" name="Line 9">
              <a:extLst>
                <a:ext uri="{FF2B5EF4-FFF2-40B4-BE49-F238E27FC236}">
                  <a16:creationId xmlns:a16="http://schemas.microsoft.com/office/drawing/2014/main" id="{DDFE3A74-041C-4722-84D5-0555095E4F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44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68" name="Text Box 10">
              <a:extLst>
                <a:ext uri="{FF2B5EF4-FFF2-40B4-BE49-F238E27FC236}">
                  <a16:creationId xmlns:a16="http://schemas.microsoft.com/office/drawing/2014/main" id="{40CA2278-DA35-416E-A35B-DB796706ED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" y="720"/>
              <a:ext cx="172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r>
                <a:rPr kumimoji="0" lang="en-US" altLang="en-US" sz="2400" b="0"/>
                <a:t>Summary of reviews of    </a:t>
              </a:r>
              <a:r>
                <a:rPr kumimoji="0" lang="en-US" altLang="en-US" sz="2400" b="0">
                  <a:solidFill>
                    <a:srgbClr val="FF0000"/>
                  </a:solidFill>
                </a:rPr>
                <a:t>Cell Phone</a:t>
              </a:r>
              <a:r>
                <a:rPr kumimoji="0" lang="en-US" altLang="en-US" sz="2400" b="0"/>
                <a:t> </a:t>
              </a:r>
              <a:r>
                <a:rPr kumimoji="0" lang="en-US" altLang="en-US" sz="2400" b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5869" name="Text Box 11">
              <a:extLst>
                <a:ext uri="{FF2B5EF4-FFF2-40B4-BE49-F238E27FC236}">
                  <a16:creationId xmlns:a16="http://schemas.microsoft.com/office/drawing/2014/main" id="{70F3129F-CB8A-4E8D-AC4A-C9AC5D82A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0" y="1968"/>
              <a:ext cx="10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2000"/>
                <a:t>Voice</a:t>
              </a:r>
              <a:r>
                <a:rPr kumimoji="0" lang="en-US" altLang="en-US" sz="800"/>
                <a:t> </a:t>
              </a:r>
              <a:endParaRPr kumimoji="0" lang="en-US" altLang="en-US" sz="3000" b="0"/>
            </a:p>
          </p:txBody>
        </p:sp>
        <p:sp>
          <p:nvSpPr>
            <p:cNvPr id="35870" name="Text Box 12">
              <a:extLst>
                <a:ext uri="{FF2B5EF4-FFF2-40B4-BE49-F238E27FC236}">
                  <a16:creationId xmlns:a16="http://schemas.microsoft.com/office/drawing/2014/main" id="{7ECBCFB0-D038-4BAC-8902-EDB81AAC5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0" y="1968"/>
              <a:ext cx="10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2000"/>
                <a:t>Screen</a:t>
              </a:r>
              <a:endParaRPr kumimoji="0" lang="en-US" altLang="en-US" sz="2000" b="0"/>
            </a:p>
          </p:txBody>
        </p:sp>
        <p:sp>
          <p:nvSpPr>
            <p:cNvPr id="35871" name="Text Box 13">
              <a:extLst>
                <a:ext uri="{FF2B5EF4-FFF2-40B4-BE49-F238E27FC236}">
                  <a16:creationId xmlns:a16="http://schemas.microsoft.com/office/drawing/2014/main" id="{CF285D54-3AB0-4908-AF6B-6BBAC1F72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96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2000"/>
                <a:t>Size </a:t>
              </a:r>
              <a:endParaRPr kumimoji="0" lang="en-US" altLang="en-US" sz="2000" b="0"/>
            </a:p>
          </p:txBody>
        </p:sp>
        <p:sp>
          <p:nvSpPr>
            <p:cNvPr id="35872" name="Text Box 14">
              <a:extLst>
                <a:ext uri="{FF2B5EF4-FFF2-40B4-BE49-F238E27FC236}">
                  <a16:creationId xmlns:a16="http://schemas.microsoft.com/office/drawing/2014/main" id="{5A8D7488-5345-4C61-8039-EF0D18A88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1968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2000"/>
                <a:t>Weight</a:t>
              </a:r>
              <a:r>
                <a:rPr kumimoji="0" lang="en-US" altLang="en-US" sz="800"/>
                <a:t> </a:t>
              </a:r>
              <a:endParaRPr kumimoji="0" lang="en-US" altLang="en-US" sz="3000" b="0"/>
            </a:p>
          </p:txBody>
        </p:sp>
        <p:sp>
          <p:nvSpPr>
            <p:cNvPr id="35873" name="Text Box 15">
              <a:extLst>
                <a:ext uri="{FF2B5EF4-FFF2-40B4-BE49-F238E27FC236}">
                  <a16:creationId xmlns:a16="http://schemas.microsoft.com/office/drawing/2014/main" id="{F9B2564D-3C5C-43A7-BA9E-324C73978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8" y="1968"/>
              <a:ext cx="10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2000"/>
                <a:t>Battery</a:t>
              </a:r>
              <a:endParaRPr kumimoji="0" lang="en-US" altLang="en-US" sz="2000" b="0"/>
            </a:p>
          </p:txBody>
        </p:sp>
        <p:sp>
          <p:nvSpPr>
            <p:cNvPr id="35874" name="Text Box 16">
              <a:extLst>
                <a:ext uri="{FF2B5EF4-FFF2-40B4-BE49-F238E27FC236}">
                  <a16:creationId xmlns:a16="http://schemas.microsoft.com/office/drawing/2014/main" id="{6A79FDD4-DBF0-4E0C-BB56-0E75595DC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432"/>
              <a:ext cx="4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4000" b="0">
                  <a:solidFill>
                    <a:srgbClr val="3333CC"/>
                  </a:solidFill>
                </a:rPr>
                <a:t>+</a:t>
              </a:r>
            </a:p>
          </p:txBody>
        </p:sp>
        <p:sp>
          <p:nvSpPr>
            <p:cNvPr id="35875" name="Text Box 17">
              <a:extLst>
                <a:ext uri="{FF2B5EF4-FFF2-40B4-BE49-F238E27FC236}">
                  <a16:creationId xmlns:a16="http://schemas.microsoft.com/office/drawing/2014/main" id="{ABAE94B7-7502-4D5A-8546-9252C48F4D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584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3200" b="0">
                  <a:solidFill>
                    <a:srgbClr val="3333CC"/>
                  </a:solidFill>
                </a:rPr>
                <a:t>_</a:t>
              </a:r>
            </a:p>
          </p:txBody>
        </p:sp>
        <p:sp>
          <p:nvSpPr>
            <p:cNvPr id="35876" name="Rectangle 18">
              <a:extLst>
                <a:ext uri="{FF2B5EF4-FFF2-40B4-BE49-F238E27FC236}">
                  <a16:creationId xmlns:a16="http://schemas.microsoft.com/office/drawing/2014/main" id="{061E7C10-C73E-40E0-B482-635BC0E97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1248"/>
              <a:ext cx="192" cy="14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17D236B7-0CCE-463B-A99B-0DCEAE239E69}"/>
              </a:ext>
            </a:extLst>
          </p:cNvPr>
          <p:cNvGrpSpPr>
            <a:grpSpLocks/>
          </p:cNvGrpSpPr>
          <p:nvPr/>
        </p:nvGrpSpPr>
        <p:grpSpPr bwMode="auto">
          <a:xfrm>
            <a:off x="704850" y="3857625"/>
            <a:ext cx="8297863" cy="2667000"/>
            <a:chOff x="245" y="2208"/>
            <a:chExt cx="5227" cy="1680"/>
          </a:xfrm>
        </p:grpSpPr>
        <p:sp>
          <p:nvSpPr>
            <p:cNvPr id="35845" name="Text Box 20">
              <a:extLst>
                <a:ext uri="{FF2B5EF4-FFF2-40B4-BE49-F238E27FC236}">
                  <a16:creationId xmlns:a16="http://schemas.microsoft.com/office/drawing/2014/main" id="{4837614A-BE4D-42F3-BD7B-11293F5A9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" y="2341"/>
              <a:ext cx="1824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r>
                <a:rPr kumimoji="0" lang="en-US" altLang="en-US" sz="2400" b="0"/>
                <a:t>Comparison of reviews of </a:t>
              </a:r>
            </a:p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2400" b="0">
                  <a:solidFill>
                    <a:srgbClr val="FF0000"/>
                  </a:solidFill>
                </a:rPr>
                <a:t>	Cell Phone 1 </a:t>
              </a:r>
            </a:p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2400" b="0">
                  <a:solidFill>
                    <a:srgbClr val="FF0000"/>
                  </a:solidFill>
                </a:rPr>
                <a:t>	Cell Phone 2</a:t>
              </a:r>
            </a:p>
          </p:txBody>
        </p:sp>
        <p:grpSp>
          <p:nvGrpSpPr>
            <p:cNvPr id="35846" name="Group 21">
              <a:extLst>
                <a:ext uri="{FF2B5EF4-FFF2-40B4-BE49-F238E27FC236}">
                  <a16:creationId xmlns:a16="http://schemas.microsoft.com/office/drawing/2014/main" id="{E3C2ABF9-5072-4BEF-82EF-7C0E0E6FAA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" y="2976"/>
              <a:ext cx="202" cy="528"/>
              <a:chOff x="267" y="2976"/>
              <a:chExt cx="202" cy="528"/>
            </a:xfrm>
          </p:grpSpPr>
          <p:sp>
            <p:nvSpPr>
              <p:cNvPr id="35860" name="Rectangle 22">
                <a:extLst>
                  <a:ext uri="{FF2B5EF4-FFF2-40B4-BE49-F238E27FC236}">
                    <a16:creationId xmlns:a16="http://schemas.microsoft.com/office/drawing/2014/main" id="{A1558DDF-500D-429C-B10B-3E01906DD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" y="2976"/>
                <a:ext cx="192" cy="144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endParaRPr kumimoji="0" lang="en-US" altLang="en-US" sz="3000" b="0"/>
              </a:p>
            </p:txBody>
          </p:sp>
          <p:sp>
            <p:nvSpPr>
              <p:cNvPr id="35861" name="Rectangle 23">
                <a:extLst>
                  <a:ext uri="{FF2B5EF4-FFF2-40B4-BE49-F238E27FC236}">
                    <a16:creationId xmlns:a16="http://schemas.microsoft.com/office/drawing/2014/main" id="{792A0183-9301-49B3-AFB9-904F8D679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" y="3360"/>
                <a:ext cx="192" cy="144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l"/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kumimoji="1"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endParaRPr kumimoji="0" lang="en-US" altLang="en-US" sz="3000" b="0"/>
              </a:p>
            </p:txBody>
          </p:sp>
        </p:grpSp>
        <p:sp>
          <p:nvSpPr>
            <p:cNvPr id="35847" name="Rectangle 24">
              <a:extLst>
                <a:ext uri="{FF2B5EF4-FFF2-40B4-BE49-F238E27FC236}">
                  <a16:creationId xmlns:a16="http://schemas.microsoft.com/office/drawing/2014/main" id="{A7734F4D-A802-4431-9A89-B1CDDFA0A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736"/>
              <a:ext cx="144" cy="91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48" name="Rectangle 25">
              <a:extLst>
                <a:ext uri="{FF2B5EF4-FFF2-40B4-BE49-F238E27FC236}">
                  <a16:creationId xmlns:a16="http://schemas.microsoft.com/office/drawing/2014/main" id="{21EC9476-4A26-4552-95C0-9EA2497BE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736"/>
              <a:ext cx="144" cy="91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49" name="Rectangle 26">
              <a:extLst>
                <a:ext uri="{FF2B5EF4-FFF2-40B4-BE49-F238E27FC236}">
                  <a16:creationId xmlns:a16="http://schemas.microsoft.com/office/drawing/2014/main" id="{E6155891-3134-4B81-9DC7-BCAF7680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2688"/>
              <a:ext cx="144" cy="91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50" name="Rectangle 27">
              <a:extLst>
                <a:ext uri="{FF2B5EF4-FFF2-40B4-BE49-F238E27FC236}">
                  <a16:creationId xmlns:a16="http://schemas.microsoft.com/office/drawing/2014/main" id="{4B7D0643-9E5A-4ACC-9651-80A52657C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2592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51" name="Rectangle 28">
              <a:extLst>
                <a:ext uri="{FF2B5EF4-FFF2-40B4-BE49-F238E27FC236}">
                  <a16:creationId xmlns:a16="http://schemas.microsoft.com/office/drawing/2014/main" id="{8AA066E3-4234-4854-8A20-D065AA636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448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52" name="Rectangle 29">
              <a:extLst>
                <a:ext uri="{FF2B5EF4-FFF2-40B4-BE49-F238E27FC236}">
                  <a16:creationId xmlns:a16="http://schemas.microsoft.com/office/drawing/2014/main" id="{FDBD6FBA-D256-490C-AB49-B57CFFC9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688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53" name="Rectangle 30">
              <a:extLst>
                <a:ext uri="{FF2B5EF4-FFF2-40B4-BE49-F238E27FC236}">
                  <a16:creationId xmlns:a16="http://schemas.microsoft.com/office/drawing/2014/main" id="{6326463B-76AE-47AC-A373-62CEDA38A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448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54" name="Rectangle 31">
              <a:extLst>
                <a:ext uri="{FF2B5EF4-FFF2-40B4-BE49-F238E27FC236}">
                  <a16:creationId xmlns:a16="http://schemas.microsoft.com/office/drawing/2014/main" id="{DFDDD3F0-18A0-41C5-86C9-C3149BDB9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04"/>
              <a:ext cx="144" cy="91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55" name="Line 32">
              <a:extLst>
                <a:ext uri="{FF2B5EF4-FFF2-40B4-BE49-F238E27FC236}">
                  <a16:creationId xmlns:a16="http://schemas.microsoft.com/office/drawing/2014/main" id="{CCC64399-B7B0-445E-B737-838961E4F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120"/>
              <a:ext cx="36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56" name="Rectangle 33">
              <a:extLst>
                <a:ext uri="{FF2B5EF4-FFF2-40B4-BE49-F238E27FC236}">
                  <a16:creationId xmlns:a16="http://schemas.microsoft.com/office/drawing/2014/main" id="{8D2F31AA-7AF7-4076-B1ED-67E68162B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976"/>
              <a:ext cx="144" cy="91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57" name="Rectangle 34">
              <a:extLst>
                <a:ext uri="{FF2B5EF4-FFF2-40B4-BE49-F238E27FC236}">
                  <a16:creationId xmlns:a16="http://schemas.microsoft.com/office/drawing/2014/main" id="{A1AD3F6E-4823-4E3B-A4FD-1A4CDCB65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880"/>
              <a:ext cx="144" cy="91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</a:pPr>
              <a:endParaRPr kumimoji="0" lang="en-US" altLang="en-US" sz="3000" b="0"/>
            </a:p>
          </p:txBody>
        </p:sp>
        <p:sp>
          <p:nvSpPr>
            <p:cNvPr id="35858" name="Text Box 35">
              <a:extLst>
                <a:ext uri="{FF2B5EF4-FFF2-40B4-BE49-F238E27FC236}">
                  <a16:creationId xmlns:a16="http://schemas.microsoft.com/office/drawing/2014/main" id="{89FF67F5-10A8-46E9-9F2B-1D07B3F1C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504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3200" b="0">
                  <a:solidFill>
                    <a:srgbClr val="3333CC"/>
                  </a:solidFill>
                </a:rPr>
                <a:t>_</a:t>
              </a:r>
            </a:p>
          </p:txBody>
        </p:sp>
        <p:sp>
          <p:nvSpPr>
            <p:cNvPr id="35859" name="Text Box 36">
              <a:extLst>
                <a:ext uri="{FF2B5EF4-FFF2-40B4-BE49-F238E27FC236}">
                  <a16:creationId xmlns:a16="http://schemas.microsoft.com/office/drawing/2014/main" id="{B1C7ABE7-2F77-45C2-B4E7-ABFAC2AA0C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208"/>
              <a:ext cx="4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kumimoji="0" lang="en-US" altLang="en-US" sz="4000" b="0">
                  <a:solidFill>
                    <a:srgbClr val="3333CC"/>
                  </a:solidFill>
                </a:rPr>
                <a:t>+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D65A0E6-EE5D-452C-8E5D-21041A6941E3}"/>
              </a:ext>
            </a:extLst>
          </p:cNvPr>
          <p:cNvSpPr/>
          <p:nvPr/>
        </p:nvSpPr>
        <p:spPr>
          <a:xfrm>
            <a:off x="643713" y="6597352"/>
            <a:ext cx="19219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/>
              <a:t>Liu et al. WWW-2005</a:t>
            </a:r>
            <a:endParaRPr lang="it-IT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57CB675-5C2F-4DE2-8B80-50E27071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Aspect-based opinion summary</a:t>
            </a:r>
            <a:endParaRPr lang="en-US" altLang="en-US" sz="2000" dirty="0"/>
          </a:p>
        </p:txBody>
      </p:sp>
      <p:pic>
        <p:nvPicPr>
          <p:cNvPr id="37891" name="Picture 2">
            <a:extLst>
              <a:ext uri="{FF2B5EF4-FFF2-40B4-BE49-F238E27FC236}">
                <a16:creationId xmlns:a16="http://schemas.microsoft.com/office/drawing/2014/main" id="{52382A85-E56E-4B6D-A7CF-A1830099E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563688"/>
            <a:ext cx="6623050" cy="463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C872-2D66-41C5-8E24-DF050948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Google Product Search</a:t>
            </a:r>
          </a:p>
        </p:txBody>
      </p:sp>
      <p:pic>
        <p:nvPicPr>
          <p:cNvPr id="38915" name="Picture 3">
            <a:extLst>
              <a:ext uri="{FF2B5EF4-FFF2-40B4-BE49-F238E27FC236}">
                <a16:creationId xmlns:a16="http://schemas.microsoft.com/office/drawing/2014/main" id="{C4BA5E2A-C686-4C80-850C-084E5FF5C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1558925"/>
            <a:ext cx="7477125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10C01C6-B3AA-4ABE-9FB0-7E8AD5E60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08" y="112713"/>
            <a:ext cx="8496300" cy="79600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Comparing 3 GPSs on different features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60BA0A41-BDE4-4F17-B4E6-DE9B9BF8F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75" y="1376363"/>
            <a:ext cx="8229600" cy="41735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Each bar shows the proportion of +</a:t>
            </a:r>
            <a:r>
              <a:rPr lang="en-US" altLang="en-US" sz="2400" dirty="0" err="1"/>
              <a:t>ve</a:t>
            </a:r>
            <a:r>
              <a:rPr lang="en-US" altLang="en-US" sz="2400" dirty="0"/>
              <a:t> opinion</a:t>
            </a:r>
          </a:p>
        </p:txBody>
      </p:sp>
      <p:pic>
        <p:nvPicPr>
          <p:cNvPr id="39940" name="Picture 2">
            <a:extLst>
              <a:ext uri="{FF2B5EF4-FFF2-40B4-BE49-F238E27FC236}">
                <a16:creationId xmlns:a16="http://schemas.microsoft.com/office/drawing/2014/main" id="{EB43A828-9BB8-4DA4-BF71-7E00DC720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887538"/>
            <a:ext cx="8397875" cy="49260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08FDB49-C7F8-4A8D-936E-5FD70538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Demo 1: Detail opinion sentences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0E97DCD-7618-47E8-87D9-9CE4CC36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27476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/>
              <a:t>You can click on any bar to see the opinion sentences. Here are negative opinion sentences on the maps feature of Garmin. </a:t>
            </a:r>
          </a:p>
          <a:p>
            <a:pPr eaLnBrk="1" hangingPunct="1">
              <a:defRPr/>
            </a:pPr>
            <a:r>
              <a:rPr lang="en-US" altLang="en-US" sz="2000" dirty="0"/>
              <a:t>The pie chart gives the proportions of opinions. </a:t>
            </a:r>
          </a:p>
        </p:txBody>
      </p:sp>
      <p:pic>
        <p:nvPicPr>
          <p:cNvPr id="40964" name="Picture 2">
            <a:extLst>
              <a:ext uri="{FF2B5EF4-FFF2-40B4-BE49-F238E27FC236}">
                <a16:creationId xmlns:a16="http://schemas.microsoft.com/office/drawing/2014/main" id="{8E2BC0E1-845A-4D89-92D5-E39F01ED5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2463800"/>
            <a:ext cx="8580437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8E1BE13-0A64-42BB-949F-BC540595E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# of feature mentions 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9B30E708-BA31-4402-A1F9-34B81DC97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8" y="1376363"/>
            <a:ext cx="8469312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/>
              <a:t>People talked more about prices than other features. They are quite positive about price, but not bout maps and software.</a:t>
            </a: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CF4FA811-6079-494C-9F01-95283FD8BF4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D0B87D6-7CDF-414C-B6A0-DAD0BE00F4C2}" type="slidenum">
              <a:rPr kumimoji="0" lang="en-US" altLang="en-US" sz="1200" b="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en-US" sz="1200" b="0">
              <a:latin typeface="Garamond" panose="02020404030301010803" pitchFamily="18" charset="0"/>
            </a:endParaRPr>
          </a:p>
        </p:txBody>
      </p:sp>
      <p:pic>
        <p:nvPicPr>
          <p:cNvPr id="41989" name="Picture 2">
            <a:extLst>
              <a:ext uri="{FF2B5EF4-FFF2-40B4-BE49-F238E27FC236}">
                <a16:creationId xmlns:a16="http://schemas.microsoft.com/office/drawing/2014/main" id="{F182E6D3-8F9E-47FD-80C1-5E84A51E2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2116138"/>
            <a:ext cx="7419975" cy="44815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01C6A88-7449-4666-B05D-A2B8EEFE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Aggregate opinion trend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6EEF2C8-3D44-427C-AD59-762D0EBED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144938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More complains in July - Aug, and in Oct – Dec!</a:t>
            </a:r>
          </a:p>
        </p:txBody>
      </p:sp>
      <p:sp>
        <p:nvSpPr>
          <p:cNvPr id="43012" name="Slide Number Placeholder 4">
            <a:extLst>
              <a:ext uri="{FF2B5EF4-FFF2-40B4-BE49-F238E27FC236}">
                <a16:creationId xmlns:a16="http://schemas.microsoft.com/office/drawing/2014/main" id="{B0E4DF78-38C6-4F23-903A-71CB6A4D24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F9ABF42-81BD-41B5-8FC5-184E0E0088AB}" type="slidenum">
              <a:rPr kumimoji="0" lang="en-US" altLang="en-US" sz="1200" b="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en-US" sz="1200" b="0">
              <a:latin typeface="Garamond" panose="02020404030301010803" pitchFamily="18" charset="0"/>
            </a:endParaRPr>
          </a:p>
        </p:txBody>
      </p:sp>
      <p:pic>
        <p:nvPicPr>
          <p:cNvPr id="43013" name="Picture 2">
            <a:extLst>
              <a:ext uri="{FF2B5EF4-FFF2-40B4-BE49-F238E27FC236}">
                <a16:creationId xmlns:a16="http://schemas.microsoft.com/office/drawing/2014/main" id="{E9D80512-5995-4503-8266-08F32DBB5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931988"/>
            <a:ext cx="7353300" cy="4629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988FC883-3709-4FE2-9D81-6232D68F1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16" y="152636"/>
            <a:ext cx="8459788" cy="75608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Sentiment Analysis is Challenging!</a:t>
            </a:r>
            <a:endParaRPr lang="en-US" altLang="en-US" sz="3600" dirty="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B828305E-9C26-4514-93B0-4C614C58C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20813"/>
            <a:ext cx="8229600" cy="46370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“</a:t>
            </a:r>
            <a:r>
              <a:rPr lang="en-US" altLang="en-US" i="1" dirty="0"/>
              <a:t>This past Saturday, I bought a </a:t>
            </a:r>
            <a:r>
              <a:rPr lang="en-US" altLang="en-US" i="1" dirty="0">
                <a:solidFill>
                  <a:srgbClr val="3333FF"/>
                </a:solidFill>
              </a:rPr>
              <a:t>Nokia</a:t>
            </a:r>
            <a:r>
              <a:rPr lang="en-US" altLang="en-US" i="1" dirty="0"/>
              <a:t> phone and my girlfriend bought a </a:t>
            </a:r>
            <a:r>
              <a:rPr lang="en-US" altLang="en-US" i="1" dirty="0">
                <a:solidFill>
                  <a:srgbClr val="3333FF"/>
                </a:solidFill>
              </a:rPr>
              <a:t>Motorola</a:t>
            </a:r>
            <a:r>
              <a:rPr lang="en-US" altLang="en-US" i="1" dirty="0"/>
              <a:t> phone with </a:t>
            </a:r>
            <a:r>
              <a:rPr lang="en-US" altLang="en-US" i="1" dirty="0">
                <a:solidFill>
                  <a:srgbClr val="3333FF"/>
                </a:solidFill>
              </a:rPr>
              <a:t>Bluetooth</a:t>
            </a:r>
            <a:r>
              <a:rPr lang="en-US" altLang="en-US" i="1" dirty="0"/>
              <a:t>. We called each other when we got home. </a:t>
            </a:r>
            <a:r>
              <a:rPr lang="en-US" altLang="en-US" i="1" dirty="0">
                <a:solidFill>
                  <a:srgbClr val="FF0000"/>
                </a:solidFill>
              </a:rPr>
              <a:t>The </a:t>
            </a:r>
            <a:r>
              <a:rPr lang="en-US" altLang="en-US" i="1" dirty="0">
                <a:solidFill>
                  <a:srgbClr val="7030A0"/>
                </a:solidFill>
              </a:rPr>
              <a:t>voice</a:t>
            </a:r>
            <a:r>
              <a:rPr lang="en-US" altLang="en-US" i="1" dirty="0">
                <a:solidFill>
                  <a:srgbClr val="FF0000"/>
                </a:solidFill>
              </a:rPr>
              <a:t> on my phone was not so clear, worse than my previous phone</a:t>
            </a:r>
            <a:r>
              <a:rPr lang="en-US" altLang="en-US" i="1" dirty="0"/>
              <a:t>. </a:t>
            </a:r>
            <a:r>
              <a:rPr lang="en-US" altLang="en-US" i="1" dirty="0">
                <a:solidFill>
                  <a:srgbClr val="FFC000"/>
                </a:solidFill>
              </a:rPr>
              <a:t>The battery life was long</a:t>
            </a:r>
            <a:r>
              <a:rPr lang="en-US" altLang="en-US" i="1" dirty="0"/>
              <a:t>. </a:t>
            </a:r>
            <a:r>
              <a:rPr lang="en-US" altLang="en-US" i="1" dirty="0">
                <a:solidFill>
                  <a:srgbClr val="00B050"/>
                </a:solidFill>
              </a:rPr>
              <a:t>My girlfriend was quite happy with her phone</a:t>
            </a:r>
            <a:r>
              <a:rPr lang="en-US" altLang="en-US" i="1" dirty="0"/>
              <a:t>. </a:t>
            </a:r>
            <a:r>
              <a:rPr lang="en-US" altLang="en-US" i="1" dirty="0">
                <a:solidFill>
                  <a:srgbClr val="0070C0"/>
                </a:solidFill>
              </a:rPr>
              <a:t>I wanted a phone with good </a:t>
            </a:r>
            <a:r>
              <a:rPr lang="en-US" altLang="en-US" i="1" dirty="0">
                <a:solidFill>
                  <a:srgbClr val="7030A0"/>
                </a:solidFill>
              </a:rPr>
              <a:t>sound quality</a:t>
            </a:r>
            <a:r>
              <a:rPr lang="en-US" altLang="en-US" i="1" dirty="0">
                <a:solidFill>
                  <a:srgbClr val="0070C0"/>
                </a:solidFill>
              </a:rPr>
              <a:t>.</a:t>
            </a:r>
            <a:r>
              <a:rPr lang="en-US" altLang="en-US" i="1" dirty="0"/>
              <a:t> </a:t>
            </a:r>
            <a:r>
              <a:rPr lang="en-US" altLang="en-US" i="1" dirty="0">
                <a:solidFill>
                  <a:srgbClr val="00B0F0"/>
                </a:solidFill>
              </a:rPr>
              <a:t>So my purchase was a real disappointment</a:t>
            </a:r>
            <a:r>
              <a:rPr lang="en-US" altLang="en-US" i="1" dirty="0"/>
              <a:t>. I returned the phone yesterday</a:t>
            </a:r>
            <a:r>
              <a:rPr lang="en-US" altLang="en-US" dirty="0"/>
              <a:t>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>
            <a:extLst>
              <a:ext uri="{FF2B5EF4-FFF2-40B4-BE49-F238E27FC236}">
                <a16:creationId xmlns:a16="http://schemas.microsoft.com/office/drawing/2014/main" id="{0380DDB5-0AB4-4227-AFCA-B7C940D27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Introduction – user-generated media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B1B8018E-8613-4F2F-AE6F-4C150F0EF4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384300"/>
            <a:ext cx="8280400" cy="48529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00" dirty="0">
                <a:solidFill>
                  <a:srgbClr val="FF0000"/>
                </a:solidFill>
              </a:rPr>
              <a:t>Importance of opinions:</a:t>
            </a:r>
            <a:endParaRPr lang="en-US" altLang="en-US" sz="2600" dirty="0">
              <a:solidFill>
                <a:srgbClr val="0000CC"/>
              </a:solidFill>
            </a:endParaRPr>
          </a:p>
          <a:p>
            <a:pPr lvl="1" eaLnBrk="1" hangingPunct="1">
              <a:defRPr/>
            </a:pPr>
            <a:r>
              <a:rPr lang="en-US" altLang="en-US" dirty="0"/>
              <a:t>Opinions are useful when making a decision, we want to hear others’ opinions. 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00B050"/>
                </a:solidFill>
              </a:rPr>
              <a:t>In the past</a:t>
            </a:r>
            <a:r>
              <a:rPr lang="en-US" altLang="en-US" dirty="0"/>
              <a:t>, 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3333FF"/>
                </a:solidFill>
              </a:rPr>
              <a:t>Individuals</a:t>
            </a:r>
            <a:r>
              <a:rPr lang="en-US" altLang="en-US" dirty="0"/>
              <a:t>: opinions from friends and family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3333FF"/>
                </a:solidFill>
              </a:rPr>
              <a:t>businesses</a:t>
            </a:r>
            <a:r>
              <a:rPr lang="en-US" altLang="en-US" dirty="0"/>
              <a:t>: surveys, focus groups, consultants …</a:t>
            </a:r>
          </a:p>
          <a:p>
            <a:pPr eaLnBrk="1" hangingPunct="1">
              <a:defRPr/>
            </a:pPr>
            <a:r>
              <a:rPr lang="en-US" altLang="en-US" sz="2600" dirty="0">
                <a:solidFill>
                  <a:srgbClr val="FF0000"/>
                </a:solidFill>
              </a:rPr>
              <a:t>Word-of-mouth on the Web</a:t>
            </a:r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0000FF"/>
                </a:solidFill>
              </a:rPr>
              <a:t>User-generated media</a:t>
            </a:r>
            <a:r>
              <a:rPr lang="en-US" altLang="en-US" sz="2200" dirty="0"/>
              <a:t>: One can express opinions on anything in reviews, forums, discussion groups, blogs ... </a:t>
            </a:r>
            <a:endParaRPr lang="en-US" altLang="zh-CN" sz="2200" dirty="0">
              <a:solidFill>
                <a:srgbClr val="0000CC"/>
              </a:solidFill>
              <a:ea typeface="宋体" panose="02010600030101010101" pitchFamily="2" charset="-122"/>
            </a:endParaRPr>
          </a:p>
          <a:p>
            <a:pPr lvl="1" eaLnBrk="1" hangingPunct="1">
              <a:defRPr/>
            </a:pPr>
            <a:r>
              <a:rPr lang="en-US" altLang="en-US" sz="2200" dirty="0">
                <a:solidFill>
                  <a:srgbClr val="0000FF"/>
                </a:solidFill>
              </a:rPr>
              <a:t>Opinions of global scale</a:t>
            </a:r>
            <a:r>
              <a:rPr lang="en-US" altLang="en-US" sz="2200" dirty="0">
                <a:solidFill>
                  <a:srgbClr val="000099"/>
                </a:solidFill>
              </a:rPr>
              <a:t>: </a:t>
            </a:r>
            <a:r>
              <a:rPr lang="en-US" altLang="en-US" dirty="0"/>
              <a:t>No longer limited to: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3333FF"/>
                </a:solidFill>
              </a:rPr>
              <a:t>Individuals: </a:t>
            </a:r>
            <a:r>
              <a:rPr lang="en-US" altLang="en-US" dirty="0"/>
              <a:t>one’s circle of friends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FF"/>
                </a:solidFill>
              </a:rPr>
              <a:t>Businesses</a:t>
            </a:r>
            <a:r>
              <a:rPr lang="en-US" altLang="en-US" dirty="0"/>
              <a:t>: Small scale surveys, tiny focus groups, etc.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5DAC17C-A89F-48E3-AD34-2A919941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188641"/>
            <a:ext cx="8386762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Requires solving several IE problems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AAF28D0-633C-4E8D-A1D0-9DACD28E7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384300"/>
            <a:ext cx="8229600" cy="478313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altLang="en-US" dirty="0"/>
              <a:t>(</a:t>
            </a:r>
            <a:r>
              <a:rPr lang="en-US" altLang="en-US" i="1" dirty="0" err="1"/>
              <a:t>o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, </a:t>
            </a:r>
            <a:r>
              <a:rPr lang="en-US" altLang="en-US" i="1" dirty="0" err="1"/>
              <a:t>f</a:t>
            </a:r>
            <a:r>
              <a:rPr lang="en-US" altLang="en-US" i="1" baseline="-25000" dirty="0" err="1"/>
              <a:t>jk</a:t>
            </a:r>
            <a:r>
              <a:rPr lang="en-US" altLang="en-US" dirty="0"/>
              <a:t>, </a:t>
            </a:r>
            <a:r>
              <a:rPr lang="en-US" altLang="en-US" i="1" dirty="0" err="1"/>
              <a:t>s</a:t>
            </a:r>
            <a:r>
              <a:rPr lang="en-US" altLang="en-US" i="1" baseline="-25000" dirty="0" err="1"/>
              <a:t>ijkl</a:t>
            </a:r>
            <a:r>
              <a:rPr lang="en-US" altLang="en-US" dirty="0"/>
              <a:t>, </a:t>
            </a:r>
            <a:r>
              <a:rPr lang="en-US" altLang="en-US" i="1" dirty="0"/>
              <a:t>h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),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altLang="en-US" i="1" dirty="0" err="1"/>
              <a:t>o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- a target object:  </a:t>
            </a:r>
            <a:r>
              <a:rPr lang="en-US" altLang="en-US" dirty="0">
                <a:solidFill>
                  <a:srgbClr val="3333FF"/>
                </a:solidFill>
              </a:rPr>
              <a:t>Named Entity Extraction (more)</a:t>
            </a:r>
          </a:p>
          <a:p>
            <a:pPr lvl="1" eaLnBrk="1" hangingPunct="1">
              <a:defRPr/>
            </a:pPr>
            <a:r>
              <a:rPr lang="en-US" altLang="en-US" i="1" dirty="0" err="1"/>
              <a:t>f</a:t>
            </a:r>
            <a:r>
              <a:rPr lang="en-US" altLang="en-US" i="1" baseline="-25000" dirty="0" err="1"/>
              <a:t>jk</a:t>
            </a:r>
            <a:r>
              <a:rPr lang="en-US" altLang="en-US" dirty="0"/>
              <a:t> - a feature of </a:t>
            </a:r>
            <a:r>
              <a:rPr lang="en-US" altLang="en-US" i="1" dirty="0" err="1"/>
              <a:t>o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:  </a:t>
            </a:r>
            <a:r>
              <a:rPr lang="en-US" altLang="en-US" dirty="0">
                <a:solidFill>
                  <a:srgbClr val="3333FF"/>
                </a:solidFill>
              </a:rPr>
              <a:t>Information Extraction</a:t>
            </a:r>
          </a:p>
          <a:p>
            <a:pPr lvl="1" eaLnBrk="1" hangingPunct="1">
              <a:defRPr/>
            </a:pPr>
            <a:r>
              <a:rPr lang="en-US" altLang="en-US" i="1" dirty="0" err="1"/>
              <a:t>s</a:t>
            </a:r>
            <a:r>
              <a:rPr lang="en-US" altLang="en-US" i="1" baseline="-25000" dirty="0" err="1"/>
              <a:t>ijkl</a:t>
            </a:r>
            <a:r>
              <a:rPr lang="en-US" altLang="en-US" dirty="0"/>
              <a:t> is sentiment:  </a:t>
            </a:r>
            <a:r>
              <a:rPr lang="en-US" altLang="en-US" dirty="0">
                <a:solidFill>
                  <a:srgbClr val="3333FF"/>
                </a:solidFill>
              </a:rPr>
              <a:t>Sentiment determination </a:t>
            </a:r>
          </a:p>
          <a:p>
            <a:pPr lvl="1" eaLnBrk="1" hangingPunct="1">
              <a:defRPr/>
            </a:pPr>
            <a:r>
              <a:rPr lang="en-US" altLang="en-US" i="1" dirty="0"/>
              <a:t>h</a:t>
            </a:r>
            <a:r>
              <a:rPr lang="en-US" altLang="en-US" i="1" baseline="-25000" dirty="0"/>
              <a:t>i</a:t>
            </a:r>
            <a:r>
              <a:rPr lang="en-US" altLang="en-US" dirty="0"/>
              <a:t> is an opinion holder:  </a:t>
            </a:r>
            <a:r>
              <a:rPr lang="en-US" altLang="en-US" dirty="0">
                <a:solidFill>
                  <a:srgbClr val="3333FF"/>
                </a:solidFill>
              </a:rPr>
              <a:t>Information</a:t>
            </a:r>
            <a:r>
              <a:rPr lang="en-US" altLang="en-US" dirty="0"/>
              <a:t>/</a:t>
            </a:r>
            <a:r>
              <a:rPr lang="en-US" altLang="en-US" dirty="0">
                <a:solidFill>
                  <a:srgbClr val="339933"/>
                </a:solidFill>
              </a:rPr>
              <a:t>Data Extraction</a:t>
            </a:r>
          </a:p>
          <a:p>
            <a:pPr lvl="1" eaLnBrk="1" hangingPunct="1">
              <a:defRPr/>
            </a:pPr>
            <a:r>
              <a:rPr lang="en-US" altLang="en-US" i="1" dirty="0" err="1"/>
              <a:t>t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is the time:  </a:t>
            </a:r>
            <a:r>
              <a:rPr lang="en-US" altLang="en-US" dirty="0">
                <a:solidFill>
                  <a:srgbClr val="339933"/>
                </a:solidFill>
              </a:rPr>
              <a:t>Data Extraction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3333FF"/>
                </a:solidFill>
              </a:rPr>
              <a:t>Co-reference resolution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3333FF"/>
                </a:solidFill>
              </a:rPr>
              <a:t>Relation extraction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>
                <a:solidFill>
                  <a:srgbClr val="3333FF"/>
                </a:solidFill>
              </a:rPr>
              <a:t>Synonym match (voice = sound quality) …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None of them is a solved problem!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C90C-ED34-4843-9060-E401F814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152401"/>
            <a:ext cx="7772400" cy="75632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Easier and harder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6BCD7-1D8E-4B8E-AE4C-D0CBA74EB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Tweets from Twitter are probably the easiest</a:t>
            </a:r>
          </a:p>
          <a:p>
            <a:pPr lvl="1" eaLnBrk="1" hangingPunct="1">
              <a:defRPr/>
            </a:pPr>
            <a:r>
              <a:rPr lang="en-US" dirty="0"/>
              <a:t>short and thus usually straight to the point</a:t>
            </a:r>
          </a:p>
          <a:p>
            <a:pPr lvl="1" eaLnBrk="1" hangingPunct="1">
              <a:defRPr/>
            </a:pPr>
            <a:r>
              <a:rPr lang="en-US" dirty="0" err="1"/>
              <a:t>Stocktwits</a:t>
            </a:r>
            <a:r>
              <a:rPr lang="en-US" dirty="0"/>
              <a:t> are much harder!</a:t>
            </a:r>
          </a:p>
          <a:p>
            <a:pPr eaLnBrk="1" hangingPunct="1">
              <a:defRPr/>
            </a:pPr>
            <a:r>
              <a:rPr lang="en-US" dirty="0"/>
              <a:t>Reviews are next</a:t>
            </a:r>
          </a:p>
          <a:p>
            <a:pPr lvl="1" eaLnBrk="1" hangingPunct="1">
              <a:defRPr/>
            </a:pPr>
            <a:r>
              <a:rPr lang="en-US" dirty="0"/>
              <a:t>entities are given (almost) and there is little noise</a:t>
            </a:r>
          </a:p>
          <a:p>
            <a:pPr eaLnBrk="1" hangingPunct="1">
              <a:defRPr/>
            </a:pPr>
            <a:r>
              <a:rPr lang="en-US" dirty="0"/>
              <a:t>Discussions, comments, and blogs are hard.</a:t>
            </a:r>
          </a:p>
          <a:p>
            <a:pPr lvl="1" eaLnBrk="1" hangingPunct="1">
              <a:defRPr/>
            </a:pPr>
            <a:r>
              <a:rPr lang="fr-FR" dirty="0"/>
              <a:t>Multiple </a:t>
            </a:r>
            <a:r>
              <a:rPr lang="fr-FR" dirty="0" err="1"/>
              <a:t>entities</a:t>
            </a:r>
            <a:r>
              <a:rPr lang="fr-FR" dirty="0"/>
              <a:t>, </a:t>
            </a:r>
            <a:r>
              <a:rPr lang="fr-FR" dirty="0" err="1"/>
              <a:t>comparisons</a:t>
            </a:r>
            <a:r>
              <a:rPr lang="fr-FR" dirty="0"/>
              <a:t>, </a:t>
            </a:r>
            <a:r>
              <a:rPr lang="fr-FR" dirty="0" err="1"/>
              <a:t>noisy</a:t>
            </a:r>
            <a:r>
              <a:rPr lang="fr-FR" dirty="0"/>
              <a:t>, </a:t>
            </a:r>
            <a:r>
              <a:rPr lang="fr-FR" dirty="0" err="1"/>
              <a:t>sarcasm</a:t>
            </a:r>
            <a:r>
              <a:rPr lang="fr-FR" dirty="0"/>
              <a:t>, </a:t>
            </a:r>
            <a:r>
              <a:rPr lang="fr-FR" dirty="0" err="1"/>
              <a:t>etc</a:t>
            </a:r>
            <a:endParaRPr lang="fr-FR" dirty="0"/>
          </a:p>
          <a:p>
            <a:pPr eaLnBrk="1" hangingPunct="1">
              <a:defRPr/>
            </a:pPr>
            <a:r>
              <a:rPr lang="en-US" dirty="0"/>
              <a:t>Extracting entities and aspects, and determining sentiments/opinions about them are hard.</a:t>
            </a:r>
          </a:p>
          <a:p>
            <a:pPr eaLnBrk="1" hangingPunct="1">
              <a:defRPr/>
            </a:pPr>
            <a:r>
              <a:rPr lang="en-US" dirty="0"/>
              <a:t>Combining them is harder.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67C72D9D-BAE0-4A9C-854E-EABC377D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Extraction of competing objects 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93E54BBE-5BE4-4F6F-A6F3-81338C0BE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user first gives a few objects/products as </a:t>
            </a:r>
            <a:r>
              <a:rPr lang="en-US" altLang="en-US" dirty="0">
                <a:solidFill>
                  <a:srgbClr val="0000FF"/>
                </a:solidFill>
              </a:rPr>
              <a:t>seeds</a:t>
            </a:r>
            <a:r>
              <a:rPr lang="en-US" altLang="en-US" dirty="0"/>
              <a:t>, e.g., BMW and Ford.</a:t>
            </a:r>
          </a:p>
          <a:p>
            <a:pPr eaLnBrk="1" hangingPunct="1">
              <a:defRPr/>
            </a:pPr>
            <a:r>
              <a:rPr lang="en-US" altLang="en-US" dirty="0"/>
              <a:t>The system then identifies other competing objects from the opinion corpus. </a:t>
            </a:r>
          </a:p>
          <a:p>
            <a:pPr eaLnBrk="1" hangingPunct="1">
              <a:defRPr/>
            </a:pPr>
            <a:r>
              <a:rPr lang="en-US" altLang="en-US" dirty="0"/>
              <a:t>The problem can be tackled with </a:t>
            </a:r>
            <a:r>
              <a:rPr lang="en-US" altLang="en-US" dirty="0">
                <a:solidFill>
                  <a:srgbClr val="0000FF"/>
                </a:solidFill>
              </a:rPr>
              <a:t>PU learning </a:t>
            </a:r>
            <a:r>
              <a:rPr lang="en-US" altLang="en-US" dirty="0"/>
              <a:t>(Learning from positive and unlabeled examples) (Liu et al., 2002, 2003). </a:t>
            </a:r>
          </a:p>
          <a:p>
            <a:pPr eaLnBrk="1" hangingPunct="1">
              <a:defRPr/>
            </a:pPr>
            <a:r>
              <a:rPr lang="en-US" altLang="en-US" dirty="0"/>
              <a:t>See Li et al., ACL-2010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954BFC-D965-406F-8C61-23D5AB501D49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Feature/Aspect-based sentiment analysis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7E96AD7-5463-477B-838F-5093707848F3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D1FA-883C-4E0F-A6B5-46554563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Aspect-based sentiment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01DE-00C9-4D78-A881-77C97C49C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/>
              <a:t>Much of the research is based on online reviews</a:t>
            </a:r>
          </a:p>
          <a:p>
            <a:pPr eaLnBrk="1" hangingPunct="1">
              <a:defRPr/>
            </a:pPr>
            <a:r>
              <a:rPr lang="en-US" dirty="0"/>
              <a:t>For reviews, aspect-based sentiment analysis is easier because the entity (i.e., product name) is usually known</a:t>
            </a:r>
          </a:p>
          <a:p>
            <a:pPr lvl="1" eaLnBrk="1" hangingPunct="1">
              <a:defRPr/>
            </a:pPr>
            <a:r>
              <a:rPr lang="en-US" dirty="0"/>
              <a:t>Reviewers simply express positive and negative opinions on different aspects of the entity.</a:t>
            </a:r>
          </a:p>
          <a:p>
            <a:pPr eaLnBrk="1" hangingPunct="1">
              <a:defRPr/>
            </a:pPr>
            <a:r>
              <a:rPr lang="en-US" dirty="0"/>
              <a:t>For blogs, forum discussions, etc., it is harder:</a:t>
            </a:r>
          </a:p>
          <a:p>
            <a:pPr lvl="1" eaLnBrk="1" hangingPunct="1">
              <a:defRPr/>
            </a:pPr>
            <a:r>
              <a:rPr lang="en-US" dirty="0"/>
              <a:t>both entity and aspects of entity are unknown,</a:t>
            </a:r>
          </a:p>
          <a:p>
            <a:pPr lvl="1" eaLnBrk="1" hangingPunct="1">
              <a:defRPr/>
            </a:pPr>
            <a:r>
              <a:rPr lang="en-US" dirty="0"/>
              <a:t>there may also be many comparisons, and</a:t>
            </a:r>
          </a:p>
          <a:p>
            <a:pPr lvl="1" eaLnBrk="1" hangingPunct="1">
              <a:defRPr/>
            </a:pPr>
            <a:r>
              <a:rPr lang="en-US" dirty="0"/>
              <a:t>there is also a lot of irrelevant information.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EA126-4F21-4A64-B400-ED6661770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Find 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BE2ED-9976-4500-B086-E26849EE3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Although similar, it is somewhat different from the traditional named entity recognition (NER).</a:t>
            </a:r>
          </a:p>
          <a:p>
            <a:pPr eaLnBrk="1" hangingPunct="1">
              <a:defRPr/>
            </a:pPr>
            <a:r>
              <a:rPr lang="en-US" dirty="0"/>
              <a:t>E.g., one wants to study opinions on phones given Motorola and Nokia, find all phone brands and models in a corpus, e.g., Samsung, Moto.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AF03-D872-4495-92D6-26D84A9D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Feature/Aspect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9F65F-C9AD-401A-BD56-7276A01C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Extraction may use:</a:t>
            </a:r>
          </a:p>
          <a:p>
            <a:pPr lvl="1" eaLnBrk="1" hangingPunct="1">
              <a:defRPr/>
            </a:pPr>
            <a:r>
              <a:rPr lang="en-US" dirty="0"/>
              <a:t>frequent nouns and noun phrases</a:t>
            </a:r>
          </a:p>
          <a:p>
            <a:pPr lvl="2" eaLnBrk="1" hangingPunct="1">
              <a:defRPr/>
            </a:pPr>
            <a:r>
              <a:rPr lang="en-US" dirty="0"/>
              <a:t>Sometimes limited to a set known to be related to the entity of interest or using </a:t>
            </a:r>
            <a:r>
              <a:rPr lang="en-US" b="1" dirty="0"/>
              <a:t>part discriminators</a:t>
            </a:r>
          </a:p>
          <a:p>
            <a:pPr lvl="2" eaLnBrk="1" hangingPunct="1">
              <a:defRPr/>
            </a:pPr>
            <a:r>
              <a:rPr lang="en-US" dirty="0"/>
              <a:t>e.g., for a scanner entity “of scanner”, “scanner has”</a:t>
            </a:r>
          </a:p>
          <a:p>
            <a:pPr eaLnBrk="1" hangingPunct="1">
              <a:defRPr/>
            </a:pPr>
            <a:r>
              <a:rPr lang="en-US" dirty="0"/>
              <a:t>opinion and target relations</a:t>
            </a:r>
          </a:p>
          <a:p>
            <a:pPr lvl="1" eaLnBrk="1" hangingPunct="1">
              <a:defRPr/>
            </a:pPr>
            <a:r>
              <a:rPr lang="en-US" dirty="0"/>
              <a:t>Proximity or syntactic dependency</a:t>
            </a:r>
          </a:p>
          <a:p>
            <a:pPr eaLnBrk="1" hangingPunct="1">
              <a:defRPr/>
            </a:pPr>
            <a:r>
              <a:rPr lang="en-US" dirty="0"/>
              <a:t>Standard IE methods</a:t>
            </a:r>
          </a:p>
          <a:p>
            <a:pPr lvl="1" eaLnBrk="1" hangingPunct="1">
              <a:defRPr/>
            </a:pPr>
            <a:r>
              <a:rPr lang="en-US" dirty="0"/>
              <a:t>Rule-based or supervised learning</a:t>
            </a:r>
          </a:p>
          <a:p>
            <a:pPr lvl="1" eaLnBrk="1" hangingPunct="1">
              <a:defRPr/>
            </a:pPr>
            <a:r>
              <a:rPr lang="en-US" dirty="0"/>
              <a:t>Often HMMs or CRFs (like standard IE)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4494F3DE-B261-462D-916A-57899B0AB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Double Propagation</a:t>
            </a:r>
            <a:endParaRPr lang="en-US" altLang="en-US" sz="2400" dirty="0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944A841C-C899-4B5A-84B5-F4AB521C7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93838"/>
            <a:ext cx="8459787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Proposed in </a:t>
            </a:r>
            <a:r>
              <a:rPr lang="en-US" altLang="en-US" dirty="0" err="1"/>
              <a:t>Qiu</a:t>
            </a:r>
            <a:r>
              <a:rPr lang="en-US" altLang="en-US" dirty="0"/>
              <a:t> et al., IJCAI-2009</a:t>
            </a:r>
          </a:p>
          <a:p>
            <a:pPr lvl="1" eaLnBrk="1" hangingPunct="1">
              <a:defRPr/>
            </a:pPr>
            <a:r>
              <a:rPr lang="en-US" altLang="en-US" dirty="0"/>
              <a:t>Like co-training</a:t>
            </a:r>
          </a:p>
          <a:p>
            <a:pPr eaLnBrk="1" hangingPunct="1">
              <a:defRPr/>
            </a:pPr>
            <a:r>
              <a:rPr lang="en-US" altLang="en-US" dirty="0"/>
              <a:t>It exploits the dependency relations of opinions and features to extract features.</a:t>
            </a:r>
          </a:p>
          <a:p>
            <a:pPr lvl="1" eaLnBrk="1" hangingPunct="1">
              <a:defRPr/>
            </a:pPr>
            <a:r>
              <a:rPr lang="en-US" altLang="en-US" dirty="0"/>
              <a:t>Opinions words modify object features, e.g.,</a:t>
            </a:r>
          </a:p>
          <a:p>
            <a:pPr lvl="1" eaLnBrk="1" hangingPunct="1">
              <a:defRPr/>
            </a:pPr>
            <a:r>
              <a:rPr lang="en-US" altLang="en-US" dirty="0"/>
              <a:t>“This camera takes </a:t>
            </a:r>
            <a:r>
              <a:rPr lang="en-US" altLang="en-US" i="1" dirty="0">
                <a:solidFill>
                  <a:srgbClr val="FF3300"/>
                </a:solidFill>
              </a:rPr>
              <a:t>great </a:t>
            </a:r>
            <a:r>
              <a:rPr lang="en-US" altLang="en-US" i="1" dirty="0">
                <a:solidFill>
                  <a:srgbClr val="3333FF"/>
                </a:solidFill>
              </a:rPr>
              <a:t>pictures</a:t>
            </a:r>
            <a:r>
              <a:rPr lang="en-US" altLang="en-US" dirty="0"/>
              <a:t>”</a:t>
            </a:r>
          </a:p>
          <a:p>
            <a:pPr eaLnBrk="1" hangingPunct="1">
              <a:defRPr/>
            </a:pPr>
            <a:r>
              <a:rPr lang="en-US" altLang="en-US" dirty="0"/>
              <a:t>The algorithm bootstraps using a set of seed opinion words (no feature input).</a:t>
            </a:r>
          </a:p>
          <a:p>
            <a:pPr lvl="1" eaLnBrk="1" hangingPunct="1">
              <a:defRPr/>
            </a:pPr>
            <a:r>
              <a:rPr lang="en-US" altLang="en-US" dirty="0"/>
              <a:t>To extract features (and also opinion words)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3008-AB5E-4613-98E4-32E948DA2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DP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82B5D-DA7F-478D-A311-2BFE64EFF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8625"/>
            <a:ext cx="7772400" cy="2054225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DP is a bootstrapping method</a:t>
            </a:r>
          </a:p>
          <a:p>
            <a:pPr lvl="1" eaLnBrk="1" hangingPunct="1">
              <a:defRPr/>
            </a:pPr>
            <a:r>
              <a:rPr lang="en-US" dirty="0"/>
              <a:t>Input: a set of seed opinion words,</a:t>
            </a:r>
          </a:p>
          <a:p>
            <a:pPr lvl="1" eaLnBrk="1" hangingPunct="1">
              <a:defRPr/>
            </a:pPr>
            <a:r>
              <a:rPr lang="en-US" dirty="0"/>
              <a:t>no aspect seeds needed</a:t>
            </a:r>
          </a:p>
          <a:p>
            <a:pPr eaLnBrk="1" hangingPunct="1">
              <a:defRPr/>
            </a:pPr>
            <a:r>
              <a:rPr lang="en-US" dirty="0"/>
              <a:t>Based on dependency tree (</a:t>
            </a:r>
            <a:r>
              <a:rPr lang="en-US" dirty="0" err="1"/>
              <a:t>Tesniere</a:t>
            </a:r>
            <a:r>
              <a:rPr lang="en-US" dirty="0"/>
              <a:t> 1959)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53252" name="Freeform 9">
            <a:extLst>
              <a:ext uri="{FF2B5EF4-FFF2-40B4-BE49-F238E27FC236}">
                <a16:creationId xmlns:a16="http://schemas.microsoft.com/office/drawing/2014/main" id="{D2F3964D-0747-41CE-B507-8F0F5F3C34E7}"/>
              </a:ext>
            </a:extLst>
          </p:cNvPr>
          <p:cNvSpPr>
            <a:spLocks/>
          </p:cNvSpPr>
          <p:nvPr/>
        </p:nvSpPr>
        <p:spPr bwMode="auto">
          <a:xfrm>
            <a:off x="4737100" y="4754563"/>
            <a:ext cx="606425" cy="403225"/>
          </a:xfrm>
          <a:custGeom>
            <a:avLst/>
            <a:gdLst>
              <a:gd name="T0" fmla="*/ 163628626 w 600"/>
              <a:gd name="T1" fmla="*/ 212668705 h 360"/>
              <a:gd name="T2" fmla="*/ 163628626 w 600"/>
              <a:gd name="T3" fmla="*/ 0 h 360"/>
              <a:gd name="T4" fmla="*/ 0 w 600"/>
              <a:gd name="T5" fmla="*/ 0 h 360"/>
              <a:gd name="T6" fmla="*/ 0 w 600"/>
              <a:gd name="T7" fmla="*/ 212668705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3" name="Freeform 10">
            <a:extLst>
              <a:ext uri="{FF2B5EF4-FFF2-40B4-BE49-F238E27FC236}">
                <a16:creationId xmlns:a16="http://schemas.microsoft.com/office/drawing/2014/main" id="{E7039FBD-54B3-41B6-8DD9-606876FA49A7}"/>
              </a:ext>
            </a:extLst>
          </p:cNvPr>
          <p:cNvSpPr>
            <a:spLocks/>
          </p:cNvSpPr>
          <p:nvPr/>
        </p:nvSpPr>
        <p:spPr bwMode="auto">
          <a:xfrm flipH="1">
            <a:off x="4211638" y="4579938"/>
            <a:ext cx="1366837" cy="577850"/>
          </a:xfrm>
          <a:custGeom>
            <a:avLst/>
            <a:gdLst>
              <a:gd name="T0" fmla="*/ 2147483646 w 600"/>
              <a:gd name="T1" fmla="*/ 2147483646 h 360"/>
              <a:gd name="T2" fmla="*/ 2147483646 w 600"/>
              <a:gd name="T3" fmla="*/ 0 h 360"/>
              <a:gd name="T4" fmla="*/ 0 w 600"/>
              <a:gd name="T5" fmla="*/ 0 h 360"/>
              <a:gd name="T6" fmla="*/ 0 w 600"/>
              <a:gd name="T7" fmla="*/ 2147483646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4" name="Text Box 11">
            <a:extLst>
              <a:ext uri="{FF2B5EF4-FFF2-40B4-BE49-F238E27FC236}">
                <a16:creationId xmlns:a16="http://schemas.microsoft.com/office/drawing/2014/main" id="{5986181B-1016-4C16-A09E-05AB69DCD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138" y="5229225"/>
            <a:ext cx="56832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0">
                <a:latin typeface="Times New Roman" panose="02020603050405020304" pitchFamily="18" charset="0"/>
              </a:rPr>
              <a:t>This phone has good screen</a:t>
            </a:r>
            <a:endParaRPr kumimoji="0" lang="en-US" altLang="en-US" sz="4800" b="0">
              <a:latin typeface="Times New Roman" panose="02020603050405020304" pitchFamily="18" charset="0"/>
            </a:endParaRPr>
          </a:p>
        </p:txBody>
      </p:sp>
      <p:sp>
        <p:nvSpPr>
          <p:cNvPr id="53255" name="Freeform 9">
            <a:extLst>
              <a:ext uri="{FF2B5EF4-FFF2-40B4-BE49-F238E27FC236}">
                <a16:creationId xmlns:a16="http://schemas.microsoft.com/office/drawing/2014/main" id="{BF364752-A1A4-4A4B-93D1-859874DEDBB3}"/>
              </a:ext>
            </a:extLst>
          </p:cNvPr>
          <p:cNvSpPr>
            <a:spLocks/>
          </p:cNvSpPr>
          <p:nvPr/>
        </p:nvSpPr>
        <p:spPr bwMode="auto">
          <a:xfrm>
            <a:off x="3038475" y="4754563"/>
            <a:ext cx="608013" cy="403225"/>
          </a:xfrm>
          <a:custGeom>
            <a:avLst/>
            <a:gdLst>
              <a:gd name="T0" fmla="*/ 164057108 w 600"/>
              <a:gd name="T1" fmla="*/ 212668705 h 360"/>
              <a:gd name="T2" fmla="*/ 164057108 w 600"/>
              <a:gd name="T3" fmla="*/ 0 h 360"/>
              <a:gd name="T4" fmla="*/ 0 w 600"/>
              <a:gd name="T5" fmla="*/ 0 h 360"/>
              <a:gd name="T6" fmla="*/ 0 w 600"/>
              <a:gd name="T7" fmla="*/ 212668705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6" name="Freeform 9">
            <a:extLst>
              <a:ext uri="{FF2B5EF4-FFF2-40B4-BE49-F238E27FC236}">
                <a16:creationId xmlns:a16="http://schemas.microsoft.com/office/drawing/2014/main" id="{DC828DF9-E4F0-41FE-B22A-22AFC6B19B35}"/>
              </a:ext>
            </a:extLst>
          </p:cNvPr>
          <p:cNvSpPr>
            <a:spLocks/>
          </p:cNvSpPr>
          <p:nvPr/>
        </p:nvSpPr>
        <p:spPr bwMode="auto">
          <a:xfrm>
            <a:off x="3743325" y="4754563"/>
            <a:ext cx="409575" cy="403225"/>
          </a:xfrm>
          <a:custGeom>
            <a:avLst/>
            <a:gdLst>
              <a:gd name="T0" fmla="*/ 74516028 w 600"/>
              <a:gd name="T1" fmla="*/ 212668705 h 360"/>
              <a:gd name="T2" fmla="*/ 74516028 w 600"/>
              <a:gd name="T3" fmla="*/ 0 h 360"/>
              <a:gd name="T4" fmla="*/ 0 w 600"/>
              <a:gd name="T5" fmla="*/ 0 h 360"/>
              <a:gd name="T6" fmla="*/ 0 w 600"/>
              <a:gd name="T7" fmla="*/ 212668705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4BB7A76-BCAB-4D4E-96B0-A7AAD752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Rules from dependency grammar</a:t>
            </a:r>
          </a:p>
        </p:txBody>
      </p:sp>
      <p:pic>
        <p:nvPicPr>
          <p:cNvPr id="54275" name="Picture 2">
            <a:extLst>
              <a:ext uri="{FF2B5EF4-FFF2-40B4-BE49-F238E27FC236}">
                <a16:creationId xmlns:a16="http://schemas.microsoft.com/office/drawing/2014/main" id="{6D079D71-AD72-400D-88D9-0E033F0D8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1449388"/>
            <a:ext cx="8832850" cy="50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4FC0-7BB6-423C-B403-78DFB05A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Sentiment analysis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AC1A9-98D8-40E7-929C-B07EB4E00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6363"/>
            <a:ext cx="7772400" cy="51577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C00000"/>
                </a:solidFill>
              </a:rPr>
              <a:t>Businesses and organizations</a:t>
            </a:r>
          </a:p>
          <a:p>
            <a:pPr lvl="1" eaLnBrk="1" hangingPunct="1">
              <a:defRPr/>
            </a:pPr>
            <a:r>
              <a:rPr lang="en-US" dirty="0"/>
              <a:t>Benchmark products and services; market intelligence.</a:t>
            </a:r>
          </a:p>
          <a:p>
            <a:pPr lvl="2" eaLnBrk="1" hangingPunct="1">
              <a:defRPr/>
            </a:pPr>
            <a:r>
              <a:rPr lang="en-US" dirty="0"/>
              <a:t>Businesses spend a huge amount of money to find consumer opinions using consultants, surveys and focus groups, </a:t>
            </a:r>
            <a:r>
              <a:rPr lang="en-US" dirty="0" err="1"/>
              <a:t>etc</a:t>
            </a:r>
            <a:endParaRPr lang="en-US" dirty="0"/>
          </a:p>
          <a:p>
            <a:pPr eaLnBrk="1" hangingPunct="1">
              <a:defRPr/>
            </a:pPr>
            <a:r>
              <a:rPr lang="en-US" dirty="0">
                <a:solidFill>
                  <a:srgbClr val="C00000"/>
                </a:solidFill>
              </a:rPr>
              <a:t>Individuals</a:t>
            </a:r>
          </a:p>
          <a:p>
            <a:pPr lvl="1" eaLnBrk="1" hangingPunct="1">
              <a:defRPr/>
            </a:pPr>
            <a:r>
              <a:rPr lang="en-US" dirty="0"/>
              <a:t>Make decisions to purchase products or to use services</a:t>
            </a:r>
          </a:p>
          <a:p>
            <a:pPr lvl="1" eaLnBrk="1" hangingPunct="1">
              <a:defRPr/>
            </a:pPr>
            <a:r>
              <a:rPr lang="en-US" dirty="0"/>
              <a:t>Find public opinions about political candidates and issues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0000"/>
                </a:solidFill>
              </a:rPr>
              <a:t>Ad placement</a:t>
            </a:r>
            <a:r>
              <a:rPr lang="en-US" dirty="0"/>
              <a:t>: e.g. in social media</a:t>
            </a:r>
          </a:p>
          <a:p>
            <a:pPr lvl="1" eaLnBrk="1" hangingPunct="1">
              <a:defRPr/>
            </a:pPr>
            <a:r>
              <a:rPr lang="en-US" dirty="0"/>
              <a:t>Place an ad if one praises a product.</a:t>
            </a:r>
          </a:p>
          <a:p>
            <a:pPr lvl="1" eaLnBrk="1" hangingPunct="1">
              <a:defRPr/>
            </a:pPr>
            <a:r>
              <a:rPr lang="en-US" dirty="0"/>
              <a:t>Place an ad from a competitor if one criticizes a product.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0000"/>
                </a:solidFill>
              </a:rPr>
              <a:t>Opinion retrieval</a:t>
            </a:r>
            <a:r>
              <a:rPr lang="en-US" dirty="0"/>
              <a:t>: provide general search for opinions.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2132D89-9FFC-4695-96DA-00805F908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152401"/>
            <a:ext cx="7772400" cy="75632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Group synonym features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20ADD-6174-4E4C-A9F0-AA9B18C3F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75" y="1376363"/>
            <a:ext cx="8229600" cy="478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Features that are domain synonyms should be grouped together. </a:t>
            </a:r>
          </a:p>
          <a:p>
            <a:pPr eaLnBrk="1" hangingPunct="1">
              <a:defRPr/>
            </a:pPr>
            <a:r>
              <a:rPr lang="en-US" dirty="0"/>
              <a:t>Many techniques can be used to deal with the problem, e.g., </a:t>
            </a:r>
          </a:p>
          <a:p>
            <a:pPr lvl="1" eaLnBrk="1" hangingPunct="1">
              <a:defRPr/>
            </a:pPr>
            <a:r>
              <a:rPr lang="en-US" dirty="0">
                <a:ea typeface="+mn-ea"/>
                <a:cs typeface="+mn-cs"/>
              </a:rPr>
              <a:t>Topic modeling, distributional similarity, etc</a:t>
            </a:r>
          </a:p>
          <a:p>
            <a:pPr eaLnBrk="1" hangingPunct="1">
              <a:defRPr/>
            </a:pPr>
            <a:r>
              <a:rPr lang="en-US" dirty="0"/>
              <a:t>Semi-supervised learning method</a:t>
            </a:r>
          </a:p>
          <a:p>
            <a:pPr lvl="1" eaLnBrk="1" hangingPunct="1">
              <a:defRPr/>
            </a:pPr>
            <a:r>
              <a:rPr lang="en-US" dirty="0">
                <a:ea typeface="+mn-ea"/>
                <a:cs typeface="+mn-cs"/>
              </a:rPr>
              <a:t>Z. Zhai, B. Liu, H. Xu and P. Jia. Grouping Product Features Using Semi-Supervised Learning with Soft-Constraints. </a:t>
            </a:r>
            <a:r>
              <a:rPr lang="en-US" i="1" dirty="0">
                <a:ea typeface="+mn-ea"/>
                <a:cs typeface="+mn-cs"/>
              </a:rPr>
              <a:t>COLING-2010.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D1CBC7ED-F455-4CE2-A4D1-C71D7B9D6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152401"/>
            <a:ext cx="7772400" cy="72031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Coreference Resolution</a:t>
            </a:r>
            <a:endParaRPr lang="en-US" altLang="en-US" sz="2800" dirty="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73F4C85C-899F-4EBC-984F-B7F8D0F27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493838"/>
            <a:ext cx="8229600" cy="46370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Different from traditional coreference resolution</a:t>
            </a:r>
          </a:p>
          <a:p>
            <a:pPr lvl="1" eaLnBrk="1" hangingPunct="1">
              <a:defRPr/>
            </a:pPr>
            <a:r>
              <a:rPr lang="en-US" altLang="en-US"/>
              <a:t>Important to resolve objects and features</a:t>
            </a:r>
          </a:p>
          <a:p>
            <a:pPr lvl="1" eaLnBrk="1" hangingPunct="1">
              <a:defRPr/>
            </a:pPr>
            <a:r>
              <a:rPr lang="en-US" altLang="en-US"/>
              <a:t>E.g.., “</a:t>
            </a:r>
            <a:r>
              <a:rPr lang="en-US" altLang="en-US" i="1"/>
              <a:t>I bought a </a:t>
            </a:r>
            <a:r>
              <a:rPr lang="en-US" altLang="en-US" i="1">
                <a:solidFill>
                  <a:srgbClr val="FF0000"/>
                </a:solidFill>
              </a:rPr>
              <a:t>Canon S500 </a:t>
            </a:r>
            <a:r>
              <a:rPr lang="en-US" altLang="en-US" i="1"/>
              <a:t>camera yesterday. </a:t>
            </a:r>
            <a:r>
              <a:rPr lang="en-US" altLang="en-US" i="1">
                <a:solidFill>
                  <a:srgbClr val="FF0000"/>
                </a:solidFill>
              </a:rPr>
              <a:t>It</a:t>
            </a:r>
            <a:r>
              <a:rPr lang="en-US" altLang="en-US" i="1"/>
              <a:t> looked beautiful. I took a few </a:t>
            </a:r>
            <a:r>
              <a:rPr lang="en-US" altLang="en-US" i="1">
                <a:solidFill>
                  <a:srgbClr val="0000FF"/>
                </a:solidFill>
              </a:rPr>
              <a:t>photos</a:t>
            </a:r>
            <a:r>
              <a:rPr lang="en-US" altLang="en-US" i="1"/>
              <a:t> last night. </a:t>
            </a:r>
            <a:r>
              <a:rPr lang="en-US" altLang="en-US" i="1">
                <a:solidFill>
                  <a:srgbClr val="0000FF"/>
                </a:solidFill>
              </a:rPr>
              <a:t>They</a:t>
            </a:r>
            <a:r>
              <a:rPr lang="en-US" altLang="en-US" i="1"/>
              <a:t> were amazing</a:t>
            </a:r>
            <a:r>
              <a:rPr lang="en-US" altLang="en-US"/>
              <a:t>”.</a:t>
            </a:r>
          </a:p>
          <a:p>
            <a:pPr eaLnBrk="1" hangingPunct="1">
              <a:defRPr/>
            </a:pPr>
            <a:r>
              <a:rPr lang="en-US" altLang="en-US"/>
              <a:t>Some specific characteristics of opinions can be exploited for better accuracy. See </a:t>
            </a:r>
          </a:p>
          <a:p>
            <a:pPr lvl="1" eaLnBrk="1" hangingPunct="1">
              <a:defRPr/>
            </a:pPr>
            <a:r>
              <a:rPr lang="en-US" altLang="en-US"/>
              <a:t>X. Ding and B. Liu, Resolving Object and Attribute Coreference in Opinion Mining. </a:t>
            </a:r>
            <a:r>
              <a:rPr lang="en-US" altLang="en-US" i="1"/>
              <a:t>COLING-2010</a:t>
            </a:r>
            <a:r>
              <a:rPr lang="en-US" altLang="en-US"/>
              <a:t>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1686-8F0D-45C2-8A0A-CD1FF923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152401"/>
            <a:ext cx="7772400" cy="72031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Coreference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58A39-0C12-4F56-860D-77F823FE6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8781"/>
            <a:ext cx="7772400" cy="508537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Attardi et al. 2010. Coreference Resolution by Parse Analysis and Similarity Clustering.</a:t>
            </a:r>
          </a:p>
          <a:p>
            <a:pPr eaLnBrk="1" hangingPunct="1">
              <a:defRPr/>
            </a:pPr>
            <a:r>
              <a:rPr lang="en-US" dirty="0"/>
              <a:t>Best performing at </a:t>
            </a:r>
            <a:r>
              <a:rPr lang="en-US" dirty="0" err="1"/>
              <a:t>SemEval</a:t>
            </a:r>
            <a:r>
              <a:rPr lang="en-US" dirty="0"/>
              <a:t> 2010</a:t>
            </a:r>
          </a:p>
          <a:p>
            <a:pPr lvl="1" eaLnBrk="1" hangingPunct="1">
              <a:defRPr/>
            </a:pPr>
            <a:r>
              <a:rPr lang="en-US" dirty="0"/>
              <a:t>Identifies mentions from dependency trees</a:t>
            </a:r>
          </a:p>
          <a:p>
            <a:pPr lvl="1" eaLnBrk="1" hangingPunct="1">
              <a:defRPr/>
            </a:pPr>
            <a:r>
              <a:rPr lang="en-US" dirty="0"/>
              <a:t>Uses eager classifier to cluster mentions</a:t>
            </a:r>
          </a:p>
          <a:p>
            <a:pPr eaLnBrk="1" hangingPunct="1">
              <a:spcBef>
                <a:spcPts val="800"/>
              </a:spcBef>
              <a:spcAft>
                <a:spcPts val="0"/>
              </a:spcAft>
              <a:defRPr/>
            </a:pPr>
            <a:r>
              <a:rPr lang="en-US" i="1" dirty="0"/>
              <a:t>Positive</a:t>
            </a:r>
            <a:r>
              <a:rPr lang="en-US" dirty="0"/>
              <a:t> and </a:t>
            </a:r>
            <a:r>
              <a:rPr lang="en-US" i="1" dirty="0"/>
              <a:t>negative</a:t>
            </a:r>
            <a:r>
              <a:rPr lang="en-US" dirty="0"/>
              <a:t> instances are created by pairing each mention with each of the preceding ones</a:t>
            </a:r>
          </a:p>
          <a:p>
            <a:pPr eaLnBrk="1" hangingPunct="1">
              <a:spcBef>
                <a:spcPts val="800"/>
              </a:spcBef>
              <a:spcAft>
                <a:spcPts val="0"/>
              </a:spcAft>
              <a:defRPr/>
            </a:pPr>
            <a:r>
              <a:rPr lang="en-US" dirty="0"/>
              <a:t>Features extracted from pairs of mentions:</a:t>
            </a:r>
          </a:p>
          <a:p>
            <a:pPr marL="400050" lvl="1" indent="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Lexical: </a:t>
            </a:r>
            <a:r>
              <a:rPr lang="en-US" i="1" dirty="0"/>
              <a:t>Same, Prefix, Suffix, Acronym </a:t>
            </a:r>
            <a:r>
              <a:rPr lang="en-US" dirty="0"/>
              <a:t>…</a:t>
            </a:r>
          </a:p>
          <a:p>
            <a:pPr marL="400050" lvl="1" indent="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Distance:</a:t>
            </a:r>
            <a:r>
              <a:rPr lang="en-US" i="1" dirty="0"/>
              <a:t> Edit, mention, token, sentence</a:t>
            </a:r>
            <a:endParaRPr lang="it-IT" dirty="0"/>
          </a:p>
          <a:p>
            <a:pPr marL="400050" lvl="1" indent="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dirty="0" err="1"/>
              <a:t>Syntax</a:t>
            </a:r>
            <a:r>
              <a:rPr lang="it-IT" dirty="0"/>
              <a:t>: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i="1" dirty="0" err="1"/>
              <a:t>HeadPoS</a:t>
            </a:r>
            <a:r>
              <a:rPr lang="it-IT" dirty="0"/>
              <a:t>, </a:t>
            </a:r>
            <a:r>
              <a:rPr lang="it-IT" dirty="0" err="1"/>
              <a:t>pair</a:t>
            </a:r>
            <a:r>
              <a:rPr lang="it-IT" dirty="0"/>
              <a:t> of </a:t>
            </a:r>
            <a:r>
              <a:rPr lang="it-IT" i="1" dirty="0" err="1"/>
              <a:t>HeadPos</a:t>
            </a:r>
            <a:endParaRPr lang="it-IT" i="1" dirty="0"/>
          </a:p>
          <a:p>
            <a:pPr marL="400050" lvl="1" indent="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dirty="0" err="1"/>
              <a:t>Pair</a:t>
            </a:r>
            <a:r>
              <a:rPr lang="it-IT" dirty="0"/>
              <a:t> of </a:t>
            </a:r>
            <a:r>
              <a:rPr lang="it-IT" dirty="0" err="1"/>
              <a:t>counts</a:t>
            </a:r>
            <a:r>
              <a:rPr lang="it-IT" dirty="0"/>
              <a:t> of </a:t>
            </a:r>
            <a:r>
              <a:rPr lang="it-IT" dirty="0" err="1"/>
              <a:t>mention</a:t>
            </a:r>
            <a:r>
              <a:rPr lang="it-IT" dirty="0"/>
              <a:t> </a:t>
            </a:r>
            <a:r>
              <a:rPr lang="it-IT" dirty="0" err="1"/>
              <a:t>occurrences</a:t>
            </a:r>
            <a:endParaRPr lang="it-IT" dirty="0"/>
          </a:p>
          <a:p>
            <a:pPr marL="400050" lvl="1" indent="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dirty="0" err="1"/>
              <a:t>Same</a:t>
            </a:r>
            <a:r>
              <a:rPr lang="it-IT" dirty="0"/>
              <a:t> NE </a:t>
            </a:r>
            <a:r>
              <a:rPr lang="it-IT" dirty="0" err="1"/>
              <a:t>type</a:t>
            </a:r>
            <a:endParaRPr lang="it-IT" dirty="0"/>
          </a:p>
          <a:p>
            <a:pPr marL="400050" lvl="1" indent="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dirty="0"/>
              <a:t>For </a:t>
            </a:r>
            <a:r>
              <a:rPr lang="it-IT" dirty="0" err="1"/>
              <a:t>pronouns</a:t>
            </a:r>
            <a:r>
              <a:rPr lang="it-IT" dirty="0"/>
              <a:t>:  </a:t>
            </a:r>
            <a:r>
              <a:rPr lang="it-IT" dirty="0" err="1"/>
              <a:t>type</a:t>
            </a:r>
            <a:r>
              <a:rPr lang="it-IT" dirty="0"/>
              <a:t>, </a:t>
            </a:r>
            <a:r>
              <a:rPr lang="it-IT" dirty="0" err="1"/>
              <a:t>pair</a:t>
            </a:r>
            <a:r>
              <a:rPr lang="it-IT" dirty="0"/>
              <a:t> of </a:t>
            </a:r>
            <a:r>
              <a:rPr lang="it-IT" dirty="0" err="1"/>
              <a:t>genders</a:t>
            </a:r>
            <a:r>
              <a:rPr lang="it-IT" dirty="0"/>
              <a:t>, </a:t>
            </a:r>
            <a:r>
              <a:rPr lang="it-IT" dirty="0" err="1"/>
              <a:t>pair</a:t>
            </a:r>
            <a:r>
              <a:rPr lang="it-IT" dirty="0"/>
              <a:t> of </a:t>
            </a:r>
            <a:r>
              <a:rPr lang="it-IT" dirty="0" err="1"/>
              <a:t>numbers</a:t>
            </a:r>
            <a:endParaRPr lang="it-IT" dirty="0"/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AD8BC-7B53-4303-96D3-000224D8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Accuracy at </a:t>
            </a:r>
            <a:r>
              <a:rPr lang="en-US" dirty="0" err="1"/>
              <a:t>SemEval</a:t>
            </a:r>
            <a:r>
              <a:rPr lang="en-US" dirty="0"/>
              <a:t> 2010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D836FF-7C95-4F5D-8040-EB91FBE09C4E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2205038"/>
          <a:ext cx="6697664" cy="2714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Mention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CEAF</a:t>
                      </a:r>
                      <a:endParaRPr lang="en-US" sz="2800" b="1" dirty="0">
                        <a:effectLst/>
                        <a:latin typeface="+mn-lt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B</a:t>
                      </a:r>
                      <a:r>
                        <a:rPr lang="en-US" sz="2800" b="1" baseline="30000" dirty="0">
                          <a:effectLst/>
                        </a:rPr>
                        <a:t>3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Catalan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82.7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PMingLiU" panose="02020500000000000000" pitchFamily="18" charset="-120"/>
                        </a:rPr>
                        <a:t>57.1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64.6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German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59.2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PMingLiU" panose="02020500000000000000" pitchFamily="18" charset="-120"/>
                        </a:rPr>
                        <a:t>49.5</a:t>
                      </a: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50.7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English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73.9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PMingLiU" panose="02020500000000000000" pitchFamily="18" charset="-120"/>
                        </a:rPr>
                        <a:t>57.3</a:t>
                      </a: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61.3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Spanish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83.1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PMingLiU" panose="02020500000000000000" pitchFamily="18" charset="-120"/>
                        </a:rPr>
                        <a:t>59.3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66.0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8589" marR="6858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DC81E-3ADA-421F-A95D-16B35BF6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152401"/>
            <a:ext cx="7772400" cy="75632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Coreference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F46C6-BFEC-43A6-A399-15E118E46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Method of (Lee, </a:t>
            </a:r>
            <a:r>
              <a:rPr lang="en-US" dirty="0" err="1"/>
              <a:t>Peirsman</a:t>
            </a:r>
            <a:r>
              <a:rPr lang="en-US" dirty="0"/>
              <a:t> et al. 2011)</a:t>
            </a:r>
          </a:p>
          <a:p>
            <a:pPr eaLnBrk="1" hangingPunct="1">
              <a:defRPr/>
            </a:pPr>
            <a:r>
              <a:rPr lang="en-US" dirty="0"/>
              <a:t>Best-performing in CoNLL-2011</a:t>
            </a:r>
          </a:p>
          <a:p>
            <a:pPr lvl="1" eaLnBrk="1" hangingPunct="1">
              <a:defRPr/>
            </a:pPr>
            <a:r>
              <a:rPr lang="en-US" dirty="0"/>
              <a:t>Based on locating all noun phrases, identifying their properties, and then clustering them in several deterministic iterations (called </a:t>
            </a:r>
            <a:r>
              <a:rPr lang="en-US" i="1" dirty="0"/>
              <a:t>sieves</a:t>
            </a:r>
            <a:r>
              <a:rPr lang="en-US" dirty="0"/>
              <a:t>), starting with the highest-confidence rules and moving to lower-confidence higher-recall ones.</a:t>
            </a:r>
          </a:p>
          <a:p>
            <a:pPr lvl="1" eaLnBrk="1" hangingPunct="1">
              <a:defRPr/>
            </a:pPr>
            <a:r>
              <a:rPr lang="en-US" dirty="0"/>
              <a:t>Eager approach: any matching noun phrases with matching properties are immediately clustered together.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1A73074F-C75C-4F5A-9E80-C5F8546A0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1029" y="152636"/>
            <a:ext cx="8399463" cy="75608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Identify opinion orientation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A4E0B7D7-A141-4A9F-A7C3-924067C317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913" y="1530350"/>
            <a:ext cx="8375650" cy="4598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600">
                <a:solidFill>
                  <a:srgbClr val="FF3300"/>
                </a:solidFill>
              </a:rPr>
              <a:t>For each feature, we identify the sentiment or opinion orientation expressed by a reviewer.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altLang="en-US" sz="2600"/>
              <a:t>Almost all approaches make use of </a:t>
            </a:r>
            <a:r>
              <a:rPr lang="en-US" altLang="en-US" sz="2600">
                <a:solidFill>
                  <a:srgbClr val="FF0000"/>
                </a:solidFill>
              </a:rPr>
              <a:t>opinion words</a:t>
            </a:r>
            <a:r>
              <a:rPr lang="en-US" altLang="en-US" sz="2600"/>
              <a:t> </a:t>
            </a:r>
            <a:r>
              <a:rPr lang="en-US" altLang="en-US" sz="2600">
                <a:solidFill>
                  <a:srgbClr val="FF3300"/>
                </a:solidFill>
              </a:rPr>
              <a:t>and</a:t>
            </a:r>
            <a:r>
              <a:rPr lang="en-US" altLang="en-US" sz="2600"/>
              <a:t> </a:t>
            </a:r>
            <a:r>
              <a:rPr lang="en-US" altLang="en-US" sz="2600">
                <a:solidFill>
                  <a:srgbClr val="FF0000"/>
                </a:solidFill>
              </a:rPr>
              <a:t>phrases. </a:t>
            </a:r>
            <a:r>
              <a:rPr lang="en-US" altLang="en-US" sz="2600">
                <a:solidFill>
                  <a:srgbClr val="3333FF"/>
                </a:solidFill>
              </a:rPr>
              <a:t>But notice again (a simplistic way):</a:t>
            </a:r>
            <a:r>
              <a:rPr lang="en-US" altLang="en-US" sz="260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/>
              <a:t>Some opinion words have context independent orientations, e.g., “great”.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/>
              <a:t>Some other opinion words have context dependent orientations, e.g., “small”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200"/>
              <a:t>Many ways to use opinion words.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altLang="en-US" sz="2600"/>
              <a:t>Machine learning methods for sentiment classification at the sentence and clause levels are also applicable.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>
            <a:extLst>
              <a:ext uri="{FF2B5EF4-FFF2-40B4-BE49-F238E27FC236}">
                <a16:creationId xmlns:a16="http://schemas.microsoft.com/office/drawing/2014/main" id="{E5091725-DF6E-4828-9A6B-22EEA6133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165101"/>
            <a:ext cx="8435975" cy="7429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Aggregation of opinion words</a:t>
            </a:r>
            <a:endParaRPr lang="en-US" altLang="en-US" sz="2400" dirty="0"/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9BA9CDA9-E17E-430A-894B-9DF56C7930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09613" y="1600200"/>
            <a:ext cx="8147050" cy="5032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solidFill>
                  <a:srgbClr val="FF3300"/>
                </a:solidFill>
              </a:rPr>
              <a:t>Input</a:t>
            </a:r>
            <a:r>
              <a:rPr lang="en-US" altLang="en-US" sz="2400" dirty="0"/>
              <a:t>: a pair </a:t>
            </a:r>
            <a:r>
              <a:rPr lang="en-US" altLang="en-US" sz="2400" dirty="0">
                <a:latin typeface="+mj-lt"/>
              </a:rPr>
              <a:t>(</a:t>
            </a:r>
            <a:r>
              <a:rPr lang="en-US" altLang="en-US" sz="2400" i="1" dirty="0">
                <a:latin typeface="+mj-lt"/>
              </a:rPr>
              <a:t>f</a:t>
            </a:r>
            <a:r>
              <a:rPr lang="en-US" altLang="en-US" sz="2400" dirty="0">
                <a:latin typeface="+mj-lt"/>
              </a:rPr>
              <a:t>, </a:t>
            </a:r>
            <a:r>
              <a:rPr lang="en-US" altLang="en-US" sz="2400" i="1" dirty="0">
                <a:latin typeface="+mj-lt"/>
              </a:rPr>
              <a:t>s</a:t>
            </a:r>
            <a:r>
              <a:rPr lang="en-US" altLang="en-US" sz="2400" dirty="0">
                <a:latin typeface="+mj-lt"/>
              </a:rPr>
              <a:t>)</a:t>
            </a:r>
            <a:r>
              <a:rPr lang="en-US" altLang="en-US" sz="2400" dirty="0"/>
              <a:t>, where </a:t>
            </a:r>
            <a:r>
              <a:rPr lang="en-US" altLang="en-US" sz="2400" i="1" dirty="0">
                <a:latin typeface="+mj-lt"/>
              </a:rPr>
              <a:t>f</a:t>
            </a:r>
            <a:r>
              <a:rPr lang="en-US" altLang="en-US" sz="2400" dirty="0"/>
              <a:t> is a product feature and </a:t>
            </a:r>
            <a:r>
              <a:rPr lang="en-US" altLang="en-US" sz="2400" i="1" dirty="0">
                <a:latin typeface="+mj-lt"/>
              </a:rPr>
              <a:t>s</a:t>
            </a:r>
            <a:r>
              <a:rPr lang="en-US" altLang="en-US" sz="2400" dirty="0"/>
              <a:t> is a sentence that contains </a:t>
            </a:r>
            <a:r>
              <a:rPr lang="en-US" altLang="en-US" sz="2400" i="1" dirty="0">
                <a:latin typeface="+mj-lt"/>
              </a:rPr>
              <a:t>f</a:t>
            </a:r>
            <a:r>
              <a:rPr lang="en-US" altLang="en-US" sz="2400" dirty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solidFill>
                  <a:srgbClr val="FF3300"/>
                </a:solidFill>
              </a:rPr>
              <a:t>Output</a:t>
            </a:r>
            <a:r>
              <a:rPr lang="en-US" altLang="en-US" sz="2400" dirty="0"/>
              <a:t>: whether the opinion on </a:t>
            </a:r>
            <a:r>
              <a:rPr lang="en-US" altLang="en-US" sz="2400" i="1" dirty="0">
                <a:latin typeface="+mj-lt"/>
              </a:rPr>
              <a:t>f</a:t>
            </a:r>
            <a:r>
              <a:rPr lang="en-US" altLang="en-US" sz="2400" dirty="0"/>
              <a:t> in </a:t>
            </a:r>
            <a:r>
              <a:rPr lang="en-US" altLang="en-US" sz="2400" i="1" dirty="0">
                <a:latin typeface="+mj-lt"/>
              </a:rPr>
              <a:t>s</a:t>
            </a:r>
            <a:r>
              <a:rPr lang="en-US" altLang="en-US" sz="2400" dirty="0"/>
              <a:t> is positive, negative, or neutral.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Two steps: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/>
              <a:t>Step 1: split the sentence if needed based on BUT words (but, except that, </a:t>
            </a:r>
            <a:r>
              <a:rPr lang="en-US" altLang="en-US" dirty="0" err="1"/>
              <a:t>etc</a:t>
            </a:r>
            <a:r>
              <a:rPr lang="en-US" altLang="en-US" dirty="0"/>
              <a:t>).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/>
              <a:t>Step 2: work on the segment </a:t>
            </a:r>
            <a:r>
              <a:rPr lang="en-US" altLang="en-US" i="1" dirty="0">
                <a:latin typeface="+mj-lt"/>
              </a:rPr>
              <a:t>s</a:t>
            </a:r>
            <a:r>
              <a:rPr lang="en-US" altLang="en-US" i="1" baseline="-25000" dirty="0">
                <a:latin typeface="+mj-lt"/>
              </a:rPr>
              <a:t>f</a:t>
            </a:r>
            <a:r>
              <a:rPr lang="en-US" altLang="en-US" dirty="0"/>
              <a:t> containing </a:t>
            </a:r>
            <a:r>
              <a:rPr lang="en-US" altLang="en-US" i="1" dirty="0">
                <a:latin typeface="+mj-lt"/>
              </a:rPr>
              <a:t>f</a:t>
            </a:r>
            <a:r>
              <a:rPr lang="en-US" altLang="en-US" dirty="0"/>
              <a:t>. Let the set of opinion words in </a:t>
            </a:r>
            <a:r>
              <a:rPr lang="en-US" altLang="en-US" i="1" dirty="0">
                <a:latin typeface="+mj-lt"/>
              </a:rPr>
              <a:t>s</a:t>
            </a:r>
            <a:r>
              <a:rPr lang="en-US" altLang="en-US" i="1" baseline="-25000" dirty="0">
                <a:latin typeface="+mj-lt"/>
              </a:rPr>
              <a:t>f</a:t>
            </a:r>
            <a:r>
              <a:rPr lang="en-US" altLang="en-US" dirty="0"/>
              <a:t> be </a:t>
            </a:r>
            <a:r>
              <a:rPr lang="en-US" altLang="en-US" i="1" dirty="0">
                <a:latin typeface="+mj-lt"/>
              </a:rPr>
              <a:t>w</a:t>
            </a:r>
            <a:r>
              <a:rPr lang="en-US" altLang="en-US" baseline="-25000" dirty="0">
                <a:latin typeface="+mj-lt"/>
              </a:rPr>
              <a:t>1</a:t>
            </a:r>
            <a:r>
              <a:rPr lang="en-US" altLang="en-US" dirty="0">
                <a:latin typeface="+mj-lt"/>
              </a:rPr>
              <a:t>, .., </a:t>
            </a:r>
            <a:r>
              <a:rPr lang="en-US" altLang="en-US" i="1" dirty="0" err="1">
                <a:latin typeface="+mj-lt"/>
              </a:rPr>
              <a:t>w</a:t>
            </a:r>
            <a:r>
              <a:rPr lang="en-US" altLang="en-US" i="1" baseline="-25000" dirty="0" err="1">
                <a:latin typeface="+mj-lt"/>
              </a:rPr>
              <a:t>n</a:t>
            </a:r>
            <a:r>
              <a:rPr lang="en-US" altLang="en-US" dirty="0"/>
              <a:t>. Sum up their orientations (1, -1, 0), and assign the orientation to </a:t>
            </a:r>
            <a:r>
              <a:rPr lang="en-US" altLang="en-US" dirty="0">
                <a:latin typeface="+mj-lt"/>
              </a:rPr>
              <a:t>(</a:t>
            </a:r>
            <a:r>
              <a:rPr lang="en-US" altLang="en-US" i="1" dirty="0">
                <a:latin typeface="+mj-lt"/>
              </a:rPr>
              <a:t>f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i="1" dirty="0">
                <a:latin typeface="+mj-lt"/>
              </a:rPr>
              <a:t>s</a:t>
            </a:r>
            <a:r>
              <a:rPr lang="en-US" altLang="en-US" dirty="0">
                <a:latin typeface="+mj-lt"/>
              </a:rPr>
              <a:t>)</a:t>
            </a:r>
            <a:r>
              <a:rPr lang="en-US" altLang="en-US" dirty="0"/>
              <a:t> accordingly.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In (Ding et al, WSDM-08), step 2 is changed to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	with better results. </a:t>
            </a:r>
            <a:r>
              <a:rPr lang="en-US" altLang="en-US" sz="2400" i="1" dirty="0" err="1">
                <a:latin typeface="+mj-lt"/>
              </a:rPr>
              <a:t>w</a:t>
            </a:r>
            <a:r>
              <a:rPr lang="en-US" altLang="en-US" sz="2400" i="1" baseline="-25000" dirty="0" err="1">
                <a:latin typeface="+mj-lt"/>
              </a:rPr>
              <a:t>i</a:t>
            </a:r>
            <a:r>
              <a:rPr lang="en-US" altLang="en-US" sz="2400" i="1" dirty="0" err="1">
                <a:latin typeface="+mj-lt"/>
              </a:rPr>
              <a:t>.o</a:t>
            </a:r>
            <a:r>
              <a:rPr lang="en-US" altLang="en-US" sz="2400" dirty="0"/>
              <a:t> is the opinion orientation of </a:t>
            </a:r>
            <a:r>
              <a:rPr lang="en-US" altLang="en-US" sz="2400" i="1" dirty="0" err="1">
                <a:latin typeface="+mj-lt"/>
              </a:rPr>
              <a:t>w</a:t>
            </a:r>
            <a:r>
              <a:rPr lang="en-US" altLang="en-US" sz="2400" i="1" baseline="-25000" dirty="0" err="1">
                <a:latin typeface="+mj-lt"/>
              </a:rPr>
              <a:t>i</a:t>
            </a:r>
            <a:r>
              <a:rPr lang="en-US" altLang="en-US" sz="2400" dirty="0"/>
              <a:t>. </a:t>
            </a:r>
            <a:r>
              <a:rPr lang="en-US" altLang="en-US" sz="2400" i="1" dirty="0">
                <a:latin typeface="+mj-lt"/>
              </a:rPr>
              <a:t>d</a:t>
            </a:r>
            <a:r>
              <a:rPr lang="en-US" altLang="en-US" sz="2400" dirty="0">
                <a:latin typeface="+mj-lt"/>
              </a:rPr>
              <a:t>(</a:t>
            </a:r>
            <a:r>
              <a:rPr lang="en-US" altLang="en-US" sz="2400" i="1" dirty="0" err="1">
                <a:latin typeface="+mj-lt"/>
              </a:rPr>
              <a:t>w</a:t>
            </a:r>
            <a:r>
              <a:rPr lang="en-US" altLang="en-US" sz="2400" i="1" baseline="-25000" dirty="0" err="1">
                <a:latin typeface="+mj-lt"/>
              </a:rPr>
              <a:t>i</a:t>
            </a:r>
            <a:r>
              <a:rPr lang="en-US" altLang="en-US" sz="2400" dirty="0">
                <a:latin typeface="+mj-lt"/>
              </a:rPr>
              <a:t>, </a:t>
            </a:r>
            <a:r>
              <a:rPr lang="en-US" altLang="en-US" sz="2400" i="1" dirty="0">
                <a:latin typeface="+mj-lt"/>
              </a:rPr>
              <a:t>f</a:t>
            </a:r>
            <a:r>
              <a:rPr lang="en-US" altLang="en-US" sz="2400" dirty="0">
                <a:latin typeface="+mj-lt"/>
              </a:rPr>
              <a:t>)</a:t>
            </a:r>
            <a:r>
              <a:rPr lang="en-US" altLang="en-US" sz="2400" dirty="0"/>
              <a:t> is the distance from </a:t>
            </a:r>
            <a:r>
              <a:rPr lang="en-US" altLang="en-US" sz="2400" i="1" dirty="0">
                <a:latin typeface="+mj-lt"/>
              </a:rPr>
              <a:t>f</a:t>
            </a:r>
            <a:r>
              <a:rPr lang="en-US" altLang="en-US" sz="2400" dirty="0"/>
              <a:t> to </a:t>
            </a:r>
            <a:r>
              <a:rPr lang="en-US" altLang="en-US" sz="2400" i="1" dirty="0" err="1">
                <a:latin typeface="+mj-lt"/>
              </a:rPr>
              <a:t>w</a:t>
            </a:r>
            <a:r>
              <a:rPr lang="en-US" altLang="en-US" sz="2400" i="1" baseline="-25000" dirty="0" err="1">
                <a:latin typeface="+mj-lt"/>
              </a:rPr>
              <a:t>i</a:t>
            </a:r>
            <a:r>
              <a:rPr lang="en-US" altLang="en-US" sz="2400" dirty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dirty="0"/>
          </a:p>
        </p:txBody>
      </p:sp>
      <p:graphicFrame>
        <p:nvGraphicFramePr>
          <p:cNvPr id="62468" name="Object 4">
            <a:extLst>
              <a:ext uri="{FF2B5EF4-FFF2-40B4-BE49-F238E27FC236}">
                <a16:creationId xmlns:a16="http://schemas.microsoft.com/office/drawing/2014/main" id="{1397FC16-5221-4359-A377-3BEADFEA586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014788" y="5300663"/>
          <a:ext cx="13144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Equation" r:id="rId4" imgW="876300" imgH="431800" progId="Equation.3">
                  <p:embed/>
                </p:oleObj>
              </mc:Choice>
              <mc:Fallback>
                <p:oleObj name="Equation" r:id="rId4" imgW="876300" imgH="4318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5300663"/>
                        <a:ext cx="131445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C8FFCFC-867A-4D43-861E-EFA0E9899726}"/>
              </a:ext>
            </a:extLst>
          </p:cNvPr>
          <p:cNvSpPr/>
          <p:nvPr/>
        </p:nvSpPr>
        <p:spPr>
          <a:xfrm>
            <a:off x="658148" y="6597352"/>
            <a:ext cx="17636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/>
              <a:t>Ding and Liu, 2008</a:t>
            </a:r>
            <a:endParaRPr lang="it-IT" sz="14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C7C82DE1-B3D1-45E5-8163-BC716DDB5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08" y="152637"/>
            <a:ext cx="8496300" cy="75541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Basic Opinion Rules</a:t>
            </a:r>
            <a:endParaRPr lang="en-US" alt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531E3-4794-40B5-8820-5C9632B20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75" y="1420813"/>
            <a:ext cx="8229600" cy="4710112"/>
          </a:xfrm>
        </p:spPr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Opinions are governed by some rules, e.g.,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/>
              <a:t>Neg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Negative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Pos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Positive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Negation </a:t>
            </a:r>
            <a:r>
              <a:rPr lang="en-US" dirty="0" err="1"/>
              <a:t>Neg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Positive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Negation Pos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Negative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Desired value range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Positive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/>
              <a:t>Below or above the desired value range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Negative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153594-4CD2-465A-B6E1-282F1C156169}"/>
              </a:ext>
            </a:extLst>
          </p:cNvPr>
          <p:cNvSpPr/>
          <p:nvPr/>
        </p:nvSpPr>
        <p:spPr>
          <a:xfrm>
            <a:off x="680616" y="6577607"/>
            <a:ext cx="25362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/>
              <a:t>B. Liu, NLP handbook, 2010</a:t>
            </a:r>
            <a:endParaRPr lang="it-IT" sz="14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D7C2A1D3-D66B-4975-8D00-FD766E2E2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720" y="152637"/>
            <a:ext cx="8459788" cy="75541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Basic Opinion Rules</a:t>
            </a:r>
            <a:endParaRPr lang="en-US" alt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9A635-3591-450F-858B-9D3804B56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8" y="1520825"/>
            <a:ext cx="7772400" cy="4835525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/>
              <a:t>Decreased </a:t>
            </a:r>
            <a:r>
              <a:rPr lang="en-US" dirty="0" err="1"/>
              <a:t>Neg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Positive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/>
              <a:t>Decreased Pos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Negative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/>
              <a:t>Increased </a:t>
            </a:r>
            <a:r>
              <a:rPr lang="en-US" dirty="0" err="1"/>
              <a:t>Neg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Negative 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/>
              <a:t>Increased Pos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Positive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/>
              <a:t>Consume resource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Negative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/>
              <a:t>Produce resource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Positive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/>
              <a:t>Consume waste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Positive</a:t>
            </a:r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dirty="0"/>
              <a:t>Produce waste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Negative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9C09E0-5B4D-4B82-8669-D06597273D8E}"/>
              </a:ext>
            </a:extLst>
          </p:cNvPr>
          <p:cNvSpPr/>
          <p:nvPr/>
        </p:nvSpPr>
        <p:spPr>
          <a:xfrm>
            <a:off x="680616" y="6577607"/>
            <a:ext cx="25362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/>
              <a:t>B. Liu, NLP handbook, 2010</a:t>
            </a:r>
            <a:endParaRPr lang="it-IT" sz="1400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>
            <a:extLst>
              <a:ext uri="{FF2B5EF4-FFF2-40B4-BE49-F238E27FC236}">
                <a16:creationId xmlns:a16="http://schemas.microsoft.com/office/drawing/2014/main" id="{8C43DB18-60D3-4D5F-92EE-EDD8AF70E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Two Main Types of Opinions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5D6B741A-CE5C-485B-9732-716E3C1081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8500" y="1530350"/>
            <a:ext cx="8229600" cy="4706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FF0000"/>
                </a:solidFill>
              </a:rPr>
              <a:t>Direct Opinions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0000FF"/>
                </a:solidFill>
              </a:rPr>
              <a:t>direct sentiment expressions on some target objects, e.g., products, events, topics, persons.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0000FF"/>
                </a:solidFill>
              </a:rPr>
              <a:t>E.g., “the picture quality of this camera is great.”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(many are much more complex).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altLang="en-US" dirty="0">
                <a:solidFill>
                  <a:srgbClr val="FF0000"/>
                </a:solidFill>
              </a:rPr>
              <a:t>Comparative Opinions: </a:t>
            </a:r>
            <a:r>
              <a:rPr lang="en-US" altLang="en-US" dirty="0"/>
              <a:t>Comparisons expressing similarities or differences of more than one object. Usually stating an ordering or preference.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/>
              <a:t>E.g., “car x is cheaper than car y.”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DDD9C9A-BFCD-4909-8360-2BC59AA2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 Fascinating Problem!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77F16B2-500F-4507-B944-CDF925E81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82713"/>
            <a:ext cx="8386763" cy="4746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Intellectually challenging &amp; major applications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r>
              <a:rPr lang="en-US" altLang="en-US" dirty="0"/>
              <a:t>A popular research topic in recent years in NLP and Web data mining. </a:t>
            </a:r>
          </a:p>
          <a:p>
            <a:pPr lvl="1" eaLnBrk="1" hangingPunct="1">
              <a:defRPr/>
            </a:pPr>
            <a:r>
              <a:rPr lang="en-US" altLang="en-US" dirty="0"/>
              <a:t>20-60 companies in USA alone </a:t>
            </a:r>
          </a:p>
          <a:p>
            <a:pPr eaLnBrk="1" hangingPunct="1">
              <a:defRPr/>
            </a:pPr>
            <a:r>
              <a:rPr lang="en-US" altLang="en-US" dirty="0"/>
              <a:t>It touches every aspect of NLP and yet is restricted and confined.</a:t>
            </a:r>
          </a:p>
          <a:p>
            <a:pPr lvl="1" eaLnBrk="1" hangingPunct="1">
              <a:defRPr/>
            </a:pPr>
            <a:r>
              <a:rPr lang="en-US" altLang="en-US" dirty="0"/>
              <a:t>Little research in NLP/Linguistics in the past.</a:t>
            </a:r>
          </a:p>
          <a:p>
            <a:pPr eaLnBrk="1" hangingPunct="1">
              <a:defRPr/>
            </a:pPr>
            <a:r>
              <a:rPr lang="en-US" altLang="en-US" dirty="0"/>
              <a:t>Potentially a major technology from NLP 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But </a:t>
            </a:r>
            <a:r>
              <a:rPr lang="en-US" altLang="en-US" dirty="0"/>
              <a:t>“not yet” and not easy!</a:t>
            </a:r>
          </a:p>
          <a:p>
            <a:pPr lvl="1" eaLnBrk="1" hangingPunct="1">
              <a:defRPr/>
            </a:pPr>
            <a:r>
              <a:rPr lang="en-US" altLang="en-US" dirty="0"/>
              <a:t>Data sourcing and data integration are hard too!</a:t>
            </a:r>
          </a:p>
          <a:p>
            <a:pPr lvl="1"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3E3625DF-6CF5-44C4-AEF9-5F5998A18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88" y="152401"/>
            <a:ext cx="7772400" cy="75632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Comparative Opinions 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82E4174A-F09F-4DC5-BE7A-D503E78AAF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4688" y="1412875"/>
            <a:ext cx="8229600" cy="4940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i="1" dirty="0">
                <a:solidFill>
                  <a:srgbClr val="3333FF"/>
                </a:solidFill>
              </a:rPr>
              <a:t>Gradable</a:t>
            </a:r>
          </a:p>
          <a:p>
            <a:pPr lvl="1" eaLnBrk="1" hangingPunct="1">
              <a:defRPr/>
            </a:pPr>
            <a:r>
              <a:rPr lang="en-US" altLang="en-US" i="1" dirty="0">
                <a:solidFill>
                  <a:srgbClr val="3333FF"/>
                </a:solidFill>
              </a:rPr>
              <a:t>Non-Equal Gradable</a:t>
            </a:r>
            <a:r>
              <a:rPr lang="en-US" altLang="en-US" dirty="0"/>
              <a:t>: Relations of the type </a:t>
            </a:r>
            <a:r>
              <a:rPr lang="en-US" altLang="en-US" i="1" dirty="0"/>
              <a:t>greater </a:t>
            </a:r>
            <a:r>
              <a:rPr lang="en-US" altLang="en-US" dirty="0"/>
              <a:t>or </a:t>
            </a:r>
            <a:r>
              <a:rPr lang="en-US" altLang="en-US" i="1" dirty="0"/>
              <a:t>less than</a:t>
            </a:r>
          </a:p>
          <a:p>
            <a:pPr lvl="2" eaLnBrk="1" hangingPunct="1">
              <a:defRPr/>
            </a:pPr>
            <a:r>
              <a:rPr lang="en-US" altLang="en-US" sz="2400" i="1" dirty="0"/>
              <a:t>Ex: “optics of camera A is better than that of camera B”</a:t>
            </a:r>
          </a:p>
          <a:p>
            <a:pPr lvl="1" eaLnBrk="1" hangingPunct="1">
              <a:defRPr/>
            </a:pPr>
            <a:r>
              <a:rPr lang="en-US" altLang="en-US" i="1" dirty="0" err="1">
                <a:solidFill>
                  <a:srgbClr val="3333FF"/>
                </a:solidFill>
              </a:rPr>
              <a:t>Equative</a:t>
            </a:r>
            <a:r>
              <a:rPr lang="en-US" altLang="en-US" dirty="0"/>
              <a:t>: Relations of the type </a:t>
            </a:r>
            <a:r>
              <a:rPr lang="en-US" altLang="en-US" i="1" dirty="0"/>
              <a:t>equal to</a:t>
            </a:r>
            <a:r>
              <a:rPr lang="en-US" altLang="en-US" dirty="0"/>
              <a:t> </a:t>
            </a:r>
          </a:p>
          <a:p>
            <a:pPr lvl="2" eaLnBrk="1" hangingPunct="1">
              <a:defRPr/>
            </a:pPr>
            <a:r>
              <a:rPr lang="en-US" altLang="en-US" sz="2400" dirty="0"/>
              <a:t>Ex: “</a:t>
            </a:r>
            <a:r>
              <a:rPr lang="en-US" altLang="en-US" sz="2400" i="1" dirty="0"/>
              <a:t>camera A and camera B both come in 7MP</a:t>
            </a:r>
            <a:r>
              <a:rPr lang="en-US" altLang="en-US" sz="2400" dirty="0"/>
              <a:t>”</a:t>
            </a:r>
          </a:p>
          <a:p>
            <a:pPr lvl="1" eaLnBrk="1" hangingPunct="1">
              <a:defRPr/>
            </a:pPr>
            <a:r>
              <a:rPr lang="en-US" altLang="en-US" i="1" dirty="0">
                <a:solidFill>
                  <a:srgbClr val="3333FF"/>
                </a:solidFill>
              </a:rPr>
              <a:t>Superlative</a:t>
            </a:r>
            <a:r>
              <a:rPr lang="en-US" altLang="en-US" dirty="0"/>
              <a:t>: Relations of the type </a:t>
            </a:r>
            <a:r>
              <a:rPr lang="en-US" altLang="en-US" i="1" dirty="0"/>
              <a:t>greater </a:t>
            </a:r>
            <a:r>
              <a:rPr lang="en-US" altLang="en-US" dirty="0"/>
              <a:t>or</a:t>
            </a:r>
            <a:r>
              <a:rPr lang="en-US" altLang="en-US" i="1" dirty="0"/>
              <a:t> less than all others</a:t>
            </a:r>
          </a:p>
          <a:p>
            <a:pPr lvl="2" eaLnBrk="1" hangingPunct="1">
              <a:defRPr/>
            </a:pPr>
            <a:r>
              <a:rPr lang="en-US" altLang="en-US" sz="2400" dirty="0"/>
              <a:t>Ex: “</a:t>
            </a:r>
            <a:r>
              <a:rPr lang="en-US" altLang="en-US" sz="2400" i="1" dirty="0"/>
              <a:t>camera A is the cheapest camera available in market</a:t>
            </a:r>
            <a:r>
              <a:rPr lang="en-US" altLang="en-US" sz="2400" dirty="0"/>
              <a:t>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75D467-1B1A-4F74-BF56-023CA6552BF5}"/>
              </a:ext>
            </a:extLst>
          </p:cNvPr>
          <p:cNvSpPr/>
          <p:nvPr/>
        </p:nvSpPr>
        <p:spPr>
          <a:xfrm>
            <a:off x="677327" y="6577607"/>
            <a:ext cx="1882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b="1" dirty="0"/>
              <a:t>Jindal and Liu, 2006</a:t>
            </a:r>
            <a:endParaRPr lang="it-IT" sz="1400" b="1" dirty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2142B910-D923-48BF-8048-65D427A3C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Mining Comparative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27D4B-5015-4B75-AC4F-0656A914E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8" y="1520825"/>
            <a:ext cx="8229600" cy="4637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Objective</a:t>
            </a:r>
            <a:r>
              <a:rPr lang="en-US" dirty="0"/>
              <a:t>: Given an opinionated document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3333FF"/>
                </a:solidFill>
              </a:rPr>
              <a:t>Extract comparative opinions</a:t>
            </a:r>
            <a:r>
              <a:rPr lang="en-US" dirty="0"/>
              <a:t>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fr-FR" dirty="0"/>
              <a:t>		</a:t>
            </a:r>
            <a:r>
              <a:rPr lang="en-US" dirty="0"/>
              <a:t>(</a:t>
            </a:r>
            <a:r>
              <a:rPr lang="en-US" i="1" dirty="0"/>
              <a:t>O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i="1" dirty="0" err="1"/>
              <a:t>po</a:t>
            </a:r>
            <a:r>
              <a:rPr lang="en-US" i="1" dirty="0"/>
              <a:t>, h, t</a:t>
            </a:r>
            <a:r>
              <a:rPr lang="en-US" dirty="0"/>
              <a:t>),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where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i="1" dirty="0">
                <a:ea typeface="+mn-ea"/>
                <a:cs typeface="+mn-cs"/>
              </a:rPr>
              <a:t>O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 and </a:t>
            </a:r>
            <a:r>
              <a:rPr lang="en-US" i="1" dirty="0">
                <a:ea typeface="+mn-ea"/>
                <a:cs typeface="+mn-cs"/>
              </a:rPr>
              <a:t>O</a:t>
            </a:r>
            <a:r>
              <a:rPr lang="en-US" baseline="-25000" dirty="0">
                <a:ea typeface="+mn-ea"/>
                <a:cs typeface="+mn-cs"/>
              </a:rPr>
              <a:t>2</a:t>
            </a:r>
            <a:r>
              <a:rPr lang="en-US" dirty="0">
                <a:ea typeface="+mn-ea"/>
                <a:cs typeface="+mn-cs"/>
              </a:rPr>
              <a:t> are the </a:t>
            </a:r>
            <a:r>
              <a:rPr lang="en-US" b="1" dirty="0">
                <a:ea typeface="+mn-ea"/>
                <a:cs typeface="+mn-cs"/>
              </a:rPr>
              <a:t>object sets</a:t>
            </a:r>
            <a:r>
              <a:rPr lang="en-US" dirty="0">
                <a:ea typeface="+mn-ea"/>
                <a:cs typeface="+mn-cs"/>
              </a:rPr>
              <a:t> being compared based on their shared </a:t>
            </a:r>
            <a:r>
              <a:rPr lang="en-US" b="1" dirty="0">
                <a:ea typeface="+mn-ea"/>
                <a:cs typeface="+mn-cs"/>
              </a:rPr>
              <a:t>features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i="1" dirty="0">
                <a:ea typeface="+mn-ea"/>
                <a:cs typeface="+mn-cs"/>
              </a:rPr>
              <a:t>F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i="1" dirty="0" err="1">
                <a:ea typeface="+mn-ea"/>
                <a:cs typeface="+mn-cs"/>
              </a:rPr>
              <a:t>po</a:t>
            </a:r>
            <a:r>
              <a:rPr lang="en-US" dirty="0">
                <a:ea typeface="+mn-ea"/>
                <a:cs typeface="+mn-cs"/>
              </a:rPr>
              <a:t> is the </a:t>
            </a:r>
            <a:r>
              <a:rPr lang="en-US" b="1" dirty="0">
                <a:ea typeface="+mn-ea"/>
                <a:cs typeface="+mn-cs"/>
              </a:rPr>
              <a:t>preferred object set</a:t>
            </a:r>
            <a:r>
              <a:rPr lang="en-US" dirty="0">
                <a:ea typeface="+mn-ea"/>
                <a:cs typeface="+mn-cs"/>
              </a:rPr>
              <a:t> of the opinion holder </a:t>
            </a:r>
            <a:r>
              <a:rPr lang="en-US" i="1" dirty="0">
                <a:ea typeface="+mn-ea"/>
                <a:cs typeface="+mn-cs"/>
              </a:rPr>
              <a:t>h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i="1" dirty="0">
                <a:ea typeface="+mn-ea"/>
                <a:cs typeface="+mn-cs"/>
              </a:rPr>
              <a:t>t </a:t>
            </a:r>
            <a:r>
              <a:rPr lang="en-US" dirty="0">
                <a:ea typeface="+mn-ea"/>
                <a:cs typeface="+mn-cs"/>
              </a:rPr>
              <a:t>is the </a:t>
            </a:r>
            <a:r>
              <a:rPr lang="en-US" b="1" dirty="0">
                <a:ea typeface="+mn-ea"/>
                <a:cs typeface="+mn-cs"/>
              </a:rPr>
              <a:t>time</a:t>
            </a:r>
            <a:r>
              <a:rPr lang="en-US" dirty="0">
                <a:ea typeface="+mn-ea"/>
                <a:cs typeface="+mn-cs"/>
              </a:rPr>
              <a:t> when the comparative opinion is expressed.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US" dirty="0">
                <a:solidFill>
                  <a:srgbClr val="3333FF"/>
                </a:solidFill>
              </a:rPr>
              <a:t>Note:</a:t>
            </a:r>
            <a:r>
              <a:rPr lang="en-US" dirty="0"/>
              <a:t> not positive or negative opinions.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E8B29-7B81-4AF3-B625-DA9717ABCED2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372108" y="1664804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Sentiment Lexicon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BAA1578-F6E0-490D-A0AD-2D8F5A0F75F5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D658-9FB5-4FBB-8ACA-3A855CAA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Sentiment (opinion) lexicon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127C-8217-4ED7-BA8D-499504E93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Sentiment lexicon: lists of words and expressions used to express people’s subjective feelings and sentiments/opinions</a:t>
            </a:r>
          </a:p>
          <a:p>
            <a:pPr eaLnBrk="1" hangingPunct="1">
              <a:defRPr/>
            </a:pPr>
            <a:r>
              <a:rPr lang="en-US" dirty="0"/>
              <a:t>sentiments/opinions.</a:t>
            </a:r>
          </a:p>
          <a:p>
            <a:pPr lvl="1" eaLnBrk="1" hangingPunct="1">
              <a:defRPr/>
            </a:pPr>
            <a:r>
              <a:rPr lang="en-US" dirty="0"/>
              <a:t>Not just individual words, but also phrases and idioms, e.g.</a:t>
            </a:r>
          </a:p>
          <a:p>
            <a:pPr lvl="1" eaLnBrk="1" hangingPunct="1">
              <a:defRPr/>
            </a:pPr>
            <a:r>
              <a:rPr lang="en-US" dirty="0"/>
              <a:t>“costs an arm and a leg”</a:t>
            </a:r>
          </a:p>
          <a:p>
            <a:pPr eaLnBrk="1" hangingPunct="1">
              <a:defRPr/>
            </a:pPr>
            <a:r>
              <a:rPr lang="en-US" dirty="0"/>
              <a:t>Many sentiment lexica can be found on the web</a:t>
            </a:r>
          </a:p>
          <a:p>
            <a:pPr lvl="1" eaLnBrk="1" hangingPunct="1">
              <a:defRPr/>
            </a:pPr>
            <a:r>
              <a:rPr lang="en-US" dirty="0"/>
              <a:t>They often have thousands of terms, and are quite useful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C84A-2E5E-4385-B41A-B8BFFD58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Sentiment lexicon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23C0-A511-4313-8109-12F71D707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/>
              <a:t>Sentiment words or phrases (also called polar words,</a:t>
            </a:r>
          </a:p>
          <a:p>
            <a:pPr eaLnBrk="1" hangingPunct="1">
              <a:defRPr/>
            </a:pPr>
            <a:r>
              <a:rPr lang="en-US" dirty="0"/>
              <a:t>opinion bearing words, </a:t>
            </a:r>
            <a:r>
              <a:rPr lang="en-US" dirty="0" err="1"/>
              <a:t>etc</a:t>
            </a:r>
            <a:r>
              <a:rPr lang="en-US" dirty="0"/>
              <a:t>). E.g.,</a:t>
            </a:r>
          </a:p>
          <a:p>
            <a:pPr lvl="1" eaLnBrk="1" hangingPunct="1">
              <a:defRPr/>
            </a:pPr>
            <a:r>
              <a:rPr lang="en-US" dirty="0"/>
              <a:t>Positive: beautiful, wonderful, good, amazing,</a:t>
            </a:r>
          </a:p>
          <a:p>
            <a:pPr lvl="1" eaLnBrk="1" hangingPunct="1">
              <a:defRPr/>
            </a:pPr>
            <a:r>
              <a:rPr lang="en-US" dirty="0"/>
              <a:t>Negative: bad, poor, terrible, cost an arm and a leg.</a:t>
            </a:r>
          </a:p>
          <a:p>
            <a:pPr eaLnBrk="1" hangingPunct="1">
              <a:defRPr/>
            </a:pPr>
            <a:r>
              <a:rPr lang="en-US" dirty="0"/>
              <a:t>Many of them are context dependent, not just application domain dependent.</a:t>
            </a:r>
          </a:p>
          <a:p>
            <a:pPr eaLnBrk="1" hangingPunct="1">
              <a:defRPr/>
            </a:pPr>
            <a:r>
              <a:rPr lang="en-US" dirty="0"/>
              <a:t>Three main ways to compile such lists:</a:t>
            </a:r>
          </a:p>
          <a:p>
            <a:pPr lvl="1" eaLnBrk="1" hangingPunct="1">
              <a:defRPr/>
            </a:pPr>
            <a:r>
              <a:rPr lang="en-US" dirty="0"/>
              <a:t>Manual approach: not a bad idea for a one-time effort</a:t>
            </a:r>
          </a:p>
          <a:p>
            <a:pPr lvl="1" eaLnBrk="1" hangingPunct="1">
              <a:defRPr/>
            </a:pPr>
            <a:r>
              <a:rPr lang="en-US" dirty="0"/>
              <a:t>Corpus-based approach</a:t>
            </a:r>
          </a:p>
          <a:p>
            <a:pPr lvl="1" eaLnBrk="1" hangingPunct="1">
              <a:defRPr/>
            </a:pPr>
            <a:r>
              <a:rPr lang="en-US" dirty="0"/>
              <a:t>Dictionary-based approach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9801-900C-4760-B28B-2E558439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Corpus vs Dictionary-based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1BD1D-6061-4D65-BC0A-1CEC41F4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Corpus-based approaches</a:t>
            </a:r>
          </a:p>
          <a:p>
            <a:pPr lvl="1" eaLnBrk="1" hangingPunct="1">
              <a:defRPr/>
            </a:pPr>
            <a:r>
              <a:rPr lang="en-US" dirty="0"/>
              <a:t>Often use a double propagation between opinion words and the items they modify</a:t>
            </a:r>
          </a:p>
          <a:p>
            <a:pPr lvl="1" eaLnBrk="1" hangingPunct="1">
              <a:defRPr/>
            </a:pPr>
            <a:r>
              <a:rPr lang="en-US" dirty="0"/>
              <a:t>require a large corpus to get good coverage</a:t>
            </a:r>
          </a:p>
          <a:p>
            <a:pPr eaLnBrk="1" hangingPunct="1">
              <a:defRPr/>
            </a:pPr>
            <a:r>
              <a:rPr lang="en-US" dirty="0"/>
              <a:t>Dictionary-based methods</a:t>
            </a:r>
          </a:p>
          <a:p>
            <a:pPr lvl="1" eaLnBrk="1" hangingPunct="1">
              <a:defRPr/>
            </a:pPr>
            <a:r>
              <a:rPr lang="en-US" dirty="0"/>
              <a:t>Typically use </a:t>
            </a:r>
            <a:r>
              <a:rPr lang="en-US" dirty="0" err="1"/>
              <a:t>WordNet’s</a:t>
            </a:r>
            <a:r>
              <a:rPr lang="en-US" dirty="0"/>
              <a:t> </a:t>
            </a:r>
            <a:r>
              <a:rPr lang="en-US" dirty="0" err="1"/>
              <a:t>synsets</a:t>
            </a:r>
            <a:r>
              <a:rPr lang="en-US" dirty="0"/>
              <a:t> and hierarchies to acquire opinion words</a:t>
            </a:r>
          </a:p>
          <a:p>
            <a:pPr lvl="1" eaLnBrk="1" hangingPunct="1">
              <a:defRPr/>
            </a:pPr>
            <a:r>
              <a:rPr lang="en-US" dirty="0"/>
              <a:t>usually do not give domain or context dependent meanings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F5269-1ACD-4E9E-B2F2-0A7C59CC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Corpus-based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F9A9-AE9A-4683-B29D-B50A0D1C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/>
              <a:t>Rely on syntactic patterns in large corpora.</a:t>
            </a:r>
          </a:p>
          <a:p>
            <a:pPr eaLnBrk="1" hangingPunct="1">
              <a:defRPr/>
            </a:pPr>
            <a:r>
              <a:rPr lang="en-US" dirty="0"/>
              <a:t>(</a:t>
            </a:r>
            <a:r>
              <a:rPr lang="en-US" dirty="0" err="1"/>
              <a:t>Hazivassiloglou</a:t>
            </a:r>
            <a:r>
              <a:rPr lang="en-US" dirty="0"/>
              <a:t> and </a:t>
            </a:r>
            <a:r>
              <a:rPr lang="en-US" dirty="0" err="1"/>
              <a:t>McKeown</a:t>
            </a:r>
            <a:r>
              <a:rPr lang="en-US" dirty="0"/>
              <a:t>, 1997; </a:t>
            </a:r>
            <a:r>
              <a:rPr lang="en-US" dirty="0" err="1"/>
              <a:t>Turney</a:t>
            </a:r>
            <a:r>
              <a:rPr lang="en-US" dirty="0"/>
              <a:t>, 2002; Yu and </a:t>
            </a:r>
            <a:r>
              <a:rPr lang="en-US" dirty="0" err="1"/>
              <a:t>Hazivassiloglou</a:t>
            </a:r>
            <a:r>
              <a:rPr lang="en-US" dirty="0"/>
              <a:t>, 2003; </a:t>
            </a:r>
            <a:r>
              <a:rPr lang="en-US" dirty="0" err="1"/>
              <a:t>Kanayama</a:t>
            </a:r>
            <a:r>
              <a:rPr lang="en-US" dirty="0"/>
              <a:t> and </a:t>
            </a:r>
            <a:r>
              <a:rPr lang="en-US" dirty="0" err="1"/>
              <a:t>Nasukawa</a:t>
            </a:r>
            <a:r>
              <a:rPr lang="en-US" dirty="0"/>
              <a:t>, 2006; Ding, Liu and Yu, 2008)</a:t>
            </a:r>
          </a:p>
          <a:p>
            <a:pPr lvl="1" eaLnBrk="1" hangingPunct="1">
              <a:defRPr/>
            </a:pPr>
            <a:r>
              <a:rPr lang="en-US" dirty="0"/>
              <a:t>Can find domain dependent orientations (positive, negative, or neutral).</a:t>
            </a:r>
          </a:p>
          <a:p>
            <a:pPr eaLnBrk="1" hangingPunct="1">
              <a:defRPr/>
            </a:pPr>
            <a:r>
              <a:rPr lang="en-US" dirty="0"/>
              <a:t>(</a:t>
            </a:r>
            <a:r>
              <a:rPr lang="en-US" dirty="0" err="1"/>
              <a:t>Turney</a:t>
            </a:r>
            <a:r>
              <a:rPr lang="en-US" dirty="0"/>
              <a:t>, 2002) and (Yu and </a:t>
            </a:r>
            <a:r>
              <a:rPr lang="en-US" dirty="0" err="1"/>
              <a:t>Hazivassiloglou</a:t>
            </a:r>
            <a:r>
              <a:rPr lang="en-US" dirty="0"/>
              <a:t>, 2003)</a:t>
            </a:r>
          </a:p>
          <a:p>
            <a:pPr eaLnBrk="1" hangingPunct="1">
              <a:defRPr/>
            </a:pPr>
            <a:r>
              <a:rPr lang="en-US" dirty="0"/>
              <a:t>are similar.</a:t>
            </a:r>
          </a:p>
          <a:p>
            <a:pPr lvl="1" eaLnBrk="1" hangingPunct="1">
              <a:defRPr/>
            </a:pPr>
            <a:r>
              <a:rPr lang="en-US" dirty="0"/>
              <a:t>Assign opinion orientations (polarities) to words/phrases.</a:t>
            </a:r>
          </a:p>
          <a:p>
            <a:pPr lvl="1" eaLnBrk="1" hangingPunct="1">
              <a:defRPr/>
            </a:pPr>
            <a:r>
              <a:rPr lang="en-US" dirty="0"/>
              <a:t>(Yu and </a:t>
            </a:r>
            <a:r>
              <a:rPr lang="en-US" dirty="0" err="1"/>
              <a:t>Hazivassiloglou</a:t>
            </a:r>
            <a:r>
              <a:rPr lang="en-US" dirty="0"/>
              <a:t>, 2003) is slightly different from (</a:t>
            </a:r>
            <a:r>
              <a:rPr lang="en-US" dirty="0" err="1"/>
              <a:t>Turney</a:t>
            </a:r>
            <a:r>
              <a:rPr lang="en-US" dirty="0"/>
              <a:t>, 2002)</a:t>
            </a:r>
          </a:p>
          <a:p>
            <a:pPr lvl="2" eaLnBrk="1" hangingPunct="1">
              <a:defRPr/>
            </a:pPr>
            <a:r>
              <a:rPr lang="en-US" dirty="0"/>
              <a:t>use more seed words (rather than two) and use log-likelihood ratio (rather than PMI).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E5332-62FF-449C-BD8B-F0E42A65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Double Propagation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7F30-8C4A-4E2A-8637-373593052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The DP method can also use dependency of opinions &amp; aspects to extract new opinion words.</a:t>
            </a:r>
          </a:p>
          <a:p>
            <a:pPr eaLnBrk="1" hangingPunct="1">
              <a:defRPr/>
            </a:pPr>
            <a:r>
              <a:rPr lang="en-US" dirty="0"/>
              <a:t>Based on dependency relations</a:t>
            </a:r>
          </a:p>
          <a:p>
            <a:pPr lvl="1" eaLnBrk="1" hangingPunct="1">
              <a:defRPr/>
            </a:pPr>
            <a:r>
              <a:rPr lang="en-US" dirty="0"/>
              <a:t>Knowing an aspect can find the opinion word that modifies it</a:t>
            </a:r>
          </a:p>
          <a:p>
            <a:pPr lvl="2" eaLnBrk="1" hangingPunct="1">
              <a:defRPr/>
            </a:pPr>
            <a:r>
              <a:rPr lang="en-US" dirty="0"/>
              <a:t>E.g. “The rooms are spacious”</a:t>
            </a:r>
          </a:p>
          <a:p>
            <a:pPr lvl="1" eaLnBrk="1" hangingPunct="1">
              <a:defRPr/>
            </a:pPr>
            <a:r>
              <a:rPr lang="en-US" dirty="0"/>
              <a:t>Knowing some opinion words can find more opinion words</a:t>
            </a:r>
          </a:p>
          <a:p>
            <a:pPr lvl="2" eaLnBrk="1" hangingPunct="1">
              <a:defRPr/>
            </a:pPr>
            <a:r>
              <a:rPr lang="en-US" dirty="0"/>
              <a:t>E.g. “The rooms are spacious and beautiful”</a:t>
            </a:r>
          </a:p>
          <a:p>
            <a:pPr eaLnBrk="1" hangingPunct="1">
              <a:defRPr/>
            </a:pPr>
            <a:r>
              <a:rPr lang="en-US" dirty="0" err="1"/>
              <a:t>Jijkoun</a:t>
            </a:r>
            <a:r>
              <a:rPr lang="en-US" dirty="0"/>
              <a:t>, </a:t>
            </a:r>
            <a:r>
              <a:rPr lang="en-US" dirty="0" err="1"/>
              <a:t>Rijke</a:t>
            </a:r>
            <a:r>
              <a:rPr lang="en-US" dirty="0"/>
              <a:t> and </a:t>
            </a:r>
            <a:r>
              <a:rPr lang="en-US" dirty="0" err="1"/>
              <a:t>Weerkamp</a:t>
            </a:r>
            <a:r>
              <a:rPr lang="en-US" dirty="0"/>
              <a:t> (2010) did similarly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359A8-2486-4C41-ACE9-4A54ADE73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Opinions implied by objective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4191C-AD37-426A-9F02-5CB3CF9EA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Most opinion words are adjectives and adverbs, e.g., good, bad, </a:t>
            </a:r>
            <a:r>
              <a:rPr lang="en-US" dirty="0" err="1"/>
              <a:t>etc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There are also many subjective and opinion verbs and </a:t>
            </a:r>
            <a:r>
              <a:rPr lang="nn-NO" dirty="0"/>
              <a:t>nouns, e.g., hate (VB), love (VB), crap (NN).</a:t>
            </a:r>
          </a:p>
          <a:p>
            <a:pPr eaLnBrk="1" hangingPunct="1">
              <a:defRPr/>
            </a:pPr>
            <a:r>
              <a:rPr lang="en-US" dirty="0"/>
              <a:t>But objective nouns can imply opinions too</a:t>
            </a:r>
          </a:p>
          <a:p>
            <a:pPr lvl="1" eaLnBrk="1" hangingPunct="1">
              <a:defRPr/>
            </a:pPr>
            <a:r>
              <a:rPr lang="en-US" dirty="0"/>
              <a:t>E.g. “After sleeping on the mattress for one month, a body impression has formed in the middle”</a:t>
            </a:r>
          </a:p>
          <a:p>
            <a:pPr eaLnBrk="1" hangingPunct="1">
              <a:defRPr/>
            </a:pPr>
            <a:r>
              <a:rPr lang="en-US" dirty="0"/>
              <a:t>How to discover such nouns in a domain or context?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B8D2-4351-4117-91BC-418BB2762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65D61-9A1B-478F-ABB5-A7C926B4F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For an aspect with an implied opinion, it has a fixed opinion, either +</a:t>
            </a:r>
            <a:r>
              <a:rPr lang="en-US" dirty="0" err="1"/>
              <a:t>ve</a:t>
            </a:r>
            <a:r>
              <a:rPr lang="en-US" dirty="0"/>
              <a:t> or -</a:t>
            </a:r>
            <a:r>
              <a:rPr lang="en-US" dirty="0" err="1"/>
              <a:t>ve</a:t>
            </a:r>
            <a:r>
              <a:rPr lang="en-US" dirty="0"/>
              <a:t>, but not both.</a:t>
            </a:r>
          </a:p>
          <a:p>
            <a:pPr eaLnBrk="1" hangingPunct="1">
              <a:defRPr/>
            </a:pPr>
            <a:r>
              <a:rPr lang="en-US" dirty="0"/>
              <a:t>We find two direct modification relations using a dependency parser.</a:t>
            </a:r>
          </a:p>
          <a:p>
            <a:pPr lvl="1" eaLnBrk="1" hangingPunct="1">
              <a:defRPr/>
            </a:pPr>
            <a:r>
              <a:rPr lang="en-US" dirty="0"/>
              <a:t>Type 1: O → O-</a:t>
            </a:r>
            <a:r>
              <a:rPr lang="en-US" dirty="0" err="1"/>
              <a:t>Dep</a:t>
            </a:r>
            <a:r>
              <a:rPr lang="en-US" dirty="0"/>
              <a:t> → A</a:t>
            </a:r>
            <a:endParaRPr lang="en-US" i="1" dirty="0"/>
          </a:p>
          <a:p>
            <a:pPr lvl="2" eaLnBrk="1" hangingPunct="1">
              <a:defRPr/>
            </a:pPr>
            <a:r>
              <a:rPr lang="en-US" i="1" dirty="0"/>
              <a:t>This TV has </a:t>
            </a:r>
            <a:r>
              <a:rPr lang="en-US" i="1" dirty="0">
                <a:solidFill>
                  <a:srgbClr val="C00000"/>
                </a:solidFill>
              </a:rPr>
              <a:t>good</a:t>
            </a:r>
            <a:r>
              <a:rPr lang="en-US" i="1" dirty="0"/>
              <a:t> </a:t>
            </a:r>
            <a:r>
              <a:rPr lang="en-US" i="1" dirty="0">
                <a:solidFill>
                  <a:srgbClr val="339933"/>
                </a:solidFill>
              </a:rPr>
              <a:t>picture</a:t>
            </a:r>
            <a:r>
              <a:rPr lang="en-US" i="1" dirty="0"/>
              <a:t> quality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Type 2: O → O-</a:t>
            </a:r>
            <a:r>
              <a:rPr lang="en-US" dirty="0" err="1"/>
              <a:t>Dep</a:t>
            </a:r>
            <a:r>
              <a:rPr lang="en-US" dirty="0"/>
              <a:t> → H ← A-</a:t>
            </a:r>
            <a:r>
              <a:rPr lang="en-US" dirty="0" err="1"/>
              <a:t>Dep</a:t>
            </a:r>
            <a:r>
              <a:rPr lang="en-US" dirty="0"/>
              <a:t> ← A</a:t>
            </a:r>
            <a:endParaRPr lang="en-US" i="1" dirty="0"/>
          </a:p>
          <a:p>
            <a:pPr lvl="1" eaLnBrk="1" hangingPunct="1">
              <a:defRPr/>
            </a:pPr>
            <a:r>
              <a:rPr lang="en-US" i="1" dirty="0"/>
              <a:t>E.g. The </a:t>
            </a:r>
            <a:r>
              <a:rPr lang="en-US" i="1" dirty="0">
                <a:solidFill>
                  <a:srgbClr val="339933"/>
                </a:solidFill>
              </a:rPr>
              <a:t>springs</a:t>
            </a:r>
            <a:r>
              <a:rPr lang="en-US" i="1" dirty="0"/>
              <a:t> of the mattress are </a:t>
            </a:r>
            <a:r>
              <a:rPr lang="en-US" i="1" dirty="0">
                <a:solidFill>
                  <a:srgbClr val="C00000"/>
                </a:solidFill>
              </a:rPr>
              <a:t>bad</a:t>
            </a:r>
            <a:endParaRPr lang="en-US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en-US" dirty="0"/>
              <a:t>If an aspect has mixed opinions based on the two dependency relations, prune 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8E58-AFEC-49B8-A272-62961345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Abstract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293DE-A298-4FF0-BDEC-35EA43040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It consists of two parts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>
                <a:solidFill>
                  <a:srgbClr val="0000FF"/>
                </a:solidFill>
              </a:rPr>
              <a:t>Opinion definition</a:t>
            </a:r>
          </a:p>
          <a:p>
            <a:pPr marL="914400" lvl="1" indent="-514350" eaLnBrk="1" hangingPunct="1">
              <a:defRPr/>
            </a:pPr>
            <a:r>
              <a:rPr lang="en-US" dirty="0"/>
              <a:t>What is an opinion?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>
                <a:solidFill>
                  <a:srgbClr val="0000FF"/>
                </a:solidFill>
              </a:rPr>
              <a:t>Opinion summarization</a:t>
            </a:r>
          </a:p>
          <a:p>
            <a:pPr lvl="1" eaLnBrk="1" hangingPunct="1">
              <a:defRPr/>
            </a:pPr>
            <a:r>
              <a:rPr lang="en-US" dirty="0"/>
              <a:t>Opinions are subjective. An opinion from a single person (unless a VIP) is often not sufficient for action.</a:t>
            </a:r>
          </a:p>
          <a:p>
            <a:pPr lvl="1" eaLnBrk="1" hangingPunct="1">
              <a:defRPr/>
            </a:pPr>
            <a:r>
              <a:rPr lang="en-US" dirty="0"/>
              <a:t>We need opinions from many people, and thus opinion summarization.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36A3-A69C-41C3-BDB2-1630AD8DA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Dictionary-based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E850A-07A2-435A-8DB1-3FE7D6494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Typically use </a:t>
            </a:r>
            <a:r>
              <a:rPr lang="en-US" dirty="0" err="1"/>
              <a:t>WordNet’s</a:t>
            </a:r>
            <a:r>
              <a:rPr lang="en-US" dirty="0"/>
              <a:t> </a:t>
            </a:r>
            <a:r>
              <a:rPr lang="en-US" dirty="0" err="1"/>
              <a:t>synsets</a:t>
            </a:r>
            <a:r>
              <a:rPr lang="en-US" dirty="0"/>
              <a:t> and hierarchies to acquire opinion words</a:t>
            </a:r>
          </a:p>
          <a:p>
            <a:pPr lvl="1" eaLnBrk="1" hangingPunct="1">
              <a:defRPr/>
            </a:pPr>
            <a:r>
              <a:rPr lang="en-US" dirty="0"/>
              <a:t>Start with a small seed set of opinion words.</a:t>
            </a:r>
          </a:p>
          <a:p>
            <a:pPr lvl="1" eaLnBrk="1" hangingPunct="1">
              <a:defRPr/>
            </a:pPr>
            <a:r>
              <a:rPr lang="en-US" dirty="0"/>
              <a:t>Bootstrap the set to search for synonyms and antonyms in </a:t>
            </a:r>
            <a:r>
              <a:rPr lang="en-US" dirty="0" err="1"/>
              <a:t>WordNet</a:t>
            </a:r>
            <a:r>
              <a:rPr lang="en-US" dirty="0"/>
              <a:t> iteratively (Hu and Liu, 2004; Kim and </a:t>
            </a:r>
            <a:r>
              <a:rPr lang="en-US" dirty="0" err="1"/>
              <a:t>Hovy</a:t>
            </a:r>
            <a:r>
              <a:rPr lang="en-US" dirty="0"/>
              <a:t>, 2004; </a:t>
            </a:r>
            <a:r>
              <a:rPr lang="sv-SE" dirty="0"/>
              <a:t>Valitutti, Strapparava and Stock, 2004; Mohammad, Dunne </a:t>
            </a:r>
            <a:r>
              <a:rPr lang="en-US" dirty="0"/>
              <a:t>and Dorr, 2009).</a:t>
            </a:r>
          </a:p>
          <a:p>
            <a:pPr eaLnBrk="1" hangingPunct="1">
              <a:defRPr/>
            </a:pPr>
            <a:r>
              <a:rPr lang="en-US" dirty="0" err="1"/>
              <a:t>Kamps</a:t>
            </a:r>
            <a:r>
              <a:rPr lang="en-US" dirty="0"/>
              <a:t> et al., (2004) proposed a </a:t>
            </a:r>
            <a:r>
              <a:rPr lang="en-US" dirty="0" err="1"/>
              <a:t>WordNet</a:t>
            </a:r>
            <a:r>
              <a:rPr lang="en-US" dirty="0"/>
              <a:t> distance method to determine the sentiment orientation of a given adjective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9655-251B-4CDE-962C-913CC6E0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306388"/>
            <a:ext cx="7772400" cy="8191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Semi-supervised learning</a:t>
            </a:r>
            <a:br>
              <a:rPr lang="en-US" dirty="0"/>
            </a:br>
            <a:r>
              <a:rPr lang="it-IT" sz="2800" dirty="0"/>
              <a:t>(Esuli and Sebastiani, 2005)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34AC-3B18-46C1-9324-68AE4D592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Use supervised learning</a:t>
            </a:r>
          </a:p>
          <a:p>
            <a:pPr lvl="1" eaLnBrk="1" hangingPunct="1">
              <a:defRPr/>
            </a:pPr>
            <a:r>
              <a:rPr lang="en-US" dirty="0"/>
              <a:t>Given two seed sets: positive set P, negative set N</a:t>
            </a:r>
          </a:p>
          <a:p>
            <a:pPr lvl="1" eaLnBrk="1" hangingPunct="1">
              <a:defRPr/>
            </a:pPr>
            <a:r>
              <a:rPr lang="en-US" dirty="0"/>
              <a:t>The two seed sets are then expanded using synonym and </a:t>
            </a:r>
            <a:r>
              <a:rPr lang="en-US" dirty="0" err="1"/>
              <a:t>antonymy</a:t>
            </a:r>
            <a:r>
              <a:rPr lang="en-US" dirty="0"/>
              <a:t> relations in an online dictionary to generate the expanded sets P’ and N’</a:t>
            </a:r>
          </a:p>
          <a:p>
            <a:pPr eaLnBrk="1" hangingPunct="1">
              <a:defRPr/>
            </a:pPr>
            <a:r>
              <a:rPr lang="en-US" dirty="0"/>
              <a:t>P’ and N’ form the training sets</a:t>
            </a:r>
          </a:p>
          <a:p>
            <a:pPr eaLnBrk="1" hangingPunct="1">
              <a:defRPr/>
            </a:pPr>
            <a:r>
              <a:rPr lang="en-US" dirty="0"/>
              <a:t>Using all the glosses in a dictionary for each term in P’ </a:t>
            </a:r>
            <a:r>
              <a:rPr lang="en-US" dirty="0">
                <a:latin typeface="SimSun-ExtB" panose="02010609060101010101" pitchFamily="49" charset="-122"/>
                <a:ea typeface="SimSun-ExtB" panose="02010609060101010101" pitchFamily="49" charset="-122"/>
                <a:sym typeface="Symbol" panose="05050102010706020507" pitchFamily="18" charset="2"/>
              </a:rPr>
              <a:t></a:t>
            </a:r>
            <a:r>
              <a:rPr lang="en-US" dirty="0"/>
              <a:t> N’ and converting them to a vector</a:t>
            </a:r>
          </a:p>
          <a:p>
            <a:pPr eaLnBrk="1" hangingPunct="1">
              <a:defRPr/>
            </a:pPr>
            <a:r>
              <a:rPr lang="en-US" dirty="0"/>
              <a:t>Build a binary classifier</a:t>
            </a:r>
          </a:p>
          <a:p>
            <a:pPr eaLnBrk="1" hangingPunct="1">
              <a:defRPr/>
            </a:pPr>
            <a:r>
              <a:rPr lang="en-US" dirty="0" err="1"/>
              <a:t>SentiWordnet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E03C-4B92-4D2F-A426-94881F6B8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Which approach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5DC0-7AA8-4689-8F52-D8037C0FD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Both corpus and dictionary based approaches are needed.</a:t>
            </a:r>
          </a:p>
          <a:p>
            <a:pPr eaLnBrk="1" hangingPunct="1">
              <a:defRPr/>
            </a:pPr>
            <a:r>
              <a:rPr lang="en-US" dirty="0"/>
              <a:t>Dictionary usually does not give domain or context dependent meanings</a:t>
            </a:r>
          </a:p>
          <a:p>
            <a:pPr lvl="1" eaLnBrk="1" hangingPunct="1">
              <a:defRPr/>
            </a:pPr>
            <a:r>
              <a:rPr lang="en-US" dirty="0"/>
              <a:t>Corpus is needed for that</a:t>
            </a:r>
          </a:p>
          <a:p>
            <a:pPr eaLnBrk="1" hangingPunct="1">
              <a:defRPr/>
            </a:pPr>
            <a:r>
              <a:rPr lang="en-US" dirty="0"/>
              <a:t>Corpus-based approach is hard to find a very large set of opinion words</a:t>
            </a:r>
          </a:p>
          <a:p>
            <a:pPr lvl="1" eaLnBrk="1" hangingPunct="1">
              <a:defRPr/>
            </a:pPr>
            <a:r>
              <a:rPr lang="en-US" dirty="0"/>
              <a:t>Dictionary is good for that</a:t>
            </a:r>
          </a:p>
          <a:p>
            <a:pPr eaLnBrk="1" hangingPunct="1">
              <a:defRPr/>
            </a:pPr>
            <a:r>
              <a:rPr lang="en-US" dirty="0"/>
              <a:t>In practice, corpus, dictionary and manual approaches are all needed.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Deep Analysis for Sentiment Analysis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09613" y="1600200"/>
            <a:ext cx="7931150" cy="4525963"/>
          </a:xfrm>
        </p:spPr>
        <p:txBody>
          <a:bodyPr/>
          <a:lstStyle/>
          <a:p>
            <a:pPr marL="450850" indent="-45085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dirty="0" err="1"/>
              <a:t>L’iPhone</a:t>
            </a:r>
            <a:r>
              <a:rPr lang="en-US" altLang="en-US" dirty="0"/>
              <a:t> è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mio</a:t>
            </a:r>
            <a:r>
              <a:rPr lang="en-US" altLang="en-US" dirty="0"/>
              <a:t> </a:t>
            </a:r>
            <a:r>
              <a:rPr lang="en-US" altLang="en-US" dirty="0" err="1"/>
              <a:t>preferito</a:t>
            </a:r>
            <a:endParaRPr lang="en-US" altLang="en-US" dirty="0"/>
          </a:p>
          <a:p>
            <a:pPr marL="450850" indent="-45085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dirty="0"/>
              <a:t>Android è </a:t>
            </a:r>
            <a:r>
              <a:rPr lang="en-US" altLang="en-US" dirty="0" err="1"/>
              <a:t>preferito</a:t>
            </a:r>
            <a:r>
              <a:rPr lang="en-US" altLang="en-US" dirty="0"/>
              <a:t> </a:t>
            </a:r>
            <a:r>
              <a:rPr lang="en-US" altLang="en-US" dirty="0" err="1"/>
              <a:t>all’iPhone</a:t>
            </a:r>
            <a:endParaRPr lang="en-US" altLang="en-US" dirty="0"/>
          </a:p>
          <a:p>
            <a:pPr marL="450850" indent="-45085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dirty="0"/>
              <a:t>Android è </a:t>
            </a:r>
            <a:r>
              <a:rPr lang="en-US" altLang="en-US" dirty="0" err="1"/>
              <a:t>meno</a:t>
            </a:r>
            <a:r>
              <a:rPr lang="en-US" altLang="en-US" dirty="0"/>
              <a:t> </a:t>
            </a:r>
            <a:r>
              <a:rPr lang="en-US" altLang="en-US" dirty="0" err="1"/>
              <a:t>preferito</a:t>
            </a:r>
            <a:r>
              <a:rPr lang="en-US" altLang="en-US" dirty="0"/>
              <a:t> </a:t>
            </a:r>
            <a:r>
              <a:rPr lang="en-US" altLang="en-US" dirty="0" err="1"/>
              <a:t>dell’iPhone</a:t>
            </a:r>
            <a:endParaRPr lang="en-US" altLang="en-US" dirty="0"/>
          </a:p>
          <a:p>
            <a:pPr marL="450850" indent="-45085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dirty="0"/>
              <a:t>Il </a:t>
            </a:r>
            <a:r>
              <a:rPr lang="en-US" altLang="en-US" dirty="0" err="1"/>
              <a:t>gioco</a:t>
            </a:r>
            <a:r>
              <a:rPr lang="en-US" altLang="en-US" dirty="0"/>
              <a:t> </a:t>
            </a:r>
            <a:r>
              <a:rPr lang="en-US" altLang="en-US" dirty="0" err="1"/>
              <a:t>preferito</a:t>
            </a:r>
            <a:r>
              <a:rPr lang="en-US" altLang="en-US" dirty="0"/>
              <a:t> per Android</a:t>
            </a:r>
          </a:p>
          <a:p>
            <a:pPr marL="450850" indent="-45085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dirty="0"/>
              <a:t>Android è </a:t>
            </a:r>
            <a:r>
              <a:rPr lang="en-US" altLang="en-US" dirty="0" err="1"/>
              <a:t>l’obiettivo</a:t>
            </a:r>
            <a:r>
              <a:rPr lang="en-US" altLang="en-US" dirty="0"/>
              <a:t> </a:t>
            </a:r>
            <a:r>
              <a:rPr lang="en-US" altLang="en-US" dirty="0" err="1"/>
              <a:t>preferito</a:t>
            </a:r>
            <a:r>
              <a:rPr lang="en-US" altLang="en-US" dirty="0"/>
              <a:t> </a:t>
            </a:r>
            <a:r>
              <a:rPr lang="en-US" altLang="en-US" dirty="0" err="1"/>
              <a:t>dai</a:t>
            </a:r>
            <a:r>
              <a:rPr lang="en-US" altLang="en-US" dirty="0"/>
              <a:t> </a:t>
            </a:r>
            <a:r>
              <a:rPr lang="en-US" altLang="en-US" dirty="0" err="1"/>
              <a:t>pirati</a:t>
            </a:r>
            <a:endParaRPr lang="en-US" altLang="en-US" dirty="0"/>
          </a:p>
          <a:p>
            <a:pPr marL="450850" indent="-45085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dirty="0"/>
              <a:t>Lo </a:t>
            </a:r>
            <a:r>
              <a:rPr lang="en-US" altLang="en-US" dirty="0" err="1"/>
              <a:t>schermo</a:t>
            </a:r>
            <a:r>
              <a:rPr lang="en-US" altLang="en-US" dirty="0"/>
              <a:t> non è </a:t>
            </a:r>
            <a:r>
              <a:rPr lang="en-US" altLang="en-US" dirty="0" err="1"/>
              <a:t>tanto</a:t>
            </a:r>
            <a:r>
              <a:rPr lang="en-US" altLang="en-US" dirty="0"/>
              <a:t> bello</a:t>
            </a:r>
          </a:p>
          <a:p>
            <a:pPr marL="450850" indent="-450850"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alt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268538" y="1844675"/>
            <a:ext cx="1225550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816350" y="2457450"/>
            <a:ext cx="431800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87563" y="2492375"/>
            <a:ext cx="323850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87563" y="3105150"/>
            <a:ext cx="323850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787900" y="3105150"/>
            <a:ext cx="720725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55650" y="5048250"/>
            <a:ext cx="431800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35263" y="5048250"/>
            <a:ext cx="973137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55650" y="1844675"/>
            <a:ext cx="323850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19138" y="3789363"/>
            <a:ext cx="323850" cy="36036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402013" y="3752850"/>
            <a:ext cx="630237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2051050" y="4400550"/>
            <a:ext cx="504825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5400675" y="4400550"/>
            <a:ext cx="539750" cy="36036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0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Syntax Tree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4932363" y="3500438"/>
            <a:ext cx="814387" cy="554037"/>
          </a:xfrm>
          <a:custGeom>
            <a:avLst/>
            <a:gdLst>
              <a:gd name="T0" fmla="*/ 1635480347 w 600"/>
              <a:gd name="T1" fmla="*/ 785625289 h 360"/>
              <a:gd name="T2" fmla="*/ 1635480347 w 600"/>
              <a:gd name="T3" fmla="*/ 0 h 360"/>
              <a:gd name="T4" fmla="*/ 0 w 600"/>
              <a:gd name="T5" fmla="*/ 0 h 360"/>
              <a:gd name="T6" fmla="*/ 0 w 600"/>
              <a:gd name="T7" fmla="*/ 785625289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1600" dirty="0"/>
              <a:t>COMP</a:t>
            </a: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187450" y="3429000"/>
            <a:ext cx="974725" cy="635000"/>
          </a:xfrm>
          <a:custGeom>
            <a:avLst/>
            <a:gdLst>
              <a:gd name="T0" fmla="*/ 348386353 w 600"/>
              <a:gd name="T1" fmla="*/ 399872842 h 360"/>
              <a:gd name="T2" fmla="*/ 348386353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2000" dirty="0"/>
              <a:t>SUBJ</a:t>
            </a:r>
            <a:endParaRPr lang="en-US" sz="2800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H="1">
            <a:off x="5867400" y="3500438"/>
            <a:ext cx="720725" cy="547687"/>
          </a:xfrm>
          <a:custGeom>
            <a:avLst/>
            <a:gdLst>
              <a:gd name="T0" fmla="*/ 2147483647 w 600"/>
              <a:gd name="T1" fmla="*/ 1300409560 h 360"/>
              <a:gd name="T2" fmla="*/ 2147483647 w 600"/>
              <a:gd name="T3" fmla="*/ 0 h 360"/>
              <a:gd name="T4" fmla="*/ 0 w 600"/>
              <a:gd name="T5" fmla="*/ 0 h 360"/>
              <a:gd name="T6" fmla="*/ 0 w 600"/>
              <a:gd name="T7" fmla="*/ 1300409560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PREP</a:t>
            </a:r>
            <a:endParaRPr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3646488" y="3536950"/>
            <a:ext cx="1055687" cy="531813"/>
          </a:xfrm>
          <a:custGeom>
            <a:avLst/>
            <a:gdLst>
              <a:gd name="T0" fmla="*/ 783869367 w 600"/>
              <a:gd name="T1" fmla="*/ 785625289 h 360"/>
              <a:gd name="T2" fmla="*/ 783869367 w 600"/>
              <a:gd name="T3" fmla="*/ 0 h 360"/>
              <a:gd name="T4" fmla="*/ 0 w 600"/>
              <a:gd name="T5" fmla="*/ 0 h 360"/>
              <a:gd name="T6" fmla="*/ 0 w 600"/>
              <a:gd name="T7" fmla="*/ 785625289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2000" dirty="0"/>
              <a:t>MOD</a:t>
            </a: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 flipH="1">
            <a:off x="6767513" y="3500438"/>
            <a:ext cx="885825" cy="531812"/>
          </a:xfrm>
          <a:custGeom>
            <a:avLst/>
            <a:gdLst>
              <a:gd name="T0" fmla="*/ 348386353 w 600"/>
              <a:gd name="T1" fmla="*/ 399872842 h 360"/>
              <a:gd name="T2" fmla="*/ 348386353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2000" dirty="0"/>
              <a:t>MOD</a:t>
            </a:r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 flipH="1">
            <a:off x="2390775" y="2954338"/>
            <a:ext cx="1065213" cy="1158875"/>
          </a:xfrm>
          <a:custGeom>
            <a:avLst/>
            <a:gdLst>
              <a:gd name="T0" fmla="*/ 348386353 w 600"/>
              <a:gd name="T1" fmla="*/ 399872842 h 360"/>
              <a:gd name="T2" fmla="*/ 348386353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  <a:gd name="connsiteX0" fmla="*/ 10000 w 10000"/>
              <a:gd name="connsiteY0" fmla="*/ 10000 h 10442"/>
              <a:gd name="connsiteX1" fmla="*/ 10000 w 10000"/>
              <a:gd name="connsiteY1" fmla="*/ 0 h 10442"/>
              <a:gd name="connsiteX2" fmla="*/ 0 w 10000"/>
              <a:gd name="connsiteY2" fmla="*/ 0 h 10442"/>
              <a:gd name="connsiteX3" fmla="*/ 0 w 10000"/>
              <a:gd name="connsiteY3" fmla="*/ 10442 h 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442">
                <a:moveTo>
                  <a:pt x="10000" y="10000"/>
                </a:moveTo>
                <a:lnTo>
                  <a:pt x="10000" y="0"/>
                </a:lnTo>
                <a:lnTo>
                  <a:pt x="0" y="0"/>
                </a:lnTo>
                <a:lnTo>
                  <a:pt x="0" y="10442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0" rIns="0"/>
          <a:lstStyle/>
          <a:p>
            <a:pPr algn="ctr">
              <a:defRPr/>
            </a:pPr>
            <a:r>
              <a:rPr lang="en-US" sz="2000" dirty="0"/>
              <a:t>PRED</a:t>
            </a:r>
            <a:endParaRPr lang="en-US" dirty="0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2501900" y="3573463"/>
            <a:ext cx="774700" cy="525462"/>
          </a:xfrm>
          <a:custGeom>
            <a:avLst/>
            <a:gdLst>
              <a:gd name="T0" fmla="*/ 348386353 w 600"/>
              <a:gd name="T1" fmla="*/ 399872842 h 360"/>
              <a:gd name="T2" fmla="*/ 348386353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  <a:gd name="connsiteX0" fmla="*/ 10000 w 10000"/>
              <a:gd name="connsiteY0" fmla="*/ 10000 h 10442"/>
              <a:gd name="connsiteX1" fmla="*/ 10000 w 10000"/>
              <a:gd name="connsiteY1" fmla="*/ 0 h 10442"/>
              <a:gd name="connsiteX2" fmla="*/ 0 w 10000"/>
              <a:gd name="connsiteY2" fmla="*/ 0 h 10442"/>
              <a:gd name="connsiteX3" fmla="*/ 0 w 10000"/>
              <a:gd name="connsiteY3" fmla="*/ 10442 h 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442">
                <a:moveTo>
                  <a:pt x="10000" y="10000"/>
                </a:moveTo>
                <a:lnTo>
                  <a:pt x="10000" y="0"/>
                </a:lnTo>
                <a:lnTo>
                  <a:pt x="0" y="0"/>
                </a:lnTo>
                <a:lnTo>
                  <a:pt x="0" y="10442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>
            <a:off x="2270125" y="2389188"/>
            <a:ext cx="860425" cy="1697037"/>
          </a:xfrm>
          <a:custGeom>
            <a:avLst/>
            <a:gdLst>
              <a:gd name="T0" fmla="*/ 241934981 w 600"/>
              <a:gd name="T1" fmla="*/ 399872842 h 360"/>
              <a:gd name="T2" fmla="*/ 241934981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  <a:gd name="connsiteX0" fmla="*/ 10000 w 10000"/>
              <a:gd name="connsiteY0" fmla="*/ 10000 h 29655"/>
              <a:gd name="connsiteX1" fmla="*/ 10000 w 10000"/>
              <a:gd name="connsiteY1" fmla="*/ 0 h 29655"/>
              <a:gd name="connsiteX2" fmla="*/ 0 w 10000"/>
              <a:gd name="connsiteY2" fmla="*/ 0 h 29655"/>
              <a:gd name="connsiteX3" fmla="*/ 297 w 10000"/>
              <a:gd name="connsiteY3" fmla="*/ 29655 h 29655"/>
              <a:gd name="connsiteX0" fmla="*/ 10000 w 10000"/>
              <a:gd name="connsiteY0" fmla="*/ 172 h 29655"/>
              <a:gd name="connsiteX1" fmla="*/ 10000 w 10000"/>
              <a:gd name="connsiteY1" fmla="*/ 0 h 29655"/>
              <a:gd name="connsiteX2" fmla="*/ 0 w 10000"/>
              <a:gd name="connsiteY2" fmla="*/ 0 h 29655"/>
              <a:gd name="connsiteX3" fmla="*/ 297 w 10000"/>
              <a:gd name="connsiteY3" fmla="*/ 29655 h 29655"/>
              <a:gd name="connsiteX0" fmla="*/ 10000 w 10000"/>
              <a:gd name="connsiteY0" fmla="*/ 172 h 29655"/>
              <a:gd name="connsiteX1" fmla="*/ 10000 w 10000"/>
              <a:gd name="connsiteY1" fmla="*/ 0 h 29655"/>
              <a:gd name="connsiteX2" fmla="*/ 0 w 10000"/>
              <a:gd name="connsiteY2" fmla="*/ 0 h 29655"/>
              <a:gd name="connsiteX3" fmla="*/ 0 w 10000"/>
              <a:gd name="connsiteY3" fmla="*/ 29655 h 2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29655">
                <a:moveTo>
                  <a:pt x="10000" y="172"/>
                </a:moveTo>
                <a:lnTo>
                  <a:pt x="10000" y="0"/>
                </a:lnTo>
                <a:lnTo>
                  <a:pt x="0" y="0"/>
                </a:lnTo>
                <a:lnTo>
                  <a:pt x="0" y="29655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1800" dirty="0"/>
              <a:t>ROOT</a:t>
            </a:r>
          </a:p>
        </p:txBody>
      </p:sp>
      <p:sp>
        <p:nvSpPr>
          <p:cNvPr id="52235" name="TextBox 13"/>
          <p:cNvSpPr txBox="1">
            <a:spLocks noChangeArrowheads="1"/>
          </p:cNvSpPr>
          <p:nvPr/>
        </p:nvSpPr>
        <p:spPr bwMode="auto">
          <a:xfrm>
            <a:off x="719138" y="4113213"/>
            <a:ext cx="7967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b="0"/>
              <a:t>Android è l’ obiettivo preferito dai pirati informatici</a:t>
            </a:r>
          </a:p>
        </p:txBody>
      </p:sp>
    </p:spTree>
    <p:extLst>
      <p:ext uri="{BB962C8B-B14F-4D97-AF65-F5344CB8AC3E}">
        <p14:creationId xmlns:p14="http://schemas.microsoft.com/office/powerpoint/2010/main" val="36282538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Deep Analysis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Starts from syntax tree</a:t>
            </a:r>
          </a:p>
          <a:p>
            <a:pPr eaLnBrk="1" hangingPunct="1">
              <a:defRPr/>
            </a:pPr>
            <a:r>
              <a:rPr lang="en-US" altLang="en-US" dirty="0"/>
              <a:t>Identifies mentions and relations</a:t>
            </a:r>
          </a:p>
          <a:p>
            <a:pPr eaLnBrk="1" hangingPunct="1">
              <a:defRPr/>
            </a:pPr>
            <a:r>
              <a:rPr lang="en-US" altLang="en-US" dirty="0"/>
              <a:t>Applies filters</a:t>
            </a:r>
          </a:p>
          <a:p>
            <a:pPr eaLnBrk="1" hangingPunct="1">
              <a:defRPr/>
            </a:pPr>
            <a:r>
              <a:rPr lang="en-US" altLang="en-US" dirty="0"/>
              <a:t>Assigns score</a:t>
            </a:r>
          </a:p>
        </p:txBody>
      </p:sp>
    </p:spTree>
    <p:extLst>
      <p:ext uri="{BB962C8B-B14F-4D97-AF65-F5344CB8AC3E}">
        <p14:creationId xmlns:p14="http://schemas.microsoft.com/office/powerpoint/2010/main" val="12129588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Example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19138" y="3355975"/>
            <a:ext cx="8229600" cy="3276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Mention 1: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prezzo</a:t>
            </a:r>
            <a:r>
              <a:rPr lang="en-US" i="1" dirty="0"/>
              <a:t> è </a:t>
            </a:r>
            <a:r>
              <a:rPr lang="en-US" i="1" dirty="0" err="1"/>
              <a:t>elevato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Concept: </a:t>
            </a:r>
            <a:r>
              <a:rPr lang="en-US" dirty="0" err="1"/>
              <a:t>prezzo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Attribute: </a:t>
            </a:r>
            <a:r>
              <a:rPr lang="en-US" dirty="0" err="1"/>
              <a:t>elevato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Value: -1.00</a:t>
            </a:r>
          </a:p>
          <a:p>
            <a:pPr eaLnBrk="1" hangingPunct="1">
              <a:defRPr/>
            </a:pPr>
            <a:r>
              <a:rPr lang="en-US" dirty="0"/>
              <a:t>Mention 2: </a:t>
            </a:r>
            <a:r>
              <a:rPr lang="en-US" i="1" dirty="0"/>
              <a:t>la </a:t>
            </a:r>
            <a:r>
              <a:rPr lang="en-US" i="1" dirty="0" err="1"/>
              <a:t>qualità</a:t>
            </a:r>
            <a:r>
              <a:rPr lang="en-US" i="1" dirty="0"/>
              <a:t> è </a:t>
            </a:r>
            <a:r>
              <a:rPr lang="en-US" i="1" dirty="0" err="1"/>
              <a:t>notevole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Concept: </a:t>
            </a:r>
            <a:r>
              <a:rPr lang="en-US" dirty="0" err="1"/>
              <a:t>qualità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Attribute: </a:t>
            </a:r>
            <a:r>
              <a:rPr lang="en-US" dirty="0" err="1"/>
              <a:t>elevato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Value: +4.00</a:t>
            </a: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5076825" y="2141538"/>
            <a:ext cx="669925" cy="554037"/>
          </a:xfrm>
          <a:custGeom>
            <a:avLst/>
            <a:gdLst>
              <a:gd name="T0" fmla="*/ 1635480347 w 600"/>
              <a:gd name="T1" fmla="*/ 785625289 h 360"/>
              <a:gd name="T2" fmla="*/ 1635480347 w 600"/>
              <a:gd name="T3" fmla="*/ 0 h 360"/>
              <a:gd name="T4" fmla="*/ 0 w 600"/>
              <a:gd name="T5" fmla="*/ 0 h 360"/>
              <a:gd name="T6" fmla="*/ 0 w 600"/>
              <a:gd name="T7" fmla="*/ 785625289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016125" y="2046288"/>
            <a:ext cx="793750" cy="635000"/>
          </a:xfrm>
          <a:custGeom>
            <a:avLst/>
            <a:gdLst>
              <a:gd name="T0" fmla="*/ 348386353 w 600"/>
              <a:gd name="T1" fmla="*/ 399872842 h 360"/>
              <a:gd name="T2" fmla="*/ 348386353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1800" dirty="0"/>
              <a:t>SUBJ</a:t>
            </a: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867400" y="2147888"/>
            <a:ext cx="684213" cy="547687"/>
          </a:xfrm>
          <a:custGeom>
            <a:avLst/>
            <a:gdLst>
              <a:gd name="T0" fmla="*/ 2147483647 w 600"/>
              <a:gd name="T1" fmla="*/ 1300409560 h 360"/>
              <a:gd name="T2" fmla="*/ 2147483647 w 600"/>
              <a:gd name="T3" fmla="*/ 0 h 360"/>
              <a:gd name="T4" fmla="*/ 0 w 600"/>
              <a:gd name="T5" fmla="*/ 0 h 360"/>
              <a:gd name="T6" fmla="*/ 0 w 600"/>
              <a:gd name="T7" fmla="*/ 1300409560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SUBJ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H="1">
            <a:off x="2916238" y="1687513"/>
            <a:ext cx="1692275" cy="1003300"/>
          </a:xfrm>
          <a:custGeom>
            <a:avLst/>
            <a:gdLst>
              <a:gd name="T0" fmla="*/ 783869367 w 600"/>
              <a:gd name="T1" fmla="*/ 785625289 h 360"/>
              <a:gd name="T2" fmla="*/ 783869367 w 600"/>
              <a:gd name="T3" fmla="*/ 0 h 360"/>
              <a:gd name="T4" fmla="*/ 0 w 600"/>
              <a:gd name="T5" fmla="*/ 0 h 360"/>
              <a:gd name="T6" fmla="*/ 0 w 600"/>
              <a:gd name="T7" fmla="*/ 785625289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2000" dirty="0"/>
              <a:t>CONJ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flipH="1">
            <a:off x="6767513" y="2163763"/>
            <a:ext cx="885825" cy="531812"/>
          </a:xfrm>
          <a:custGeom>
            <a:avLst/>
            <a:gdLst>
              <a:gd name="T0" fmla="*/ 348386353 w 600"/>
              <a:gd name="T1" fmla="*/ 399872842 h 360"/>
              <a:gd name="T2" fmla="*/ 348386353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60">
                <a:moveTo>
                  <a:pt x="600" y="360"/>
                </a:moveTo>
                <a:lnTo>
                  <a:pt x="600" y="0"/>
                </a:lnTo>
                <a:lnTo>
                  <a:pt x="0" y="0"/>
                </a:lnTo>
                <a:lnTo>
                  <a:pt x="0" y="360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>
              <a:defRPr/>
            </a:pPr>
            <a:r>
              <a:rPr lang="en-US" sz="1800" dirty="0"/>
              <a:t>PRED</a:t>
            </a:r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 flipH="1">
            <a:off x="4703763" y="1687513"/>
            <a:ext cx="1955800" cy="1050925"/>
          </a:xfrm>
          <a:custGeom>
            <a:avLst/>
            <a:gdLst>
              <a:gd name="T0" fmla="*/ 348386353 w 600"/>
              <a:gd name="T1" fmla="*/ 399872842 h 360"/>
              <a:gd name="T2" fmla="*/ 348386353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  <a:gd name="connsiteX0" fmla="*/ 10000 w 10000"/>
              <a:gd name="connsiteY0" fmla="*/ 10000 h 10442"/>
              <a:gd name="connsiteX1" fmla="*/ 10000 w 10000"/>
              <a:gd name="connsiteY1" fmla="*/ 0 h 10442"/>
              <a:gd name="connsiteX2" fmla="*/ 0 w 10000"/>
              <a:gd name="connsiteY2" fmla="*/ 0 h 10442"/>
              <a:gd name="connsiteX3" fmla="*/ 0 w 10000"/>
              <a:gd name="connsiteY3" fmla="*/ 10442 h 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442">
                <a:moveTo>
                  <a:pt x="10000" y="10000"/>
                </a:moveTo>
                <a:lnTo>
                  <a:pt x="10000" y="0"/>
                </a:lnTo>
                <a:lnTo>
                  <a:pt x="0" y="0"/>
                </a:lnTo>
                <a:lnTo>
                  <a:pt x="0" y="10442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0" rIns="0"/>
          <a:lstStyle/>
          <a:p>
            <a:pPr algn="ctr">
              <a:defRPr/>
            </a:pPr>
            <a:r>
              <a:rPr lang="en-US" sz="2000" dirty="0"/>
              <a:t>PRED</a:t>
            </a: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 flipH="1">
            <a:off x="3033713" y="2185988"/>
            <a:ext cx="530225" cy="525462"/>
          </a:xfrm>
          <a:custGeom>
            <a:avLst/>
            <a:gdLst>
              <a:gd name="T0" fmla="*/ 348386353 w 600"/>
              <a:gd name="T1" fmla="*/ 399872842 h 360"/>
              <a:gd name="T2" fmla="*/ 348386353 w 600"/>
              <a:gd name="T3" fmla="*/ 0 h 360"/>
              <a:gd name="T4" fmla="*/ 0 w 600"/>
              <a:gd name="T5" fmla="*/ 0 h 360"/>
              <a:gd name="T6" fmla="*/ 0 w 600"/>
              <a:gd name="T7" fmla="*/ 399872842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60"/>
              <a:gd name="T14" fmla="*/ 600 w 600"/>
              <a:gd name="T15" fmla="*/ 360 h 360"/>
              <a:gd name="connsiteX0" fmla="*/ 10000 w 10000"/>
              <a:gd name="connsiteY0" fmla="*/ 10000 h 10442"/>
              <a:gd name="connsiteX1" fmla="*/ 10000 w 10000"/>
              <a:gd name="connsiteY1" fmla="*/ 0 h 10442"/>
              <a:gd name="connsiteX2" fmla="*/ 0 w 10000"/>
              <a:gd name="connsiteY2" fmla="*/ 0 h 10442"/>
              <a:gd name="connsiteX3" fmla="*/ 0 w 10000"/>
              <a:gd name="connsiteY3" fmla="*/ 10442 h 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442">
                <a:moveTo>
                  <a:pt x="10000" y="10000"/>
                </a:moveTo>
                <a:lnTo>
                  <a:pt x="10000" y="0"/>
                </a:lnTo>
                <a:lnTo>
                  <a:pt x="0" y="0"/>
                </a:lnTo>
                <a:lnTo>
                  <a:pt x="0" y="10442"/>
                </a:lnTo>
              </a:path>
            </a:pathLst>
          </a:custGeom>
          <a:ln w="444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283" name="TextBox 11"/>
          <p:cNvSpPr txBox="1">
            <a:spLocks noChangeArrowheads="1"/>
          </p:cNvSpPr>
          <p:nvPr/>
        </p:nvSpPr>
        <p:spPr bwMode="auto">
          <a:xfrm>
            <a:off x="719138" y="2725738"/>
            <a:ext cx="7967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b="0"/>
              <a:t>Il prezzo è elevato ma la qualità è notevole</a:t>
            </a:r>
          </a:p>
        </p:txBody>
      </p:sp>
    </p:spTree>
    <p:extLst>
      <p:ext uri="{BB962C8B-B14F-4D97-AF65-F5344CB8AC3E}">
        <p14:creationId xmlns:p14="http://schemas.microsoft.com/office/powerpoint/2010/main" val="22082277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8D85A-0E3F-4FDB-AA16-4471D5D1AC92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Spam Detection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F324325-D74B-4D7B-9FEC-A44DEBED5F6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A3FEB0B-E83C-4D9C-A664-ED39B4F1C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152636"/>
            <a:ext cx="8229600" cy="757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Opinion Spam Detection</a:t>
            </a:r>
            <a:endParaRPr lang="en-US" altLang="en-US" sz="3200" dirty="0"/>
          </a:p>
        </p:txBody>
      </p:sp>
      <p:sp>
        <p:nvSpPr>
          <p:cNvPr id="83971" name="Rectangle 4">
            <a:extLst>
              <a:ext uri="{FF2B5EF4-FFF2-40B4-BE49-F238E27FC236}">
                <a16:creationId xmlns:a16="http://schemas.microsoft.com/office/drawing/2014/main" id="{FB924200-9094-4ABC-BF08-947254F9C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" y="1785938"/>
            <a:ext cx="82296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kumimoji="0" lang="en-US" altLang="en-US" b="0">
                <a:solidFill>
                  <a:srgbClr val="FF0000"/>
                </a:solidFill>
              </a:rPr>
              <a:t>Fake/untruthful reviews</a:t>
            </a:r>
            <a:r>
              <a:rPr kumimoji="0" lang="en-US" altLang="en-US" b="0"/>
              <a:t>: </a:t>
            </a: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kumimoji="0" lang="en-US" altLang="en-US" sz="2800" b="0">
                <a:solidFill>
                  <a:srgbClr val="3333FF"/>
                </a:solidFill>
              </a:rPr>
              <a:t>Write undeserving positive reviews </a:t>
            </a:r>
            <a:r>
              <a:rPr kumimoji="0" lang="en-US" altLang="en-US" sz="2800" b="0"/>
              <a:t>for some target objects in order to promote them.</a:t>
            </a: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kumimoji="0" lang="en-US" altLang="en-US" sz="2800" b="0">
                <a:solidFill>
                  <a:srgbClr val="3333FF"/>
                </a:solidFill>
              </a:rPr>
              <a:t>Write unfair or malicious negative reviews </a:t>
            </a:r>
            <a:r>
              <a:rPr kumimoji="0" lang="en-US" altLang="en-US" sz="2800" b="0"/>
              <a:t>for some target objects to damage their reputations.</a:t>
            </a:r>
          </a:p>
          <a:p>
            <a:pPr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kumimoji="0" lang="en-US" altLang="en-US" b="0"/>
              <a:t>Increasing number of customers wary of fake reviews (biased reviews, paid reviews)</a:t>
            </a:r>
          </a:p>
          <a:p>
            <a:pPr lvl="1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kumimoji="0" lang="en-US" altLang="en-US" sz="2800" b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D7984F-71AA-4F3B-93D3-1F093200EA7D}"/>
              </a:ext>
            </a:extLst>
          </p:cNvPr>
          <p:cNvSpPr/>
          <p:nvPr/>
        </p:nvSpPr>
        <p:spPr>
          <a:xfrm>
            <a:off x="684076" y="657760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1400" b="1" dirty="0"/>
              <a:t>Jindal and Liu, 2007, 2008</a:t>
            </a:r>
            <a:endParaRPr lang="it-IT" sz="1400" b="1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>
            <a:extLst>
              <a:ext uri="{FF2B5EF4-FFF2-40B4-BE49-F238E27FC236}">
                <a16:creationId xmlns:a16="http://schemas.microsoft.com/office/drawing/2014/main" id="{05CC1DCA-0406-4933-BC9F-7B294220E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2332038"/>
            <a:ext cx="7475537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>
            <a:extLst>
              <a:ext uri="{FF2B5EF4-FFF2-40B4-BE49-F238E27FC236}">
                <a16:creationId xmlns:a16="http://schemas.microsoft.com/office/drawing/2014/main" id="{C67E4299-22EF-4129-889E-15B2F69E5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01613"/>
            <a:ext cx="8496300" cy="635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/>
              <a:t>An Example Practice of Review Spam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15755-8845-4FA6-8008-9248865AA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350963"/>
            <a:ext cx="8382000" cy="10668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Belkin International, Inc</a:t>
            </a:r>
            <a:r>
              <a:rPr lang="en-US" sz="3600" dirty="0"/>
              <a:t>	</a:t>
            </a:r>
          </a:p>
          <a:p>
            <a:pPr eaLnBrk="1" hangingPunct="1">
              <a:defRPr/>
            </a:pPr>
            <a:r>
              <a:rPr lang="en-US" sz="3300" dirty="0"/>
              <a:t>Top networking and peripherals manufacturer | Sales ~ $500 million in 2008</a:t>
            </a:r>
          </a:p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</a:rPr>
              <a:t>Posted an ad for writing fake reviews on amazon.com </a:t>
            </a:r>
            <a:r>
              <a:rPr lang="en-US" sz="2900" dirty="0">
                <a:solidFill>
                  <a:srgbClr val="FF0000"/>
                </a:solidFill>
              </a:rPr>
              <a:t>(</a:t>
            </a:r>
            <a:r>
              <a:rPr lang="en-US" sz="2500" dirty="0">
                <a:solidFill>
                  <a:srgbClr val="FF0000"/>
                </a:solidFill>
              </a:rPr>
              <a:t>65 cents per review)</a:t>
            </a:r>
            <a:endParaRPr lang="en-US" sz="2600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86021" name="TextBox 5">
            <a:extLst>
              <a:ext uri="{FF2B5EF4-FFF2-40B4-BE49-F238E27FC236}">
                <a16:creationId xmlns:a16="http://schemas.microsoft.com/office/drawing/2014/main" id="{3E496DD5-F9D4-4122-BE3C-B96566A13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338" y="2884488"/>
            <a:ext cx="157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kumimoji="0" lang="en-US" altLang="en-US" sz="2000" b="0">
                <a:solidFill>
                  <a:srgbClr val="FF0000"/>
                </a:solidFill>
              </a:rPr>
              <a:t>Jan 2009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F5DB7CD-E77A-453F-BD22-BD1B22E2B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 Example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B5CEA-2A9D-4063-BE1D-3855FED4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57325"/>
            <a:ext cx="8459787" cy="46736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“</a:t>
            </a:r>
            <a:r>
              <a:rPr lang="en-US" sz="2600" i="1" dirty="0">
                <a:solidFill>
                  <a:srgbClr val="C00000"/>
                </a:solidFill>
              </a:rPr>
              <a:t>I bought an </a:t>
            </a:r>
            <a:r>
              <a:rPr lang="en-US" sz="2600" i="1" dirty="0" err="1">
                <a:solidFill>
                  <a:srgbClr val="C00000"/>
                </a:solidFill>
              </a:rPr>
              <a:t>iPhone</a:t>
            </a:r>
            <a:r>
              <a:rPr lang="en-US" sz="2600" i="1" dirty="0">
                <a:solidFill>
                  <a:srgbClr val="C00000"/>
                </a:solidFill>
              </a:rPr>
              <a:t> a few days ago. It was such a nice phone. The touch screen was really cool. The voice quality was clear too. Although the battery life was not long, that is ok for me. </a:t>
            </a:r>
            <a:r>
              <a:rPr lang="en-US" sz="2600" i="1" dirty="0">
                <a:solidFill>
                  <a:srgbClr val="00B050"/>
                </a:solidFill>
              </a:rPr>
              <a:t>However, my mother was mad with me as I did not tell her before I bought the phone. </a:t>
            </a:r>
            <a:r>
              <a:rPr lang="en-US" sz="2600" i="1" dirty="0">
                <a:solidFill>
                  <a:srgbClr val="0000FF"/>
                </a:solidFill>
              </a:rPr>
              <a:t>She also thought the phone was too expensive, and wanted me to return it to the shop</a:t>
            </a:r>
            <a:r>
              <a:rPr lang="en-US" sz="2600" i="1" dirty="0"/>
              <a:t>. …”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What do we see?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Opinions</a:t>
            </a:r>
            <a:r>
              <a:rPr lang="en-US" b="1" dirty="0">
                <a:ea typeface="+mn-ea"/>
                <a:cs typeface="+mn-cs"/>
              </a:rPr>
              <a:t>, </a:t>
            </a:r>
            <a:r>
              <a:rPr lang="en-US" b="1" dirty="0">
                <a:solidFill>
                  <a:srgbClr val="00B050"/>
                </a:solidFill>
                <a:ea typeface="+mn-ea"/>
                <a:cs typeface="+mn-cs"/>
              </a:rPr>
              <a:t>targets of opinions</a:t>
            </a:r>
            <a:r>
              <a:rPr lang="en-US" b="1" dirty="0">
                <a:ea typeface="+mn-ea"/>
                <a:cs typeface="+mn-cs"/>
              </a:rPr>
              <a:t>, and </a:t>
            </a:r>
            <a:r>
              <a:rPr lang="en-US" b="1" dirty="0">
                <a:solidFill>
                  <a:srgbClr val="7030A0"/>
                </a:solidFill>
                <a:ea typeface="+mn-ea"/>
                <a:cs typeface="+mn-cs"/>
              </a:rPr>
              <a:t>opinion holders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72E421B-A2BC-49FD-9F55-C284DA138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9475" y="225425"/>
            <a:ext cx="82296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Experiments with Amazon Reviews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33B2C82-8817-4507-AF4C-48023330E3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92263"/>
            <a:ext cx="77724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June 2006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5.8mil reviews, 1.2mil products and 2.1mil reviewers.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A review has 8 parts</a:t>
            </a:r>
            <a:endParaRPr lang="en-US" altLang="en-US" u="sng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i="1"/>
              <a:t>&lt;Product ID&gt; &lt;Reviewer ID&gt; &lt;Rating&gt; &lt;Date&gt; &lt;Review Title&gt; &lt;Review Body&gt; &lt;Number of Helpful feedbacks&gt; &lt;Number of Feedbacks&gt; &lt;Number of Helpful Feedbacks&gt;</a:t>
            </a:r>
            <a:endParaRPr lang="en-US" altLang="en-US" sz="240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Industry manufactured products “</a:t>
            </a:r>
            <a:r>
              <a:rPr lang="en-US" altLang="en-US" i="1"/>
              <a:t>mProducts”</a:t>
            </a:r>
            <a:endParaRPr lang="en-US" altLang="en-US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/>
              <a:t>e.g. electronics, computers, accessories, etc</a:t>
            </a:r>
            <a:endParaRPr lang="en-US" altLang="en-US" i="1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228K reviews, 36K products and 165K reviewers.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88B1916A-9B74-4126-8E1A-1F9058E7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Some Tentative Results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0E7FAD45-391E-4075-B2CF-38A78B826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449388"/>
            <a:ext cx="8229600" cy="4819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Negative outlier reviews tend to be heavily spammed</a:t>
            </a:r>
          </a:p>
          <a:p>
            <a:pPr eaLnBrk="1" hangingPunct="1">
              <a:defRPr/>
            </a:pPr>
            <a:r>
              <a:rPr lang="en-US" altLang="en-US" dirty="0"/>
              <a:t>Those reviews that are the only reviews of some products are likely to be spammed</a:t>
            </a:r>
          </a:p>
          <a:p>
            <a:pPr eaLnBrk="1" hangingPunct="1">
              <a:defRPr/>
            </a:pPr>
            <a:r>
              <a:rPr lang="en-US" altLang="en-US" dirty="0"/>
              <a:t>Top-ranked reviewers are more likely to be spammers</a:t>
            </a:r>
          </a:p>
          <a:p>
            <a:pPr eaLnBrk="1" hangingPunct="1">
              <a:defRPr/>
            </a:pPr>
            <a:r>
              <a:rPr lang="en-US" altLang="en-US" dirty="0"/>
              <a:t>Spam reviews can get good helpful feedbacks and non-spam reviews can get bad feedbacks</a:t>
            </a: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3940BFE6-0B42-4349-9EFB-DFB0F565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Meeting Social Sciences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5EC510E7-2401-4B65-8F55-D9E72DF56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8" y="1376363"/>
            <a:ext cx="8278812" cy="52562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Extract and analyze political opinions.</a:t>
            </a:r>
          </a:p>
          <a:p>
            <a:pPr lvl="1" eaLnBrk="1" hangingPunct="1">
              <a:defRPr/>
            </a:pPr>
            <a:r>
              <a:rPr lang="en-US" altLang="en-US" dirty="0"/>
              <a:t>Candidates and issues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Compare opinions across cultures and lang. </a:t>
            </a:r>
          </a:p>
          <a:p>
            <a:pPr lvl="1" eaLnBrk="1" hangingPunct="1">
              <a:defRPr/>
            </a:pPr>
            <a:r>
              <a:rPr lang="en-US" altLang="en-US" dirty="0"/>
              <a:t>Comparing opinions of people from different countries on the same issue or topic, e.g., </a:t>
            </a:r>
            <a:r>
              <a:rPr lang="en-US" altLang="en-US" dirty="0">
                <a:solidFill>
                  <a:srgbClr val="0000FF"/>
                </a:solidFill>
              </a:rPr>
              <a:t>Internet diplomacy</a:t>
            </a:r>
            <a:endParaRPr lang="en-US" altLang="en-US" dirty="0"/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Opinion spam (fake opinions)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What are social, culture, economic aspects of it? 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Opinion propagation </a:t>
            </a:r>
            <a:r>
              <a:rPr lang="en-US" altLang="en-US" dirty="0"/>
              <a:t>in social contexts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How opinions on the Web influence the real world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Are they correlated?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Emotion analysis </a:t>
            </a:r>
            <a:r>
              <a:rPr lang="en-US" altLang="en-US" dirty="0"/>
              <a:t>in social context &amp; virtual world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11D3-47C6-4858-B831-65CCD7C8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WebSays</a:t>
            </a:r>
            <a:r>
              <a:rPr lang="en-US" dirty="0"/>
              <a:t> + </a:t>
            </a:r>
            <a:r>
              <a:rPr lang="en-US" dirty="0" err="1"/>
              <a:t>Tiscali</a:t>
            </a:r>
            <a:endParaRPr lang="en-US" dirty="0"/>
          </a:p>
        </p:txBody>
      </p:sp>
      <p:pic>
        <p:nvPicPr>
          <p:cNvPr id="4" name="Picture 3" descr="https://photos-1.dropbox.com/t/0/AAAoKYsVu2jNpdroNtgzDf4ZadwQa7sciqKrWvY6cGGp7A/10/10804296/jpeg/32x32/2/1362175200/0/2/tiscali-netsentiment.jpg_415368877.jpg/xNTPvWB5CzPd1TpsDJwhsDyOCw1WUVZ-vWjfqjep-Zw?size=1024x768&amp;size_mode=2">
            <a:extLst>
              <a:ext uri="{FF2B5EF4-FFF2-40B4-BE49-F238E27FC236}">
                <a16:creationId xmlns:a16="http://schemas.microsoft.com/office/drawing/2014/main" id="{488DA5BB-861E-4620-8386-6FD8638BA87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520825"/>
            <a:ext cx="7272338" cy="4824413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D08754-EF5C-4C09-A9F1-68EACBC58067}"/>
              </a:ext>
            </a:extLst>
          </p:cNvPr>
          <p:cNvSpPr txBox="1"/>
          <p:nvPr/>
        </p:nvSpPr>
        <p:spPr>
          <a:xfrm>
            <a:off x="6156325" y="5553075"/>
            <a:ext cx="1944688" cy="5540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17/1/2013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Brexit Referendum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08" y="2780928"/>
            <a:ext cx="3642676" cy="2644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943" y="3032410"/>
            <a:ext cx="3330229" cy="23928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5596" y="2060848"/>
            <a:ext cx="378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Predicted by Web Analysis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1847" y="2060848"/>
            <a:ext cx="378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Exit Polls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6036887"/>
            <a:ext cx="2971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http://www.sense-eu.info/</a:t>
            </a:r>
          </a:p>
        </p:txBody>
      </p:sp>
    </p:spTree>
    <p:extLst>
      <p:ext uri="{BB962C8B-B14F-4D97-AF65-F5344CB8AC3E}">
        <p14:creationId xmlns:p14="http://schemas.microsoft.com/office/powerpoint/2010/main" val="33413431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D730380-1232-414B-820B-2EEF9AC6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Summary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92CAEBF4-0D23-47DD-82D5-E33DA775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8" y="1449388"/>
            <a:ext cx="8240712" cy="4673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 briefly defined sentiment analysis problem.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0000FF"/>
                </a:solidFill>
              </a:rPr>
              <a:t>Direct opinions: </a:t>
            </a:r>
            <a:r>
              <a:rPr lang="en-US" altLang="en-US" dirty="0"/>
              <a:t>focused on feature level analysis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0000FF"/>
                </a:solidFill>
              </a:rPr>
              <a:t>Comparative opinions: </a:t>
            </a:r>
            <a:r>
              <a:rPr lang="en-US" altLang="en-US" dirty="0"/>
              <a:t>different types of comparisons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3333FF"/>
                </a:solidFill>
              </a:rPr>
              <a:t>Opinion spam detection</a:t>
            </a:r>
            <a:r>
              <a:rPr lang="en-US" altLang="en-US" dirty="0"/>
              <a:t>: fake reviews.</a:t>
            </a:r>
          </a:p>
          <a:p>
            <a:pPr lvl="2" eaLnBrk="1" hangingPunct="1">
              <a:defRPr/>
            </a:pPr>
            <a:r>
              <a:rPr lang="en-US" altLang="en-US" dirty="0">
                <a:solidFill>
                  <a:srgbClr val="3333FF"/>
                </a:solidFill>
              </a:rPr>
              <a:t>Currently working with Google</a:t>
            </a:r>
            <a:r>
              <a:rPr lang="en-US" altLang="en-US" dirty="0"/>
              <a:t> (Google research award). </a:t>
            </a:r>
          </a:p>
          <a:p>
            <a:pPr eaLnBrk="1" hangingPunct="1">
              <a:defRPr/>
            </a:pPr>
            <a:r>
              <a:rPr lang="en-US" altLang="en-US" dirty="0"/>
              <a:t>A lot of applications.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altLang="en-US" dirty="0">
                <a:solidFill>
                  <a:srgbClr val="0000FF"/>
                </a:solidFill>
              </a:rPr>
              <a:t>Technical challenges are still huge.</a:t>
            </a:r>
          </a:p>
          <a:p>
            <a:pPr lvl="1" eaLnBrk="1" hangingPunct="1">
              <a:defRPr/>
            </a:pPr>
            <a:r>
              <a:rPr lang="en-US" altLang="en-US" dirty="0">
                <a:solidFill>
                  <a:srgbClr val="0000FF"/>
                </a:solidFill>
              </a:rPr>
              <a:t>But I am quite optimistic. 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Interested in collaboration with social scientists</a:t>
            </a:r>
          </a:p>
          <a:p>
            <a:pPr lvl="1" eaLnBrk="1" hangingPunct="1">
              <a:defRPr/>
            </a:pPr>
            <a:r>
              <a:rPr lang="en-US" altLang="en-US" dirty="0"/>
              <a:t>opinions and related issues are inherently social. 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sz="3200" dirty="0"/>
          </a:p>
          <a:p>
            <a:pPr eaLnBrk="1" hangingPunct="1">
              <a:defRPr/>
            </a:pPr>
            <a:endParaRPr lang="en-US" altLang="en-US" sz="3200" dirty="0"/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0138689E-F23A-47C8-9D5A-0CACB6B8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8" y="152401"/>
            <a:ext cx="7772400" cy="75632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References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87472A42-92A6-419D-9B48-92CC777AF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8" y="1412875"/>
            <a:ext cx="8423275" cy="43084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B. Liu, “Sentiment Analysis and Subjectivity.” A Chapter in </a:t>
            </a:r>
            <a:r>
              <a:rPr lang="en-US" altLang="en-US" i="1" dirty="0">
                <a:solidFill>
                  <a:srgbClr val="3333FF"/>
                </a:solidFill>
              </a:rPr>
              <a:t>Handbook of Natural Language Processing</a:t>
            </a:r>
            <a:r>
              <a:rPr lang="en-US" altLang="en-US" dirty="0"/>
              <a:t>, 2nd Edition, 2010.  </a:t>
            </a:r>
          </a:p>
          <a:p>
            <a:pPr lvl="1" eaLnBrk="1" hangingPunct="1">
              <a:defRPr/>
            </a:pPr>
            <a:r>
              <a:rPr lang="en-US" altLang="en-US" sz="2000" dirty="0"/>
              <a:t>http://www.cs.uic.edu/~liub/FBS/sentiment-analysis.html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A20734F-CB01-4835-8505-5EBE1D504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Entity and aspect/feature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ABB80-085C-4BF6-8753-138E3809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57325"/>
            <a:ext cx="8459787" cy="51752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dirty="0"/>
              <a:t>Id: Abc123 on 5-1-2008 </a:t>
            </a:r>
            <a:r>
              <a:rPr lang="en-US" i="1" dirty="0"/>
              <a:t>“</a:t>
            </a:r>
            <a:r>
              <a:rPr lang="en-US" sz="2600" i="1" dirty="0"/>
              <a:t>I bought an </a:t>
            </a:r>
            <a:r>
              <a:rPr lang="en-US" sz="2600" i="1" dirty="0">
                <a:solidFill>
                  <a:srgbClr val="C00000"/>
                </a:solidFill>
              </a:rPr>
              <a:t>iPhone </a:t>
            </a:r>
            <a:r>
              <a:rPr lang="en-US" sz="2600" i="1" dirty="0"/>
              <a:t>a few days ago. It is such a </a:t>
            </a:r>
            <a:r>
              <a:rPr lang="en-US" sz="2600" i="1" dirty="0">
                <a:solidFill>
                  <a:srgbClr val="C00000"/>
                </a:solidFill>
              </a:rPr>
              <a:t>nice phone. </a:t>
            </a:r>
            <a:r>
              <a:rPr lang="en-US" sz="2600" i="1" dirty="0"/>
              <a:t>The</a:t>
            </a:r>
            <a:r>
              <a:rPr lang="en-US" sz="2600" i="1" dirty="0">
                <a:solidFill>
                  <a:srgbClr val="C00000"/>
                </a:solidFill>
              </a:rPr>
              <a:t> </a:t>
            </a:r>
            <a:r>
              <a:rPr lang="en-US" sz="2600" i="1" dirty="0">
                <a:solidFill>
                  <a:srgbClr val="0000FF"/>
                </a:solidFill>
              </a:rPr>
              <a:t>touch screen </a:t>
            </a:r>
            <a:r>
              <a:rPr lang="en-US" sz="2600" i="1" dirty="0"/>
              <a:t>is </a:t>
            </a:r>
            <a:r>
              <a:rPr lang="en-US" sz="2600" i="1" dirty="0">
                <a:solidFill>
                  <a:srgbClr val="C00000"/>
                </a:solidFill>
              </a:rPr>
              <a:t>really cool. </a:t>
            </a:r>
            <a:r>
              <a:rPr lang="en-US" sz="2600" i="1" dirty="0"/>
              <a:t>The</a:t>
            </a:r>
            <a:r>
              <a:rPr lang="en-US" sz="2600" i="1" dirty="0">
                <a:solidFill>
                  <a:srgbClr val="C00000"/>
                </a:solidFill>
              </a:rPr>
              <a:t> </a:t>
            </a:r>
            <a:r>
              <a:rPr lang="en-US" sz="2600" i="1" dirty="0">
                <a:solidFill>
                  <a:srgbClr val="0000FF"/>
                </a:solidFill>
              </a:rPr>
              <a:t>voice quality </a:t>
            </a:r>
            <a:r>
              <a:rPr lang="en-US" sz="2600" i="1" dirty="0"/>
              <a:t>is</a:t>
            </a:r>
            <a:r>
              <a:rPr lang="en-US" sz="2600" i="1" dirty="0">
                <a:solidFill>
                  <a:srgbClr val="C00000"/>
                </a:solidFill>
              </a:rPr>
              <a:t> clear </a:t>
            </a:r>
            <a:r>
              <a:rPr lang="en-US" sz="2600" i="1" dirty="0"/>
              <a:t>too. </a:t>
            </a:r>
            <a:r>
              <a:rPr lang="en-US" sz="2400" i="1" dirty="0"/>
              <a:t>It is much better than my old </a:t>
            </a:r>
            <a:r>
              <a:rPr lang="en-US" sz="2400" i="1" dirty="0">
                <a:solidFill>
                  <a:srgbClr val="C00000"/>
                </a:solidFill>
              </a:rPr>
              <a:t>Blackberry</a:t>
            </a:r>
            <a:r>
              <a:rPr lang="en-US" sz="2400" i="1" dirty="0"/>
              <a:t>, which was a terrible phone and so </a:t>
            </a:r>
            <a:r>
              <a:rPr lang="en-US" sz="2400" i="1" dirty="0">
                <a:solidFill>
                  <a:srgbClr val="0000FF"/>
                </a:solidFill>
              </a:rPr>
              <a:t>difficult to type</a:t>
            </a:r>
            <a:r>
              <a:rPr lang="en-US" sz="2400" i="1" dirty="0"/>
              <a:t> with its </a:t>
            </a:r>
            <a:r>
              <a:rPr lang="en-US" sz="2400" i="1" dirty="0">
                <a:solidFill>
                  <a:srgbClr val="0000FF"/>
                </a:solidFill>
              </a:rPr>
              <a:t>tiny keys</a:t>
            </a:r>
            <a:r>
              <a:rPr lang="en-US" sz="2400" i="1" dirty="0"/>
              <a:t>. However, my mother was mad with me as I did not tell her before I bought the phone. She also thought the phone was too </a:t>
            </a:r>
            <a:r>
              <a:rPr lang="en-US" sz="2400" i="1" dirty="0">
                <a:solidFill>
                  <a:srgbClr val="0000FF"/>
                </a:solidFill>
              </a:rPr>
              <a:t>expensive</a:t>
            </a:r>
            <a:r>
              <a:rPr lang="en-US" sz="2600" i="1" dirty="0">
                <a:solidFill>
                  <a:srgbClr val="0000FF"/>
                </a:solidFill>
              </a:rPr>
              <a:t> </a:t>
            </a:r>
            <a:r>
              <a:rPr lang="en-US" sz="2600" i="1" dirty="0"/>
              <a:t>…”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dirty="0">
                <a:solidFill>
                  <a:srgbClr val="FF0000"/>
                </a:solidFill>
              </a:rPr>
              <a:t>What do we see?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Opinion targets:</a:t>
            </a:r>
            <a:r>
              <a:rPr lang="en-US" b="1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entities and their features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00B050"/>
                </a:solidFill>
                <a:ea typeface="+mn-ea"/>
                <a:cs typeface="+mn-cs"/>
              </a:rPr>
              <a:t>Sentiments: </a:t>
            </a:r>
            <a:r>
              <a:rPr lang="en-US" b="1" dirty="0">
                <a:ea typeface="+mn-ea"/>
                <a:cs typeface="+mn-cs"/>
              </a:rPr>
              <a:t>positive and negative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7030A0"/>
                </a:solidFill>
                <a:ea typeface="+mn-ea"/>
                <a:cs typeface="+mn-cs"/>
              </a:rPr>
              <a:t>Opinion holders: </a:t>
            </a:r>
            <a:r>
              <a:rPr lang="en-US" b="1" dirty="0">
                <a:ea typeface="+mn-ea"/>
                <a:cs typeface="+mn-cs"/>
              </a:rPr>
              <a:t>persons who hold the opinions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rgbClr val="7030A0"/>
                </a:solidFill>
                <a:ea typeface="+mn-ea"/>
                <a:cs typeface="+mn-cs"/>
              </a:rPr>
              <a:t>Time: </a:t>
            </a:r>
            <a:r>
              <a:rPr lang="en-US" b="1" dirty="0">
                <a:ea typeface="+mn-ea"/>
                <a:cs typeface="+mn-cs"/>
              </a:rPr>
              <a:t>when opinions were expressed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9AB9-8C4A-4439-925D-DBE1DFD54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Two main types of 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D8838-3A37-41FE-9252-947224308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C00000"/>
                </a:solidFill>
              </a:rPr>
              <a:t>Regular opinions</a:t>
            </a:r>
            <a:r>
              <a:rPr lang="en-US" dirty="0"/>
              <a:t>: Sentiment/opinion expressions on some target entities</a:t>
            </a:r>
          </a:p>
          <a:p>
            <a:pPr lvl="1" eaLnBrk="1" hangingPunct="1">
              <a:defRPr/>
            </a:pPr>
            <a:r>
              <a:rPr lang="en-US" dirty="0"/>
              <a:t>Direct opinions:</a:t>
            </a:r>
          </a:p>
          <a:p>
            <a:pPr marL="457200" lvl="1" indent="0" eaLnBrk="1" hangingPunct="1">
              <a:buNone/>
              <a:defRPr/>
            </a:pPr>
            <a:r>
              <a:rPr lang="en-US" dirty="0"/>
              <a:t>“The touch screen is really cool”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C00000"/>
                </a:solidFill>
              </a:rPr>
              <a:t>Indirect opinions</a:t>
            </a:r>
            <a:r>
              <a:rPr lang="en-US" dirty="0"/>
              <a:t>:</a:t>
            </a:r>
          </a:p>
          <a:p>
            <a:pPr marL="457200" lvl="1" indent="0" eaLnBrk="1" hangingPunct="1">
              <a:buNone/>
              <a:defRPr/>
            </a:pPr>
            <a:r>
              <a:rPr lang="en-US" dirty="0"/>
              <a:t>“After taking the drug, my pain has gone”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Comparative opinions:</a:t>
            </a:r>
            <a:r>
              <a:rPr lang="en-US" dirty="0"/>
              <a:t> Comparisons of more than one entity</a:t>
            </a:r>
          </a:p>
          <a:p>
            <a:pPr marL="457200" lvl="1" indent="0" eaLnBrk="1" hangingPunct="1">
              <a:buNone/>
              <a:defRPr/>
            </a:pPr>
            <a:r>
              <a:rPr lang="en-US" dirty="0"/>
              <a:t>E.g., “iPhone is better than Blackberry”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We focus on regular opinions first, and just call them opinions.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and Content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12-RelExtraction</Template>
  <TotalTime>43283</TotalTime>
  <Words>4407</Words>
  <Application>Microsoft Office PowerPoint</Application>
  <PresentationFormat>On-screen Show (4:3)</PresentationFormat>
  <Paragraphs>563</Paragraphs>
  <Slides>76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8" baseType="lpstr">
      <vt:lpstr>Arial</vt:lpstr>
      <vt:lpstr>Tw Cen MT Condensed</vt:lpstr>
      <vt:lpstr>Wingdings</vt:lpstr>
      <vt:lpstr>Times New Roman</vt:lpstr>
      <vt:lpstr>Tw Cen MT</vt:lpstr>
      <vt:lpstr>宋体</vt:lpstr>
      <vt:lpstr>Symbol</vt:lpstr>
      <vt:lpstr>Garamond</vt:lpstr>
      <vt:lpstr>PMingLiU</vt:lpstr>
      <vt:lpstr>SimSun-ExtB</vt:lpstr>
      <vt:lpstr>Title and Content</vt:lpstr>
      <vt:lpstr>Microsoft Equation 3.0</vt:lpstr>
      <vt:lpstr>Opinion Mining and Sentiment Analysis</vt:lpstr>
      <vt:lpstr>Introduction</vt:lpstr>
      <vt:lpstr>Introduction – user-generated media</vt:lpstr>
      <vt:lpstr>Sentiment analysis applications</vt:lpstr>
      <vt:lpstr>A Fascinating Problem!</vt:lpstr>
      <vt:lpstr>Abstract Problem Statement</vt:lpstr>
      <vt:lpstr>An Example Review</vt:lpstr>
      <vt:lpstr>Entity and aspect/feature level</vt:lpstr>
      <vt:lpstr>Two main types of opinions</vt:lpstr>
      <vt:lpstr>Entity and Aspect</vt:lpstr>
      <vt:lpstr>Direct Opinion: definition</vt:lpstr>
      <vt:lpstr>Our example in quintuples</vt:lpstr>
      <vt:lpstr>Alternative terminology</vt:lpstr>
      <vt:lpstr>Structure the unstructured</vt:lpstr>
      <vt:lpstr>Sentiment Classification: doc-level</vt:lpstr>
      <vt:lpstr>Subjectivity</vt:lpstr>
      <vt:lpstr>Subjectivity Analysis</vt:lpstr>
      <vt:lpstr>Rational and emotional evaluations</vt:lpstr>
      <vt:lpstr>Feature-Based Sentiment Analysis</vt:lpstr>
      <vt:lpstr>Opinion Summary</vt:lpstr>
      <vt:lpstr>Feature-Based Opinion Summary</vt:lpstr>
      <vt:lpstr>Visual Comparison</vt:lpstr>
      <vt:lpstr>Aspect-based opinion summary</vt:lpstr>
      <vt:lpstr>Google Product Search</vt:lpstr>
      <vt:lpstr>Comparing 3 GPSs on different features</vt:lpstr>
      <vt:lpstr>Demo 1: Detail opinion sentences</vt:lpstr>
      <vt:lpstr># of feature mentions </vt:lpstr>
      <vt:lpstr>Aggregate opinion trend</vt:lpstr>
      <vt:lpstr>Sentiment Analysis is Challenging!</vt:lpstr>
      <vt:lpstr>Requires solving several IE problems</vt:lpstr>
      <vt:lpstr>Easier and harder problems</vt:lpstr>
      <vt:lpstr>Extraction of competing objects </vt:lpstr>
      <vt:lpstr>Feature/Aspect-based sentiment analysis</vt:lpstr>
      <vt:lpstr>Aspect-based sentiment analysis</vt:lpstr>
      <vt:lpstr>Find entities</vt:lpstr>
      <vt:lpstr>Feature/Aspect extraction</vt:lpstr>
      <vt:lpstr>Double Propagation</vt:lpstr>
      <vt:lpstr>The DP method</vt:lpstr>
      <vt:lpstr>Rules from dependency grammar</vt:lpstr>
      <vt:lpstr>Group synonym features</vt:lpstr>
      <vt:lpstr>Coreference Resolution</vt:lpstr>
      <vt:lpstr>Coreference Resolution</vt:lpstr>
      <vt:lpstr>Accuracy at SemEval 2010</vt:lpstr>
      <vt:lpstr>Coreference Resolution</vt:lpstr>
      <vt:lpstr>Identify opinion orientation</vt:lpstr>
      <vt:lpstr>Aggregation of opinion words</vt:lpstr>
      <vt:lpstr>Basic Opinion Rules</vt:lpstr>
      <vt:lpstr>Basic Opinion Rules</vt:lpstr>
      <vt:lpstr>Two Main Types of Opinions</vt:lpstr>
      <vt:lpstr>Comparative Opinions </vt:lpstr>
      <vt:lpstr>Mining Comparative Opinions</vt:lpstr>
      <vt:lpstr>Sentiment Lexicon</vt:lpstr>
      <vt:lpstr>Sentiment (opinion) lexicon</vt:lpstr>
      <vt:lpstr>Sentiment lexicon</vt:lpstr>
      <vt:lpstr>Corpus vs Dictionary-based method</vt:lpstr>
      <vt:lpstr>Corpus-based approaches</vt:lpstr>
      <vt:lpstr>The Double Propagation method</vt:lpstr>
      <vt:lpstr>Opinions implied by objective terms</vt:lpstr>
      <vt:lpstr>Pruning</vt:lpstr>
      <vt:lpstr>Dictionary-based methods</vt:lpstr>
      <vt:lpstr>Semi-supervised learning (Esuli and Sebastiani, 2005)</vt:lpstr>
      <vt:lpstr>Which approach to use?</vt:lpstr>
      <vt:lpstr>Deep Analysis for Sentiment Analysis</vt:lpstr>
      <vt:lpstr>Syntax Tree</vt:lpstr>
      <vt:lpstr>Deep Analysis</vt:lpstr>
      <vt:lpstr>Example</vt:lpstr>
      <vt:lpstr>Spam Detection</vt:lpstr>
      <vt:lpstr>Opinion Spam Detection</vt:lpstr>
      <vt:lpstr>An Example Practice of Review Spam</vt:lpstr>
      <vt:lpstr>Experiments with Amazon Reviews</vt:lpstr>
      <vt:lpstr>Some Tentative Results</vt:lpstr>
      <vt:lpstr>Meeting Social Sciences</vt:lpstr>
      <vt:lpstr>WebSays + Tiscali</vt:lpstr>
      <vt:lpstr>Monitoring Brexit Referendum</vt:lpstr>
      <vt:lpstr>Summary</vt:lpstr>
      <vt:lpstr>References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and Summarizing Customer Reviews</dc:title>
  <dc:creator>Preferred Customer</dc:creator>
  <cp:lastModifiedBy>Giuseppe Attardi</cp:lastModifiedBy>
  <cp:revision>2599</cp:revision>
  <dcterms:created xsi:type="dcterms:W3CDTF">2004-06-21T03:23:40Z</dcterms:created>
  <dcterms:modified xsi:type="dcterms:W3CDTF">2018-03-26T02:07:47Z</dcterms:modified>
</cp:coreProperties>
</file>