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audio1.bin" ContentType="audio/unknown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1" r:id="rId1"/>
  </p:sldMasterIdLst>
  <p:notesMasterIdLst>
    <p:notesMasterId r:id="rId81"/>
  </p:notesMasterIdLst>
  <p:handoutMasterIdLst>
    <p:handoutMasterId r:id="rId82"/>
  </p:handoutMasterIdLst>
  <p:sldIdLst>
    <p:sldId id="256" r:id="rId2"/>
    <p:sldId id="421" r:id="rId3"/>
    <p:sldId id="583" r:id="rId4"/>
    <p:sldId id="593" r:id="rId5"/>
    <p:sldId id="489" r:id="rId6"/>
    <p:sldId id="441" r:id="rId7"/>
    <p:sldId id="442" r:id="rId8"/>
    <p:sldId id="443" r:id="rId9"/>
    <p:sldId id="490" r:id="rId10"/>
    <p:sldId id="491" r:id="rId11"/>
    <p:sldId id="445" r:id="rId12"/>
    <p:sldId id="446" r:id="rId13"/>
    <p:sldId id="587" r:id="rId14"/>
    <p:sldId id="447" r:id="rId15"/>
    <p:sldId id="448" r:id="rId16"/>
    <p:sldId id="492" r:id="rId17"/>
    <p:sldId id="568" r:id="rId18"/>
    <p:sldId id="569" r:id="rId19"/>
    <p:sldId id="581" r:id="rId20"/>
    <p:sldId id="449" r:id="rId21"/>
    <p:sldId id="450" r:id="rId22"/>
    <p:sldId id="451" r:id="rId23"/>
    <p:sldId id="452" r:id="rId24"/>
    <p:sldId id="453" r:id="rId25"/>
    <p:sldId id="588" r:id="rId26"/>
    <p:sldId id="565" r:id="rId27"/>
    <p:sldId id="454" r:id="rId28"/>
    <p:sldId id="455" r:id="rId29"/>
    <p:sldId id="456" r:id="rId30"/>
    <p:sldId id="457" r:id="rId31"/>
    <p:sldId id="501" r:id="rId32"/>
    <p:sldId id="579" r:id="rId33"/>
    <p:sldId id="592" r:id="rId34"/>
    <p:sldId id="574" r:id="rId35"/>
    <p:sldId id="503" r:id="rId36"/>
    <p:sldId id="504" r:id="rId37"/>
    <p:sldId id="505" r:id="rId38"/>
    <p:sldId id="506" r:id="rId39"/>
    <p:sldId id="507" r:id="rId40"/>
    <p:sldId id="508" r:id="rId41"/>
    <p:sldId id="533" r:id="rId42"/>
    <p:sldId id="534" r:id="rId43"/>
    <p:sldId id="575" r:id="rId44"/>
    <p:sldId id="576" r:id="rId45"/>
    <p:sldId id="577" r:id="rId46"/>
    <p:sldId id="578" r:id="rId47"/>
    <p:sldId id="525" r:id="rId48"/>
    <p:sldId id="528" r:id="rId49"/>
    <p:sldId id="529" r:id="rId50"/>
    <p:sldId id="589" r:id="rId51"/>
    <p:sldId id="530" r:id="rId52"/>
    <p:sldId id="590" r:id="rId53"/>
    <p:sldId id="535" r:id="rId54"/>
    <p:sldId id="537" r:id="rId55"/>
    <p:sldId id="567" r:id="rId56"/>
    <p:sldId id="538" r:id="rId57"/>
    <p:sldId id="566" r:id="rId58"/>
    <p:sldId id="573" r:id="rId59"/>
    <p:sldId id="539" r:id="rId60"/>
    <p:sldId id="541" r:id="rId61"/>
    <p:sldId id="542" r:id="rId62"/>
    <p:sldId id="580" r:id="rId63"/>
    <p:sldId id="536" r:id="rId64"/>
    <p:sldId id="591" r:id="rId65"/>
    <p:sldId id="531" r:id="rId66"/>
    <p:sldId id="552" r:id="rId67"/>
    <p:sldId id="553" r:id="rId68"/>
    <p:sldId id="570" r:id="rId69"/>
    <p:sldId id="554" r:id="rId70"/>
    <p:sldId id="555" r:id="rId71"/>
    <p:sldId id="559" r:id="rId72"/>
    <p:sldId id="571" r:id="rId73"/>
    <p:sldId id="560" r:id="rId74"/>
    <p:sldId id="561" r:id="rId75"/>
    <p:sldId id="572" r:id="rId76"/>
    <p:sldId id="584" r:id="rId77"/>
    <p:sldId id="585" r:id="rId78"/>
    <p:sldId id="586" r:id="rId79"/>
    <p:sldId id="532" r:id="rId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A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384" autoAdjust="0"/>
    <p:restoredTop sz="94660"/>
  </p:normalViewPr>
  <p:slideViewPr>
    <p:cSldViewPr>
      <p:cViewPr>
        <p:scale>
          <a:sx n="85" d="100"/>
          <a:sy n="85" d="100"/>
        </p:scale>
        <p:origin x="-666" y="-186"/>
      </p:cViewPr>
      <p:guideLst>
        <p:guide orient="horz" pos="2064"/>
        <p:guide pos="3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D819AE0-F581-4E25-B829-9572C6442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9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CDB3F2A-4D61-4581-ADB5-AFE0E7057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29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94AF60C-EC05-4D39-A7F7-736E5109049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9B75540-AA8F-4222-8994-584C24DEE1F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3854757-6159-4750-A619-C8394DDB382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DB496E8-73C9-4406-AF2B-F4D9F1BC9A0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EAFEAED-6324-42F7-B4A0-64F5D761AB0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C83764F-1B15-4258-B2CD-81242E63B01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5DCC9F2-EE19-4D4D-A558-96B0F6FAD6E3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9BB40DF-E9A6-4DC3-A8D5-F10FDCB75B2D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B9F6D1F-4F50-4B3C-A0EB-DF599DCE44E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64C87A4-F75F-49FF-90A6-E388591D03F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C78B7D4-79FA-4116-814A-98E3D7C5FD0F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F06F159-09AC-4A11-B48C-6E7E92E1A32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2D9FECE-4D93-4AFF-B73F-DB874637FC2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185F411-2C8C-4549-ABE0-816A708D175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22EE3C4-ABC0-4ADA-9EA5-8C20D7FC7F6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9A744A6-E232-459D-A3AA-D352C0B69CD8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9E4AFBA-3EDC-4358-B951-F6437B9020AC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DCBB33B-07A0-4E0F-9932-B8B3770DB761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B174BB9-C93D-4EDB-B7FA-0BA910CE667D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EE06E15-03D3-431D-8D56-E1307F95CC7C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E6CACD1-F198-4D6D-856C-59A238683445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8650831-4FC5-4168-9A68-4DC74F2A9082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E02D49B-5F9A-418F-8E95-13EE89F108F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6EB03C4-A883-4A62-9E77-3E28301CC98C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17907B-389C-4876-B67C-7A1A0FFA84A7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9B979CA-281B-4129-B71D-B3012637AD6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3F84D06-5D4A-449D-A6A8-710A4E22E21F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0BE0358-D516-4468-A115-8E5D5B9C7A71}" type="slidenum">
              <a:rPr lang="en-GB" altLang="en-US" sz="1200"/>
              <a:pPr/>
              <a:t>44</a:t>
            </a:fld>
            <a:endParaRPr lang="en-GB" altLang="en-US" sz="120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05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1EC6419-BE31-4EF1-8432-385AD7937991}" type="slidenum">
              <a:rPr lang="en-GB" altLang="en-US" sz="1200"/>
              <a:pPr/>
              <a:t>45</a:t>
            </a:fld>
            <a:endParaRPr lang="en-GB" altLang="en-US" sz="120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497387" cy="3424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A6C97BD-FBBD-438F-BABE-718FE6279926}" type="slidenum">
              <a:rPr lang="en-GB" altLang="en-US" sz="1200"/>
              <a:pPr/>
              <a:t>46</a:t>
            </a:fld>
            <a:endParaRPr lang="en-GB" altLang="en-US" sz="120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05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9EC4B06-68AE-433E-8F07-D0CE413B6CED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DFDBBB1-B328-4F5B-95EF-5439299480FA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8B69405-B92A-41D0-8D74-D15C013901B2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C8C6651-CF8D-4716-98A2-7ACE76D4712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600968C-3C05-4EBA-9D07-98808000ABC4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87CB2D6-CBC6-453B-8A0D-78D05DFEFC90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276914E-3E81-4358-80C9-C95AB34D4B22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BB35526-9418-4719-9EB8-17E0E0CDE121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2C9B887-4F54-43B1-94B6-EF0F6F8429EB}" type="slidenum">
              <a:rPr lang="en-US" altLang="en-US" sz="1200"/>
              <a:pPr/>
              <a:t>58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9E65B26-343D-4ED1-9BEB-17132BEFCB49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20189EB-1981-4801-816F-FA1E1C503826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00683AF-920F-4AEB-9065-045432D948CD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8EB6BDE-4CE7-49D5-BAC4-BC564003DC19}" type="slidenum">
              <a:rPr lang="en-US" altLang="en-US" sz="1200"/>
              <a:pPr/>
              <a:t>62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E001B12-992B-4869-A298-E87C39634A75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DE972BE-F659-4178-AF01-20C9FE85FE2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77AD225-8224-48D1-88C6-0E472504D60A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9785707-D48D-4642-BEC7-DE2AAF63ACF7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7EE0552-E7D9-4F72-AF0C-9B9EB8598729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EB5946D-00F8-4312-8BE9-5DC8C731C917}" type="slidenum">
              <a:rPr lang="en-US" altLang="en-US" sz="1200"/>
              <a:pPr/>
              <a:t>68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38B49F-ADDF-47C2-A3B4-E31D1B948763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2A7A6FB-C59C-46AD-873C-77F811AB7ACE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B67F408-ABCE-4336-A582-77327B9ABE5E}" type="slidenum">
              <a:rPr lang="en-US" altLang="en-US" sz="1200"/>
              <a:pPr/>
              <a:t>72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2E33990-F75E-4002-AF50-2C139F92A374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F40AE54-248F-45EF-B0B0-230A3CDEF49C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B667F79-8591-455F-B737-6C27676D4190}" type="slidenum">
              <a:rPr lang="en-US" altLang="en-US" sz="1200"/>
              <a:pPr/>
              <a:t>75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3027D3C-ED28-4ADA-93C6-755415C39FA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5FF4AEB-E48A-4713-83C6-703ACBB403E1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C50991A-7B6F-4531-A335-6A2CD5E566C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B61BAA6-9E80-4DD7-BE94-2092D93EE8E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9A15EDB-1941-4E3B-8ECD-D684DECF6E37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377591" y="16383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b="0">
                <a:latin typeface="Calibri" pitchFamily="34" charset="0"/>
              </a:defRPr>
            </a:lvl2pPr>
            <a:lvl3pPr>
              <a:defRPr b="0">
                <a:latin typeface="Calibri" pitchFamily="34" charset="0"/>
              </a:defRPr>
            </a:lvl3pPr>
            <a:lvl4pPr>
              <a:defRPr b="0">
                <a:latin typeface="Calibri" pitchFamily="34" charset="0"/>
              </a:defRPr>
            </a:lvl4pPr>
            <a:lvl5pPr>
              <a:defRPr b="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78321"/>
            <a:ext cx="3810000" cy="5255830"/>
          </a:xfrm>
        </p:spPr>
        <p:txBody>
          <a:bodyPr/>
          <a:lstStyle>
            <a:lvl1pPr>
              <a:defRPr sz="2800"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8321"/>
            <a:ext cx="3810000" cy="5255829"/>
          </a:xfrm>
        </p:spPr>
        <p:txBody>
          <a:bodyPr/>
          <a:lstStyle>
            <a:lvl1pPr>
              <a:defRPr sz="2800"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0" y="783911"/>
            <a:ext cx="685800" cy="6072502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0" y="10955"/>
            <a:ext cx="9144000" cy="7620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254000" dist="76200" dir="2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0244" y="-1"/>
            <a:ext cx="8469312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39915"/>
            <a:ext cx="77724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 b="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sri.com/projects/sril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com/2006/08/all-our-n-gram-are-belong-to-you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7526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Human Language Technologies</a:t>
            </a:r>
            <a:endParaRPr lang="en-US" altLang="en-US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76600"/>
            <a:ext cx="7162800" cy="19050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A50021"/>
              </a:solidFill>
              <a:latin typeface="Calibri" charset="0"/>
              <a:ea typeface="+mn-ea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smtClean="0">
                <a:solidFill>
                  <a:srgbClr val="A50021"/>
                </a:solidFill>
                <a:latin typeface="Calibri" charset="0"/>
                <a:ea typeface="+mn-ea"/>
              </a:rPr>
              <a:t>Giuseppe Attardi</a:t>
            </a: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+mn-ea"/>
              </a:rPr>
              <a:t>Language </a:t>
            </a:r>
            <a:r>
              <a:rPr lang="en-US" dirty="0">
                <a:latin typeface="Calibri" charset="0"/>
                <a:ea typeface="+mn-ea"/>
              </a:rPr>
              <a:t>Modeling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" y="5834062"/>
            <a:ext cx="9144000" cy="3381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 dirty="0">
                <a:latin typeface="Tw Cen MT" pitchFamily="34" charset="0"/>
              </a:rPr>
              <a:t>IP notice: some slides from: Dan </a:t>
            </a:r>
            <a:r>
              <a:rPr kumimoji="0" lang="en-US" altLang="en-US" sz="1600" b="0" dirty="0" err="1">
                <a:latin typeface="Tw Cen MT" pitchFamily="34" charset="0"/>
              </a:rPr>
              <a:t>Jurafsky</a:t>
            </a:r>
            <a:r>
              <a:rPr kumimoji="0" lang="en-US" altLang="en-US" sz="1600" b="0" dirty="0">
                <a:latin typeface="Tw Cen MT" pitchFamily="34" charset="0"/>
              </a:rPr>
              <a:t>, Jim Martin, </a:t>
            </a:r>
            <a:r>
              <a:rPr kumimoji="0" lang="en-US" altLang="en-US" sz="1600" b="0" dirty="0" err="1">
                <a:latin typeface="Tw Cen MT" pitchFamily="34" charset="0"/>
              </a:rPr>
              <a:t>Sandiway</a:t>
            </a:r>
            <a:r>
              <a:rPr kumimoji="0" lang="en-US" altLang="en-US" sz="1600" b="0" dirty="0">
                <a:latin typeface="Tw Cen MT" pitchFamily="34" charset="0"/>
              </a:rPr>
              <a:t> Fong, Dan Klein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596188" y="115888"/>
            <a:ext cx="1081087" cy="1254125"/>
            <a:chOff x="423" y="2976"/>
            <a:chExt cx="951" cy="1055"/>
          </a:xfrm>
        </p:grpSpPr>
        <p:pic>
          <p:nvPicPr>
            <p:cNvPr id="6" name="Picture 7" descr="cherubi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" y="2976"/>
              <a:ext cx="82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23" y="3839"/>
              <a:ext cx="9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006699"/>
                  </a:solidFill>
                  <a:latin typeface="Palatino Linotype" pitchFamily="18" charset="0"/>
                </a:rPr>
                <a:t>Università di Pisa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Unfortunately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98625"/>
            <a:ext cx="8458200" cy="4835525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There are a lot of possible sentences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Char char="l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We will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never be able to get enough data to compute the statistics for those long prefixes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P(</a:t>
            </a:r>
            <a:r>
              <a:rPr lang="en-US" i="1" dirty="0" err="1">
                <a:effectLst/>
                <a:latin typeface="Times New Roman" charset="0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or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P(</a:t>
            </a:r>
            <a:r>
              <a:rPr lang="en-US" i="1" dirty="0" err="1">
                <a:effectLst/>
                <a:latin typeface="Times New Roman" charset="0"/>
                <a:ea typeface="ＭＳ Ｐゴシック" charset="0"/>
              </a:rPr>
              <a:t>the|its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 water is so transparent that)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3463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+mn-ea"/>
              </a:rPr>
              <a:t>Make </a:t>
            </a:r>
            <a:r>
              <a:rPr lang="en-US" dirty="0">
                <a:latin typeface="Calibri" charset="0"/>
                <a:ea typeface="+mn-ea"/>
              </a:rPr>
              <a:t>the simplifying assumption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P(</a:t>
            </a:r>
            <a:r>
              <a:rPr lang="en-US" i="1" dirty="0" err="1">
                <a:latin typeface="+mj-lt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latin typeface="+mj-lt"/>
                <a:ea typeface="ＭＳ Ｐゴシック" charset="0"/>
              </a:rPr>
              <a:t>) 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= P(</a:t>
            </a:r>
            <a:r>
              <a:rPr lang="en-US" i="1" dirty="0" err="1">
                <a:solidFill>
                  <a:srgbClr val="A50021"/>
                </a:solidFill>
                <a:latin typeface="+mj-lt"/>
                <a:ea typeface="ＭＳ Ｐゴシック" charset="0"/>
              </a:rPr>
              <a:t>lizard|a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+mn-ea"/>
              </a:rPr>
              <a:t>or </a:t>
            </a:r>
            <a:r>
              <a:rPr lang="en-US" dirty="0">
                <a:latin typeface="Calibri" charset="0"/>
                <a:ea typeface="+mn-ea"/>
              </a:rPr>
              <a:t>maybe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P(</a:t>
            </a:r>
            <a:r>
              <a:rPr lang="en-US" i="1" dirty="0" err="1">
                <a:latin typeface="+mj-lt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latin typeface="+mj-lt"/>
                <a:ea typeface="ＭＳ Ｐゴシック" charset="0"/>
              </a:rPr>
              <a:t>) 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= P(</a:t>
            </a:r>
            <a:r>
              <a:rPr lang="en-US" i="1" dirty="0" err="1">
                <a:solidFill>
                  <a:srgbClr val="A50021"/>
                </a:solidFill>
                <a:latin typeface="+mj-lt"/>
                <a:ea typeface="ＭＳ Ｐゴシック" charset="0"/>
              </a:rPr>
              <a:t>lizard|saw,a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)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838200"/>
            <a:ext cx="16748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r>
              <a:rPr kumimoji="0" lang="en-US" altLang="en-US" sz="2400" b="0">
                <a:solidFill>
                  <a:srgbClr val="5400A8"/>
                </a:solidFill>
                <a:latin typeface="Tahoma" pitchFamily="34" charset="0"/>
              </a:rPr>
              <a:t>So for each component in the product, replace with the approximation (assuming a prefix of </a:t>
            </a:r>
            <a:r>
              <a:rPr kumimoji="0" lang="en-US" altLang="en-US" sz="2400" b="0" i="1">
                <a:solidFill>
                  <a:srgbClr val="5400A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en-US" sz="2400" b="0">
                <a:solidFill>
                  <a:srgbClr val="5400A8"/>
                </a:solidFill>
                <a:latin typeface="Tahoma" pitchFamily="34" charset="0"/>
              </a:rPr>
              <a:t>)</a:t>
            </a: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endParaRPr kumimoji="0" lang="en-US" altLang="en-US" sz="2400" b="0">
              <a:solidFill>
                <a:srgbClr val="5400A8"/>
              </a:solidFill>
              <a:latin typeface="Tahoma" pitchFamily="34" charset="0"/>
            </a:endParaRP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endParaRPr kumimoji="0" lang="en-US" altLang="en-US" sz="2400" b="0">
              <a:solidFill>
                <a:srgbClr val="5400A8"/>
              </a:solidFill>
              <a:latin typeface="Tahoma" pitchFamily="34" charset="0"/>
            </a:endParaRP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endParaRPr kumimoji="0" lang="en-US" altLang="en-US" sz="2400" b="0">
              <a:solidFill>
                <a:srgbClr val="5400A8"/>
              </a:solidFill>
              <a:latin typeface="Tahoma" pitchFamily="34" charset="0"/>
            </a:endParaRP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r>
              <a:rPr kumimoji="0" lang="en-US" altLang="en-US" sz="2400" b="0">
                <a:solidFill>
                  <a:srgbClr val="5400A8"/>
                </a:solidFill>
                <a:latin typeface="Tahoma" pitchFamily="34" charset="0"/>
              </a:rPr>
              <a:t> Bigram model</a:t>
            </a: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endParaRPr kumimoji="0" lang="en-US" altLang="en-US" sz="2400" b="0">
              <a:solidFill>
                <a:srgbClr val="5400A8"/>
              </a:solidFill>
              <a:latin typeface="Tahoma" pitchFamily="34" charset="0"/>
            </a:endParaRP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1295400" y="3048000"/>
          <a:ext cx="614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5" imgW="1739900" imgH="203200" progId="Equation.3">
                  <p:embed/>
                </p:oleObj>
              </mc:Choice>
              <mc:Fallback>
                <p:oleObj name="Equation" r:id="rId5" imgW="17399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61404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Markov Assumption</a:t>
            </a:r>
          </a:p>
        </p:txBody>
      </p:sp>
      <p:graphicFrame>
        <p:nvGraphicFramePr>
          <p:cNvPr id="26629" name="Object 3"/>
          <p:cNvGraphicFramePr>
            <a:graphicFrameLocks noChangeAspect="1"/>
          </p:cNvGraphicFramePr>
          <p:nvPr/>
        </p:nvGraphicFramePr>
        <p:xfrm>
          <a:off x="1447800" y="4724400"/>
          <a:ext cx="5826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7" imgW="1651000" imgH="203200" progId="Equation.3">
                  <p:embed/>
                </p:oleObj>
              </mc:Choice>
              <mc:Fallback>
                <p:oleObj name="Equation" r:id="rId7" imgW="16510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58261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N-gram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	</a:t>
            </a:r>
            <a:r>
              <a:rPr lang="en-US" dirty="0" smtClean="0"/>
              <a:t>can extend to trigrams, 4-­grams, 5-­grams</a:t>
            </a:r>
            <a:endParaRPr lang="en-US" dirty="0"/>
          </a:p>
          <a:p>
            <a:pPr>
              <a:defRPr/>
            </a:pPr>
            <a:r>
              <a:rPr lang="en-US" dirty="0" smtClean="0"/>
              <a:t>In general this is an insuﬃcient model of language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because language has long-­distance dependencies: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“The computer which I had just put into the machine room on the ﬁfth ﬂoor crashed.”</a:t>
            </a:r>
            <a:endParaRPr lang="en-US" dirty="0"/>
          </a:p>
          <a:p>
            <a:pPr>
              <a:defRPr/>
            </a:pPr>
            <a:r>
              <a:rPr lang="en-US" dirty="0" smtClean="0"/>
              <a:t>But we can often get away with N-­gram models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Estimating bigram probabilities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The Maximum Likelihood Estimate</a:t>
            </a:r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1524000" y="2514600"/>
          <a:ext cx="61722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4" imgW="1752600" imgH="406400" progId="Equation.3">
                  <p:embed/>
                </p:oleObj>
              </mc:Choice>
              <mc:Fallback>
                <p:oleObj name="Equation" r:id="rId4" imgW="17526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1722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1916113" y="4343400"/>
          <a:ext cx="523398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6" imgW="1485900" imgH="406400" progId="Equation.3">
                  <p:embed/>
                </p:oleObj>
              </mc:Choice>
              <mc:Fallback>
                <p:oleObj name="Equation" r:id="rId6" imgW="14859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343400"/>
                        <a:ext cx="5233987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&lt;s&gt; I am Sam &lt;/s&gt;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&lt;s&gt; Sam I am &lt;/s&gt;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&lt;s&gt; I do not like green eggs and ham &lt;/s&gt;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This is the </a:t>
            </a:r>
            <a:r>
              <a:rPr lang="en-US" altLang="en-US" sz="2400" i="1" smtClean="0">
                <a:latin typeface="Calibri" panose="020F0502020204030204" pitchFamily="34" charset="0"/>
              </a:rPr>
              <a:t>Maximum Likelihood Estimate</a:t>
            </a:r>
            <a:r>
              <a:rPr lang="en-US" altLang="en-US" sz="2400" smtClean="0">
                <a:latin typeface="Calibri" panose="020F0502020204030204" pitchFamily="34" charset="0"/>
              </a:rPr>
              <a:t>, because it is the one which maximizes </a:t>
            </a:r>
            <a:r>
              <a:rPr lang="en-US" altLang="en-US" sz="2400" i="1" smtClean="0">
                <a:latin typeface="Times New Roman" panose="02020603050405020304" pitchFamily="18" charset="0"/>
              </a:rPr>
              <a:t>P(Training set|Model)</a:t>
            </a:r>
          </a:p>
        </p:txBody>
      </p:sp>
      <p:pic>
        <p:nvPicPr>
          <p:cNvPr id="31748" name="Picture 7" descr="s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825"/>
            <a:ext cx="9144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sam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02100"/>
            <a:ext cx="4610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Maximum Likelihood Estimates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153400" cy="5467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Maximum Likelihood Estimate</a:t>
            </a:r>
            <a:r>
              <a:rPr lang="en-US" altLang="en-US" sz="2400" dirty="0" smtClean="0">
                <a:latin typeface="Calibri" panose="020F0502020204030204" pitchFamily="34" charset="0"/>
              </a:rPr>
              <a:t> of some parameter of a model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M</a:t>
            </a:r>
            <a:r>
              <a:rPr lang="en-US" altLang="en-US" sz="2400" dirty="0" smtClean="0">
                <a:latin typeface="Calibri" panose="020F0502020204030204" pitchFamily="34" charset="0"/>
              </a:rPr>
              <a:t> from a training set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T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latin typeface="Calibri" panose="020F0502020204030204" pitchFamily="34" charset="0"/>
              </a:rPr>
              <a:t>is the estimate that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latin typeface="Calibri" panose="020F0502020204030204" pitchFamily="34" charset="0"/>
              </a:rPr>
              <a:t>maximizes the likelihood of the training set </a:t>
            </a:r>
            <a:r>
              <a:rPr lang="en-US" altLang="en-US" sz="2000" i="1" dirty="0" smtClean="0">
                <a:latin typeface="Calibri" panose="020F0502020204030204" pitchFamily="34" charset="0"/>
              </a:rPr>
              <a:t>T</a:t>
            </a:r>
            <a:r>
              <a:rPr lang="en-US" altLang="en-US" sz="2000" dirty="0" smtClean="0">
                <a:latin typeface="Calibri" panose="020F0502020204030204" pitchFamily="34" charset="0"/>
              </a:rPr>
              <a:t> given the model </a:t>
            </a:r>
            <a:r>
              <a:rPr lang="en-US" altLang="en-US" sz="2000" i="1" dirty="0" smtClean="0">
                <a:latin typeface="Calibri" panose="020F0502020204030204" pitchFamily="34" charset="0"/>
              </a:rPr>
              <a:t>M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Suppose the word </a:t>
            </a:r>
            <a:r>
              <a:rPr lang="ja-JP" altLang="en-US" sz="2400" dirty="0" smtClean="0">
                <a:latin typeface="Calibri" panose="020F0502020204030204" pitchFamily="34" charset="0"/>
              </a:rPr>
              <a:t>“</a:t>
            </a:r>
            <a:r>
              <a:rPr lang="en-US" altLang="ja-JP" sz="2400" dirty="0" smtClean="0">
                <a:latin typeface="Calibri" panose="020F0502020204030204" pitchFamily="34" charset="0"/>
              </a:rPr>
              <a:t>Chinese</a:t>
            </a:r>
            <a:r>
              <a:rPr lang="ja-JP" altLang="en-US" sz="2400" dirty="0" smtClean="0">
                <a:latin typeface="Calibri" panose="020F0502020204030204" pitchFamily="34" charset="0"/>
              </a:rPr>
              <a:t>”</a:t>
            </a:r>
            <a:r>
              <a:rPr lang="en-US" altLang="ja-JP" sz="2400" dirty="0" smtClean="0">
                <a:latin typeface="Calibri" panose="020F0502020204030204" pitchFamily="34" charset="0"/>
              </a:rPr>
              <a:t> occurs 400 times in a corpus of a million words (e.g. the Brown corpus)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What is the probability that a random word from some other text will be </a:t>
            </a:r>
            <a:r>
              <a:rPr lang="ja-JP" altLang="en-US" sz="2400" dirty="0" smtClean="0">
                <a:latin typeface="Calibri" panose="020F0502020204030204" pitchFamily="34" charset="0"/>
              </a:rPr>
              <a:t>“</a:t>
            </a:r>
            <a:r>
              <a:rPr lang="en-US" altLang="ja-JP" sz="2400" dirty="0" smtClean="0">
                <a:latin typeface="Calibri" panose="020F0502020204030204" pitchFamily="34" charset="0"/>
              </a:rPr>
              <a:t>Chinese</a:t>
            </a:r>
            <a:r>
              <a:rPr lang="ja-JP" altLang="en-US" sz="2400" dirty="0" smtClean="0">
                <a:latin typeface="Calibri" panose="020F0502020204030204" pitchFamily="34" charset="0"/>
              </a:rPr>
              <a:t>”</a:t>
            </a:r>
            <a:endParaRPr lang="en-US" altLang="ja-JP" sz="24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MLE estimate is 400/1000000 = .004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latin typeface="Calibri" panose="020F0502020204030204" pitchFamily="34" charset="0"/>
              </a:rPr>
              <a:t>This may be a bad estimate for some other corpus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But it is the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estimate</a:t>
            </a:r>
            <a:r>
              <a:rPr lang="en-US" altLang="en-US" sz="2400" dirty="0" smtClean="0">
                <a:latin typeface="Calibri" panose="020F0502020204030204" pitchFamily="34" charset="0"/>
              </a:rPr>
              <a:t> that makes it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most likely</a:t>
            </a:r>
            <a:r>
              <a:rPr lang="en-US" altLang="en-US" sz="2400" dirty="0" smtClean="0">
                <a:latin typeface="Calibri" panose="020F0502020204030204" pitchFamily="34" charset="0"/>
              </a:rPr>
              <a:t> that </a:t>
            </a:r>
            <a:r>
              <a:rPr lang="ja-JP" altLang="en-US" sz="2400" dirty="0" smtClean="0">
                <a:latin typeface="Calibri" panose="020F0502020204030204" pitchFamily="34" charset="0"/>
              </a:rPr>
              <a:t>“</a:t>
            </a:r>
            <a:r>
              <a:rPr lang="en-US" altLang="ja-JP" sz="2400" dirty="0" smtClean="0">
                <a:latin typeface="Calibri" panose="020F0502020204030204" pitchFamily="34" charset="0"/>
              </a:rPr>
              <a:t>Chinese</a:t>
            </a:r>
            <a:r>
              <a:rPr lang="ja-JP" altLang="en-US" sz="2400" dirty="0" smtClean="0">
                <a:latin typeface="Calibri" panose="020F0502020204030204" pitchFamily="34" charset="0"/>
              </a:rPr>
              <a:t>”</a:t>
            </a:r>
            <a:r>
              <a:rPr lang="en-US" altLang="ja-JP" sz="2400" dirty="0" smtClean="0">
                <a:latin typeface="Calibri" panose="020F0502020204030204" pitchFamily="34" charset="0"/>
              </a:rPr>
              <a:t> will occur 400 times in a million word corpus.</a:t>
            </a:r>
            <a:endParaRPr lang="en-US" altLang="en-US" sz="24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343400" y="1752600"/>
            <a:ext cx="4691063" cy="489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ea typeface="+mn-ea"/>
              </a:rPr>
              <a:t>The maximum likelihood method (discrete distribution)</a:t>
            </a:r>
            <a:r>
              <a:rPr lang="en-GB" sz="2400" dirty="0">
                <a:latin typeface="+mn-lt"/>
                <a:ea typeface="+mn-ea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u="sng" dirty="0">
                <a:latin typeface="+mn-lt"/>
                <a:ea typeface="+mn-ea"/>
              </a:rPr>
              <a:t> </a:t>
            </a: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+mn-lt"/>
                <a:ea typeface="+mn-ea"/>
              </a:rPr>
              <a:t>Write down the probability of each observation by using the model parameters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+mn-lt"/>
                <a:ea typeface="+mn-ea"/>
              </a:rPr>
              <a:t>Write down the probability of all the data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+mn-lt"/>
                <a:ea typeface="+mn-ea"/>
              </a:rPr>
              <a:t>Find the value parameter(s) that maximize this probability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688975" y="0"/>
            <a:ext cx="845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4000">
                <a:latin typeface="Calibri" pitchFamily="34" charset="0"/>
              </a:rPr>
              <a:t>Maximum Likelihood</a:t>
            </a:r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693738" y="998538"/>
            <a:ext cx="7993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2400" b="0">
                <a:latin typeface="Calibri" pitchFamily="34" charset="0"/>
              </a:rPr>
              <a:t>We want to estimate the probability, </a:t>
            </a:r>
            <a:r>
              <a:rPr kumimoji="0" lang="en-GB" altLang="en-US" sz="2400" b="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GB" altLang="en-US" sz="2400" b="0">
                <a:latin typeface="Calibri" pitchFamily="34" charset="0"/>
              </a:rPr>
              <a:t>, that individuals are infected with a certain kind of parasite.</a:t>
            </a:r>
            <a:endParaRPr kumimoji="0" lang="en-GB" altLang="en-US" sz="2400" b="0" u="sng">
              <a:latin typeface="Calibri" pitchFamily="34" charset="0"/>
            </a:endParaRP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4868863" y="5029200"/>
          <a:ext cx="33607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Formel" r:id="rId3" imgW="1524000" imgH="228600" progId="Equation.3">
                  <p:embed/>
                </p:oleObj>
              </mc:Choice>
              <mc:Fallback>
                <p:oleObj name="Formel" r:id="rId3" imgW="1524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5029200"/>
                        <a:ext cx="3360737" cy="503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8975" y="2065338"/>
          <a:ext cx="3497263" cy="4354518"/>
        </p:xfrm>
        <a:graphic>
          <a:graphicData uri="http://schemas.openxmlformats.org/drawingml/2006/table">
            <a:tbl>
              <a:tblPr/>
              <a:tblGrid>
                <a:gridCol w="601663"/>
                <a:gridCol w="1066800"/>
                <a:gridCol w="1828800"/>
              </a:tblGrid>
              <a:tr h="64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Ind.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Infected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Probability of observation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1" name="TextBox 40"/>
          <p:cNvSpPr txBox="1">
            <a:spLocks noChangeArrowheads="1"/>
          </p:cNvSpPr>
          <p:nvPr/>
        </p:nvSpPr>
        <p:spPr bwMode="auto">
          <a:xfrm>
            <a:off x="4418013" y="1943100"/>
            <a:ext cx="4460875" cy="4805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GB" altLang="en-US" sz="2400" dirty="0" smtClean="0">
                <a:latin typeface="Calibri" panose="020F0502020204030204" pitchFamily="34" charset="0"/>
                <a:ea typeface="+mn-ea"/>
              </a:rPr>
              <a:t>Likelihood function: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GB" altLang="en-US" sz="2400" b="0" u="sng" dirty="0" smtClean="0">
              <a:latin typeface="Calibri" panose="020F0502020204030204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GB" altLang="en-US" sz="2400" b="0" u="sng" dirty="0" smtClean="0">
              <a:latin typeface="Calibri" panose="020F0502020204030204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GB" altLang="en-US" sz="2400" b="0" dirty="0" smtClean="0">
                <a:latin typeface="Calibri" panose="020F0502020204030204" pitchFamily="34" charset="0"/>
                <a:ea typeface="+mn-ea"/>
              </a:rPr>
              <a:t>- Find the value parameter(s) that maximize this probability</a:t>
            </a:r>
            <a:endParaRPr kumimoji="0" lang="en-GB" altLang="en-US" sz="2400" b="0" u="sng" dirty="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93738" y="0"/>
            <a:ext cx="8450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4000">
                <a:latin typeface="Calibri" pitchFamily="34" charset="0"/>
              </a:rPr>
              <a:t>Maximum likelihood</a:t>
            </a:r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693738" y="998538"/>
            <a:ext cx="7993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2400" b="0">
                <a:latin typeface="Calibri" pitchFamily="34" charset="0"/>
              </a:rPr>
              <a:t>We want to estimate the probability, </a:t>
            </a:r>
            <a:r>
              <a:rPr kumimoji="0" lang="en-GB" altLang="en-US" sz="2400" b="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GB" altLang="en-US" sz="2400" b="0">
                <a:latin typeface="Calibri" pitchFamily="34" charset="0"/>
              </a:rPr>
              <a:t>, that individuals are infected with a certain kind of parasite.</a:t>
            </a:r>
            <a:endParaRPr kumimoji="0" lang="en-GB" altLang="en-US" sz="2400" b="0" u="sng">
              <a:latin typeface="Calibri" pitchFamily="34" charset="0"/>
            </a:endParaRPr>
          </a:p>
        </p:txBody>
      </p: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4470400" y="2514600"/>
          <a:ext cx="4368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Formel" r:id="rId3" imgW="1981200" imgH="228600" progId="Equation.3">
                  <p:embed/>
                </p:oleObj>
              </mc:Choice>
              <mc:Fallback>
                <p:oleObj name="Formel" r:id="rId3" imgW="19812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2514600"/>
                        <a:ext cx="4368800" cy="504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36718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rot="5400000">
            <a:off x="6048375" y="5086350"/>
            <a:ext cx="19446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69938" y="2065338"/>
          <a:ext cx="3497262" cy="4354518"/>
        </p:xfrm>
        <a:graphic>
          <a:graphicData uri="http://schemas.openxmlformats.org/drawingml/2006/table">
            <a:tbl>
              <a:tblPr/>
              <a:tblGrid>
                <a:gridCol w="601662"/>
                <a:gridCol w="1066800"/>
                <a:gridCol w="1828800"/>
              </a:tblGrid>
              <a:tr h="64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Ind.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Infected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Probability of observation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Computing the MLE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1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Set the derivative to 0:</a:t>
            </a: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p = 0	(minimum)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p = 1	(minimum)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p = 0.6	(maximum)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2514600" y="1828800"/>
          <a:ext cx="4114800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3" imgW="1625600" imgH="1155700" progId="Equation.3">
                  <p:embed/>
                </p:oleObj>
              </mc:Choice>
              <mc:Fallback>
                <p:oleObj name="Equation" r:id="rId3" imgW="1625600" imgH="1155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4114800" cy="29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charset="0"/>
                <a:ea typeface="+mn-ea"/>
              </a:rPr>
              <a:t>Language </a:t>
            </a:r>
            <a:r>
              <a:rPr lang="en-US" dirty="0">
                <a:latin typeface="Calibri" charset="0"/>
                <a:ea typeface="+mn-ea"/>
              </a:rPr>
              <a:t>Modeling (N-grams)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N-gram Intro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Chain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Shannon Visualization Method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Evaluation: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Perplexity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Smoothing: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latin typeface="Calibri" charset="0"/>
                <a:ea typeface="ＭＳ Ｐゴシック" charset="0"/>
              </a:rPr>
              <a:t>Laplace (Add-1)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latin typeface="Calibri" charset="0"/>
                <a:ea typeface="ＭＳ Ｐゴシック" charset="0"/>
              </a:rPr>
              <a:t>Add-prior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-228600"/>
            <a:ext cx="846931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More examples: Berkeley Restaurant Project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330099"/>
                </a:solidFill>
                <a:latin typeface="Calibri" panose="020F0502020204030204" pitchFamily="34" charset="0"/>
              </a:rPr>
              <a:t>can you tell me about any good cantonese restaurants close by</a:t>
            </a:r>
          </a:p>
          <a:p>
            <a:pPr eaLnBrk="1" hangingPunct="1">
              <a:defRPr/>
            </a:pPr>
            <a:r>
              <a:rPr lang="en-US" altLang="en-US" smtClean="0">
                <a:solidFill>
                  <a:srgbClr val="330099"/>
                </a:solidFill>
                <a:latin typeface="Calibri" panose="020F0502020204030204" pitchFamily="34" charset="0"/>
              </a:rPr>
              <a:t>mid priced thai food is what i</a:t>
            </a:r>
            <a:r>
              <a:rPr lang="ja-JP" altLang="en-US" smtClean="0">
                <a:solidFill>
                  <a:srgbClr val="330099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mtClean="0">
                <a:solidFill>
                  <a:srgbClr val="330099"/>
                </a:solidFill>
                <a:latin typeface="Calibri" panose="020F0502020204030204" pitchFamily="34" charset="0"/>
              </a:rPr>
              <a:t>m looking for</a:t>
            </a:r>
          </a:p>
          <a:p>
            <a:pPr eaLnBrk="1" hangingPunct="1">
              <a:defRPr/>
            </a:pPr>
            <a:r>
              <a:rPr lang="en-US" altLang="en-US" smtClean="0">
                <a:solidFill>
                  <a:srgbClr val="330099"/>
                </a:solidFill>
                <a:latin typeface="Calibri" panose="020F0502020204030204" pitchFamily="34" charset="0"/>
              </a:rPr>
              <a:t>tell me about chez panisse</a:t>
            </a:r>
          </a:p>
          <a:p>
            <a:pPr eaLnBrk="1" hangingPunct="1">
              <a:defRPr/>
            </a:pPr>
            <a:r>
              <a:rPr lang="en-US" altLang="en-US" smtClean="0">
                <a:solidFill>
                  <a:srgbClr val="330099"/>
                </a:solidFill>
                <a:latin typeface="Calibri" panose="020F0502020204030204" pitchFamily="34" charset="0"/>
              </a:rPr>
              <a:t>can you give me a listing of the kinds of food that are available</a:t>
            </a:r>
          </a:p>
          <a:p>
            <a:pPr eaLnBrk="1" hangingPunct="1">
              <a:defRPr/>
            </a:pPr>
            <a:r>
              <a:rPr lang="en-US" altLang="en-US" smtClean="0">
                <a:solidFill>
                  <a:srgbClr val="330099"/>
                </a:solidFill>
                <a:latin typeface="Calibri" panose="020F0502020204030204" pitchFamily="34" charset="0"/>
              </a:rPr>
              <a:t>i</a:t>
            </a:r>
            <a:r>
              <a:rPr lang="ja-JP" altLang="en-US" smtClean="0">
                <a:solidFill>
                  <a:srgbClr val="330099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mtClean="0">
                <a:solidFill>
                  <a:srgbClr val="330099"/>
                </a:solidFill>
                <a:latin typeface="Calibri" panose="020F0502020204030204" pitchFamily="34" charset="0"/>
              </a:rPr>
              <a:t>m looking for a good place to eat breakfast</a:t>
            </a:r>
          </a:p>
          <a:p>
            <a:pPr eaLnBrk="1" hangingPunct="1">
              <a:defRPr/>
            </a:pPr>
            <a:r>
              <a:rPr lang="en-US" altLang="en-US" smtClean="0">
                <a:solidFill>
                  <a:srgbClr val="330099"/>
                </a:solidFill>
                <a:latin typeface="Calibri" panose="020F0502020204030204" pitchFamily="34" charset="0"/>
              </a:rPr>
              <a:t>when is caffe venezia open during the day</a:t>
            </a:r>
            <a:endParaRPr lang="en-US" altLang="en-US" smtClean="0">
              <a:solidFill>
                <a:srgbClr val="330099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Raw bigram counts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Out of 9222 sentences</a:t>
            </a:r>
          </a:p>
        </p:txBody>
      </p:sp>
      <p:pic>
        <p:nvPicPr>
          <p:cNvPr id="40964" name="Picture 4" descr="b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9067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Raw bigram probabilities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Normalize by unigrams (divide by </a:t>
            </a:r>
            <a:r>
              <a:rPr lang="en-US" altLang="en-US" i="1" smtClean="0">
                <a:latin typeface="Times New Roman" panose="02020603050405020304" pitchFamily="18" charset="0"/>
              </a:rPr>
              <a:t>C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-1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Calibri" panose="020F0502020204030204" pitchFamily="34" charset="0"/>
              </a:rPr>
              <a:t>):</a:t>
            </a: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Result:</a:t>
            </a:r>
          </a:p>
        </p:txBody>
      </p:sp>
      <p:pic>
        <p:nvPicPr>
          <p:cNvPr id="43012" name="Picture 4" descr="ber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8305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ber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55838"/>
            <a:ext cx="77851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-228600"/>
            <a:ext cx="82407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/>
              <a:t>Bigram estimates of sentence probabilities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P(&lt;s&gt; I want english food &lt;/s&gt;) 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	P(i|&lt;s&gt;)  x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 	P(want|I)  x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	P(english|want) x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	P(food|english)  x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	P(&lt;/s&gt;|food)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  =.000031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What kinds of knowledge?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english|want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.0011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chinese|want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.0065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to|want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.66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eat | 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.28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food | 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want | spend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i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| &lt;s&gt;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.25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 in log space</a:t>
            </a:r>
          </a:p>
          <a:p>
            <a:pPr lvl="1">
              <a:defRPr/>
            </a:pPr>
            <a:r>
              <a:rPr lang="en-US" dirty="0" smtClean="0"/>
              <a:t>Avoid underflow</a:t>
            </a:r>
          </a:p>
          <a:p>
            <a:pPr lvl="1">
              <a:defRPr/>
            </a:pPr>
            <a:r>
              <a:rPr lang="en-US" dirty="0" smtClean="0"/>
              <a:t>Adding is faster than multiplying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</a:rPr>
              <a:t>log(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 • </a:t>
            </a:r>
            <a:r>
              <a:rPr lang="en-US" sz="2000" i="1" dirty="0" smtClean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• </a:t>
            </a:r>
            <a:r>
              <a:rPr lang="en-US" sz="2000" i="1" dirty="0" smtClean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3</a:t>
            </a:r>
            <a:r>
              <a:rPr lang="en-US" sz="2000" dirty="0" smtClean="0">
                <a:latin typeface="+mj-lt"/>
              </a:rPr>
              <a:t> • </a:t>
            </a:r>
            <a:r>
              <a:rPr lang="en-US" sz="2000" i="1" dirty="0" smtClean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smtClean="0"/>
              <a:t>= </a:t>
            </a:r>
            <a:r>
              <a:rPr lang="en-US" sz="2800" dirty="0" smtClean="0">
                <a:latin typeface="+mj-lt"/>
              </a:rPr>
              <a:t>log(</a:t>
            </a:r>
            <a:r>
              <a:rPr lang="en-US" sz="2800" i="1" dirty="0" smtClean="0">
                <a:latin typeface="+mj-lt"/>
              </a:rPr>
              <a:t>p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) + </a:t>
            </a:r>
            <a:r>
              <a:rPr lang="en-US" dirty="0" smtClean="0">
                <a:latin typeface="+mj-lt"/>
              </a:rPr>
              <a:t>log(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) </a:t>
            </a:r>
            <a:r>
              <a:rPr lang="en-US" dirty="0">
                <a:latin typeface="+mj-lt"/>
              </a:rPr>
              <a:t>+ </a:t>
            </a:r>
            <a:r>
              <a:rPr lang="en-US" dirty="0" smtClean="0">
                <a:latin typeface="+mj-lt"/>
              </a:rPr>
              <a:t>log(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) </a:t>
            </a:r>
            <a:r>
              <a:rPr lang="en-US" dirty="0">
                <a:latin typeface="+mj-lt"/>
              </a:rPr>
              <a:t>+ </a:t>
            </a:r>
            <a:r>
              <a:rPr lang="en-US" dirty="0" smtClean="0">
                <a:latin typeface="+mj-lt"/>
              </a:rPr>
              <a:t>log(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4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smtClean="0"/>
              <a:t>Shannon’</a:t>
            </a:r>
            <a:r>
              <a:rPr lang="en-US" altLang="ja-JP" sz="4800" smtClean="0"/>
              <a:t>s Game</a:t>
            </a:r>
            <a:endParaRPr lang="en-US" altLang="en-US" sz="4800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chemeClr val="accent1"/>
                </a:solidFill>
                <a:ea typeface="+mn-ea"/>
              </a:rPr>
              <a:t>What if we turn these models around and use them to </a:t>
            </a:r>
            <a:r>
              <a:rPr lang="en-US" altLang="ja-JP" i="1" dirty="0" smtClean="0">
                <a:solidFill>
                  <a:schemeClr val="hlink"/>
                </a:solidFill>
                <a:ea typeface="+mn-ea"/>
              </a:rPr>
              <a:t>generate</a:t>
            </a:r>
            <a:r>
              <a:rPr lang="en-US" altLang="ja-JP" i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en-US" altLang="ja-JP" dirty="0" smtClean="0">
                <a:solidFill>
                  <a:schemeClr val="accent1"/>
                </a:solidFill>
                <a:ea typeface="+mn-ea"/>
              </a:rPr>
              <a:t>random sentences that are </a:t>
            </a:r>
            <a:r>
              <a:rPr lang="en-US" altLang="ja-JP" i="1" dirty="0" smtClean="0">
                <a:solidFill>
                  <a:schemeClr val="accent2"/>
                </a:solidFill>
                <a:ea typeface="+mn-ea"/>
              </a:rPr>
              <a:t>like </a:t>
            </a:r>
            <a:r>
              <a:rPr lang="en-US" altLang="ja-JP" dirty="0" smtClean="0">
                <a:solidFill>
                  <a:schemeClr val="accent1"/>
                </a:solidFill>
                <a:ea typeface="+mn-ea"/>
              </a:rPr>
              <a:t>the sentences from which the model was derived.</a:t>
            </a:r>
          </a:p>
          <a:p>
            <a:pPr>
              <a:buFont typeface="Wingdings" pitchFamily="2" charset="2"/>
              <a:buNone/>
              <a:defRPr/>
            </a:pPr>
            <a:endParaRPr lang="en-US" altLang="en-US" sz="2400" dirty="0" smtClean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0">
                <a:solidFill>
                  <a:srgbClr val="181813"/>
                </a:solidFill>
                <a:cs typeface="Arial" charset="0"/>
              </a:rPr>
              <a:t>Jim Martin       </a:t>
            </a:r>
            <a:endParaRPr kumimoji="0" lang="en-US" altLang="en-US" sz="2400" b="0">
              <a:solidFill>
                <a:srgbClr val="181813"/>
              </a:solidFill>
              <a:cs typeface="Arial" charset="0"/>
            </a:endParaRPr>
          </a:p>
        </p:txBody>
      </p:sp>
      <p:pic>
        <p:nvPicPr>
          <p:cNvPr id="581636" name="Picture 4" descr="shan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1271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Shannon Visualization Method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Calibri" charset="0"/>
                <a:ea typeface="+mn-ea"/>
              </a:rPr>
              <a:t>Generate random sentences:</a:t>
            </a:r>
          </a:p>
          <a:p>
            <a:pPr eaLnBrk="1" hangingPunct="1">
              <a:defRPr/>
            </a:pPr>
            <a:r>
              <a:rPr lang="en-US" sz="2400" dirty="0">
                <a:latin typeface="Calibri" charset="0"/>
                <a:ea typeface="+mn-ea"/>
              </a:rPr>
              <a:t>Choose a random bigram &lt;s&gt;, w according to its probability</a:t>
            </a:r>
          </a:p>
          <a:p>
            <a:pPr eaLnBrk="1" hangingPunct="1">
              <a:defRPr/>
            </a:pPr>
            <a:r>
              <a:rPr lang="en-US" sz="2400" dirty="0">
                <a:latin typeface="Calibri" charset="0"/>
                <a:ea typeface="+mn-ea"/>
              </a:rPr>
              <a:t>Now choose a random bigram (w, x) according to its probability</a:t>
            </a:r>
          </a:p>
          <a:p>
            <a:pPr eaLnBrk="1" hangingPunct="1">
              <a:defRPr/>
            </a:pPr>
            <a:r>
              <a:rPr lang="en-US" sz="2400" dirty="0">
                <a:latin typeface="Calibri" charset="0"/>
                <a:ea typeface="+mn-ea"/>
              </a:rPr>
              <a:t>And so on until we choose &lt;/s&gt;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Calibri" charset="0"/>
                <a:ea typeface="+mn-ea"/>
              </a:rPr>
              <a:t>Then string the words together</a:t>
            </a:r>
            <a:endParaRPr lang="en-US" sz="2400" dirty="0">
              <a:solidFill>
                <a:srgbClr val="A50021"/>
              </a:solidFill>
              <a:latin typeface="Calibri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A50021"/>
                </a:solidFill>
                <a:latin typeface="Verdana" charset="0"/>
                <a:ea typeface="+mn-ea"/>
              </a:rPr>
              <a:t>	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+mn-ea"/>
              </a:rPr>
              <a:t>&lt;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+mn-ea"/>
              </a:rPr>
              <a:t>s&gt; I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+mn-ea"/>
              </a:rPr>
              <a:t>           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+mn-ea"/>
              </a:rPr>
              <a:t> want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+mn-ea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want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to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 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eat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		    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Chinese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			       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Chinese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food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			                       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food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&lt;/s&gt;</a:t>
            </a:r>
          </a:p>
          <a:p>
            <a:pPr eaLnBrk="1" hangingPunct="1">
              <a:defRPr/>
            </a:pPr>
            <a:endParaRPr lang="en-US" sz="1800" dirty="0">
              <a:latin typeface="Calibri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Approximating Shakespeare</a:t>
            </a:r>
          </a:p>
        </p:txBody>
      </p:sp>
      <p:pic>
        <p:nvPicPr>
          <p:cNvPr id="54276" name="Picture 8" descr="fig 4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914400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smtClean="0"/>
              <a:t>Shakespeare as corpus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alibri" charset="0"/>
                <a:ea typeface="+mn-ea"/>
              </a:rPr>
              <a:t>N=884,647 tokens, V=29,066</a:t>
            </a:r>
          </a:p>
          <a:p>
            <a:pPr eaLnBrk="1" hangingPunct="1">
              <a:defRPr/>
            </a:pPr>
            <a:r>
              <a:rPr lang="en-US" sz="3200" dirty="0">
                <a:latin typeface="Calibri" charset="0"/>
                <a:ea typeface="+mn-ea"/>
              </a:rPr>
              <a:t>Shakespeare produced 300,000 bigram types out of V</a:t>
            </a:r>
            <a:r>
              <a:rPr lang="en-US" sz="3200" baseline="30000" dirty="0">
                <a:latin typeface="Calibri" charset="0"/>
                <a:ea typeface="+mn-ea"/>
              </a:rPr>
              <a:t>2</a:t>
            </a:r>
            <a:r>
              <a:rPr lang="en-US" sz="3200" dirty="0">
                <a:latin typeface="Calibri" charset="0"/>
                <a:ea typeface="+mn-ea"/>
              </a:rPr>
              <a:t>= 844 million possible bigrams:  so, 99.96% of the possible bigrams were never seen (have zero entries in the table)</a:t>
            </a:r>
          </a:p>
          <a:p>
            <a:pPr eaLnBrk="1" hangingPunct="1">
              <a:defRPr/>
            </a:pPr>
            <a:r>
              <a:rPr lang="en-US" sz="3200" dirty="0" err="1" smtClean="0">
                <a:latin typeface="Calibri" charset="0"/>
                <a:ea typeface="+mn-ea"/>
              </a:rPr>
              <a:t>Quadrigrams</a:t>
            </a:r>
            <a:r>
              <a:rPr lang="en-US" sz="3200" dirty="0" smtClean="0">
                <a:latin typeface="Calibri" charset="0"/>
                <a:ea typeface="+mn-ea"/>
              </a:rPr>
              <a:t>: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What's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coming out looks like Shakespeare because it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Shakespeare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Probabilistic Language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8355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Goal: assign a probability to a sentence</a:t>
            </a:r>
            <a:endParaRPr lang="en-US" dirty="0"/>
          </a:p>
          <a:p>
            <a:pPr>
              <a:defRPr/>
            </a:pPr>
            <a:r>
              <a:rPr lang="en-US" dirty="0" smtClean="0"/>
              <a:t>Machine Translation: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P(high winds </a:t>
            </a:r>
            <a:r>
              <a:rPr lang="en-US" dirty="0" err="1" smtClean="0"/>
              <a:t>tonite</a:t>
            </a:r>
            <a:r>
              <a:rPr lang="en-US" dirty="0" smtClean="0"/>
              <a:t>)</a:t>
            </a:r>
            <a:r>
              <a:rPr lang="en-US" dirty="0"/>
              <a:t> </a:t>
            </a:r>
            <a:r>
              <a:rPr lang="en-US" dirty="0" smtClean="0"/>
              <a:t>&gt; P(large winds </a:t>
            </a:r>
            <a:r>
              <a:rPr lang="en-US" dirty="0" err="1" smtClean="0"/>
              <a:t>tonite</a:t>
            </a:r>
            <a:r>
              <a:rPr lang="en-US" dirty="0" smtClean="0"/>
              <a:t>)</a:t>
            </a:r>
            <a:endParaRPr lang="en-US" dirty="0"/>
          </a:p>
          <a:p>
            <a:pPr>
              <a:defRPr/>
            </a:pPr>
            <a:r>
              <a:rPr lang="en-US" dirty="0" smtClean="0"/>
              <a:t>Spell Correction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“The oﬃce is about ﬁfteen minuets from my house"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P(about ﬁfteen minutes from</a:t>
            </a:r>
            <a:r>
              <a:rPr lang="en-US" dirty="0"/>
              <a:t>)	</a:t>
            </a:r>
            <a:r>
              <a:rPr lang="en-US" dirty="0" smtClean="0"/>
              <a:t>&gt; P(about ﬁfteen minuets from)</a:t>
            </a:r>
            <a:endParaRPr lang="en-US" dirty="0"/>
          </a:p>
          <a:p>
            <a:pPr>
              <a:defRPr/>
            </a:pPr>
            <a:r>
              <a:rPr lang="en-US" dirty="0" smtClean="0"/>
              <a:t>Speech Recognition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P(I saw a van) &gt;&gt; </a:t>
            </a:r>
            <a:r>
              <a:rPr lang="en-US" dirty="0"/>
              <a:t> </a:t>
            </a:r>
            <a:r>
              <a:rPr lang="en-US" dirty="0" smtClean="0"/>
              <a:t>P(eyes</a:t>
            </a:r>
            <a:r>
              <a:rPr lang="en-US" dirty="0"/>
              <a:t> </a:t>
            </a:r>
            <a:r>
              <a:rPr lang="en-US" dirty="0" smtClean="0"/>
              <a:t>awe of</a:t>
            </a:r>
            <a:r>
              <a:rPr lang="en-US" dirty="0"/>
              <a:t> an)	</a:t>
            </a:r>
          </a:p>
          <a:p>
            <a:pPr>
              <a:defRPr/>
            </a:pPr>
            <a:r>
              <a:rPr lang="en-US" dirty="0" smtClean="0"/>
              <a:t>Summarization, question-­answering, etc.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The Wall Street Journal is not Shakespeare (no offense)</a:t>
            </a:r>
          </a:p>
        </p:txBody>
      </p:sp>
      <p:pic>
        <p:nvPicPr>
          <p:cNvPr id="58372" name="Picture 6" descr="fig 4.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613"/>
            <a:ext cx="9144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Lesson 1: the perils of overfitting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N-grams only work well for word prediction if the test corpus looks like the training corpus</a:t>
            </a:r>
          </a:p>
          <a:p>
            <a:pPr lvl="1" eaLnBrk="1" hangingPunct="1"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 real life, it often doesn</a:t>
            </a:r>
            <a:r>
              <a:rPr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en-US" altLang="ja-JP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</a:t>
            </a:r>
          </a:p>
          <a:p>
            <a:pPr lvl="1" eaLnBrk="1" hangingPunct="1"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We need to train robust models, adapt to test set, etc.</a:t>
            </a: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Train and Test Corpora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95400"/>
            <a:ext cx="7772400" cy="4835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A language model must be trained on a </a:t>
            </a:r>
            <a:r>
              <a:rPr lang="en-US" altLang="en-US" b="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</a:rPr>
              <a:t>large corpus</a:t>
            </a: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 of text to estimate good parameter values.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Model can be evaluated based on its ability to predict a high probability for a disjoint (held-out) test corpus (testing on the training corpus would give an optimistically biased estimate).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Ideally, the training (and test) corpus should be representative of the actual application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May need to </a:t>
            </a:r>
            <a:r>
              <a:rPr lang="en-US" altLang="en-US" b="0" i="1" dirty="0" smtClean="0">
                <a:latin typeface="Calibri" panose="020F0502020204030204" pitchFamily="34" charset="0"/>
                <a:ea typeface="+mn-ea"/>
              </a:rPr>
              <a:t>adapt</a:t>
            </a: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 a general model to a small amount of new (</a:t>
            </a:r>
            <a:r>
              <a:rPr lang="en-US" altLang="en-US" b="0" i="1" dirty="0" smtClean="0">
                <a:latin typeface="Calibri" panose="020F0502020204030204" pitchFamily="34" charset="0"/>
                <a:ea typeface="+mn-ea"/>
              </a:rPr>
              <a:t>in-domain</a:t>
            </a: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) data by adding highly weighted small corpus to original training data.</a:t>
            </a:r>
          </a:p>
          <a:p>
            <a:pPr>
              <a:lnSpc>
                <a:spcPct val="90000"/>
              </a:lnSpc>
              <a:defRPr/>
            </a:pPr>
            <a:endParaRPr lang="en-US" altLang="en-US" b="0" dirty="0" smtClean="0"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 smtClean="0"/>
              <a:t>Smoothing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8077200" cy="5546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b="0" dirty="0" smtClean="0"/>
              <a:t>Since there are a combinatorial number of possible word sequences, many rare (but not impossible) combinations never occur in training, so MLE incorrectly assigns zero to many parameters (aka </a:t>
            </a:r>
            <a:r>
              <a:rPr lang="en-US" altLang="en-US" sz="2400" b="0" i="1" dirty="0" smtClean="0"/>
              <a:t>sparse data</a:t>
            </a:r>
            <a:r>
              <a:rPr lang="en-US" altLang="en-US" sz="2400" b="0" dirty="0" smtClean="0"/>
              <a:t>).</a:t>
            </a:r>
          </a:p>
          <a:p>
            <a:pPr>
              <a:defRPr/>
            </a:pPr>
            <a:r>
              <a:rPr lang="en-US" altLang="en-US" sz="2400" b="0" dirty="0" smtClean="0"/>
              <a:t>If a new combination occurs during testing, it is given a probability of zero and the </a:t>
            </a:r>
            <a:r>
              <a:rPr lang="en-US" altLang="en-US" sz="2400" b="0" dirty="0" smtClean="0">
                <a:solidFill>
                  <a:srgbClr val="FF0000"/>
                </a:solidFill>
              </a:rPr>
              <a:t>entire sequence gets a probability of zero</a:t>
            </a:r>
            <a:r>
              <a:rPr lang="en-US" altLang="en-US" sz="2400" b="0" dirty="0" smtClean="0"/>
              <a:t> (i.e. infinite perplexity).</a:t>
            </a:r>
          </a:p>
          <a:p>
            <a:pPr>
              <a:defRPr/>
            </a:pPr>
            <a:r>
              <a:rPr lang="en-US" altLang="en-US" sz="2400" b="0" dirty="0" smtClean="0"/>
              <a:t>In practice, parameters are </a:t>
            </a:r>
            <a:r>
              <a:rPr lang="en-US" altLang="en-US" sz="2400" b="0" i="1" dirty="0" smtClean="0"/>
              <a:t>smoothed</a:t>
            </a:r>
            <a:r>
              <a:rPr lang="en-US" altLang="en-US" sz="2400" b="0" dirty="0" smtClean="0"/>
              <a:t> (aka </a:t>
            </a:r>
            <a:r>
              <a:rPr lang="en-US" altLang="en-US" sz="2400" b="0" i="1" dirty="0" smtClean="0"/>
              <a:t>regularized</a:t>
            </a:r>
            <a:r>
              <a:rPr lang="en-US" altLang="en-US" sz="2400" b="0" dirty="0" smtClean="0"/>
              <a:t>) to reassign some probability mass to unseen events.</a:t>
            </a:r>
          </a:p>
          <a:p>
            <a:pPr lvl="1">
              <a:defRPr/>
            </a:pPr>
            <a:r>
              <a:rPr lang="en-US" alt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Adding probability mass to unseen events requires removing it from seen ones (</a:t>
            </a:r>
            <a:r>
              <a:rPr lang="en-US" altLang="en-US" sz="20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discounting</a:t>
            </a:r>
            <a:r>
              <a:rPr lang="en-US" alt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maintain a joint distribution that sums to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382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dirty="0" smtClean="0"/>
              <a:t>Smoothing is like Robin Hood:</a:t>
            </a:r>
            <a:br>
              <a:rPr lang="en-US" altLang="en-US" sz="3200" dirty="0" smtClean="0"/>
            </a:br>
            <a:r>
              <a:rPr lang="en-US" altLang="en-US" sz="3200" dirty="0" smtClean="0"/>
              <a:t>Steal from the rich and give to the poor (in probability mass</a:t>
            </a:r>
            <a:r>
              <a:rPr lang="en-US" altLang="en-US" dirty="0" smtClean="0"/>
              <a:t>)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193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600200" y="6545263"/>
            <a:ext cx="185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w Cen MT" pitchFamily="34" charset="0"/>
              </a:rPr>
              <a:t>Slide from Dan Klein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Laplace smoothing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Also called add-one smoothing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Just add one to all the counts!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Very </a:t>
            </a:r>
            <a:r>
              <a:rPr lang="en-US" dirty="0" smtClean="0">
                <a:latin typeface="Calibri" charset="0"/>
                <a:ea typeface="+mn-ea"/>
              </a:rPr>
              <a:t>simple</a:t>
            </a: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MLE estimate: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Laplace estimate: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Reconstructed counts: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69636" name="Picture 4" descr="addo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17145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addo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876800"/>
            <a:ext cx="36703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lapl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810000"/>
            <a:ext cx="3530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Laplace smoothed bigram counts</a:t>
            </a:r>
          </a:p>
        </p:txBody>
      </p:sp>
      <p:pic>
        <p:nvPicPr>
          <p:cNvPr id="71683" name="Picture 4" descr="addon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2456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304925"/>
            <a:ext cx="533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ea typeface="SimSun" panose="02010600030101010101" pitchFamily="2" charset="-122"/>
              </a:rPr>
              <a:t>Berkeley Restaurant Corpus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Laplace-smoothed bigrams</a:t>
            </a:r>
          </a:p>
        </p:txBody>
      </p:sp>
      <p:pic>
        <p:nvPicPr>
          <p:cNvPr id="73731" name="Picture 4" descr="addon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5702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lapla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638"/>
            <a:ext cx="9144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Reconstituted counts</a:t>
            </a:r>
          </a:p>
        </p:txBody>
      </p:sp>
      <p:pic>
        <p:nvPicPr>
          <p:cNvPr id="75779" name="Picture 5" descr="laplac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025"/>
            <a:ext cx="9144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69988" y="1990820"/>
            <a:ext cx="6781800" cy="912622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 have an English speech recognition system, which answer is better</a:t>
            </a:r>
            <a:r>
              <a:rPr lang="en-US" dirty="0" smtClean="0"/>
              <a:t>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         Speech			Interpretation</a:t>
            </a:r>
            <a:endParaRPr lang="en-US" dirty="0"/>
          </a:p>
          <a:p>
            <a:pPr marL="0" indent="0" algn="r">
              <a:buFont typeface="Wingdings" pitchFamily="2" charset="2"/>
              <a:buNone/>
              <a:defRPr/>
            </a:pPr>
            <a:r>
              <a:rPr lang="en-US" sz="2400" dirty="0" smtClean="0"/>
              <a:t>speech </a:t>
            </a:r>
            <a:r>
              <a:rPr lang="en-US" sz="2400" dirty="0"/>
              <a:t>recognition </a:t>
            </a:r>
            <a:r>
              <a:rPr lang="en-US" sz="2400" dirty="0" smtClean="0"/>
              <a:t>system</a:t>
            </a:r>
          </a:p>
          <a:p>
            <a:pPr marL="0" indent="0" algn="r">
              <a:buFont typeface="Wingdings" pitchFamily="2" charset="2"/>
              <a:buNone/>
              <a:defRPr/>
            </a:pPr>
            <a:r>
              <a:rPr lang="en-US" sz="2400" dirty="0" smtClean="0"/>
              <a:t>speech </a:t>
            </a:r>
            <a:r>
              <a:rPr lang="en-US" sz="2400" dirty="0"/>
              <a:t>cognition system</a:t>
            </a:r>
          </a:p>
          <a:p>
            <a:pPr marL="0" indent="0" algn="r">
              <a:buFont typeface="Wingdings" pitchFamily="2" charset="2"/>
              <a:buNone/>
              <a:defRPr/>
            </a:pPr>
            <a:r>
              <a:rPr lang="en-US" sz="2400" dirty="0" smtClean="0"/>
              <a:t>speck </a:t>
            </a:r>
            <a:r>
              <a:rPr lang="en-US" sz="2400" dirty="0"/>
              <a:t>podcast </a:t>
            </a:r>
            <a:r>
              <a:rPr lang="en-US" sz="2400" dirty="0" smtClean="0"/>
              <a:t>histamine</a:t>
            </a:r>
          </a:p>
          <a:p>
            <a:pPr marL="0" indent="0" algn="r">
              <a:buFont typeface="Wingdings" pitchFamily="2" charset="2"/>
              <a:buNone/>
              <a:defRPr/>
            </a:pPr>
            <a:r>
              <a:rPr lang="ja-JP" altLang="en-US" sz="2400" dirty="0" smtClean="0"/>
              <a:t>ス</a:t>
            </a:r>
            <a:r>
              <a:rPr lang="ja-JP" altLang="en-US" sz="2400" dirty="0"/>
              <a:t>ピーチ が 救出 スト</a:t>
            </a:r>
            <a:r>
              <a:rPr lang="ja-JP" altLang="en-US" sz="2400" dirty="0" smtClean="0"/>
              <a:t>ン</a:t>
            </a:r>
            <a:endParaRPr lang="en-US" sz="2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Language </a:t>
            </a:r>
            <a:r>
              <a:rPr lang="en-US" dirty="0"/>
              <a:t>models tell us the answer!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2667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Note big change to counts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i="1" smtClean="0">
                <a:latin typeface="Times New Roman" panose="02020603050405020304" pitchFamily="18" charset="0"/>
              </a:rPr>
              <a:t>C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want to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2400" i="1" smtClean="0">
                <a:latin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Calibri" panose="020F0502020204030204" pitchFamily="34" charset="0"/>
              </a:rPr>
              <a:t>went from 608 to 238!</a:t>
            </a:r>
          </a:p>
          <a:p>
            <a:pPr eaLnBrk="1" hangingPunct="1">
              <a:defRPr/>
            </a:pPr>
            <a:r>
              <a:rPr lang="en-US" altLang="en-US" sz="2400" i="1" smtClean="0">
                <a:latin typeface="Times New Roman" panose="02020603050405020304" pitchFamily="18" charset="0"/>
              </a:rPr>
              <a:t>P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to|want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Calibri" panose="020F0502020204030204" pitchFamily="34" charset="0"/>
              </a:rPr>
              <a:t> from .66 to .26!</a:t>
            </a:r>
          </a:p>
          <a:p>
            <a:pPr eaLnBrk="1" hangingPunct="1"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Discount </a:t>
            </a:r>
            <a:r>
              <a:rPr lang="en-US" altLang="en-US" sz="2400" i="1" smtClean="0">
                <a:latin typeface="Times New Roman" panose="02020603050405020304" pitchFamily="18" charset="0"/>
              </a:rPr>
              <a:t>d = c*/c</a:t>
            </a:r>
          </a:p>
          <a:p>
            <a:pPr lvl="1" eaLnBrk="1" hangingPunct="1">
              <a:defRPr/>
            </a:pPr>
            <a:r>
              <a:rPr lang="en-US" altLang="en-US" sz="2000" i="1" smtClean="0">
                <a:latin typeface="Times New Roman" panose="02020603050405020304" pitchFamily="18" charset="0"/>
              </a:rPr>
              <a:t>d</a:t>
            </a:r>
            <a:r>
              <a:rPr lang="en-US" altLang="en-US" sz="2000" smtClean="0">
                <a:latin typeface="Calibri" panose="020F0502020204030204" pitchFamily="34" charset="0"/>
              </a:rPr>
              <a:t> for </a:t>
            </a:r>
            <a:r>
              <a:rPr lang="ja-JP" altLang="en-US" sz="2000" smtClean="0">
                <a:latin typeface="Calibri" panose="020F0502020204030204" pitchFamily="34" charset="0"/>
              </a:rPr>
              <a:t>“</a:t>
            </a:r>
            <a:r>
              <a:rPr lang="en-US" altLang="ja-JP" sz="2000" smtClean="0">
                <a:latin typeface="Calibri" panose="020F0502020204030204" pitchFamily="34" charset="0"/>
              </a:rPr>
              <a:t>chinese food</a:t>
            </a:r>
            <a:r>
              <a:rPr lang="ja-JP" altLang="en-US" sz="2000" smtClean="0">
                <a:latin typeface="Calibri" panose="020F0502020204030204" pitchFamily="34" charset="0"/>
              </a:rPr>
              <a:t>”</a:t>
            </a:r>
            <a:r>
              <a:rPr lang="en-US" altLang="ja-JP" sz="2000" smtClean="0">
                <a:latin typeface="Calibri" panose="020F0502020204030204" pitchFamily="34" charset="0"/>
              </a:rPr>
              <a:t> = .10		A 10x reduction!</a:t>
            </a:r>
          </a:p>
          <a:p>
            <a:pPr lvl="1" eaLnBrk="1" hangingPunct="1">
              <a:defRPr/>
            </a:pPr>
            <a:r>
              <a:rPr lang="en-US" altLang="en-US" sz="2000" smtClean="0">
                <a:latin typeface="Calibri" panose="020F0502020204030204" pitchFamily="34" charset="0"/>
              </a:rPr>
              <a:t>So in general, Laplace is a blunt instrument</a:t>
            </a:r>
          </a:p>
          <a:p>
            <a:pPr eaLnBrk="1" hangingPunct="1"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But Laplace smoothing not used for N-grams, as we have much better methods</a:t>
            </a:r>
          </a:p>
          <a:p>
            <a:pPr eaLnBrk="1" hangingPunct="1"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Despite its flaws Laplace (add-k) is however still used to smooth other probabilistic models in NLP, especially</a:t>
            </a:r>
          </a:p>
          <a:p>
            <a:pPr lvl="1" eaLnBrk="1" hangingPunct="1">
              <a:defRPr/>
            </a:pPr>
            <a:r>
              <a:rPr lang="en-US" altLang="en-US" sz="2000" smtClean="0">
                <a:latin typeface="Calibri" panose="020F0502020204030204" pitchFamily="34" charset="0"/>
              </a:rPr>
              <a:t>For pilot studies</a:t>
            </a:r>
          </a:p>
          <a:p>
            <a:pPr lvl="1" eaLnBrk="1" hangingPunct="1">
              <a:defRPr/>
            </a:pPr>
            <a:r>
              <a:rPr lang="en-US" altLang="en-US" sz="2000" smtClean="0">
                <a:latin typeface="Calibri" panose="020F0502020204030204" pitchFamily="34" charset="0"/>
              </a:rPr>
              <a:t>in domains where the number of zeros isn</a:t>
            </a:r>
            <a:r>
              <a:rPr lang="ja-JP" altLang="en-US" sz="2000" smtClean="0">
                <a:latin typeface="Calibri" panose="020F0502020204030204" pitchFamily="34" charset="0"/>
              </a:rPr>
              <a:t>’</a:t>
            </a:r>
            <a:r>
              <a:rPr lang="en-US" altLang="ja-JP" sz="2000" smtClean="0">
                <a:latin typeface="Calibri" panose="020F0502020204030204" pitchFamily="34" charset="0"/>
              </a:rPr>
              <a:t>t so huge.</a:t>
            </a:r>
            <a:endParaRPr lang="en-US" altLang="en-US" sz="20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Add-k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Add a small fraction instead of 1</a:t>
            </a:r>
          </a:p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k = 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smtClean="0"/>
              <a:t>Even better: Bayesian unigram prior smoothing for bigrams</a:t>
            </a:r>
          </a:p>
        </p:txBody>
      </p:sp>
      <p:sp>
        <p:nvSpPr>
          <p:cNvPr id="121862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latin typeface="Calibri" charset="0"/>
                <a:ea typeface="+mn-ea"/>
              </a:rPr>
              <a:t>Maximum Likelihood Estimation</a:t>
            </a:r>
          </a:p>
          <a:p>
            <a:pPr eaLnBrk="1" hangingPunct="1">
              <a:defRPr/>
            </a:pPr>
            <a:endParaRPr lang="en-US" sz="3200">
              <a:latin typeface="Calibri" charset="0"/>
              <a:ea typeface="+mn-ea"/>
            </a:endParaRPr>
          </a:p>
          <a:p>
            <a:pPr eaLnBrk="1" hangingPunct="1">
              <a:defRPr/>
            </a:pPr>
            <a:endParaRPr lang="en-US" sz="320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sz="3200">
                <a:latin typeface="Calibri" charset="0"/>
                <a:ea typeface="+mn-ea"/>
              </a:rPr>
              <a:t>Laplace Smoothing</a:t>
            </a:r>
          </a:p>
          <a:p>
            <a:pPr eaLnBrk="1" hangingPunct="1">
              <a:defRPr/>
            </a:pPr>
            <a:endParaRPr lang="en-US" sz="3200">
              <a:latin typeface="Calibri" charset="0"/>
              <a:ea typeface="+mn-ea"/>
            </a:endParaRPr>
          </a:p>
          <a:p>
            <a:pPr eaLnBrk="1" hangingPunct="1">
              <a:defRPr/>
            </a:pPr>
            <a:endParaRPr lang="en-US" sz="320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sz="3200">
                <a:latin typeface="Calibri" charset="0"/>
                <a:ea typeface="+mn-ea"/>
              </a:rPr>
              <a:t>Bayesian Prior Smoothing</a:t>
            </a:r>
          </a:p>
          <a:p>
            <a:pPr lvl="1" eaLnBrk="1" hangingPunct="1">
              <a:defRPr/>
            </a:pPr>
            <a:endParaRPr lang="en-US" sz="3200"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80900" name="Object 2"/>
          <p:cNvGraphicFramePr>
            <a:graphicFrameLocks noChangeAspect="1"/>
          </p:cNvGraphicFramePr>
          <p:nvPr/>
        </p:nvGraphicFramePr>
        <p:xfrm>
          <a:off x="1752600" y="2235200"/>
          <a:ext cx="32877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Equation" r:id="rId3" imgW="1384300" imgH="406400" progId="Equation.3">
                  <p:embed/>
                </p:oleObj>
              </mc:Choice>
              <mc:Fallback>
                <p:oleObj name="Equation" r:id="rId3" imgW="13843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35200"/>
                        <a:ext cx="32877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3"/>
          <p:cNvGraphicFramePr>
            <a:graphicFrameLocks noChangeAspect="1"/>
          </p:cNvGraphicFramePr>
          <p:nvPr/>
        </p:nvGraphicFramePr>
        <p:xfrm>
          <a:off x="1603375" y="3911600"/>
          <a:ext cx="46450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Equation" r:id="rId5" imgW="1955800" imgH="406400" progId="Equation.3">
                  <p:embed/>
                </p:oleObj>
              </mc:Choice>
              <mc:Fallback>
                <p:oleObj name="Equation" r:id="rId5" imgW="19558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3911600"/>
                        <a:ext cx="46450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4"/>
          <p:cNvGraphicFramePr>
            <a:graphicFrameLocks noChangeAspect="1"/>
          </p:cNvGraphicFramePr>
          <p:nvPr/>
        </p:nvGraphicFramePr>
        <p:xfrm>
          <a:off x="1652588" y="5664200"/>
          <a:ext cx="49768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Equation" r:id="rId7" imgW="2095500" imgH="406400" progId="Equation.3">
                  <p:embed/>
                </p:oleObj>
              </mc:Choice>
              <mc:Fallback>
                <p:oleObj name="Equation" r:id="rId7" imgW="20955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5664200"/>
                        <a:ext cx="497681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Lesson 2: zeros or not?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3111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Zipf</a:t>
            </a:r>
            <a:r>
              <a:rPr lang="ja-JP" altLang="en-US" sz="2400" smtClean="0">
                <a:latin typeface="Calibri" panose="020F0502020204030204" pitchFamily="34" charset="0"/>
              </a:rPr>
              <a:t>’</a:t>
            </a:r>
            <a:r>
              <a:rPr lang="en-US" altLang="ja-JP" sz="2400" smtClean="0">
                <a:latin typeface="Calibri" panose="020F0502020204030204" pitchFamily="34" charset="0"/>
              </a:rPr>
              <a:t>s Law: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small number of events occur with high frequency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large number of events occur with low frequency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You can quickly collect statistics on the high frequency events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You might have to wait an arbitrarily long time to get valid statistics on low frequency events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Result: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Our estimates are sparse! no counts at all for the vast bulk of things we want to estimate!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Some of the zeroes in the table are really zeros  But others are simply low frequency events you haven't seen yet.  After all, ANYTHING CAN HAPPEN!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How to address?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Answer: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Estimate the likelihood of unseen N-grams!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31838" y="6596063"/>
            <a:ext cx="3230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imes New Roman" pitchFamily="18" charset="0"/>
              </a:rPr>
              <a:t>Slide from B. Dorr and J. Hirschberg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219200"/>
            <a:ext cx="11811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19200"/>
            <a:ext cx="38655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582613" y="0"/>
            <a:ext cx="85613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5400" b="0">
                <a:latin typeface="Tw Cen MT Condensed" pitchFamily="34" charset="0"/>
              </a:rPr>
              <a:t>Zipf's law </a:t>
            </a: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5290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876800" y="5438775"/>
            <a:ext cx="3810000" cy="1190625"/>
          </a:xfrm>
          <a:prstGeom prst="rect">
            <a:avLst/>
          </a:prstGeom>
          <a:gradFill rotWithShape="1">
            <a:gsLst>
              <a:gs pos="0">
                <a:srgbClr val="E8ECFF"/>
              </a:gs>
              <a:gs pos="64999">
                <a:srgbClr val="CBD4FF"/>
              </a:gs>
              <a:gs pos="100000">
                <a:srgbClr val="B7C4FF"/>
              </a:gs>
            </a:gsLst>
            <a:lin ang="5400000" scaled="1"/>
          </a:gradFill>
          <a:ln w="9525">
            <a:solidFill>
              <a:srgbClr val="A7B2F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f </a:t>
            </a:r>
            <a:r>
              <a:rPr lang="en-US" sz="1800" dirty="0">
                <a:solidFill>
                  <a:srgbClr val="000000"/>
                </a:solidFill>
                <a:latin typeface="Symbol" pitchFamily="1" charset="2"/>
                <a:ea typeface="+mn-ea"/>
              </a:rPr>
              <a:t>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1/r         (f proportional to 1/r)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there is a constant k such that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f </a:t>
            </a:r>
            <a:r>
              <a:rPr lang="en-US" sz="1800" dirty="0">
                <a:solidFill>
                  <a:srgbClr val="000000"/>
                </a:solidFill>
                <a:latin typeface="Symbol" pitchFamily="1" charset="2"/>
                <a:ea typeface="+mn-ea"/>
              </a:rPr>
              <a:t>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r = k</a:t>
            </a:r>
          </a:p>
        </p:txBody>
      </p:sp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290637"/>
            <a:ext cx="341947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69288" cy="82391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en-US" dirty="0" err="1" smtClean="0"/>
              <a:t>Zipf's</a:t>
            </a:r>
            <a:r>
              <a:rPr lang="it-IT" altLang="en-US" dirty="0" smtClean="0"/>
              <a:t> Law for the </a:t>
            </a:r>
            <a:r>
              <a:rPr lang="it-IT" altLang="en-US" dirty="0" err="1" smtClean="0"/>
              <a:t>Brown</a:t>
            </a:r>
            <a:r>
              <a:rPr lang="it-IT" altLang="en-US" dirty="0" smtClean="0"/>
              <a:t> Corpus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7" y="1295400"/>
            <a:ext cx="6704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55638" y="0"/>
            <a:ext cx="8488362" cy="82391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4800" dirty="0" err="1" smtClean="0"/>
              <a:t>Zipf</a:t>
            </a:r>
            <a:r>
              <a:rPr lang="en-US" altLang="en-US" sz="4800" dirty="0" smtClean="0"/>
              <a:t> law: interpretation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8153400" cy="4724400"/>
          </a:xfrm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600"/>
              </a:spcBef>
              <a:buClr>
                <a:srgbClr val="009999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Principle of </a:t>
            </a:r>
            <a:r>
              <a:rPr lang="en-US" altLang="en-US" i="1" dirty="0" smtClean="0">
                <a:latin typeface="Calibri" panose="020F0502020204030204" pitchFamily="34" charset="0"/>
              </a:rPr>
              <a:t>least effort</a:t>
            </a:r>
            <a:r>
              <a:rPr lang="en-US" altLang="en-US" dirty="0" smtClean="0">
                <a:latin typeface="Calibri" panose="020F0502020204030204" pitchFamily="34" charset="0"/>
              </a:rPr>
              <a:t>: both the speaker and the hearer in communication try to minimize effort: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Speakers tend to use a small vocabulary of common (shorter) words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Hearers prefer a large vocabulary of rarer less ambiguous words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Zipf's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law is the result of this compromise</a:t>
            </a:r>
          </a:p>
          <a:p>
            <a:pPr marL="336550" indent="-336550" eaLnBrk="1" hangingPunct="1">
              <a:spcBef>
                <a:spcPts val="600"/>
              </a:spcBef>
              <a:buClr>
                <a:srgbClr val="009999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Other laws …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Number of meanings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of a word obeys the law: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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1/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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Inverse relationship between frequency and length</a:t>
            </a:r>
          </a:p>
        </p:txBody>
      </p:sp>
      <p:sp>
        <p:nvSpPr>
          <p:cNvPr id="88068" name="Line 3"/>
          <p:cNvSpPr>
            <a:spLocks noChangeShapeType="1"/>
          </p:cNvSpPr>
          <p:nvPr/>
        </p:nvSpPr>
        <p:spPr bwMode="auto">
          <a:xfrm>
            <a:off x="8686800" y="4876800"/>
            <a:ext cx="2286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Bar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Practical Issues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alibri" charset="0"/>
                <a:ea typeface="+mn-ea"/>
              </a:rPr>
              <a:t>We do everything in log space</a:t>
            </a:r>
          </a:p>
          <a:p>
            <a:pPr lvl="1" eaLnBrk="1" hangingPunct="1">
              <a:defRPr/>
            </a:pPr>
            <a:r>
              <a:rPr lang="en-US" sz="3200">
                <a:latin typeface="Calibri" charset="0"/>
                <a:ea typeface="ＭＳ Ｐゴシック" charset="0"/>
              </a:rPr>
              <a:t>Avoid underflow</a:t>
            </a:r>
          </a:p>
          <a:p>
            <a:pPr lvl="1" eaLnBrk="1" hangingPunct="1">
              <a:defRPr/>
            </a:pPr>
            <a:r>
              <a:rPr lang="en-US" sz="3200">
                <a:latin typeface="Calibri" charset="0"/>
                <a:ea typeface="ＭＳ Ｐゴシック" charset="0"/>
              </a:rPr>
              <a:t>(also adding is faster than multiplying)</a:t>
            </a:r>
          </a:p>
        </p:txBody>
      </p:sp>
      <p:pic>
        <p:nvPicPr>
          <p:cNvPr id="90116" name="Picture 4" descr="l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476625"/>
            <a:ext cx="8794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Language Modeling Toolkits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98625"/>
            <a:ext cx="80772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smtClean="0">
                <a:latin typeface="Calibri" panose="020F0502020204030204" pitchFamily="34" charset="0"/>
              </a:rPr>
              <a:t>SRILM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sz="3200" smtClean="0">
                <a:latin typeface="Calibri" panose="020F0502020204030204" pitchFamily="34" charset="0"/>
                <a:hlinkClick r:id="rId3"/>
              </a:rPr>
              <a:t>http://www.speech.sri.com/projects/srilm/</a:t>
            </a:r>
            <a:endParaRPr lang="en-US" altLang="en-US" sz="320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3600" smtClean="0">
                <a:latin typeface="Calibri" panose="020F0502020204030204" pitchFamily="34" charset="0"/>
              </a:rPr>
              <a:t>IRSTLM</a:t>
            </a:r>
          </a:p>
          <a:p>
            <a:pPr eaLnBrk="1" hangingPunct="1">
              <a:defRPr/>
            </a:pPr>
            <a:r>
              <a:rPr lang="en-US" altLang="en-US" sz="3600" smtClean="0">
                <a:latin typeface="Calibri" panose="020F0502020204030204" pitchFamily="34" charset="0"/>
              </a:rPr>
              <a:t>Ken 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Google N-Gram Release</a:t>
            </a:r>
          </a:p>
        </p:txBody>
      </p:sp>
      <p:pic>
        <p:nvPicPr>
          <p:cNvPr id="94211" name="Picture 3" descr="google-ng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84121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google2-ngr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495800"/>
            <a:ext cx="8185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Language Modeling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2425"/>
            <a:ext cx="7772400" cy="5083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We want to compute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>
                <a:latin typeface="Calibri" panose="020F0502020204030204" pitchFamily="34" charset="0"/>
              </a:rPr>
              <a:t>	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1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…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i="1" baseline="-25000" smtClean="0">
                <a:latin typeface="Times New Roman" panose="02020603050405020304" pitchFamily="18" charset="0"/>
              </a:rPr>
              <a:t>n</a:t>
            </a:r>
            <a:r>
              <a:rPr lang="en-US" altLang="en-US" smtClean="0">
                <a:latin typeface="Times New Roman" panose="02020603050405020304" pitchFamily="18" charset="0"/>
              </a:rPr>
              <a:t>) = 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>
                <a:latin typeface="Times New Roman" panose="02020603050405020304" pitchFamily="18" charset="0"/>
              </a:rPr>
              <a:t>	= the probability of a sequence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Alternatively we want to compute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>
                <a:latin typeface="Calibri" panose="020F0502020204030204" pitchFamily="34" charset="0"/>
              </a:rPr>
              <a:t>	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5</a:t>
            </a:r>
            <a:r>
              <a:rPr lang="en-US" altLang="en-US" smtClean="0">
                <a:latin typeface="Times New Roman" panose="02020603050405020304" pitchFamily="18" charset="0"/>
              </a:rPr>
              <a:t>|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1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3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>
                <a:latin typeface="Times New Roman" panose="02020603050405020304" pitchFamily="18" charset="0"/>
              </a:rPr>
              <a:t>	= the probability of a word given some previous words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The model that computes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>
                <a:latin typeface="Calibri" panose="020F0502020204030204" pitchFamily="34" charset="0"/>
              </a:rPr>
              <a:t>	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smtClean="0">
                <a:latin typeface="Times New Roman" panose="02020603050405020304" pitchFamily="18" charset="0"/>
              </a:rPr>
              <a:t>) 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i="1" baseline="-25000" smtClean="0">
                <a:latin typeface="Times New Roman" panose="02020603050405020304" pitchFamily="18" charset="0"/>
              </a:rPr>
              <a:t>n</a:t>
            </a:r>
            <a:r>
              <a:rPr lang="en-US" altLang="en-US" smtClean="0">
                <a:latin typeface="Times New Roman" panose="02020603050405020304" pitchFamily="18" charset="0"/>
              </a:rPr>
              <a:t>|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1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</a:rPr>
              <a:t>…</a:t>
            </a:r>
            <a:r>
              <a:rPr lang="en-US" altLang="en-US" i="1" smtClean="0">
                <a:latin typeface="Times New Roman" panose="02020603050405020304" pitchFamily="18" charset="0"/>
              </a:rPr>
              <a:t>w</a:t>
            </a:r>
            <a:r>
              <a:rPr lang="en-US" altLang="en-US" i="1" baseline="-25000" smtClean="0">
                <a:latin typeface="Times New Roman" panose="02020603050405020304" pitchFamily="18" charset="0"/>
              </a:rPr>
              <a:t>n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-1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>
                <a:latin typeface="Calibri" panose="020F0502020204030204" pitchFamily="34" charset="0"/>
              </a:rPr>
              <a:t>is called the </a:t>
            </a:r>
            <a:r>
              <a:rPr lang="en-US" altLang="en-US" smtClean="0">
                <a:solidFill>
                  <a:srgbClr val="A50021"/>
                </a:solidFill>
                <a:latin typeface="Calibri" panose="020F0502020204030204" pitchFamily="34" charset="0"/>
              </a:rPr>
              <a:t>language model</a:t>
            </a:r>
            <a:r>
              <a:rPr lang="en-US" altLang="en-US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A better term for this would be </a:t>
            </a:r>
            <a:r>
              <a:rPr lang="ja-JP" altLang="en-US" sz="2400" smtClean="0">
                <a:latin typeface="Calibri" panose="020F0502020204030204" pitchFamily="34" charset="0"/>
              </a:rPr>
              <a:t>“</a:t>
            </a:r>
            <a:r>
              <a:rPr lang="en-US" altLang="ja-JP" sz="2400" smtClean="0">
                <a:latin typeface="Calibri" panose="020F0502020204030204" pitchFamily="34" charset="0"/>
              </a:rPr>
              <a:t>The Grammar</a:t>
            </a:r>
            <a:r>
              <a:rPr lang="ja-JP" altLang="en-US" sz="2400" smtClean="0">
                <a:latin typeface="Calibri" panose="020F0502020204030204" pitchFamily="34" charset="0"/>
              </a:rPr>
              <a:t>”</a:t>
            </a:r>
            <a:endParaRPr lang="en-US" altLang="ja-JP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But </a:t>
            </a:r>
            <a:r>
              <a:rPr lang="ja-JP" altLang="en-US" sz="2400" smtClean="0">
                <a:latin typeface="Calibri" panose="020F0502020204030204" pitchFamily="34" charset="0"/>
              </a:rPr>
              <a:t>“</a:t>
            </a:r>
            <a:r>
              <a:rPr lang="en-US" altLang="ja-JP" sz="2400" smtClean="0">
                <a:latin typeface="Calibri" panose="020F0502020204030204" pitchFamily="34" charset="0"/>
              </a:rPr>
              <a:t>Language model</a:t>
            </a:r>
            <a:r>
              <a:rPr lang="ja-JP" altLang="en-US" sz="2400" smtClean="0">
                <a:latin typeface="Calibri" panose="020F0502020204030204" pitchFamily="34" charset="0"/>
              </a:rPr>
              <a:t>”</a:t>
            </a:r>
            <a:r>
              <a:rPr lang="en-US" altLang="ja-JP" sz="2400" smtClean="0">
                <a:latin typeface="Calibri" panose="020F0502020204030204" pitchFamily="34" charset="0"/>
              </a:rPr>
              <a:t> or LM is standard</a:t>
            </a:r>
            <a:endParaRPr lang="en-US" altLang="en-US" sz="2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Google Book 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</a:t>
            </a:r>
            <a:r>
              <a:rPr lang="en-US" dirty="0"/>
              <a:t>://ngrams.googlelabs.com/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Google N-Gram Release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incoming 92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incubator 99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independent 794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index 223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indication 72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indicator 120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indicators 45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indispensable 111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indispensible 40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individual 234</a:t>
            </a:r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706438" y="5486400"/>
            <a:ext cx="7904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>
                <a:latin typeface="Times New Roman" pitchFamily="18" charset="0"/>
                <a:hlinkClick r:id="rId3"/>
              </a:rPr>
              <a:t>http://googleresearch.blogspot.com/2006/08/all-our-n-gram-are-belong-to-you.html</a:t>
            </a:r>
            <a:endParaRPr kumimoji="0" lang="en-US" altLang="en-US" sz="18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Evaluation and Perplexity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Evaluation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0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Train parameters of our model on a </a:t>
            </a:r>
            <a:r>
              <a:rPr lang="en-US" altLang="en-US" b="1" smtClean="0">
                <a:latin typeface="Calibri" panose="020F0502020204030204" pitchFamily="34" charset="0"/>
              </a:rPr>
              <a:t>training set</a:t>
            </a:r>
            <a:r>
              <a:rPr lang="en-US" altLang="en-US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How do we evaluate how well our model works?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Look at the models performance on some new data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This is what happens in the real world; we want to know how our model performs on data we haven</a:t>
            </a:r>
            <a:r>
              <a:rPr lang="ja-JP" altLang="en-US" smtClean="0">
                <a:latin typeface="Calibri" panose="020F0502020204030204" pitchFamily="34" charset="0"/>
              </a:rPr>
              <a:t>’</a:t>
            </a:r>
            <a:r>
              <a:rPr lang="en-US" altLang="ja-JP" smtClean="0">
                <a:latin typeface="Calibri" panose="020F0502020204030204" pitchFamily="34" charset="0"/>
              </a:rPr>
              <a:t>t seen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Use a </a:t>
            </a:r>
            <a:r>
              <a:rPr lang="en-US" altLang="en-US" b="1" smtClean="0">
                <a:latin typeface="Calibri" panose="020F0502020204030204" pitchFamily="34" charset="0"/>
              </a:rPr>
              <a:t>test set</a:t>
            </a:r>
            <a:r>
              <a:rPr lang="en-US" altLang="en-US" smtClean="0">
                <a:latin typeface="Calibri" panose="020F0502020204030204" pitchFamily="34" charset="0"/>
              </a:rPr>
              <a:t>. A dataset which is different than our training set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Then we need an </a:t>
            </a:r>
            <a:r>
              <a:rPr lang="en-US" altLang="en-US" b="1" smtClean="0">
                <a:latin typeface="Calibri" panose="020F0502020204030204" pitchFamily="34" charset="0"/>
              </a:rPr>
              <a:t>evaluation metric</a:t>
            </a:r>
            <a:r>
              <a:rPr lang="en-US" altLang="en-US" smtClean="0">
                <a:latin typeface="Calibri" panose="020F0502020204030204" pitchFamily="34" charset="0"/>
              </a:rPr>
              <a:t> to tell us how well our model is doing on the test set.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Calibri" panose="020F0502020204030204" pitchFamily="34" charset="0"/>
              </a:rPr>
              <a:t>One such metric is </a:t>
            </a:r>
            <a:r>
              <a:rPr lang="en-US" altLang="en-US" b="1" smtClean="0">
                <a:latin typeface="Calibri" panose="020F0502020204030204" pitchFamily="34" charset="0"/>
              </a:rPr>
              <a:t>perplexity</a:t>
            </a:r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Evaluating N-gram models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Best evaluation for an N-gram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Put model A in a task (language identification, speech recognizer, machine translation system)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Run the task, get an accuracy for A (how many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langs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identified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correctly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, or Word Error Rate, or etc)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Put model B in task, get accuracy for 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Compare accuracy for A and 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Extrinsic evaluation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Language Identification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Create an N-gram model for each language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Compute the probability of a given text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i="1" dirty="0" smtClean="0">
                <a:latin typeface="+mj-lt"/>
                <a:ea typeface="ＭＳ Ｐゴシック" charset="0"/>
              </a:rPr>
              <a:t>P</a:t>
            </a:r>
            <a:r>
              <a:rPr lang="en-US" i="1" baseline="-25000" dirty="0" smtClean="0">
                <a:latin typeface="+mj-lt"/>
                <a:ea typeface="ＭＳ Ｐゴシック" charset="0"/>
              </a:rPr>
              <a:t>lang1</a:t>
            </a:r>
            <a:r>
              <a:rPr lang="en-US" dirty="0" smtClean="0">
                <a:latin typeface="+mj-lt"/>
                <a:ea typeface="ＭＳ Ｐゴシック" charset="0"/>
              </a:rPr>
              <a:t>(</a:t>
            </a:r>
            <a:r>
              <a:rPr lang="en-US" i="1" dirty="0" smtClean="0">
                <a:latin typeface="+mj-lt"/>
                <a:ea typeface="ＭＳ Ｐゴシック" charset="0"/>
              </a:rPr>
              <a:t>text</a:t>
            </a:r>
            <a:r>
              <a:rPr lang="en-US" dirty="0" smtClean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i="1" dirty="0" smtClean="0">
                <a:latin typeface="+mj-lt"/>
                <a:ea typeface="ＭＳ Ｐゴシック" charset="0"/>
              </a:rPr>
              <a:t>P</a:t>
            </a:r>
            <a:r>
              <a:rPr lang="en-US" i="1" baseline="-25000" dirty="0" smtClean="0">
                <a:latin typeface="+mj-lt"/>
                <a:ea typeface="ＭＳ Ｐゴシック" charset="0"/>
              </a:rPr>
              <a:t>lang2</a:t>
            </a:r>
            <a:r>
              <a:rPr lang="en-US" dirty="0" smtClean="0">
                <a:latin typeface="+mj-lt"/>
                <a:ea typeface="ＭＳ Ｐゴシック" charset="0"/>
              </a:rPr>
              <a:t>(</a:t>
            </a:r>
            <a:r>
              <a:rPr lang="en-US" i="1" dirty="0" smtClean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i="1" dirty="0" smtClean="0">
                <a:latin typeface="+mj-lt"/>
                <a:ea typeface="ＭＳ Ｐゴシック" charset="0"/>
              </a:rPr>
              <a:t>P</a:t>
            </a:r>
            <a:r>
              <a:rPr lang="en-US" i="1" baseline="-25000" dirty="0" smtClean="0">
                <a:latin typeface="+mj-lt"/>
                <a:ea typeface="ＭＳ Ｐゴシック" charset="0"/>
              </a:rPr>
              <a:t>lang3</a:t>
            </a:r>
            <a:r>
              <a:rPr lang="en-US" dirty="0" smtClean="0">
                <a:latin typeface="+mj-lt"/>
                <a:ea typeface="ＭＳ Ｐゴシック" charset="0"/>
              </a:rPr>
              <a:t>(</a:t>
            </a:r>
            <a:r>
              <a:rPr lang="en-US" i="1" dirty="0" smtClean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 smtClean="0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+mj-lt"/>
                <a:ea typeface="+mn-ea"/>
              </a:rPr>
              <a:t>Select language with highest probability</a:t>
            </a:r>
          </a:p>
          <a:p>
            <a:pPr marL="0" lvl="1" indent="0"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i="1" dirty="0" smtClean="0">
                <a:latin typeface="+mj-lt"/>
                <a:ea typeface="ＭＳ Ｐゴシック" charset="0"/>
              </a:rPr>
              <a:t>	</a:t>
            </a:r>
            <a:r>
              <a:rPr lang="en-US" i="1" dirty="0" err="1" smtClean="0">
                <a:latin typeface="+mj-lt"/>
                <a:ea typeface="ＭＳ Ｐゴシック" charset="0"/>
              </a:rPr>
              <a:t>lang</a:t>
            </a:r>
            <a:r>
              <a:rPr lang="en-US" i="1" dirty="0" smtClean="0">
                <a:latin typeface="+mj-lt"/>
                <a:ea typeface="ＭＳ Ｐゴシック" charset="0"/>
              </a:rPr>
              <a:t> = </a:t>
            </a:r>
            <a:r>
              <a:rPr lang="en-US" i="1" dirty="0" err="1" smtClean="0">
                <a:latin typeface="+mj-lt"/>
                <a:ea typeface="ＭＳ Ｐゴシック" charset="0"/>
              </a:rPr>
              <a:t>argmax</a:t>
            </a:r>
            <a:r>
              <a:rPr lang="en-US" i="1" baseline="-25000" dirty="0" err="1" smtClean="0">
                <a:latin typeface="+mj-lt"/>
                <a:ea typeface="ＭＳ Ｐゴシック" charset="0"/>
              </a:rPr>
              <a:t>l</a:t>
            </a:r>
            <a:r>
              <a:rPr lang="en-US" i="1" dirty="0" smtClean="0">
                <a:latin typeface="+mj-lt"/>
                <a:ea typeface="ＭＳ Ｐゴシック" charset="0"/>
              </a:rPr>
              <a:t> P</a:t>
            </a:r>
            <a:r>
              <a:rPr lang="en-US" i="1" baseline="-25000" dirty="0" smtClean="0">
                <a:latin typeface="+mj-lt"/>
                <a:ea typeface="ＭＳ Ｐゴシック" charset="0"/>
              </a:rPr>
              <a:t>l</a:t>
            </a:r>
            <a:r>
              <a:rPr lang="en-US" dirty="0" smtClean="0">
                <a:latin typeface="+mj-lt"/>
                <a:ea typeface="ＭＳ Ｐゴシック" charset="0"/>
              </a:rPr>
              <a:t>(</a:t>
            </a:r>
            <a:r>
              <a:rPr lang="en-US" i="1" dirty="0" smtClean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-228600"/>
            <a:ext cx="8469312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Difficulty of extrinsic (in-vivo) evaluation of  N-gram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000" smtClean="0">
                <a:latin typeface="Calibri" panose="020F0502020204030204" pitchFamily="34" charset="0"/>
              </a:rPr>
              <a:t>Extrinsic evaluation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This is really time-consuming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Can take days to run an experiment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000" smtClean="0">
                <a:latin typeface="Calibri" panose="020F0502020204030204" pitchFamily="34" charset="0"/>
              </a:rPr>
              <a:t>So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As a temporary solution, in order to run experiments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To evaluate N-grams we often use an </a:t>
            </a:r>
            <a:r>
              <a:rPr lang="en-US" altLang="en-US" sz="2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intrinsic</a:t>
            </a: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evaluation, an approximation called </a:t>
            </a:r>
            <a:r>
              <a:rPr lang="en-US" alt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perplexity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But perplexity is a poor approximation unless the test data looks </a:t>
            </a:r>
            <a:r>
              <a:rPr lang="en-US" alt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just</a:t>
            </a: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like the training data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 is </a:t>
            </a:r>
            <a:r>
              <a:rPr lang="en-US" alt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generally only useful in pilot experiments (generally is not sufficient to publish)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Perplexity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382000" cy="4835525"/>
          </a:xfrm>
        </p:spPr>
        <p:txBody>
          <a:bodyPr/>
          <a:lstStyle/>
          <a:p>
            <a:pPr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The intuition behind perplexity as a measure is the notion of surprise.</a:t>
            </a:r>
          </a:p>
          <a:p>
            <a:pPr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How surprised is the language model when it sees the test set?</a:t>
            </a:r>
          </a:p>
          <a:p>
            <a:pPr lvl="1"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Where surprise is a measure of...</a:t>
            </a:r>
          </a:p>
          <a:p>
            <a:pPr lvl="2"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Gee, I didn’</a:t>
            </a:r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 see that coming...</a:t>
            </a:r>
          </a:p>
          <a:p>
            <a:pPr lvl="1"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more surprised the model is, the lower the probability it assigned to the test set</a:t>
            </a:r>
          </a:p>
          <a:p>
            <a:pPr lvl="1"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higher the probability, the less surprised it was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Perplexity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b="0" smtClean="0">
                <a:latin typeface="Calibri" panose="020F0502020204030204" pitchFamily="34" charset="0"/>
              </a:rPr>
              <a:t>Measures of how well a model “fits” the test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smtClean="0">
                <a:latin typeface="Calibri" panose="020F0502020204030204" pitchFamily="34" charset="0"/>
              </a:rPr>
              <a:t>Uses the probability that the model assigns to the test corpus.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smtClean="0">
                <a:latin typeface="Calibri" panose="020F0502020204030204" pitchFamily="34" charset="0"/>
              </a:rPr>
              <a:t>Normalizes for the number of words in the test corpus and takes the inverse.</a:t>
            </a:r>
          </a:p>
          <a:p>
            <a:pPr>
              <a:lnSpc>
                <a:spcPct val="90000"/>
              </a:lnSpc>
              <a:defRPr/>
            </a:pPr>
            <a:endParaRPr lang="en-US" altLang="en-US" b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b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b="0" smtClean="0">
                <a:latin typeface="Calibri" panose="020F0502020204030204" pitchFamily="34" charset="0"/>
              </a:rPr>
              <a:t>Measures the weighted average branching factor in predicting the next word (lower is better).</a:t>
            </a:r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2535238" y="4110038"/>
          <a:ext cx="32750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4" name="Equation" r:id="rId4" imgW="1586811" imgH="482391" progId="Equation.3">
                  <p:embed/>
                </p:oleObj>
              </mc:Choice>
              <mc:Fallback>
                <p:oleObj name="Equation" r:id="rId4" imgW="1586811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4110038"/>
                        <a:ext cx="327501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Perplexity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42672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+mn-ea"/>
              </a:rPr>
              <a:t>Perplexity: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Chain rule</a:t>
            </a:r>
            <a:r>
              <a:rPr lang="en-US" dirty="0" smtClean="0">
                <a:latin typeface="Calibri" charset="0"/>
                <a:ea typeface="+mn-ea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For bigrams: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110596" name="Picture 4" descr="p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1676400"/>
            <a:ext cx="30416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p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352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 descr="p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191000"/>
            <a:ext cx="3009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685800" y="5486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en-US" sz="2400" b="0">
                <a:solidFill>
                  <a:srgbClr val="5400A8"/>
                </a:solidFill>
                <a:latin typeface="Calibri" pitchFamily="34" charset="0"/>
              </a:rPr>
              <a:t>Minimizing perplexity is the same as maximizing probability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kumimoji="0" lang="en-US" altLang="en-US" sz="2000">
                <a:latin typeface="Calibri" pitchFamily="34" charset="0"/>
              </a:rPr>
              <a:t>The best language model is one that best predicts an unseen test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Computing 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(W)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How to compute this joint probability:</a:t>
            </a: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sz="2800" i="1" smtClean="0">
                <a:latin typeface="Times New Roman" panose="02020603050405020304" pitchFamily="18" charset="0"/>
              </a:rPr>
              <a:t>P</a:t>
            </a:r>
            <a:r>
              <a:rPr lang="en-US" altLang="en-US" sz="2800" smtClean="0">
                <a:latin typeface="Times New Roman" panose="02020603050405020304" pitchFamily="18" charset="0"/>
              </a:rPr>
              <a:t>(</a:t>
            </a:r>
            <a:r>
              <a:rPr lang="ja-JP" altLang="en-US" sz="2800" smtClean="0">
                <a:latin typeface="Times New Roman" panose="02020603050405020304" pitchFamily="18" charset="0"/>
              </a:rPr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the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</a:t>
            </a:r>
            <a:r>
              <a:rPr lang="ja-JP" altLang="en-US" sz="2800" smtClean="0"/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other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</a:t>
            </a:r>
            <a:r>
              <a:rPr lang="ja-JP" altLang="en-US" sz="2800" smtClean="0"/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day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</a:t>
            </a:r>
            <a:r>
              <a:rPr lang="ja-JP" altLang="en-US" sz="2800" smtClean="0"/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I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</a:t>
            </a:r>
            <a:r>
              <a:rPr lang="ja-JP" altLang="en-US" sz="2800" smtClean="0"/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was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</a:t>
            </a:r>
            <a:r>
              <a:rPr lang="ja-JP" altLang="en-US" sz="2800" smtClean="0"/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walking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 </a:t>
            </a:r>
            <a:r>
              <a:rPr lang="ja-JP" altLang="en-US" sz="2800" smtClean="0">
                <a:latin typeface="Times New Roman" panose="02020603050405020304" pitchFamily="18" charset="0"/>
              </a:rPr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along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</a:t>
            </a:r>
            <a:r>
              <a:rPr lang="ja-JP" altLang="en-US" sz="2800" smtClean="0">
                <a:latin typeface="Times New Roman" panose="02020603050405020304" pitchFamily="18" charset="0"/>
              </a:rPr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and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</a:t>
            </a:r>
            <a:r>
              <a:rPr lang="ja-JP" altLang="en-US" sz="2800" smtClean="0">
                <a:latin typeface="Times New Roman" panose="02020603050405020304" pitchFamily="18" charset="0"/>
              </a:rPr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saw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</a:t>
            </a:r>
            <a:r>
              <a:rPr lang="ja-JP" altLang="en-US" sz="2800" smtClean="0">
                <a:latin typeface="Times New Roman" panose="02020603050405020304" pitchFamily="18" charset="0"/>
              </a:rPr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a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, </a:t>
            </a:r>
            <a:r>
              <a:rPr lang="ja-JP" altLang="en-US" sz="2800" smtClean="0">
                <a:latin typeface="Times New Roman" panose="02020603050405020304" pitchFamily="18" charset="0"/>
              </a:rPr>
              <a:t>“</a:t>
            </a:r>
            <a:r>
              <a:rPr lang="en-US" altLang="ja-JP" sz="2800" smtClean="0">
                <a:latin typeface="Times New Roman" panose="02020603050405020304" pitchFamily="18" charset="0"/>
              </a:rPr>
              <a:t>lizard</a:t>
            </a:r>
            <a:r>
              <a:rPr lang="ja-JP" altLang="en-US" sz="2800" smtClean="0">
                <a:latin typeface="Times New Roman" panose="02020603050405020304" pitchFamily="18" charset="0"/>
              </a:rPr>
              <a:t>”</a:t>
            </a:r>
            <a:r>
              <a:rPr lang="en-US" altLang="ja-JP" sz="2800" smtClean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Intuition: let</a:t>
            </a:r>
            <a:r>
              <a:rPr lang="ja-JP" altLang="en-US" smtClean="0">
                <a:latin typeface="Calibri" panose="020F0502020204030204" pitchFamily="34" charset="0"/>
              </a:rPr>
              <a:t>’</a:t>
            </a:r>
            <a:r>
              <a:rPr lang="en-US" altLang="ja-JP" smtClean="0">
                <a:latin typeface="Calibri" panose="020F0502020204030204" pitchFamily="34" charset="0"/>
              </a:rPr>
              <a:t>s rely on the Chain Rule of Probability</a:t>
            </a:r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Perplexity as branching factor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98625"/>
            <a:ext cx="7772400" cy="1273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How hard is the task of recognizing digits </a:t>
            </a:r>
            <a:r>
              <a:rPr lang="ja-JP" altLang="en-US" sz="2400" smtClean="0">
                <a:latin typeface="Calibri" panose="020F0502020204030204" pitchFamily="34" charset="0"/>
              </a:rPr>
              <a:t>‘</a:t>
            </a:r>
            <a:r>
              <a:rPr lang="en-US" altLang="ja-JP" sz="2400" smtClean="0">
                <a:latin typeface="Calibri" panose="020F0502020204030204" pitchFamily="34" charset="0"/>
              </a:rPr>
              <a:t>0,1,2,3,4,5,6,7,8,9</a:t>
            </a:r>
            <a:r>
              <a:rPr lang="ja-JP" altLang="en-US" sz="2400" smtClean="0">
                <a:latin typeface="Calibri" panose="020F0502020204030204" pitchFamily="34" charset="0"/>
              </a:rPr>
              <a:t>’</a:t>
            </a:r>
            <a:endParaRPr lang="en-US" altLang="ja-JP" sz="240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Perplexity: 10</a:t>
            </a:r>
          </a:p>
        </p:txBody>
      </p:sp>
      <p:pic>
        <p:nvPicPr>
          <p:cNvPr id="112643" name="Picture 4" descr="pe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82900"/>
            <a:ext cx="5118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Lower perplexity = better model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Model trained on 38 million words from the Wall Street Journal (WSJ) using a 19,979 word vocabulary.</a:t>
            </a:r>
          </a:p>
          <a:p>
            <a:pPr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Evaluation on a disjoint set of 1.5 million WSJ words.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4648200"/>
          <a:ext cx="6096000" cy="82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95400"/>
                <a:gridCol w="1524000"/>
                <a:gridCol w="1524000"/>
              </a:tblGrid>
              <a:tr h="3711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N-gram Order</a:t>
                      </a:r>
                      <a:endParaRPr lang="en-US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Unigram</a:t>
                      </a:r>
                      <a:endParaRPr lang="en-US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Bigram</a:t>
                      </a:r>
                      <a:endParaRPr lang="en-US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Trigram</a:t>
                      </a:r>
                      <a:endParaRPr lang="en-US" sz="1800" dirty="0"/>
                    </a:p>
                  </a:txBody>
                  <a:tcPr marT="45755" marB="45755"/>
                </a:tc>
              </a:tr>
              <a:tr h="45755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Perplexity</a:t>
                      </a:r>
                      <a:endParaRPr lang="en-US" sz="2400" b="1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962</a:t>
                      </a:r>
                      <a:endParaRPr lang="en-US" sz="2400" b="1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170</a:t>
                      </a:r>
                      <a:endParaRPr lang="en-US" sz="2400" b="1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109</a:t>
                      </a:r>
                      <a:endParaRPr lang="en-US" sz="2400" b="1" dirty="0"/>
                    </a:p>
                  </a:txBody>
                  <a:tcPr marT="45755" marB="457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 smtClean="0"/>
              <a:t>Unknown Words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19200"/>
            <a:ext cx="7772400" cy="4835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How to handle words in the test corpus that did not occur in the training data, i.e. </a:t>
            </a:r>
            <a:r>
              <a:rPr lang="en-US" altLang="en-US" sz="32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out of vocabulary </a:t>
            </a:r>
            <a:r>
              <a:rPr lang="en-US" alt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(OOV) words?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Train a model that includes an explicit symbol for an unknown word (&lt;UNK&gt;):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Choose a vocabulary in advance and replace other words in the training corpus with &lt;UNK&gt;, or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Replace the first occurrence of each word in the training data with &lt;UNK&gt;.</a:t>
            </a:r>
          </a:p>
          <a:p>
            <a:pPr>
              <a:lnSpc>
                <a:spcPct val="90000"/>
              </a:lnSpc>
              <a:defRPr/>
            </a:pPr>
            <a:endParaRPr lang="en-US" alt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smtClean="0"/>
              <a:t>Unknown Words handling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835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Training of &lt;UNK&gt; probabilities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Create a fixed lexicon L of size 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Any training word not in L changed to  &lt;UNK&gt;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Now we train its probabilities like a normal word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At decoding 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 text input: use &lt;UNK&gt; probabilities for any word not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dirty="0" smtClean="0"/>
              <a:t>Advanced LM stuff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Current best smoothing algorithm</a:t>
            </a:r>
          </a:p>
          <a:p>
            <a:pPr lvl="1"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Kneser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-Ney smoothing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Other stuff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Interpolation</a:t>
            </a:r>
          </a:p>
          <a:p>
            <a:pPr lvl="1" eaLnBrk="1" hangingPunct="1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Backoff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Variable-length n-grams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Class-based n-grams</a:t>
            </a:r>
          </a:p>
          <a:p>
            <a:pPr lvl="2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Clustering</a:t>
            </a:r>
          </a:p>
          <a:p>
            <a:pPr lvl="2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Hand-built classes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Cache LMs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Topic-based LMs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Sentence mixture models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Skipping LMs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Parser-based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LMs</a:t>
            </a:r>
          </a:p>
          <a:p>
            <a:pPr lvl="1"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Word Embeddings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  <a:sym typeface="Symbol" charset="2"/>
            </a:endParaRPr>
          </a:p>
          <a:p>
            <a:pPr lvl="3" eaLnBrk="1" hangingPunct="1">
              <a:lnSpc>
                <a:spcPct val="90000"/>
              </a:lnSpc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  <a:sym typeface="Symbol" charset="2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1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Backoff and Interpolation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If we are estimating:</a:t>
            </a:r>
          </a:p>
          <a:p>
            <a:pPr lvl="1"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Trigram 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z|xy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but </a:t>
            </a:r>
            <a:r>
              <a:rPr lang="en-US" altLang="en-US" i="1" smtClean="0">
                <a:latin typeface="Times New Roman" panose="02020603050405020304" pitchFamily="18" charset="0"/>
              </a:rPr>
              <a:t>C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xyz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Calibri" panose="020F0502020204030204" pitchFamily="34" charset="0"/>
              </a:rPr>
              <a:t> is zero</a:t>
            </a:r>
          </a:p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Use info from:</a:t>
            </a:r>
          </a:p>
          <a:p>
            <a:pPr lvl="1"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Bigram 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z|y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Or even:</a:t>
            </a:r>
          </a:p>
          <a:p>
            <a:pPr lvl="1"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Unigram 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z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How to combine the trigram/bigram/unigram info?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smtClean="0"/>
              <a:t>Backoff versus interpolation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b="1" smtClean="0">
                <a:latin typeface="Calibri" panose="020F0502020204030204" pitchFamily="34" charset="0"/>
              </a:rPr>
              <a:t>Backoff</a:t>
            </a:r>
            <a:r>
              <a:rPr lang="en-US" altLang="en-US" sz="3200" smtClean="0">
                <a:latin typeface="Calibri" panose="020F0502020204030204" pitchFamily="34" charset="0"/>
              </a:rPr>
              <a:t>: use trigram if you have it, otherwise bigram, otherwise unigram</a:t>
            </a:r>
          </a:p>
          <a:p>
            <a:pPr eaLnBrk="1" hangingPunct="1">
              <a:defRPr/>
            </a:pPr>
            <a:r>
              <a:rPr lang="en-US" altLang="en-US" sz="3200" b="1" smtClean="0">
                <a:latin typeface="Calibri" panose="020F0502020204030204" pitchFamily="34" charset="0"/>
              </a:rPr>
              <a:t>Interpolation</a:t>
            </a:r>
            <a:r>
              <a:rPr lang="en-US" altLang="en-US" sz="3200" smtClean="0">
                <a:latin typeface="Calibri" panose="020F0502020204030204" pitchFamily="34" charset="0"/>
              </a:rPr>
              <a:t>: mix all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 smtClean="0"/>
              <a:t>Backoff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7772400" cy="1981200"/>
          </a:xfrm>
        </p:spPr>
        <p:txBody>
          <a:bodyPr/>
          <a:lstStyle/>
          <a:p>
            <a:pPr>
              <a:defRPr/>
            </a:pPr>
            <a:r>
              <a:rPr lang="en-US" altLang="en-US" b="0" dirty="0" smtClean="0"/>
              <a:t>Only use lower-order model when </a:t>
            </a:r>
            <a:r>
              <a:rPr lang="en-US" altLang="en-US" b="0" dirty="0" smtClean="0">
                <a:latin typeface="Calibri" panose="020F0502020204030204" pitchFamily="34" charset="0"/>
              </a:rPr>
              <a:t>data</a:t>
            </a:r>
            <a:r>
              <a:rPr lang="en-US" altLang="en-US" b="0" dirty="0" smtClean="0"/>
              <a:t> for higher-order model is unavailable</a:t>
            </a:r>
          </a:p>
          <a:p>
            <a:pPr>
              <a:defRPr/>
            </a:pPr>
            <a:r>
              <a:rPr lang="en-US" altLang="en-US" b="0" dirty="0" smtClean="0"/>
              <a:t>Recursively back-off to weaker models until data is available</a:t>
            </a:r>
          </a:p>
        </p:txBody>
      </p:sp>
      <p:graphicFrame>
        <p:nvGraphicFramePr>
          <p:cNvPr id="1280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594945"/>
              </p:ext>
            </p:extLst>
          </p:nvPr>
        </p:nvGraphicFramePr>
        <p:xfrm>
          <a:off x="1279525" y="3962400"/>
          <a:ext cx="6642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1" name="Equation" r:id="rId4" imgW="3568700" imgH="482600" progId="Equation.3">
                  <p:embed/>
                </p:oleObj>
              </mc:Choice>
              <mc:Fallback>
                <p:oleObj name="Equation" r:id="rId4" imgW="35687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962400"/>
                        <a:ext cx="66421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Text Box 6"/>
          <p:cNvSpPr txBox="1">
            <a:spLocks noChangeArrowheads="1"/>
          </p:cNvSpPr>
          <p:nvPr/>
        </p:nvSpPr>
        <p:spPr bwMode="auto">
          <a:xfrm>
            <a:off x="1104900" y="4987925"/>
            <a:ext cx="71580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kumimoji="0" lang="en-US" altLang="en-US" sz="2400" b="0" i="1" dirty="0">
                <a:latin typeface="+mj-lt"/>
                <a:cs typeface="Calibri" panose="020F0502020204030204" pitchFamily="34" charset="0"/>
              </a:rPr>
              <a:t>P*</a:t>
            </a:r>
            <a:r>
              <a:rPr kumimoji="0"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is a discounted probability estimate to reserve mass for unseen events and </a:t>
            </a:r>
            <a:r>
              <a:rPr kumimoji="0" lang="en-US" alt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’s are back-off weights (see book for details).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Interpolation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Simple interpolation</a:t>
            </a: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Lambdas conditional on context:</a:t>
            </a:r>
          </a:p>
        </p:txBody>
      </p:sp>
      <p:pic>
        <p:nvPicPr>
          <p:cNvPr id="130052" name="Picture 4" descr="int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474821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inter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61801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 descr="inter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952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Chain Rule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Recall the definition of conditional probabilities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Rewriting:</a:t>
            </a: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More generally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>
                <a:latin typeface="Calibri" panose="020F0502020204030204" pitchFamily="34" charset="0"/>
              </a:rPr>
              <a:t>	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A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B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C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D</a:t>
            </a:r>
            <a:r>
              <a:rPr lang="en-US" altLang="en-US" smtClean="0">
                <a:latin typeface="Times New Roman" panose="02020603050405020304" pitchFamily="18" charset="0"/>
              </a:rPr>
              <a:t>) = 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A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B</a:t>
            </a:r>
            <a:r>
              <a:rPr lang="en-US" altLang="en-US" smtClean="0">
                <a:latin typeface="Times New Roman" panose="02020603050405020304" pitchFamily="18" charset="0"/>
              </a:rPr>
              <a:t>|</a:t>
            </a:r>
            <a:r>
              <a:rPr lang="en-US" altLang="en-US" i="1" smtClean="0">
                <a:latin typeface="Times New Roman" panose="02020603050405020304" pitchFamily="18" charset="0"/>
              </a:rPr>
              <a:t>A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C</a:t>
            </a:r>
            <a:r>
              <a:rPr lang="en-US" altLang="en-US" smtClean="0">
                <a:latin typeface="Times New Roman" panose="02020603050405020304" pitchFamily="18" charset="0"/>
              </a:rPr>
              <a:t>|</a:t>
            </a:r>
            <a:r>
              <a:rPr lang="en-US" altLang="en-US" i="1" smtClean="0">
                <a:latin typeface="Times New Roman" panose="02020603050405020304" pitchFamily="18" charset="0"/>
              </a:rPr>
              <a:t>A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B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D</a:t>
            </a:r>
            <a:r>
              <a:rPr lang="en-US" altLang="en-US" smtClean="0">
                <a:latin typeface="Times New Roman" panose="02020603050405020304" pitchFamily="18" charset="0"/>
              </a:rPr>
              <a:t>|</a:t>
            </a:r>
            <a:r>
              <a:rPr lang="en-US" altLang="en-US" i="1" smtClean="0">
                <a:latin typeface="Times New Roman" panose="02020603050405020304" pitchFamily="18" charset="0"/>
              </a:rPr>
              <a:t>A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B</a:t>
            </a:r>
            <a:r>
              <a:rPr lang="en-US" altLang="en-US" smtClean="0">
                <a:latin typeface="Times New Roman" panose="02020603050405020304" pitchFamily="18" charset="0"/>
              </a:rPr>
              <a:t>,</a:t>
            </a:r>
            <a:r>
              <a:rPr lang="en-US" altLang="en-US" i="1" smtClean="0">
                <a:latin typeface="Times New Roman" panose="02020603050405020304" pitchFamily="18" charset="0"/>
              </a:rPr>
              <a:t>C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altLang="en-US" smtClean="0">
                <a:latin typeface="Calibri" panose="020F0502020204030204" pitchFamily="34" charset="0"/>
              </a:rPr>
              <a:t>In general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>
                <a:latin typeface="Calibri" panose="020F0502020204030204" pitchFamily="34" charset="0"/>
              </a:rPr>
              <a:t>	</a:t>
            </a:r>
            <a:r>
              <a:rPr lang="en-US" altLang="en-US" sz="2400" i="1" smtClean="0">
                <a:latin typeface="Times New Roman" panose="02020603050405020304" pitchFamily="18" charset="0"/>
              </a:rPr>
              <a:t>P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1</a:t>
            </a:r>
            <a:r>
              <a:rPr lang="en-US" altLang="en-US" sz="2400" smtClean="0">
                <a:latin typeface="Times New Roman" panose="02020603050405020304" pitchFamily="18" charset="0"/>
              </a:rPr>
              <a:t>,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,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,…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 smtClean="0">
                <a:latin typeface="Times New Roman" panose="02020603050405020304" pitchFamily="18" charset="0"/>
              </a:rPr>
              <a:t>n</a:t>
            </a:r>
            <a:r>
              <a:rPr lang="en-US" altLang="en-US" sz="2400" smtClean="0">
                <a:latin typeface="Times New Roman" panose="02020603050405020304" pitchFamily="18" charset="0"/>
              </a:rPr>
              <a:t>) = </a:t>
            </a:r>
            <a:r>
              <a:rPr lang="en-US" altLang="en-US" sz="2400" i="1" smtClean="0">
                <a:latin typeface="Times New Roman" panose="02020603050405020304" pitchFamily="18" charset="0"/>
              </a:rPr>
              <a:t>P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1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2400" i="1" smtClean="0">
                <a:latin typeface="Times New Roman" panose="02020603050405020304" pitchFamily="18" charset="0"/>
              </a:rPr>
              <a:t>P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|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1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2400" i="1" smtClean="0">
                <a:latin typeface="Times New Roman" panose="02020603050405020304" pitchFamily="18" charset="0"/>
              </a:rPr>
              <a:t>P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3</a:t>
            </a:r>
            <a:r>
              <a:rPr lang="en-US" altLang="en-US" sz="2400" smtClean="0">
                <a:latin typeface="Times New Roman" panose="02020603050405020304" pitchFamily="18" charset="0"/>
              </a:rPr>
              <a:t>|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1</a:t>
            </a:r>
            <a:r>
              <a:rPr lang="en-US" altLang="en-US" sz="2400" smtClean="0">
                <a:latin typeface="Times New Roman" panose="02020603050405020304" pitchFamily="18" charset="0"/>
              </a:rPr>
              <a:t>,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2</a:t>
            </a:r>
            <a:r>
              <a:rPr lang="en-US" altLang="en-US" sz="2400" smtClean="0">
                <a:latin typeface="Times New Roman" panose="02020603050405020304" pitchFamily="18" charset="0"/>
              </a:rPr>
              <a:t>)…</a:t>
            </a:r>
            <a:r>
              <a:rPr lang="en-US" altLang="en-US" sz="2400" i="1" smtClean="0">
                <a:latin typeface="Times New Roman" panose="02020603050405020304" pitchFamily="18" charset="0"/>
              </a:rPr>
              <a:t>P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 smtClean="0">
                <a:latin typeface="Times New Roman" panose="02020603050405020304" pitchFamily="18" charset="0"/>
              </a:rPr>
              <a:t>n</a:t>
            </a:r>
            <a:r>
              <a:rPr lang="en-US" altLang="en-US" sz="2400" smtClean="0">
                <a:latin typeface="Times New Roman" panose="02020603050405020304" pitchFamily="18" charset="0"/>
              </a:rPr>
              <a:t>|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1</a:t>
            </a:r>
            <a:r>
              <a:rPr lang="en-US" altLang="en-US" sz="2400" smtClean="0">
                <a:latin typeface="Times New Roman" panose="02020603050405020304" pitchFamily="18" charset="0"/>
              </a:rPr>
              <a:t>…</a:t>
            </a:r>
            <a:r>
              <a:rPr lang="en-US" altLang="en-US" sz="2400" i="1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smtClean="0">
                <a:latin typeface="Times New Roman" panose="02020603050405020304" pitchFamily="18" charset="0"/>
              </a:rPr>
              <a:t>n-1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endParaRPr lang="en-US" altLang="en-US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3352800" y="2149475"/>
          <a:ext cx="28781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4" imgW="1231900" imgH="419100" progId="Equation.3">
                  <p:embed/>
                </p:oleObj>
              </mc:Choice>
              <mc:Fallback>
                <p:oleObj name="Equation" r:id="rId4" imgW="12319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49475"/>
                        <a:ext cx="287813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17" name="Object 3"/>
          <p:cNvGraphicFramePr>
            <a:graphicFrameLocks noChangeAspect="1"/>
          </p:cNvGraphicFramePr>
          <p:nvPr/>
        </p:nvGraphicFramePr>
        <p:xfrm>
          <a:off x="3141663" y="3429000"/>
          <a:ext cx="38528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6" imgW="1511300" imgH="203200" progId="Equation.3">
                  <p:embed/>
                </p:oleObj>
              </mc:Choice>
              <mc:Fallback>
                <p:oleObj name="Equation" r:id="rId6" imgW="1511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3429000"/>
                        <a:ext cx="38528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How to set the lambdas?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74688" y="1295400"/>
            <a:ext cx="7772400" cy="4835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smtClean="0">
                <a:latin typeface="Calibri" panose="020F0502020204030204" pitchFamily="34" charset="0"/>
              </a:rPr>
              <a:t>Use a </a:t>
            </a:r>
            <a:r>
              <a:rPr lang="en-US" altLang="en-US" sz="2600" b="1" smtClean="0">
                <a:latin typeface="Calibri" panose="020F0502020204030204" pitchFamily="34" charset="0"/>
              </a:rPr>
              <a:t>held-out</a:t>
            </a:r>
            <a:r>
              <a:rPr lang="en-US" altLang="en-US" sz="2600" smtClean="0">
                <a:latin typeface="Calibri" panose="020F0502020204030204" pitchFamily="34" charset="0"/>
              </a:rPr>
              <a:t> corpus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smtClean="0">
                <a:latin typeface="Calibri" panose="020F0502020204030204" pitchFamily="34" charset="0"/>
              </a:rPr>
              <a:t>Choose lambdas which maximize the probability of  data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i.e. fix the N-gram probabilities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then search for lambda values that,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when plugged into previous equation,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give largest probability for held-out set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Can use EM (Expectation Maximization) to do this search</a:t>
            </a:r>
          </a:p>
        </p:txBody>
      </p:sp>
      <p:sp>
        <p:nvSpPr>
          <p:cNvPr id="4" name="Round Single Corner Rectangle 3"/>
          <p:cNvSpPr>
            <a:spLocks/>
          </p:cNvSpPr>
          <p:nvPr/>
        </p:nvSpPr>
        <p:spPr bwMode="auto">
          <a:xfrm>
            <a:off x="1131888" y="1752600"/>
            <a:ext cx="3429000" cy="685800"/>
          </a:xfrm>
          <a:custGeom>
            <a:avLst/>
            <a:gdLst>
              <a:gd name="T0" fmla="*/ 0 w 3429000"/>
              <a:gd name="T1" fmla="*/ 0 h 685800"/>
              <a:gd name="T2" fmla="*/ 3429000 w 3429000"/>
              <a:gd name="T3" fmla="*/ 0 h 685800"/>
              <a:gd name="T4" fmla="*/ 3429000 w 3429000"/>
              <a:gd name="T5" fmla="*/ 0 h 685800"/>
              <a:gd name="T6" fmla="*/ 3429000 w 3429000"/>
              <a:gd name="T7" fmla="*/ 685800 h 685800"/>
              <a:gd name="T8" fmla="*/ 0 w 3429000"/>
              <a:gd name="T9" fmla="*/ 685800 h 685800"/>
              <a:gd name="T10" fmla="*/ 0 w 3429000"/>
              <a:gd name="T11" fmla="*/ 0 h 685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29000"/>
              <a:gd name="T19" fmla="*/ 0 h 685800"/>
              <a:gd name="T20" fmla="*/ 3429000 w 34290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29000" h="685800">
                <a:moveTo>
                  <a:pt x="0" y="0"/>
                </a:moveTo>
                <a:lnTo>
                  <a:pt x="3429000" y="0"/>
                </a:lnTo>
                <a:lnTo>
                  <a:pt x="34290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ADC2F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lt1"/>
                </a:solidFill>
                <a:latin typeface="+mn-lt"/>
                <a:ea typeface="+mn-ea"/>
              </a:rPr>
              <a:t>Training Data</a:t>
            </a:r>
          </a:p>
        </p:txBody>
      </p:sp>
      <p:sp>
        <p:nvSpPr>
          <p:cNvPr id="5" name="Round Single Corner Rectangle 4"/>
          <p:cNvSpPr>
            <a:spLocks/>
          </p:cNvSpPr>
          <p:nvPr/>
        </p:nvSpPr>
        <p:spPr bwMode="auto">
          <a:xfrm>
            <a:off x="4789488" y="1752600"/>
            <a:ext cx="2286000" cy="685800"/>
          </a:xfrm>
          <a:custGeom>
            <a:avLst/>
            <a:gdLst>
              <a:gd name="T0" fmla="*/ 0 w 2286000"/>
              <a:gd name="T1" fmla="*/ 0 h 685800"/>
              <a:gd name="T2" fmla="*/ 2286000 w 2286000"/>
              <a:gd name="T3" fmla="*/ 0 h 685800"/>
              <a:gd name="T4" fmla="*/ 2286000 w 2286000"/>
              <a:gd name="T5" fmla="*/ 0 h 685800"/>
              <a:gd name="T6" fmla="*/ 2286000 w 2286000"/>
              <a:gd name="T7" fmla="*/ 685800 h 685800"/>
              <a:gd name="T8" fmla="*/ 0 w 2286000"/>
              <a:gd name="T9" fmla="*/ 685800 h 685800"/>
              <a:gd name="T10" fmla="*/ 0 w 2286000"/>
              <a:gd name="T11" fmla="*/ 0 h 685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6000"/>
              <a:gd name="T19" fmla="*/ 0 h 685800"/>
              <a:gd name="T20" fmla="*/ 2286000 w 22860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6000" h="685800">
                <a:moveTo>
                  <a:pt x="0" y="0"/>
                </a:moveTo>
                <a:lnTo>
                  <a:pt x="2286000" y="0"/>
                </a:lnTo>
                <a:lnTo>
                  <a:pt x="22860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Held-Out Data</a:t>
            </a:r>
          </a:p>
        </p:txBody>
      </p:sp>
      <p:sp>
        <p:nvSpPr>
          <p:cNvPr id="6" name="Round Single Corner Rectangle 5"/>
          <p:cNvSpPr>
            <a:spLocks/>
          </p:cNvSpPr>
          <p:nvPr/>
        </p:nvSpPr>
        <p:spPr bwMode="auto">
          <a:xfrm>
            <a:off x="7543800" y="1752600"/>
            <a:ext cx="990600" cy="685800"/>
          </a:xfrm>
          <a:custGeom>
            <a:avLst/>
            <a:gdLst>
              <a:gd name="T0" fmla="*/ 0 w 990600"/>
              <a:gd name="T1" fmla="*/ 0 h 685800"/>
              <a:gd name="T2" fmla="*/ 990600 w 990600"/>
              <a:gd name="T3" fmla="*/ 0 h 685800"/>
              <a:gd name="T4" fmla="*/ 990600 w 990600"/>
              <a:gd name="T5" fmla="*/ 0 h 685800"/>
              <a:gd name="T6" fmla="*/ 990600 w 990600"/>
              <a:gd name="T7" fmla="*/ 685800 h 685800"/>
              <a:gd name="T8" fmla="*/ 0 w 990600"/>
              <a:gd name="T9" fmla="*/ 685800 h 685800"/>
              <a:gd name="T10" fmla="*/ 0 w 990600"/>
              <a:gd name="T11" fmla="*/ 0 h 685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0600"/>
              <a:gd name="T19" fmla="*/ 0 h 685800"/>
              <a:gd name="T20" fmla="*/ 990600 w 9906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0600" h="685800">
                <a:moveTo>
                  <a:pt x="0" y="0"/>
                </a:moveTo>
                <a:lnTo>
                  <a:pt x="990600" y="0"/>
                </a:lnTo>
                <a:lnTo>
                  <a:pt x="990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Test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Intuition of backoff+discounting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How much probability to assign to all the zero trigrams?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Use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Good-Turing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or other discounting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algorithm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How to divide that probability mass among different contexts?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Use the N-1 gram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estimates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What do we do for the unigram words not seen in training?</a:t>
            </a: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Out Of Vocabulary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= OOV words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-228600"/>
            <a:ext cx="8164512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/>
              <a:t>Problem for N-Grams: Long Distance Dependencies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b="0" dirty="0" smtClean="0">
                <a:latin typeface="Calibri" panose="020F0502020204030204" pitchFamily="34" charset="0"/>
              </a:rPr>
              <a:t>Sometimes local context does not provide enough predictive clues, due to the presence of </a:t>
            </a:r>
            <a:r>
              <a:rPr lang="en-US" altLang="en-US" b="0" i="1" dirty="0" smtClean="0">
                <a:latin typeface="Calibri" panose="020F0502020204030204" pitchFamily="34" charset="0"/>
              </a:rPr>
              <a:t>long-distance dependencies</a:t>
            </a:r>
            <a:r>
              <a:rPr lang="en-US" altLang="en-US" b="0" dirty="0" smtClean="0"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Syntactic dependencies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man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is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tall.”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men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are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tall.”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Semantic dependencies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bird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flies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rapidly.”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man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talks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rapidly.”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0" dirty="0" smtClean="0">
                <a:latin typeface="Calibri" panose="020F0502020204030204" pitchFamily="34" charset="0"/>
              </a:rPr>
              <a:t>More complex models of language are needed to handle such dependencies.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ARPA format</a:t>
            </a:r>
          </a:p>
        </p:txBody>
      </p:sp>
      <p:pic>
        <p:nvPicPr>
          <p:cNvPr id="137219" name="Picture 4" descr="b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8867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4" descr="b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759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Language Models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Language models assign a probability that a sentence is a legal string in a language.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They are useful as a component of many NLP systems, such as ASR, OCR, and MT.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Simple N-gram models are easy to train on unsupervised corpora and can provide useful estimates of sentence likelihood.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MLE gives inaccurate parameters for models trained on sparse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Smoothing techniques adjust parameter estimates to account for unseen (but not impossible) events.</a:t>
            </a:r>
          </a:p>
          <a:p>
            <a:pPr>
              <a:lnSpc>
                <a:spcPct val="90000"/>
              </a:lnSpc>
              <a:defRPr/>
            </a:pPr>
            <a:endParaRPr lang="en-US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Write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two programs</a:t>
            </a:r>
          </a:p>
          <a:p>
            <a:pPr lvl="1">
              <a:defRPr/>
            </a:pPr>
            <a:r>
              <a:rPr lang="pt-BR" dirty="0" smtClean="0"/>
              <a:t>train-unigram</a:t>
            </a:r>
            <a:r>
              <a:rPr lang="pt-BR" dirty="0"/>
              <a:t>: Creates a unigram model</a:t>
            </a:r>
          </a:p>
          <a:p>
            <a:pPr lvl="1">
              <a:defRPr/>
            </a:pPr>
            <a:r>
              <a:rPr lang="en-US" dirty="0" smtClean="0"/>
              <a:t>test-unigram</a:t>
            </a:r>
            <a:r>
              <a:rPr lang="en-US" dirty="0"/>
              <a:t>: Reads a unigram model and </a:t>
            </a:r>
            <a:r>
              <a:rPr lang="en-US" dirty="0" smtClean="0"/>
              <a:t>calculates entropy </a:t>
            </a:r>
            <a:r>
              <a:rPr lang="en-US" dirty="0"/>
              <a:t>and coverage for the test set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Test</a:t>
            </a:r>
            <a:r>
              <a:rPr lang="en-US" dirty="0" smtClean="0"/>
              <a:t> </a:t>
            </a:r>
            <a:r>
              <a:rPr lang="en-US" dirty="0"/>
              <a:t>them test/01-train-input.txt test/01-test-input.txt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Train</a:t>
            </a:r>
            <a:r>
              <a:rPr lang="en-US" dirty="0" smtClean="0"/>
              <a:t> </a:t>
            </a:r>
            <a:r>
              <a:rPr lang="en-US" dirty="0"/>
              <a:t>the model on data/wiki-</a:t>
            </a:r>
            <a:r>
              <a:rPr lang="en-US" dirty="0" err="1"/>
              <a:t>en</a:t>
            </a:r>
            <a:r>
              <a:rPr lang="en-US" dirty="0"/>
              <a:t>-</a:t>
            </a:r>
            <a:r>
              <a:rPr lang="en-US" dirty="0" err="1"/>
              <a:t>train.word</a:t>
            </a:r>
            <a:endParaRPr lang="en-US" dirty="0"/>
          </a:p>
          <a:p>
            <a:pPr>
              <a:defRPr/>
            </a:pPr>
            <a:r>
              <a:rPr lang="en-US" dirty="0" smtClean="0"/>
              <a:t>Calculate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entropy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coverage</a:t>
            </a:r>
            <a:r>
              <a:rPr lang="en-US" dirty="0"/>
              <a:t> on </a:t>
            </a:r>
            <a:r>
              <a:rPr lang="en-US" dirty="0" smtClean="0"/>
              <a:t>data/wiki-</a:t>
            </a:r>
            <a:r>
              <a:rPr lang="en-US" dirty="0" err="1" smtClean="0"/>
              <a:t>entest.word</a:t>
            </a: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Report</a:t>
            </a:r>
            <a:r>
              <a:rPr lang="en-US" dirty="0" smtClean="0"/>
              <a:t> </a:t>
            </a:r>
            <a:r>
              <a:rPr lang="en-US" dirty="0"/>
              <a:t>your scores next week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Pseudo code: train-unigram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create a </a:t>
            </a:r>
            <a:r>
              <a:rPr lang="en-US" b="1" dirty="0"/>
              <a:t>map </a:t>
            </a:r>
            <a:r>
              <a:rPr lang="en-US" i="1" dirty="0"/>
              <a:t>counts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create a </a:t>
            </a:r>
            <a:r>
              <a:rPr lang="en-US" b="1" dirty="0"/>
              <a:t>variable </a:t>
            </a:r>
            <a:r>
              <a:rPr lang="en-US" i="1" dirty="0" err="1"/>
              <a:t>total_count</a:t>
            </a:r>
            <a:r>
              <a:rPr lang="en-US" i="1" dirty="0"/>
              <a:t> </a:t>
            </a:r>
            <a:r>
              <a:rPr lang="en-US" dirty="0"/>
              <a:t>= 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for each </a:t>
            </a:r>
            <a:r>
              <a:rPr lang="en-US" i="1" dirty="0"/>
              <a:t>line </a:t>
            </a:r>
            <a:r>
              <a:rPr lang="en-US" b="1" dirty="0"/>
              <a:t>in </a:t>
            </a:r>
            <a:r>
              <a:rPr lang="en-US" dirty="0"/>
              <a:t>the </a:t>
            </a:r>
            <a:r>
              <a:rPr lang="en-US" i="1" dirty="0" err="1"/>
              <a:t>training_file</a:t>
            </a:r>
            <a:endParaRPr lang="en-US" i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split </a:t>
            </a:r>
            <a:r>
              <a:rPr lang="en-US" i="1" dirty="0"/>
              <a:t>line </a:t>
            </a:r>
            <a:r>
              <a:rPr lang="en-US" dirty="0"/>
              <a:t>into an array of </a:t>
            </a:r>
            <a:r>
              <a:rPr lang="en-US" i="1" dirty="0"/>
              <a:t>words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append </a:t>
            </a:r>
            <a:r>
              <a:rPr lang="en-US" dirty="0"/>
              <a:t>“&lt;/s&gt;” to the end of </a:t>
            </a:r>
            <a:r>
              <a:rPr lang="en-US" i="1" dirty="0"/>
              <a:t>words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for each </a:t>
            </a:r>
            <a:r>
              <a:rPr lang="en-US" i="1" dirty="0"/>
              <a:t>word </a:t>
            </a:r>
            <a:r>
              <a:rPr lang="en-US" b="1" dirty="0"/>
              <a:t>in </a:t>
            </a:r>
            <a:r>
              <a:rPr lang="en-US" i="1" dirty="0"/>
              <a:t>words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add </a:t>
            </a:r>
            <a:r>
              <a:rPr lang="en-US" dirty="0"/>
              <a:t>1 to </a:t>
            </a:r>
            <a:r>
              <a:rPr lang="en-US" i="1" dirty="0"/>
              <a:t>counts</a:t>
            </a:r>
            <a:r>
              <a:rPr lang="en-US" dirty="0"/>
              <a:t>[</a:t>
            </a:r>
            <a:r>
              <a:rPr lang="en-US" i="1" dirty="0"/>
              <a:t>word</a:t>
            </a:r>
            <a:r>
              <a:rPr lang="en-US" dirty="0"/>
              <a:t>]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add </a:t>
            </a:r>
            <a:r>
              <a:rPr lang="en-US" dirty="0"/>
              <a:t>1 to </a:t>
            </a:r>
            <a:r>
              <a:rPr lang="en-US" i="1" dirty="0" err="1"/>
              <a:t>total_count</a:t>
            </a:r>
            <a:endParaRPr lang="en-US" i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open </a:t>
            </a:r>
            <a:r>
              <a:rPr lang="en-US" dirty="0"/>
              <a:t>the </a:t>
            </a:r>
            <a:r>
              <a:rPr lang="en-US" i="1" dirty="0" err="1"/>
              <a:t>model_file</a:t>
            </a:r>
            <a:r>
              <a:rPr lang="en-US" i="1" dirty="0"/>
              <a:t> </a:t>
            </a:r>
            <a:r>
              <a:rPr lang="en-US" dirty="0"/>
              <a:t>for writing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for each </a:t>
            </a:r>
            <a:r>
              <a:rPr lang="en-US" dirty="0"/>
              <a:t>word, count </a:t>
            </a:r>
            <a:r>
              <a:rPr lang="en-US" b="1" dirty="0"/>
              <a:t>in </a:t>
            </a:r>
            <a:r>
              <a:rPr lang="en-US" dirty="0"/>
              <a:t>counts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dirty="0"/>
              <a:t>probability </a:t>
            </a:r>
            <a:r>
              <a:rPr lang="en-US" dirty="0"/>
              <a:t>= </a:t>
            </a:r>
            <a:r>
              <a:rPr lang="en-US" i="1" dirty="0"/>
              <a:t>counts</a:t>
            </a:r>
            <a:r>
              <a:rPr lang="en-US" dirty="0"/>
              <a:t>[</a:t>
            </a:r>
            <a:r>
              <a:rPr lang="en-US" i="1" dirty="0"/>
              <a:t>word</a:t>
            </a:r>
            <a:r>
              <a:rPr lang="en-US" dirty="0"/>
              <a:t>]/</a:t>
            </a:r>
            <a:r>
              <a:rPr lang="en-US" i="1" dirty="0" err="1"/>
              <a:t>total_count</a:t>
            </a:r>
            <a:endParaRPr lang="en-US" i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print </a:t>
            </a:r>
            <a:r>
              <a:rPr lang="en-US" i="1" dirty="0"/>
              <a:t>word</a:t>
            </a:r>
            <a:r>
              <a:rPr lang="en-US" dirty="0"/>
              <a:t>, </a:t>
            </a:r>
            <a:r>
              <a:rPr lang="en-US" i="1" dirty="0"/>
              <a:t>probability </a:t>
            </a:r>
            <a:r>
              <a:rPr lang="en-US" b="1" dirty="0"/>
              <a:t>to </a:t>
            </a:r>
            <a:r>
              <a:rPr lang="en-US" i="1" dirty="0" err="1"/>
              <a:t>model_file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Pseudo-code: test-unigram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429000" cy="6397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Load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935162"/>
            <a:ext cx="3505200" cy="39512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0" dirty="0"/>
              <a:t>create a </a:t>
            </a:r>
            <a:r>
              <a:rPr lang="en-US" dirty="0"/>
              <a:t>map </a:t>
            </a:r>
            <a:r>
              <a:rPr lang="en-US" b="0" i="1" dirty="0"/>
              <a:t>probabilities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for each </a:t>
            </a:r>
            <a:r>
              <a:rPr lang="en-US" b="0" i="1" dirty="0"/>
              <a:t>line </a:t>
            </a:r>
            <a:r>
              <a:rPr lang="en-US" dirty="0"/>
              <a:t>in </a:t>
            </a:r>
            <a:r>
              <a:rPr lang="en-US" b="0" i="1" dirty="0" err="1"/>
              <a:t>model_file</a:t>
            </a:r>
            <a:endParaRPr lang="en-US" b="0" i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split </a:t>
            </a:r>
            <a:r>
              <a:rPr lang="en-US" b="0" i="1" dirty="0"/>
              <a:t>line </a:t>
            </a:r>
            <a:r>
              <a:rPr lang="en-US" b="0" dirty="0"/>
              <a:t>into </a:t>
            </a:r>
            <a:r>
              <a:rPr lang="en-US" b="0" i="1" dirty="0"/>
              <a:t>w </a:t>
            </a:r>
            <a:r>
              <a:rPr lang="en-US" b="0" dirty="0"/>
              <a:t>and </a:t>
            </a:r>
            <a:r>
              <a:rPr lang="en-US" b="0" i="1" dirty="0"/>
              <a:t>P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set </a:t>
            </a:r>
            <a:r>
              <a:rPr lang="en-US" b="0" i="1" dirty="0"/>
              <a:t>probabilities</a:t>
            </a:r>
            <a:r>
              <a:rPr lang="en-US" b="0" dirty="0"/>
              <a:t>[</a:t>
            </a:r>
            <a:r>
              <a:rPr lang="en-US" b="0" i="1" dirty="0"/>
              <a:t>w</a:t>
            </a:r>
            <a:r>
              <a:rPr lang="en-US" b="0" dirty="0"/>
              <a:t>] = </a:t>
            </a:r>
            <a:r>
              <a:rPr lang="en-US" b="0" i="1" dirty="0"/>
              <a:t>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Test and print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038600" y="1935162"/>
            <a:ext cx="5029200" cy="430212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for each </a:t>
            </a:r>
            <a:r>
              <a:rPr lang="en-US" b="0" i="1" dirty="0"/>
              <a:t>line </a:t>
            </a:r>
            <a:r>
              <a:rPr lang="en-US" dirty="0"/>
              <a:t>in </a:t>
            </a:r>
            <a:r>
              <a:rPr lang="en-US" b="0" i="1" dirty="0" err="1"/>
              <a:t>test_file</a:t>
            </a:r>
            <a:endParaRPr lang="en-US" b="0" i="1" dirty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split </a:t>
            </a:r>
            <a:r>
              <a:rPr lang="en-US" b="0" i="1" dirty="0"/>
              <a:t>line </a:t>
            </a:r>
            <a:r>
              <a:rPr lang="en-US" b="0" dirty="0"/>
              <a:t>into an array of </a:t>
            </a:r>
            <a:r>
              <a:rPr lang="en-US" b="0" i="1" dirty="0"/>
              <a:t>words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append </a:t>
            </a:r>
            <a:r>
              <a:rPr lang="en-US" b="0" dirty="0"/>
              <a:t>“&lt;/s&gt;” to the end of </a:t>
            </a:r>
            <a:r>
              <a:rPr lang="en-US" b="0" i="1" dirty="0"/>
              <a:t>words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for each </a:t>
            </a:r>
            <a:r>
              <a:rPr lang="en-US" b="0" i="1" dirty="0"/>
              <a:t>w </a:t>
            </a:r>
            <a:r>
              <a:rPr lang="en-US" dirty="0"/>
              <a:t>in </a:t>
            </a:r>
            <a:r>
              <a:rPr lang="en-US" b="0" i="1" dirty="0"/>
              <a:t>words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add </a:t>
            </a:r>
            <a:r>
              <a:rPr lang="en-US" b="0" dirty="0"/>
              <a:t>1 to </a:t>
            </a:r>
            <a:r>
              <a:rPr lang="en-US" b="0" i="1" dirty="0"/>
              <a:t>W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set </a:t>
            </a:r>
            <a:r>
              <a:rPr lang="en-US" b="0" dirty="0"/>
              <a:t>P = </a:t>
            </a:r>
            <a:r>
              <a:rPr lang="el-GR" b="0" dirty="0"/>
              <a:t>λ</a:t>
            </a:r>
            <a:r>
              <a:rPr lang="en-US" b="0" dirty="0" err="1"/>
              <a:t>unk</a:t>
            </a:r>
            <a:r>
              <a:rPr lang="en-US" b="0" dirty="0"/>
              <a:t> / V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if </a:t>
            </a:r>
            <a:r>
              <a:rPr lang="en-US" b="0" i="1" dirty="0"/>
              <a:t>probabilities</a:t>
            </a:r>
            <a:r>
              <a:rPr lang="en-US" b="0" dirty="0"/>
              <a:t>[</a:t>
            </a:r>
            <a:r>
              <a:rPr lang="en-US" b="0" i="1" dirty="0"/>
              <a:t>w</a:t>
            </a:r>
            <a:r>
              <a:rPr lang="en-US" b="0" dirty="0"/>
              <a:t>] exists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set </a:t>
            </a:r>
            <a:r>
              <a:rPr lang="en-US" b="0" dirty="0"/>
              <a:t>P += </a:t>
            </a:r>
            <a:r>
              <a:rPr lang="el-GR" b="0" dirty="0"/>
              <a:t>λ1 * </a:t>
            </a:r>
            <a:r>
              <a:rPr lang="en-US" b="0" dirty="0"/>
              <a:t>probabilities[</a:t>
            </a:r>
            <a:r>
              <a:rPr lang="en-US" b="0" i="1" dirty="0"/>
              <a:t>w</a:t>
            </a:r>
            <a:r>
              <a:rPr lang="en-US" b="0" dirty="0"/>
              <a:t>]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else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add </a:t>
            </a:r>
            <a:r>
              <a:rPr lang="en-US" b="0" dirty="0"/>
              <a:t>1 to </a:t>
            </a:r>
            <a:r>
              <a:rPr lang="en-US" b="0" i="1" dirty="0" err="1"/>
              <a:t>unk</a:t>
            </a:r>
            <a:endParaRPr lang="en-US" b="0" i="1" dirty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add </a:t>
            </a:r>
            <a:r>
              <a:rPr lang="en-US" b="0" dirty="0"/>
              <a:t>-</a:t>
            </a:r>
            <a:r>
              <a:rPr lang="en-US" b="0" i="1" dirty="0"/>
              <a:t>log2 P </a:t>
            </a:r>
            <a:r>
              <a:rPr lang="en-US" b="0" dirty="0"/>
              <a:t>to </a:t>
            </a:r>
            <a:r>
              <a:rPr lang="en-US" b="0" i="1" dirty="0"/>
              <a:t>H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print </a:t>
            </a:r>
            <a:r>
              <a:rPr lang="en-US" b="0" dirty="0"/>
              <a:t>“entropy = </a:t>
            </a:r>
            <a:r>
              <a:rPr lang="en-US" b="0" i="1" dirty="0"/>
              <a:t>”+H/W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print </a:t>
            </a:r>
            <a:r>
              <a:rPr lang="en-US" b="0" dirty="0"/>
              <a:t>“coverage = ” + (W-</a:t>
            </a:r>
            <a:r>
              <a:rPr lang="en-US" b="0" dirty="0" err="1"/>
              <a:t>unk</a:t>
            </a:r>
            <a:r>
              <a:rPr lang="en-US" b="0" dirty="0"/>
              <a:t>)/W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smtClean="0"/>
              <a:t>Summary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464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Language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Modeling (N-grams)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N-grams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The Chain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The Shannon Visualization Method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Evaluation: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Perplexity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Smoothing: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Laplace (Add-1)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Add-k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Add-prior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The Chain Rule applied to joint probability of words in sentence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smtClean="0">
                <a:effectLst/>
                <a:latin typeface="Times New Roman" panose="02020603050405020304" pitchFamily="18" charset="0"/>
              </a:rPr>
              <a:t>P</a:t>
            </a:r>
            <a:r>
              <a:rPr lang="en-US" altLang="en-US" sz="3200" smtClean="0">
                <a:effectLst/>
                <a:latin typeface="Times New Roman" panose="02020603050405020304" pitchFamily="18" charset="0"/>
              </a:rPr>
              <a:t>(</a:t>
            </a:r>
            <a:r>
              <a:rPr lang="ja-JP" altLang="en-US" sz="3200" i="1" smtClean="0">
                <a:effectLst/>
                <a:latin typeface="Times New Roman" panose="02020603050405020304" pitchFamily="18" charset="0"/>
              </a:rPr>
              <a:t>“</a:t>
            </a:r>
            <a:r>
              <a:rPr lang="en-US" altLang="ja-JP" sz="3200" i="1" smtClean="0">
                <a:effectLst/>
                <a:latin typeface="Times New Roman" panose="02020603050405020304" pitchFamily="18" charset="0"/>
              </a:rPr>
              <a:t>the big red dog was</a:t>
            </a:r>
            <a:r>
              <a:rPr lang="ja-JP" altLang="en-US" sz="3200" i="1" smtClean="0">
                <a:effectLst/>
                <a:latin typeface="Times New Roman" panose="02020603050405020304" pitchFamily="18" charset="0"/>
              </a:rPr>
              <a:t>”</a:t>
            </a:r>
            <a:r>
              <a:rPr lang="en-US" altLang="ja-JP" sz="3200" i="1" smtClean="0">
                <a:effectLst/>
                <a:latin typeface="Times New Roman" panose="02020603050405020304" pitchFamily="18" charset="0"/>
              </a:rPr>
              <a:t>) 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smtClean="0">
                <a:effectLst/>
                <a:latin typeface="Times New Roman" panose="02020603050405020304" pitchFamily="18" charset="0"/>
              </a:rPr>
              <a:t>	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lang="en-US" altLang="en-US" sz="3200" smtClean="0">
                <a:effectLst/>
              </a:rPr>
              <a:t>(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the) • P(big|the</a:t>
            </a:r>
            <a:r>
              <a:rPr lang="en-US" altLang="en-US" sz="320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smtClean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red|the big</a:t>
            </a:r>
            <a:r>
              <a:rPr lang="en-US" altLang="en-US" sz="320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smtClean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smtClean="0">
                <a:effectLst/>
              </a:rPr>
              <a:t>(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dog|the big red</a:t>
            </a:r>
            <a:r>
              <a:rPr lang="en-US" altLang="en-US" sz="320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smtClean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3200" i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was|the big red dog</a:t>
            </a:r>
            <a:r>
              <a:rPr lang="en-US" altLang="en-US" sz="320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8436" name="Picture 6" descr="chain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302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Obvious estimate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How to estimate?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dirty="0">
                <a:latin typeface="+mj-lt"/>
                <a:ea typeface="ＭＳ Ｐゴシック" charset="0"/>
              </a:rPr>
              <a:t>(</a:t>
            </a:r>
            <a:r>
              <a:rPr lang="en-US" i="1" dirty="0">
                <a:latin typeface="+mj-lt"/>
                <a:ea typeface="ＭＳ Ｐゴシック" charset="0"/>
              </a:rPr>
              <a:t>the | its water is so transparent that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i="1" dirty="0" smtClean="0">
                <a:effectLst/>
                <a:latin typeface="+mj-lt"/>
                <a:ea typeface="+mn-ea"/>
              </a:rPr>
              <a:t>P</a:t>
            </a:r>
            <a:r>
              <a:rPr lang="en-US" dirty="0" smtClean="0">
                <a:effectLst/>
                <a:latin typeface="+mj-lt"/>
                <a:ea typeface="+mn-ea"/>
              </a:rPr>
              <a:t>(</a:t>
            </a:r>
            <a:r>
              <a:rPr lang="en-US" i="1" dirty="0" smtClean="0">
                <a:effectLst/>
                <a:latin typeface="+mj-lt"/>
                <a:ea typeface="+mn-ea"/>
              </a:rPr>
              <a:t>the | its water is so transparent that</a:t>
            </a:r>
            <a:r>
              <a:rPr lang="en-US" dirty="0" smtClean="0">
                <a:effectLst/>
                <a:latin typeface="+mj-lt"/>
                <a:ea typeface="+mn-ea"/>
              </a:rPr>
              <a:t>) </a:t>
            </a:r>
            <a:r>
              <a:rPr lang="en-US" i="1" dirty="0" smtClean="0">
                <a:latin typeface="+mj-lt"/>
                <a:ea typeface="+mn-ea"/>
              </a:rPr>
              <a:t>=</a:t>
            </a:r>
            <a:endParaRPr lang="en-US" i="1" dirty="0">
              <a:latin typeface="+mj-lt"/>
              <a:ea typeface="+mn-ea"/>
            </a:endParaRPr>
          </a:p>
          <a:p>
            <a:pPr lvl="1" eaLnBrk="1" hangingPunct="1">
              <a:buFontTx/>
              <a:buNone/>
              <a:defRPr/>
            </a:pPr>
            <a:r>
              <a:rPr lang="en-US" sz="2800" i="1" dirty="0">
                <a:latin typeface="+mj-lt"/>
                <a:ea typeface="ＭＳ Ｐゴシック" charset="0"/>
              </a:rPr>
              <a:t>C</a:t>
            </a:r>
            <a:r>
              <a:rPr lang="en-US" sz="2800" dirty="0">
                <a:latin typeface="+mj-lt"/>
                <a:ea typeface="ＭＳ Ｐゴシック" charset="0"/>
              </a:rPr>
              <a:t>(</a:t>
            </a:r>
            <a:r>
              <a:rPr lang="en-US" sz="2800" i="1" dirty="0">
                <a:latin typeface="+mj-lt"/>
                <a:ea typeface="ＭＳ Ｐゴシック" charset="0"/>
              </a:rPr>
              <a:t>its water is so transparent that the</a:t>
            </a:r>
            <a:r>
              <a:rPr lang="en-US" sz="2800" dirty="0"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buFontTx/>
              <a:buNone/>
              <a:defRPr/>
            </a:pPr>
            <a:r>
              <a:rPr lang="en-US" sz="900" i="1" dirty="0" smtClean="0">
                <a:latin typeface="+mj-lt"/>
                <a:ea typeface="ＭＳ Ｐゴシック" charset="0"/>
              </a:rPr>
              <a:t>____________________________________________________________________________________________</a:t>
            </a:r>
            <a:endParaRPr lang="en-US" sz="900" i="1" dirty="0">
              <a:latin typeface="+mj-lt"/>
              <a:ea typeface="ＭＳ Ｐゴシック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sz="2800" i="1" dirty="0">
                <a:latin typeface="+mj-lt"/>
                <a:ea typeface="ＭＳ Ｐゴシック" charset="0"/>
              </a:rPr>
              <a:t>C</a:t>
            </a:r>
            <a:r>
              <a:rPr lang="en-US" sz="2800" dirty="0">
                <a:latin typeface="+mj-lt"/>
                <a:ea typeface="ＭＳ Ｐゴシック" charset="0"/>
              </a:rPr>
              <a:t>(</a:t>
            </a:r>
            <a:r>
              <a:rPr lang="en-US" sz="2800" i="1" dirty="0">
                <a:latin typeface="+mj-lt"/>
                <a:ea typeface="ＭＳ Ｐゴシック" charset="0"/>
              </a:rPr>
              <a:t>its water is so transparent that</a:t>
            </a:r>
            <a:r>
              <a:rPr lang="en-US" sz="2800" dirty="0">
                <a:latin typeface="+mj-lt"/>
                <a:ea typeface="ＭＳ Ｐゴシック" charset="0"/>
              </a:rPr>
              <a:t>)</a:t>
            </a:r>
            <a:endParaRPr lang="en-US" dirty="0">
              <a:latin typeface="+mj-lt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7038</TotalTime>
  <Words>3110</Words>
  <Application>Microsoft Office PowerPoint</Application>
  <PresentationFormat>On-screen Show (4:3)</PresentationFormat>
  <Paragraphs>660</Paragraphs>
  <Slides>79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79</vt:i4>
      </vt:variant>
    </vt:vector>
  </HeadingPairs>
  <TitlesOfParts>
    <vt:vector size="95" baseType="lpstr">
      <vt:lpstr>Times New Roman</vt:lpstr>
      <vt:lpstr>MS PGothic</vt:lpstr>
      <vt:lpstr>Arial</vt:lpstr>
      <vt:lpstr>Tw Cen MT Condensed</vt:lpstr>
      <vt:lpstr>Wingdings</vt:lpstr>
      <vt:lpstr>Calibri</vt:lpstr>
      <vt:lpstr>Tw Cen MT</vt:lpstr>
      <vt:lpstr>Tahoma</vt:lpstr>
      <vt:lpstr>Verdana</vt:lpstr>
      <vt:lpstr>SimSun</vt:lpstr>
      <vt:lpstr>Symbol</vt:lpstr>
      <vt:lpstr>1_AIIA00</vt:lpstr>
      <vt:lpstr>Microsoft Equation</vt:lpstr>
      <vt:lpstr>Equation</vt:lpstr>
      <vt:lpstr>Formel</vt:lpstr>
      <vt:lpstr>Microsoft Equation 3.0</vt:lpstr>
      <vt:lpstr>Human Language Technologies</vt:lpstr>
      <vt:lpstr>Outline</vt:lpstr>
      <vt:lpstr>Probabilistic Language Model</vt:lpstr>
      <vt:lpstr>Why Language Models</vt:lpstr>
      <vt:lpstr>Language Modeling</vt:lpstr>
      <vt:lpstr>Computing P(W)</vt:lpstr>
      <vt:lpstr>The Chain Rule</vt:lpstr>
      <vt:lpstr>The Chain Rule applied to joint probability of words in sentence</vt:lpstr>
      <vt:lpstr>Obvious estimate</vt:lpstr>
      <vt:lpstr>Unfortunately</vt:lpstr>
      <vt:lpstr>Markov Assumption</vt:lpstr>
      <vt:lpstr>Markov Assumption</vt:lpstr>
      <vt:lpstr>N-gram models</vt:lpstr>
      <vt:lpstr>Estimating bigram probabilities</vt:lpstr>
      <vt:lpstr>An example</vt:lpstr>
      <vt:lpstr>Maximum Likelihood Estimates</vt:lpstr>
      <vt:lpstr>PowerPoint Presentation</vt:lpstr>
      <vt:lpstr>PowerPoint Presentation</vt:lpstr>
      <vt:lpstr>Computing the MLE</vt:lpstr>
      <vt:lpstr>More examples: Berkeley Restaurant Project</vt:lpstr>
      <vt:lpstr>Raw bigram counts</vt:lpstr>
      <vt:lpstr>Raw bigram probabilities</vt:lpstr>
      <vt:lpstr>Bigram estimates of sentence probabilities</vt:lpstr>
      <vt:lpstr>What kinds of knowledge?</vt:lpstr>
      <vt:lpstr>Practical Issues</vt:lpstr>
      <vt:lpstr>Shannon’s Game</vt:lpstr>
      <vt:lpstr>The Shannon Visualization Method</vt:lpstr>
      <vt:lpstr>Approximating Shakespeare</vt:lpstr>
      <vt:lpstr>Shakespeare as corpus</vt:lpstr>
      <vt:lpstr>The Wall Street Journal is not Shakespeare (no offense)</vt:lpstr>
      <vt:lpstr>Lesson 1: the perils of overfitting</vt:lpstr>
      <vt:lpstr>Train and Test Corpora</vt:lpstr>
      <vt:lpstr>Smoothing</vt:lpstr>
      <vt:lpstr>Smoothing</vt:lpstr>
      <vt:lpstr>Smoothing is like Robin Hood: Steal from the rich and give to the poor (in probability mass)</vt:lpstr>
      <vt:lpstr>Laplace smoothing</vt:lpstr>
      <vt:lpstr>Laplace smoothed bigram counts</vt:lpstr>
      <vt:lpstr>Laplace-smoothed bigrams</vt:lpstr>
      <vt:lpstr>Reconstituted counts</vt:lpstr>
      <vt:lpstr>Note big change to counts</vt:lpstr>
      <vt:lpstr>Add-k</vt:lpstr>
      <vt:lpstr>Even better: Bayesian unigram prior smoothing for bigrams</vt:lpstr>
      <vt:lpstr>Lesson 2: zeros or not?</vt:lpstr>
      <vt:lpstr>PowerPoint Presentation</vt:lpstr>
      <vt:lpstr>Zipf's Law for the Brown Corpus </vt:lpstr>
      <vt:lpstr>Zipf law: interpretation</vt:lpstr>
      <vt:lpstr>Practical Issues</vt:lpstr>
      <vt:lpstr>Language Modeling Toolkits</vt:lpstr>
      <vt:lpstr>Google N-Gram Release</vt:lpstr>
      <vt:lpstr>Google Book N-grams</vt:lpstr>
      <vt:lpstr>Google N-Gram Release</vt:lpstr>
      <vt:lpstr>Evaluation and Perplexity</vt:lpstr>
      <vt:lpstr>Evaluation</vt:lpstr>
      <vt:lpstr>Evaluating N-gram models</vt:lpstr>
      <vt:lpstr>Language Identification task</vt:lpstr>
      <vt:lpstr>Difficulty of extrinsic (in-vivo) evaluation of  N-gram models</vt:lpstr>
      <vt:lpstr>Perplexity</vt:lpstr>
      <vt:lpstr>Perplexity</vt:lpstr>
      <vt:lpstr>Perplexity</vt:lpstr>
      <vt:lpstr>Perplexity as branching factor</vt:lpstr>
      <vt:lpstr>Lower perplexity = better model</vt:lpstr>
      <vt:lpstr>Unknown Words</vt:lpstr>
      <vt:lpstr>Unknown Words handling</vt:lpstr>
      <vt:lpstr>Smoothing</vt:lpstr>
      <vt:lpstr>Advanced LM stuff</vt:lpstr>
      <vt:lpstr>Backoff and Interpolation</vt:lpstr>
      <vt:lpstr>Backoff versus interpolation</vt:lpstr>
      <vt:lpstr>Backoff</vt:lpstr>
      <vt:lpstr>Interpolation</vt:lpstr>
      <vt:lpstr>How to set the lambdas?</vt:lpstr>
      <vt:lpstr>Intuition of backoff+discounting</vt:lpstr>
      <vt:lpstr>Problem for N-Grams: Long Distance Dependencies</vt:lpstr>
      <vt:lpstr>ARPA format</vt:lpstr>
      <vt:lpstr>PowerPoint Presentation</vt:lpstr>
      <vt:lpstr>Language Models</vt:lpstr>
      <vt:lpstr>Exercise</vt:lpstr>
      <vt:lpstr>Pseudo code: train-unigram</vt:lpstr>
      <vt:lpstr>Pseudo-code: test-unigram</vt:lpstr>
      <vt:lpstr>Summary</vt:lpstr>
    </vt:vector>
  </TitlesOfParts>
  <Company>Stanford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LSA.303 Introduction to Computational Linguistics</dc:title>
  <dc:creator>Dan Jurafsky</dc:creator>
  <cp:lastModifiedBy>Giuseppe Attardi</cp:lastModifiedBy>
  <cp:revision>232</cp:revision>
  <cp:lastPrinted>2009-01-13T00:24:00Z</cp:lastPrinted>
  <dcterms:created xsi:type="dcterms:W3CDTF">2011-01-07T22:06:14Z</dcterms:created>
  <dcterms:modified xsi:type="dcterms:W3CDTF">2018-03-02T08:39:27Z</dcterms:modified>
</cp:coreProperties>
</file>