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Lst>
  <p:notesMasterIdLst>
    <p:notesMasterId r:id="rId7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Lst>
  <p:sldSz cx="12192000" cy="6858000"/>
  <p:notesSz cx="6858000" cy="9144000"/>
  <p:defaultTextStyle>
    <a:defPPr>
      <a:defRPr lang="en-US"/>
    </a:defPPr>
    <a:lvl1pPr algn="l" rtl="0" eaLnBrk="0" fontAlgn="base" hangingPunct="0">
      <a:spcBef>
        <a:spcPct val="0"/>
      </a:spcBef>
      <a:spcAft>
        <a:spcPct val="0"/>
      </a:spcAft>
      <a:defRPr sz="16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6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6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6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6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6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6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6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6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5DDA42D-4349-F777-83CD-AA7193B1783C}">
  <a:tblStyle styleId="{46F9C853-E02F-DBD3-17F1-F31A2037FA31}" styleName="Light Style 2 - Accent 6">
    <a:wholeTbl>
      <a:tcTxStyle>
        <a:fontRef idx="minor">
          <a:srgbClr val="00000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w="12700">
              <a:noFill/>
            </a:ln>
          </a:insideH>
          <a:insideV>
            <a:ln w="12700">
              <a:noFill/>
            </a:ln>
          </a:insideV>
        </a:tcBdr>
        <a:fill>
          <a:noFill/>
        </a:fill>
      </a:tcStyle>
    </a:wholeTbl>
    <a:band1H>
      <a:tcStyle>
        <a:tcBdr>
          <a:top>
            <a:lnRef idx="1">
              <a:schemeClr val="accent6"/>
            </a:lnRef>
          </a:top>
          <a:bottom>
            <a:lnRef idx="1">
              <a:schemeClr val="accent6"/>
            </a:lnRef>
          </a:bottom>
        </a:tcBdr>
      </a:tcStyle>
    </a:band1H>
    <a:band2H>
      <a:tcStyle>
        <a:tcBdr/>
      </a:tcStyle>
    </a:band2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Style>
        <a:tcBdr/>
      </a:tcStyle>
    </a:lastCol>
    <a:firstCol>
      <a:tcStyle>
        <a:tcBdr/>
      </a:tcStyle>
    </a:firstCol>
    <a:lastRow>
      <a:tcStyle>
        <a:tcBdr>
          <a:top>
            <a:ln w="50800">
              <a:solidFill>
                <a:schemeClr val="accent6"/>
              </a:solidFill>
            </a:ln>
          </a:top>
        </a:tcBdr>
      </a:tcStyle>
    </a:lastRow>
    <a:seCell>
      <a:tcStyle>
        <a:tcBdr/>
      </a:tcStyle>
    </a:seCell>
    <a:swCell>
      <a:tcStyle>
        <a:tcBdr/>
      </a:tcStyle>
    </a:swCell>
    <a:firstRow>
      <a:tcTxStyle b="on">
        <a:fontRef idx="minor">
          <a:srgbClr val="000000"/>
        </a:fontRef>
        <a:schemeClr val="bg1"/>
      </a:tcTxStyle>
      <a:tcStyle>
        <a:tcBdr/>
        <a:fillRef idx="1">
          <a:schemeClr val="accent6"/>
        </a:fillRef>
      </a:tcStyle>
    </a:firstRow>
    <a:neCell>
      <a:tcStyle>
        <a:tcBdr/>
      </a:tcStyle>
    </a:neCell>
    <a:nwCell>
      <a:tcStyle>
        <a:tcBdr/>
      </a:tcStyle>
    </a:nwCell>
  </a:tblStyle>
  <a:tblStyle styleId="{85DDA42D-4349-F777-83CD-AA7193B1783C}" styleName="No Style, No Grid">
    <a:wholeTbl>
      <a:tcTxStyle>
        <a:fontRef idx="minor">
          <a:srgbClr val="000000"/>
        </a:fontRef>
        <a:schemeClr val="tx1"/>
      </a:tcTxStyle>
      <a:tcStyle>
        <a:tcBdr>
          <a:left>
            <a:ln w="12700">
              <a:noFill/>
            </a:ln>
          </a:left>
          <a:right>
            <a:ln w="12700">
              <a:noFill/>
            </a:ln>
          </a:right>
          <a:top>
            <a:ln w="12700">
              <a:noFill/>
            </a:ln>
          </a:top>
          <a:bottom>
            <a:ln w="12700">
              <a:noFill/>
            </a:ln>
          </a:bottom>
          <a:insideH>
            <a:ln w="12700">
              <a:noFill/>
            </a:ln>
          </a:insideH>
          <a:insideV>
            <a:ln w="12700">
              <a:noFill/>
            </a:ln>
          </a:insideV>
        </a:tcBdr>
        <a:fill>
          <a:noFill/>
        </a:fill>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seCell>
      <a:tcStyle>
        <a:tcBdr/>
      </a:tcStyle>
    </a:seCell>
    <a:swCell>
      <a:tcStyle>
        <a:tcBdr/>
      </a:tcStyle>
    </a:swCell>
    <a:firstRow>
      <a:tcStyle>
        <a:tcBdr/>
      </a:tcStyle>
    </a:firstRow>
    <a:neCell>
      <a:tcStyle>
        <a:tcBdr/>
      </a:tcStyle>
    </a:neCell>
    <a:nwCell>
      <a:tcStyle>
        <a:tcBdr/>
      </a:tcStyle>
    </a:nwCell>
  </a:tblStyle>
  <a:tblStyle styleId="{919F4830-4587-D008-F16A-BBDEF470E36F}" styleName="Medium Style 2 - Acc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 styleId="{C6830E4D-B7D3-9949-31CF-B3FFDCDD0982}" styleName="Light Style 2 - Accent 5">
    <a:wholeTbl>
      <a:tcTxStyle>
        <a:fontRef idx="minor">
          <a:srgbClr val="00000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w="12700">
              <a:noFill/>
            </a:ln>
          </a:insideH>
          <a:insideV>
            <a:ln w="12700">
              <a:noFill/>
            </a:ln>
          </a:insideV>
        </a:tcBdr>
        <a:fill>
          <a:noFill/>
        </a:fill>
      </a:tcStyle>
    </a:wholeTbl>
    <a:band1H>
      <a:tcStyle>
        <a:tcBdr>
          <a:top>
            <a:lnRef idx="1">
              <a:schemeClr val="accent5"/>
            </a:lnRef>
          </a:top>
          <a:bottom>
            <a:lnRef idx="1">
              <a:schemeClr val="accent5"/>
            </a:lnRef>
          </a:bottom>
        </a:tcBdr>
      </a:tcStyle>
    </a:band1H>
    <a:band2H>
      <a:tcStyle>
        <a:tcBdr/>
      </a:tcStyle>
    </a:band2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Style>
        <a:tcBdr/>
      </a:tcStyle>
    </a:lastCol>
    <a:firstCol>
      <a:tcStyle>
        <a:tcBdr/>
      </a:tcStyle>
    </a:firstCol>
    <a:lastRow>
      <a:tcStyle>
        <a:tcBdr>
          <a:top>
            <a:ln w="50800">
              <a:solidFill>
                <a:schemeClr val="accent5"/>
              </a:solidFill>
            </a:ln>
          </a:top>
        </a:tcBdr>
      </a:tcStyle>
    </a:lastRow>
    <a:seCell>
      <a:tcStyle>
        <a:tcBdr/>
      </a:tcStyle>
    </a:seCell>
    <a:swCell>
      <a:tcStyle>
        <a:tcBdr/>
      </a:tcStyle>
    </a:swCell>
    <a:firstRow>
      <a:tcTxStyle b="on">
        <a:fontRef idx="minor">
          <a:srgbClr val="000000"/>
        </a:fontRef>
        <a:schemeClr val="bg1"/>
      </a:tcTxStyle>
      <a:tcStyle>
        <a:tcBdr/>
        <a:fillRef idx="1">
          <a:schemeClr val="accent5"/>
        </a:fillRef>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autoAdjust="0"/>
    <p:restoredTop sz="94660"/>
  </p:normalViewPr>
  <p:slideViewPr>
    <p:cSldViewPr>
      <p:cViewPr varScale="1">
        <p:scale>
          <a:sx n="64" d="100"/>
          <a:sy n="64" d="100"/>
        </p:scale>
        <p:origin x="18" y="12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bwMode="auto">
        <a:xfrm>
          <a:off x="0" y="0"/>
          <a:ext cx="0" cy="0"/>
          <a:chOff x="0" y="0"/>
          <a:chExt cx="0" cy="0"/>
        </a:xfrm>
      </p:grpSpPr>
      <p:sp>
        <p:nvSpPr>
          <p:cNvPr id="4" name="Rectangle 2"/>
          <p:cNvSpPr>
            <a:spLocks noGrp="1" noChangeArrowheads="1"/>
          </p:cNvSpPr>
          <p:nvPr>
            <p:ph type="hdr" sz="quarter"/>
          </p:nvPr>
        </p:nvSpPr>
        <p:spPr bwMode="auto">
          <a:xfrm>
            <a:off x="0" y="0"/>
            <a:ext cx="2967038" cy="469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a:ea typeface="+mn-ea"/>
              </a:defRPr>
            </a:lvl1pPr>
          </a:lstStyle>
          <a:p>
            <a:pPr>
              <a:defRPr/>
            </a:pPr>
            <a:endParaRPr lang="en-US"/>
          </a:p>
        </p:txBody>
      </p:sp>
      <p:sp>
        <p:nvSpPr>
          <p:cNvPr id="5" name="Rectangle 3"/>
          <p:cNvSpPr>
            <a:spLocks noGrp="1" noChangeArrowheads="1"/>
          </p:cNvSpPr>
          <p:nvPr>
            <p:ph type="dt" idx="1"/>
          </p:nvPr>
        </p:nvSpPr>
        <p:spPr bwMode="auto">
          <a:xfrm>
            <a:off x="3878263" y="0"/>
            <a:ext cx="2967037" cy="469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a:ea typeface="+mn-ea"/>
              </a:defRPr>
            </a:lvl1pPr>
          </a:lstStyle>
          <a:p>
            <a:pPr>
              <a:defRPr/>
            </a:pPr>
            <a:endParaRPr lang="en-US"/>
          </a:p>
        </p:txBody>
      </p:sp>
      <p:sp>
        <p:nvSpPr>
          <p:cNvPr id="6" name="Rectangle 4"/>
          <p:cNvSpPr>
            <a:spLocks noGrp="1" noRot="1" noChangeAspect="1" noChangeArrowheads="1" noTextEdit="1"/>
          </p:cNvSpPr>
          <p:nvPr>
            <p:ph type="sldImg" idx="2"/>
          </p:nvPr>
        </p:nvSpPr>
        <p:spPr bwMode="auto">
          <a:xfrm>
            <a:off x="290513" y="704850"/>
            <a:ext cx="6264275" cy="3524250"/>
          </a:xfrm>
          <a:prstGeom prst="rect">
            <a:avLst/>
          </a:prstGeom>
          <a:noFill/>
          <a:ln w="9525">
            <a:solidFill>
              <a:srgbClr val="000000"/>
            </a:solidFill>
            <a:miter lim="800000"/>
            <a:headEnd/>
            <a:tailEnd/>
          </a:ln>
        </p:spPr>
      </p:sp>
      <p:sp>
        <p:nvSpPr>
          <p:cNvPr id="7" name="Rectangle 5"/>
          <p:cNvSpPr>
            <a:spLocks noGrp="1" noChangeArrowheads="1"/>
          </p:cNvSpPr>
          <p:nvPr>
            <p:ph type="body" sz="quarter" idx="3"/>
          </p:nvPr>
        </p:nvSpPr>
        <p:spPr bwMode="auto">
          <a:xfrm>
            <a:off x="912813" y="4464050"/>
            <a:ext cx="5019675" cy="4229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8" name="Rectangle 6"/>
          <p:cNvSpPr>
            <a:spLocks noGrp="1" noChangeArrowheads="1"/>
          </p:cNvSpPr>
          <p:nvPr>
            <p:ph type="ftr" sz="quarter" idx="4"/>
          </p:nvPr>
        </p:nvSpPr>
        <p:spPr bwMode="auto">
          <a:xfrm>
            <a:off x="0" y="8928100"/>
            <a:ext cx="2967038" cy="4699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a:ea typeface="+mn-ea"/>
              </a:defRPr>
            </a:lvl1pPr>
          </a:lstStyle>
          <a:p>
            <a:pPr>
              <a:defRPr/>
            </a:pPr>
            <a:endParaRPr lang="en-US"/>
          </a:p>
        </p:txBody>
      </p:sp>
      <p:sp>
        <p:nvSpPr>
          <p:cNvPr id="9" name="Rectangle 7"/>
          <p:cNvSpPr>
            <a:spLocks noGrp="1" noChangeArrowheads="1"/>
          </p:cNvSpPr>
          <p:nvPr>
            <p:ph type="sldNum" sz="quarter" idx="5"/>
          </p:nvPr>
        </p:nvSpPr>
        <p:spPr bwMode="auto">
          <a:xfrm>
            <a:off x="3878263" y="8928100"/>
            <a:ext cx="2967037" cy="4699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B441BED9-A31C-F84D-BCFE-E432042F6EDA}" type="slidenum">
              <a:t>‹#›</a:t>
            </a:fld>
            <a:endParaRPr lang="en-US"/>
          </a:p>
        </p:txBody>
      </p:sp>
    </p:spTree>
  </p:cSld>
  <p:clrMap bg1="lt1" tx1="dk1" bg2="lt2" tx2="dk2" accent1="accent1" accent2="accent2" accent3="accent3" accent4="accent4" accent5="accent5" accent6="accent6" hlink="hlink" folHlink="folHlink"/>
  <p:notesStyle>
    <a:lvl1pPr algn="l">
      <a:spcBef>
        <a:spcPts val="0"/>
      </a:spcBef>
      <a:spcAft>
        <a:spcPts val="0"/>
      </a:spcAft>
      <a:defRPr sz="1200">
        <a:solidFill>
          <a:schemeClr val="tx1"/>
        </a:solidFill>
        <a:latin typeface="Arial"/>
        <a:ea typeface="ＭＳ Ｐゴシック"/>
        <a:cs typeface="ＭＳ Ｐゴシック"/>
      </a:defRPr>
    </a:lvl1pPr>
    <a:lvl2pPr marL="457200" algn="l">
      <a:spcBef>
        <a:spcPts val="0"/>
      </a:spcBef>
      <a:spcAft>
        <a:spcPts val="0"/>
      </a:spcAft>
      <a:defRPr sz="1200">
        <a:solidFill>
          <a:schemeClr val="tx1"/>
        </a:solidFill>
        <a:latin typeface="Arial"/>
        <a:ea typeface="ＭＳ Ｐゴシック"/>
        <a:cs typeface="ＭＳ Ｐゴシック"/>
      </a:defRPr>
    </a:lvl2pPr>
    <a:lvl3pPr marL="914400" algn="l">
      <a:spcBef>
        <a:spcPts val="0"/>
      </a:spcBef>
      <a:spcAft>
        <a:spcPts val="0"/>
      </a:spcAft>
      <a:defRPr sz="1200">
        <a:solidFill>
          <a:schemeClr val="tx1"/>
        </a:solidFill>
        <a:latin typeface="Arial"/>
        <a:ea typeface="ＭＳ Ｐゴシック"/>
        <a:cs typeface="ＭＳ Ｐゴシック"/>
      </a:defRPr>
    </a:lvl3pPr>
    <a:lvl4pPr marL="1371600" algn="l">
      <a:spcBef>
        <a:spcPts val="0"/>
      </a:spcBef>
      <a:spcAft>
        <a:spcPts val="0"/>
      </a:spcAft>
      <a:defRPr sz="1200">
        <a:solidFill>
          <a:schemeClr val="tx1"/>
        </a:solidFill>
        <a:latin typeface="Arial"/>
        <a:ea typeface="ＭＳ Ｐゴシック"/>
        <a:cs typeface="ＭＳ Ｐゴシック"/>
      </a:defRPr>
    </a:lvl4pPr>
    <a:lvl5pPr marL="1828800" algn="l">
      <a:spcBef>
        <a:spcPts val="0"/>
      </a:spcBef>
      <a:spcAft>
        <a:spcPts val="0"/>
      </a:spcAft>
      <a:defRPr sz="1200">
        <a:solidFill>
          <a:schemeClr val="tx1"/>
        </a:solidFill>
        <a:latin typeface="Arial"/>
        <a:ea typeface="ＭＳ Ｐゴシック"/>
        <a:cs typeface="ＭＳ Ｐゴシック"/>
      </a:defRPr>
    </a:lvl5pPr>
    <a:lvl6pPr marL="2286000" algn="l" defTabSz="457200">
      <a:defRPr sz="1200">
        <a:solidFill>
          <a:schemeClr val="tx1"/>
        </a:solidFill>
        <a:latin typeface="+mn-lt"/>
        <a:ea typeface="+mn-ea"/>
        <a:cs typeface="+mn-cs"/>
      </a:defRPr>
    </a:lvl6pPr>
    <a:lvl7pPr marL="2743200" algn="l" defTabSz="457200">
      <a:defRPr sz="1200">
        <a:solidFill>
          <a:schemeClr val="tx1"/>
        </a:solidFill>
        <a:latin typeface="+mn-lt"/>
        <a:ea typeface="+mn-ea"/>
        <a:cs typeface="+mn-cs"/>
      </a:defRPr>
    </a:lvl7pPr>
    <a:lvl8pPr marL="3200400" algn="l" defTabSz="457200">
      <a:defRPr sz="1200">
        <a:solidFill>
          <a:schemeClr val="tx1"/>
        </a:solidFill>
        <a:latin typeface="+mn-lt"/>
        <a:ea typeface="+mn-ea"/>
        <a:cs typeface="+mn-cs"/>
      </a:defRPr>
    </a:lvl8pPr>
    <a:lvl9pPr marL="3657600" algn="l" defTabSz="4572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4" name="Slide Image Placeholder 1"/>
          <p:cNvSpPr>
            <a:spLocks noGrp="1" noRot="1" noChangeAspect="1"/>
          </p:cNvSpPr>
          <p:nvPr>
            <p:ph type="sldImg"/>
          </p:nvPr>
        </p:nvSpPr>
        <p:spPr bwMode="auto">
          <a:xfrm>
            <a:off x="290513" y="704850"/>
            <a:ext cx="6264275" cy="3524250"/>
          </a:xfrm>
        </p:spPr>
      </p:sp>
      <p:sp>
        <p:nvSpPr>
          <p:cNvPr id="5" name="Notes Placeholder 2"/>
          <p:cNvSpPr>
            <a:spLocks noGrp="1"/>
          </p:cNvSpPr>
          <p:nvPr>
            <p:ph type="body" idx="1"/>
          </p:nvPr>
        </p:nvSpPr>
        <p:spPr bwMode="auto"/>
        <p:txBody>
          <a:bodyPr/>
          <a:lstStyle/>
          <a:p>
            <a:pPr>
              <a:defRPr/>
            </a:pPr>
            <a:endParaRPr lang="en-US"/>
          </a:p>
          <a:p>
            <a:pPr>
              <a:defRPr/>
            </a:pPr>
            <a:r>
              <a:rPr lang="en-US"/>
              <a:t>#1: Saigon. Grey, Anthony</a:t>
            </a:r>
            <a:endParaRPr/>
          </a:p>
          <a:p>
            <a:pPr>
              <a:defRPr/>
            </a:pPr>
            <a:r>
              <a:rPr lang="en-US"/>
              <a:t>#2:  Jerusalem the Golden. Drabble, Margaret</a:t>
            </a:r>
            <a:endParaRPr/>
          </a:p>
          <a:p>
            <a:pPr>
              <a:defRPr/>
            </a:pPr>
            <a:r>
              <a:rPr lang="en-US"/>
              <a:t>From shlomo argamon</a:t>
            </a:r>
          </a:p>
        </p:txBody>
      </p:sp>
      <p:sp>
        <p:nvSpPr>
          <p:cNvPr id="6" name="Slide Number Placeholder 3"/>
          <p:cNvSpPr>
            <a:spLocks noGrp="1"/>
          </p:cNvSpPr>
          <p:nvPr>
            <p:ph type="sldNum" sz="quarter" idx="10"/>
          </p:nvPr>
        </p:nvSpPr>
        <p:spPr bwMode="auto"/>
        <p:txBody>
          <a:bodyPr/>
          <a:lstStyle/>
          <a:p>
            <a:pPr>
              <a:defRPr/>
            </a:pPr>
            <a:fld id="{3EB9031F-EB71-7642-8F3C-6FDC1408CB92}" type="slidenum">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4" name="Slide Image Placeholder 1"/>
          <p:cNvSpPr>
            <a:spLocks noGrp="1" noRot="1" noChangeAspect="1"/>
          </p:cNvSpPr>
          <p:nvPr>
            <p:ph type="sldImg"/>
          </p:nvPr>
        </p:nvSpPr>
        <p:spPr bwMode="auto">
          <a:xfrm>
            <a:off x="290513" y="704850"/>
            <a:ext cx="6264275" cy="3524250"/>
          </a:xfrm>
        </p:spPr>
      </p:sp>
      <p:sp>
        <p:nvSpPr>
          <p:cNvPr id="5" name="Notes Placeholder 2"/>
          <p:cNvSpPr>
            <a:spLocks noGrp="1"/>
          </p:cNvSpPr>
          <p:nvPr>
            <p:ph type="body" idx="1"/>
          </p:nvPr>
        </p:nvSpPr>
        <p:spPr bwMode="auto"/>
        <p:txBody>
          <a:bodyPr/>
          <a:lstStyle/>
          <a:p>
            <a:pPr>
              <a:defRPr/>
            </a:pPr>
            <a:r>
              <a:rPr lang="en-US"/>
              <a:t>Because f1 ignores true negs and its magnitude is mostly determined by the number of true positives, large classes dominate small classes in microaverage.</a:t>
            </a:r>
            <a:endParaRPr/>
          </a:p>
          <a:p>
            <a:pPr>
              <a:defRPr/>
            </a:pPr>
            <a:endParaRPr lang="en-US"/>
          </a:p>
          <a:p>
            <a:pPr>
              <a:defRPr/>
            </a:pPr>
            <a:endParaRPr lang="en-US"/>
          </a:p>
        </p:txBody>
      </p:sp>
      <p:sp>
        <p:nvSpPr>
          <p:cNvPr id="6" name="Slide Number Placeholder 3"/>
          <p:cNvSpPr>
            <a:spLocks noGrp="1"/>
          </p:cNvSpPr>
          <p:nvPr>
            <p:ph type="sldNum" sz="quarter" idx="10"/>
          </p:nvPr>
        </p:nvSpPr>
        <p:spPr bwMode="auto"/>
        <p:txBody>
          <a:bodyPr/>
          <a:lstStyle/>
          <a:p>
            <a:pPr>
              <a:defRPr/>
            </a:pPr>
            <a:fld id="{3EB9031F-EB71-7642-8F3C-6FDC1408CB92}" type="slidenum">
              <a:t>53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0" y="5"/>
            <a:ext cx="1930400" cy="6856413"/>
          </a:xfrm>
          <a:prstGeom prst="rect">
            <a:avLst/>
          </a:prstGeom>
          <a:gradFill rotWithShape="0">
            <a:gsLst>
              <a:gs pos="0">
                <a:srgbClr val="33CCCC"/>
              </a:gs>
              <a:gs pos="50000">
                <a:srgbClr val="33CCCC">
                  <a:gamma/>
                  <a:tint val="0"/>
                  <a:invGamma/>
                </a:srgbClr>
              </a:gs>
              <a:gs pos="100000">
                <a:srgbClr val="33CCCC"/>
              </a:gs>
            </a:gsLst>
            <a:lin ang="5400000" scaled="1"/>
          </a:gradFill>
          <a:ln w="9525">
            <a:noFill/>
            <a:miter lim="800000"/>
            <a:headEnd/>
            <a:tailEnd/>
          </a:ln>
          <a:effectLst/>
        </p:spPr>
        <p:txBody>
          <a:bodyPr/>
          <a:lstStyle/>
          <a:p>
            <a:pPr>
              <a:defRPr/>
            </a:pPr>
            <a:endParaRPr lang="en-US" sz="1013"/>
          </a:p>
        </p:txBody>
      </p:sp>
      <p:sp>
        <p:nvSpPr>
          <p:cNvPr id="5" name="Rectangle 3"/>
          <p:cNvSpPr>
            <a:spLocks noChangeArrowheads="1"/>
          </p:cNvSpPr>
          <p:nvPr/>
        </p:nvSpPr>
        <p:spPr bwMode="auto">
          <a:xfrm>
            <a:off x="1930400" y="1447800"/>
            <a:ext cx="10259485" cy="1752600"/>
          </a:xfrm>
          <a:prstGeom prst="rect">
            <a:avLst/>
          </a:prstGeom>
          <a:gradFill rotWithShape="0">
            <a:gsLst>
              <a:gs pos="0">
                <a:srgbClr val="33CCCC">
                  <a:gamma/>
                  <a:tint val="0"/>
                  <a:invGamma/>
                </a:srgbClr>
              </a:gs>
              <a:gs pos="100000">
                <a:srgbClr val="33CCCC"/>
              </a:gs>
            </a:gsLst>
            <a:lin ang="0" scaled="1"/>
          </a:gradFill>
          <a:ln w="9525">
            <a:noFill/>
            <a:miter lim="800000"/>
            <a:headEnd/>
            <a:tailEnd/>
          </a:ln>
          <a:effectLst/>
        </p:spPr>
        <p:txBody>
          <a:bodyPr/>
          <a:lstStyle/>
          <a:p>
            <a:pPr>
              <a:defRPr/>
            </a:pPr>
            <a:endParaRPr lang="en-US" sz="1013"/>
          </a:p>
        </p:txBody>
      </p:sp>
      <p:sp>
        <p:nvSpPr>
          <p:cNvPr id="6" name="Rectangle 6"/>
          <p:cNvSpPr>
            <a:spLocks noChangeArrowheads="1"/>
          </p:cNvSpPr>
          <p:nvPr/>
        </p:nvSpPr>
        <p:spPr bwMode="auto">
          <a:xfrm>
            <a:off x="0" y="3505200"/>
            <a:ext cx="6299200" cy="152400"/>
          </a:xfrm>
          <a:prstGeom prst="rect">
            <a:avLst/>
          </a:prstGeom>
          <a:solidFill>
            <a:schemeClr val="accent1">
              <a:alpha val="50000"/>
            </a:schemeClr>
          </a:solidFill>
          <a:ln w="9525">
            <a:noFill/>
            <a:miter lim="800000"/>
            <a:headEnd/>
            <a:tailEnd/>
          </a:ln>
          <a:effectLst/>
        </p:spPr>
        <p:txBody>
          <a:bodyPr/>
          <a:lstStyle/>
          <a:p>
            <a:pPr>
              <a:defRPr/>
            </a:pPr>
            <a:endParaRPr lang="en-US" sz="1013"/>
          </a:p>
        </p:txBody>
      </p:sp>
      <p:sp>
        <p:nvSpPr>
          <p:cNvPr id="647172" name="Rectangle 4"/>
          <p:cNvSpPr>
            <a:spLocks noGrp="1" noChangeArrowheads="1"/>
          </p:cNvSpPr>
          <p:nvPr>
            <p:ph type="ctrTitle" sz="quarter"/>
          </p:nvPr>
        </p:nvSpPr>
        <p:spPr>
          <a:xfrm>
            <a:off x="2622610" y="1638300"/>
            <a:ext cx="9290719" cy="1371600"/>
          </a:xfrm>
        </p:spPr>
        <p:txBody>
          <a:bodyPr/>
          <a:lstStyle>
            <a:lvl1pPr>
              <a:defRPr sz="5400"/>
            </a:lvl1pPr>
          </a:lstStyle>
          <a:p>
            <a:r>
              <a:rPr lang="en-US"/>
              <a:t>Click to edit Master title style</a:t>
            </a:r>
            <a:endParaRPr lang="en-US" dirty="0"/>
          </a:p>
        </p:txBody>
      </p:sp>
      <p:sp>
        <p:nvSpPr>
          <p:cNvPr id="647173" name="Rectangle 5"/>
          <p:cNvSpPr>
            <a:spLocks noGrp="1" noChangeArrowheads="1"/>
          </p:cNvSpPr>
          <p:nvPr>
            <p:ph type="subTitle" sz="quarter" idx="1"/>
          </p:nvPr>
        </p:nvSpPr>
        <p:spPr>
          <a:xfrm>
            <a:off x="2743200" y="4114800"/>
            <a:ext cx="8534400" cy="1752600"/>
          </a:xfrm>
        </p:spPr>
        <p:txBody>
          <a:bodyPr/>
          <a:lstStyle>
            <a:lvl1pPr marL="0" indent="0" algn="ctr">
              <a:buFont typeface="Wingdings" pitchFamily="2" charset="2"/>
              <a:buNone/>
              <a:defRPr b="0">
                <a:latin typeface="Calibri" panose="020F0502020204030204" pitchFamily="34" charset="0"/>
                <a:cs typeface="Calibri" panose="020F0502020204030204" pitchFamily="34" charset="0"/>
              </a:defRPr>
            </a:lvl1pPr>
          </a:lstStyle>
          <a:p>
            <a:r>
              <a:rPr lang="en-US"/>
              <a:t>Click to edit Master subtitle style</a:t>
            </a:r>
          </a:p>
        </p:txBody>
      </p:sp>
    </p:spTree>
    <p:extLst>
      <p:ext uri="{BB962C8B-B14F-4D97-AF65-F5344CB8AC3E}">
        <p14:creationId xmlns:p14="http://schemas.microsoft.com/office/powerpoint/2010/main" val="3626084988"/>
      </p:ext>
    </p:extLst>
  </p:cSld>
  <p:clrMapOvr>
    <a:overrideClrMapping bg1="lt1" tx1="dk1" bg2="lt2" tx2="dk2" accent1="accent1" accent2="accent2" accent3="accent3" accent4="accent4" accent5="accent5" accent6="accent6" hlink="hlink" folHlink="folHlink"/>
  </p:clrMapOvr>
  <p:hf/>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chartAndTx" userDrawn="1">
  <p:cSld name="Title, Chart and Text">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541867" y="53974"/>
            <a:ext cx="10363200" cy="1143000"/>
          </a:xfrm>
        </p:spPr>
        <p:txBody>
          <a:bodyPr/>
          <a:lstStyle/>
          <a:p>
            <a:pPr>
              <a:defRPr/>
            </a:pPr>
            <a:r>
              <a:rPr lang="en-US"/>
              <a:t>Click to edit Master title style</a:t>
            </a:r>
            <a:endParaRPr/>
          </a:p>
        </p:txBody>
      </p:sp>
      <p:sp>
        <p:nvSpPr>
          <p:cNvPr id="5" name="Chart Placeholder 2"/>
          <p:cNvSpPr>
            <a:spLocks noGrp="1"/>
          </p:cNvSpPr>
          <p:nvPr>
            <p:ph type="chart" sz="half" idx="1"/>
          </p:nvPr>
        </p:nvSpPr>
        <p:spPr bwMode="auto">
          <a:xfrm>
            <a:off x="609600" y="1676400"/>
            <a:ext cx="5350933" cy="4648200"/>
          </a:xfrm>
        </p:spPr>
        <p:txBody>
          <a:bodyPr/>
          <a:lstStyle/>
          <a:p>
            <a:pPr lvl="0">
              <a:defRPr/>
            </a:pPr>
            <a:endParaRPr lang="en-US"/>
          </a:p>
        </p:txBody>
      </p:sp>
      <p:sp>
        <p:nvSpPr>
          <p:cNvPr id="6" name="Text Placeholder 3"/>
          <p:cNvSpPr>
            <a:spLocks noGrp="1"/>
          </p:cNvSpPr>
          <p:nvPr>
            <p:ph type="body" sz="half" idx="2"/>
          </p:nvPr>
        </p:nvSpPr>
        <p:spPr bwMode="auto">
          <a:xfrm>
            <a:off x="6163732" y="1676400"/>
            <a:ext cx="5350933" cy="4648200"/>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7" name="Footer Placeholder 4"/>
          <p:cNvSpPr>
            <a:spLocks noGrp="1"/>
          </p:cNvSpPr>
          <p:nvPr>
            <p:ph type="ftr" sz="quarter" idx="10"/>
          </p:nvPr>
        </p:nvSpPr>
        <p:spPr bwMode="auto">
          <a:xfrm>
            <a:off x="711200" y="6477000"/>
            <a:ext cx="3860800" cy="457200"/>
          </a:xfrm>
          <a:prstGeom prst="rect">
            <a:avLst/>
          </a:prstGeom>
        </p:spPr>
        <p:txBody>
          <a:bodyPr/>
          <a:lstStyle>
            <a:lvl1pPr>
              <a:defRPr>
                <a:latin typeface="Arial"/>
                <a:ea typeface="+mn-ea"/>
              </a:defRPr>
            </a:lvl1pPr>
          </a:lstStyle>
          <a:p>
            <a:pPr>
              <a:defRPr/>
            </a:pPr>
            <a:r>
              <a:rPr lang="en-US"/>
              <a:t>600.465 - Intro to NLP - J. Eisner</a:t>
            </a:r>
            <a:endParaRPr/>
          </a:p>
        </p:txBody>
      </p:sp>
      <p:sp>
        <p:nvSpPr>
          <p:cNvPr id="8" name="Slide Number Placeholder 5"/>
          <p:cNvSpPr>
            <a:spLocks noGrp="1"/>
          </p:cNvSpPr>
          <p:nvPr>
            <p:ph type="sldNum" sz="quarter" idx="11"/>
          </p:nvPr>
        </p:nvSpPr>
        <p:spPr bwMode="auto">
          <a:xfrm>
            <a:off x="8974667" y="6477000"/>
            <a:ext cx="2540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42C1BDF-36A2-214E-A5A2-153CB6F4B266}" type="slidenum">
              <a:t>‹#›</a:t>
            </a:fld>
            <a:endParaRPr lang="en-US"/>
          </a:p>
        </p:txBody>
      </p:sp>
      <p:sp>
        <p:nvSpPr>
          <p:cNvPr id="9" name="Date Placeholder 6"/>
          <p:cNvSpPr>
            <a:spLocks noGrp="1"/>
          </p:cNvSpPr>
          <p:nvPr>
            <p:ph type="dt" sz="half" idx="12"/>
          </p:nvPr>
        </p:nvSpPr>
        <p:spPr bwMode="auto">
          <a:xfrm>
            <a:off x="5588000" y="6477000"/>
            <a:ext cx="2540000" cy="457200"/>
          </a:xfrm>
          <a:prstGeom prst="rect">
            <a:avLst/>
          </a:prstGeom>
        </p:spPr>
        <p:txBody>
          <a:bodyPr/>
          <a:lstStyle>
            <a:lvl1pPr>
              <a:defRPr>
                <a:latin typeface="Arial"/>
                <a:ea typeface="+mn-ea"/>
              </a:defRPr>
            </a:lvl1pPr>
          </a:lstStyle>
          <a:p>
            <a:pPr>
              <a:defRPr/>
            </a:pPr>
            <a:endParaRPr lang="en-US"/>
          </a:p>
        </p:txBody>
      </p:sp>
    </p:spTree>
    <p:extLst>
      <p:ext uri="{BB962C8B-B14F-4D97-AF65-F5344CB8AC3E}">
        <p14:creationId xmlns:p14="http://schemas.microsoft.com/office/powerpoint/2010/main" val="4062248018"/>
      </p:ext>
    </p:extLst>
  </p:cSld>
  <p:clrMapOvr>
    <a:masterClrMapping/>
  </p:clrMapOvr>
  <p:hf/>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objAndTwoObj" userDrawn="1">
  <p:cSld name="Title, Content, and 2 Content">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711200" y="381000"/>
            <a:ext cx="10769600" cy="990600"/>
          </a:xfrm>
        </p:spPr>
        <p:txBody>
          <a:bodyPr/>
          <a:lstStyle/>
          <a:p>
            <a:pPr>
              <a:defRPr/>
            </a:pPr>
            <a:r>
              <a:rPr lang="en-US"/>
              <a:t>Click to edit Master title style</a:t>
            </a:r>
            <a:endParaRPr/>
          </a:p>
        </p:txBody>
      </p:sp>
      <p:sp>
        <p:nvSpPr>
          <p:cNvPr id="5" name="Content Placeholder 2"/>
          <p:cNvSpPr>
            <a:spLocks noGrp="1"/>
          </p:cNvSpPr>
          <p:nvPr>
            <p:ph sz="half" idx="1"/>
          </p:nvPr>
        </p:nvSpPr>
        <p:spPr bwMode="auto">
          <a:xfrm>
            <a:off x="914400" y="1752599"/>
            <a:ext cx="5080000" cy="4876800"/>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6" name="Content Placeholder 3"/>
          <p:cNvSpPr>
            <a:spLocks noGrp="1"/>
          </p:cNvSpPr>
          <p:nvPr>
            <p:ph sz="quarter" idx="2"/>
          </p:nvPr>
        </p:nvSpPr>
        <p:spPr bwMode="auto">
          <a:xfrm>
            <a:off x="6197600" y="1752600"/>
            <a:ext cx="5080000" cy="2362199"/>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7" name="Content Placeholder 4"/>
          <p:cNvSpPr>
            <a:spLocks noGrp="1"/>
          </p:cNvSpPr>
          <p:nvPr>
            <p:ph sz="quarter" idx="3"/>
          </p:nvPr>
        </p:nvSpPr>
        <p:spPr bwMode="auto">
          <a:xfrm>
            <a:off x="6197600" y="4267201"/>
            <a:ext cx="5080000" cy="2362199"/>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8" name="Date Placeholder 3"/>
          <p:cNvSpPr>
            <a:spLocks noGrp="1"/>
          </p:cNvSpPr>
          <p:nvPr>
            <p:ph type="dt" sz="half" idx="10"/>
          </p:nvPr>
        </p:nvSpPr>
        <p:spPr bwMode="auto"/>
        <p:txBody>
          <a:bodyPr/>
          <a:lstStyle>
            <a:lvl1pPr>
              <a:defRPr/>
            </a:lvl1pPr>
          </a:lstStyle>
          <a:p>
            <a:pPr>
              <a:defRPr/>
            </a:pPr>
            <a:endParaRPr lang="en-US"/>
          </a:p>
        </p:txBody>
      </p:sp>
      <p:sp>
        <p:nvSpPr>
          <p:cNvPr id="9" name="Footer Placeholder 4"/>
          <p:cNvSpPr>
            <a:spLocks noGrp="1"/>
          </p:cNvSpPr>
          <p:nvPr>
            <p:ph type="ftr" sz="quarter" idx="11"/>
          </p:nvPr>
        </p:nvSpPr>
        <p:spPr bwMode="auto"/>
        <p:txBody>
          <a:bodyPr/>
          <a:lstStyle>
            <a:lvl1pPr>
              <a:defRPr/>
            </a:lvl1pPr>
          </a:lstStyle>
          <a:p>
            <a:pPr>
              <a:defRPr/>
            </a:pPr>
            <a:endParaRPr lang="en-US"/>
          </a:p>
        </p:txBody>
      </p:sp>
      <p:sp>
        <p:nvSpPr>
          <p:cNvPr id="10" name="Slide Number Placeholder 5"/>
          <p:cNvSpPr>
            <a:spLocks noGrp="1"/>
          </p:cNvSpPr>
          <p:nvPr>
            <p:ph type="sldNum" sz="quarter" idx="12"/>
          </p:nvPr>
        </p:nvSpPr>
        <p:spPr bwMode="auto"/>
        <p:txBody>
          <a:bodyPr/>
          <a:lstStyle>
            <a:lvl1pPr>
              <a:defRPr/>
            </a:lvl1pPr>
          </a:lstStyle>
          <a:p>
            <a:pPr>
              <a:defRPr/>
            </a:pPr>
            <a:fld id="{7575C677-3EFC-664E-9CFB-474B877C6D06}" type="slidenum">
              <a:t>‹#›</a:t>
            </a:fld>
            <a:endParaRPr lang="en-US"/>
          </a:p>
        </p:txBody>
      </p:sp>
    </p:spTree>
    <p:extLst>
      <p:ext uri="{BB962C8B-B14F-4D97-AF65-F5344CB8AC3E}">
        <p14:creationId xmlns:p14="http://schemas.microsoft.com/office/powerpoint/2010/main" val="2671944527"/>
      </p:ext>
    </p:extLst>
  </p:cSld>
  <p:clrMapOvr>
    <a:masterClrMapping/>
  </p:clrMapOvr>
  <p:hf/>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userDrawn="1">
  <p:cSld name="1_Title Slide">
    <p:spTree>
      <p:nvGrpSpPr>
        <p:cNvPr id="1" name=""/>
        <p:cNvGrpSpPr/>
        <p:nvPr/>
      </p:nvGrpSpPr>
      <p:grpSpPr bwMode="auto">
        <a:xfrm>
          <a:off x="0" y="0"/>
          <a:ext cx="0" cy="0"/>
          <a:chOff x="0" y="0"/>
          <a:chExt cx="0" cy="0"/>
        </a:xfrm>
      </p:grpSpPr>
      <p:sp>
        <p:nvSpPr>
          <p:cNvPr id="4" name="Rectangle 2"/>
          <p:cNvSpPr>
            <a:spLocks noChangeArrowheads="1"/>
          </p:cNvSpPr>
          <p:nvPr/>
        </p:nvSpPr>
        <p:spPr bwMode="auto">
          <a:xfrm>
            <a:off x="0" y="1"/>
            <a:ext cx="1930400" cy="6856413"/>
          </a:xfrm>
          <a:prstGeom prst="rect">
            <a:avLst/>
          </a:prstGeom>
          <a:gradFill rotWithShape="0">
            <a:gsLst>
              <a:gs pos="0">
                <a:srgbClr val="33CCCC"/>
              </a:gs>
              <a:gs pos="50000">
                <a:srgbClr val="33CCCC">
                  <a:gamma/>
                  <a:tint val="0"/>
                  <a:invGamma/>
                </a:srgbClr>
              </a:gs>
              <a:gs pos="100000">
                <a:srgbClr val="33CCCC"/>
              </a:gs>
            </a:gsLst>
            <a:lin ang="5400000" scaled="1"/>
          </a:gradFill>
          <a:ln w="9525">
            <a:noFill/>
            <a:miter lim="800000"/>
            <a:headEnd/>
            <a:tailEnd/>
          </a:ln>
        </p:spPr>
        <p:txBody>
          <a:bodyPr/>
          <a:lstStyle/>
          <a:p>
            <a:pPr>
              <a:defRPr/>
            </a:pPr>
            <a:endParaRPr lang="en-US" sz="2400"/>
          </a:p>
        </p:txBody>
      </p:sp>
      <p:sp>
        <p:nvSpPr>
          <p:cNvPr id="5" name="Rectangle 3"/>
          <p:cNvSpPr>
            <a:spLocks noChangeArrowheads="1"/>
          </p:cNvSpPr>
          <p:nvPr/>
        </p:nvSpPr>
        <p:spPr bwMode="auto">
          <a:xfrm>
            <a:off x="1" y="1447801"/>
            <a:ext cx="12189884" cy="1752599"/>
          </a:xfrm>
          <a:prstGeom prst="rect">
            <a:avLst/>
          </a:prstGeom>
          <a:gradFill rotWithShape="0">
            <a:gsLst>
              <a:gs pos="0">
                <a:srgbClr val="33CCCC">
                  <a:gamma/>
                  <a:tint val="0"/>
                  <a:invGamma/>
                </a:srgbClr>
              </a:gs>
              <a:gs pos="100000">
                <a:srgbClr val="33CCCC"/>
              </a:gs>
            </a:gsLst>
            <a:lin ang="0" scaled="1"/>
          </a:gradFill>
          <a:ln w="9525">
            <a:noFill/>
            <a:miter lim="800000"/>
            <a:headEnd/>
            <a:tailEnd/>
          </a:ln>
        </p:spPr>
        <p:txBody>
          <a:bodyPr/>
          <a:lstStyle/>
          <a:p>
            <a:pPr>
              <a:defRPr/>
            </a:pPr>
            <a:endParaRPr lang="en-US" sz="2400"/>
          </a:p>
        </p:txBody>
      </p:sp>
      <p:sp>
        <p:nvSpPr>
          <p:cNvPr id="6" name="Rectangle 6"/>
          <p:cNvSpPr>
            <a:spLocks noChangeArrowheads="1"/>
          </p:cNvSpPr>
          <p:nvPr/>
        </p:nvSpPr>
        <p:spPr bwMode="auto">
          <a:xfrm>
            <a:off x="1" y="3505199"/>
            <a:ext cx="6299199" cy="152400"/>
          </a:xfrm>
          <a:prstGeom prst="rect">
            <a:avLst/>
          </a:prstGeom>
          <a:solidFill>
            <a:schemeClr val="accent1">
              <a:alpha val="50000"/>
            </a:schemeClr>
          </a:solidFill>
          <a:ln w="9525">
            <a:noFill/>
            <a:miter lim="800000"/>
            <a:headEnd/>
            <a:tailEnd/>
          </a:ln>
        </p:spPr>
        <p:txBody>
          <a:bodyPr/>
          <a:lstStyle/>
          <a:p>
            <a:pPr>
              <a:defRPr/>
            </a:pPr>
            <a:endParaRPr lang="en-US" sz="2400"/>
          </a:p>
        </p:txBody>
      </p:sp>
      <p:sp>
        <p:nvSpPr>
          <p:cNvPr id="7" name="Rectangle 4"/>
          <p:cNvSpPr>
            <a:spLocks noGrp="1" noChangeArrowheads="1"/>
          </p:cNvSpPr>
          <p:nvPr>
            <p:ph type="ctrTitle" sz="quarter"/>
          </p:nvPr>
        </p:nvSpPr>
        <p:spPr bwMode="auto">
          <a:xfrm>
            <a:off x="1836788" y="1638300"/>
            <a:ext cx="10363200" cy="1371600"/>
          </a:xfrm>
        </p:spPr>
        <p:txBody>
          <a:bodyPr/>
          <a:lstStyle>
            <a:lvl1pPr>
              <a:defRPr/>
            </a:lvl1pPr>
          </a:lstStyle>
          <a:p>
            <a:pPr>
              <a:defRPr/>
            </a:pPr>
            <a:r>
              <a:rPr lang="en-US"/>
              <a:t>Click to edit Master title style</a:t>
            </a:r>
            <a:endParaRPr/>
          </a:p>
        </p:txBody>
      </p:sp>
      <p:sp>
        <p:nvSpPr>
          <p:cNvPr id="8" name="Rectangle 5"/>
          <p:cNvSpPr>
            <a:spLocks noGrp="1" noChangeArrowheads="1"/>
          </p:cNvSpPr>
          <p:nvPr>
            <p:ph type="subTitle" sz="quarter" idx="1"/>
          </p:nvPr>
        </p:nvSpPr>
        <p:spPr bwMode="auto">
          <a:xfrm>
            <a:off x="2743200" y="4114801"/>
            <a:ext cx="8534400" cy="1752599"/>
          </a:xfrm>
        </p:spPr>
        <p:txBody>
          <a:bodyPr/>
          <a:lstStyle>
            <a:lvl1pPr marL="0" indent="0" algn="ctr">
              <a:buFont typeface="Wingdings"/>
              <a:buNone/>
              <a:defRPr b="0">
                <a:latin typeface="Tw Cen MT"/>
              </a:defRPr>
            </a:lvl1pPr>
          </a:lstStyle>
          <a:p>
            <a:pPr>
              <a:defRPr/>
            </a:pPr>
            <a:r>
              <a:rPr lang="en-US"/>
              <a:t>Click to edit Master subtitle style</a:t>
            </a:r>
            <a:endParaRPr/>
          </a:p>
        </p:txBody>
      </p:sp>
    </p:spTree>
  </p:cSld>
  <p:clrMapOvr>
    <a:masterClrMapping/>
  </p:clrMapOvr>
  <p:hf/>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type="obj" preserve="1" userDrawn="1">
  <p:cSld name="1_Title and Content">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en-US"/>
              <a:t>Click to edit Master title style</a:t>
            </a:r>
          </a:p>
        </p:txBody>
      </p:sp>
      <p:sp>
        <p:nvSpPr>
          <p:cNvPr id="5" name="Content Placeholder 2"/>
          <p:cNvSpPr>
            <a:spLocks noGrp="1"/>
          </p:cNvSpPr>
          <p:nvPr>
            <p:ph idx="1"/>
          </p:nvPr>
        </p:nvSpPr>
        <p:spPr bwMode="auto"/>
        <p:txBody>
          <a:bodyPr/>
          <a:lstStyle>
            <a:lvl1pPr>
              <a:defRPr b="0">
                <a:latin typeface="Calibri"/>
              </a:defRPr>
            </a:lvl1pPr>
            <a:lvl2pPr>
              <a:defRPr b="0">
                <a:latin typeface="Calibri"/>
              </a:defRPr>
            </a:lvl2pPr>
            <a:lvl3pPr>
              <a:defRPr b="0">
                <a:latin typeface="Calibri"/>
              </a:defRPr>
            </a:lvl3pPr>
            <a:lvl4pPr>
              <a:defRPr b="0">
                <a:latin typeface="Calibri"/>
              </a:defRPr>
            </a:lvl4pPr>
            <a:lvl5pPr>
              <a:defRPr b="0">
                <a:latin typeface="Calibri"/>
              </a:defRPr>
            </a:lvl5pPr>
          </a:lstStyle>
          <a:p>
            <a:pPr lvl="0">
              <a:defRPr/>
            </a:pPr>
            <a:r>
              <a:rPr lang="en-US"/>
              <a:t>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p>
        </p:txBody>
      </p:sp>
    </p:spTree>
  </p:cSld>
  <p:clrMapOvr>
    <a:masterClrMapping/>
  </p:clrMapOvr>
  <p:hf/>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type="twoObj" preserve="1" userDrawn="1">
  <p:cSld name="2_Two Content">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en-US"/>
              <a:t>Click to edit Master title style</a:t>
            </a:r>
            <a:endParaRPr/>
          </a:p>
        </p:txBody>
      </p:sp>
      <p:sp>
        <p:nvSpPr>
          <p:cNvPr id="5" name="Content Placeholder 2"/>
          <p:cNvSpPr>
            <a:spLocks noGrp="1"/>
          </p:cNvSpPr>
          <p:nvPr>
            <p:ph sz="half" idx="1"/>
          </p:nvPr>
        </p:nvSpPr>
        <p:spPr bwMode="auto">
          <a:xfrm>
            <a:off x="914400" y="1278321"/>
            <a:ext cx="5080000" cy="5255830"/>
          </a:xfrm>
        </p:spPr>
        <p:txBody>
          <a:bodyPr/>
          <a:lstStyle>
            <a:lvl1pPr>
              <a:defRPr sz="2800" b="0">
                <a:latin typeface="Calibri"/>
              </a:defRPr>
            </a:lvl1pPr>
            <a:lvl2pPr>
              <a:defRPr sz="2400" b="0">
                <a:latin typeface="Calibri"/>
              </a:defRPr>
            </a:lvl2pPr>
            <a:lvl3pPr>
              <a:defRPr sz="2000" b="0">
                <a:latin typeface="Calibri"/>
              </a:defRPr>
            </a:lvl3pPr>
            <a:lvl4pPr>
              <a:defRPr sz="1800" b="0">
                <a:latin typeface="Calibri"/>
              </a:defRPr>
            </a:lvl4pPr>
            <a:lvl5pPr>
              <a:defRPr sz="1800" b="0">
                <a:latin typeface="Calibri"/>
              </a:defRPr>
            </a:lvl5pPr>
            <a:lvl6pPr>
              <a:defRPr sz="1800"/>
            </a:lvl6pPr>
            <a:lvl7pPr>
              <a:defRPr sz="1800"/>
            </a:lvl7pPr>
            <a:lvl8pPr>
              <a:defRPr sz="1800"/>
            </a:lvl8pPr>
            <a:lvl9pPr>
              <a:defRPr sz="1800"/>
            </a:lvl9pPr>
          </a:lstStyle>
          <a:p>
            <a:pPr lvl="0">
              <a:defRPr/>
            </a:pPr>
            <a:r>
              <a:rPr lang="en-US"/>
              <a:t>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p>
        </p:txBody>
      </p:sp>
      <p:sp>
        <p:nvSpPr>
          <p:cNvPr id="6" name="Content Placeholder 3"/>
          <p:cNvSpPr>
            <a:spLocks noGrp="1"/>
          </p:cNvSpPr>
          <p:nvPr>
            <p:ph sz="half" idx="2"/>
          </p:nvPr>
        </p:nvSpPr>
        <p:spPr bwMode="auto">
          <a:xfrm>
            <a:off x="6197600" y="1278321"/>
            <a:ext cx="5080000" cy="5255829"/>
          </a:xfrm>
        </p:spPr>
        <p:txBody>
          <a:bodyPr/>
          <a:lstStyle>
            <a:lvl1pPr>
              <a:defRPr sz="2800" b="0">
                <a:latin typeface="Calibri"/>
              </a:defRPr>
            </a:lvl1pPr>
            <a:lvl2pPr>
              <a:defRPr sz="2400" b="0">
                <a:latin typeface="Calibri"/>
              </a:defRPr>
            </a:lvl2pPr>
            <a:lvl3pPr>
              <a:defRPr sz="2000" b="0">
                <a:latin typeface="Calibri"/>
              </a:defRPr>
            </a:lvl3pPr>
            <a:lvl4pPr>
              <a:defRPr sz="1800" b="0">
                <a:latin typeface="Calibri"/>
              </a:defRPr>
            </a:lvl4pPr>
            <a:lvl5pPr>
              <a:defRPr sz="1800" b="0">
                <a:latin typeface="Calibri"/>
              </a:defRPr>
            </a:lvl5pPr>
            <a:lvl6pPr>
              <a:defRPr sz="1800"/>
            </a:lvl6pPr>
            <a:lvl7pPr>
              <a:defRPr sz="1800"/>
            </a:lvl7pPr>
            <a:lvl8pPr>
              <a:defRPr sz="1800"/>
            </a:lvl8pPr>
            <a:lvl9pPr>
              <a:defRPr sz="1800"/>
            </a:lvl9pPr>
          </a:lstStyle>
          <a:p>
            <a:pPr lvl="0">
              <a:defRPr/>
            </a:pPr>
            <a:r>
              <a:rPr lang="en-US"/>
              <a:t>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p>
        </p:txBody>
      </p:sp>
    </p:spTree>
  </p:cSld>
  <p:clrMapOvr>
    <a:masterClrMapping/>
  </p:clrMapOvr>
  <p:hf/>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PhAnim="0" type="titleOnly" preserve="1" userDrawn="1">
  <p:cSld name="1_Title Only">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en-US"/>
              <a:t>Click to edit Master title style</a:t>
            </a:r>
          </a:p>
        </p:txBody>
      </p:sp>
    </p:spTree>
  </p:cSld>
  <p:clrMapOvr>
    <a:masterClrMapping/>
  </p:clrMapOvr>
  <p:hf/>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PhAnim="0" type="blank" preserve="1" userDrawn="1">
  <p:cSld name="1_Blank">
    <p:spTree>
      <p:nvGrpSpPr>
        <p:cNvPr id="1" name=""/>
        <p:cNvGrpSpPr/>
        <p:nvPr/>
      </p:nvGrpSpPr>
      <p:grpSpPr bwMode="auto">
        <a:xfrm>
          <a:off x="0" y="0"/>
          <a:ext cx="0" cy="0"/>
          <a:chOff x="0" y="0"/>
          <a:chExt cx="0" cy="0"/>
        </a:xfrm>
      </p:grpSpPr>
    </p:spTree>
  </p:cSld>
  <p:clrMapOvr>
    <a:masterClrMapping/>
  </p:clrMapOvr>
  <p:hf/>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1" y="-1"/>
            <a:ext cx="10523008" cy="755003"/>
          </a:xfrm>
        </p:spPr>
        <p:txBody>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357188" marR="0" indent="-357188" algn="l" defTabSz="914400" rtl="0" eaLnBrk="1" fontAlgn="base" latinLnBrk="0" hangingPunct="1">
              <a:lnSpc>
                <a:spcPct val="100000"/>
              </a:lnSpc>
              <a:spcBef>
                <a:spcPct val="20000"/>
              </a:spcBef>
              <a:spcAft>
                <a:spcPct val="0"/>
              </a:spcAft>
              <a:buClr>
                <a:srgbClr val="009900"/>
              </a:buClr>
              <a:buSzPct val="80000"/>
              <a:buFont typeface="Wingdings" pitchFamily="2" charset="2"/>
              <a:buChar char="l"/>
              <a:tabLst/>
              <a:defRPr sz="2400" b="0">
                <a:latin typeface="Calibri" pitchFamily="34" charset="0"/>
              </a:defRPr>
            </a:lvl1pPr>
            <a:lvl2pPr marL="628650" marR="0" indent="-271463" algn="l" defTabSz="914400" rtl="0" eaLnBrk="1" fontAlgn="base" latinLnBrk="0" hangingPunct="1">
              <a:lnSpc>
                <a:spcPct val="100000"/>
              </a:lnSpc>
              <a:spcBef>
                <a:spcPct val="20000"/>
              </a:spcBef>
              <a:spcAft>
                <a:spcPct val="0"/>
              </a:spcAft>
              <a:buClrTx/>
              <a:buSzTx/>
              <a:buFont typeface="Wingdings" pitchFamily="2" charset="2"/>
              <a:buChar char="§"/>
              <a:tabLst/>
              <a:defRPr sz="2200" b="0">
                <a:latin typeface="Calibri" pitchFamily="34" charset="0"/>
              </a:defRPr>
            </a:lvl2pPr>
            <a:lvl3pPr marL="900113" marR="0" indent="-257175" algn="l" defTabSz="914400" rtl="0" eaLnBrk="1" fontAlgn="base" latinLnBrk="0" hangingPunct="1">
              <a:lnSpc>
                <a:spcPct val="100000"/>
              </a:lnSpc>
              <a:spcBef>
                <a:spcPct val="20000"/>
              </a:spcBef>
              <a:spcAft>
                <a:spcPct val="0"/>
              </a:spcAft>
              <a:buClr>
                <a:srgbClr val="009900"/>
              </a:buClr>
              <a:buSzTx/>
              <a:buFontTx/>
              <a:buChar char="•"/>
              <a:tabLst/>
              <a:defRPr sz="2000" b="0">
                <a:latin typeface="Calibri" pitchFamily="34" charset="0"/>
              </a:defRPr>
            </a:lvl3pPr>
            <a:lvl4pPr marL="1071563" marR="0" indent="-171450" algn="l" defTabSz="914400" rtl="0" eaLnBrk="1" fontAlgn="base" latinLnBrk="0" hangingPunct="1">
              <a:lnSpc>
                <a:spcPct val="100000"/>
              </a:lnSpc>
              <a:spcBef>
                <a:spcPct val="20000"/>
              </a:spcBef>
              <a:spcAft>
                <a:spcPct val="0"/>
              </a:spcAft>
              <a:buClrTx/>
              <a:buSzTx/>
              <a:buFontTx/>
              <a:buChar char="–"/>
              <a:tabLst/>
              <a:defRPr sz="1800" b="0">
                <a:latin typeface="Calibri" pitchFamily="34" charset="0"/>
              </a:defRPr>
            </a:lvl4pPr>
            <a:lvl5pPr marL="1257300" marR="0" indent="-185738" algn="l" defTabSz="914400" rtl="0" eaLnBrk="1" fontAlgn="base" latinLnBrk="0" hangingPunct="1">
              <a:lnSpc>
                <a:spcPct val="100000"/>
              </a:lnSpc>
              <a:spcBef>
                <a:spcPct val="20000"/>
              </a:spcBef>
              <a:spcAft>
                <a:spcPct val="0"/>
              </a:spcAft>
              <a:buClr>
                <a:srgbClr val="009900"/>
              </a:buClr>
              <a:buSzTx/>
              <a:buFontTx/>
              <a:buChar char="•"/>
              <a:tabLst/>
              <a:defRPr sz="1800" b="0">
                <a:latin typeface="Calibri"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94525371"/>
      </p:ext>
    </p:extLst>
  </p:cSld>
  <p:clrMapOvr>
    <a:masterClrMapping/>
  </p:clrMapOvr>
  <p:hf/>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74801" y="-1"/>
            <a:ext cx="10624610" cy="755003"/>
          </a:xfrm>
        </p:spPr>
        <p:txBody>
          <a:bodyPr/>
          <a:lstStyle>
            <a:lvl1pPr>
              <a:defRPr sz="4400"/>
            </a:lvl1pPr>
          </a:lstStyle>
          <a:p>
            <a:r>
              <a:rPr lang="en-US"/>
              <a:t>Click to edit Master title style</a:t>
            </a:r>
            <a:endParaRPr lang="en-US" dirty="0"/>
          </a:p>
        </p:txBody>
      </p:sp>
      <p:sp>
        <p:nvSpPr>
          <p:cNvPr id="3" name="Content Placeholder 2"/>
          <p:cNvSpPr>
            <a:spLocks noGrp="1"/>
          </p:cNvSpPr>
          <p:nvPr>
            <p:ph sz="half" idx="1"/>
          </p:nvPr>
        </p:nvSpPr>
        <p:spPr>
          <a:xfrm>
            <a:off x="1574800" y="1278321"/>
            <a:ext cx="4826000" cy="5255830"/>
          </a:xfrm>
        </p:spPr>
        <p:txBody>
          <a:bodyPr/>
          <a:lstStyle>
            <a:lvl1pPr>
              <a:defRPr sz="2400" b="0">
                <a:latin typeface="Calibri" pitchFamily="34" charset="0"/>
              </a:defRPr>
            </a:lvl1pPr>
            <a:lvl2pPr>
              <a:defRPr sz="2200" b="0">
                <a:latin typeface="Calibri" pitchFamily="34" charset="0"/>
              </a:defRPr>
            </a:lvl2pPr>
            <a:lvl3pPr>
              <a:defRPr sz="2000" b="0">
                <a:latin typeface="Calibri" pitchFamily="34" charset="0"/>
              </a:defRPr>
            </a:lvl3pPr>
            <a:lvl4pPr>
              <a:defRPr sz="1800" b="0">
                <a:latin typeface="Calibri" pitchFamily="34" charset="0"/>
              </a:defRPr>
            </a:lvl4pPr>
            <a:lvl5pPr>
              <a:defRPr sz="1800" b="0">
                <a:latin typeface="Calibri" pitchFamily="34" charset="0"/>
              </a:defRPr>
            </a:lvl5pPr>
            <a:lvl6pPr>
              <a:defRPr sz="1013"/>
            </a:lvl6pPr>
            <a:lvl7pPr>
              <a:defRPr sz="1013"/>
            </a:lvl7pPr>
            <a:lvl8pPr>
              <a:defRPr sz="1013"/>
            </a:lvl8pPr>
            <a:lvl9pPr>
              <a:defRPr sz="101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a:extLst>
              <a:ext uri="{FF2B5EF4-FFF2-40B4-BE49-F238E27FC236}">
                <a16:creationId xmlns:a16="http://schemas.microsoft.com/office/drawing/2014/main" id="{BDECFEE2-CE70-496C-B424-6F282209B752}"/>
              </a:ext>
            </a:extLst>
          </p:cNvPr>
          <p:cNvSpPr>
            <a:spLocks noGrp="1"/>
          </p:cNvSpPr>
          <p:nvPr>
            <p:ph sz="half" idx="10"/>
          </p:nvPr>
        </p:nvSpPr>
        <p:spPr>
          <a:xfrm>
            <a:off x="6897421" y="1278321"/>
            <a:ext cx="4826000" cy="5255830"/>
          </a:xfrm>
        </p:spPr>
        <p:txBody>
          <a:bodyPr/>
          <a:lstStyle>
            <a:lvl1pPr>
              <a:defRPr sz="2400" b="0">
                <a:latin typeface="Calibri" pitchFamily="34" charset="0"/>
              </a:defRPr>
            </a:lvl1pPr>
            <a:lvl2pPr>
              <a:defRPr sz="2200" b="0">
                <a:latin typeface="Calibri" pitchFamily="34" charset="0"/>
              </a:defRPr>
            </a:lvl2pPr>
            <a:lvl3pPr>
              <a:defRPr sz="2000" b="0">
                <a:latin typeface="Calibri" pitchFamily="34" charset="0"/>
              </a:defRPr>
            </a:lvl3pPr>
            <a:lvl4pPr>
              <a:defRPr sz="1800" b="0">
                <a:latin typeface="Calibri" pitchFamily="34" charset="0"/>
              </a:defRPr>
            </a:lvl4pPr>
            <a:lvl5pPr>
              <a:defRPr sz="1800" b="0">
                <a:latin typeface="Calibri" pitchFamily="34" charset="0"/>
              </a:defRPr>
            </a:lvl5pPr>
            <a:lvl6pPr>
              <a:defRPr sz="1013"/>
            </a:lvl6pPr>
            <a:lvl7pPr>
              <a:defRPr sz="1013"/>
            </a:lvl7pPr>
            <a:lvl8pPr>
              <a:defRPr sz="1013"/>
            </a:lvl8pPr>
            <a:lvl9pPr>
              <a:defRPr sz="101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96495287"/>
      </p:ext>
    </p:extLst>
  </p:cSld>
  <p:clrMapOvr>
    <a:masterClrMapping/>
  </p:clrMapOvr>
  <p:hf/>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74801" y="-1"/>
            <a:ext cx="10624610" cy="755003"/>
          </a:xfrm>
        </p:spPr>
        <p:txBody>
          <a:bodyPr/>
          <a:lstStyle/>
          <a:p>
            <a:r>
              <a:rPr lang="en-US"/>
              <a:t>Click to edit Master title style</a:t>
            </a:r>
          </a:p>
        </p:txBody>
      </p:sp>
      <p:sp>
        <p:nvSpPr>
          <p:cNvPr id="7" name="Text Placeholder 6"/>
          <p:cNvSpPr>
            <a:spLocks noGrp="1"/>
          </p:cNvSpPr>
          <p:nvPr>
            <p:ph type="body" sz="quarter" idx="10"/>
          </p:nvPr>
        </p:nvSpPr>
        <p:spPr>
          <a:xfrm>
            <a:off x="6769100" y="1163106"/>
            <a:ext cx="4826000" cy="668337"/>
          </a:xfrm>
          <a:solidFill>
            <a:schemeClr val="accent1">
              <a:lumMod val="60000"/>
              <a:lumOff val="40000"/>
            </a:schemeClr>
          </a:solidFill>
        </p:spPr>
        <p:style>
          <a:lnRef idx="1">
            <a:schemeClr val="accent1"/>
          </a:lnRef>
          <a:fillRef idx="3">
            <a:schemeClr val="accent1"/>
          </a:fillRef>
          <a:effectRef idx="2">
            <a:schemeClr val="accent1"/>
          </a:effectRef>
          <a:fontRef idx="none"/>
        </p:style>
        <p:txBody>
          <a:bodyPr anchor="ctr"/>
          <a:lstStyle>
            <a:lvl1pPr marL="0" indent="0" algn="ctr">
              <a:buNone/>
              <a:defRPr>
                <a:solidFill>
                  <a:schemeClr val="bg1"/>
                </a:solidFill>
                <a:effectLst/>
              </a:defRPr>
            </a:lvl1pPr>
            <a:lvl2pPr marL="257175" indent="0">
              <a:buNone/>
              <a:defRPr/>
            </a:lvl2pPr>
          </a:lstStyle>
          <a:p>
            <a:pPr lvl="0"/>
            <a:r>
              <a:rPr lang="en-US"/>
              <a:t>Edit Master text styles</a:t>
            </a:r>
          </a:p>
        </p:txBody>
      </p:sp>
      <p:sp>
        <p:nvSpPr>
          <p:cNvPr id="8" name="Text Placeholder 6"/>
          <p:cNvSpPr>
            <a:spLocks noGrp="1"/>
          </p:cNvSpPr>
          <p:nvPr>
            <p:ph type="body" sz="quarter" idx="11"/>
          </p:nvPr>
        </p:nvSpPr>
        <p:spPr>
          <a:xfrm>
            <a:off x="1574800" y="1163105"/>
            <a:ext cx="4826000" cy="668337"/>
          </a:xfrm>
          <a:solidFill>
            <a:schemeClr val="accent1">
              <a:lumMod val="60000"/>
              <a:lumOff val="40000"/>
            </a:schemeClr>
          </a:solidFill>
        </p:spPr>
        <p:style>
          <a:lnRef idx="1">
            <a:schemeClr val="accent1"/>
          </a:lnRef>
          <a:fillRef idx="3">
            <a:schemeClr val="accent1"/>
          </a:fillRef>
          <a:effectRef idx="2">
            <a:schemeClr val="accent1"/>
          </a:effectRef>
          <a:fontRef idx="none"/>
        </p:style>
        <p:txBody>
          <a:bodyPr anchor="ctr"/>
          <a:lstStyle>
            <a:lvl1pPr marL="0" indent="0" algn="ctr">
              <a:buNone/>
              <a:defRPr>
                <a:solidFill>
                  <a:schemeClr val="bg1"/>
                </a:solidFill>
                <a:effectLst/>
              </a:defRPr>
            </a:lvl1pPr>
            <a:lvl2pPr marL="257175" indent="0">
              <a:buNone/>
              <a:defRPr/>
            </a:lvl2pPr>
          </a:lstStyle>
          <a:p>
            <a:pPr lvl="0"/>
            <a:r>
              <a:rPr lang="en-US"/>
              <a:t>Edit Master text styles</a:t>
            </a:r>
          </a:p>
        </p:txBody>
      </p:sp>
      <p:sp>
        <p:nvSpPr>
          <p:cNvPr id="9" name="Content Placeholder 2">
            <a:extLst>
              <a:ext uri="{FF2B5EF4-FFF2-40B4-BE49-F238E27FC236}">
                <a16:creationId xmlns:a16="http://schemas.microsoft.com/office/drawing/2014/main" id="{555F990B-26DF-49D0-94B4-2DA5C0F84BC7}"/>
              </a:ext>
            </a:extLst>
          </p:cNvPr>
          <p:cNvSpPr>
            <a:spLocks noGrp="1"/>
          </p:cNvSpPr>
          <p:nvPr>
            <p:ph sz="half" idx="1"/>
          </p:nvPr>
        </p:nvSpPr>
        <p:spPr>
          <a:xfrm>
            <a:off x="1574800" y="1991101"/>
            <a:ext cx="4826000" cy="4543050"/>
          </a:xfrm>
        </p:spPr>
        <p:txBody>
          <a:bodyPr/>
          <a:lstStyle>
            <a:lvl1pPr>
              <a:defRPr sz="2400" b="0">
                <a:latin typeface="Calibri" pitchFamily="34" charset="0"/>
              </a:defRPr>
            </a:lvl1pPr>
            <a:lvl2pPr>
              <a:defRPr sz="2200" b="0">
                <a:latin typeface="Calibri" pitchFamily="34" charset="0"/>
              </a:defRPr>
            </a:lvl2pPr>
            <a:lvl3pPr>
              <a:defRPr sz="2000" b="0">
                <a:latin typeface="Calibri" pitchFamily="34" charset="0"/>
              </a:defRPr>
            </a:lvl3pPr>
            <a:lvl4pPr>
              <a:defRPr sz="1800" b="0">
                <a:latin typeface="Calibri" pitchFamily="34" charset="0"/>
              </a:defRPr>
            </a:lvl4pPr>
            <a:lvl5pPr>
              <a:defRPr sz="1800" b="0">
                <a:latin typeface="Calibri" pitchFamily="34" charset="0"/>
              </a:defRPr>
            </a:lvl5pPr>
            <a:lvl6pPr>
              <a:defRPr sz="1013"/>
            </a:lvl6pPr>
            <a:lvl7pPr>
              <a:defRPr sz="1013"/>
            </a:lvl7pPr>
            <a:lvl8pPr>
              <a:defRPr sz="1013"/>
            </a:lvl8pPr>
            <a:lvl9pPr>
              <a:defRPr sz="101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a:extLst>
              <a:ext uri="{FF2B5EF4-FFF2-40B4-BE49-F238E27FC236}">
                <a16:creationId xmlns:a16="http://schemas.microsoft.com/office/drawing/2014/main" id="{B54D40C9-44E8-4D29-B889-2E1A02D7FE86}"/>
              </a:ext>
            </a:extLst>
          </p:cNvPr>
          <p:cNvSpPr>
            <a:spLocks noGrp="1"/>
          </p:cNvSpPr>
          <p:nvPr>
            <p:ph sz="half" idx="12"/>
          </p:nvPr>
        </p:nvSpPr>
        <p:spPr>
          <a:xfrm>
            <a:off x="6769100" y="1989317"/>
            <a:ext cx="4826000" cy="4543050"/>
          </a:xfrm>
        </p:spPr>
        <p:txBody>
          <a:bodyPr/>
          <a:lstStyle>
            <a:lvl1pPr>
              <a:defRPr sz="2400" b="0">
                <a:latin typeface="Calibri" pitchFamily="34" charset="0"/>
              </a:defRPr>
            </a:lvl1pPr>
            <a:lvl2pPr>
              <a:defRPr sz="2200" b="0">
                <a:latin typeface="Calibri" pitchFamily="34" charset="0"/>
              </a:defRPr>
            </a:lvl2pPr>
            <a:lvl3pPr>
              <a:defRPr sz="2000" b="0">
                <a:latin typeface="Calibri" pitchFamily="34" charset="0"/>
              </a:defRPr>
            </a:lvl3pPr>
            <a:lvl4pPr>
              <a:defRPr sz="1800" b="0">
                <a:latin typeface="Calibri" pitchFamily="34" charset="0"/>
              </a:defRPr>
            </a:lvl4pPr>
            <a:lvl5pPr>
              <a:defRPr sz="1800" b="0">
                <a:latin typeface="Calibri" pitchFamily="34" charset="0"/>
              </a:defRPr>
            </a:lvl5pPr>
            <a:lvl6pPr>
              <a:defRPr sz="1013"/>
            </a:lvl6pPr>
            <a:lvl7pPr>
              <a:defRPr sz="1013"/>
            </a:lvl7pPr>
            <a:lvl8pPr>
              <a:defRPr sz="1013"/>
            </a:lvl8pPr>
            <a:lvl9pPr>
              <a:defRPr sz="101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29541528"/>
      </p:ext>
    </p:extLst>
  </p:cSld>
  <p:clrMapOvr>
    <a:masterClrMapping/>
  </p:clrMapOvr>
  <p:hf/>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4640" y="-1"/>
            <a:ext cx="10404768" cy="755003"/>
          </a:xfrm>
        </p:spPr>
        <p:txBody>
          <a:bodyPr/>
          <a:lstStyle/>
          <a:p>
            <a:r>
              <a:rPr lang="en-US"/>
              <a:t>Click to edit Master title style</a:t>
            </a:r>
            <a:endParaRPr lang="en-US" dirty="0"/>
          </a:p>
        </p:txBody>
      </p:sp>
    </p:spTree>
    <p:extLst>
      <p:ext uri="{BB962C8B-B14F-4D97-AF65-F5344CB8AC3E}">
        <p14:creationId xmlns:p14="http://schemas.microsoft.com/office/powerpoint/2010/main" val="2545604527"/>
      </p:ext>
    </p:extLst>
  </p:cSld>
  <p:clrMapOvr>
    <a:masterClrMapping/>
  </p:clrMapOvr>
  <p:hf/>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8270871"/>
      </p:ext>
    </p:extLst>
  </p:cSld>
  <p:clrMapOvr>
    <a:masterClrMapping/>
  </p:clrMapOvr>
  <p:hf/>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41020" y="0"/>
            <a:ext cx="10363200" cy="740650"/>
          </a:xfrm>
        </p:spPr>
        <p:txBody>
          <a:bodyPr/>
          <a:lstStyle/>
          <a:p>
            <a:r>
              <a:rPr lang="en-US"/>
              <a:t>Click to edit Master title style</a:t>
            </a:r>
          </a:p>
        </p:txBody>
      </p:sp>
      <p:sp>
        <p:nvSpPr>
          <p:cNvPr id="4" name="Content Placeholder 3"/>
          <p:cNvSpPr>
            <a:spLocks noGrp="1"/>
          </p:cNvSpPr>
          <p:nvPr>
            <p:ph sz="half" idx="2"/>
          </p:nvPr>
        </p:nvSpPr>
        <p:spPr>
          <a:xfrm>
            <a:off x="6924220" y="1470345"/>
            <a:ext cx="5080000" cy="4835525"/>
          </a:xfrm>
        </p:spPr>
        <p:txBody>
          <a:bodyPr/>
          <a:lstStyle>
            <a:lvl1pPr>
              <a:defRPr b="0">
                <a:latin typeface="Tw Cen MT" pitchFamily="34" charset="0"/>
              </a:defRPr>
            </a:lvl1pPr>
            <a:lvl2pPr>
              <a:defRPr b="0">
                <a:latin typeface="Tw Cen MT" pitchFamily="34" charset="0"/>
              </a:defRPr>
            </a:lvl2pPr>
            <a:lvl3pPr>
              <a:defRPr b="0">
                <a:latin typeface="Tw Cen MT" pitchFamily="34" charset="0"/>
              </a:defRPr>
            </a:lvl3pPr>
            <a:lvl4pPr>
              <a:defRPr b="0">
                <a:latin typeface="Tw Cen MT" pitchFamily="34" charset="0"/>
              </a:defRPr>
            </a:lvl4pPr>
            <a:lvl5pPr>
              <a:defRPr sz="1800" b="0">
                <a:latin typeface="Tw Cen MT"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3">
            <a:extLst>
              <a:ext uri="{FF2B5EF4-FFF2-40B4-BE49-F238E27FC236}">
                <a16:creationId xmlns:a16="http://schemas.microsoft.com/office/drawing/2014/main" id="{B4102D0A-6578-4DD6-BA8D-CCAA3C29F85A}"/>
              </a:ext>
            </a:extLst>
          </p:cNvPr>
          <p:cNvSpPr>
            <a:spLocks noGrp="1"/>
          </p:cNvSpPr>
          <p:nvPr>
            <p:ph sz="half" idx="10"/>
          </p:nvPr>
        </p:nvSpPr>
        <p:spPr>
          <a:xfrm>
            <a:off x="1487400" y="1470344"/>
            <a:ext cx="5080000" cy="4835525"/>
          </a:xfrm>
        </p:spPr>
        <p:txBody>
          <a:bodyPr/>
          <a:lstStyle>
            <a:lvl1pPr>
              <a:defRPr b="0">
                <a:latin typeface="Tw Cen MT" pitchFamily="34" charset="0"/>
              </a:defRPr>
            </a:lvl1pPr>
            <a:lvl2pPr>
              <a:defRPr b="0">
                <a:latin typeface="Tw Cen MT" pitchFamily="34" charset="0"/>
              </a:defRPr>
            </a:lvl2pPr>
            <a:lvl3pPr>
              <a:defRPr b="0">
                <a:latin typeface="Tw Cen MT" pitchFamily="34" charset="0"/>
              </a:defRPr>
            </a:lvl3pPr>
            <a:lvl4pPr>
              <a:defRPr b="0">
                <a:latin typeface="Tw Cen MT" pitchFamily="34" charset="0"/>
              </a:defRPr>
            </a:lvl4pPr>
            <a:lvl5pPr>
              <a:defRPr sz="1800" b="0">
                <a:latin typeface="Tw Cen MT"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17654600"/>
      </p:ext>
    </p:extLst>
  </p:cSld>
  <p:clrMapOvr>
    <a:masterClrMapping/>
  </p:clrMapOvr>
  <p:hf/>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OverTx" userDrawn="1">
  <p:cSld name="Title and Content over Text">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711200" y="381000"/>
            <a:ext cx="10769600" cy="990600"/>
          </a:xfrm>
        </p:spPr>
        <p:txBody>
          <a:bodyPr/>
          <a:lstStyle/>
          <a:p>
            <a:pPr>
              <a:defRPr/>
            </a:pPr>
            <a:r>
              <a:rPr lang="en-US"/>
              <a:t>Click to edit Master title style</a:t>
            </a:r>
            <a:endParaRPr/>
          </a:p>
        </p:txBody>
      </p:sp>
      <p:sp>
        <p:nvSpPr>
          <p:cNvPr id="5" name="Content Placeholder 2"/>
          <p:cNvSpPr>
            <a:spLocks noGrp="1"/>
          </p:cNvSpPr>
          <p:nvPr>
            <p:ph sz="half" idx="1"/>
          </p:nvPr>
        </p:nvSpPr>
        <p:spPr bwMode="auto">
          <a:xfrm>
            <a:off x="914400" y="1752600"/>
            <a:ext cx="10363200" cy="2362199"/>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6" name="Text Placeholder 3"/>
          <p:cNvSpPr>
            <a:spLocks noGrp="1"/>
          </p:cNvSpPr>
          <p:nvPr>
            <p:ph type="body" sz="half" idx="2"/>
          </p:nvPr>
        </p:nvSpPr>
        <p:spPr bwMode="auto">
          <a:xfrm>
            <a:off x="914400" y="4267201"/>
            <a:ext cx="10363200" cy="2362199"/>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7" name="Date Placeholder 4"/>
          <p:cNvSpPr>
            <a:spLocks noGrp="1" noChangeArrowheads="1"/>
          </p:cNvSpPr>
          <p:nvPr>
            <p:ph type="dt" sz="half" idx="10"/>
          </p:nvPr>
        </p:nvSpPr>
        <p:spPr bwMode="auto">
          <a:xfrm>
            <a:off x="0" y="6553200"/>
            <a:ext cx="1625600" cy="304800"/>
          </a:xfrm>
          <a:prstGeom prst="rect">
            <a:avLst/>
          </a:prstGeom>
        </p:spPr>
        <p:txBody>
          <a:bodyPr/>
          <a:lstStyle>
            <a:lvl1pPr>
              <a:defRPr>
                <a:latin typeface="Arial"/>
                <a:ea typeface="+mn-ea"/>
              </a:defRPr>
            </a:lvl1pPr>
          </a:lstStyle>
          <a:p>
            <a:pPr>
              <a:defRPr/>
            </a:pPr>
            <a:endParaRPr lang="en-US"/>
          </a:p>
        </p:txBody>
      </p:sp>
      <p:sp>
        <p:nvSpPr>
          <p:cNvPr id="8" name="Footer Placeholder 5"/>
          <p:cNvSpPr>
            <a:spLocks noGrp="1" noChangeArrowheads="1"/>
          </p:cNvSpPr>
          <p:nvPr>
            <p:ph type="ftr" sz="quarter" idx="11"/>
          </p:nvPr>
        </p:nvSpPr>
        <p:spPr bwMode="auto">
          <a:xfrm>
            <a:off x="1625600" y="6553200"/>
            <a:ext cx="9956800" cy="304800"/>
          </a:xfrm>
          <a:prstGeom prst="rect">
            <a:avLst/>
          </a:prstGeom>
        </p:spPr>
        <p:txBody>
          <a:bodyPr/>
          <a:lstStyle>
            <a:lvl1pPr>
              <a:defRPr>
                <a:latin typeface="Arial"/>
                <a:ea typeface="+mn-ea"/>
              </a:defRPr>
            </a:lvl1pPr>
          </a:lstStyle>
          <a:p>
            <a:pPr>
              <a:defRPr/>
            </a:pPr>
            <a:endParaRPr lang="en-US"/>
          </a:p>
        </p:txBody>
      </p:sp>
      <p:sp>
        <p:nvSpPr>
          <p:cNvPr id="9" name="Slide Number Placeholder 6"/>
          <p:cNvSpPr>
            <a:spLocks noGrp="1" noChangeArrowheads="1"/>
          </p:cNvSpPr>
          <p:nvPr>
            <p:ph type="sldNum" sz="quarter" idx="12"/>
          </p:nvPr>
        </p:nvSpPr>
        <p:spPr bwMode="auto">
          <a:xfrm>
            <a:off x="11582400" y="6553200"/>
            <a:ext cx="6096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6CF83E5-D6DF-F541-BE87-6B54D01BFE7D}" type="slidenum">
              <a:t>‹#›</a:t>
            </a:fld>
            <a:endParaRPr lang="en-US"/>
          </a:p>
        </p:txBody>
      </p:sp>
    </p:spTree>
    <p:extLst>
      <p:ext uri="{BB962C8B-B14F-4D97-AF65-F5344CB8AC3E}">
        <p14:creationId xmlns:p14="http://schemas.microsoft.com/office/powerpoint/2010/main" val="2981694486"/>
      </p:ext>
    </p:extLst>
  </p:cSld>
  <p:clrMapOvr>
    <a:masterClrMapping/>
  </p:clrMapOvr>
  <p:hf/>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fourObj" userDrawn="1">
  <p:cSld name="Title and 4 Content">
    <p:spTree>
      <p:nvGrpSpPr>
        <p:cNvPr id="1" name=""/>
        <p:cNvGrpSpPr/>
        <p:nvPr/>
      </p:nvGrpSpPr>
      <p:grpSpPr bwMode="auto">
        <a:xfrm>
          <a:off x="0" y="0"/>
          <a:ext cx="0" cy="0"/>
          <a:chOff x="0" y="0"/>
          <a:chExt cx="0" cy="0"/>
        </a:xfrm>
      </p:grpSpPr>
      <p:sp>
        <p:nvSpPr>
          <p:cNvPr id="4" name="Title 1"/>
          <p:cNvSpPr>
            <a:spLocks noGrp="1"/>
          </p:cNvSpPr>
          <p:nvPr>
            <p:ph type="title" sz="quarter"/>
          </p:nvPr>
        </p:nvSpPr>
        <p:spPr bwMode="auto">
          <a:xfrm>
            <a:off x="609600" y="533400"/>
            <a:ext cx="10972800" cy="1143000"/>
          </a:xfrm>
        </p:spPr>
        <p:txBody>
          <a:bodyPr/>
          <a:lstStyle/>
          <a:p>
            <a:pPr>
              <a:defRPr/>
            </a:pPr>
            <a:r>
              <a:rPr lang="en-US"/>
              <a:t>Click to edit Master title style</a:t>
            </a:r>
            <a:endParaRPr/>
          </a:p>
        </p:txBody>
      </p:sp>
      <p:sp>
        <p:nvSpPr>
          <p:cNvPr id="5" name="Content Placeholder 2"/>
          <p:cNvSpPr>
            <a:spLocks noGrp="1"/>
          </p:cNvSpPr>
          <p:nvPr>
            <p:ph sz="quarter" idx="1"/>
          </p:nvPr>
        </p:nvSpPr>
        <p:spPr bwMode="auto">
          <a:xfrm>
            <a:off x="609600" y="1828801"/>
            <a:ext cx="5384800" cy="2074863"/>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6" name="Content Placeholder 3"/>
          <p:cNvSpPr>
            <a:spLocks noGrp="1"/>
          </p:cNvSpPr>
          <p:nvPr>
            <p:ph sz="quarter" idx="2"/>
          </p:nvPr>
        </p:nvSpPr>
        <p:spPr bwMode="auto">
          <a:xfrm>
            <a:off x="6197600" y="1828801"/>
            <a:ext cx="5384800" cy="2074863"/>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7" name="Content Placeholder 4"/>
          <p:cNvSpPr>
            <a:spLocks noGrp="1"/>
          </p:cNvSpPr>
          <p:nvPr>
            <p:ph sz="quarter" idx="3"/>
          </p:nvPr>
        </p:nvSpPr>
        <p:spPr bwMode="auto">
          <a:xfrm>
            <a:off x="609600" y="4056063"/>
            <a:ext cx="5384800" cy="2074862"/>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8" name="Content Placeholder 5"/>
          <p:cNvSpPr>
            <a:spLocks noGrp="1"/>
          </p:cNvSpPr>
          <p:nvPr>
            <p:ph sz="quarter" idx="4"/>
          </p:nvPr>
        </p:nvSpPr>
        <p:spPr bwMode="auto">
          <a:xfrm>
            <a:off x="6197600" y="4056063"/>
            <a:ext cx="5384800" cy="2074862"/>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9" name="Date Placeholder 6"/>
          <p:cNvSpPr>
            <a:spLocks noGrp="1"/>
          </p:cNvSpPr>
          <p:nvPr>
            <p:ph type="dt" sz="half" idx="10"/>
          </p:nvPr>
        </p:nvSpPr>
        <p:spPr bwMode="auto">
          <a:xfrm>
            <a:off x="609600" y="6248400"/>
            <a:ext cx="2235200" cy="457200"/>
          </a:xfrm>
          <a:prstGeom prst="rect">
            <a:avLst/>
          </a:prstGeom>
        </p:spPr>
        <p:txBody>
          <a:bodyPr/>
          <a:lstStyle>
            <a:lvl1pPr>
              <a:defRPr>
                <a:latin typeface="Arial"/>
                <a:ea typeface="+mn-ea"/>
              </a:defRPr>
            </a:lvl1pPr>
          </a:lstStyle>
          <a:p>
            <a:pPr>
              <a:defRPr/>
            </a:pPr>
            <a:endParaRPr lang="en-US"/>
          </a:p>
        </p:txBody>
      </p:sp>
      <p:sp>
        <p:nvSpPr>
          <p:cNvPr id="10" name="Footer Placeholder 7"/>
          <p:cNvSpPr>
            <a:spLocks noGrp="1"/>
          </p:cNvSpPr>
          <p:nvPr>
            <p:ph type="ftr" sz="quarter" idx="11"/>
          </p:nvPr>
        </p:nvSpPr>
        <p:spPr bwMode="auto">
          <a:xfrm>
            <a:off x="4165600" y="6248400"/>
            <a:ext cx="3860800" cy="457200"/>
          </a:xfrm>
          <a:prstGeom prst="rect">
            <a:avLst/>
          </a:prstGeom>
        </p:spPr>
        <p:txBody>
          <a:bodyPr/>
          <a:lstStyle>
            <a:lvl1pPr>
              <a:defRPr>
                <a:latin typeface="Arial"/>
                <a:ea typeface="+mn-ea"/>
              </a:defRPr>
            </a:lvl1pPr>
          </a:lstStyle>
          <a:p>
            <a:pPr>
              <a:defRPr/>
            </a:pPr>
            <a:endParaRPr lang="en-US"/>
          </a:p>
        </p:txBody>
      </p:sp>
      <p:sp>
        <p:nvSpPr>
          <p:cNvPr id="11" name="Slide Number Placeholder 8"/>
          <p:cNvSpPr>
            <a:spLocks noGrp="1"/>
          </p:cNvSpPr>
          <p:nvPr>
            <p:ph type="sldNum" sz="quarter" idx="12"/>
          </p:nvPr>
        </p:nvSpPr>
        <p:spPr bwMode="auto">
          <a:xfrm>
            <a:off x="9042400" y="6248400"/>
            <a:ext cx="2540000" cy="457200"/>
          </a:xfrm>
          <a:prstGeom prst="rect">
            <a:avLst/>
          </a:prstGeom>
        </p:spPr>
        <p:txBody>
          <a:bodyPr vert="horz" wrap="square" lIns="91440" tIns="45720" rIns="91440" bIns="45720" numCol="1" anchor="t" anchorCtr="0" compatLnSpc="1">
            <a:prstTxWarp prst="textNoShape">
              <a:avLst/>
            </a:prstTxWarp>
          </a:bodyPr>
          <a:lstStyle>
            <a:lvl1pPr>
              <a:defRPr>
                <a:ea typeface="PMingLiU"/>
                <a:cs typeface="PMingLiU"/>
              </a:defRPr>
            </a:lvl1pPr>
          </a:lstStyle>
          <a:p>
            <a:pPr>
              <a:defRPr/>
            </a:pPr>
            <a:fld id="{E1D82894-B302-8349-BD78-A5F604067B45}" type="slidenum">
              <a:t>‹#›</a:t>
            </a:fld>
            <a:endParaRPr lang="en-US"/>
          </a:p>
        </p:txBody>
      </p:sp>
    </p:spTree>
    <p:extLst>
      <p:ext uri="{BB962C8B-B14F-4D97-AF65-F5344CB8AC3E}">
        <p14:creationId xmlns:p14="http://schemas.microsoft.com/office/powerpoint/2010/main" val="2155503662"/>
      </p:ext>
    </p:extLst>
  </p:cSld>
  <p:clrMapOvr>
    <a:masterClrMapping/>
  </p:clrMapOvr>
  <p:hf/>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000">
              <a:srgbClr val="EDFBFB"/>
            </a:gs>
            <a:gs pos="7000">
              <a:schemeClr val="bg1">
                <a:lumMod val="65000"/>
              </a:schemeClr>
            </a:gs>
            <a:gs pos="100000">
              <a:schemeClr val="bg1"/>
            </a:gs>
          </a:gsLst>
          <a:lin ang="0" scaled="1"/>
          <a:tileRect/>
        </a:gradFill>
        <a:effectLst/>
      </p:bgPr>
    </p:bg>
    <p:spTree>
      <p:nvGrpSpPr>
        <p:cNvPr id="1" name=""/>
        <p:cNvGrpSpPr/>
        <p:nvPr/>
      </p:nvGrpSpPr>
      <p:grpSpPr>
        <a:xfrm>
          <a:off x="0" y="0"/>
          <a:ext cx="0" cy="0"/>
          <a:chOff x="0" y="0"/>
          <a:chExt cx="0" cy="0"/>
        </a:xfrm>
      </p:grpSpPr>
      <p:sp>
        <p:nvSpPr>
          <p:cNvPr id="8" name="Rectangle 7"/>
          <p:cNvSpPr/>
          <p:nvPr/>
        </p:nvSpPr>
        <p:spPr bwMode="auto">
          <a:xfrm>
            <a:off x="-7408" y="-2"/>
            <a:ext cx="12199408" cy="755003"/>
          </a:xfrm>
          <a:prstGeom prst="rect">
            <a:avLst/>
          </a:prstGeom>
          <a:gradFill flip="none" rotWithShape="1">
            <a:gsLst>
              <a:gs pos="0">
                <a:srgbClr val="34CCCC"/>
              </a:gs>
              <a:gs pos="100000">
                <a:schemeClr val="bg1"/>
              </a:gs>
            </a:gsLst>
            <a:path path="circle">
              <a:fillToRect l="100000" t="100000"/>
            </a:path>
            <a:tileRect r="-100000" b="-100000"/>
          </a:gradFill>
          <a:ln w="12700" cap="sq" cmpd="sng" algn="ctr">
            <a:noFill/>
            <a:prstDash val="solid"/>
            <a:miter lim="800000"/>
            <a:headEnd type="none" w="sm" len="sm"/>
            <a:tailEnd type="none" w="sm" len="sm"/>
          </a:ln>
          <a:effectLst>
            <a:outerShdw blurRad="254000" dist="76200" dir="5400000" algn="t" rotWithShape="0">
              <a:prstClr val="black">
                <a:alpha val="40000"/>
              </a:prstClr>
            </a:outerShdw>
          </a:effectLst>
        </p:spPr>
        <p:txBody>
          <a:bodyPr vert="horz" wrap="square" lIns="51435" tIns="25718" rIns="51435" bIns="25718" numCol="1" rtlCol="0" anchor="t" anchorCtr="0" compatLnSpc="1">
            <a:prstTxWarp prst="textNoShape">
              <a:avLst/>
            </a:prstTxWarp>
          </a:bodyPr>
          <a:lstStyle/>
          <a:p>
            <a:pPr marL="0" marR="0" indent="0" algn="ctr" defTabSz="514350" rtl="0" eaLnBrk="0" fontAlgn="base" latinLnBrk="0" hangingPunct="0">
              <a:lnSpc>
                <a:spcPct val="100000"/>
              </a:lnSpc>
              <a:spcBef>
                <a:spcPct val="0"/>
              </a:spcBef>
              <a:spcAft>
                <a:spcPct val="0"/>
              </a:spcAft>
              <a:buClrTx/>
              <a:buSzTx/>
              <a:buFontTx/>
              <a:buNone/>
              <a:tabLst/>
            </a:pPr>
            <a:endParaRPr kumimoji="0" lang="en-US" sz="1350" b="0" i="0" u="none" strike="noStrike" cap="none" normalizeH="0" baseline="0">
              <a:ln>
                <a:noFill/>
              </a:ln>
              <a:solidFill>
                <a:schemeClr val="tx1"/>
              </a:solidFill>
              <a:effectLst/>
              <a:latin typeface="Times New Roman" pitchFamily="18" charset="0"/>
            </a:endParaRPr>
          </a:p>
        </p:txBody>
      </p:sp>
      <p:sp>
        <p:nvSpPr>
          <p:cNvPr id="646148" name="Rectangle 4"/>
          <p:cNvSpPr>
            <a:spLocks noChangeArrowheads="1"/>
          </p:cNvSpPr>
          <p:nvPr/>
        </p:nvSpPr>
        <p:spPr bwMode="auto">
          <a:xfrm>
            <a:off x="914400" y="6629401"/>
            <a:ext cx="10363200" cy="237968"/>
          </a:xfrm>
          <a:prstGeom prst="rect">
            <a:avLst/>
          </a:prstGeom>
          <a:gradFill rotWithShape="1">
            <a:gsLst>
              <a:gs pos="20000">
                <a:schemeClr val="bg1">
                  <a:lumMod val="75000"/>
                </a:schemeClr>
              </a:gs>
              <a:gs pos="100000">
                <a:schemeClr val="folHlink">
                  <a:gamma/>
                  <a:shade val="63137"/>
                  <a:invGamma/>
                </a:schemeClr>
              </a:gs>
            </a:gsLst>
            <a:lin ang="0" scaled="1"/>
          </a:gradFill>
          <a:ln w="9525">
            <a:noFill/>
            <a:miter lim="800000"/>
            <a:headEnd/>
            <a:tailEnd/>
          </a:ln>
          <a:effectLst/>
        </p:spPr>
        <p:txBody>
          <a:bodyPr/>
          <a:lstStyle/>
          <a:p>
            <a:pPr>
              <a:defRPr/>
            </a:pPr>
            <a:endParaRPr lang="en-US" sz="1013"/>
          </a:p>
        </p:txBody>
      </p:sp>
      <p:sp>
        <p:nvSpPr>
          <p:cNvPr id="646150" name="Rectangle 6"/>
          <p:cNvSpPr>
            <a:spLocks noGrp="1" noChangeArrowheads="1"/>
          </p:cNvSpPr>
          <p:nvPr>
            <p:ph type="title"/>
          </p:nvPr>
        </p:nvSpPr>
        <p:spPr bwMode="auto">
          <a:xfrm>
            <a:off x="1676400" y="-1"/>
            <a:ext cx="10523008" cy="755003"/>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endParaRPr lang="en-US" dirty="0"/>
          </a:p>
        </p:txBody>
      </p:sp>
      <p:sp>
        <p:nvSpPr>
          <p:cNvPr id="646151" name="Rectangle 7"/>
          <p:cNvSpPr>
            <a:spLocks noGrp="1" noChangeArrowheads="1"/>
          </p:cNvSpPr>
          <p:nvPr>
            <p:ph type="body" idx="1"/>
          </p:nvPr>
        </p:nvSpPr>
        <p:spPr bwMode="auto">
          <a:xfrm>
            <a:off x="1676400" y="1239920"/>
            <a:ext cx="9601200" cy="529423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lowchart: Manual Input 2"/>
          <p:cNvSpPr/>
          <p:nvPr/>
        </p:nvSpPr>
        <p:spPr bwMode="auto">
          <a:xfrm rot="16200000" flipV="1">
            <a:off x="-2598984" y="3353985"/>
            <a:ext cx="6112368" cy="914400"/>
          </a:xfrm>
          <a:prstGeom prst="flowChartManualInput">
            <a:avLst/>
          </a:prstGeom>
          <a:gradFill>
            <a:gsLst>
              <a:gs pos="1000">
                <a:srgbClr val="34CCCC"/>
              </a:gs>
              <a:gs pos="100000">
                <a:schemeClr val="bg1"/>
              </a:gs>
            </a:gsLst>
            <a:lin ang="0" scaled="1"/>
          </a:gradFill>
          <a:ln w="12700" cap="sq" cmpd="sng" algn="ctr">
            <a:noFill/>
            <a:prstDash val="solid"/>
            <a:miter lim="800000"/>
            <a:headEnd type="none" w="sm" len="sm"/>
            <a:tailEnd type="none" w="sm" len="sm"/>
          </a:ln>
          <a:effectLst/>
        </p:spPr>
        <p:txBody>
          <a:bodyPr vert="horz" wrap="square" lIns="51435" tIns="25718" rIns="51435" bIns="25718" numCol="1" rtlCol="0" anchor="t" anchorCtr="0" compatLnSpc="1">
            <a:prstTxWarp prst="textNoShape">
              <a:avLst/>
            </a:prstTxWarp>
          </a:bodyPr>
          <a:lstStyle/>
          <a:p>
            <a:pPr marL="0" marR="0" indent="0" algn="ctr" defTabSz="514350" rtl="0" eaLnBrk="0" fontAlgn="base" latinLnBrk="0" hangingPunct="0">
              <a:lnSpc>
                <a:spcPct val="100000"/>
              </a:lnSpc>
              <a:spcBef>
                <a:spcPct val="0"/>
              </a:spcBef>
              <a:spcAft>
                <a:spcPct val="0"/>
              </a:spcAft>
              <a:buClrTx/>
              <a:buSzTx/>
              <a:buFontTx/>
              <a:buNone/>
              <a:tabLst/>
            </a:pPr>
            <a:endParaRPr kumimoji="0" lang="en-US" sz="135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19003579"/>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49" r:id="rId12"/>
    <p:sldLayoutId id="2147483650" r:id="rId13"/>
    <p:sldLayoutId id="2147483651" r:id="rId14"/>
    <p:sldLayoutId id="2147483652" r:id="rId15"/>
    <p:sldLayoutId id="2147483653" r:id="rId16"/>
  </p:sldLayoutIdLst>
  <p:hf/>
  <p:txStyles>
    <p:titleStyle>
      <a:lvl1pPr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w Cen MT Condensed" pitchFamily="34" charset="0"/>
          <a:ea typeface="+mj-ea"/>
          <a:cs typeface="+mj-cs"/>
        </a:defRPr>
      </a:lvl1pPr>
      <a:lvl2pPr algn="l" rtl="0" eaLnBrk="1" fontAlgn="base" hangingPunct="1">
        <a:spcBef>
          <a:spcPct val="0"/>
        </a:spcBef>
        <a:spcAft>
          <a:spcPct val="0"/>
        </a:spcAft>
        <a:defRPr kumimoji="1" sz="2475">
          <a:solidFill>
            <a:schemeClr val="tx2"/>
          </a:solidFill>
          <a:effectLst>
            <a:outerShdw blurRad="38100" dist="38100" dir="2700000" algn="tl">
              <a:srgbClr val="C0C0C0"/>
            </a:outerShdw>
          </a:effectLst>
          <a:latin typeface="Tw Cen MT Condensed" pitchFamily="34" charset="0"/>
        </a:defRPr>
      </a:lvl2pPr>
      <a:lvl3pPr algn="l" rtl="0" eaLnBrk="1" fontAlgn="base" hangingPunct="1">
        <a:spcBef>
          <a:spcPct val="0"/>
        </a:spcBef>
        <a:spcAft>
          <a:spcPct val="0"/>
        </a:spcAft>
        <a:defRPr kumimoji="1" sz="2475">
          <a:solidFill>
            <a:schemeClr val="tx2"/>
          </a:solidFill>
          <a:effectLst>
            <a:outerShdw blurRad="38100" dist="38100" dir="2700000" algn="tl">
              <a:srgbClr val="C0C0C0"/>
            </a:outerShdw>
          </a:effectLst>
          <a:latin typeface="Tw Cen MT Condensed" pitchFamily="34" charset="0"/>
        </a:defRPr>
      </a:lvl3pPr>
      <a:lvl4pPr algn="l" rtl="0" eaLnBrk="1" fontAlgn="base" hangingPunct="1">
        <a:spcBef>
          <a:spcPct val="0"/>
        </a:spcBef>
        <a:spcAft>
          <a:spcPct val="0"/>
        </a:spcAft>
        <a:defRPr kumimoji="1" sz="2475">
          <a:solidFill>
            <a:schemeClr val="tx2"/>
          </a:solidFill>
          <a:effectLst>
            <a:outerShdw blurRad="38100" dist="38100" dir="2700000" algn="tl">
              <a:srgbClr val="C0C0C0"/>
            </a:outerShdw>
          </a:effectLst>
          <a:latin typeface="Tw Cen MT Condensed" pitchFamily="34" charset="0"/>
        </a:defRPr>
      </a:lvl4pPr>
      <a:lvl5pPr algn="l" rtl="0" eaLnBrk="1" fontAlgn="base" hangingPunct="1">
        <a:spcBef>
          <a:spcPct val="0"/>
        </a:spcBef>
        <a:spcAft>
          <a:spcPct val="0"/>
        </a:spcAft>
        <a:defRPr kumimoji="1" sz="2475">
          <a:solidFill>
            <a:schemeClr val="tx2"/>
          </a:solidFill>
          <a:effectLst>
            <a:outerShdw blurRad="38100" dist="38100" dir="2700000" algn="tl">
              <a:srgbClr val="C0C0C0"/>
            </a:outerShdw>
          </a:effectLst>
          <a:latin typeface="Tw Cen MT Condensed" pitchFamily="34" charset="0"/>
        </a:defRPr>
      </a:lvl5pPr>
      <a:lvl6pPr marL="257175" algn="l" rtl="0" eaLnBrk="1" fontAlgn="base" hangingPunct="1">
        <a:spcBef>
          <a:spcPct val="0"/>
        </a:spcBef>
        <a:spcAft>
          <a:spcPct val="0"/>
        </a:spcAft>
        <a:defRPr kumimoji="1" sz="2475">
          <a:solidFill>
            <a:schemeClr val="tx2"/>
          </a:solidFill>
          <a:effectLst>
            <a:outerShdw blurRad="38100" dist="38100" dir="2700000" algn="tl">
              <a:srgbClr val="C0C0C0"/>
            </a:outerShdw>
          </a:effectLst>
          <a:latin typeface="Times New Roman" pitchFamily="18" charset="0"/>
        </a:defRPr>
      </a:lvl6pPr>
      <a:lvl7pPr marL="514350" algn="l" rtl="0" eaLnBrk="1" fontAlgn="base" hangingPunct="1">
        <a:spcBef>
          <a:spcPct val="0"/>
        </a:spcBef>
        <a:spcAft>
          <a:spcPct val="0"/>
        </a:spcAft>
        <a:defRPr kumimoji="1" sz="2475">
          <a:solidFill>
            <a:schemeClr val="tx2"/>
          </a:solidFill>
          <a:effectLst>
            <a:outerShdw blurRad="38100" dist="38100" dir="2700000" algn="tl">
              <a:srgbClr val="C0C0C0"/>
            </a:outerShdw>
          </a:effectLst>
          <a:latin typeface="Times New Roman" pitchFamily="18" charset="0"/>
        </a:defRPr>
      </a:lvl7pPr>
      <a:lvl8pPr marL="771525" algn="l" rtl="0" eaLnBrk="1" fontAlgn="base" hangingPunct="1">
        <a:spcBef>
          <a:spcPct val="0"/>
        </a:spcBef>
        <a:spcAft>
          <a:spcPct val="0"/>
        </a:spcAft>
        <a:defRPr kumimoji="1" sz="2475">
          <a:solidFill>
            <a:schemeClr val="tx2"/>
          </a:solidFill>
          <a:effectLst>
            <a:outerShdw blurRad="38100" dist="38100" dir="2700000" algn="tl">
              <a:srgbClr val="C0C0C0"/>
            </a:outerShdw>
          </a:effectLst>
          <a:latin typeface="Times New Roman" pitchFamily="18" charset="0"/>
        </a:defRPr>
      </a:lvl8pPr>
      <a:lvl9pPr marL="1028700" algn="l" rtl="0" eaLnBrk="1" fontAlgn="base" hangingPunct="1">
        <a:spcBef>
          <a:spcPct val="0"/>
        </a:spcBef>
        <a:spcAft>
          <a:spcPct val="0"/>
        </a:spcAft>
        <a:defRPr kumimoji="1" sz="2475">
          <a:solidFill>
            <a:schemeClr val="tx2"/>
          </a:solidFill>
          <a:effectLst>
            <a:outerShdw blurRad="38100" dist="38100" dir="2700000" algn="tl">
              <a:srgbClr val="C0C0C0"/>
            </a:outerShdw>
          </a:effectLst>
          <a:latin typeface="Times New Roman" pitchFamily="18" charset="0"/>
        </a:defRPr>
      </a:lvl9pPr>
    </p:titleStyle>
    <p:bodyStyle>
      <a:lvl1pPr marL="357188" indent="-357188" algn="l" rtl="0" eaLnBrk="1" fontAlgn="base" hangingPunct="1">
        <a:spcBef>
          <a:spcPct val="20000"/>
        </a:spcBef>
        <a:spcAft>
          <a:spcPct val="0"/>
        </a:spcAft>
        <a:buClr>
          <a:schemeClr val="accent2"/>
        </a:buClr>
        <a:buSzPct val="80000"/>
        <a:buFont typeface="Wingdings" pitchFamily="2" charset="2"/>
        <a:buChar char="l"/>
        <a:defRPr kumimoji="1" sz="2400" b="0">
          <a:solidFill>
            <a:schemeClr val="tx1"/>
          </a:solidFill>
          <a:effectLst>
            <a:outerShdw blurRad="38100" dist="38100" dir="2700000" algn="tl">
              <a:srgbClr val="C0C0C0"/>
            </a:outerShdw>
          </a:effectLst>
          <a:latin typeface="Calibri" pitchFamily="34" charset="0"/>
          <a:ea typeface="+mn-ea"/>
          <a:cs typeface="+mn-cs"/>
        </a:defRPr>
      </a:lvl1pPr>
      <a:lvl2pPr marL="628650" indent="-271463" algn="l" rtl="0" eaLnBrk="1" fontAlgn="base" hangingPunct="1">
        <a:spcBef>
          <a:spcPct val="20000"/>
        </a:spcBef>
        <a:spcAft>
          <a:spcPct val="0"/>
        </a:spcAft>
        <a:buFont typeface="Wingdings" pitchFamily="2" charset="2"/>
        <a:buChar char="§"/>
        <a:defRPr kumimoji="1" sz="2200" b="0">
          <a:solidFill>
            <a:schemeClr val="tx1"/>
          </a:solidFill>
          <a:latin typeface="Calibri" pitchFamily="34" charset="0"/>
        </a:defRPr>
      </a:lvl2pPr>
      <a:lvl3pPr marL="900113" indent="-257175" algn="l" rtl="0" eaLnBrk="1" fontAlgn="base" hangingPunct="1">
        <a:spcBef>
          <a:spcPct val="20000"/>
        </a:spcBef>
        <a:spcAft>
          <a:spcPct val="0"/>
        </a:spcAft>
        <a:buClr>
          <a:schemeClr val="accent2"/>
        </a:buClr>
        <a:buChar char="•"/>
        <a:defRPr kumimoji="1" sz="2000" b="0">
          <a:solidFill>
            <a:schemeClr val="tx1"/>
          </a:solidFill>
          <a:latin typeface="Calibri" pitchFamily="34" charset="0"/>
        </a:defRPr>
      </a:lvl3pPr>
      <a:lvl4pPr marL="1071563" indent="-171450" algn="l" rtl="0" eaLnBrk="1" fontAlgn="base" hangingPunct="1">
        <a:spcBef>
          <a:spcPct val="20000"/>
        </a:spcBef>
        <a:spcAft>
          <a:spcPct val="0"/>
        </a:spcAft>
        <a:buChar char="–"/>
        <a:defRPr kumimoji="1" b="0">
          <a:solidFill>
            <a:schemeClr val="tx1"/>
          </a:solidFill>
          <a:latin typeface="Calibri" pitchFamily="34" charset="0"/>
        </a:defRPr>
      </a:lvl4pPr>
      <a:lvl5pPr marL="1257300" indent="-185738" algn="l" rtl="0" eaLnBrk="1" fontAlgn="base" hangingPunct="1">
        <a:spcBef>
          <a:spcPct val="20000"/>
        </a:spcBef>
        <a:spcAft>
          <a:spcPct val="0"/>
        </a:spcAft>
        <a:buClr>
          <a:schemeClr val="accent2"/>
        </a:buClr>
        <a:buChar char="•"/>
        <a:defRPr kumimoji="1" sz="1600" b="0">
          <a:solidFill>
            <a:schemeClr val="tx1"/>
          </a:solidFill>
          <a:latin typeface="Calibri" pitchFamily="34" charset="0"/>
        </a:defRPr>
      </a:lvl5pPr>
      <a:lvl6pPr marL="1414463" indent="-128588" algn="l" rtl="0" eaLnBrk="1" fontAlgn="base" hangingPunct="1">
        <a:spcBef>
          <a:spcPct val="20000"/>
        </a:spcBef>
        <a:spcAft>
          <a:spcPct val="0"/>
        </a:spcAft>
        <a:buClr>
          <a:schemeClr val="accent2"/>
        </a:buClr>
        <a:buChar char="•"/>
        <a:defRPr kumimoji="1" sz="1125" b="1">
          <a:solidFill>
            <a:schemeClr val="tx1"/>
          </a:solidFill>
          <a:latin typeface="+mn-lt"/>
        </a:defRPr>
      </a:lvl6pPr>
      <a:lvl7pPr marL="1671638" indent="-128588" algn="l" rtl="0" eaLnBrk="1" fontAlgn="base" hangingPunct="1">
        <a:spcBef>
          <a:spcPct val="20000"/>
        </a:spcBef>
        <a:spcAft>
          <a:spcPct val="0"/>
        </a:spcAft>
        <a:buClr>
          <a:schemeClr val="accent2"/>
        </a:buClr>
        <a:buChar char="•"/>
        <a:defRPr kumimoji="1" sz="1125" b="1">
          <a:solidFill>
            <a:schemeClr val="tx1"/>
          </a:solidFill>
          <a:latin typeface="+mn-lt"/>
        </a:defRPr>
      </a:lvl7pPr>
      <a:lvl8pPr marL="1928813" indent="-128588" algn="l" rtl="0" eaLnBrk="1" fontAlgn="base" hangingPunct="1">
        <a:spcBef>
          <a:spcPct val="20000"/>
        </a:spcBef>
        <a:spcAft>
          <a:spcPct val="0"/>
        </a:spcAft>
        <a:buClr>
          <a:schemeClr val="accent2"/>
        </a:buClr>
        <a:buChar char="•"/>
        <a:defRPr kumimoji="1" sz="1125" b="1">
          <a:solidFill>
            <a:schemeClr val="tx1"/>
          </a:solidFill>
          <a:latin typeface="+mn-lt"/>
        </a:defRPr>
      </a:lvl8pPr>
      <a:lvl9pPr marL="2185988" indent="-128588" algn="l" rtl="0" eaLnBrk="1" fontAlgn="base" hangingPunct="1">
        <a:spcBef>
          <a:spcPct val="20000"/>
        </a:spcBef>
        <a:spcAft>
          <a:spcPct val="0"/>
        </a:spcAft>
        <a:buClr>
          <a:schemeClr val="accent2"/>
        </a:buClr>
        <a:buChar char="•"/>
        <a:defRPr kumimoji="1" sz="1125" b="1">
          <a:solidFill>
            <a:schemeClr val="tx1"/>
          </a:solidFill>
          <a:latin typeface="+mn-lt"/>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43.png"/><Relationship Id="rId2" Type="http://schemas.openxmlformats.org/officeDocument/2006/relationships/slideLayout" Target="../slideLayouts/slideLayout9.xml"/><Relationship Id="rId1" Type="http://schemas.openxmlformats.org/officeDocument/2006/relationships/vmlDrawing" Target="../drawings/vmlDrawing1.v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e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slideLayout" Target="../slideLayouts/slideLayout10.xml"/><Relationship Id="rId1" Type="http://schemas.openxmlformats.org/officeDocument/2006/relationships/vmlDrawing" Target="../drawings/vmlDrawing2.vml"/><Relationship Id="rId5" Type="http://schemas.openxmlformats.org/officeDocument/2006/relationships/image" Target="../media/image44.emf"/><Relationship Id="rId4" Type="http://schemas.openxmlformats.org/officeDocument/2006/relationships/oleObject" Target="../embeddings/oleObject2.bin"/></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5.xml"/><Relationship Id="rId1" Type="http://schemas.openxmlformats.org/officeDocument/2006/relationships/vmlDrawing" Target="../drawings/vmlDrawing3.vml"/><Relationship Id="rId4" Type="http://schemas.openxmlformats.org/officeDocument/2006/relationships/image" Target="../media/image46.e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51.jp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52.jpg"/><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3" Type="http://schemas.openxmlformats.org/officeDocument/2006/relationships/image" Target="../media/image54.jpg"/><Relationship Id="rId2" Type="http://schemas.openxmlformats.org/officeDocument/2006/relationships/image" Target="../media/image53.jpg"/><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2" Type="http://schemas.openxmlformats.org/officeDocument/2006/relationships/image" Target="../media/image55.jp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pamassassin.apache.org/old/tests_3_3_x.html"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6.png"/><Relationship Id="rId1" Type="http://schemas.openxmlformats.org/officeDocument/2006/relationships/slideLayout" Target="../slideLayouts/slideLayout2.xml"/><Relationship Id="rId4" Type="http://schemas.openxmlformats.org/officeDocument/2006/relationships/image" Target="../media/image58.png"/></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ctrTitle" sz="quarter"/>
          </p:nvPr>
        </p:nvSpPr>
        <p:spPr bwMode="auto">
          <a:xfrm>
            <a:off x="2514600" y="1676400"/>
            <a:ext cx="8077200" cy="1143000"/>
          </a:xfrm>
        </p:spPr>
        <p:txBody>
          <a:bodyPr/>
          <a:lstStyle/>
          <a:p>
            <a:pPr>
              <a:defRPr/>
            </a:pPr>
            <a:r>
              <a:rPr lang="en-US" sz="6600"/>
              <a:t>Text Classification</a:t>
            </a:r>
            <a:endParaRPr sz="6600"/>
          </a:p>
        </p:txBody>
      </p:sp>
      <p:sp>
        <p:nvSpPr>
          <p:cNvPr id="5" name="Rectangle 3"/>
          <p:cNvSpPr>
            <a:spLocks noGrp="1" noChangeArrowheads="1"/>
          </p:cNvSpPr>
          <p:nvPr>
            <p:ph type="subTitle" sz="quarter" idx="1"/>
          </p:nvPr>
        </p:nvSpPr>
        <p:spPr bwMode="auto">
          <a:xfrm>
            <a:off x="3124200" y="3657601"/>
            <a:ext cx="6400800" cy="1752599"/>
          </a:xfrm>
        </p:spPr>
        <p:txBody>
          <a:bodyPr/>
          <a:lstStyle/>
          <a:p>
            <a:pPr>
              <a:buFont typeface="Wingdings"/>
              <a:buNone/>
              <a:defRPr/>
            </a:pPr>
            <a:endParaRPr lang="en-US">
              <a:solidFill>
                <a:srgbClr val="A50021"/>
              </a:solidFill>
              <a:latin typeface="Calibri"/>
            </a:endParaRPr>
          </a:p>
          <a:p>
            <a:pPr>
              <a:buFont typeface="Wingdings"/>
              <a:buNone/>
              <a:defRPr/>
            </a:pPr>
            <a:r>
              <a:rPr lang="en-US">
                <a:latin typeface="Calibri"/>
              </a:rPr>
              <a:t>The Naïve Bayes algorithm</a:t>
            </a:r>
            <a:endParaRPr/>
          </a:p>
          <a:p>
            <a:pPr>
              <a:buFont typeface="Wingdings"/>
              <a:buNone/>
              <a:defRPr/>
            </a:pPr>
            <a:endParaRPr lang="en-US">
              <a:latin typeface="Calibri"/>
            </a:endParaRPr>
          </a:p>
          <a:p>
            <a:pPr>
              <a:buFont typeface="Wingdings"/>
              <a:buNone/>
              <a:defRPr/>
            </a:pPr>
            <a:endParaRPr lang="en-US">
              <a:latin typeface="Calibri"/>
            </a:endParaRPr>
          </a:p>
          <a:p>
            <a:pPr>
              <a:buFont typeface="Wingdings"/>
              <a:buNone/>
              <a:defRPr/>
            </a:pPr>
            <a:endParaRPr lang="en-US">
              <a:latin typeface="Calibri"/>
            </a:endParaRPr>
          </a:p>
        </p:txBody>
      </p:sp>
      <p:sp>
        <p:nvSpPr>
          <p:cNvPr id="6" name="Rectangle 5"/>
          <p:cNvSpPr>
            <a:spLocks noChangeArrowheads="1"/>
          </p:cNvSpPr>
          <p:nvPr/>
        </p:nvSpPr>
        <p:spPr bwMode="auto">
          <a:xfrm>
            <a:off x="0" y="5715000"/>
            <a:ext cx="12192000" cy="646331"/>
          </a:xfrm>
          <a:prstGeom prst="rect">
            <a:avLst/>
          </a:prstGeom>
          <a:solidFill>
            <a:schemeClr val="bg1">
              <a:lumMod val="75000"/>
            </a:schemeClr>
          </a:solidFill>
          <a:ln>
            <a:noFill/>
          </a:ln>
        </p:spPr>
        <p:txBody>
          <a:bodyPr wrap="square">
            <a:spAutoFit/>
          </a:bodyPr>
          <a:lstStyle/>
          <a:p>
            <a:pPr>
              <a:defRPr/>
            </a:pPr>
            <a:r>
              <a:rPr lang="en-US" sz="1800" dirty="0">
                <a:latin typeface="Calibri" panose="020F0502020204030204" pitchFamily="34" charset="0"/>
                <a:cs typeface="Calibri" panose="020F0502020204030204" pitchFamily="34" charset="0"/>
              </a:rPr>
              <a:t>IP notice: most slides from: </a:t>
            </a:r>
            <a:r>
              <a:rPr lang="en-US" sz="1800" b="1" dirty="0">
                <a:latin typeface="Calibri" panose="020F0502020204030204" pitchFamily="34" charset="0"/>
                <a:cs typeface="Calibri" panose="020F0502020204030204" pitchFamily="34" charset="0"/>
              </a:rPr>
              <a:t>Chris Manning</a:t>
            </a:r>
            <a:r>
              <a:rPr lang="en-US" sz="1800" dirty="0">
                <a:latin typeface="Calibri" panose="020F0502020204030204" pitchFamily="34" charset="0"/>
                <a:cs typeface="Calibri" panose="020F0502020204030204" pitchFamily="34" charset="0"/>
              </a:rPr>
              <a:t>, plus some from William Cohen, </a:t>
            </a:r>
            <a:r>
              <a:rPr lang="en-US" sz="1800" dirty="0" err="1">
                <a:latin typeface="Calibri" panose="020F0502020204030204" pitchFamily="34" charset="0"/>
                <a:cs typeface="Calibri" panose="020F0502020204030204" pitchFamily="34" charset="0"/>
              </a:rPr>
              <a:t>Chien</a:t>
            </a:r>
            <a:r>
              <a:rPr lang="en-US" sz="1800" dirty="0">
                <a:latin typeface="Calibri" panose="020F0502020204030204" pitchFamily="34" charset="0"/>
                <a:cs typeface="Calibri" panose="020F0502020204030204" pitchFamily="34" charset="0"/>
              </a:rPr>
              <a:t> Chin Chen, Jason Eisner, David </a:t>
            </a:r>
            <a:r>
              <a:rPr lang="en-US" sz="1800" dirty="0" err="1">
                <a:latin typeface="Calibri" panose="020F0502020204030204" pitchFamily="34" charset="0"/>
                <a:cs typeface="Calibri" panose="020F0502020204030204" pitchFamily="34" charset="0"/>
              </a:rPr>
              <a:t>Yarowsky</a:t>
            </a:r>
            <a:r>
              <a:rPr lang="en-US" sz="1800" dirty="0">
                <a:latin typeface="Calibri" panose="020F0502020204030204" pitchFamily="34" charset="0"/>
                <a:cs typeface="Calibri" panose="020F0502020204030204" pitchFamily="34" charset="0"/>
              </a:rPr>
              <a:t>, Dan </a:t>
            </a:r>
            <a:r>
              <a:rPr lang="en-US" sz="1800" dirty="0" err="1">
                <a:latin typeface="Calibri" panose="020F0502020204030204" pitchFamily="34" charset="0"/>
                <a:cs typeface="Calibri" panose="020F0502020204030204" pitchFamily="34" charset="0"/>
              </a:rPr>
              <a:t>Jurafsky</a:t>
            </a:r>
            <a:r>
              <a:rPr lang="en-US" sz="1800" dirty="0">
                <a:latin typeface="Calibri" panose="020F0502020204030204" pitchFamily="34" charset="0"/>
                <a:cs typeface="Calibri" panose="020F0502020204030204" pitchFamily="34" charset="0"/>
              </a:rPr>
              <a:t>, P. </a:t>
            </a:r>
            <a:r>
              <a:rPr lang="en-US" sz="1800" dirty="0" err="1">
                <a:latin typeface="Calibri" panose="020F0502020204030204" pitchFamily="34" charset="0"/>
                <a:cs typeface="Calibri" panose="020F0502020204030204" pitchFamily="34" charset="0"/>
              </a:rPr>
              <a:t>Nakov</a:t>
            </a:r>
            <a:r>
              <a:rPr lang="en-US" sz="1800" dirty="0">
                <a:latin typeface="Calibri" panose="020F0502020204030204" pitchFamily="34" charset="0"/>
                <a:cs typeface="Calibri" panose="020F0502020204030204" pitchFamily="34" charset="0"/>
              </a:rPr>
              <a:t>, Marti Hearst, Barbara Rosario </a:t>
            </a:r>
            <a:endParaRPr sz="1400" dirty="0">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ext Box 2"/>
          <p:cNvSpPr>
            <a:spLocks/>
          </p:cNvSpPr>
          <p:nvPr/>
        </p:nvSpPr>
        <p:spPr bwMode="auto">
          <a:xfrm>
            <a:off x="8136201" y="3309937"/>
            <a:ext cx="1390124" cy="369332"/>
          </a:xfrm>
          <a:prstGeom prst="rect">
            <a:avLst/>
          </a:prstGeom>
          <a:noFill/>
          <a:ln w="38100">
            <a:solidFill>
              <a:srgbClr val="FF9999"/>
            </a:solidFill>
            <a:miter lim="800000"/>
            <a:headEnd/>
            <a:tailEnd/>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latin typeface="Palatino"/>
              </a:rPr>
              <a:t>Multimedia</a:t>
            </a:r>
            <a:endParaRPr/>
          </a:p>
        </p:txBody>
      </p:sp>
      <p:sp>
        <p:nvSpPr>
          <p:cNvPr id="5" name="Text Box 3"/>
          <p:cNvSpPr>
            <a:spLocks/>
          </p:cNvSpPr>
          <p:nvPr/>
        </p:nvSpPr>
        <p:spPr bwMode="auto">
          <a:xfrm>
            <a:off x="9665516" y="3309937"/>
            <a:ext cx="619080" cy="369332"/>
          </a:xfrm>
          <a:prstGeom prst="rect">
            <a:avLst/>
          </a:prstGeom>
          <a:noFill/>
          <a:ln w="38100">
            <a:solidFill>
              <a:schemeClr val="folHlink"/>
            </a:solidFill>
            <a:miter lim="800000"/>
            <a:headEnd/>
            <a:tailEnd/>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latin typeface="Palatino"/>
              </a:rPr>
              <a:t>GUI</a:t>
            </a:r>
            <a:endParaRPr/>
          </a:p>
        </p:txBody>
      </p:sp>
      <p:sp>
        <p:nvSpPr>
          <p:cNvPr id="6" name="Text Box 4"/>
          <p:cNvSpPr>
            <a:spLocks/>
          </p:cNvSpPr>
          <p:nvPr/>
        </p:nvSpPr>
        <p:spPr bwMode="auto">
          <a:xfrm>
            <a:off x="6765345" y="3309937"/>
            <a:ext cx="1236236" cy="369332"/>
          </a:xfrm>
          <a:prstGeom prst="rect">
            <a:avLst/>
          </a:prstGeom>
          <a:noFill/>
          <a:ln w="38100">
            <a:solidFill>
              <a:schemeClr val="hlink"/>
            </a:solidFill>
            <a:miter lim="800000"/>
            <a:headEnd/>
            <a:tailEnd/>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latin typeface="Palatino"/>
              </a:rPr>
              <a:t>Garb.Coll.</a:t>
            </a:r>
            <a:endParaRPr/>
          </a:p>
        </p:txBody>
      </p:sp>
      <p:sp>
        <p:nvSpPr>
          <p:cNvPr id="7" name="Text Box 5"/>
          <p:cNvSpPr>
            <a:spLocks/>
          </p:cNvSpPr>
          <p:nvPr/>
        </p:nvSpPr>
        <p:spPr bwMode="auto">
          <a:xfrm>
            <a:off x="5416078" y="3309937"/>
            <a:ext cx="1213794" cy="369332"/>
          </a:xfrm>
          <a:prstGeom prst="rect">
            <a:avLst/>
          </a:prstGeom>
          <a:noFill/>
          <a:ln w="38100">
            <a:solidFill>
              <a:schemeClr val="accent2"/>
            </a:solidFill>
            <a:miter lim="800000"/>
            <a:headEnd/>
            <a:tailEnd/>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latin typeface="Palatino"/>
              </a:rPr>
              <a:t>Semantics</a:t>
            </a:r>
            <a:endParaRPr/>
          </a:p>
        </p:txBody>
      </p:sp>
      <p:sp>
        <p:nvSpPr>
          <p:cNvPr id="8" name="Text Box 6"/>
          <p:cNvSpPr>
            <a:spLocks/>
          </p:cNvSpPr>
          <p:nvPr/>
        </p:nvSpPr>
        <p:spPr bwMode="auto">
          <a:xfrm>
            <a:off x="3147606" y="3314700"/>
            <a:ext cx="543739" cy="369332"/>
          </a:xfrm>
          <a:prstGeom prst="rect">
            <a:avLst/>
          </a:prstGeom>
          <a:noFill/>
          <a:ln w="38100">
            <a:solidFill>
              <a:schemeClr val="bg2"/>
            </a:solidFill>
            <a:miter lim="800000"/>
            <a:headEnd/>
            <a:tailEnd/>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latin typeface="Palatino"/>
              </a:rPr>
              <a:t>ML</a:t>
            </a:r>
            <a:endParaRPr/>
          </a:p>
        </p:txBody>
      </p:sp>
      <p:sp>
        <p:nvSpPr>
          <p:cNvPr id="9" name="Text Box 7"/>
          <p:cNvSpPr>
            <a:spLocks/>
          </p:cNvSpPr>
          <p:nvPr/>
        </p:nvSpPr>
        <p:spPr bwMode="auto">
          <a:xfrm>
            <a:off x="4151361" y="3309937"/>
            <a:ext cx="1106393" cy="369332"/>
          </a:xfrm>
          <a:prstGeom prst="rect">
            <a:avLst/>
          </a:prstGeom>
          <a:noFill/>
          <a:ln w="38100">
            <a:solidFill>
              <a:schemeClr val="accent1"/>
            </a:solidFill>
            <a:miter lim="800000"/>
            <a:headEnd/>
            <a:tailEnd/>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latin typeface="Palatino"/>
              </a:rPr>
              <a:t>Planning</a:t>
            </a:r>
            <a:endParaRPr/>
          </a:p>
        </p:txBody>
      </p:sp>
      <p:sp>
        <p:nvSpPr>
          <p:cNvPr id="10" name="Text Box 8"/>
          <p:cNvSpPr>
            <a:spLocks/>
          </p:cNvSpPr>
          <p:nvPr/>
        </p:nvSpPr>
        <p:spPr bwMode="auto">
          <a:xfrm>
            <a:off x="4191001" y="3865563"/>
            <a:ext cx="1285875" cy="1465262"/>
          </a:xfrm>
          <a:prstGeom prst="rect">
            <a:avLst/>
          </a:prstGeom>
          <a:noFill/>
          <a:ln>
            <a:noFill/>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u="sng">
                <a:latin typeface="Palatino"/>
              </a:rPr>
              <a:t>planning</a:t>
            </a:r>
            <a:endParaRPr lang="en-US" sz="1800" b="0">
              <a:latin typeface="Palatino"/>
            </a:endParaRPr>
          </a:p>
          <a:p>
            <a:pPr>
              <a:defRPr/>
            </a:pPr>
            <a:r>
              <a:rPr lang="en-US" sz="1800" b="0">
                <a:latin typeface="Palatino"/>
              </a:rPr>
              <a:t>temporal</a:t>
            </a:r>
            <a:endParaRPr/>
          </a:p>
          <a:p>
            <a:pPr>
              <a:defRPr/>
            </a:pPr>
            <a:r>
              <a:rPr lang="en-US" sz="1800" b="0">
                <a:latin typeface="Palatino"/>
              </a:rPr>
              <a:t>reasoning</a:t>
            </a:r>
            <a:endParaRPr/>
          </a:p>
          <a:p>
            <a:pPr>
              <a:defRPr/>
            </a:pPr>
            <a:r>
              <a:rPr lang="en-US" sz="1800" b="0">
                <a:latin typeface="Palatino"/>
              </a:rPr>
              <a:t>plan</a:t>
            </a:r>
            <a:endParaRPr/>
          </a:p>
          <a:p>
            <a:pPr>
              <a:defRPr/>
            </a:pPr>
            <a:r>
              <a:rPr lang="en-US" sz="1800" b="0" u="sng">
                <a:latin typeface="Palatino"/>
              </a:rPr>
              <a:t>language</a:t>
            </a:r>
            <a:r>
              <a:rPr lang="en-US" sz="1800" b="0">
                <a:latin typeface="Palatino"/>
              </a:rPr>
              <a:t>...</a:t>
            </a:r>
            <a:endParaRPr/>
          </a:p>
        </p:txBody>
      </p:sp>
      <p:sp>
        <p:nvSpPr>
          <p:cNvPr id="11" name="Text Box 9"/>
          <p:cNvSpPr>
            <a:spLocks/>
          </p:cNvSpPr>
          <p:nvPr/>
        </p:nvSpPr>
        <p:spPr bwMode="auto">
          <a:xfrm>
            <a:off x="5410200" y="3865564"/>
            <a:ext cx="1600200" cy="1190625"/>
          </a:xfrm>
          <a:prstGeom prst="rect">
            <a:avLst/>
          </a:prstGeom>
          <a:noFill/>
          <a:ln>
            <a:noFill/>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latin typeface="Palatino"/>
              </a:rPr>
              <a:t>programming</a:t>
            </a:r>
            <a:endParaRPr lang="en-US" sz="1800" b="0" u="sng">
              <a:latin typeface="Palatino"/>
            </a:endParaRPr>
          </a:p>
          <a:p>
            <a:pPr>
              <a:defRPr/>
            </a:pPr>
            <a:r>
              <a:rPr lang="en-US" sz="1800" b="0">
                <a:latin typeface="Palatino"/>
              </a:rPr>
              <a:t>semantics</a:t>
            </a:r>
            <a:endParaRPr/>
          </a:p>
          <a:p>
            <a:pPr>
              <a:defRPr/>
            </a:pPr>
            <a:r>
              <a:rPr lang="en-US" sz="1800" b="0" u="sng">
                <a:latin typeface="Palatino"/>
              </a:rPr>
              <a:t>language</a:t>
            </a:r>
            <a:endParaRPr lang="en-US" sz="1800" b="0">
              <a:latin typeface="Palatino"/>
            </a:endParaRPr>
          </a:p>
          <a:p>
            <a:pPr>
              <a:defRPr/>
            </a:pPr>
            <a:r>
              <a:rPr lang="en-US" sz="1800" b="0" u="sng">
                <a:latin typeface="Palatino"/>
              </a:rPr>
              <a:t>proof</a:t>
            </a:r>
            <a:r>
              <a:rPr lang="en-US" sz="1800" b="0">
                <a:latin typeface="Palatino"/>
              </a:rPr>
              <a:t>...</a:t>
            </a:r>
            <a:endParaRPr/>
          </a:p>
        </p:txBody>
      </p:sp>
      <p:sp>
        <p:nvSpPr>
          <p:cNvPr id="12" name="Text Box 10"/>
          <p:cNvSpPr>
            <a:spLocks/>
          </p:cNvSpPr>
          <p:nvPr/>
        </p:nvSpPr>
        <p:spPr bwMode="auto">
          <a:xfrm>
            <a:off x="2697163" y="3865563"/>
            <a:ext cx="1606550" cy="1465262"/>
          </a:xfrm>
          <a:prstGeom prst="rect">
            <a:avLst/>
          </a:prstGeom>
          <a:noFill/>
          <a:ln>
            <a:noFill/>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latin typeface="Palatino"/>
              </a:rPr>
              <a:t>learning</a:t>
            </a:r>
            <a:endParaRPr/>
          </a:p>
          <a:p>
            <a:pPr>
              <a:defRPr/>
            </a:pPr>
            <a:r>
              <a:rPr lang="en-US" sz="1800" b="0" u="sng">
                <a:latin typeface="Palatino"/>
              </a:rPr>
              <a:t>intelligence</a:t>
            </a:r>
            <a:endParaRPr lang="en-US" sz="1800" b="0">
              <a:latin typeface="Palatino"/>
            </a:endParaRPr>
          </a:p>
          <a:p>
            <a:pPr>
              <a:defRPr/>
            </a:pPr>
            <a:r>
              <a:rPr lang="en-US" sz="1800" b="0">
                <a:latin typeface="Palatino"/>
              </a:rPr>
              <a:t>algorithm</a:t>
            </a:r>
            <a:endParaRPr/>
          </a:p>
          <a:p>
            <a:pPr>
              <a:defRPr/>
            </a:pPr>
            <a:r>
              <a:rPr lang="en-US" sz="1800" b="0">
                <a:latin typeface="Palatino"/>
              </a:rPr>
              <a:t>reinforcement</a:t>
            </a:r>
            <a:endParaRPr/>
          </a:p>
          <a:p>
            <a:pPr>
              <a:defRPr/>
            </a:pPr>
            <a:r>
              <a:rPr lang="en-US" sz="1800" b="0">
                <a:latin typeface="Palatino"/>
              </a:rPr>
              <a:t>network...</a:t>
            </a:r>
            <a:endParaRPr/>
          </a:p>
        </p:txBody>
      </p:sp>
      <p:sp>
        <p:nvSpPr>
          <p:cNvPr id="13" name="Text Box 11"/>
          <p:cNvSpPr>
            <a:spLocks/>
          </p:cNvSpPr>
          <p:nvPr/>
        </p:nvSpPr>
        <p:spPr bwMode="auto">
          <a:xfrm>
            <a:off x="6896100" y="3865563"/>
            <a:ext cx="1485900" cy="1465262"/>
          </a:xfrm>
          <a:prstGeom prst="rect">
            <a:avLst/>
          </a:prstGeom>
          <a:noFill/>
          <a:ln>
            <a:noFill/>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latin typeface="Palatino"/>
              </a:rPr>
              <a:t>garbage</a:t>
            </a:r>
            <a:endParaRPr/>
          </a:p>
          <a:p>
            <a:pPr>
              <a:defRPr/>
            </a:pPr>
            <a:r>
              <a:rPr lang="en-US" sz="1800" b="0">
                <a:latin typeface="Palatino"/>
              </a:rPr>
              <a:t>collection</a:t>
            </a:r>
            <a:endParaRPr/>
          </a:p>
          <a:p>
            <a:pPr>
              <a:defRPr/>
            </a:pPr>
            <a:r>
              <a:rPr lang="en-US" sz="1800" b="0">
                <a:latin typeface="Palatino"/>
              </a:rPr>
              <a:t>memory</a:t>
            </a:r>
            <a:endParaRPr/>
          </a:p>
          <a:p>
            <a:pPr>
              <a:defRPr/>
            </a:pPr>
            <a:r>
              <a:rPr lang="en-US" sz="1800" b="0">
                <a:latin typeface="Palatino"/>
              </a:rPr>
              <a:t>optimization</a:t>
            </a:r>
            <a:endParaRPr/>
          </a:p>
          <a:p>
            <a:pPr>
              <a:defRPr/>
            </a:pPr>
            <a:r>
              <a:rPr lang="en-US" sz="1800" b="0">
                <a:latin typeface="Palatino"/>
              </a:rPr>
              <a:t>region...</a:t>
            </a:r>
            <a:endParaRPr/>
          </a:p>
        </p:txBody>
      </p:sp>
      <p:sp>
        <p:nvSpPr>
          <p:cNvPr id="14" name="AutoShape 12"/>
          <p:cNvSpPr>
            <a:spLocks noChangeArrowheads="1"/>
          </p:cNvSpPr>
          <p:nvPr/>
        </p:nvSpPr>
        <p:spPr bwMode="auto">
          <a:xfrm>
            <a:off x="7543800" y="1509713"/>
            <a:ext cx="304800" cy="457200"/>
          </a:xfrm>
          <a:prstGeom prst="foldedCorner">
            <a:avLst>
              <a:gd name="adj" fmla="val 28644"/>
            </a:avLst>
          </a:prstGeom>
          <a:solidFill>
            <a:srgbClr val="B2B2B2"/>
          </a:solidFill>
          <a:ln w="9525">
            <a:solidFill>
              <a:schemeClr val="tx1"/>
            </a:solidFill>
            <a:round/>
            <a:headEnd/>
            <a:tailEnd/>
          </a:ln>
        </p:spPr>
        <p:txBody>
          <a:bodyPr wrap="none" anchor="ctr"/>
          <a:lstStyle/>
          <a:p>
            <a:pPr>
              <a:defRPr/>
            </a:pPr>
            <a:endParaRPr lang="en-US"/>
          </a:p>
        </p:txBody>
      </p:sp>
      <p:sp>
        <p:nvSpPr>
          <p:cNvPr id="15" name="Text Box 13"/>
          <p:cNvSpPr>
            <a:spLocks/>
          </p:cNvSpPr>
          <p:nvPr/>
        </p:nvSpPr>
        <p:spPr bwMode="auto">
          <a:xfrm>
            <a:off x="7916916" y="1455738"/>
            <a:ext cx="1433406" cy="1077218"/>
          </a:xfrm>
          <a:prstGeom prst="rect">
            <a:avLst/>
          </a:prstGeom>
          <a:noFill/>
          <a:ln>
            <a:noFill/>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600" b="0">
                <a:latin typeface="Palatino"/>
              </a:rPr>
              <a:t>“planning</a:t>
            </a:r>
            <a:endParaRPr/>
          </a:p>
          <a:p>
            <a:pPr>
              <a:defRPr/>
            </a:pPr>
            <a:r>
              <a:rPr lang="en-US" sz="1600" b="0">
                <a:latin typeface="Palatino"/>
              </a:rPr>
              <a:t>  language</a:t>
            </a:r>
            <a:endParaRPr/>
          </a:p>
          <a:p>
            <a:pPr>
              <a:defRPr/>
            </a:pPr>
            <a:r>
              <a:rPr lang="en-US" sz="1600" b="0">
                <a:latin typeface="Palatino"/>
              </a:rPr>
              <a:t>  proof</a:t>
            </a:r>
            <a:endParaRPr/>
          </a:p>
          <a:p>
            <a:pPr>
              <a:defRPr/>
            </a:pPr>
            <a:r>
              <a:rPr lang="en-US" sz="1600" b="0">
                <a:latin typeface="Palatino"/>
              </a:rPr>
              <a:t>  intelligence”</a:t>
            </a:r>
            <a:endParaRPr/>
          </a:p>
        </p:txBody>
      </p:sp>
      <p:sp>
        <p:nvSpPr>
          <p:cNvPr id="16" name="Text Box 14"/>
          <p:cNvSpPr>
            <a:spLocks/>
          </p:cNvSpPr>
          <p:nvPr/>
        </p:nvSpPr>
        <p:spPr bwMode="auto">
          <a:xfrm>
            <a:off x="1524000" y="3857625"/>
            <a:ext cx="1060450" cy="641350"/>
          </a:xfrm>
          <a:prstGeom prst="rect">
            <a:avLst/>
          </a:prstGeom>
          <a:noFill/>
          <a:ln>
            <a:noFill/>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i="1">
                <a:latin typeface="Palatino"/>
              </a:rPr>
              <a:t>Training</a:t>
            </a:r>
            <a:endParaRPr/>
          </a:p>
          <a:p>
            <a:pPr>
              <a:defRPr/>
            </a:pPr>
            <a:r>
              <a:rPr lang="en-US" sz="1800" i="1">
                <a:latin typeface="Palatino"/>
              </a:rPr>
              <a:t>Data:</a:t>
            </a:r>
            <a:endParaRPr/>
          </a:p>
        </p:txBody>
      </p:sp>
      <p:cxnSp>
        <p:nvCxnSpPr>
          <p:cNvPr id="17" name="AutoShape 15"/>
          <p:cNvCxnSpPr>
            <a:cxnSpLocks noChangeShapeType="1"/>
            <a:stCxn id="14" idx="1"/>
            <a:endCxn id="9" idx="0"/>
          </p:cNvCxnSpPr>
          <p:nvPr/>
        </p:nvCxnSpPr>
        <p:spPr bwMode="auto">
          <a:xfrm rot="10800000" flipV="1">
            <a:off x="4704559" y="1738313"/>
            <a:ext cx="2839243" cy="1571624"/>
          </a:xfrm>
          <a:prstGeom prst="curvedConnector2">
            <a:avLst/>
          </a:prstGeom>
          <a:noFill/>
          <a:ln w="9525">
            <a:solidFill>
              <a:schemeClr val="tx1"/>
            </a:solidFill>
            <a:round/>
            <a:headEnd/>
            <a:tailEnd type="triangle" w="med" len="med"/>
          </a:ln>
        </p:spPr>
      </p:cxnSp>
      <p:sp>
        <p:nvSpPr>
          <p:cNvPr id="18" name="Text Box 16"/>
          <p:cNvSpPr>
            <a:spLocks/>
          </p:cNvSpPr>
          <p:nvPr/>
        </p:nvSpPr>
        <p:spPr bwMode="auto">
          <a:xfrm>
            <a:off x="1524000" y="1706563"/>
            <a:ext cx="762000" cy="641350"/>
          </a:xfrm>
          <a:prstGeom prst="rect">
            <a:avLst/>
          </a:prstGeom>
          <a:noFill/>
          <a:ln>
            <a:noFill/>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i="1">
                <a:latin typeface="Palatino"/>
              </a:rPr>
              <a:t>Test</a:t>
            </a:r>
            <a:endParaRPr/>
          </a:p>
          <a:p>
            <a:pPr>
              <a:defRPr/>
            </a:pPr>
            <a:r>
              <a:rPr lang="en-US" sz="1800" i="1">
                <a:latin typeface="Palatino"/>
              </a:rPr>
              <a:t>Data:</a:t>
            </a:r>
            <a:endParaRPr/>
          </a:p>
        </p:txBody>
      </p:sp>
      <p:sp>
        <p:nvSpPr>
          <p:cNvPr id="19" name="Text Box 17"/>
          <p:cNvSpPr>
            <a:spLocks/>
          </p:cNvSpPr>
          <p:nvPr/>
        </p:nvSpPr>
        <p:spPr bwMode="auto">
          <a:xfrm>
            <a:off x="1524001" y="3019426"/>
            <a:ext cx="1008063" cy="366713"/>
          </a:xfrm>
          <a:prstGeom prst="rect">
            <a:avLst/>
          </a:prstGeom>
          <a:noFill/>
          <a:ln>
            <a:noFill/>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i="1">
                <a:latin typeface="Palatino"/>
              </a:rPr>
              <a:t>Classes:</a:t>
            </a:r>
            <a:endParaRPr/>
          </a:p>
        </p:txBody>
      </p:sp>
      <p:sp>
        <p:nvSpPr>
          <p:cNvPr id="20" name="Text Box 18"/>
          <p:cNvSpPr>
            <a:spLocks/>
          </p:cNvSpPr>
          <p:nvPr/>
        </p:nvSpPr>
        <p:spPr bwMode="auto">
          <a:xfrm>
            <a:off x="3846514" y="2728913"/>
            <a:ext cx="592137" cy="366712"/>
          </a:xfrm>
          <a:prstGeom prst="rect">
            <a:avLst/>
          </a:prstGeom>
          <a:noFill/>
          <a:ln>
            <a:noFill/>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latin typeface="Palatino"/>
              </a:rPr>
              <a:t>(AI)</a:t>
            </a:r>
            <a:endParaRPr/>
          </a:p>
        </p:txBody>
      </p:sp>
      <p:sp>
        <p:nvSpPr>
          <p:cNvPr id="21" name="Rectangle 34"/>
          <p:cNvSpPr>
            <a:spLocks noGrp="1" noChangeArrowheads="1"/>
          </p:cNvSpPr>
          <p:nvPr>
            <p:ph type="title"/>
          </p:nvPr>
        </p:nvSpPr>
        <p:spPr bwMode="auto"/>
        <p:txBody>
          <a:bodyPr/>
          <a:lstStyle/>
          <a:p>
            <a:pPr>
              <a:defRPr/>
            </a:pPr>
            <a:r>
              <a:rPr lang="en-US">
                <a:latin typeface="Tw Cen MT Condensed"/>
              </a:rPr>
              <a:t>Document Classification</a:t>
            </a:r>
            <a:endParaRPr/>
          </a:p>
        </p:txBody>
      </p:sp>
      <p:sp>
        <p:nvSpPr>
          <p:cNvPr id="22" name="Footer Placeholder 4"/>
          <p:cNvSpPr>
            <a:spLocks noGrp="1"/>
          </p:cNvSpPr>
          <p:nvPr>
            <p:ph type="ftr" sz="quarter" idx="4294967295"/>
          </p:nvPr>
        </p:nvSpPr>
        <p:spPr bwMode="auto">
          <a:xfrm>
            <a:off x="0" y="6554788"/>
            <a:ext cx="2743200" cy="304800"/>
          </a:xfrm>
          <a:prstGeom prst="rect">
            <a:avLst/>
          </a:prstGeom>
          <a:noFill/>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lgn="r">
              <a:defRPr/>
            </a:pPr>
            <a:r>
              <a:rPr lang="en-US" sz="1800" b="0">
                <a:latin typeface="Tw Cen MT"/>
              </a:rPr>
              <a:t>Slide from Chris Manning</a:t>
            </a:r>
            <a:endParaRPr/>
          </a:p>
        </p:txBody>
      </p:sp>
      <p:sp>
        <p:nvSpPr>
          <p:cNvPr id="23" name="Text Box 20"/>
          <p:cNvSpPr>
            <a:spLocks/>
          </p:cNvSpPr>
          <p:nvPr/>
        </p:nvSpPr>
        <p:spPr bwMode="auto">
          <a:xfrm>
            <a:off x="5867401" y="2728913"/>
            <a:ext cx="1752599" cy="366712"/>
          </a:xfrm>
          <a:prstGeom prst="rect">
            <a:avLst/>
          </a:prstGeom>
          <a:noFill/>
          <a:ln>
            <a:noFill/>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latin typeface="Palatino"/>
              </a:rPr>
              <a:t>(Programming)</a:t>
            </a:r>
            <a:endParaRPr/>
          </a:p>
        </p:txBody>
      </p:sp>
      <p:sp>
        <p:nvSpPr>
          <p:cNvPr id="24" name="Text Box 21"/>
          <p:cNvSpPr>
            <a:spLocks/>
          </p:cNvSpPr>
          <p:nvPr/>
        </p:nvSpPr>
        <p:spPr bwMode="auto">
          <a:xfrm>
            <a:off x="8875713" y="2728913"/>
            <a:ext cx="766762" cy="366712"/>
          </a:xfrm>
          <a:prstGeom prst="rect">
            <a:avLst/>
          </a:prstGeom>
          <a:noFill/>
          <a:ln>
            <a:noFill/>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latin typeface="Palatino"/>
              </a:rPr>
              <a:t>(HCI)</a:t>
            </a:r>
            <a:endParaRPr/>
          </a:p>
        </p:txBody>
      </p:sp>
      <p:cxnSp>
        <p:nvCxnSpPr>
          <p:cNvPr id="25" name="AutoShape 22"/>
          <p:cNvCxnSpPr>
            <a:cxnSpLocks noChangeShapeType="1"/>
            <a:endCxn id="20" idx="0"/>
          </p:cNvCxnSpPr>
          <p:nvPr/>
        </p:nvCxnSpPr>
        <p:spPr bwMode="auto">
          <a:xfrm flipH="1">
            <a:off x="4143376" y="2133601"/>
            <a:ext cx="2105025" cy="595313"/>
          </a:xfrm>
          <a:prstGeom prst="straightConnector1">
            <a:avLst/>
          </a:prstGeom>
          <a:noFill/>
          <a:ln w="9525">
            <a:solidFill>
              <a:schemeClr val="tx1"/>
            </a:solidFill>
            <a:prstDash val="dash"/>
            <a:round/>
            <a:headEnd/>
            <a:tailEnd/>
          </a:ln>
        </p:spPr>
      </p:cxnSp>
      <p:cxnSp>
        <p:nvCxnSpPr>
          <p:cNvPr id="26" name="AutoShape 23"/>
          <p:cNvCxnSpPr>
            <a:cxnSpLocks noChangeShapeType="1"/>
            <a:endCxn id="23" idx="0"/>
          </p:cNvCxnSpPr>
          <p:nvPr/>
        </p:nvCxnSpPr>
        <p:spPr bwMode="auto">
          <a:xfrm>
            <a:off x="6248399" y="2133601"/>
            <a:ext cx="495300" cy="595313"/>
          </a:xfrm>
          <a:prstGeom prst="straightConnector1">
            <a:avLst/>
          </a:prstGeom>
          <a:noFill/>
          <a:ln w="9525">
            <a:solidFill>
              <a:schemeClr val="tx1"/>
            </a:solidFill>
            <a:prstDash val="dash"/>
            <a:round/>
            <a:headEnd/>
            <a:tailEnd/>
          </a:ln>
        </p:spPr>
      </p:cxnSp>
      <p:cxnSp>
        <p:nvCxnSpPr>
          <p:cNvPr id="27" name="AutoShape 24"/>
          <p:cNvCxnSpPr>
            <a:cxnSpLocks noChangeShapeType="1"/>
            <a:endCxn id="24" idx="0"/>
          </p:cNvCxnSpPr>
          <p:nvPr/>
        </p:nvCxnSpPr>
        <p:spPr bwMode="auto">
          <a:xfrm>
            <a:off x="6248399" y="2133601"/>
            <a:ext cx="3011488" cy="595313"/>
          </a:xfrm>
          <a:prstGeom prst="straightConnector1">
            <a:avLst/>
          </a:prstGeom>
          <a:noFill/>
          <a:ln w="9525">
            <a:solidFill>
              <a:schemeClr val="tx1"/>
            </a:solidFill>
            <a:prstDash val="dash"/>
            <a:round/>
            <a:headEnd/>
            <a:tailEnd/>
          </a:ln>
        </p:spPr>
      </p:cxnSp>
      <p:cxnSp>
        <p:nvCxnSpPr>
          <p:cNvPr id="28" name="AutoShape 25"/>
          <p:cNvCxnSpPr>
            <a:cxnSpLocks noChangeShapeType="1"/>
            <a:stCxn id="20" idx="2"/>
            <a:endCxn id="9" idx="0"/>
          </p:cNvCxnSpPr>
          <p:nvPr/>
        </p:nvCxnSpPr>
        <p:spPr bwMode="auto">
          <a:xfrm>
            <a:off x="4142583" y="3095625"/>
            <a:ext cx="561975" cy="214312"/>
          </a:xfrm>
          <a:prstGeom prst="straightConnector1">
            <a:avLst/>
          </a:prstGeom>
          <a:noFill/>
          <a:ln w="9525">
            <a:solidFill>
              <a:schemeClr val="tx1"/>
            </a:solidFill>
            <a:prstDash val="dash"/>
            <a:round/>
            <a:headEnd/>
            <a:tailEnd/>
          </a:ln>
        </p:spPr>
      </p:cxnSp>
      <p:cxnSp>
        <p:nvCxnSpPr>
          <p:cNvPr id="29" name="AutoShape 26"/>
          <p:cNvCxnSpPr>
            <a:cxnSpLocks noChangeShapeType="1"/>
            <a:stCxn id="23" idx="2"/>
            <a:endCxn id="7" idx="0"/>
          </p:cNvCxnSpPr>
          <p:nvPr/>
        </p:nvCxnSpPr>
        <p:spPr bwMode="auto">
          <a:xfrm flipH="1">
            <a:off x="6022976" y="3095625"/>
            <a:ext cx="720725" cy="214312"/>
          </a:xfrm>
          <a:prstGeom prst="straightConnector1">
            <a:avLst/>
          </a:prstGeom>
          <a:noFill/>
          <a:ln w="9525">
            <a:solidFill>
              <a:schemeClr val="tx1"/>
            </a:solidFill>
            <a:prstDash val="dash"/>
            <a:round/>
            <a:headEnd/>
            <a:tailEnd/>
          </a:ln>
        </p:spPr>
      </p:cxnSp>
      <p:cxnSp>
        <p:nvCxnSpPr>
          <p:cNvPr id="30" name="AutoShape 27"/>
          <p:cNvCxnSpPr>
            <a:cxnSpLocks noChangeShapeType="1"/>
            <a:stCxn id="23" idx="2"/>
            <a:endCxn id="6" idx="0"/>
          </p:cNvCxnSpPr>
          <p:nvPr/>
        </p:nvCxnSpPr>
        <p:spPr bwMode="auto">
          <a:xfrm>
            <a:off x="6743701" y="3095625"/>
            <a:ext cx="639763" cy="214312"/>
          </a:xfrm>
          <a:prstGeom prst="straightConnector1">
            <a:avLst/>
          </a:prstGeom>
          <a:noFill/>
          <a:ln w="9525">
            <a:solidFill>
              <a:schemeClr val="tx1"/>
            </a:solidFill>
            <a:prstDash val="dash"/>
            <a:round/>
            <a:headEnd/>
            <a:tailEnd/>
          </a:ln>
        </p:spPr>
      </p:cxnSp>
      <p:cxnSp>
        <p:nvCxnSpPr>
          <p:cNvPr id="31" name="AutoShape 28"/>
          <p:cNvCxnSpPr>
            <a:cxnSpLocks noChangeShapeType="1"/>
            <a:stCxn id="24" idx="2"/>
            <a:endCxn id="4" idx="0"/>
          </p:cNvCxnSpPr>
          <p:nvPr/>
        </p:nvCxnSpPr>
        <p:spPr bwMode="auto">
          <a:xfrm flipH="1">
            <a:off x="8831264" y="3095625"/>
            <a:ext cx="427831" cy="214312"/>
          </a:xfrm>
          <a:prstGeom prst="straightConnector1">
            <a:avLst/>
          </a:prstGeom>
          <a:noFill/>
          <a:ln w="9525">
            <a:solidFill>
              <a:schemeClr val="tx1"/>
            </a:solidFill>
            <a:prstDash val="dash"/>
            <a:round/>
            <a:headEnd/>
            <a:tailEnd/>
          </a:ln>
        </p:spPr>
      </p:cxnSp>
      <p:cxnSp>
        <p:nvCxnSpPr>
          <p:cNvPr id="32" name="AutoShape 29"/>
          <p:cNvCxnSpPr>
            <a:cxnSpLocks noChangeShapeType="1"/>
            <a:stCxn id="24" idx="2"/>
            <a:endCxn id="5" idx="0"/>
          </p:cNvCxnSpPr>
          <p:nvPr/>
        </p:nvCxnSpPr>
        <p:spPr bwMode="auto">
          <a:xfrm>
            <a:off x="9259094" y="3095625"/>
            <a:ext cx="715962" cy="214312"/>
          </a:xfrm>
          <a:prstGeom prst="straightConnector1">
            <a:avLst/>
          </a:prstGeom>
          <a:noFill/>
          <a:ln w="9525">
            <a:solidFill>
              <a:schemeClr val="tx1"/>
            </a:solidFill>
            <a:prstDash val="dash"/>
            <a:round/>
            <a:headEnd/>
            <a:tailEnd/>
          </a:ln>
        </p:spPr>
      </p:cxnSp>
      <p:cxnSp>
        <p:nvCxnSpPr>
          <p:cNvPr id="33" name="AutoShape 30"/>
          <p:cNvCxnSpPr>
            <a:cxnSpLocks noChangeShapeType="1"/>
            <a:stCxn id="20" idx="2"/>
            <a:endCxn id="8" idx="0"/>
          </p:cNvCxnSpPr>
          <p:nvPr/>
        </p:nvCxnSpPr>
        <p:spPr bwMode="auto">
          <a:xfrm flipH="1">
            <a:off x="3419476" y="3095626"/>
            <a:ext cx="723107" cy="219075"/>
          </a:xfrm>
          <a:prstGeom prst="straightConnector1">
            <a:avLst/>
          </a:prstGeom>
          <a:noFill/>
          <a:ln w="9525">
            <a:solidFill>
              <a:schemeClr val="tx1"/>
            </a:solidFill>
            <a:prstDash val="dash"/>
            <a:round/>
            <a:headEnd/>
            <a:tailEnd/>
          </a:ln>
        </p:spPr>
      </p:cxnSp>
      <p:sp>
        <p:nvSpPr>
          <p:cNvPr id="34" name="Text Box 31"/>
          <p:cNvSpPr>
            <a:spLocks/>
          </p:cNvSpPr>
          <p:nvPr/>
        </p:nvSpPr>
        <p:spPr bwMode="auto">
          <a:xfrm>
            <a:off x="8267700" y="3868738"/>
            <a:ext cx="355600" cy="366712"/>
          </a:xfrm>
          <a:prstGeom prst="rect">
            <a:avLst/>
          </a:prstGeom>
          <a:noFill/>
          <a:ln>
            <a:noFill/>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latin typeface="Palatino"/>
              </a:rPr>
              <a:t>...</a:t>
            </a:r>
            <a:endParaRPr/>
          </a:p>
        </p:txBody>
      </p:sp>
      <p:sp>
        <p:nvSpPr>
          <p:cNvPr id="35" name="Text Box 32"/>
          <p:cNvSpPr>
            <a:spLocks/>
          </p:cNvSpPr>
          <p:nvPr/>
        </p:nvSpPr>
        <p:spPr bwMode="auto">
          <a:xfrm>
            <a:off x="9702800" y="3886201"/>
            <a:ext cx="355600" cy="366713"/>
          </a:xfrm>
          <a:prstGeom prst="rect">
            <a:avLst/>
          </a:prstGeom>
          <a:noFill/>
          <a:ln>
            <a:noFill/>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latin typeface="Palatino"/>
              </a:rPr>
              <a: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4"/>
          <p:cNvSpPr>
            <a:spLocks noGrp="1" noChangeArrowheads="1"/>
          </p:cNvSpPr>
          <p:nvPr>
            <p:ph type="title"/>
          </p:nvPr>
        </p:nvSpPr>
        <p:spPr bwMode="auto"/>
        <p:txBody>
          <a:bodyPr/>
          <a:lstStyle/>
          <a:p>
            <a:pPr>
              <a:defRPr/>
            </a:pPr>
            <a:r>
              <a:rPr lang="en-US" sz="3600"/>
              <a:t>Classification Methods: Hand-coded rules</a:t>
            </a:r>
            <a:endParaRPr/>
          </a:p>
        </p:txBody>
      </p:sp>
      <p:sp>
        <p:nvSpPr>
          <p:cNvPr id="5" name="Rectangle 5"/>
          <p:cNvSpPr>
            <a:spLocks noGrp="1" noChangeArrowheads="1"/>
          </p:cNvSpPr>
          <p:nvPr>
            <p:ph idx="1"/>
          </p:nvPr>
        </p:nvSpPr>
        <p:spPr bwMode="auto"/>
        <p:txBody>
          <a:bodyPr/>
          <a:lstStyle/>
          <a:p>
            <a:pPr>
              <a:defRPr/>
            </a:pPr>
            <a:r>
              <a:rPr lang="en-US" sz="3200"/>
              <a:t>Some spam/email filters, etc. </a:t>
            </a:r>
            <a:endParaRPr/>
          </a:p>
          <a:p>
            <a:pPr>
              <a:defRPr/>
            </a:pPr>
            <a:r>
              <a:rPr lang="en-US" sz="3200"/>
              <a:t>E.g., assign category if document contains a given boolean combination of words</a:t>
            </a:r>
            <a:endParaRPr/>
          </a:p>
          <a:p>
            <a:pPr marL="742950" lvl="2" indent="-342900">
              <a:buSzPct val="80000"/>
              <a:buFont typeface="Wingdings"/>
              <a:buChar char="l"/>
              <a:defRPr/>
            </a:pPr>
            <a:r>
              <a:rPr lang="en-US">
                <a:latin typeface="Calibri"/>
              </a:rPr>
              <a:t>spam: black-list-address OR (“dollars” AND “have been selected”)</a:t>
            </a:r>
            <a:endParaRPr lang="en-US" sz="2800"/>
          </a:p>
          <a:p>
            <a:pPr>
              <a:defRPr/>
            </a:pPr>
            <a:r>
              <a:rPr lang="en-US" sz="3200"/>
              <a:t>Accuracy is often very high</a:t>
            </a:r>
            <a:endParaRPr/>
          </a:p>
          <a:p>
            <a:pPr lvl="1">
              <a:defRPr/>
            </a:pPr>
            <a:r>
              <a:rPr lang="en-US">
                <a:latin typeface="Calibri"/>
              </a:rPr>
              <a:t>if a rule has been carefully refined over time by a subject expert</a:t>
            </a:r>
            <a:endParaRPr/>
          </a:p>
          <a:p>
            <a:pPr>
              <a:defRPr/>
            </a:pPr>
            <a:r>
              <a:rPr lang="en-US" sz="3200"/>
              <a:t>Building and maintaining these rules is expensive</a:t>
            </a:r>
            <a:endParaRPr/>
          </a:p>
        </p:txBody>
      </p:sp>
      <p:sp>
        <p:nvSpPr>
          <p:cNvPr id="6" name="Footer Placeholder 4"/>
          <p:cNvSpPr>
            <a:spLocks noGrp="1"/>
          </p:cNvSpPr>
          <p:nvPr>
            <p:ph type="ftr" sz="quarter" idx="4294967295"/>
          </p:nvPr>
        </p:nvSpPr>
        <p:spPr bwMode="auto">
          <a:xfrm>
            <a:off x="0" y="6511925"/>
            <a:ext cx="2590800" cy="304800"/>
          </a:xfrm>
          <a:prstGeom prst="rect">
            <a:avLst/>
          </a:prstGeom>
          <a:noFill/>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lgn="r">
              <a:defRPr/>
            </a:pPr>
            <a:r>
              <a:rPr lang="en-US" sz="1800" b="0">
                <a:latin typeface="Tw Cen MT"/>
              </a:rPr>
              <a:t>Slide from Chris Manning</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2209800" y="0"/>
            <a:ext cx="8458200" cy="762000"/>
          </a:xfrm>
        </p:spPr>
        <p:txBody>
          <a:bodyPr/>
          <a:lstStyle/>
          <a:p>
            <a:pPr>
              <a:defRPr/>
            </a:pPr>
            <a:r>
              <a:rPr lang="en-US" sz="3600"/>
              <a:t>Classification Methods: Supervised Machine Learning</a:t>
            </a:r>
            <a:endParaRPr/>
          </a:p>
        </p:txBody>
      </p:sp>
      <p:sp>
        <p:nvSpPr>
          <p:cNvPr id="5" name="Content Placeholder 2"/>
          <p:cNvSpPr>
            <a:spLocks noGrp="1"/>
          </p:cNvSpPr>
          <p:nvPr>
            <p:ph idx="1"/>
          </p:nvPr>
        </p:nvSpPr>
        <p:spPr bwMode="auto"/>
        <p:txBody>
          <a:bodyPr/>
          <a:lstStyle/>
          <a:p>
            <a:pPr>
              <a:defRPr/>
            </a:pPr>
            <a:r>
              <a:rPr lang="en-US" i="1" dirty="0"/>
              <a:t>Input: </a:t>
            </a:r>
            <a:endParaRPr dirty="0"/>
          </a:p>
          <a:p>
            <a:pPr lvl="1">
              <a:defRPr/>
            </a:pPr>
            <a:r>
              <a:rPr lang="en-US" dirty="0"/>
              <a:t>a document </a:t>
            </a:r>
            <a:r>
              <a:rPr lang="en-US" i="1" dirty="0">
                <a:solidFill>
                  <a:srgbClr val="FF0000"/>
                </a:solidFill>
                <a:latin typeface="+mj-lt"/>
              </a:rPr>
              <a:t>d </a:t>
            </a:r>
            <a:r>
              <a:rPr lang="en-US" dirty="0">
                <a:solidFill>
                  <a:srgbClr val="FF0000"/>
                </a:solidFill>
                <a:latin typeface="+mj-lt"/>
                <a:sym typeface="Symbol" panose="05050102010706020507" pitchFamily="18" charset="2"/>
              </a:rPr>
              <a:t></a:t>
            </a:r>
            <a:r>
              <a:rPr lang="en-US" i="1" dirty="0">
                <a:solidFill>
                  <a:srgbClr val="FF0000"/>
                </a:solidFill>
                <a:latin typeface="+mj-lt"/>
              </a:rPr>
              <a:t> D</a:t>
            </a:r>
            <a:endParaRPr dirty="0">
              <a:latin typeface="+mj-lt"/>
            </a:endParaRPr>
          </a:p>
          <a:p>
            <a:pPr lvl="1">
              <a:defRPr/>
            </a:pPr>
            <a:r>
              <a:rPr lang="en-US" i="1" dirty="0"/>
              <a:t> </a:t>
            </a:r>
            <a:r>
              <a:rPr lang="en-US" dirty="0">
                <a:ea typeface="ＭＳ Ｐゴシック"/>
              </a:rPr>
              <a:t>a fixed set of classes  </a:t>
            </a:r>
            <a:r>
              <a:rPr lang="en-US" i="1" dirty="0">
                <a:solidFill>
                  <a:srgbClr val="FF0000"/>
                </a:solidFill>
                <a:latin typeface="+mj-lt"/>
                <a:ea typeface="ＭＳ Ｐゴシック"/>
              </a:rPr>
              <a:t>C </a:t>
            </a:r>
            <a:r>
              <a:rPr lang="en-US" dirty="0">
                <a:solidFill>
                  <a:srgbClr val="FF0000"/>
                </a:solidFill>
                <a:latin typeface="+mj-lt"/>
                <a:ea typeface="ＭＳ Ｐゴシック"/>
              </a:rPr>
              <a:t>=</a:t>
            </a:r>
            <a:r>
              <a:rPr lang="en-US" i="1" dirty="0">
                <a:solidFill>
                  <a:srgbClr val="FF0000"/>
                </a:solidFill>
                <a:latin typeface="+mj-lt"/>
                <a:ea typeface="ＭＳ Ｐゴシック"/>
              </a:rPr>
              <a:t> </a:t>
            </a:r>
            <a:r>
              <a:rPr lang="en-US" dirty="0">
                <a:solidFill>
                  <a:srgbClr val="FF0000"/>
                </a:solidFill>
                <a:latin typeface="+mj-lt"/>
                <a:ea typeface="ＭＳ Ｐゴシック"/>
              </a:rPr>
              <a:t>{</a:t>
            </a:r>
            <a:r>
              <a:rPr lang="en-US" i="1" dirty="0">
                <a:solidFill>
                  <a:srgbClr val="FF0000"/>
                </a:solidFill>
                <a:latin typeface="+mj-lt"/>
                <a:ea typeface="ＭＳ Ｐゴシック"/>
              </a:rPr>
              <a:t>c</a:t>
            </a:r>
            <a:r>
              <a:rPr lang="en-US" baseline="-25000" dirty="0">
                <a:solidFill>
                  <a:srgbClr val="FF0000"/>
                </a:solidFill>
                <a:latin typeface="+mj-lt"/>
                <a:ea typeface="ＭＳ Ｐゴシック"/>
              </a:rPr>
              <a:t>1</a:t>
            </a:r>
            <a:r>
              <a:rPr lang="en-US" dirty="0">
                <a:solidFill>
                  <a:srgbClr val="FF0000"/>
                </a:solidFill>
                <a:latin typeface="+mj-lt"/>
                <a:ea typeface="ＭＳ Ｐゴシック"/>
              </a:rPr>
              <a:t>, </a:t>
            </a:r>
            <a:r>
              <a:rPr lang="en-US" i="1" dirty="0">
                <a:solidFill>
                  <a:srgbClr val="FF0000"/>
                </a:solidFill>
                <a:latin typeface="+mj-lt"/>
                <a:ea typeface="ＭＳ Ｐゴシック"/>
              </a:rPr>
              <a:t>c</a:t>
            </a:r>
            <a:r>
              <a:rPr lang="en-US" baseline="-25000" dirty="0">
                <a:solidFill>
                  <a:srgbClr val="FF0000"/>
                </a:solidFill>
                <a:latin typeface="+mj-lt"/>
                <a:ea typeface="ＭＳ Ｐゴシック"/>
              </a:rPr>
              <a:t>2</a:t>
            </a:r>
            <a:r>
              <a:rPr lang="en-US" dirty="0">
                <a:solidFill>
                  <a:srgbClr val="FF0000"/>
                </a:solidFill>
                <a:latin typeface="+mj-lt"/>
                <a:ea typeface="ＭＳ Ｐゴシック"/>
              </a:rPr>
              <a:t>,…, </a:t>
            </a:r>
            <a:r>
              <a:rPr lang="en-US" i="1" dirty="0" err="1">
                <a:solidFill>
                  <a:srgbClr val="FF0000"/>
                </a:solidFill>
                <a:latin typeface="+mj-lt"/>
                <a:ea typeface="ＭＳ Ｐゴシック"/>
              </a:rPr>
              <a:t>c</a:t>
            </a:r>
            <a:r>
              <a:rPr lang="en-US" i="1" baseline="-25000" dirty="0" err="1">
                <a:solidFill>
                  <a:srgbClr val="FF0000"/>
                </a:solidFill>
                <a:latin typeface="+mj-lt"/>
                <a:ea typeface="ＭＳ Ｐゴシック"/>
              </a:rPr>
              <a:t>K</a:t>
            </a:r>
            <a:r>
              <a:rPr lang="en-US" dirty="0">
                <a:solidFill>
                  <a:srgbClr val="FF0000"/>
                </a:solidFill>
                <a:latin typeface="+mj-lt"/>
                <a:ea typeface="ＭＳ Ｐゴシック"/>
              </a:rPr>
              <a:t>}</a:t>
            </a:r>
            <a:endParaRPr lang="en-US" sz="1800" i="1" dirty="0">
              <a:solidFill>
                <a:srgbClr val="FF0000"/>
              </a:solidFill>
              <a:latin typeface="+mj-lt"/>
            </a:endParaRPr>
          </a:p>
          <a:p>
            <a:pPr lvl="1">
              <a:defRPr/>
            </a:pPr>
            <a:r>
              <a:rPr lang="en-US" dirty="0"/>
              <a:t>A training set of </a:t>
            </a:r>
            <a:r>
              <a:rPr lang="en-US" i="1" dirty="0">
                <a:solidFill>
                  <a:srgbClr val="FF0000"/>
                </a:solidFill>
                <a:latin typeface="+mj-lt"/>
              </a:rPr>
              <a:t>N</a:t>
            </a:r>
            <a:r>
              <a:rPr lang="en-US" i="1" dirty="0"/>
              <a:t> </a:t>
            </a:r>
            <a:r>
              <a:rPr lang="en-US" dirty="0"/>
              <a:t>hand-labeled documents </a:t>
            </a:r>
            <a:r>
              <a:rPr lang="en-US" i="1" dirty="0">
                <a:solidFill>
                  <a:srgbClr val="FF0000"/>
                </a:solidFill>
                <a:latin typeface="+mj-lt"/>
              </a:rPr>
              <a:t>T</a:t>
            </a:r>
            <a:r>
              <a:rPr lang="en-US" dirty="0">
                <a:solidFill>
                  <a:srgbClr val="FF0000"/>
                </a:solidFill>
                <a:latin typeface="+mj-lt"/>
              </a:rPr>
              <a:t> = { (</a:t>
            </a:r>
            <a:r>
              <a:rPr lang="en-US" i="1" dirty="0">
                <a:solidFill>
                  <a:srgbClr val="FF0000"/>
                </a:solidFill>
                <a:latin typeface="+mj-lt"/>
              </a:rPr>
              <a:t>d</a:t>
            </a:r>
            <a:r>
              <a:rPr lang="en-US" baseline="-25000" dirty="0">
                <a:solidFill>
                  <a:srgbClr val="FF0000"/>
                </a:solidFill>
                <a:latin typeface="+mj-lt"/>
              </a:rPr>
              <a:t>1</a:t>
            </a:r>
            <a:r>
              <a:rPr lang="en-US" i="1" dirty="0">
                <a:solidFill>
                  <a:srgbClr val="FF0000"/>
                </a:solidFill>
                <a:latin typeface="+mj-lt"/>
              </a:rPr>
              <a:t>,c</a:t>
            </a:r>
            <a:r>
              <a:rPr lang="en-US" baseline="-25000" dirty="0">
                <a:solidFill>
                  <a:srgbClr val="FF0000"/>
                </a:solidFill>
                <a:latin typeface="+mj-lt"/>
              </a:rPr>
              <a:t>1</a:t>
            </a:r>
            <a:r>
              <a:rPr lang="en-US" dirty="0">
                <a:solidFill>
                  <a:srgbClr val="FF0000"/>
                </a:solidFill>
                <a:latin typeface="+mj-lt"/>
              </a:rPr>
              <a:t>)</a:t>
            </a:r>
            <a:r>
              <a:rPr lang="en-US" i="1" dirty="0">
                <a:solidFill>
                  <a:srgbClr val="FF0000"/>
                </a:solidFill>
                <a:latin typeface="+mj-lt"/>
              </a:rPr>
              <a:t>,....,</a:t>
            </a:r>
            <a:r>
              <a:rPr lang="en-US" dirty="0">
                <a:solidFill>
                  <a:srgbClr val="FF0000"/>
                </a:solidFill>
                <a:latin typeface="+mj-lt"/>
              </a:rPr>
              <a:t>(</a:t>
            </a:r>
            <a:r>
              <a:rPr lang="en-US" i="1" dirty="0" err="1">
                <a:solidFill>
                  <a:srgbClr val="FF0000"/>
                </a:solidFill>
                <a:latin typeface="+mj-lt"/>
              </a:rPr>
              <a:t>d</a:t>
            </a:r>
            <a:r>
              <a:rPr lang="en-US" i="1" baseline="-25000" dirty="0" err="1">
                <a:solidFill>
                  <a:srgbClr val="FF0000"/>
                </a:solidFill>
                <a:latin typeface="+mj-lt"/>
              </a:rPr>
              <a:t>N</a:t>
            </a:r>
            <a:r>
              <a:rPr lang="en-US" i="1" dirty="0" err="1">
                <a:solidFill>
                  <a:srgbClr val="FF0000"/>
                </a:solidFill>
                <a:latin typeface="+mj-lt"/>
              </a:rPr>
              <a:t>,c</a:t>
            </a:r>
            <a:r>
              <a:rPr lang="en-US" i="1" baseline="-25000" dirty="0" err="1">
                <a:solidFill>
                  <a:srgbClr val="FF0000"/>
                </a:solidFill>
                <a:latin typeface="+mj-lt"/>
              </a:rPr>
              <a:t>N</a:t>
            </a:r>
            <a:r>
              <a:rPr lang="en-US" dirty="0">
                <a:solidFill>
                  <a:srgbClr val="FF0000"/>
                </a:solidFill>
                <a:latin typeface="+mj-lt"/>
              </a:rPr>
              <a:t>) }</a:t>
            </a:r>
            <a:endParaRPr dirty="0">
              <a:latin typeface="+mj-lt"/>
            </a:endParaRPr>
          </a:p>
          <a:p>
            <a:pPr>
              <a:defRPr/>
            </a:pPr>
            <a:r>
              <a:rPr lang="en-US" i="1" dirty="0"/>
              <a:t>Output: </a:t>
            </a:r>
            <a:endParaRPr dirty="0"/>
          </a:p>
          <a:p>
            <a:pPr lvl="1">
              <a:defRPr/>
            </a:pPr>
            <a:r>
              <a:rPr lang="en-US" dirty="0"/>
              <a:t>a learned classifier </a:t>
            </a:r>
            <a:r>
              <a:rPr lang="en-US" i="1" dirty="0">
                <a:solidFill>
                  <a:srgbClr val="FF0000"/>
                </a:solidFill>
                <a:latin typeface="+mj-lt"/>
              </a:rPr>
              <a:t>γ</a:t>
            </a:r>
            <a:r>
              <a:rPr lang="en-US" dirty="0">
                <a:solidFill>
                  <a:srgbClr val="FF0000"/>
                </a:solidFill>
                <a:latin typeface="+mj-lt"/>
              </a:rPr>
              <a:t>: </a:t>
            </a:r>
            <a:r>
              <a:rPr lang="en-US" i="1" dirty="0">
                <a:solidFill>
                  <a:srgbClr val="FF0000"/>
                </a:solidFill>
                <a:latin typeface="+mj-lt"/>
              </a:rPr>
              <a:t>D </a:t>
            </a:r>
            <a:r>
              <a:rPr lang="en-US" dirty="0">
                <a:latin typeface="Arial"/>
                <a:cs typeface="Arial"/>
              </a:rPr>
              <a:t>→</a:t>
            </a:r>
            <a:r>
              <a:rPr lang="en-US" i="1" dirty="0">
                <a:solidFill>
                  <a:srgbClr val="FF0000"/>
                </a:solidFill>
                <a:latin typeface="+mj-lt"/>
              </a:rPr>
              <a:t> C</a:t>
            </a:r>
          </a:p>
        </p:txBody>
      </p:sp>
      <p:sp>
        <p:nvSpPr>
          <p:cNvPr id="6" name="Slide Number Placeholder 3"/>
          <p:cNvSpPr>
            <a:spLocks noGrp="1"/>
          </p:cNvSpPr>
          <p:nvPr>
            <p:ph type="sldNum" sz="quarter" idx="4294967295"/>
          </p:nvPr>
        </p:nvSpPr>
        <p:spPr bwMode="auto">
          <a:xfrm>
            <a:off x="0" y="6273800"/>
            <a:ext cx="1981200" cy="457200"/>
          </a:xfrm>
          <a:prstGeom prst="rect">
            <a:avLst/>
          </a:prstGeom>
        </p:spPr>
        <p:txBody>
          <a:bodyPr/>
          <a:lstStyle/>
          <a:p>
            <a:pPr>
              <a:defRPr/>
            </a:pPr>
            <a:r>
              <a:rPr lang="en-US"/>
              <a:t>12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4"/>
          <p:cNvSpPr>
            <a:spLocks noGrp="1" noChangeArrowheads="1"/>
          </p:cNvSpPr>
          <p:nvPr>
            <p:ph type="title"/>
          </p:nvPr>
        </p:nvSpPr>
        <p:spPr bwMode="auto">
          <a:xfrm>
            <a:off x="2209800" y="0"/>
            <a:ext cx="8458200" cy="762000"/>
          </a:xfrm>
        </p:spPr>
        <p:txBody>
          <a:bodyPr/>
          <a:lstStyle/>
          <a:p>
            <a:pPr>
              <a:defRPr/>
            </a:pPr>
            <a:r>
              <a:rPr lang="en-US" sz="4000"/>
              <a:t>Classification Methods: Supervised Machine Learning</a:t>
            </a:r>
            <a:endParaRPr sz="4800"/>
          </a:p>
        </p:txBody>
      </p:sp>
      <p:sp>
        <p:nvSpPr>
          <p:cNvPr id="5" name="Rectangle 5"/>
          <p:cNvSpPr>
            <a:spLocks noGrp="1" noChangeArrowheads="1"/>
          </p:cNvSpPr>
          <p:nvPr>
            <p:ph idx="1"/>
          </p:nvPr>
        </p:nvSpPr>
        <p:spPr bwMode="auto"/>
        <p:txBody>
          <a:bodyPr/>
          <a:lstStyle/>
          <a:p>
            <a:pPr>
              <a:defRPr/>
            </a:pPr>
            <a:r>
              <a:rPr lang="en-US"/>
              <a:t>Any kind of classifier</a:t>
            </a:r>
            <a:endParaRPr/>
          </a:p>
          <a:p>
            <a:pPr lvl="1">
              <a:defRPr/>
            </a:pPr>
            <a:r>
              <a:rPr lang="en-US"/>
              <a:t>Na</a:t>
            </a:r>
            <a:r>
              <a:rPr lang="fr-FR"/>
              <a:t>ï</a:t>
            </a:r>
            <a:r>
              <a:rPr lang="en-US"/>
              <a:t>ve Bayes</a:t>
            </a:r>
            <a:endParaRPr/>
          </a:p>
          <a:p>
            <a:pPr lvl="1">
              <a:defRPr/>
            </a:pPr>
            <a:r>
              <a:rPr lang="en-US"/>
              <a:t>Logistic regression</a:t>
            </a:r>
            <a:endParaRPr/>
          </a:p>
          <a:p>
            <a:pPr lvl="1">
              <a:defRPr/>
            </a:pPr>
            <a:r>
              <a:rPr lang="en-US"/>
              <a:t>Support-vector machines</a:t>
            </a:r>
            <a:endParaRPr/>
          </a:p>
          <a:p>
            <a:pPr lvl="1">
              <a:defRPr/>
            </a:pPr>
            <a:r>
              <a:rPr lang="en-US"/>
              <a:t>k-Nearest Neighbors</a:t>
            </a:r>
            <a:endParaRPr/>
          </a:p>
          <a:p>
            <a:pPr lvl="1">
              <a:defRPr/>
            </a:pPr>
            <a:r>
              <a:rPr lang="en-US"/>
              <a:t>Deep Neural Networks</a:t>
            </a:r>
            <a:endParaRPr/>
          </a:p>
          <a:p>
            <a:pPr lvl="1">
              <a:defRPr/>
            </a:pPr>
            <a:endParaRPr lang="en-US"/>
          </a:p>
          <a:p>
            <a:pPr lvl="1">
              <a:defRPr/>
            </a:pPr>
            <a:r>
              <a:rPr lang="en-US"/>
              <a:t>…</a:t>
            </a:r>
            <a:endParaRPr lang="en-US" sz="1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ctrTitle" sz="quarter"/>
          </p:nvPr>
        </p:nvSpPr>
        <p:spPr bwMode="auto">
          <a:xfrm>
            <a:off x="2971800" y="1676400"/>
            <a:ext cx="7772400" cy="1371600"/>
          </a:xfrm>
        </p:spPr>
        <p:txBody>
          <a:bodyPr/>
          <a:lstStyle/>
          <a:p>
            <a:pPr>
              <a:defRPr/>
            </a:pPr>
            <a:r>
              <a:rPr lang="en-US">
                <a:latin typeface="Tw Cen MT Condensed"/>
              </a:rPr>
              <a:t>Naïve Bayes Intuition</a:t>
            </a:r>
            <a:endParaRPr/>
          </a:p>
        </p:txBody>
      </p:sp>
      <p:sp>
        <p:nvSpPr>
          <p:cNvPr id="5" name="Subtitle 3"/>
          <p:cNvSpPr>
            <a:spLocks noGrp="1"/>
          </p:cNvSpPr>
          <p:nvPr>
            <p:ph type="subTitle" sz="quarter" idx="1"/>
          </p:nvPr>
        </p:nvSpPr>
        <p:spPr bwMode="auto"/>
        <p:txBody>
          <a:bodyPr/>
          <a:lstStyle/>
          <a:p>
            <a:pPr>
              <a:defRPr/>
            </a:pPr>
            <a:endParaRPr lang="en-US">
              <a:ea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en-US"/>
              <a:t>Naïve Bayes Intuition</a:t>
            </a:r>
            <a:endParaRPr/>
          </a:p>
        </p:txBody>
      </p:sp>
      <p:sp>
        <p:nvSpPr>
          <p:cNvPr id="5" name="Content Placeholder 2"/>
          <p:cNvSpPr>
            <a:spLocks noGrp="1"/>
          </p:cNvSpPr>
          <p:nvPr>
            <p:ph idx="1"/>
          </p:nvPr>
        </p:nvSpPr>
        <p:spPr bwMode="auto">
          <a:xfrm>
            <a:off x="2286001" y="1447800"/>
            <a:ext cx="8153399" cy="4445000"/>
          </a:xfrm>
        </p:spPr>
        <p:txBody>
          <a:bodyPr/>
          <a:lstStyle/>
          <a:p>
            <a:pPr>
              <a:defRPr/>
            </a:pPr>
            <a:r>
              <a:rPr lang="en-US" dirty="0"/>
              <a:t>Simple (“</a:t>
            </a:r>
            <a:r>
              <a:rPr lang="en-US" dirty="0" err="1"/>
              <a:t>na</a:t>
            </a:r>
            <a:r>
              <a:rPr lang="fr-FR" dirty="0"/>
              <a:t>ï</a:t>
            </a:r>
            <a:r>
              <a:rPr lang="en-US" dirty="0" err="1"/>
              <a:t>ve</a:t>
            </a:r>
            <a:r>
              <a:rPr lang="en-US" dirty="0"/>
              <a:t>”) classification method based on Bayes rule</a:t>
            </a:r>
            <a:endParaRPr dirty="0"/>
          </a:p>
          <a:p>
            <a:pPr>
              <a:defRPr/>
            </a:pPr>
            <a:r>
              <a:rPr lang="en-US" dirty="0"/>
              <a:t>Relies on very simple representation of document</a:t>
            </a:r>
            <a:endParaRPr dirty="0"/>
          </a:p>
          <a:p>
            <a:pPr lvl="1">
              <a:defRPr/>
            </a:pPr>
            <a:r>
              <a:rPr lang="en-US" sz="2400" dirty="0"/>
              <a:t>Bag of words</a:t>
            </a:r>
            <a:endParaRPr dirty="0"/>
          </a:p>
          <a:p>
            <a:pPr>
              <a:defRPr/>
            </a:pPr>
            <a:endParaRPr lang="en-US" dirty="0">
              <a:latin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p:txBody>
          <a:bodyPr/>
          <a:lstStyle/>
          <a:p>
            <a:pPr>
              <a:defRPr/>
            </a:pPr>
            <a:r>
              <a:rPr lang="en-US" sz="4800"/>
              <a:t>Bag of words representation</a:t>
            </a:r>
            <a:endParaRPr/>
          </a:p>
        </p:txBody>
      </p:sp>
      <p:sp>
        <p:nvSpPr>
          <p:cNvPr id="5" name="Footer Placeholder 4"/>
          <p:cNvSpPr>
            <a:spLocks noGrp="1"/>
          </p:cNvSpPr>
          <p:nvPr>
            <p:ph type="ftr" sz="quarter" idx="4294967295"/>
          </p:nvPr>
        </p:nvSpPr>
        <p:spPr bwMode="auto">
          <a:xfrm>
            <a:off x="1143000" y="6584860"/>
            <a:ext cx="2590800" cy="304800"/>
          </a:xfrm>
          <a:prstGeom prst="rect">
            <a:avLst/>
          </a:prstGeom>
          <a:noFill/>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600" b="0"/>
              <a:t>Slide from William Cohen</a:t>
            </a:r>
            <a:endParaRPr/>
          </a:p>
        </p:txBody>
      </p:sp>
      <p:sp>
        <p:nvSpPr>
          <p:cNvPr id="6" name="Rectangle 4"/>
          <p:cNvSpPr>
            <a:spLocks noChangeArrowheads="1"/>
          </p:cNvSpPr>
          <p:nvPr/>
        </p:nvSpPr>
        <p:spPr bwMode="auto">
          <a:xfrm>
            <a:off x="2438400" y="1167662"/>
            <a:ext cx="8122096" cy="4318737"/>
          </a:xfrm>
          <a:prstGeom prst="rect">
            <a:avLst/>
          </a:prstGeom>
          <a:solidFill>
            <a:srgbClr val="CCFFFF"/>
          </a:solidFill>
          <a:ln w="28575">
            <a:solidFill>
              <a:srgbClr val="3366FF"/>
            </a:solidFill>
            <a:miter lim="800000"/>
            <a:headEnd/>
            <a:tailEnd/>
          </a:ln>
        </p:spPr>
        <p:txBody>
          <a:bodyPr/>
          <a:lstStyle/>
          <a:p>
            <a:pPr marL="342900" indent="-342900">
              <a:lnSpc>
                <a:spcPct val="80000"/>
              </a:lnSpc>
              <a:defRPr/>
            </a:pPr>
            <a:r>
              <a:rPr lang="en-US" sz="1800" dirty="0">
                <a:solidFill>
                  <a:srgbClr val="336699"/>
                </a:solidFill>
              </a:rPr>
              <a:t>ARGENTINE</a:t>
            </a:r>
            <a:r>
              <a:rPr lang="en-US" sz="1600" dirty="0">
                <a:solidFill>
                  <a:srgbClr val="336699"/>
                </a:solidFill>
              </a:rPr>
              <a:t> 1986/87 </a:t>
            </a:r>
            <a:r>
              <a:rPr lang="en-US" sz="1800" dirty="0">
                <a:solidFill>
                  <a:schemeClr val="tx2"/>
                </a:solidFill>
              </a:rPr>
              <a:t>GRAIN</a:t>
            </a:r>
            <a:r>
              <a:rPr lang="en-US" sz="1600" dirty="0">
                <a:solidFill>
                  <a:schemeClr val="tx2"/>
                </a:solidFill>
              </a:rPr>
              <a:t>/</a:t>
            </a:r>
            <a:r>
              <a:rPr lang="en-US" sz="1800" dirty="0">
                <a:solidFill>
                  <a:schemeClr val="tx2"/>
                </a:solidFill>
              </a:rPr>
              <a:t>OILSEED</a:t>
            </a:r>
            <a:r>
              <a:rPr lang="en-US" sz="1800" dirty="0">
                <a:solidFill>
                  <a:srgbClr val="336699"/>
                </a:solidFill>
              </a:rPr>
              <a:t> </a:t>
            </a:r>
            <a:r>
              <a:rPr lang="en-US" sz="1600" dirty="0">
                <a:solidFill>
                  <a:srgbClr val="336699"/>
                </a:solidFill>
              </a:rPr>
              <a:t>REGISTRATIONS</a:t>
            </a:r>
            <a:endParaRPr dirty="0"/>
          </a:p>
          <a:p>
            <a:pPr marL="342900" indent="-342900">
              <a:lnSpc>
                <a:spcPct val="80000"/>
              </a:lnSpc>
              <a:defRPr/>
            </a:pPr>
            <a:r>
              <a:rPr lang="en-US" sz="1600" dirty="0">
                <a:solidFill>
                  <a:srgbClr val="336699"/>
                </a:solidFill>
              </a:rPr>
              <a:t>BUENOS AIRES, Feb 26</a:t>
            </a:r>
            <a:endParaRPr dirty="0"/>
          </a:p>
          <a:p>
            <a:pPr marL="342900" indent="-342900">
              <a:lnSpc>
                <a:spcPct val="80000"/>
              </a:lnSpc>
              <a:defRPr/>
            </a:pPr>
            <a:r>
              <a:rPr lang="en-US" sz="1800" dirty="0">
                <a:solidFill>
                  <a:srgbClr val="336699"/>
                </a:solidFill>
              </a:rPr>
              <a:t>Argentine</a:t>
            </a:r>
            <a:r>
              <a:rPr lang="en-US" sz="1600" dirty="0">
                <a:solidFill>
                  <a:schemeClr val="tx2"/>
                </a:solidFill>
              </a:rPr>
              <a:t> </a:t>
            </a:r>
            <a:r>
              <a:rPr lang="en-US" sz="1800" dirty="0">
                <a:solidFill>
                  <a:schemeClr val="tx2"/>
                </a:solidFill>
              </a:rPr>
              <a:t>grain</a:t>
            </a:r>
            <a:r>
              <a:rPr lang="en-US" sz="1600" dirty="0">
                <a:solidFill>
                  <a:srgbClr val="336699"/>
                </a:solidFill>
              </a:rPr>
              <a:t> board figures show crop registrations of </a:t>
            </a:r>
            <a:r>
              <a:rPr lang="en-US" sz="1800" dirty="0">
                <a:solidFill>
                  <a:schemeClr val="tx2"/>
                </a:solidFill>
              </a:rPr>
              <a:t>grains</a:t>
            </a:r>
            <a:r>
              <a:rPr lang="en-US" sz="1600" dirty="0">
                <a:solidFill>
                  <a:schemeClr val="tx2"/>
                </a:solidFill>
              </a:rPr>
              <a:t>, </a:t>
            </a:r>
            <a:r>
              <a:rPr lang="en-US" sz="1800" dirty="0">
                <a:solidFill>
                  <a:schemeClr val="tx2"/>
                </a:solidFill>
              </a:rPr>
              <a:t>oilseeds</a:t>
            </a:r>
            <a:r>
              <a:rPr lang="en-US" sz="1600" dirty="0">
                <a:solidFill>
                  <a:srgbClr val="336699"/>
                </a:solidFill>
              </a:rPr>
              <a:t> and their products to February 11, in thousands of </a:t>
            </a:r>
            <a:r>
              <a:rPr lang="en-US" sz="1800" dirty="0" err="1"/>
              <a:t>tonnes</a:t>
            </a:r>
            <a:r>
              <a:rPr lang="en-US" sz="1600" dirty="0">
                <a:solidFill>
                  <a:srgbClr val="336699"/>
                </a:solidFill>
              </a:rPr>
              <a:t>, showing those for future </a:t>
            </a:r>
            <a:r>
              <a:rPr lang="en-US" sz="1800" dirty="0"/>
              <a:t>shipments</a:t>
            </a:r>
            <a:r>
              <a:rPr lang="en-US" sz="1600" dirty="0">
                <a:solidFill>
                  <a:srgbClr val="336699"/>
                </a:solidFill>
              </a:rPr>
              <a:t> month, 1986/87 </a:t>
            </a:r>
            <a:r>
              <a:rPr lang="en-US" sz="1800" dirty="0"/>
              <a:t>total</a:t>
            </a:r>
            <a:r>
              <a:rPr lang="en-US" sz="1600" dirty="0">
                <a:solidFill>
                  <a:srgbClr val="336699"/>
                </a:solidFill>
              </a:rPr>
              <a:t> and 1985/86 </a:t>
            </a:r>
            <a:r>
              <a:rPr lang="en-US" sz="1800" dirty="0">
                <a:solidFill>
                  <a:schemeClr val="tx2"/>
                </a:solidFill>
              </a:rPr>
              <a:t>total</a:t>
            </a:r>
            <a:r>
              <a:rPr lang="en-US" sz="1600" dirty="0">
                <a:solidFill>
                  <a:srgbClr val="336699"/>
                </a:solidFill>
              </a:rPr>
              <a:t> to February 12, 1986, in brackets:</a:t>
            </a:r>
            <a:endParaRPr dirty="0"/>
          </a:p>
          <a:p>
            <a:pPr marL="342900" indent="-342900">
              <a:lnSpc>
                <a:spcPct val="80000"/>
              </a:lnSpc>
              <a:buFontTx/>
              <a:buChar char="•"/>
              <a:defRPr/>
            </a:pPr>
            <a:r>
              <a:rPr lang="en-US" sz="1600" dirty="0">
                <a:solidFill>
                  <a:srgbClr val="336699"/>
                </a:solidFill>
              </a:rPr>
              <a:t> Bread </a:t>
            </a:r>
            <a:r>
              <a:rPr lang="en-US" dirty="0"/>
              <a:t>wheat</a:t>
            </a:r>
            <a:r>
              <a:rPr lang="en-US" sz="1600" dirty="0">
                <a:solidFill>
                  <a:srgbClr val="336699"/>
                </a:solidFill>
              </a:rPr>
              <a:t> </a:t>
            </a:r>
            <a:r>
              <a:rPr lang="en-US" sz="1600" dirty="0" err="1">
                <a:solidFill>
                  <a:srgbClr val="336699"/>
                </a:solidFill>
              </a:rPr>
              <a:t>prev</a:t>
            </a:r>
            <a:r>
              <a:rPr lang="en-US" sz="1600" dirty="0">
                <a:solidFill>
                  <a:srgbClr val="336699"/>
                </a:solidFill>
              </a:rPr>
              <a:t> 1,655.8, Feb 872.0, March 164.6, </a:t>
            </a:r>
            <a:r>
              <a:rPr lang="en-US" sz="1800" dirty="0"/>
              <a:t>total</a:t>
            </a:r>
            <a:r>
              <a:rPr lang="en-US" sz="1600" dirty="0">
                <a:solidFill>
                  <a:srgbClr val="336699"/>
                </a:solidFill>
              </a:rPr>
              <a:t> 2,692.4 (4,161.0).</a:t>
            </a:r>
            <a:endParaRPr dirty="0"/>
          </a:p>
          <a:p>
            <a:pPr marL="342900" indent="-342900">
              <a:lnSpc>
                <a:spcPct val="80000"/>
              </a:lnSpc>
              <a:buFontTx/>
              <a:buChar char="•"/>
              <a:defRPr/>
            </a:pPr>
            <a:r>
              <a:rPr lang="en-US" sz="1600" dirty="0">
                <a:solidFill>
                  <a:srgbClr val="336699"/>
                </a:solidFill>
              </a:rPr>
              <a:t> </a:t>
            </a:r>
            <a:r>
              <a:rPr lang="en-US" sz="1800" dirty="0"/>
              <a:t>Maize</a:t>
            </a:r>
            <a:r>
              <a:rPr lang="en-US" sz="1600" dirty="0">
                <a:solidFill>
                  <a:srgbClr val="336699"/>
                </a:solidFill>
              </a:rPr>
              <a:t> Mar 48.0, total 48.0 (nil).</a:t>
            </a:r>
            <a:endParaRPr dirty="0"/>
          </a:p>
          <a:p>
            <a:pPr marL="342900" indent="-342900">
              <a:lnSpc>
                <a:spcPct val="80000"/>
              </a:lnSpc>
              <a:buFontTx/>
              <a:buChar char="•"/>
              <a:defRPr/>
            </a:pPr>
            <a:r>
              <a:rPr lang="en-US" sz="1600" dirty="0">
                <a:solidFill>
                  <a:srgbClr val="336699"/>
                </a:solidFill>
              </a:rPr>
              <a:t> </a:t>
            </a:r>
            <a:r>
              <a:rPr lang="en-US" sz="1800" dirty="0"/>
              <a:t>Sorghum</a:t>
            </a:r>
            <a:r>
              <a:rPr lang="en-US" sz="1600" dirty="0">
                <a:solidFill>
                  <a:srgbClr val="336699"/>
                </a:solidFill>
              </a:rPr>
              <a:t> nil (nil)</a:t>
            </a:r>
            <a:endParaRPr dirty="0"/>
          </a:p>
          <a:p>
            <a:pPr marL="342900" indent="-342900">
              <a:lnSpc>
                <a:spcPct val="80000"/>
              </a:lnSpc>
              <a:buFontTx/>
              <a:buChar char="•"/>
              <a:defRPr/>
            </a:pPr>
            <a:r>
              <a:rPr lang="en-US" sz="1600" dirty="0">
                <a:solidFill>
                  <a:srgbClr val="336699"/>
                </a:solidFill>
              </a:rPr>
              <a:t> </a:t>
            </a:r>
            <a:r>
              <a:rPr lang="en-US" sz="1800" dirty="0"/>
              <a:t>Oilseed</a:t>
            </a:r>
            <a:r>
              <a:rPr lang="en-US" sz="1600" dirty="0">
                <a:solidFill>
                  <a:srgbClr val="336699"/>
                </a:solidFill>
              </a:rPr>
              <a:t> export registrations were:</a:t>
            </a:r>
            <a:endParaRPr dirty="0"/>
          </a:p>
          <a:p>
            <a:pPr marL="342900" indent="-342900">
              <a:lnSpc>
                <a:spcPct val="80000"/>
              </a:lnSpc>
              <a:buFontTx/>
              <a:buChar char="•"/>
              <a:defRPr/>
            </a:pPr>
            <a:r>
              <a:rPr lang="en-US" sz="1600" dirty="0">
                <a:solidFill>
                  <a:srgbClr val="336699"/>
                </a:solidFill>
              </a:rPr>
              <a:t> </a:t>
            </a:r>
            <a:r>
              <a:rPr lang="en-US" sz="1800" dirty="0" err="1"/>
              <a:t>Sunflowerseed</a:t>
            </a:r>
            <a:r>
              <a:rPr lang="en-US" sz="1600" dirty="0">
                <a:solidFill>
                  <a:srgbClr val="336699"/>
                </a:solidFill>
              </a:rPr>
              <a:t> total 15.0 (7.9)</a:t>
            </a:r>
            <a:endParaRPr dirty="0"/>
          </a:p>
          <a:p>
            <a:pPr marL="342900" indent="-342900">
              <a:lnSpc>
                <a:spcPct val="80000"/>
              </a:lnSpc>
              <a:buFontTx/>
              <a:buChar char="•"/>
              <a:defRPr/>
            </a:pPr>
            <a:r>
              <a:rPr lang="en-US" sz="1600" dirty="0">
                <a:solidFill>
                  <a:srgbClr val="336699"/>
                </a:solidFill>
              </a:rPr>
              <a:t> </a:t>
            </a:r>
            <a:r>
              <a:rPr lang="en-US" sz="1800" dirty="0"/>
              <a:t>Soybean</a:t>
            </a:r>
            <a:r>
              <a:rPr lang="en-US" sz="1600" dirty="0">
                <a:solidFill>
                  <a:srgbClr val="336699"/>
                </a:solidFill>
              </a:rPr>
              <a:t> May 20.0, total 20.0 (nil)</a:t>
            </a:r>
            <a:endParaRPr dirty="0"/>
          </a:p>
          <a:p>
            <a:pPr marL="342900" indent="-342900">
              <a:lnSpc>
                <a:spcPct val="80000"/>
              </a:lnSpc>
              <a:defRPr/>
            </a:pPr>
            <a:r>
              <a:rPr lang="en-US" sz="1600" dirty="0">
                <a:solidFill>
                  <a:srgbClr val="336699"/>
                </a:solidFill>
              </a:rPr>
              <a:t>The board also detailed export registrations for </a:t>
            </a:r>
            <a:r>
              <a:rPr lang="en-US" sz="1600" dirty="0" err="1">
                <a:solidFill>
                  <a:srgbClr val="336699"/>
                </a:solidFill>
              </a:rPr>
              <a:t>subproducts</a:t>
            </a:r>
            <a:r>
              <a:rPr lang="en-US" sz="1600" dirty="0">
                <a:solidFill>
                  <a:srgbClr val="336699"/>
                </a:solidFill>
              </a:rPr>
              <a:t>, as follows....</a:t>
            </a:r>
            <a:r>
              <a:rPr lang="en-US" sz="1200" dirty="0">
                <a:solidFill>
                  <a:srgbClr val="336699"/>
                </a:solidFill>
              </a:rPr>
              <a:t> </a:t>
            </a:r>
            <a:endParaRPr lang="en-US" sz="800" dirty="0">
              <a:solidFill>
                <a:srgbClr val="336699"/>
              </a:solidFill>
            </a:endParaRPr>
          </a:p>
        </p:txBody>
      </p:sp>
      <p:sp>
        <p:nvSpPr>
          <p:cNvPr id="7" name="Text Box 5"/>
          <p:cNvSpPr>
            <a:spLocks/>
          </p:cNvSpPr>
          <p:nvPr/>
        </p:nvSpPr>
        <p:spPr bwMode="auto">
          <a:xfrm>
            <a:off x="3657600" y="5715000"/>
            <a:ext cx="4648200" cy="457200"/>
          </a:xfrm>
          <a:prstGeom prst="rect">
            <a:avLst/>
          </a:prstGeom>
          <a:noFill/>
          <a:ln>
            <a:noFill/>
          </a:ln>
        </p:spPr>
        <p:txBody>
          <a:bodyPr>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2400" b="0">
                <a:latin typeface="Times New Roman"/>
              </a:rPr>
              <a:t>Categories: grain, wheat</a:t>
            </a:r>
            <a:endParaRPr/>
          </a:p>
        </p:txBody>
      </p:sp>
      <p:sp>
        <p:nvSpPr>
          <p:cNvPr id="8" name="Line 6"/>
          <p:cNvSpPr>
            <a:spLocks noChangeShapeType="1"/>
          </p:cNvSpPr>
          <p:nvPr/>
        </p:nvSpPr>
        <p:spPr bwMode="auto">
          <a:xfrm>
            <a:off x="2590800" y="5949280"/>
            <a:ext cx="914400" cy="0"/>
          </a:xfrm>
          <a:prstGeom prst="line">
            <a:avLst/>
          </a:prstGeom>
          <a:noFill/>
          <a:ln w="76200">
            <a:solidFill>
              <a:schemeClr val="tx1"/>
            </a:solidFill>
            <a:round/>
            <a:headEnd/>
            <a:tailEnd type="triangle" w="med" len="med"/>
          </a:ln>
        </p:spPr>
        <p:txBody>
          <a:bodyPr>
            <a:spAutoFit/>
          </a:bodyPr>
          <a:lstStyle/>
          <a:p>
            <a:pPr>
              <a:defRPr/>
            </a:pP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2133600" y="-76200"/>
            <a:ext cx="8534400" cy="838200"/>
          </a:xfrm>
        </p:spPr>
        <p:txBody>
          <a:bodyPr/>
          <a:lstStyle/>
          <a:p>
            <a:pPr>
              <a:defRPr/>
            </a:pPr>
            <a:r>
              <a:rPr lang="en-US" sz="4000"/>
              <a:t>The Bag of Words Representation</a:t>
            </a:r>
            <a:endParaRPr/>
          </a:p>
        </p:txBody>
      </p:sp>
      <p:pic>
        <p:nvPicPr>
          <p:cNvPr id="5" name="Picture 4" descr="bagofwords.pdf"/>
          <p:cNvPicPr>
            <a:picLocks noChangeAspect="1"/>
          </p:cNvPicPr>
          <p:nvPr/>
        </p:nvPicPr>
        <p:blipFill rotWithShape="1">
          <a:blip r:embed="rId2"/>
          <a:srcRect l="1" t="11550" r="72556" b="20162"/>
          <a:stretch/>
        </p:blipFill>
        <p:spPr bwMode="auto">
          <a:xfrm>
            <a:off x="1407410" y="1135112"/>
            <a:ext cx="2496312" cy="4683224"/>
          </a:xfrm>
          <a:prstGeom prst="rect">
            <a:avLst/>
          </a:prstGeom>
        </p:spPr>
      </p:pic>
      <p:pic>
        <p:nvPicPr>
          <p:cNvPr id="6" name="Picture 5" descr="bagofwords.pdf"/>
          <p:cNvPicPr>
            <a:picLocks noChangeAspect="1"/>
          </p:cNvPicPr>
          <p:nvPr/>
        </p:nvPicPr>
        <p:blipFill>
          <a:blip r:embed="rId2"/>
          <a:srcRect l="72368" r="-2024"/>
          <a:stretch/>
        </p:blipFill>
        <p:spPr bwMode="auto">
          <a:xfrm>
            <a:off x="7696200" y="1039664"/>
            <a:ext cx="3149390" cy="5511800"/>
          </a:xfrm>
          <a:prstGeom prst="rect">
            <a:avLst/>
          </a:prstGeom>
        </p:spPr>
      </p:pic>
      <p:pic>
        <p:nvPicPr>
          <p:cNvPr id="7" name="Picture 6" descr="bagofwords.pdf"/>
          <p:cNvPicPr>
            <a:picLocks noChangeAspect="1"/>
          </p:cNvPicPr>
          <p:nvPr/>
        </p:nvPicPr>
        <p:blipFill>
          <a:blip r:embed="rId2"/>
          <a:srcRect l="27128" r="27126"/>
          <a:stretch/>
        </p:blipFill>
        <p:spPr bwMode="auto">
          <a:xfrm>
            <a:off x="3871000" y="1039664"/>
            <a:ext cx="4511000" cy="56134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p:txBody>
          <a:bodyPr/>
          <a:lstStyle/>
          <a:p>
            <a:pPr>
              <a:defRPr/>
            </a:pPr>
            <a:r>
              <a:rPr lang="en-US" sz="4000"/>
              <a:t>Representing text for classification</a:t>
            </a:r>
            <a:endParaRPr sz="4000"/>
          </a:p>
        </p:txBody>
      </p:sp>
      <p:sp>
        <p:nvSpPr>
          <p:cNvPr id="5" name="Footer Placeholder 4"/>
          <p:cNvSpPr>
            <a:spLocks noGrp="1"/>
          </p:cNvSpPr>
          <p:nvPr>
            <p:ph type="ftr" sz="quarter" idx="4294967295"/>
          </p:nvPr>
        </p:nvSpPr>
        <p:spPr bwMode="auto">
          <a:xfrm>
            <a:off x="767408" y="6580188"/>
            <a:ext cx="2971800" cy="304800"/>
          </a:xfrm>
          <a:prstGeom prst="rect">
            <a:avLst/>
          </a:prstGeom>
          <a:noFill/>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lgn="r">
              <a:defRPr/>
            </a:pPr>
            <a:r>
              <a:rPr lang="en-US" sz="1600" b="0" dirty="0"/>
              <a:t>Slide from William Cohen</a:t>
            </a:r>
            <a:endParaRPr dirty="0"/>
          </a:p>
        </p:txBody>
      </p:sp>
      <p:sp>
        <p:nvSpPr>
          <p:cNvPr id="6" name="Rectangle 4"/>
          <p:cNvSpPr>
            <a:spLocks noChangeArrowheads="1"/>
          </p:cNvSpPr>
          <p:nvPr/>
        </p:nvSpPr>
        <p:spPr bwMode="auto">
          <a:xfrm>
            <a:off x="2819400" y="1600200"/>
            <a:ext cx="4572000" cy="1905000"/>
          </a:xfrm>
          <a:prstGeom prst="rect">
            <a:avLst/>
          </a:prstGeom>
          <a:solidFill>
            <a:srgbClr val="CCFFFF"/>
          </a:solidFill>
          <a:ln w="28575">
            <a:solidFill>
              <a:schemeClr val="tx1"/>
            </a:solidFill>
            <a:miter lim="800000"/>
            <a:headEnd/>
            <a:tailEnd/>
          </a:ln>
        </p:spPr>
        <p:txBody>
          <a:bodyPr/>
          <a:lstStyle/>
          <a:p>
            <a:pPr marL="342900" indent="-342900">
              <a:lnSpc>
                <a:spcPct val="80000"/>
              </a:lnSpc>
              <a:defRPr/>
            </a:pPr>
            <a:r>
              <a:rPr lang="en-US" sz="900"/>
              <a:t>ARGENTINE 1986/87 GRAIN/OILSEED REGISTRATIONS</a:t>
            </a:r>
            <a:endParaRPr/>
          </a:p>
          <a:p>
            <a:pPr marL="342900" indent="-342900">
              <a:lnSpc>
                <a:spcPct val="80000"/>
              </a:lnSpc>
              <a:defRPr/>
            </a:pPr>
            <a:r>
              <a:rPr lang="en-US" sz="900"/>
              <a:t>BUENOS AIRES, Feb 26</a:t>
            </a:r>
            <a:endParaRPr/>
          </a:p>
          <a:p>
            <a:pPr marL="342900" indent="-342900">
              <a:lnSpc>
                <a:spcPct val="80000"/>
              </a:lnSpc>
              <a:defRPr/>
            </a:pPr>
            <a:r>
              <a:rPr lang="en-US" sz="900"/>
              <a:t>Argentine grain board figures show crop registrations of grains, oilseeds and their products to February 11, in thousands of tonnes, showing those for future shipments month, 1986/87 total and 1985/86 total to February 12, 1986, in brackets:</a:t>
            </a:r>
            <a:endParaRPr/>
          </a:p>
          <a:p>
            <a:pPr marL="342900" indent="-342900">
              <a:lnSpc>
                <a:spcPct val="80000"/>
              </a:lnSpc>
              <a:buFontTx/>
              <a:buChar char="•"/>
              <a:defRPr/>
            </a:pPr>
            <a:r>
              <a:rPr lang="en-US" sz="900"/>
              <a:t> Bread wheat prev 1,655.8, Feb 872.0, March 164.6, total 2,692.4 (4,161.0).</a:t>
            </a:r>
            <a:endParaRPr/>
          </a:p>
          <a:p>
            <a:pPr marL="342900" indent="-342900">
              <a:lnSpc>
                <a:spcPct val="80000"/>
              </a:lnSpc>
              <a:buFontTx/>
              <a:buChar char="•"/>
              <a:defRPr/>
            </a:pPr>
            <a:r>
              <a:rPr lang="en-US" sz="900"/>
              <a:t> Maize Mar 48.0, total 48.0 (nil).</a:t>
            </a:r>
            <a:endParaRPr/>
          </a:p>
          <a:p>
            <a:pPr marL="342900" indent="-342900">
              <a:lnSpc>
                <a:spcPct val="80000"/>
              </a:lnSpc>
              <a:buFontTx/>
              <a:buChar char="•"/>
              <a:defRPr/>
            </a:pPr>
            <a:r>
              <a:rPr lang="en-US" sz="900"/>
              <a:t> Sorghum nil (nil)</a:t>
            </a:r>
            <a:endParaRPr/>
          </a:p>
          <a:p>
            <a:pPr marL="342900" indent="-342900">
              <a:lnSpc>
                <a:spcPct val="80000"/>
              </a:lnSpc>
              <a:buFontTx/>
              <a:buChar char="•"/>
              <a:defRPr/>
            </a:pPr>
            <a:r>
              <a:rPr lang="en-US" sz="900"/>
              <a:t> Oilseed export registrations were:</a:t>
            </a:r>
            <a:endParaRPr/>
          </a:p>
          <a:p>
            <a:pPr marL="342900" indent="-342900">
              <a:lnSpc>
                <a:spcPct val="80000"/>
              </a:lnSpc>
              <a:buFontTx/>
              <a:buChar char="•"/>
              <a:defRPr/>
            </a:pPr>
            <a:r>
              <a:rPr lang="en-US" sz="900"/>
              <a:t> Sunflowerseed total 15.0 (7.9)</a:t>
            </a:r>
            <a:endParaRPr/>
          </a:p>
          <a:p>
            <a:pPr marL="342900" indent="-342900">
              <a:lnSpc>
                <a:spcPct val="80000"/>
              </a:lnSpc>
              <a:buFontTx/>
              <a:buChar char="•"/>
              <a:defRPr/>
            </a:pPr>
            <a:r>
              <a:rPr lang="en-US" sz="900"/>
              <a:t> Soybean May 20.0, total 20.0 (nil)</a:t>
            </a:r>
            <a:endParaRPr/>
          </a:p>
          <a:p>
            <a:pPr marL="342900" indent="-342900">
              <a:lnSpc>
                <a:spcPct val="80000"/>
              </a:lnSpc>
              <a:defRPr/>
            </a:pPr>
            <a:r>
              <a:rPr lang="en-US" sz="900"/>
              <a:t>The board also detailed export registrations for subproducts, as follows....</a:t>
            </a:r>
            <a:r>
              <a:rPr lang="en-US" sz="1200"/>
              <a:t> </a:t>
            </a:r>
            <a:endParaRPr lang="en-US" sz="800"/>
          </a:p>
        </p:txBody>
      </p:sp>
      <p:sp>
        <p:nvSpPr>
          <p:cNvPr id="7" name="Text Box 5"/>
          <p:cNvSpPr>
            <a:spLocks/>
          </p:cNvSpPr>
          <p:nvPr/>
        </p:nvSpPr>
        <p:spPr bwMode="auto">
          <a:xfrm>
            <a:off x="1812924" y="1484313"/>
            <a:ext cx="1006474" cy="1708150"/>
          </a:xfrm>
          <a:prstGeom prst="rect">
            <a:avLst/>
          </a:prstGeom>
          <a:noFill/>
          <a:ln>
            <a:noFill/>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0600" b="0"/>
              <a:t>f(</a:t>
            </a:r>
            <a:endParaRPr/>
          </a:p>
        </p:txBody>
      </p:sp>
      <p:sp>
        <p:nvSpPr>
          <p:cNvPr id="8" name="Text Box 6"/>
          <p:cNvSpPr>
            <a:spLocks/>
          </p:cNvSpPr>
          <p:nvPr/>
        </p:nvSpPr>
        <p:spPr bwMode="auto">
          <a:xfrm>
            <a:off x="7359651" y="1484314"/>
            <a:ext cx="2111375" cy="1724025"/>
          </a:xfrm>
          <a:prstGeom prst="rect">
            <a:avLst/>
          </a:prstGeom>
          <a:noFill/>
          <a:ln>
            <a:noFill/>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0600" b="0"/>
              <a:t>)=c</a:t>
            </a:r>
            <a:endParaRPr/>
          </a:p>
        </p:txBody>
      </p:sp>
      <p:sp>
        <p:nvSpPr>
          <p:cNvPr id="9" name="AutoShape 7"/>
          <p:cNvSpPr/>
          <p:nvPr/>
        </p:nvSpPr>
        <p:spPr bwMode="auto">
          <a:xfrm rot="-5400000">
            <a:off x="4800600" y="1676400"/>
            <a:ext cx="609600" cy="4572000"/>
          </a:xfrm>
          <a:prstGeom prst="leftBrace">
            <a:avLst>
              <a:gd name="adj1" fmla="val 62500"/>
              <a:gd name="adj2" fmla="val 50000"/>
            </a:avLst>
          </a:prstGeom>
          <a:noFill/>
          <a:ln w="25400">
            <a:solidFill>
              <a:schemeClr val="accent2"/>
            </a:solidFill>
            <a:round/>
            <a:headEnd/>
            <a:tailEnd/>
          </a:ln>
        </p:spPr>
        <p:txBody>
          <a:bodyPr wrap="none" anchor="ctr"/>
          <a:lstStyle/>
          <a:p>
            <a:pPr>
              <a:defRPr/>
            </a:pPr>
            <a:endParaRPr lang="en-US"/>
          </a:p>
        </p:txBody>
      </p:sp>
      <p:sp>
        <p:nvSpPr>
          <p:cNvPr id="10" name="Text Box 8"/>
          <p:cNvSpPr>
            <a:spLocks/>
          </p:cNvSpPr>
          <p:nvPr/>
        </p:nvSpPr>
        <p:spPr bwMode="auto">
          <a:xfrm>
            <a:off x="5028910" y="4495801"/>
            <a:ext cx="184731" cy="461665"/>
          </a:xfrm>
          <a:prstGeom prst="rect">
            <a:avLst/>
          </a:prstGeom>
          <a:noFill/>
          <a:ln>
            <a:noFill/>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endParaRPr lang="en-US" sz="2400" b="0"/>
          </a:p>
        </p:txBody>
      </p:sp>
      <p:sp>
        <p:nvSpPr>
          <p:cNvPr id="11" name="Text Box 9"/>
          <p:cNvSpPr>
            <a:spLocks/>
          </p:cNvSpPr>
          <p:nvPr/>
        </p:nvSpPr>
        <p:spPr bwMode="auto">
          <a:xfrm>
            <a:off x="4886553" y="4343401"/>
            <a:ext cx="412292" cy="584775"/>
          </a:xfrm>
          <a:prstGeom prst="rect">
            <a:avLst/>
          </a:prstGeom>
          <a:noFill/>
          <a:ln>
            <a:noFill/>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lgn="ctr">
              <a:defRPr/>
            </a:pPr>
            <a:r>
              <a:rPr lang="en-US" sz="3200" b="0"/>
              <a:t>?</a:t>
            </a:r>
            <a:endParaRPr/>
          </a:p>
        </p:txBody>
      </p:sp>
      <p:sp>
        <p:nvSpPr>
          <p:cNvPr id="12" name="Text Box 10"/>
          <p:cNvSpPr>
            <a:spLocks/>
          </p:cNvSpPr>
          <p:nvPr/>
        </p:nvSpPr>
        <p:spPr bwMode="auto">
          <a:xfrm>
            <a:off x="5943600" y="4419600"/>
            <a:ext cx="4495800" cy="1200150"/>
          </a:xfrm>
          <a:prstGeom prst="rect">
            <a:avLst/>
          </a:prstGeom>
          <a:noFill/>
          <a:ln>
            <a:noFill/>
          </a:ln>
        </p:spPr>
        <p:txBody>
          <a:bodyPr>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2400" b="0"/>
              <a:t>What is the best representation for the document </a:t>
            </a:r>
            <a:r>
              <a:rPr lang="en-US" sz="2400" b="0" i="1"/>
              <a:t>d</a:t>
            </a:r>
            <a:r>
              <a:rPr lang="en-US" sz="2400" b="0"/>
              <a:t> being classified?</a:t>
            </a:r>
            <a:endParaRPr/>
          </a:p>
        </p:txBody>
      </p:sp>
      <p:sp>
        <p:nvSpPr>
          <p:cNvPr id="13" name="Line 11"/>
          <p:cNvSpPr>
            <a:spLocks noChangeShapeType="1"/>
          </p:cNvSpPr>
          <p:nvPr/>
        </p:nvSpPr>
        <p:spPr bwMode="auto">
          <a:xfrm flipH="1">
            <a:off x="7620000" y="4343400"/>
            <a:ext cx="685800" cy="533400"/>
          </a:xfrm>
          <a:prstGeom prst="line">
            <a:avLst/>
          </a:prstGeom>
          <a:noFill/>
          <a:ln w="38100">
            <a:solidFill>
              <a:srgbClr val="FF0000"/>
            </a:solidFill>
            <a:round/>
            <a:headEnd/>
            <a:tailEnd/>
          </a:ln>
        </p:spPr>
        <p:txBody>
          <a:bodyPr/>
          <a:lstStyle/>
          <a:p>
            <a:pPr>
              <a:defRPr/>
            </a:pPr>
            <a:endParaRPr lang="en-US"/>
          </a:p>
        </p:txBody>
      </p:sp>
      <p:sp>
        <p:nvSpPr>
          <p:cNvPr id="14" name="Text Box 12"/>
          <p:cNvSpPr>
            <a:spLocks/>
          </p:cNvSpPr>
          <p:nvPr/>
        </p:nvSpPr>
        <p:spPr bwMode="auto">
          <a:xfrm>
            <a:off x="8229601" y="3962401"/>
            <a:ext cx="2220913" cy="461963"/>
          </a:xfrm>
          <a:prstGeom prst="rect">
            <a:avLst/>
          </a:prstGeom>
          <a:noFill/>
          <a:ln>
            <a:noFill/>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2400" b="0">
                <a:solidFill>
                  <a:srgbClr val="800000"/>
                </a:solidFill>
              </a:rPr>
              <a:t>simplest useful</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p:txBody>
          <a:bodyPr/>
          <a:lstStyle/>
          <a:p>
            <a:pPr>
              <a:defRPr/>
            </a:pPr>
            <a:r>
              <a:rPr lang="en-US" sz="4800"/>
              <a:t>Bag of words representation</a:t>
            </a:r>
            <a:endParaRPr/>
          </a:p>
        </p:txBody>
      </p:sp>
      <p:sp>
        <p:nvSpPr>
          <p:cNvPr id="5" name="Rectangle 3"/>
          <p:cNvSpPr>
            <a:spLocks noChangeArrowheads="1"/>
          </p:cNvSpPr>
          <p:nvPr/>
        </p:nvSpPr>
        <p:spPr bwMode="auto">
          <a:xfrm>
            <a:off x="1752600" y="1752599"/>
            <a:ext cx="4114800" cy="2667000"/>
          </a:xfrm>
          <a:prstGeom prst="rect">
            <a:avLst/>
          </a:prstGeom>
          <a:solidFill>
            <a:srgbClr val="CCFFFF"/>
          </a:solidFill>
          <a:ln w="28575">
            <a:solidFill>
              <a:srgbClr val="3366FF"/>
            </a:solidFill>
            <a:miter lim="800000"/>
            <a:headEnd/>
            <a:tailEnd/>
          </a:ln>
        </p:spPr>
        <p:txBody>
          <a:bodyPr/>
          <a:lstStyle/>
          <a:p>
            <a:pPr marL="342900" indent="-342900">
              <a:lnSpc>
                <a:spcPct val="80000"/>
              </a:lnSpc>
              <a:defRPr/>
            </a:pPr>
            <a:r>
              <a:rPr lang="en-US" sz="1000">
                <a:solidFill>
                  <a:srgbClr val="336699"/>
                </a:solidFill>
              </a:rPr>
              <a:t>xxxxxxxxxxxxxxxxxxx</a:t>
            </a:r>
            <a:r>
              <a:rPr lang="en-US" sz="900">
                <a:solidFill>
                  <a:srgbClr val="336699"/>
                </a:solidFill>
              </a:rPr>
              <a:t> </a:t>
            </a:r>
            <a:r>
              <a:rPr lang="en-US" sz="1000">
                <a:solidFill>
                  <a:schemeClr val="tx2"/>
                </a:solidFill>
              </a:rPr>
              <a:t>GRAIN</a:t>
            </a:r>
            <a:r>
              <a:rPr lang="en-US" sz="900">
                <a:solidFill>
                  <a:schemeClr val="tx2"/>
                </a:solidFill>
              </a:rPr>
              <a:t>/</a:t>
            </a:r>
            <a:r>
              <a:rPr lang="en-US" sz="1000">
                <a:solidFill>
                  <a:schemeClr val="tx2"/>
                </a:solidFill>
              </a:rPr>
              <a:t>OILSEED</a:t>
            </a:r>
            <a:r>
              <a:rPr lang="en-US" sz="1000">
                <a:solidFill>
                  <a:srgbClr val="336699"/>
                </a:solidFill>
              </a:rPr>
              <a:t> </a:t>
            </a:r>
            <a:r>
              <a:rPr lang="en-US" sz="900">
                <a:solidFill>
                  <a:srgbClr val="336699"/>
                </a:solidFill>
              </a:rPr>
              <a:t>xxxxxxxxxxxxx</a:t>
            </a:r>
            <a:endParaRPr/>
          </a:p>
          <a:p>
            <a:pPr marL="342900" indent="-342900">
              <a:lnSpc>
                <a:spcPct val="80000"/>
              </a:lnSpc>
              <a:defRPr/>
            </a:pPr>
            <a:r>
              <a:rPr lang="en-US" sz="900">
                <a:solidFill>
                  <a:srgbClr val="336699"/>
                </a:solidFill>
              </a:rPr>
              <a:t>xxxxxxxxxxxxxxxxxxxxxxx</a:t>
            </a:r>
            <a:endParaRPr/>
          </a:p>
          <a:p>
            <a:pPr marL="342900" indent="-342900">
              <a:lnSpc>
                <a:spcPct val="80000"/>
              </a:lnSpc>
              <a:defRPr/>
            </a:pPr>
            <a:r>
              <a:rPr lang="en-US" sz="1000">
                <a:solidFill>
                  <a:srgbClr val="336699"/>
                </a:solidFill>
              </a:rPr>
              <a:t>xxxxxxxxx</a:t>
            </a:r>
            <a:r>
              <a:rPr lang="en-US" sz="900">
                <a:solidFill>
                  <a:schemeClr val="tx2"/>
                </a:solidFill>
              </a:rPr>
              <a:t> </a:t>
            </a:r>
            <a:r>
              <a:rPr lang="en-US" sz="1000">
                <a:solidFill>
                  <a:schemeClr val="tx2"/>
                </a:solidFill>
              </a:rPr>
              <a:t>grain</a:t>
            </a:r>
            <a:r>
              <a:rPr lang="en-US" sz="900">
                <a:solidFill>
                  <a:srgbClr val="336699"/>
                </a:solidFill>
              </a:rPr>
              <a:t> xxxxxxxxxxxxxxxxxxxxxxxxxxxxxxxx </a:t>
            </a:r>
            <a:r>
              <a:rPr lang="en-US" sz="1000">
                <a:solidFill>
                  <a:schemeClr val="tx2"/>
                </a:solidFill>
              </a:rPr>
              <a:t>grains</a:t>
            </a:r>
            <a:r>
              <a:rPr lang="en-US" sz="900">
                <a:solidFill>
                  <a:schemeClr val="tx2"/>
                </a:solidFill>
              </a:rPr>
              <a:t>, </a:t>
            </a:r>
            <a:r>
              <a:rPr lang="en-US" sz="1000">
                <a:solidFill>
                  <a:schemeClr val="tx2"/>
                </a:solidFill>
              </a:rPr>
              <a:t>oilseeds</a:t>
            </a:r>
            <a:r>
              <a:rPr lang="en-US" sz="900">
                <a:solidFill>
                  <a:srgbClr val="336699"/>
                </a:solidFill>
              </a:rPr>
              <a:t> xxxxxxxxxx xxxxxxxxxxxxxxxxxxxxxxxxxxx </a:t>
            </a:r>
            <a:r>
              <a:rPr lang="en-US" sz="1000"/>
              <a:t>tonnes</a:t>
            </a:r>
            <a:r>
              <a:rPr lang="en-US" sz="900">
                <a:solidFill>
                  <a:srgbClr val="336699"/>
                </a:solidFill>
              </a:rPr>
              <a:t>, xxxxxxxxxxxxxxxxx </a:t>
            </a:r>
            <a:r>
              <a:rPr lang="en-US" sz="1000"/>
              <a:t>shipments</a:t>
            </a:r>
            <a:r>
              <a:rPr lang="en-US" sz="900">
                <a:solidFill>
                  <a:srgbClr val="336699"/>
                </a:solidFill>
              </a:rPr>
              <a:t> xxxxxxxxxxxx </a:t>
            </a:r>
            <a:r>
              <a:rPr lang="en-US" sz="1000"/>
              <a:t>total</a:t>
            </a:r>
            <a:r>
              <a:rPr lang="en-US" sz="900">
                <a:solidFill>
                  <a:srgbClr val="336699"/>
                </a:solidFill>
              </a:rPr>
              <a:t> xxxxxxxxx </a:t>
            </a:r>
            <a:r>
              <a:rPr lang="en-US" sz="1000">
                <a:solidFill>
                  <a:schemeClr val="tx2"/>
                </a:solidFill>
              </a:rPr>
              <a:t>total</a:t>
            </a:r>
            <a:r>
              <a:rPr lang="en-US" sz="900">
                <a:solidFill>
                  <a:srgbClr val="336699"/>
                </a:solidFill>
              </a:rPr>
              <a:t> xxxxxxxx  xxxxxxxxxxxxxxxxxxxx:</a:t>
            </a:r>
            <a:endParaRPr/>
          </a:p>
          <a:p>
            <a:pPr marL="342900" indent="-342900">
              <a:lnSpc>
                <a:spcPct val="80000"/>
              </a:lnSpc>
              <a:buFontTx/>
              <a:buChar char="•"/>
              <a:defRPr/>
            </a:pPr>
            <a:r>
              <a:rPr lang="en-US" sz="900">
                <a:solidFill>
                  <a:srgbClr val="336699"/>
                </a:solidFill>
              </a:rPr>
              <a:t> Xxxxx </a:t>
            </a:r>
            <a:r>
              <a:rPr lang="en-US" sz="900"/>
              <a:t>wheat</a:t>
            </a:r>
            <a:r>
              <a:rPr lang="en-US" sz="900">
                <a:solidFill>
                  <a:srgbClr val="336699"/>
                </a:solidFill>
              </a:rPr>
              <a:t> xxxxxxxxxxxxxxxxxxxxxxxxxxxxxxxx, </a:t>
            </a:r>
            <a:r>
              <a:rPr lang="en-US" sz="1000"/>
              <a:t>total</a:t>
            </a:r>
            <a:r>
              <a:rPr lang="en-US" sz="900">
                <a:solidFill>
                  <a:srgbClr val="336699"/>
                </a:solidFill>
              </a:rPr>
              <a:t> xxxxxxxxxxxxxxxx</a:t>
            </a:r>
            <a:endParaRPr/>
          </a:p>
          <a:p>
            <a:pPr marL="342900" indent="-342900">
              <a:lnSpc>
                <a:spcPct val="80000"/>
              </a:lnSpc>
              <a:buFontTx/>
              <a:buChar char="•"/>
              <a:defRPr/>
            </a:pPr>
            <a:r>
              <a:rPr lang="en-US" sz="900">
                <a:solidFill>
                  <a:srgbClr val="336699"/>
                </a:solidFill>
              </a:rPr>
              <a:t> </a:t>
            </a:r>
            <a:r>
              <a:rPr lang="en-US" sz="1000"/>
              <a:t>Maize</a:t>
            </a:r>
            <a:r>
              <a:rPr lang="en-US" sz="900">
                <a:solidFill>
                  <a:srgbClr val="336699"/>
                </a:solidFill>
              </a:rPr>
              <a:t> xxxxxxxxxxxxxxxxx</a:t>
            </a:r>
            <a:endParaRPr/>
          </a:p>
          <a:p>
            <a:pPr marL="342900" indent="-342900">
              <a:lnSpc>
                <a:spcPct val="80000"/>
              </a:lnSpc>
              <a:buFontTx/>
              <a:buChar char="•"/>
              <a:defRPr/>
            </a:pPr>
            <a:r>
              <a:rPr lang="en-US" sz="900">
                <a:solidFill>
                  <a:srgbClr val="336699"/>
                </a:solidFill>
              </a:rPr>
              <a:t> </a:t>
            </a:r>
            <a:r>
              <a:rPr lang="en-US" sz="1000"/>
              <a:t>Sorghum</a:t>
            </a:r>
            <a:r>
              <a:rPr lang="en-US" sz="900">
                <a:solidFill>
                  <a:srgbClr val="336699"/>
                </a:solidFill>
              </a:rPr>
              <a:t> xxxxxxxxxx</a:t>
            </a:r>
            <a:endParaRPr/>
          </a:p>
          <a:p>
            <a:pPr marL="342900" indent="-342900">
              <a:lnSpc>
                <a:spcPct val="80000"/>
              </a:lnSpc>
              <a:buFontTx/>
              <a:buChar char="•"/>
              <a:defRPr/>
            </a:pPr>
            <a:r>
              <a:rPr lang="en-US" sz="900">
                <a:solidFill>
                  <a:srgbClr val="336699"/>
                </a:solidFill>
              </a:rPr>
              <a:t> </a:t>
            </a:r>
            <a:r>
              <a:rPr lang="en-US" sz="1000"/>
              <a:t>Oilseed</a:t>
            </a:r>
            <a:r>
              <a:rPr lang="en-US" sz="900">
                <a:solidFill>
                  <a:srgbClr val="336699"/>
                </a:solidFill>
              </a:rPr>
              <a:t> xxxxxxxxxxxxxxxxxxxxx</a:t>
            </a:r>
            <a:endParaRPr/>
          </a:p>
          <a:p>
            <a:pPr marL="342900" indent="-342900">
              <a:lnSpc>
                <a:spcPct val="80000"/>
              </a:lnSpc>
              <a:buFontTx/>
              <a:buChar char="•"/>
              <a:defRPr/>
            </a:pPr>
            <a:r>
              <a:rPr lang="en-US" sz="900">
                <a:solidFill>
                  <a:srgbClr val="336699"/>
                </a:solidFill>
              </a:rPr>
              <a:t> </a:t>
            </a:r>
            <a:r>
              <a:rPr lang="en-US" sz="1000"/>
              <a:t>Sunflowerseed</a:t>
            </a:r>
            <a:r>
              <a:rPr lang="en-US" sz="900">
                <a:solidFill>
                  <a:srgbClr val="336699"/>
                </a:solidFill>
              </a:rPr>
              <a:t> xxxxxxxxxxxxxx</a:t>
            </a:r>
            <a:endParaRPr/>
          </a:p>
          <a:p>
            <a:pPr marL="342900" indent="-342900">
              <a:lnSpc>
                <a:spcPct val="80000"/>
              </a:lnSpc>
              <a:buFontTx/>
              <a:buChar char="•"/>
              <a:defRPr/>
            </a:pPr>
            <a:r>
              <a:rPr lang="en-US" sz="900">
                <a:solidFill>
                  <a:srgbClr val="336699"/>
                </a:solidFill>
              </a:rPr>
              <a:t> </a:t>
            </a:r>
            <a:r>
              <a:rPr lang="en-US" sz="1000"/>
              <a:t>Soybean</a:t>
            </a:r>
            <a:r>
              <a:rPr lang="en-US" sz="900">
                <a:solidFill>
                  <a:srgbClr val="336699"/>
                </a:solidFill>
              </a:rPr>
              <a:t> xxxxxxxxxxxxxxxxxxxxxx</a:t>
            </a:r>
            <a:endParaRPr/>
          </a:p>
          <a:p>
            <a:pPr marL="342900" indent="-342900">
              <a:lnSpc>
                <a:spcPct val="80000"/>
              </a:lnSpc>
              <a:defRPr/>
            </a:pPr>
            <a:r>
              <a:rPr lang="en-US" sz="900">
                <a:solidFill>
                  <a:srgbClr val="336699"/>
                </a:solidFill>
              </a:rPr>
              <a:t>xxxxxxxxxxxxxxxxxxxxxxxxxxxxxxxxxxxxxxxxxxxxxxxxxxx....</a:t>
            </a:r>
            <a:r>
              <a:rPr lang="en-US" sz="700">
                <a:solidFill>
                  <a:srgbClr val="336699"/>
                </a:solidFill>
              </a:rPr>
              <a:t> </a:t>
            </a:r>
            <a:endParaRPr lang="en-US" sz="500">
              <a:solidFill>
                <a:srgbClr val="336699"/>
              </a:solidFill>
            </a:endParaRPr>
          </a:p>
        </p:txBody>
      </p:sp>
      <p:sp>
        <p:nvSpPr>
          <p:cNvPr id="6" name="Text Box 4"/>
          <p:cNvSpPr>
            <a:spLocks/>
          </p:cNvSpPr>
          <p:nvPr/>
        </p:nvSpPr>
        <p:spPr bwMode="auto">
          <a:xfrm>
            <a:off x="3657600" y="5715000"/>
            <a:ext cx="4648200" cy="457200"/>
          </a:xfrm>
          <a:prstGeom prst="rect">
            <a:avLst/>
          </a:prstGeom>
          <a:noFill/>
          <a:ln>
            <a:noFill/>
          </a:ln>
        </p:spPr>
        <p:txBody>
          <a:bodyPr>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2400" b="0">
                <a:latin typeface="Times New Roman"/>
              </a:rPr>
              <a:t>Categories: grain, wheat</a:t>
            </a:r>
            <a:endParaRPr/>
          </a:p>
        </p:txBody>
      </p:sp>
      <p:sp>
        <p:nvSpPr>
          <p:cNvPr id="7" name="Line 5"/>
          <p:cNvSpPr>
            <a:spLocks noChangeShapeType="1"/>
          </p:cNvSpPr>
          <p:nvPr/>
        </p:nvSpPr>
        <p:spPr bwMode="auto">
          <a:xfrm flipH="1">
            <a:off x="6629400" y="4953000"/>
            <a:ext cx="685800" cy="609600"/>
          </a:xfrm>
          <a:prstGeom prst="line">
            <a:avLst/>
          </a:prstGeom>
          <a:noFill/>
          <a:ln w="76200">
            <a:solidFill>
              <a:schemeClr val="tx1"/>
            </a:solidFill>
            <a:round/>
            <a:headEnd/>
            <a:tailEnd type="triangle" w="med" len="med"/>
          </a:ln>
        </p:spPr>
        <p:txBody>
          <a:bodyPr>
            <a:spAutoFit/>
          </a:bodyPr>
          <a:lstStyle/>
          <a:p>
            <a:pPr>
              <a:defRPr/>
            </a:pPr>
            <a:endParaRPr lang="en-US"/>
          </a:p>
        </p:txBody>
      </p:sp>
      <p:graphicFrame>
        <p:nvGraphicFramePr>
          <p:cNvPr id="8" name="Group 44"/>
          <p:cNvGraphicFramePr>
            <a:graphicFrameLocks noGrp="1"/>
          </p:cNvGraphicFramePr>
          <p:nvPr/>
        </p:nvGraphicFramePr>
        <p:xfrm>
          <a:off x="7010400" y="1752600"/>
          <a:ext cx="3048000" cy="2970212"/>
        </p:xfrm>
        <a:graphic>
          <a:graphicData uri="http://schemas.openxmlformats.org/drawingml/2006/table">
            <a:tbl>
              <a:tblPr/>
              <a:tblGrid>
                <a:gridCol w="18288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tblGrid>
              <a:tr h="379412">
                <a:tc>
                  <a:txBody>
                    <a:bodyPr/>
                    <a:lstStyle/>
                    <a:p>
                      <a:pPr marL="0" marR="0" lvl="0" indent="0" algn="l" defTabSz="914400">
                        <a:lnSpc>
                          <a:spcPct val="100000"/>
                        </a:lnSpc>
                        <a:spcBef>
                          <a:spcPts val="0"/>
                        </a:spcBef>
                        <a:spcAft>
                          <a:spcPts val="0"/>
                        </a:spcAft>
                        <a:buClrTx/>
                        <a:buSzTx/>
                        <a:buFontTx/>
                        <a:buNone/>
                        <a:defRPr/>
                      </a:pPr>
                      <a:r>
                        <a:rPr lang="en-US" sz="1800" b="0" i="0" u="none" strike="noStrike" cap="none">
                          <a:ln>
                            <a:noFill/>
                          </a:ln>
                          <a:solidFill>
                            <a:schemeClr val="tx1"/>
                          </a:solidFill>
                          <a:latin typeface="Arial"/>
                          <a:ea typeface="Arial"/>
                          <a:cs typeface="Arial"/>
                        </a:rPr>
                        <a:t>grain(s)</a:t>
                      </a:r>
                      <a:endParaRPr/>
                    </a:p>
                  </a:txBody>
                  <a:tcPr>
                    <a:lnL w="28575" algn="ctr">
                      <a:solidFill>
                        <a:schemeClr val="tx1"/>
                      </a:solidFill>
                    </a:lnL>
                    <a:lnR w="12700" algn="ctr">
                      <a:solidFill>
                        <a:schemeClr val="tx1"/>
                      </a:solidFill>
                    </a:lnR>
                    <a:lnT w="28575" algn="ctr">
                      <a:solidFill>
                        <a:schemeClr val="tx1"/>
                      </a:solidFill>
                    </a:lnT>
                    <a:lnB w="12700" algn="ctr">
                      <a:solidFill>
                        <a:schemeClr val="tx1"/>
                      </a:solidFill>
                    </a:lnB>
                    <a:noFill/>
                  </a:tcPr>
                </a:tc>
                <a:tc>
                  <a:txBody>
                    <a:bodyPr/>
                    <a:lstStyle/>
                    <a:p>
                      <a:pPr marL="0" marR="0" lvl="0" indent="0" algn="l" defTabSz="914400">
                        <a:lnSpc>
                          <a:spcPct val="100000"/>
                        </a:lnSpc>
                        <a:spcBef>
                          <a:spcPts val="0"/>
                        </a:spcBef>
                        <a:spcAft>
                          <a:spcPts val="0"/>
                        </a:spcAft>
                        <a:buClrTx/>
                        <a:buSzTx/>
                        <a:buFontTx/>
                        <a:buNone/>
                        <a:defRPr/>
                      </a:pPr>
                      <a:r>
                        <a:rPr lang="en-US" sz="1800" b="0" i="0" u="none" strike="noStrike" cap="none">
                          <a:ln>
                            <a:noFill/>
                          </a:ln>
                          <a:solidFill>
                            <a:schemeClr val="tx1"/>
                          </a:solidFill>
                          <a:latin typeface="Arial"/>
                          <a:ea typeface="Arial"/>
                          <a:cs typeface="Arial"/>
                        </a:rPr>
                        <a:t>3</a:t>
                      </a:r>
                      <a:endParaRPr/>
                    </a:p>
                  </a:txBody>
                  <a:tcPr>
                    <a:lnL w="12700" algn="ctr">
                      <a:solidFill>
                        <a:schemeClr val="tx1"/>
                      </a:solidFill>
                    </a:lnL>
                    <a:lnR w="28575" algn="ctr">
                      <a:solidFill>
                        <a:schemeClr val="tx1"/>
                      </a:solidFill>
                    </a:lnR>
                    <a:lnT w="28575" algn="ctr">
                      <a:solidFill>
                        <a:schemeClr val="tx1"/>
                      </a:solidFill>
                    </a:lnT>
                    <a:lnB w="12700" algn="ctr">
                      <a:solidFill>
                        <a:schemeClr val="tx1"/>
                      </a:solidFill>
                    </a:lnB>
                    <a:noFill/>
                  </a:tcPr>
                </a:tc>
                <a:extLst>
                  <a:ext uri="{0D108BD9-81ED-4DB2-BD59-A6C34878D82A}">
                    <a16:rowId xmlns:a16="http://schemas.microsoft.com/office/drawing/2014/main" val="10000"/>
                  </a:ext>
                </a:extLst>
              </a:tr>
              <a:tr h="334963">
                <a:tc>
                  <a:txBody>
                    <a:bodyPr/>
                    <a:lstStyle/>
                    <a:p>
                      <a:pPr marL="0" marR="0" lvl="0" indent="0" algn="l" defTabSz="914400">
                        <a:lnSpc>
                          <a:spcPct val="100000"/>
                        </a:lnSpc>
                        <a:spcBef>
                          <a:spcPts val="0"/>
                        </a:spcBef>
                        <a:spcAft>
                          <a:spcPts val="0"/>
                        </a:spcAft>
                        <a:buClrTx/>
                        <a:buSzTx/>
                        <a:buFontTx/>
                        <a:buNone/>
                        <a:defRPr/>
                      </a:pPr>
                      <a:r>
                        <a:rPr lang="en-US" sz="1800" b="0" i="0" u="none" strike="noStrike" cap="none">
                          <a:ln>
                            <a:noFill/>
                          </a:ln>
                          <a:solidFill>
                            <a:schemeClr val="tx1"/>
                          </a:solidFill>
                          <a:latin typeface="Arial"/>
                          <a:ea typeface="Arial"/>
                          <a:cs typeface="Arial"/>
                        </a:rPr>
                        <a:t>oilseed(s)</a:t>
                      </a:r>
                      <a:endParaRPr/>
                    </a:p>
                  </a:txBody>
                  <a:tcPr>
                    <a:lnL w="28575" algn="ctr">
                      <a:solidFill>
                        <a:schemeClr val="tx1"/>
                      </a:solidFill>
                    </a:lnL>
                    <a:lnR w="12700" algn="ctr">
                      <a:solidFill>
                        <a:schemeClr val="tx1"/>
                      </a:solidFill>
                    </a:lnR>
                    <a:lnT w="12700" algn="ctr">
                      <a:solidFill>
                        <a:schemeClr val="tx1"/>
                      </a:solidFill>
                    </a:lnT>
                    <a:lnB w="12700" algn="ctr">
                      <a:solidFill>
                        <a:schemeClr val="tx1"/>
                      </a:solidFill>
                    </a:lnB>
                    <a:noFill/>
                  </a:tcPr>
                </a:tc>
                <a:tc>
                  <a:txBody>
                    <a:bodyPr/>
                    <a:lstStyle/>
                    <a:p>
                      <a:pPr marL="0" marR="0" lvl="0" indent="0" algn="l" defTabSz="914400">
                        <a:lnSpc>
                          <a:spcPct val="100000"/>
                        </a:lnSpc>
                        <a:spcBef>
                          <a:spcPts val="0"/>
                        </a:spcBef>
                        <a:spcAft>
                          <a:spcPts val="0"/>
                        </a:spcAft>
                        <a:buClrTx/>
                        <a:buSzTx/>
                        <a:buFontTx/>
                        <a:buNone/>
                        <a:defRPr/>
                      </a:pPr>
                      <a:r>
                        <a:rPr lang="en-US" sz="1800" b="0" i="0" u="none" strike="noStrike" cap="none">
                          <a:ln>
                            <a:noFill/>
                          </a:ln>
                          <a:solidFill>
                            <a:schemeClr val="tx1"/>
                          </a:solidFill>
                          <a:latin typeface="Arial"/>
                          <a:ea typeface="Arial"/>
                          <a:cs typeface="Arial"/>
                        </a:rPr>
                        <a:t>2</a:t>
                      </a:r>
                      <a:endParaRPr/>
                    </a:p>
                  </a:txBody>
                  <a:tcPr>
                    <a:lnL w="12700" algn="ctr">
                      <a:solidFill>
                        <a:schemeClr val="tx1"/>
                      </a:solidFill>
                    </a:lnL>
                    <a:lnR w="28575" algn="ctr">
                      <a:solidFill>
                        <a:schemeClr val="tx1"/>
                      </a:solidFill>
                    </a:lnR>
                    <a:lnT w="12700" algn="ctr">
                      <a:solidFill>
                        <a:schemeClr val="tx1"/>
                      </a:solidFill>
                    </a:lnT>
                    <a:lnB w="12700" algn="ctr">
                      <a:solidFill>
                        <a:schemeClr val="tx1"/>
                      </a:solidFill>
                    </a:lnB>
                    <a:noFill/>
                  </a:tcPr>
                </a:tc>
                <a:extLst>
                  <a:ext uri="{0D108BD9-81ED-4DB2-BD59-A6C34878D82A}">
                    <a16:rowId xmlns:a16="http://schemas.microsoft.com/office/drawing/2014/main" val="10001"/>
                  </a:ext>
                </a:extLst>
              </a:tr>
              <a:tr h="336550">
                <a:tc>
                  <a:txBody>
                    <a:bodyPr/>
                    <a:lstStyle/>
                    <a:p>
                      <a:pPr marL="0" marR="0" lvl="0" indent="0" algn="l" defTabSz="914400">
                        <a:lnSpc>
                          <a:spcPct val="100000"/>
                        </a:lnSpc>
                        <a:spcBef>
                          <a:spcPts val="0"/>
                        </a:spcBef>
                        <a:spcAft>
                          <a:spcPts val="0"/>
                        </a:spcAft>
                        <a:buClrTx/>
                        <a:buSzTx/>
                        <a:buFontTx/>
                        <a:buNone/>
                        <a:defRPr/>
                      </a:pPr>
                      <a:r>
                        <a:rPr lang="en-US" sz="1800" b="0" i="0" u="none" strike="noStrike" cap="none">
                          <a:ln>
                            <a:noFill/>
                          </a:ln>
                          <a:solidFill>
                            <a:schemeClr val="tx1"/>
                          </a:solidFill>
                          <a:latin typeface="Arial"/>
                          <a:ea typeface="Arial"/>
                          <a:cs typeface="Arial"/>
                        </a:rPr>
                        <a:t>total</a:t>
                      </a:r>
                      <a:endParaRPr/>
                    </a:p>
                  </a:txBody>
                  <a:tcPr>
                    <a:lnL w="28575" algn="ctr">
                      <a:solidFill>
                        <a:schemeClr val="tx1"/>
                      </a:solidFill>
                    </a:lnL>
                    <a:lnR w="12700" algn="ctr">
                      <a:solidFill>
                        <a:schemeClr val="tx1"/>
                      </a:solidFill>
                    </a:lnR>
                    <a:lnT w="12700" algn="ctr">
                      <a:solidFill>
                        <a:schemeClr val="tx1"/>
                      </a:solidFill>
                    </a:lnT>
                    <a:lnB w="12700" algn="ctr">
                      <a:solidFill>
                        <a:schemeClr val="tx1"/>
                      </a:solidFill>
                    </a:lnB>
                    <a:noFill/>
                  </a:tcPr>
                </a:tc>
                <a:tc>
                  <a:txBody>
                    <a:bodyPr/>
                    <a:lstStyle/>
                    <a:p>
                      <a:pPr marL="0" marR="0" lvl="0" indent="0" algn="l" defTabSz="914400">
                        <a:lnSpc>
                          <a:spcPct val="100000"/>
                        </a:lnSpc>
                        <a:spcBef>
                          <a:spcPts val="0"/>
                        </a:spcBef>
                        <a:spcAft>
                          <a:spcPts val="0"/>
                        </a:spcAft>
                        <a:buClrTx/>
                        <a:buSzTx/>
                        <a:buFontTx/>
                        <a:buNone/>
                        <a:defRPr/>
                      </a:pPr>
                      <a:r>
                        <a:rPr lang="en-US" sz="1800" b="0" i="0" u="none" strike="noStrike" cap="none">
                          <a:ln>
                            <a:noFill/>
                          </a:ln>
                          <a:solidFill>
                            <a:schemeClr val="tx1"/>
                          </a:solidFill>
                          <a:latin typeface="Arial"/>
                          <a:ea typeface="Arial"/>
                          <a:cs typeface="Arial"/>
                        </a:rPr>
                        <a:t>3</a:t>
                      </a:r>
                      <a:endParaRPr/>
                    </a:p>
                  </a:txBody>
                  <a:tcPr>
                    <a:lnL w="12700" algn="ctr">
                      <a:solidFill>
                        <a:schemeClr val="tx1"/>
                      </a:solidFill>
                    </a:lnL>
                    <a:lnR w="28575" algn="ctr">
                      <a:solidFill>
                        <a:schemeClr val="tx1"/>
                      </a:solidFill>
                    </a:lnR>
                    <a:lnT w="12700" algn="ctr">
                      <a:solidFill>
                        <a:schemeClr val="tx1"/>
                      </a:solidFill>
                    </a:lnT>
                    <a:lnB w="12700" algn="ctr">
                      <a:solidFill>
                        <a:schemeClr val="tx1"/>
                      </a:solidFill>
                    </a:lnB>
                    <a:noFill/>
                  </a:tcPr>
                </a:tc>
                <a:extLst>
                  <a:ext uri="{0D108BD9-81ED-4DB2-BD59-A6C34878D82A}">
                    <a16:rowId xmlns:a16="http://schemas.microsoft.com/office/drawing/2014/main" val="10002"/>
                  </a:ext>
                </a:extLst>
              </a:tr>
              <a:tr h="334963">
                <a:tc>
                  <a:txBody>
                    <a:bodyPr/>
                    <a:lstStyle/>
                    <a:p>
                      <a:pPr marL="0" marR="0" lvl="0" indent="0" algn="l" defTabSz="914400">
                        <a:lnSpc>
                          <a:spcPct val="100000"/>
                        </a:lnSpc>
                        <a:spcBef>
                          <a:spcPts val="0"/>
                        </a:spcBef>
                        <a:spcAft>
                          <a:spcPts val="0"/>
                        </a:spcAft>
                        <a:buClrTx/>
                        <a:buSzTx/>
                        <a:buFontTx/>
                        <a:buNone/>
                        <a:defRPr/>
                      </a:pPr>
                      <a:r>
                        <a:rPr lang="en-US" sz="1800" b="0" i="0" u="none" strike="noStrike" cap="none">
                          <a:ln>
                            <a:noFill/>
                          </a:ln>
                          <a:solidFill>
                            <a:schemeClr val="tx1"/>
                          </a:solidFill>
                          <a:latin typeface="Arial"/>
                          <a:ea typeface="Arial"/>
                          <a:cs typeface="Arial"/>
                        </a:rPr>
                        <a:t>wheat</a:t>
                      </a:r>
                      <a:endParaRPr/>
                    </a:p>
                  </a:txBody>
                  <a:tcPr>
                    <a:lnL w="28575" algn="ctr">
                      <a:solidFill>
                        <a:schemeClr val="tx1"/>
                      </a:solidFill>
                    </a:lnL>
                    <a:lnR w="12700" algn="ctr">
                      <a:solidFill>
                        <a:schemeClr val="tx1"/>
                      </a:solidFill>
                    </a:lnR>
                    <a:lnT w="12700" algn="ctr">
                      <a:solidFill>
                        <a:schemeClr val="tx1"/>
                      </a:solidFill>
                    </a:lnT>
                    <a:lnB w="12700" algn="ctr">
                      <a:solidFill>
                        <a:schemeClr val="tx1"/>
                      </a:solidFill>
                    </a:lnB>
                    <a:noFill/>
                  </a:tcPr>
                </a:tc>
                <a:tc>
                  <a:txBody>
                    <a:bodyPr/>
                    <a:lstStyle/>
                    <a:p>
                      <a:pPr marL="0" marR="0" lvl="0" indent="0" algn="l" defTabSz="914400">
                        <a:lnSpc>
                          <a:spcPct val="100000"/>
                        </a:lnSpc>
                        <a:spcBef>
                          <a:spcPts val="0"/>
                        </a:spcBef>
                        <a:spcAft>
                          <a:spcPts val="0"/>
                        </a:spcAft>
                        <a:buClrTx/>
                        <a:buSzTx/>
                        <a:buFontTx/>
                        <a:buNone/>
                        <a:defRPr/>
                      </a:pPr>
                      <a:r>
                        <a:rPr lang="en-US" sz="1800" b="0" i="0" u="none" strike="noStrike" cap="none">
                          <a:ln>
                            <a:noFill/>
                          </a:ln>
                          <a:solidFill>
                            <a:schemeClr val="tx1"/>
                          </a:solidFill>
                          <a:latin typeface="Arial"/>
                          <a:ea typeface="Arial"/>
                          <a:cs typeface="Arial"/>
                        </a:rPr>
                        <a:t>1</a:t>
                      </a:r>
                      <a:endParaRPr/>
                    </a:p>
                  </a:txBody>
                  <a:tcPr>
                    <a:lnL w="12700" algn="ctr">
                      <a:solidFill>
                        <a:schemeClr val="tx1"/>
                      </a:solidFill>
                    </a:lnL>
                    <a:lnR w="28575" algn="ctr">
                      <a:solidFill>
                        <a:schemeClr val="tx1"/>
                      </a:solidFill>
                    </a:lnR>
                    <a:lnT w="12700" algn="ctr">
                      <a:solidFill>
                        <a:schemeClr val="tx1"/>
                      </a:solidFill>
                    </a:lnT>
                    <a:lnB w="12700" algn="ctr">
                      <a:solidFill>
                        <a:schemeClr val="tx1"/>
                      </a:solidFill>
                    </a:lnB>
                    <a:noFill/>
                  </a:tcPr>
                </a:tc>
                <a:extLst>
                  <a:ext uri="{0D108BD9-81ED-4DB2-BD59-A6C34878D82A}">
                    <a16:rowId xmlns:a16="http://schemas.microsoft.com/office/drawing/2014/main" val="10003"/>
                  </a:ext>
                </a:extLst>
              </a:tr>
              <a:tr h="334963">
                <a:tc>
                  <a:txBody>
                    <a:bodyPr/>
                    <a:lstStyle/>
                    <a:p>
                      <a:pPr marL="0" marR="0" lvl="0" indent="0" algn="l" defTabSz="914400">
                        <a:lnSpc>
                          <a:spcPct val="100000"/>
                        </a:lnSpc>
                        <a:spcBef>
                          <a:spcPts val="0"/>
                        </a:spcBef>
                        <a:spcAft>
                          <a:spcPts val="0"/>
                        </a:spcAft>
                        <a:buClrTx/>
                        <a:buSzTx/>
                        <a:buFontTx/>
                        <a:buNone/>
                        <a:defRPr/>
                      </a:pPr>
                      <a:r>
                        <a:rPr lang="en-US" sz="1800" b="0" i="0" u="none" strike="noStrike" cap="none">
                          <a:ln>
                            <a:noFill/>
                          </a:ln>
                          <a:solidFill>
                            <a:schemeClr val="tx1"/>
                          </a:solidFill>
                          <a:latin typeface="Arial"/>
                          <a:ea typeface="Arial"/>
                          <a:cs typeface="Arial"/>
                        </a:rPr>
                        <a:t>maize</a:t>
                      </a:r>
                      <a:endParaRPr/>
                    </a:p>
                  </a:txBody>
                  <a:tcPr>
                    <a:lnL w="28575" algn="ctr">
                      <a:solidFill>
                        <a:schemeClr val="tx1"/>
                      </a:solidFill>
                    </a:lnL>
                    <a:lnR w="12700" algn="ctr">
                      <a:solidFill>
                        <a:schemeClr val="tx1"/>
                      </a:solidFill>
                    </a:lnR>
                    <a:lnT w="12700" algn="ctr">
                      <a:solidFill>
                        <a:schemeClr val="tx1"/>
                      </a:solidFill>
                    </a:lnT>
                    <a:lnB w="12700" algn="ctr">
                      <a:solidFill>
                        <a:schemeClr val="tx1"/>
                      </a:solidFill>
                    </a:lnB>
                    <a:noFill/>
                  </a:tcPr>
                </a:tc>
                <a:tc>
                  <a:txBody>
                    <a:bodyPr/>
                    <a:lstStyle/>
                    <a:p>
                      <a:pPr marL="0" marR="0" lvl="0" indent="0" algn="l" defTabSz="914400">
                        <a:lnSpc>
                          <a:spcPct val="100000"/>
                        </a:lnSpc>
                        <a:spcBef>
                          <a:spcPts val="0"/>
                        </a:spcBef>
                        <a:spcAft>
                          <a:spcPts val="0"/>
                        </a:spcAft>
                        <a:buClrTx/>
                        <a:buSzTx/>
                        <a:buFontTx/>
                        <a:buNone/>
                        <a:defRPr/>
                      </a:pPr>
                      <a:r>
                        <a:rPr lang="en-US" sz="1800" b="0" i="0" u="none" strike="noStrike" cap="none">
                          <a:ln>
                            <a:noFill/>
                          </a:ln>
                          <a:solidFill>
                            <a:schemeClr val="tx1"/>
                          </a:solidFill>
                          <a:latin typeface="Arial"/>
                          <a:ea typeface="Arial"/>
                          <a:cs typeface="Arial"/>
                        </a:rPr>
                        <a:t>1</a:t>
                      </a:r>
                      <a:endParaRPr/>
                    </a:p>
                  </a:txBody>
                  <a:tcPr>
                    <a:lnL w="12700" algn="ctr">
                      <a:solidFill>
                        <a:schemeClr val="tx1"/>
                      </a:solidFill>
                    </a:lnL>
                    <a:lnR w="28575" algn="ctr">
                      <a:solidFill>
                        <a:schemeClr val="tx1"/>
                      </a:solidFill>
                    </a:lnR>
                    <a:lnT w="12700" algn="ctr">
                      <a:solidFill>
                        <a:schemeClr val="tx1"/>
                      </a:solidFill>
                    </a:lnT>
                    <a:lnB w="12700" algn="ctr">
                      <a:solidFill>
                        <a:schemeClr val="tx1"/>
                      </a:solidFill>
                    </a:lnB>
                    <a:noFill/>
                  </a:tcPr>
                </a:tc>
                <a:extLst>
                  <a:ext uri="{0D108BD9-81ED-4DB2-BD59-A6C34878D82A}">
                    <a16:rowId xmlns:a16="http://schemas.microsoft.com/office/drawing/2014/main" val="10004"/>
                  </a:ext>
                </a:extLst>
              </a:tr>
              <a:tr h="336550">
                <a:tc>
                  <a:txBody>
                    <a:bodyPr/>
                    <a:lstStyle/>
                    <a:p>
                      <a:pPr marL="0" marR="0" lvl="0" indent="0" algn="l" defTabSz="914400">
                        <a:lnSpc>
                          <a:spcPct val="100000"/>
                        </a:lnSpc>
                        <a:spcBef>
                          <a:spcPts val="0"/>
                        </a:spcBef>
                        <a:spcAft>
                          <a:spcPts val="0"/>
                        </a:spcAft>
                        <a:buClrTx/>
                        <a:buSzTx/>
                        <a:buFontTx/>
                        <a:buNone/>
                        <a:defRPr/>
                      </a:pPr>
                      <a:r>
                        <a:rPr lang="en-US" sz="1800" b="0" i="0" u="none" strike="noStrike" cap="none">
                          <a:ln>
                            <a:noFill/>
                          </a:ln>
                          <a:solidFill>
                            <a:schemeClr val="tx1"/>
                          </a:solidFill>
                          <a:latin typeface="Arial"/>
                          <a:ea typeface="Arial"/>
                          <a:cs typeface="Arial"/>
                        </a:rPr>
                        <a:t>soybean</a:t>
                      </a:r>
                      <a:endParaRPr/>
                    </a:p>
                  </a:txBody>
                  <a:tcPr>
                    <a:lnL w="28575" algn="ctr">
                      <a:solidFill>
                        <a:schemeClr val="tx1"/>
                      </a:solidFill>
                    </a:lnL>
                    <a:lnR w="12700" algn="ctr">
                      <a:solidFill>
                        <a:schemeClr val="tx1"/>
                      </a:solidFill>
                      <a:round/>
                    </a:lnR>
                    <a:lnT w="12700" algn="ctr">
                      <a:solidFill>
                        <a:schemeClr val="tx1"/>
                      </a:solidFill>
                    </a:lnT>
                    <a:lnB w="12700" algn="ctr">
                      <a:solidFill>
                        <a:schemeClr val="tx1"/>
                      </a:solidFill>
                    </a:lnB>
                    <a:noFill/>
                  </a:tcPr>
                </a:tc>
                <a:tc>
                  <a:txBody>
                    <a:bodyPr/>
                    <a:lstStyle/>
                    <a:p>
                      <a:pPr marL="0" marR="0" lvl="0" indent="0" algn="l" defTabSz="914400">
                        <a:lnSpc>
                          <a:spcPct val="100000"/>
                        </a:lnSpc>
                        <a:spcBef>
                          <a:spcPts val="0"/>
                        </a:spcBef>
                        <a:spcAft>
                          <a:spcPts val="0"/>
                        </a:spcAft>
                        <a:buClrTx/>
                        <a:buSzTx/>
                        <a:buFontTx/>
                        <a:buNone/>
                        <a:defRPr/>
                      </a:pPr>
                      <a:r>
                        <a:rPr lang="en-US" sz="1800" b="0" i="0" u="none" strike="noStrike" cap="none">
                          <a:ln>
                            <a:noFill/>
                          </a:ln>
                          <a:solidFill>
                            <a:schemeClr val="tx1"/>
                          </a:solidFill>
                          <a:latin typeface="Arial"/>
                          <a:ea typeface="Arial"/>
                          <a:cs typeface="Arial"/>
                        </a:rPr>
                        <a:t>1</a:t>
                      </a:r>
                      <a:endParaRPr/>
                    </a:p>
                  </a:txBody>
                  <a:tcPr>
                    <a:lnL w="12700" algn="ctr">
                      <a:solidFill>
                        <a:schemeClr val="tx1"/>
                      </a:solidFill>
                    </a:lnL>
                    <a:lnR w="28575" algn="ctr">
                      <a:solidFill>
                        <a:schemeClr val="tx1"/>
                      </a:solidFill>
                    </a:lnR>
                    <a:lnT w="12700" algn="ctr">
                      <a:solidFill>
                        <a:schemeClr val="tx1"/>
                      </a:solidFill>
                    </a:lnT>
                    <a:lnB w="12700" algn="ctr">
                      <a:solidFill>
                        <a:schemeClr val="tx1"/>
                      </a:solidFill>
                    </a:lnB>
                    <a:noFill/>
                  </a:tcPr>
                </a:tc>
                <a:extLst>
                  <a:ext uri="{0D108BD9-81ED-4DB2-BD59-A6C34878D82A}">
                    <a16:rowId xmlns:a16="http://schemas.microsoft.com/office/drawing/2014/main" val="10005"/>
                  </a:ext>
                </a:extLst>
              </a:tr>
              <a:tr h="336550">
                <a:tc>
                  <a:txBody>
                    <a:bodyPr/>
                    <a:lstStyle/>
                    <a:p>
                      <a:pPr marL="0" marR="0" lvl="0" indent="0" algn="l" defTabSz="914400">
                        <a:lnSpc>
                          <a:spcPct val="100000"/>
                        </a:lnSpc>
                        <a:spcBef>
                          <a:spcPts val="0"/>
                        </a:spcBef>
                        <a:spcAft>
                          <a:spcPts val="0"/>
                        </a:spcAft>
                        <a:buClrTx/>
                        <a:buSzTx/>
                        <a:buFontTx/>
                        <a:buNone/>
                        <a:defRPr/>
                      </a:pPr>
                      <a:r>
                        <a:rPr lang="en-US" sz="1800" b="0" i="0" u="none" strike="noStrike" cap="none">
                          <a:ln>
                            <a:noFill/>
                          </a:ln>
                          <a:solidFill>
                            <a:schemeClr val="tx1"/>
                          </a:solidFill>
                          <a:latin typeface="Arial"/>
                          <a:ea typeface="Arial"/>
                          <a:cs typeface="Arial"/>
                        </a:rPr>
                        <a:t>tonnes</a:t>
                      </a:r>
                      <a:endParaRPr/>
                    </a:p>
                  </a:txBody>
                  <a:tcPr>
                    <a:lnL w="28575" algn="ctr">
                      <a:solidFill>
                        <a:schemeClr val="tx1"/>
                      </a:solidFill>
                    </a:lnL>
                    <a:lnR w="12700" algn="ctr">
                      <a:solidFill>
                        <a:schemeClr val="tx1"/>
                      </a:solidFill>
                    </a:lnR>
                    <a:lnT w="12700" algn="ctr">
                      <a:solidFill>
                        <a:schemeClr val="tx1"/>
                      </a:solidFill>
                    </a:lnT>
                    <a:lnB w="12700" algn="ctr">
                      <a:solidFill>
                        <a:schemeClr val="tx1"/>
                      </a:solidFill>
                    </a:lnB>
                    <a:noFill/>
                  </a:tcPr>
                </a:tc>
                <a:tc>
                  <a:txBody>
                    <a:bodyPr/>
                    <a:lstStyle/>
                    <a:p>
                      <a:pPr marL="0" marR="0" lvl="0" indent="0" algn="l" defTabSz="914400">
                        <a:lnSpc>
                          <a:spcPct val="100000"/>
                        </a:lnSpc>
                        <a:spcBef>
                          <a:spcPts val="0"/>
                        </a:spcBef>
                        <a:spcAft>
                          <a:spcPts val="0"/>
                        </a:spcAft>
                        <a:buClrTx/>
                        <a:buSzTx/>
                        <a:buFontTx/>
                        <a:buNone/>
                        <a:defRPr/>
                      </a:pPr>
                      <a:r>
                        <a:rPr lang="en-US" sz="1800" b="0" i="0" u="none" strike="noStrike" cap="none">
                          <a:ln>
                            <a:noFill/>
                          </a:ln>
                          <a:solidFill>
                            <a:schemeClr val="tx1"/>
                          </a:solidFill>
                          <a:latin typeface="Arial"/>
                          <a:ea typeface="Arial"/>
                          <a:cs typeface="Arial"/>
                        </a:rPr>
                        <a:t>1</a:t>
                      </a:r>
                      <a:endParaRPr/>
                    </a:p>
                  </a:txBody>
                  <a:tcPr>
                    <a:lnL w="12700" algn="ctr">
                      <a:solidFill>
                        <a:schemeClr val="tx1"/>
                      </a:solidFill>
                    </a:lnL>
                    <a:lnR w="28575" algn="ctr">
                      <a:solidFill>
                        <a:schemeClr val="tx1"/>
                      </a:solidFill>
                    </a:lnR>
                    <a:lnT w="12700" algn="ctr">
                      <a:solidFill>
                        <a:schemeClr val="tx1"/>
                      </a:solidFill>
                    </a:lnT>
                    <a:lnB w="12700" algn="ctr">
                      <a:solidFill>
                        <a:schemeClr val="tx1"/>
                      </a:solidFill>
                    </a:lnB>
                    <a:noFill/>
                  </a:tcPr>
                </a:tc>
                <a:extLst>
                  <a:ext uri="{0D108BD9-81ED-4DB2-BD59-A6C34878D82A}">
                    <a16:rowId xmlns:a16="http://schemas.microsoft.com/office/drawing/2014/main" val="10006"/>
                  </a:ext>
                </a:extLst>
              </a:tr>
              <a:tr h="336550">
                <a:tc>
                  <a:txBody>
                    <a:bodyPr/>
                    <a:lstStyle/>
                    <a:p>
                      <a:pPr marL="0" marR="0" lvl="0" indent="0" algn="ctr" defTabSz="914400">
                        <a:lnSpc>
                          <a:spcPct val="100000"/>
                        </a:lnSpc>
                        <a:spcBef>
                          <a:spcPts val="0"/>
                        </a:spcBef>
                        <a:spcAft>
                          <a:spcPts val="0"/>
                        </a:spcAft>
                        <a:buClrTx/>
                        <a:buSzTx/>
                        <a:buFontTx/>
                        <a:buNone/>
                        <a:defRPr/>
                      </a:pPr>
                      <a:r>
                        <a:rPr lang="en-US" sz="2000" b="0" i="0" u="none" strike="noStrike" cap="none">
                          <a:ln>
                            <a:noFill/>
                          </a:ln>
                          <a:solidFill>
                            <a:schemeClr val="tx1"/>
                          </a:solidFill>
                          <a:latin typeface="Arial"/>
                          <a:ea typeface="Arial"/>
                          <a:cs typeface="Arial"/>
                        </a:rPr>
                        <a:t>...</a:t>
                      </a:r>
                      <a:endParaRPr/>
                    </a:p>
                  </a:txBody>
                  <a:tcPr>
                    <a:lnL w="28575" algn="ctr">
                      <a:solidFill>
                        <a:schemeClr val="tx1"/>
                      </a:solidFill>
                    </a:lnL>
                    <a:lnR w="12700" algn="ctr">
                      <a:solidFill>
                        <a:schemeClr val="tx1"/>
                      </a:solidFill>
                    </a:lnR>
                    <a:lnT w="12700" algn="ctr">
                      <a:solidFill>
                        <a:schemeClr val="tx1"/>
                      </a:solidFill>
                    </a:lnT>
                    <a:lnB w="28575" algn="ctr">
                      <a:solidFill>
                        <a:schemeClr val="tx1"/>
                      </a:solidFill>
                    </a:lnB>
                    <a:noFill/>
                  </a:tcPr>
                </a:tc>
                <a:tc>
                  <a:txBody>
                    <a:bodyPr/>
                    <a:lstStyle/>
                    <a:p>
                      <a:pPr marL="0" marR="0" lvl="0" indent="0" algn="l" defTabSz="914400">
                        <a:lnSpc>
                          <a:spcPct val="100000"/>
                        </a:lnSpc>
                        <a:spcBef>
                          <a:spcPts val="0"/>
                        </a:spcBef>
                        <a:spcAft>
                          <a:spcPts val="0"/>
                        </a:spcAft>
                        <a:buClrTx/>
                        <a:buSzTx/>
                        <a:buFontTx/>
                        <a:buNone/>
                        <a:defRPr/>
                      </a:pPr>
                      <a:r>
                        <a:rPr lang="en-US" sz="1800" b="0" i="0" u="none" strike="noStrike" cap="none">
                          <a:ln>
                            <a:noFill/>
                          </a:ln>
                          <a:solidFill>
                            <a:schemeClr val="tx1"/>
                          </a:solidFill>
                          <a:latin typeface="Arial"/>
                          <a:ea typeface="Arial"/>
                          <a:cs typeface="Arial"/>
                        </a:rPr>
                        <a:t>...</a:t>
                      </a:r>
                      <a:endParaRPr/>
                    </a:p>
                  </a:txBody>
                  <a:tcPr>
                    <a:lnL w="12700" algn="ctr">
                      <a:solidFill>
                        <a:schemeClr val="tx1"/>
                      </a:solidFill>
                    </a:lnL>
                    <a:lnR w="28575" algn="ctr">
                      <a:solidFill>
                        <a:schemeClr val="tx1"/>
                      </a:solidFill>
                    </a:lnR>
                    <a:lnT w="12700" algn="ctr">
                      <a:solidFill>
                        <a:schemeClr val="tx1"/>
                      </a:solidFill>
                    </a:lnT>
                    <a:lnB w="28575" algn="ctr">
                      <a:solidFill>
                        <a:schemeClr val="tx1"/>
                      </a:solidFill>
                    </a:lnB>
                    <a:noFill/>
                  </a:tcPr>
                </a:tc>
                <a:extLst>
                  <a:ext uri="{0D108BD9-81ED-4DB2-BD59-A6C34878D82A}">
                    <a16:rowId xmlns:a16="http://schemas.microsoft.com/office/drawing/2014/main" val="10007"/>
                  </a:ext>
                </a:extLst>
              </a:tr>
            </a:tbl>
          </a:graphicData>
        </a:graphic>
      </p:graphicFrame>
      <p:sp>
        <p:nvSpPr>
          <p:cNvPr id="9" name="Line 45"/>
          <p:cNvSpPr>
            <a:spLocks noChangeShapeType="1"/>
          </p:cNvSpPr>
          <p:nvPr/>
        </p:nvSpPr>
        <p:spPr bwMode="auto">
          <a:xfrm>
            <a:off x="6019800" y="3505199"/>
            <a:ext cx="762000" cy="0"/>
          </a:xfrm>
          <a:prstGeom prst="line">
            <a:avLst/>
          </a:prstGeom>
          <a:noFill/>
          <a:ln w="76200">
            <a:solidFill>
              <a:schemeClr val="tx1"/>
            </a:solidFill>
            <a:round/>
            <a:headEnd/>
            <a:tailEnd type="triangle" w="med" len="med"/>
          </a:ln>
        </p:spPr>
        <p:txBody>
          <a:bodyPr>
            <a:spAutoFit/>
          </a:bodyPr>
          <a:lstStyle/>
          <a:p>
            <a:pPr>
              <a:defRPr/>
            </a:pPr>
            <a:endParaRPr lang="en-US"/>
          </a:p>
        </p:txBody>
      </p:sp>
      <p:sp>
        <p:nvSpPr>
          <p:cNvPr id="10" name="Text Box 46"/>
          <p:cNvSpPr>
            <a:spLocks/>
          </p:cNvSpPr>
          <p:nvPr/>
        </p:nvSpPr>
        <p:spPr bwMode="auto">
          <a:xfrm>
            <a:off x="7497448" y="1230314"/>
            <a:ext cx="853119" cy="461665"/>
          </a:xfrm>
          <a:prstGeom prst="rect">
            <a:avLst/>
          </a:prstGeom>
          <a:noFill/>
          <a:ln>
            <a:noFill/>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lgn="ctr">
              <a:defRPr/>
            </a:pPr>
            <a:r>
              <a:rPr lang="en-US" sz="2400" b="0" i="1"/>
              <a:t>word</a:t>
            </a:r>
            <a:endParaRPr/>
          </a:p>
        </p:txBody>
      </p:sp>
      <p:sp>
        <p:nvSpPr>
          <p:cNvPr id="11" name="Text Box 47"/>
          <p:cNvSpPr>
            <a:spLocks/>
          </p:cNvSpPr>
          <p:nvPr/>
        </p:nvSpPr>
        <p:spPr bwMode="auto">
          <a:xfrm>
            <a:off x="8863364" y="1230314"/>
            <a:ext cx="715260" cy="461665"/>
          </a:xfrm>
          <a:prstGeom prst="rect">
            <a:avLst/>
          </a:prstGeom>
          <a:noFill/>
          <a:ln>
            <a:noFill/>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lgn="ctr">
              <a:defRPr/>
            </a:pPr>
            <a:r>
              <a:rPr lang="en-US" sz="2400" b="0" i="1"/>
              <a:t>freq</a:t>
            </a:r>
            <a:endParaRPr/>
          </a:p>
        </p:txBody>
      </p:sp>
      <p:sp>
        <p:nvSpPr>
          <p:cNvPr id="12" name="Footer Placeholder 4"/>
          <p:cNvSpPr>
            <a:spLocks/>
          </p:cNvSpPr>
          <p:nvPr/>
        </p:nvSpPr>
        <p:spPr bwMode="auto">
          <a:xfrm>
            <a:off x="1559496" y="6580584"/>
            <a:ext cx="2590800" cy="304800"/>
          </a:xfrm>
          <a:prstGeom prst="rect">
            <a:avLst/>
          </a:prstGeom>
          <a:noFill/>
          <a:ln>
            <a:noFill/>
          </a:ln>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600" b="0" dirty="0"/>
              <a:t>Slide from William Cohen</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p:txBody>
          <a:bodyPr/>
          <a:lstStyle/>
          <a:p>
            <a:pPr>
              <a:defRPr/>
            </a:pPr>
            <a:r>
              <a:rPr lang="en-US" sz="4800"/>
              <a:t>Outline</a:t>
            </a:r>
            <a:endParaRPr/>
          </a:p>
        </p:txBody>
      </p:sp>
      <p:sp>
        <p:nvSpPr>
          <p:cNvPr id="5" name="Rectangle 3"/>
          <p:cNvSpPr>
            <a:spLocks noGrp="1" noChangeArrowheads="1"/>
          </p:cNvSpPr>
          <p:nvPr>
            <p:ph idx="1"/>
          </p:nvPr>
        </p:nvSpPr>
        <p:spPr bwMode="auto"/>
        <p:txBody>
          <a:bodyPr/>
          <a:lstStyle/>
          <a:p>
            <a:pPr>
              <a:defRPr/>
            </a:pPr>
            <a:r>
              <a:rPr lang="en-US" sz="3200"/>
              <a:t>Introduction to Text Classification</a:t>
            </a:r>
            <a:endParaRPr/>
          </a:p>
          <a:p>
            <a:pPr lvl="1">
              <a:defRPr/>
            </a:pPr>
            <a:r>
              <a:rPr lang="en-US" sz="3200"/>
              <a:t>Also called </a:t>
            </a:r>
            <a:r>
              <a:rPr lang="ja-JP" altLang="en-US" sz="3200"/>
              <a:t>“</a:t>
            </a:r>
            <a:r>
              <a:rPr lang="en-US" sz="3200"/>
              <a:t>text categorization</a:t>
            </a:r>
            <a:r>
              <a:rPr lang="ja-JP" altLang="en-US" sz="3200"/>
              <a:t>”</a:t>
            </a:r>
            <a:r>
              <a:rPr lang="en-US" sz="3200"/>
              <a:t> </a:t>
            </a:r>
            <a:endParaRPr/>
          </a:p>
          <a:p>
            <a:pPr>
              <a:defRPr/>
            </a:pPr>
            <a:r>
              <a:rPr lang="en-US" sz="3200"/>
              <a:t>Naïve Bayes text classification</a:t>
            </a:r>
            <a:endParaRPr/>
          </a:p>
          <a:p>
            <a:pPr>
              <a:buFont typeface="Wingdings"/>
              <a:buNone/>
              <a:defRPr/>
            </a:pPr>
            <a:endParaRPr lang="en-US">
              <a:latin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ctrTitle" sz="quarter"/>
          </p:nvPr>
        </p:nvSpPr>
        <p:spPr bwMode="auto">
          <a:xfrm>
            <a:off x="2895600" y="1676400"/>
            <a:ext cx="7772400" cy="1371600"/>
          </a:xfrm>
        </p:spPr>
        <p:txBody>
          <a:bodyPr/>
          <a:lstStyle/>
          <a:p>
            <a:pPr>
              <a:defRPr/>
            </a:pPr>
            <a:r>
              <a:rPr lang="en-US" sz="5400"/>
              <a:t>Formalizing Naïve Bayes</a:t>
            </a:r>
            <a:endParaRPr/>
          </a:p>
        </p:txBody>
      </p:sp>
      <p:sp>
        <p:nvSpPr>
          <p:cNvPr id="5" name="Subtitle 2"/>
          <p:cNvSpPr>
            <a:spLocks noGrp="1"/>
          </p:cNvSpPr>
          <p:nvPr>
            <p:ph type="subTitle" sz="quarter" idx="1"/>
          </p:nvPr>
        </p:nvSpPr>
        <p:spPr bwMode="auto"/>
        <p:txBody>
          <a:bodyPr/>
          <a:lstStyle/>
          <a:p>
            <a:pPr>
              <a:defRPr/>
            </a:pPr>
            <a:endParaRPr lang="en-US">
              <a:ea typeface="+mn-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p:txBody>
          <a:bodyPr/>
          <a:lstStyle/>
          <a:p>
            <a:pPr>
              <a:defRPr/>
            </a:pPr>
            <a:r>
              <a:rPr lang="en-US" sz="4800"/>
              <a:t>Bayes’ Rule</a:t>
            </a:r>
            <a:endParaRPr/>
          </a:p>
        </p:txBody>
      </p:sp>
      <mc:AlternateContent xmlns:mc="http://schemas.openxmlformats.org/markup-compatibility/2006">
        <mc:Choice xmlns:a14="http://schemas.microsoft.com/office/drawing/2010/main" Requires="a14">
          <p:sp>
            <p:nvSpPr>
              <p:cNvPr id="2" name="Object 1"/>
              <p:cNvSpPr txBox="1"/>
              <p:nvPr/>
            </p:nvSpPr>
            <p:spPr bwMode="auto">
              <a:xfrm>
                <a:off x="3430588" y="1765301"/>
                <a:ext cx="5395912" cy="1054099"/>
              </a:xfrm>
              <a:prstGeom prst="rect">
                <a:avLst/>
              </a:prstGeom>
            </p:spPr>
            <p:txBody>
              <a:bodyPr>
                <a:normAutofit/>
              </a:bodyPr>
              <a:lstStyle/>
              <a:p>
                <a:pPr/>
                <a14:m>
                  <m:oMathPara xmlns:m="http://schemas.openxmlformats.org/officeDocument/2006/math">
                    <m:oMathParaPr>
                      <m:jc m:val="centerGroup"/>
                    </m:oMathParaPr>
                    <m:oMath xmlns:m="http://schemas.openxmlformats.org/officeDocument/2006/math">
                      <m:r>
                        <a:rPr lang="en-US" sz="2800" i="1">
                          <a:solidFill>
                            <a:srgbClr val="000000"/>
                          </a:solidFill>
                          <a:latin typeface="Cambria Math" panose="02040503050406030204" pitchFamily="18" charset="0"/>
                        </a:rPr>
                        <m:t>𝑃</m:t>
                      </m:r>
                      <m:r>
                        <a:rPr lang="en-US" sz="2800" i="1">
                          <a:solidFill>
                            <a:srgbClr val="000000"/>
                          </a:solidFill>
                          <a:latin typeface="Cambria Math" panose="02040503050406030204" pitchFamily="18" charset="0"/>
                        </a:rPr>
                        <m:t>(</m:t>
                      </m:r>
                      <m:r>
                        <a:rPr lang="en-US" sz="2800" i="1">
                          <a:solidFill>
                            <a:srgbClr val="000000"/>
                          </a:solidFill>
                          <a:latin typeface="Cambria Math" panose="02040503050406030204" pitchFamily="18" charset="0"/>
                        </a:rPr>
                        <m:t>𝐵</m:t>
                      </m:r>
                      <m:r>
                        <a:rPr lang="en-US" sz="2800" i="1">
                          <a:solidFill>
                            <a:srgbClr val="000000"/>
                          </a:solidFill>
                          <a:latin typeface="Cambria Math" panose="02040503050406030204" pitchFamily="18" charset="0"/>
                        </a:rPr>
                        <m:t>|</m:t>
                      </m:r>
                      <m:r>
                        <a:rPr lang="en-US" sz="2800" i="1">
                          <a:solidFill>
                            <a:srgbClr val="000000"/>
                          </a:solidFill>
                          <a:latin typeface="Cambria Math" panose="02040503050406030204" pitchFamily="18" charset="0"/>
                        </a:rPr>
                        <m:t>𝐴</m:t>
                      </m:r>
                      <m:r>
                        <a:rPr lang="en-US" sz="2800" i="1">
                          <a:solidFill>
                            <a:srgbClr val="000000"/>
                          </a:solidFill>
                          <a:latin typeface="Cambria Math" panose="02040503050406030204" pitchFamily="18" charset="0"/>
                        </a:rPr>
                        <m:t>)=</m:t>
                      </m:r>
                      <m:f>
                        <m:fPr>
                          <m:ctrlPr>
                            <a:rPr lang="en-US" sz="2800" i="1">
                              <a:solidFill>
                                <a:srgbClr val="000000"/>
                              </a:solidFill>
                              <a:latin typeface="Cambria Math" panose="02040503050406030204" pitchFamily="18" charset="0"/>
                            </a:rPr>
                          </m:ctrlPr>
                        </m:fPr>
                        <m:num>
                          <m:r>
                            <a:rPr lang="en-US" sz="2800" i="1">
                              <a:solidFill>
                                <a:srgbClr val="000000"/>
                              </a:solidFill>
                              <a:latin typeface="Cambria Math" panose="02040503050406030204" pitchFamily="18" charset="0"/>
                            </a:rPr>
                            <m:t>𝑃</m:t>
                          </m:r>
                          <m:r>
                            <a:rPr lang="en-US" sz="2800" i="1">
                              <a:solidFill>
                                <a:srgbClr val="000000"/>
                              </a:solidFill>
                              <a:latin typeface="Cambria Math" panose="02040503050406030204" pitchFamily="18" charset="0"/>
                            </a:rPr>
                            <m:t>(</m:t>
                          </m:r>
                          <m:r>
                            <a:rPr lang="en-US" sz="2800" i="1">
                              <a:solidFill>
                                <a:srgbClr val="000000"/>
                              </a:solidFill>
                              <a:latin typeface="Cambria Math" panose="02040503050406030204" pitchFamily="18" charset="0"/>
                            </a:rPr>
                            <m:t>𝐴</m:t>
                          </m:r>
                          <m:r>
                            <a:rPr lang="en-US" sz="2800" i="1">
                              <a:solidFill>
                                <a:srgbClr val="000000"/>
                              </a:solidFill>
                              <a:latin typeface="Cambria Math" panose="02040503050406030204" pitchFamily="18" charset="0"/>
                            </a:rPr>
                            <m:t>|</m:t>
                          </m:r>
                          <m:r>
                            <a:rPr lang="en-US" sz="2800" i="1">
                              <a:solidFill>
                                <a:srgbClr val="000000"/>
                              </a:solidFill>
                              <a:latin typeface="Cambria Math" panose="02040503050406030204" pitchFamily="18" charset="0"/>
                            </a:rPr>
                            <m:t>𝐵</m:t>
                          </m:r>
                          <m:r>
                            <a:rPr lang="en-US" sz="2800" i="1">
                              <a:solidFill>
                                <a:srgbClr val="000000"/>
                              </a:solidFill>
                              <a:latin typeface="Cambria Math" panose="02040503050406030204" pitchFamily="18" charset="0"/>
                            </a:rPr>
                            <m:t>)</m:t>
                          </m:r>
                          <m:r>
                            <a:rPr lang="en-US" sz="2800" i="1">
                              <a:solidFill>
                                <a:srgbClr val="000000"/>
                              </a:solidFill>
                              <a:latin typeface="Cambria Math" panose="02040503050406030204" pitchFamily="18" charset="0"/>
                            </a:rPr>
                            <m:t>𝑃</m:t>
                          </m:r>
                          <m:r>
                            <a:rPr lang="en-US" sz="2800" i="1">
                              <a:solidFill>
                                <a:srgbClr val="000000"/>
                              </a:solidFill>
                              <a:latin typeface="Cambria Math" panose="02040503050406030204" pitchFamily="18" charset="0"/>
                            </a:rPr>
                            <m:t>(</m:t>
                          </m:r>
                          <m:r>
                            <a:rPr lang="en-US" sz="2800" i="1">
                              <a:solidFill>
                                <a:srgbClr val="000000"/>
                              </a:solidFill>
                              <a:latin typeface="Cambria Math" panose="02040503050406030204" pitchFamily="18" charset="0"/>
                            </a:rPr>
                            <m:t>𝐵</m:t>
                          </m:r>
                          <m:r>
                            <a:rPr lang="en-US" sz="2800" i="1">
                              <a:solidFill>
                                <a:srgbClr val="000000"/>
                              </a:solidFill>
                              <a:latin typeface="Cambria Math" panose="02040503050406030204" pitchFamily="18" charset="0"/>
                            </a:rPr>
                            <m:t>)</m:t>
                          </m:r>
                        </m:num>
                        <m:den>
                          <m:r>
                            <a:rPr lang="en-US" sz="2800" i="1">
                              <a:solidFill>
                                <a:srgbClr val="000000"/>
                              </a:solidFill>
                              <a:latin typeface="Cambria Math" panose="02040503050406030204" pitchFamily="18" charset="0"/>
                            </a:rPr>
                            <m:t>𝑃</m:t>
                          </m:r>
                          <m:r>
                            <a:rPr lang="en-US" sz="2800" i="1">
                              <a:solidFill>
                                <a:srgbClr val="000000"/>
                              </a:solidFill>
                              <a:latin typeface="Cambria Math" panose="02040503050406030204" pitchFamily="18" charset="0"/>
                            </a:rPr>
                            <m:t>(</m:t>
                          </m:r>
                          <m:r>
                            <a:rPr lang="en-US" sz="2800" i="1">
                              <a:solidFill>
                                <a:srgbClr val="000000"/>
                              </a:solidFill>
                              <a:latin typeface="Cambria Math" panose="02040503050406030204" pitchFamily="18" charset="0"/>
                            </a:rPr>
                            <m:t>𝐴</m:t>
                          </m:r>
                          <m:r>
                            <a:rPr lang="en-US" sz="2800" i="1">
                              <a:solidFill>
                                <a:srgbClr val="000000"/>
                              </a:solidFill>
                              <a:latin typeface="Cambria Math" panose="02040503050406030204" pitchFamily="18" charset="0"/>
                            </a:rPr>
                            <m:t>)</m:t>
                          </m:r>
                        </m:den>
                      </m:f>
                    </m:oMath>
                  </m:oMathPara>
                </a14:m>
                <a:endParaRPr lang="en-US" sz="2800"/>
              </a:p>
            </p:txBody>
          </p:sp>
        </mc:Choice>
        <mc:Fallback>
          <p:sp>
            <p:nvSpPr>
              <p:cNvPr id="2" name="Object 1"/>
              <p:cNvSpPr txBox="1">
                <a:spLocks noRot="1" noChangeAspect="1" noMove="1" noResize="1" noEditPoints="1" noAdjustHandles="1" noChangeArrowheads="1" noChangeShapeType="1" noTextEdit="1"/>
              </p:cNvSpPr>
              <p:nvPr/>
            </p:nvSpPr>
            <p:spPr bwMode="auto">
              <a:xfrm>
                <a:off x="3430588" y="1765301"/>
                <a:ext cx="5395912" cy="1054099"/>
              </a:xfrm>
              <a:prstGeom prst="rect">
                <a:avLst/>
              </a:prstGeom>
              <a:blipFill>
                <a:blip r:embed="rId2"/>
                <a:stretch>
                  <a:fillRect/>
                </a:stretch>
              </a:blipFill>
            </p:spPr>
            <p:txBody>
              <a:bodyPr/>
              <a:lstStyle/>
              <a:p>
                <a:r>
                  <a:rPr lang="en-US">
                    <a:noFill/>
                  </a:rPr>
                  <a:t> </a:t>
                </a:r>
              </a:p>
            </p:txBody>
          </p:sp>
        </mc:Fallback>
      </mc:AlternateContent>
      <p:sp>
        <p:nvSpPr>
          <p:cNvPr id="6" name="Rectangle 4"/>
          <p:cNvSpPr>
            <a:spLocks noChangeArrowheads="1"/>
          </p:cNvSpPr>
          <p:nvPr/>
        </p:nvSpPr>
        <p:spPr bwMode="auto">
          <a:xfrm>
            <a:off x="1676401" y="3429000"/>
            <a:ext cx="7772400" cy="1754326"/>
          </a:xfrm>
          <a:prstGeom prst="rect">
            <a:avLst/>
          </a:prstGeom>
          <a:noFill/>
          <a:ln>
            <a:noFill/>
          </a:ln>
        </p:spPr>
        <p:txBody>
          <a:bodyPr>
            <a:spAutoFit/>
          </a:bodyPr>
          <a:lstStyle/>
          <a:p>
            <a:pPr marL="228600" indent="-228600">
              <a:buFontTx/>
              <a:buChar char="•"/>
              <a:defRPr/>
            </a:pPr>
            <a:r>
              <a:rPr lang="en-US" sz="3600">
                <a:latin typeface="Tw Cen MT"/>
              </a:rPr>
              <a:t>Allows us to swap the conditioning</a:t>
            </a:r>
            <a:endParaRPr/>
          </a:p>
          <a:p>
            <a:pPr marL="228600" indent="-228600">
              <a:buFontTx/>
              <a:buChar char="•"/>
              <a:defRPr/>
            </a:pPr>
            <a:r>
              <a:rPr lang="en-US" sz="3600">
                <a:latin typeface="Tw Cen MT"/>
              </a:rPr>
              <a:t>Sometimes easier to estimate one kind of dependence than the other</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grpSp>
        <p:nvGrpSpPr>
          <p:cNvPr id="4" name="Group 2"/>
          <p:cNvGrpSpPr/>
          <p:nvPr/>
        </p:nvGrpSpPr>
        <p:grpSpPr bwMode="auto">
          <a:xfrm>
            <a:off x="4572000" y="2971800"/>
            <a:ext cx="4038600" cy="3581400"/>
            <a:chOff x="3504" y="2112"/>
            <a:chExt cx="1968" cy="1656"/>
          </a:xfrm>
        </p:grpSpPr>
        <p:pic>
          <p:nvPicPr>
            <p:cNvPr id="5" name="Picture 3"/>
            <p:cNvPicPr>
              <a:picLocks noChangeAspect="1" noChangeArrowheads="1"/>
            </p:cNvPicPr>
            <p:nvPr/>
          </p:nvPicPr>
          <p:blipFill>
            <a:blip r:embed="rId2"/>
            <a:stretch/>
          </p:blipFill>
          <p:spPr bwMode="auto">
            <a:xfrm>
              <a:off x="3504" y="2112"/>
              <a:ext cx="1968" cy="1656"/>
            </a:xfrm>
            <a:prstGeom prst="rect">
              <a:avLst/>
            </a:prstGeom>
            <a:noFill/>
            <a:ln>
              <a:noFill/>
            </a:ln>
          </p:spPr>
        </p:pic>
        <p:sp>
          <p:nvSpPr>
            <p:cNvPr id="6" name="Text Box 4"/>
            <p:cNvSpPr>
              <a:spLocks/>
            </p:cNvSpPr>
            <p:nvPr/>
          </p:nvSpPr>
          <p:spPr bwMode="auto">
            <a:xfrm>
              <a:off x="4848" y="2304"/>
              <a:ext cx="156" cy="170"/>
            </a:xfrm>
            <a:prstGeom prst="rect">
              <a:avLst/>
            </a:prstGeom>
            <a:noFill/>
            <a:ln>
              <a:noFill/>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latin typeface="Courier"/>
                  <a:cs typeface="ＭＳ Ｐゴシック"/>
                </a:rPr>
                <a:t>S</a:t>
              </a:r>
              <a:endParaRPr lang="en-US" sz="2400" b="0">
                <a:cs typeface="ＭＳ Ｐゴシック"/>
              </a:endParaRPr>
            </a:p>
          </p:txBody>
        </p:sp>
      </p:grpSp>
      <p:sp>
        <p:nvSpPr>
          <p:cNvPr id="7" name="Rectangle 5"/>
          <p:cNvSpPr>
            <a:spLocks noGrp="1" noChangeArrowheads="1"/>
          </p:cNvSpPr>
          <p:nvPr>
            <p:ph type="title"/>
          </p:nvPr>
        </p:nvSpPr>
        <p:spPr bwMode="auto"/>
        <p:txBody>
          <a:bodyPr/>
          <a:lstStyle/>
          <a:p>
            <a:pPr>
              <a:defRPr/>
            </a:pPr>
            <a:r>
              <a:rPr lang="en-US">
                <a:latin typeface="Tw Cen MT Condensed"/>
              </a:rPr>
              <a:t>Conditional Probability</a:t>
            </a:r>
            <a:endParaRPr/>
          </a:p>
        </p:txBody>
      </p:sp>
      <p:sp>
        <p:nvSpPr>
          <p:cNvPr id="8" name="Rectangle 6"/>
          <p:cNvSpPr>
            <a:spLocks noGrp="1" noChangeArrowheads="1"/>
          </p:cNvSpPr>
          <p:nvPr>
            <p:ph idx="1"/>
          </p:nvPr>
        </p:nvSpPr>
        <p:spPr bwMode="auto"/>
        <p:txBody>
          <a:bodyPr/>
          <a:lstStyle/>
          <a:p>
            <a:pPr>
              <a:lnSpc>
                <a:spcPct val="90000"/>
              </a:lnSpc>
              <a:buFont typeface="Wingdings"/>
              <a:buChar char="l"/>
              <a:defRPr/>
            </a:pPr>
            <a:r>
              <a:rPr lang="en-US" sz="2400" dirty="0"/>
              <a:t>let </a:t>
            </a:r>
            <a:r>
              <a:rPr lang="en-US" sz="2400" i="1" dirty="0">
                <a:latin typeface="+mj-lt"/>
              </a:rPr>
              <a:t>A</a:t>
            </a:r>
            <a:r>
              <a:rPr lang="en-US" sz="2400" dirty="0"/>
              <a:t> and </a:t>
            </a:r>
            <a:r>
              <a:rPr lang="en-US" sz="2400" i="1" dirty="0">
                <a:latin typeface="+mj-lt"/>
              </a:rPr>
              <a:t>B</a:t>
            </a:r>
            <a:r>
              <a:rPr lang="en-US" sz="2400" dirty="0"/>
              <a:t> be events</a:t>
            </a:r>
            <a:endParaRPr dirty="0"/>
          </a:p>
          <a:p>
            <a:pPr>
              <a:lnSpc>
                <a:spcPct val="90000"/>
              </a:lnSpc>
              <a:buFont typeface="Wingdings"/>
              <a:buChar char="l"/>
              <a:defRPr/>
            </a:pPr>
            <a:r>
              <a:rPr lang="en-US" sz="2400" i="1" dirty="0">
                <a:latin typeface="+mj-lt"/>
              </a:rPr>
              <a:t>P</a:t>
            </a:r>
            <a:r>
              <a:rPr lang="en-US" sz="2400" dirty="0">
                <a:latin typeface="+mj-lt"/>
              </a:rPr>
              <a:t>(</a:t>
            </a:r>
            <a:r>
              <a:rPr lang="en-US" sz="2400" i="1" dirty="0">
                <a:latin typeface="+mj-lt"/>
              </a:rPr>
              <a:t>B</a:t>
            </a:r>
            <a:r>
              <a:rPr lang="en-US" sz="2400" dirty="0">
                <a:latin typeface="+mj-lt"/>
              </a:rPr>
              <a:t>|</a:t>
            </a:r>
            <a:r>
              <a:rPr lang="en-US" sz="2400" i="1" dirty="0">
                <a:latin typeface="+mj-lt"/>
              </a:rPr>
              <a:t>A</a:t>
            </a:r>
            <a:r>
              <a:rPr lang="en-US" sz="2400" dirty="0">
                <a:latin typeface="+mj-lt"/>
              </a:rPr>
              <a:t>)</a:t>
            </a:r>
            <a:r>
              <a:rPr lang="en-US" sz="2400" dirty="0"/>
              <a:t> = the </a:t>
            </a:r>
            <a:r>
              <a:rPr lang="en-US" sz="2400" i="1" dirty="0">
                <a:solidFill>
                  <a:srgbClr val="A50021"/>
                </a:solidFill>
              </a:rPr>
              <a:t>probability</a:t>
            </a:r>
            <a:r>
              <a:rPr lang="en-US" sz="2400" dirty="0"/>
              <a:t> of event </a:t>
            </a:r>
            <a:r>
              <a:rPr lang="en-US" sz="2400" i="1" dirty="0">
                <a:latin typeface="+mj-lt"/>
              </a:rPr>
              <a:t>B</a:t>
            </a:r>
            <a:r>
              <a:rPr lang="en-US" sz="2400" dirty="0"/>
              <a:t> </a:t>
            </a:r>
            <a:r>
              <a:rPr lang="en-US" sz="2400" i="1" dirty="0">
                <a:solidFill>
                  <a:srgbClr val="A50021"/>
                </a:solidFill>
              </a:rPr>
              <a:t>occurring given</a:t>
            </a:r>
            <a:r>
              <a:rPr lang="en-US" sz="2400" dirty="0"/>
              <a:t> event </a:t>
            </a:r>
            <a:r>
              <a:rPr lang="en-US" sz="2400" i="1" dirty="0">
                <a:latin typeface="+mj-lt"/>
              </a:rPr>
              <a:t>A</a:t>
            </a:r>
            <a:r>
              <a:rPr lang="en-US" sz="2400" dirty="0"/>
              <a:t> </a:t>
            </a:r>
            <a:r>
              <a:rPr lang="en-US" sz="2400" i="1" dirty="0">
                <a:solidFill>
                  <a:srgbClr val="A50021"/>
                </a:solidFill>
              </a:rPr>
              <a:t>occurs</a:t>
            </a:r>
            <a:endParaRPr lang="en-US" sz="2400" dirty="0"/>
          </a:p>
          <a:p>
            <a:pPr>
              <a:lnSpc>
                <a:spcPct val="90000"/>
              </a:lnSpc>
              <a:buFont typeface="Wingdings"/>
              <a:buChar char="l"/>
              <a:defRPr/>
            </a:pPr>
            <a:r>
              <a:rPr lang="en-US" sz="2400" i="1" dirty="0"/>
              <a:t>definition:</a:t>
            </a:r>
            <a:endParaRPr lang="en-US" i="1" dirty="0"/>
          </a:p>
          <a:p>
            <a:pPr marL="0" indent="0">
              <a:lnSpc>
                <a:spcPct val="90000"/>
              </a:lnSpc>
              <a:buNone/>
              <a:defRPr/>
            </a:pPr>
            <a:r>
              <a:rPr lang="en-US" sz="2400" i="1" dirty="0">
                <a:latin typeface="+mj-lt"/>
              </a:rPr>
              <a:t>	P</a:t>
            </a:r>
            <a:r>
              <a:rPr lang="en-US" sz="2400" dirty="0">
                <a:latin typeface="+mj-lt"/>
              </a:rPr>
              <a:t>(</a:t>
            </a:r>
            <a:r>
              <a:rPr lang="en-US" sz="2400" i="1" dirty="0">
                <a:latin typeface="+mj-lt"/>
              </a:rPr>
              <a:t>B</a:t>
            </a:r>
            <a:r>
              <a:rPr lang="en-US" sz="2400" dirty="0">
                <a:latin typeface="+mj-lt"/>
              </a:rPr>
              <a:t>|</a:t>
            </a:r>
            <a:r>
              <a:rPr lang="en-US" sz="2400" i="1" dirty="0">
                <a:latin typeface="+mj-lt"/>
              </a:rPr>
              <a:t>A</a:t>
            </a:r>
            <a:r>
              <a:rPr lang="en-US" sz="2400" dirty="0">
                <a:latin typeface="+mj-lt"/>
              </a:rPr>
              <a:t>) =  </a:t>
            </a:r>
            <a:r>
              <a:rPr lang="en-US" sz="2400" i="1" dirty="0">
                <a:latin typeface="+mj-lt"/>
              </a:rPr>
              <a:t>P</a:t>
            </a:r>
            <a:r>
              <a:rPr lang="en-US" sz="2400" dirty="0">
                <a:latin typeface="+mj-lt"/>
              </a:rPr>
              <a:t>(</a:t>
            </a:r>
            <a:r>
              <a:rPr lang="en-US" sz="2400" i="1" dirty="0">
                <a:latin typeface="+mj-lt"/>
              </a:rPr>
              <a:t>A</a:t>
            </a:r>
            <a:r>
              <a:rPr lang="en-US" sz="2400" dirty="0">
                <a:latin typeface="+mj-lt"/>
              </a:rPr>
              <a:t> </a:t>
            </a:r>
            <a:r>
              <a:rPr lang="en-US" sz="2400" dirty="0">
                <a:latin typeface="Symbol" panose="05050102010706020507" pitchFamily="18" charset="2"/>
              </a:rPr>
              <a:t></a:t>
            </a:r>
            <a:r>
              <a:rPr lang="en-US" sz="2400" dirty="0"/>
              <a:t> </a:t>
            </a:r>
            <a:r>
              <a:rPr lang="en-US" sz="2400" i="1" dirty="0">
                <a:latin typeface="+mj-lt"/>
              </a:rPr>
              <a:t>B</a:t>
            </a:r>
            <a:r>
              <a:rPr lang="en-US" sz="2400" dirty="0">
                <a:latin typeface="+mj-lt"/>
              </a:rPr>
              <a:t>) / </a:t>
            </a:r>
            <a:r>
              <a:rPr lang="en-US" sz="2400" i="1" dirty="0">
                <a:latin typeface="+mj-lt"/>
              </a:rPr>
              <a:t>P</a:t>
            </a:r>
            <a:r>
              <a:rPr lang="en-US" sz="2400" dirty="0">
                <a:latin typeface="+mj-lt"/>
              </a:rPr>
              <a:t>(</a:t>
            </a:r>
            <a:r>
              <a:rPr lang="en-US" sz="2400" i="1" dirty="0">
                <a:latin typeface="+mj-lt"/>
              </a:rPr>
              <a:t>A</a:t>
            </a:r>
            <a:r>
              <a:rPr lang="en-US" sz="2400" dirty="0">
                <a:latin typeface="+mj-lt"/>
              </a:rPr>
              <a:t>)</a:t>
            </a:r>
            <a:endParaRPr lang="en-US" sz="2000" dirty="0">
              <a:latin typeface="+mj-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a:xfrm>
            <a:off x="2198688" y="0"/>
            <a:ext cx="8469312" cy="762000"/>
          </a:xfrm>
        </p:spPr>
        <p:txBody>
          <a:bodyPr/>
          <a:lstStyle/>
          <a:p>
            <a:pPr>
              <a:defRPr/>
            </a:pPr>
            <a:r>
              <a:rPr lang="en-US" sz="4800"/>
              <a:t>Deriving Bayes’ Rule</a:t>
            </a:r>
            <a:endParaRPr/>
          </a:p>
        </p:txBody>
      </p:sp>
      <mc:AlternateContent xmlns:mc="http://schemas.openxmlformats.org/markup-compatibility/2006">
        <mc:Choice xmlns:a14="http://schemas.microsoft.com/office/drawing/2010/main" Requires="a14">
          <p:sp>
            <p:nvSpPr>
              <p:cNvPr id="3" name="Object 2"/>
              <p:cNvSpPr txBox="1"/>
              <p:nvPr/>
            </p:nvSpPr>
            <p:spPr bwMode="auto">
              <a:xfrm>
                <a:off x="2214564" y="1583383"/>
                <a:ext cx="3881437" cy="866129"/>
              </a:xfrm>
              <a:prstGeom prst="rect">
                <a:avLst/>
              </a:prstGeom>
              <a:solidFill>
                <a:schemeClr val="bg1">
                  <a:lumMod val="85000"/>
                </a:schemeClr>
              </a:solidFill>
            </p:spPr>
            <p:txBody>
              <a:bodyPr>
                <a:normAutofit/>
              </a:bodyPr>
              <a:lstStyle/>
              <a:p>
                <a:pPr/>
                <a14:m>
                  <m:oMathPara xmlns:m="http://schemas.openxmlformats.org/officeDocument/2006/math">
                    <m:oMathParaPr>
                      <m:jc m:val="centerGroup"/>
                    </m:oMathParaPr>
                    <m:oMath xmlns:m="http://schemas.openxmlformats.org/officeDocument/2006/math">
                      <m:r>
                        <a:rPr lang="en-US" sz="2400" i="1" smtClean="0">
                          <a:solidFill>
                            <a:srgbClr val="000000"/>
                          </a:solidFill>
                          <a:latin typeface="Cambria Math" panose="02040503050406030204" pitchFamily="18" charset="0"/>
                        </a:rPr>
                        <m:t>𝑃</m:t>
                      </m:r>
                      <m:r>
                        <a:rPr lang="en-US" sz="2400" i="1" smtClean="0">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𝐵</m:t>
                      </m:r>
                      <m:r>
                        <a:rPr lang="en-US" sz="2400" i="1">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𝐴</m:t>
                      </m:r>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𝐴</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𝐵</m:t>
                          </m:r>
                          <m:r>
                            <a:rPr lang="en-US" sz="2400" i="1">
                              <a:solidFill>
                                <a:srgbClr val="000000"/>
                              </a:solidFill>
                              <a:latin typeface="Cambria Math" panose="02040503050406030204" pitchFamily="18" charset="0"/>
                            </a:rPr>
                            <m:t>)</m:t>
                          </m:r>
                        </m:num>
                        <m:den>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𝐴</m:t>
                          </m:r>
                          <m:r>
                            <a:rPr lang="en-US" sz="2400" i="1">
                              <a:solidFill>
                                <a:srgbClr val="000000"/>
                              </a:solidFill>
                              <a:latin typeface="Cambria Math" panose="02040503050406030204" pitchFamily="18" charset="0"/>
                            </a:rPr>
                            <m:t>)</m:t>
                          </m:r>
                        </m:den>
                      </m:f>
                    </m:oMath>
                  </m:oMathPara>
                </a14:m>
                <a:endParaRPr lang="en-US" sz="2400" dirty="0"/>
              </a:p>
            </p:txBody>
          </p:sp>
        </mc:Choice>
        <mc:Fallback>
          <p:sp>
            <p:nvSpPr>
              <p:cNvPr id="3" name="Object 2"/>
              <p:cNvSpPr txBox="1">
                <a:spLocks noRot="1" noChangeAspect="1" noMove="1" noResize="1" noEditPoints="1" noAdjustHandles="1" noChangeArrowheads="1" noChangeShapeType="1" noTextEdit="1"/>
              </p:cNvSpPr>
              <p:nvPr/>
            </p:nvSpPr>
            <p:spPr bwMode="auto">
              <a:xfrm>
                <a:off x="2214564" y="1583383"/>
                <a:ext cx="3881437" cy="866129"/>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Object 5"/>
              <p:cNvSpPr txBox="1"/>
              <p:nvPr/>
            </p:nvSpPr>
            <p:spPr bwMode="auto">
              <a:xfrm>
                <a:off x="2286000" y="3136776"/>
                <a:ext cx="3810000" cy="482600"/>
              </a:xfrm>
              <a:prstGeom prst="rect">
                <a:avLst/>
              </a:prstGeom>
              <a:solidFill>
                <a:schemeClr val="bg1">
                  <a:lumMod val="85000"/>
                </a:schemeClr>
              </a:solidFill>
            </p:spPr>
            <p:txBody>
              <a:bodyPr>
                <a:normAutofit/>
              </a:bodyPr>
              <a:lstStyle/>
              <a:p>
                <a:pPr/>
                <a14:m>
                  <m:oMathPara xmlns:m="http://schemas.openxmlformats.org/officeDocument/2006/math">
                    <m:oMathParaPr>
                      <m:jc m:val="centerGroup"/>
                    </m:oMathParaPr>
                    <m:oMath xmlns:m="http://schemas.openxmlformats.org/officeDocument/2006/math">
                      <m:r>
                        <a:rPr lang="en-US" sz="2400" i="1" smtClean="0">
                          <a:solidFill>
                            <a:srgbClr val="000000"/>
                          </a:solidFill>
                          <a:latin typeface="Cambria Math" panose="02040503050406030204" pitchFamily="18" charset="0"/>
                        </a:rPr>
                        <m:t>𝑃</m:t>
                      </m:r>
                      <m:r>
                        <a:rPr lang="en-US" sz="2400" i="1" smtClean="0">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𝐵</m:t>
                      </m:r>
                      <m:r>
                        <a:rPr lang="en-US" sz="2400" i="1">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𝐴</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𝐴</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𝐴</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𝐵</m:t>
                      </m:r>
                      <m:r>
                        <a:rPr lang="en-US" sz="2400" i="1">
                          <a:solidFill>
                            <a:srgbClr val="000000"/>
                          </a:solidFill>
                          <a:latin typeface="Cambria Math" panose="02040503050406030204" pitchFamily="18" charset="0"/>
                        </a:rPr>
                        <m:t>)</m:t>
                      </m:r>
                    </m:oMath>
                  </m:oMathPara>
                </a14:m>
                <a:endParaRPr lang="en-US" sz="2400" dirty="0"/>
              </a:p>
            </p:txBody>
          </p:sp>
        </mc:Choice>
        <mc:Fallback>
          <p:sp>
            <p:nvSpPr>
              <p:cNvPr id="6" name="Object 5"/>
              <p:cNvSpPr txBox="1">
                <a:spLocks noRot="1" noChangeAspect="1" noMove="1" noResize="1" noEditPoints="1" noAdjustHandles="1" noChangeArrowheads="1" noChangeShapeType="1" noTextEdit="1"/>
              </p:cNvSpPr>
              <p:nvPr/>
            </p:nvSpPr>
            <p:spPr bwMode="auto">
              <a:xfrm>
                <a:off x="2286000" y="3136776"/>
                <a:ext cx="3810000" cy="482600"/>
              </a:xfrm>
              <a:prstGeom prst="rect">
                <a:avLst/>
              </a:prstGeom>
              <a:blipFill>
                <a:blip r:embed="rId3"/>
                <a:stretch>
                  <a:fillRect b="-13924"/>
                </a:stretch>
              </a:blipFill>
            </p:spPr>
            <p:txBody>
              <a:bodyPr/>
              <a:lstStyle/>
              <a:p>
                <a:r>
                  <a:rPr lang="en-US">
                    <a:noFill/>
                  </a:rPr>
                  <a:t> </a:t>
                </a:r>
              </a:p>
            </p:txBody>
          </p:sp>
        </mc:Fallback>
      </mc:AlternateContent>
      <p:sp>
        <p:nvSpPr>
          <p:cNvPr id="11" name="Line 9"/>
          <p:cNvSpPr>
            <a:spLocks noChangeShapeType="1"/>
          </p:cNvSpPr>
          <p:nvPr/>
        </p:nvSpPr>
        <p:spPr bwMode="auto">
          <a:xfrm>
            <a:off x="3786188" y="2603376"/>
            <a:ext cx="152400" cy="457200"/>
          </a:xfrm>
          <a:prstGeom prst="line">
            <a:avLst/>
          </a:prstGeom>
          <a:noFill/>
          <a:ln w="50800">
            <a:solidFill>
              <a:schemeClr val="tx1"/>
            </a:solidFill>
            <a:round/>
            <a:headEnd/>
            <a:tailEnd type="triangle" w="med" len="med"/>
          </a:ln>
        </p:spPr>
        <p:txBody>
          <a:bodyPr wrap="none" anchor="ctr"/>
          <a:lstStyle/>
          <a:p>
            <a:pPr>
              <a:defRPr/>
            </a:pPr>
            <a:endParaRPr lang="en-US"/>
          </a:p>
        </p:txBody>
      </p:sp>
      <p:sp>
        <p:nvSpPr>
          <p:cNvPr id="12" name="Line 10"/>
          <p:cNvSpPr>
            <a:spLocks noChangeShapeType="1"/>
          </p:cNvSpPr>
          <p:nvPr/>
        </p:nvSpPr>
        <p:spPr bwMode="auto">
          <a:xfrm flipH="1">
            <a:off x="8129588" y="2564904"/>
            <a:ext cx="152400" cy="457200"/>
          </a:xfrm>
          <a:prstGeom prst="line">
            <a:avLst/>
          </a:prstGeom>
          <a:noFill/>
          <a:ln w="50800">
            <a:solidFill>
              <a:schemeClr val="tx1"/>
            </a:solidFill>
            <a:round/>
            <a:headEnd/>
            <a:tailEnd type="triangle" w="med" len="med"/>
          </a:ln>
        </p:spPr>
        <p:txBody>
          <a:bodyPr wrap="none" anchor="ctr"/>
          <a:lstStyle/>
          <a:p>
            <a:pPr>
              <a:defRPr/>
            </a:pPr>
            <a:endParaRPr lang="en-US"/>
          </a:p>
        </p:txBody>
      </p:sp>
      <p:sp>
        <p:nvSpPr>
          <p:cNvPr id="13" name="Line 11"/>
          <p:cNvSpPr>
            <a:spLocks noChangeShapeType="1"/>
          </p:cNvSpPr>
          <p:nvPr/>
        </p:nvSpPr>
        <p:spPr bwMode="auto">
          <a:xfrm flipH="1">
            <a:off x="8053388" y="3746376"/>
            <a:ext cx="152400" cy="304800"/>
          </a:xfrm>
          <a:prstGeom prst="line">
            <a:avLst/>
          </a:prstGeom>
          <a:noFill/>
          <a:ln w="50800">
            <a:solidFill>
              <a:schemeClr val="tx1"/>
            </a:solidFill>
            <a:round/>
            <a:headEnd/>
            <a:tailEnd type="triangle" w="med" len="med"/>
          </a:ln>
        </p:spPr>
        <p:txBody>
          <a:bodyPr wrap="none" anchor="ctr"/>
          <a:lstStyle/>
          <a:p>
            <a:pPr>
              <a:defRPr/>
            </a:pPr>
            <a:endParaRPr lang="en-US"/>
          </a:p>
        </p:txBody>
      </p:sp>
      <p:sp>
        <p:nvSpPr>
          <p:cNvPr id="14" name="Line 12"/>
          <p:cNvSpPr>
            <a:spLocks noChangeShapeType="1"/>
          </p:cNvSpPr>
          <p:nvPr/>
        </p:nvSpPr>
        <p:spPr bwMode="auto">
          <a:xfrm>
            <a:off x="4624388" y="3746376"/>
            <a:ext cx="228600" cy="381000"/>
          </a:xfrm>
          <a:prstGeom prst="line">
            <a:avLst/>
          </a:prstGeom>
          <a:noFill/>
          <a:ln w="50800">
            <a:solidFill>
              <a:schemeClr val="tx1"/>
            </a:solidFill>
            <a:round/>
            <a:headEnd/>
            <a:tailEnd type="triangle" w="med" len="med"/>
          </a:ln>
        </p:spPr>
        <p:txBody>
          <a:bodyPr wrap="none" anchor="ctr"/>
          <a:lstStyle/>
          <a:p>
            <a:pPr>
              <a:defRPr/>
            </a:pPr>
            <a:endParaRPr lang="en-US"/>
          </a:p>
        </p:txBody>
      </p:sp>
      <p:sp>
        <p:nvSpPr>
          <p:cNvPr id="15" name="Line 13"/>
          <p:cNvSpPr>
            <a:spLocks noChangeShapeType="1"/>
          </p:cNvSpPr>
          <p:nvPr/>
        </p:nvSpPr>
        <p:spPr bwMode="auto">
          <a:xfrm>
            <a:off x="6376988" y="4736976"/>
            <a:ext cx="0" cy="381000"/>
          </a:xfrm>
          <a:prstGeom prst="line">
            <a:avLst/>
          </a:prstGeom>
          <a:noFill/>
          <a:ln w="50800">
            <a:solidFill>
              <a:schemeClr val="tx1"/>
            </a:solidFill>
            <a:round/>
            <a:headEnd/>
            <a:tailEnd type="triangle" w="med" len="med"/>
          </a:ln>
        </p:spPr>
        <p:txBody>
          <a:bodyPr wrap="none" anchor="ctr"/>
          <a:lstStyle/>
          <a:p>
            <a:pPr>
              <a:defRPr/>
            </a:pPr>
            <a:endParaRPr lang="en-US"/>
          </a:p>
        </p:txBody>
      </p:sp>
      <mc:AlternateContent xmlns:mc="http://schemas.openxmlformats.org/markup-compatibility/2006">
        <mc:Choice xmlns:a14="http://schemas.microsoft.com/office/drawing/2010/main" Requires="a14">
          <p:sp>
            <p:nvSpPr>
              <p:cNvPr id="18" name="Object 1">
                <a:extLst>
                  <a:ext uri="{FF2B5EF4-FFF2-40B4-BE49-F238E27FC236}">
                    <a16:creationId xmlns:a16="http://schemas.microsoft.com/office/drawing/2014/main" id="{98BDF578-52CA-4D2B-9CCE-1A3767686597}"/>
                  </a:ext>
                </a:extLst>
              </p:cNvPr>
              <p:cNvSpPr txBox="1"/>
              <p:nvPr/>
            </p:nvSpPr>
            <p:spPr bwMode="auto">
              <a:xfrm>
                <a:off x="4023420" y="5229200"/>
                <a:ext cx="4707136" cy="1054099"/>
              </a:xfrm>
              <a:prstGeom prst="rect">
                <a:avLst/>
              </a:prstGeom>
              <a:solidFill>
                <a:schemeClr val="bg1">
                  <a:lumMod val="85000"/>
                </a:schemeClr>
              </a:solidFill>
            </p:spPr>
            <p:txBody>
              <a:bodyPr>
                <a:normAutofit/>
              </a:bodyPr>
              <a:lstStyle/>
              <a:p>
                <a:pPr/>
                <a14:m>
                  <m:oMathPara xmlns:m="http://schemas.openxmlformats.org/officeDocument/2006/math">
                    <m:oMathParaPr>
                      <m:jc m:val="centerGroup"/>
                    </m:oMathParaPr>
                    <m:oMath xmlns:m="http://schemas.openxmlformats.org/officeDocument/2006/math">
                      <m:r>
                        <a:rPr lang="en-US" sz="2800" i="1">
                          <a:solidFill>
                            <a:srgbClr val="000000"/>
                          </a:solidFill>
                          <a:latin typeface="Cambria Math" panose="02040503050406030204" pitchFamily="18" charset="0"/>
                        </a:rPr>
                        <m:t>𝑃</m:t>
                      </m:r>
                      <m:r>
                        <a:rPr lang="en-US" sz="2800" i="1">
                          <a:solidFill>
                            <a:srgbClr val="000000"/>
                          </a:solidFill>
                          <a:latin typeface="Cambria Math" panose="02040503050406030204" pitchFamily="18" charset="0"/>
                        </a:rPr>
                        <m:t>(</m:t>
                      </m:r>
                      <m:r>
                        <a:rPr lang="en-US" sz="2800" i="1">
                          <a:solidFill>
                            <a:srgbClr val="000000"/>
                          </a:solidFill>
                          <a:latin typeface="Cambria Math" panose="02040503050406030204" pitchFamily="18" charset="0"/>
                        </a:rPr>
                        <m:t>𝐵</m:t>
                      </m:r>
                      <m:r>
                        <a:rPr lang="en-US" sz="2800" i="1">
                          <a:solidFill>
                            <a:srgbClr val="000000"/>
                          </a:solidFill>
                          <a:latin typeface="Cambria Math" panose="02040503050406030204" pitchFamily="18" charset="0"/>
                        </a:rPr>
                        <m:t>|</m:t>
                      </m:r>
                      <m:r>
                        <a:rPr lang="en-US" sz="2800" i="1">
                          <a:solidFill>
                            <a:srgbClr val="000000"/>
                          </a:solidFill>
                          <a:latin typeface="Cambria Math" panose="02040503050406030204" pitchFamily="18" charset="0"/>
                        </a:rPr>
                        <m:t>𝐴</m:t>
                      </m:r>
                      <m:r>
                        <a:rPr lang="en-US" sz="2800" i="1">
                          <a:solidFill>
                            <a:srgbClr val="000000"/>
                          </a:solidFill>
                          <a:latin typeface="Cambria Math" panose="02040503050406030204" pitchFamily="18" charset="0"/>
                        </a:rPr>
                        <m:t>)=</m:t>
                      </m:r>
                      <m:f>
                        <m:fPr>
                          <m:ctrlPr>
                            <a:rPr lang="en-US" sz="2800" i="1">
                              <a:solidFill>
                                <a:srgbClr val="000000"/>
                              </a:solidFill>
                              <a:latin typeface="Cambria Math" panose="02040503050406030204" pitchFamily="18" charset="0"/>
                            </a:rPr>
                          </m:ctrlPr>
                        </m:fPr>
                        <m:num>
                          <m:r>
                            <a:rPr lang="en-US" sz="2800" i="1">
                              <a:solidFill>
                                <a:srgbClr val="000000"/>
                              </a:solidFill>
                              <a:latin typeface="Cambria Math" panose="02040503050406030204" pitchFamily="18" charset="0"/>
                            </a:rPr>
                            <m:t>𝑃</m:t>
                          </m:r>
                          <m:r>
                            <a:rPr lang="en-US" sz="2800" i="1">
                              <a:solidFill>
                                <a:srgbClr val="000000"/>
                              </a:solidFill>
                              <a:latin typeface="Cambria Math" panose="02040503050406030204" pitchFamily="18" charset="0"/>
                            </a:rPr>
                            <m:t>(</m:t>
                          </m:r>
                          <m:r>
                            <a:rPr lang="en-US" sz="2800" i="1">
                              <a:solidFill>
                                <a:srgbClr val="000000"/>
                              </a:solidFill>
                              <a:latin typeface="Cambria Math" panose="02040503050406030204" pitchFamily="18" charset="0"/>
                            </a:rPr>
                            <m:t>𝐴</m:t>
                          </m:r>
                          <m:r>
                            <a:rPr lang="en-US" sz="2800" i="1">
                              <a:solidFill>
                                <a:srgbClr val="000000"/>
                              </a:solidFill>
                              <a:latin typeface="Cambria Math" panose="02040503050406030204" pitchFamily="18" charset="0"/>
                            </a:rPr>
                            <m:t>|</m:t>
                          </m:r>
                          <m:r>
                            <a:rPr lang="en-US" sz="2800" i="1">
                              <a:solidFill>
                                <a:srgbClr val="000000"/>
                              </a:solidFill>
                              <a:latin typeface="Cambria Math" panose="02040503050406030204" pitchFamily="18" charset="0"/>
                            </a:rPr>
                            <m:t>𝐵</m:t>
                          </m:r>
                          <m:r>
                            <a:rPr lang="en-US" sz="2800" i="1">
                              <a:solidFill>
                                <a:srgbClr val="000000"/>
                              </a:solidFill>
                              <a:latin typeface="Cambria Math" panose="02040503050406030204" pitchFamily="18" charset="0"/>
                            </a:rPr>
                            <m:t>)</m:t>
                          </m:r>
                          <m:r>
                            <a:rPr lang="en-US" sz="2800" i="1">
                              <a:solidFill>
                                <a:srgbClr val="000000"/>
                              </a:solidFill>
                              <a:latin typeface="Cambria Math" panose="02040503050406030204" pitchFamily="18" charset="0"/>
                            </a:rPr>
                            <m:t>𝑃</m:t>
                          </m:r>
                          <m:r>
                            <a:rPr lang="en-US" sz="2800" i="1">
                              <a:solidFill>
                                <a:srgbClr val="000000"/>
                              </a:solidFill>
                              <a:latin typeface="Cambria Math" panose="02040503050406030204" pitchFamily="18" charset="0"/>
                            </a:rPr>
                            <m:t>(</m:t>
                          </m:r>
                          <m:r>
                            <a:rPr lang="en-US" sz="2800" i="1">
                              <a:solidFill>
                                <a:srgbClr val="000000"/>
                              </a:solidFill>
                              <a:latin typeface="Cambria Math" panose="02040503050406030204" pitchFamily="18" charset="0"/>
                            </a:rPr>
                            <m:t>𝐵</m:t>
                          </m:r>
                          <m:r>
                            <a:rPr lang="en-US" sz="2800" i="1">
                              <a:solidFill>
                                <a:srgbClr val="000000"/>
                              </a:solidFill>
                              <a:latin typeface="Cambria Math" panose="02040503050406030204" pitchFamily="18" charset="0"/>
                            </a:rPr>
                            <m:t>)</m:t>
                          </m:r>
                        </m:num>
                        <m:den>
                          <m:r>
                            <a:rPr lang="en-US" sz="2800" i="1">
                              <a:solidFill>
                                <a:srgbClr val="000000"/>
                              </a:solidFill>
                              <a:latin typeface="Cambria Math" panose="02040503050406030204" pitchFamily="18" charset="0"/>
                            </a:rPr>
                            <m:t>𝑃</m:t>
                          </m:r>
                          <m:r>
                            <a:rPr lang="en-US" sz="2800" i="1">
                              <a:solidFill>
                                <a:srgbClr val="000000"/>
                              </a:solidFill>
                              <a:latin typeface="Cambria Math" panose="02040503050406030204" pitchFamily="18" charset="0"/>
                            </a:rPr>
                            <m:t>(</m:t>
                          </m:r>
                          <m:r>
                            <a:rPr lang="en-US" sz="2800" i="1">
                              <a:solidFill>
                                <a:srgbClr val="000000"/>
                              </a:solidFill>
                              <a:latin typeface="Cambria Math" panose="02040503050406030204" pitchFamily="18" charset="0"/>
                            </a:rPr>
                            <m:t>𝐴</m:t>
                          </m:r>
                          <m:r>
                            <a:rPr lang="en-US" sz="2800" i="1">
                              <a:solidFill>
                                <a:srgbClr val="000000"/>
                              </a:solidFill>
                              <a:latin typeface="Cambria Math" panose="02040503050406030204" pitchFamily="18" charset="0"/>
                            </a:rPr>
                            <m:t>)</m:t>
                          </m:r>
                        </m:den>
                      </m:f>
                    </m:oMath>
                  </m:oMathPara>
                </a14:m>
                <a:endParaRPr lang="en-US" sz="2800" dirty="0"/>
              </a:p>
            </p:txBody>
          </p:sp>
        </mc:Choice>
        <mc:Fallback>
          <p:sp>
            <p:nvSpPr>
              <p:cNvPr id="18" name="Object 1">
                <a:extLst>
                  <a:ext uri="{FF2B5EF4-FFF2-40B4-BE49-F238E27FC236}">
                    <a16:creationId xmlns:a16="http://schemas.microsoft.com/office/drawing/2014/main" id="{98BDF578-52CA-4D2B-9CCE-1A3767686597}"/>
                  </a:ext>
                </a:extLst>
              </p:cNvPr>
              <p:cNvSpPr txBox="1">
                <a:spLocks noRot="1" noChangeAspect="1" noMove="1" noResize="1" noEditPoints="1" noAdjustHandles="1" noChangeArrowheads="1" noChangeShapeType="1" noTextEdit="1"/>
              </p:cNvSpPr>
              <p:nvPr/>
            </p:nvSpPr>
            <p:spPr bwMode="auto">
              <a:xfrm>
                <a:off x="4023420" y="5229200"/>
                <a:ext cx="4707136" cy="1054099"/>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9" name="Object 2">
                <a:extLst>
                  <a:ext uri="{FF2B5EF4-FFF2-40B4-BE49-F238E27FC236}">
                    <a16:creationId xmlns:a16="http://schemas.microsoft.com/office/drawing/2014/main" id="{246F63CE-CCE3-4AAF-BDCF-CF67EBB9D079}"/>
                  </a:ext>
                </a:extLst>
              </p:cNvPr>
              <p:cNvSpPr txBox="1"/>
              <p:nvPr/>
            </p:nvSpPr>
            <p:spPr bwMode="auto">
              <a:xfrm>
                <a:off x="6433344" y="1591285"/>
                <a:ext cx="3881437" cy="866130"/>
              </a:xfrm>
              <a:prstGeom prst="rect">
                <a:avLst/>
              </a:prstGeom>
              <a:solidFill>
                <a:schemeClr val="bg1">
                  <a:lumMod val="85000"/>
                </a:schemeClr>
              </a:solidFill>
            </p:spPr>
            <p:txBody>
              <a:bodyPr>
                <a:normAutofit/>
              </a:bodyPr>
              <a:lstStyle/>
              <a:p>
                <a:pPr/>
                <a14:m>
                  <m:oMathPara xmlns:m="http://schemas.openxmlformats.org/officeDocument/2006/math">
                    <m:oMathParaPr>
                      <m:jc m:val="centerGroup"/>
                    </m:oMathParaPr>
                    <m:oMath xmlns:m="http://schemas.openxmlformats.org/officeDocument/2006/math">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𝐴</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𝐵</m:t>
                      </m:r>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𝐴</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𝐵</m:t>
                          </m:r>
                          <m:r>
                            <a:rPr lang="en-US" sz="2400" i="1">
                              <a:solidFill>
                                <a:srgbClr val="000000"/>
                              </a:solidFill>
                              <a:latin typeface="Cambria Math" panose="02040503050406030204" pitchFamily="18" charset="0"/>
                            </a:rPr>
                            <m:t>)</m:t>
                          </m:r>
                        </m:num>
                        <m:den>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𝐵</m:t>
                          </m:r>
                          <m:r>
                            <a:rPr lang="en-US" sz="2400" i="1">
                              <a:solidFill>
                                <a:srgbClr val="000000"/>
                              </a:solidFill>
                              <a:latin typeface="Cambria Math" panose="02040503050406030204" pitchFamily="18" charset="0"/>
                            </a:rPr>
                            <m:t>)</m:t>
                          </m:r>
                        </m:den>
                      </m:f>
                    </m:oMath>
                  </m:oMathPara>
                </a14:m>
                <a:endParaRPr lang="en-US" sz="2400" dirty="0"/>
              </a:p>
            </p:txBody>
          </p:sp>
        </mc:Choice>
        <mc:Fallback>
          <p:sp>
            <p:nvSpPr>
              <p:cNvPr id="19" name="Object 2">
                <a:extLst>
                  <a:ext uri="{FF2B5EF4-FFF2-40B4-BE49-F238E27FC236}">
                    <a16:creationId xmlns:a16="http://schemas.microsoft.com/office/drawing/2014/main" id="{246F63CE-CCE3-4AAF-BDCF-CF67EBB9D079}"/>
                  </a:ext>
                </a:extLst>
              </p:cNvPr>
              <p:cNvSpPr txBox="1">
                <a:spLocks noRot="1" noChangeAspect="1" noMove="1" noResize="1" noEditPoints="1" noAdjustHandles="1" noChangeArrowheads="1" noChangeShapeType="1" noTextEdit="1"/>
              </p:cNvSpPr>
              <p:nvPr/>
            </p:nvSpPr>
            <p:spPr bwMode="auto">
              <a:xfrm>
                <a:off x="6433344" y="1591285"/>
                <a:ext cx="3881437" cy="86613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0" name="Object 5">
                <a:extLst>
                  <a:ext uri="{FF2B5EF4-FFF2-40B4-BE49-F238E27FC236}">
                    <a16:creationId xmlns:a16="http://schemas.microsoft.com/office/drawing/2014/main" id="{B8F5D2B9-1D8F-40F9-BF6A-770F138FF238}"/>
                  </a:ext>
                </a:extLst>
              </p:cNvPr>
              <p:cNvSpPr txBox="1"/>
              <p:nvPr/>
            </p:nvSpPr>
            <p:spPr bwMode="auto">
              <a:xfrm>
                <a:off x="6637338" y="3117726"/>
                <a:ext cx="3810000" cy="482600"/>
              </a:xfrm>
              <a:prstGeom prst="rect">
                <a:avLst/>
              </a:prstGeom>
              <a:solidFill>
                <a:schemeClr val="bg1">
                  <a:lumMod val="85000"/>
                </a:schemeClr>
              </a:solidFill>
            </p:spPr>
            <p:txBody>
              <a:bodyPr>
                <a:normAutofit/>
              </a:bodyPr>
              <a:lstStyle/>
              <a:p>
                <a:pPr/>
                <a14:m>
                  <m:oMathPara xmlns:m="http://schemas.openxmlformats.org/officeDocument/2006/math">
                    <m:oMathParaPr>
                      <m:jc m:val="centerGroup"/>
                    </m:oMathParaPr>
                    <m:oMath xmlns:m="http://schemas.openxmlformats.org/officeDocument/2006/math">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𝐴</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𝐵</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𝐵</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𝐴</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𝐵</m:t>
                      </m:r>
                      <m:r>
                        <a:rPr lang="en-US" sz="2400" i="1">
                          <a:solidFill>
                            <a:srgbClr val="000000"/>
                          </a:solidFill>
                          <a:latin typeface="Cambria Math" panose="02040503050406030204" pitchFamily="18" charset="0"/>
                        </a:rPr>
                        <m:t>)</m:t>
                      </m:r>
                    </m:oMath>
                  </m:oMathPara>
                </a14:m>
                <a:endParaRPr lang="en-US" sz="2400" dirty="0"/>
              </a:p>
            </p:txBody>
          </p:sp>
        </mc:Choice>
        <mc:Fallback>
          <p:sp>
            <p:nvSpPr>
              <p:cNvPr id="20" name="Object 5">
                <a:extLst>
                  <a:ext uri="{FF2B5EF4-FFF2-40B4-BE49-F238E27FC236}">
                    <a16:creationId xmlns:a16="http://schemas.microsoft.com/office/drawing/2014/main" id="{B8F5D2B9-1D8F-40F9-BF6A-770F138FF238}"/>
                  </a:ext>
                </a:extLst>
              </p:cNvPr>
              <p:cNvSpPr txBox="1">
                <a:spLocks noRot="1" noChangeAspect="1" noMove="1" noResize="1" noEditPoints="1" noAdjustHandles="1" noChangeArrowheads="1" noChangeShapeType="1" noTextEdit="1"/>
              </p:cNvSpPr>
              <p:nvPr/>
            </p:nvSpPr>
            <p:spPr bwMode="auto">
              <a:xfrm>
                <a:off x="6637338" y="3117726"/>
                <a:ext cx="3810000" cy="482600"/>
              </a:xfrm>
              <a:prstGeom prst="rect">
                <a:avLst/>
              </a:prstGeom>
              <a:blipFill>
                <a:blip r:embed="rId6"/>
                <a:stretch>
                  <a:fillRect b="-125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1" name="Object 5">
                <a:extLst>
                  <a:ext uri="{FF2B5EF4-FFF2-40B4-BE49-F238E27FC236}">
                    <a16:creationId xmlns:a16="http://schemas.microsoft.com/office/drawing/2014/main" id="{1D0E74BE-24F3-40D1-98E5-4EB47661727A}"/>
                  </a:ext>
                </a:extLst>
              </p:cNvPr>
              <p:cNvSpPr txBox="1"/>
              <p:nvPr/>
            </p:nvSpPr>
            <p:spPr bwMode="auto">
              <a:xfrm>
                <a:off x="4528344" y="4241862"/>
                <a:ext cx="3810000" cy="482600"/>
              </a:xfrm>
              <a:prstGeom prst="rect">
                <a:avLst/>
              </a:prstGeom>
              <a:solidFill>
                <a:schemeClr val="bg1">
                  <a:lumMod val="85000"/>
                </a:schemeClr>
              </a:solidFill>
            </p:spPr>
            <p:txBody>
              <a:bodyPr>
                <a:normAutofit/>
              </a:bodyPr>
              <a:lstStyle/>
              <a:p>
                <a:pPr/>
                <a14:m>
                  <m:oMathPara xmlns:m="http://schemas.openxmlformats.org/officeDocument/2006/math">
                    <m:oMathParaPr>
                      <m:jc m:val="centerGroup"/>
                    </m:oMathParaPr>
                    <m:oMath xmlns:m="http://schemas.openxmlformats.org/officeDocument/2006/math">
                      <m:r>
                        <a:rPr lang="en-US" sz="2400" i="1" smtClean="0">
                          <a:solidFill>
                            <a:srgbClr val="000000"/>
                          </a:solidFill>
                          <a:latin typeface="Cambria Math" panose="02040503050406030204" pitchFamily="18" charset="0"/>
                        </a:rPr>
                        <m:t>𝑃</m:t>
                      </m:r>
                      <m:d>
                        <m:dPr>
                          <m:ctrlPr>
                            <a:rPr lang="en-US" sz="2400" i="1">
                              <a:solidFill>
                                <a:srgbClr val="000000"/>
                              </a:solidFill>
                              <a:latin typeface="Cambria Math" panose="02040503050406030204" pitchFamily="18" charset="0"/>
                            </a:rPr>
                          </m:ctrlPr>
                        </m:dPr>
                        <m:e>
                          <m:r>
                            <a:rPr lang="en-US" sz="2400" b="0" i="1" smtClean="0">
                              <a:solidFill>
                                <a:srgbClr val="000000"/>
                              </a:solidFill>
                              <a:latin typeface="Cambria Math" panose="02040503050406030204" pitchFamily="18" charset="0"/>
                            </a:rPr>
                            <m:t>𝐵</m:t>
                          </m:r>
                        </m:e>
                        <m:e>
                          <m:r>
                            <a:rPr lang="en-US" sz="2400" b="0" i="1" smtClean="0">
                              <a:solidFill>
                                <a:srgbClr val="000000"/>
                              </a:solidFill>
                              <a:latin typeface="Cambria Math" panose="02040503050406030204" pitchFamily="18" charset="0"/>
                            </a:rPr>
                            <m:t>𝐴</m:t>
                          </m:r>
                        </m:e>
                      </m:d>
                      <m:r>
                        <a:rPr lang="en-US" sz="2400" i="1">
                          <a:solidFill>
                            <a:srgbClr val="000000"/>
                          </a:solidFill>
                          <a:latin typeface="Cambria Math" panose="02040503050406030204" pitchFamily="18" charset="0"/>
                        </a:rPr>
                        <m:t>𝑃</m:t>
                      </m:r>
                      <m:d>
                        <m:dPr>
                          <m:ctrlPr>
                            <a:rPr lang="en-US" sz="2400" i="1">
                              <a:solidFill>
                                <a:srgbClr val="000000"/>
                              </a:solidFill>
                              <a:latin typeface="Cambria Math" panose="02040503050406030204" pitchFamily="18" charset="0"/>
                            </a:rPr>
                          </m:ctrlPr>
                        </m:dPr>
                        <m:e>
                          <m:r>
                            <a:rPr lang="en-US" sz="2400" b="0" i="1" smtClean="0">
                              <a:solidFill>
                                <a:srgbClr val="000000"/>
                              </a:solidFill>
                              <a:latin typeface="Cambria Math" panose="02040503050406030204" pitchFamily="18" charset="0"/>
                            </a:rPr>
                            <m:t>𝐴</m:t>
                          </m:r>
                        </m:e>
                      </m:d>
                      <m:r>
                        <a:rPr lang="en-US" sz="2400" b="0" i="1" smtClean="0">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𝐴</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𝐵</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𝐵</m:t>
                      </m:r>
                      <m:r>
                        <a:rPr lang="en-US" sz="2400" i="1">
                          <a:solidFill>
                            <a:srgbClr val="000000"/>
                          </a:solidFill>
                          <a:latin typeface="Cambria Math" panose="02040503050406030204" pitchFamily="18" charset="0"/>
                        </a:rPr>
                        <m:t>)</m:t>
                      </m:r>
                    </m:oMath>
                  </m:oMathPara>
                </a14:m>
                <a:endParaRPr lang="en-US" sz="2400" dirty="0"/>
              </a:p>
            </p:txBody>
          </p:sp>
        </mc:Choice>
        <mc:Fallback>
          <p:sp>
            <p:nvSpPr>
              <p:cNvPr id="21" name="Object 5">
                <a:extLst>
                  <a:ext uri="{FF2B5EF4-FFF2-40B4-BE49-F238E27FC236}">
                    <a16:creationId xmlns:a16="http://schemas.microsoft.com/office/drawing/2014/main" id="{1D0E74BE-24F3-40D1-98E5-4EB47661727A}"/>
                  </a:ext>
                </a:extLst>
              </p:cNvPr>
              <p:cNvSpPr txBox="1">
                <a:spLocks noRot="1" noChangeAspect="1" noMove="1" noResize="1" noEditPoints="1" noAdjustHandles="1" noChangeArrowheads="1" noChangeShapeType="1" noTextEdit="1"/>
              </p:cNvSpPr>
              <p:nvPr/>
            </p:nvSpPr>
            <p:spPr bwMode="auto">
              <a:xfrm>
                <a:off x="4528344" y="4241862"/>
                <a:ext cx="3810000" cy="482600"/>
              </a:xfrm>
              <a:prstGeom prst="rect">
                <a:avLst/>
              </a:prstGeom>
              <a:blipFill>
                <a:blip r:embed="rId7"/>
                <a:stretch>
                  <a:fillRect l="-160" r="-960" b="-13924"/>
                </a:stretch>
              </a:blipFill>
            </p:spPr>
            <p:txBody>
              <a:bodyPr/>
              <a:lstStyle/>
              <a:p>
                <a:r>
                  <a:rPr lang="en-US">
                    <a:noFill/>
                  </a:rPr>
                  <a:t> </a:t>
                </a:r>
              </a:p>
            </p:txBody>
          </p:sp>
        </mc:Fallback>
      </mc:AlternateContent>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a:xfrm>
            <a:off x="2198688" y="0"/>
            <a:ext cx="8469312" cy="762000"/>
          </a:xfrm>
        </p:spPr>
        <p:txBody>
          <a:bodyPr>
            <a:noAutofit/>
          </a:bodyPr>
          <a:lstStyle/>
          <a:p>
            <a:pPr>
              <a:defRPr/>
            </a:pPr>
            <a:r>
              <a:rPr lang="en-US" sz="4000"/>
              <a:t>Bayes Rule Applied to Documents and Classes</a:t>
            </a:r>
            <a:endParaRPr/>
          </a:p>
        </p:txBody>
      </p:sp>
      <p:sp>
        <p:nvSpPr>
          <p:cNvPr id="5" name="Footer Placeholder 4"/>
          <p:cNvSpPr>
            <a:spLocks noGrp="1"/>
          </p:cNvSpPr>
          <p:nvPr>
            <p:ph type="ftr" sz="quarter" idx="4294967295"/>
          </p:nvPr>
        </p:nvSpPr>
        <p:spPr bwMode="auto">
          <a:xfrm>
            <a:off x="0" y="6553200"/>
            <a:ext cx="2590800" cy="304800"/>
          </a:xfrm>
          <a:prstGeom prst="rect">
            <a:avLst/>
          </a:prstGeom>
          <a:noFill/>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lgn="r">
              <a:defRPr/>
            </a:pPr>
            <a:r>
              <a:rPr lang="en-US" sz="1600" b="0">
                <a:latin typeface="Tw Cen MT"/>
              </a:rPr>
              <a:t>Slide from Chris Manning</a:t>
            </a:r>
            <a:endParaRPr/>
          </a:p>
        </p:txBody>
      </p:sp>
      <mc:AlternateContent xmlns:mc="http://schemas.openxmlformats.org/markup-compatibility/2006">
        <mc:Choice xmlns:a14="http://schemas.microsoft.com/office/drawing/2010/main" Requires="a14">
          <p:sp>
            <p:nvSpPr>
              <p:cNvPr id="8" name="Object 3">
                <a:extLst>
                  <a:ext uri="{FF2B5EF4-FFF2-40B4-BE49-F238E27FC236}">
                    <a16:creationId xmlns:a16="http://schemas.microsoft.com/office/drawing/2014/main" id="{4FF0A5AA-A950-4279-BAA3-B3CEA33A3E60}"/>
                  </a:ext>
                </a:extLst>
              </p:cNvPr>
              <p:cNvSpPr>
                <a:spLocks/>
              </p:cNvSpPr>
              <p:nvPr/>
            </p:nvSpPr>
            <p:spPr bwMode="auto">
              <a:xfrm>
                <a:off x="4155281" y="3733800"/>
                <a:ext cx="3881437" cy="1125537"/>
              </a:xfrm>
              <a:prstGeom prst="rect">
                <a:avLst/>
              </a:prstGeom>
              <a:solidFill>
                <a:schemeClr val="bg1">
                  <a:lumMod val="85000"/>
                </a:schemeClr>
              </a:solidFill>
              <a:ln>
                <a:noFill/>
              </a:ln>
            </p:spPr>
            <p:txBody>
              <a:bodyPr/>
              <a:lstStyle/>
              <a:p>
                <a:pPr>
                  <a:defRPr/>
                </a:pPr>
                <mc:AlternateContent>
                  <mc:Choice Requires="a14">
                    <a14:m>
                      <m:oMathPara xmlns:m="http://schemas.openxmlformats.org/officeDocument/2006/math">
                        <m:oMathParaPr>
                          <m:jc m:val="centerGroup"/>
                        </m:oMathParaPr>
                        <m:oMath xmlns:m="http://schemas.openxmlformats.org/officeDocument/2006/math">
                          <m:r>
                            <a:rPr lang="it-IT" sz="3200" i="1">
                              <a:solidFill>
                                <a:srgbClr val="000000"/>
                              </a:solidFill>
                              <a:latin typeface="Cambria Math"/>
                            </a:rPr>
                            <m:t>𝑃</m:t>
                          </m:r>
                          <m:r>
                            <a:rPr lang="it-IT" sz="3200" i="1">
                              <a:solidFill>
                                <a:srgbClr val="000000"/>
                              </a:solidFill>
                              <a:latin typeface="Cambria Math"/>
                            </a:rPr>
                            <m:t>(</m:t>
                          </m:r>
                          <m:r>
                            <a:rPr lang="en-US" sz="3200" b="0" i="1">
                              <a:solidFill>
                                <a:srgbClr val="000000"/>
                              </a:solidFill>
                              <a:latin typeface="Cambria Math"/>
                            </a:rPr>
                            <m:t>𝑐</m:t>
                          </m:r>
                          <m:r>
                            <a:rPr lang="it-IT" sz="3200" i="1">
                              <a:solidFill>
                                <a:srgbClr val="000000"/>
                              </a:solidFill>
                              <a:latin typeface="Cambria Math"/>
                            </a:rPr>
                            <m:t>|</m:t>
                          </m:r>
                          <m:r>
                            <a:rPr lang="en-US" sz="3200" b="0" i="1">
                              <a:solidFill>
                                <a:srgbClr val="000000"/>
                              </a:solidFill>
                              <a:latin typeface="Cambria Math"/>
                            </a:rPr>
                            <m:t>𝑑</m:t>
                          </m:r>
                          <m:r>
                            <a:rPr lang="it-IT" sz="3200" i="1">
                              <a:solidFill>
                                <a:srgbClr val="000000"/>
                              </a:solidFill>
                              <a:latin typeface="Cambria Math"/>
                            </a:rPr>
                            <m:t>)=</m:t>
                          </m:r>
                          <m:f>
                            <m:fPr>
                              <m:ctrlPr>
                                <a:rPr lang="it-IT" sz="3200" i="1">
                                  <a:solidFill>
                                    <a:srgbClr val="000000"/>
                                  </a:solidFill>
                                  <a:latin typeface="Cambria Math" panose="02040503050406030204" pitchFamily="18" charset="0"/>
                                  <a:ea typeface="Cambria Math"/>
                                  <a:cs typeface="Cambria Math"/>
                                </a:rPr>
                              </m:ctrlPr>
                            </m:fPr>
                            <m:num>
                              <m:r>
                                <a:rPr lang="en-US" sz="3200" b="0" i="1">
                                  <a:solidFill>
                                    <a:srgbClr val="000000"/>
                                  </a:solidFill>
                                  <a:latin typeface="Cambria Math"/>
                                </a:rPr>
                                <m:t>𝑃</m:t>
                              </m:r>
                              <m:r>
                                <a:rPr lang="en-US" sz="3200" b="0" i="1">
                                  <a:solidFill>
                                    <a:srgbClr val="000000"/>
                                  </a:solidFill>
                                  <a:latin typeface="Cambria Math"/>
                                </a:rPr>
                                <m:t>(</m:t>
                              </m:r>
                              <m:r>
                                <a:rPr lang="en-US" sz="3200" b="0" i="1">
                                  <a:solidFill>
                                    <a:srgbClr val="000000"/>
                                  </a:solidFill>
                                  <a:latin typeface="Cambria Math"/>
                                </a:rPr>
                                <m:t>𝑑</m:t>
                              </m:r>
                              <m:r>
                                <a:rPr lang="en-US" sz="3200" b="0" i="1">
                                  <a:solidFill>
                                    <a:srgbClr val="000000"/>
                                  </a:solidFill>
                                  <a:latin typeface="Cambria Math"/>
                                </a:rPr>
                                <m:t>|</m:t>
                              </m:r>
                              <m:r>
                                <a:rPr lang="en-US" sz="3200" b="0" i="1">
                                  <a:solidFill>
                                    <a:srgbClr val="000000"/>
                                  </a:solidFill>
                                  <a:latin typeface="Cambria Math"/>
                                </a:rPr>
                                <m:t>𝑐</m:t>
                              </m:r>
                              <m:r>
                                <a:rPr lang="en-US" sz="3200" b="0" i="1">
                                  <a:solidFill>
                                    <a:srgbClr val="000000"/>
                                  </a:solidFill>
                                  <a:latin typeface="Cambria Math"/>
                                </a:rPr>
                                <m:t>)</m:t>
                              </m:r>
                              <m:r>
                                <a:rPr lang="it-IT" sz="3200" i="1">
                                  <a:solidFill>
                                    <a:srgbClr val="000000"/>
                                  </a:solidFill>
                                  <a:latin typeface="Cambria Math"/>
                                </a:rPr>
                                <m:t>𝑃</m:t>
                              </m:r>
                              <m:r>
                                <a:rPr lang="it-IT" sz="3200" i="1">
                                  <a:solidFill>
                                    <a:srgbClr val="000000"/>
                                  </a:solidFill>
                                  <a:latin typeface="Cambria Math"/>
                                </a:rPr>
                                <m:t>(</m:t>
                              </m:r>
                              <m:r>
                                <a:rPr lang="en-US" sz="3200" b="0" i="1">
                                  <a:solidFill>
                                    <a:srgbClr val="000000"/>
                                  </a:solidFill>
                                  <a:latin typeface="Cambria Math"/>
                                </a:rPr>
                                <m:t>𝑐</m:t>
                              </m:r>
                              <m:r>
                                <a:rPr lang="it-IT" sz="3200" i="1">
                                  <a:solidFill>
                                    <a:srgbClr val="000000"/>
                                  </a:solidFill>
                                  <a:latin typeface="Cambria Math"/>
                                </a:rPr>
                                <m:t>)</m:t>
                              </m:r>
                            </m:num>
                            <m:den>
                              <m:r>
                                <a:rPr lang="it-IT" sz="3200" i="1">
                                  <a:solidFill>
                                    <a:srgbClr val="000000"/>
                                  </a:solidFill>
                                  <a:latin typeface="Cambria Math"/>
                                </a:rPr>
                                <m:t>𝑃</m:t>
                              </m:r>
                              <m:r>
                                <a:rPr lang="it-IT" sz="3200" i="1">
                                  <a:solidFill>
                                    <a:srgbClr val="000000"/>
                                  </a:solidFill>
                                  <a:latin typeface="Cambria Math"/>
                                </a:rPr>
                                <m:t>(</m:t>
                              </m:r>
                              <m:r>
                                <a:rPr lang="en-US" sz="3200" b="0" i="1">
                                  <a:solidFill>
                                    <a:srgbClr val="000000"/>
                                  </a:solidFill>
                                  <a:latin typeface="Cambria Math"/>
                                </a:rPr>
                                <m:t>𝑑</m:t>
                              </m:r>
                              <m:r>
                                <a:rPr lang="it-IT" sz="3200" i="1">
                                  <a:solidFill>
                                    <a:srgbClr val="000000"/>
                                  </a:solidFill>
                                  <a:latin typeface="Cambria Math"/>
                                </a:rPr>
                                <m:t>)</m:t>
                              </m:r>
                            </m:den>
                          </m:f>
                        </m:oMath>
                      </m:oMathPara>
                    </a14:m>
                  </mc:Choice>
                  <mc:Fallback xmlns:w="http://schemas.openxmlformats.org/wordprocessingml/2006/main" xmlns:m="http://schemas.openxmlformats.org/officeDocument/2006/math" xmlns=""/>
                </mc:AlternateContent>
                <a:endParaRPr lang="it-IT" sz="3200"/>
              </a:p>
            </p:txBody>
          </p:sp>
        </mc:Choice>
        <mc:Fallback>
          <p:sp>
            <p:nvSpPr>
              <p:cNvPr id="8" name="Object 3">
                <a:extLst>
                  <a:ext uri="{FF2B5EF4-FFF2-40B4-BE49-F238E27FC236}">
                    <a16:creationId xmlns:a16="http://schemas.microsoft.com/office/drawing/2014/main" id="{4FF0A5AA-A950-4279-BAA3-B3CEA33A3E60}"/>
                  </a:ext>
                </a:extLst>
              </p:cNvPr>
              <p:cNvSpPr>
                <a:spLocks noRot="1" noChangeAspect="1" noMove="1" noResize="1" noEditPoints="1" noAdjustHandles="1" noChangeArrowheads="1" noChangeShapeType="1" noTextEdit="1"/>
              </p:cNvSpPr>
              <p:nvPr/>
            </p:nvSpPr>
            <p:spPr bwMode="auto">
              <a:xfrm>
                <a:off x="4155281" y="3733800"/>
                <a:ext cx="3881437" cy="1125537"/>
              </a:xfrm>
              <a:prstGeom prst="rect">
                <a:avLst/>
              </a:prstGeom>
              <a:blipFill>
                <a:blip r:embed="rId2"/>
                <a:stretch>
                  <a:fillRect/>
                </a:stretch>
              </a:blipFill>
              <a:ln>
                <a:noFill/>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1">
                <a:extLst>
                  <a:ext uri="{FF2B5EF4-FFF2-40B4-BE49-F238E27FC236}">
                    <a16:creationId xmlns:a16="http://schemas.microsoft.com/office/drawing/2014/main" id="{A2D692FC-E10B-4E5D-ABC3-2BBE8400EB95}"/>
                  </a:ext>
                </a:extLst>
              </p:cNvPr>
              <p:cNvSpPr>
                <a:spLocks/>
              </p:cNvSpPr>
              <p:nvPr/>
            </p:nvSpPr>
            <p:spPr bwMode="auto">
              <a:xfrm>
                <a:off x="2780505" y="2209800"/>
                <a:ext cx="6630987" cy="492443"/>
              </a:xfrm>
              <a:prstGeom prst="rect">
                <a:avLst/>
              </a:prstGeom>
              <a:noFill/>
            </p:spPr>
            <p:txBody>
              <a:bodyPr wrap="square" lIns="0" tIns="0" rIns="0" bIns="0" rtlCol="0">
                <a:spAutoFit/>
              </a:bodyPr>
              <a:lstStyle/>
              <a:p>
                <a:pPr>
                  <a:defRPr/>
                </a:pPr>
                <a14:m>
                  <m:oMathPara xmlns:m="http://schemas.openxmlformats.org/officeDocument/2006/math">
                    <m:oMathParaPr>
                      <m:jc m:val="centerGroup"/>
                    </m:oMathParaPr>
                    <m:oMath xmlns:m="http://schemas.openxmlformats.org/officeDocument/2006/math">
                      <m:r>
                        <a:rPr lang="en-US" sz="3200" b="0" i="1">
                          <a:latin typeface="Cambria Math"/>
                        </a:rPr>
                        <m:t>𝑃</m:t>
                      </m:r>
                      <m:d>
                        <m:dPr>
                          <m:ctrlPr>
                            <a:rPr lang="en-US" sz="3200" b="0" i="1">
                              <a:latin typeface="Cambria Math" panose="02040503050406030204" pitchFamily="18" charset="0"/>
                              <a:ea typeface="Cambria Math"/>
                              <a:cs typeface="Cambria Math"/>
                            </a:rPr>
                          </m:ctrlPr>
                        </m:dPr>
                        <m:e>
                          <m:r>
                            <a:rPr lang="en-US" sz="3200" b="0" i="1">
                              <a:latin typeface="Cambria Math"/>
                            </a:rPr>
                            <m:t>𝑐</m:t>
                          </m:r>
                          <m:r>
                            <a:rPr lang="en-US" sz="3200" b="0" i="1">
                              <a:latin typeface="Cambria Math"/>
                            </a:rPr>
                            <m:t>,</m:t>
                          </m:r>
                          <m:r>
                            <a:rPr lang="en-US" sz="3200" b="0" i="1">
                              <a:latin typeface="Cambria Math"/>
                            </a:rPr>
                            <m:t>𝑑</m:t>
                          </m:r>
                        </m:e>
                      </m:d>
                      <m:r>
                        <a:rPr lang="en-US" sz="3200" b="0" i="1">
                          <a:latin typeface="Cambria Math"/>
                        </a:rPr>
                        <m:t>=</m:t>
                      </m:r>
                      <m:r>
                        <a:rPr lang="en-US" sz="3200" b="0" i="1">
                          <a:latin typeface="Cambria Math"/>
                        </a:rPr>
                        <m:t>𝑃</m:t>
                      </m:r>
                      <m:d>
                        <m:dPr>
                          <m:ctrlPr>
                            <a:rPr lang="en-US" sz="3200" b="0" i="1">
                              <a:latin typeface="Cambria Math" panose="02040503050406030204" pitchFamily="18" charset="0"/>
                              <a:ea typeface="Cambria Math"/>
                              <a:cs typeface="Cambria Math"/>
                            </a:rPr>
                          </m:ctrlPr>
                        </m:dPr>
                        <m:e>
                          <m:r>
                            <a:rPr lang="en-US" sz="3200" b="0" i="1">
                              <a:latin typeface="Cambria Math"/>
                            </a:rPr>
                            <m:t>𝑐</m:t>
                          </m:r>
                        </m:e>
                        <m:e>
                          <m:r>
                            <a:rPr lang="en-US" sz="3200" b="0" i="1">
                              <a:latin typeface="Cambria Math"/>
                            </a:rPr>
                            <m:t>𝑑</m:t>
                          </m:r>
                        </m:e>
                      </m:d>
                      <m:r>
                        <a:rPr lang="en-US" sz="3200" b="0" i="1">
                          <a:latin typeface="Cambria Math"/>
                        </a:rPr>
                        <m:t>𝑃</m:t>
                      </m:r>
                      <m:d>
                        <m:dPr>
                          <m:ctrlPr>
                            <a:rPr lang="en-US" sz="3200" b="0" i="1">
                              <a:latin typeface="Cambria Math" panose="02040503050406030204" pitchFamily="18" charset="0"/>
                              <a:ea typeface="Cambria Math"/>
                              <a:cs typeface="Cambria Math"/>
                            </a:rPr>
                          </m:ctrlPr>
                        </m:dPr>
                        <m:e>
                          <m:r>
                            <a:rPr lang="en-US" sz="3200" b="0" i="1">
                              <a:latin typeface="Cambria Math"/>
                            </a:rPr>
                            <m:t>𝑑</m:t>
                          </m:r>
                        </m:e>
                      </m:d>
                      <m:r>
                        <a:rPr lang="en-US" sz="3200" b="0" i="1">
                          <a:latin typeface="Cambria Math"/>
                        </a:rPr>
                        <m:t>=</m:t>
                      </m:r>
                      <m:r>
                        <a:rPr lang="en-US" sz="3200" b="0" i="1">
                          <a:latin typeface="Cambria Math"/>
                        </a:rPr>
                        <m:t>𝑃</m:t>
                      </m:r>
                      <m:d>
                        <m:dPr>
                          <m:ctrlPr>
                            <a:rPr lang="en-US" sz="3200" b="0" i="1">
                              <a:latin typeface="Cambria Math" panose="02040503050406030204" pitchFamily="18" charset="0"/>
                              <a:ea typeface="Cambria Math"/>
                              <a:cs typeface="Cambria Math"/>
                            </a:rPr>
                          </m:ctrlPr>
                        </m:dPr>
                        <m:e>
                          <m:r>
                            <a:rPr lang="en-US" sz="3200" b="0" i="1">
                              <a:latin typeface="Cambria Math"/>
                            </a:rPr>
                            <m:t>𝑑</m:t>
                          </m:r>
                        </m:e>
                        <m:e>
                          <m:r>
                            <a:rPr lang="en-US" sz="3200" b="0" i="1">
                              <a:latin typeface="Cambria Math"/>
                            </a:rPr>
                            <m:t>𝑐</m:t>
                          </m:r>
                        </m:e>
                      </m:d>
                      <m:r>
                        <a:rPr lang="en-US" sz="3200" b="0" i="1">
                          <a:latin typeface="Cambria Math"/>
                        </a:rPr>
                        <m:t>𝑃</m:t>
                      </m:r>
                      <m:r>
                        <a:rPr lang="en-US" sz="3200" b="0" i="1">
                          <a:latin typeface="Cambria Math"/>
                        </a:rPr>
                        <m:t>(</m:t>
                      </m:r>
                      <m:r>
                        <a:rPr lang="en-US" sz="3200" b="0" i="1">
                          <a:latin typeface="Cambria Math"/>
                        </a:rPr>
                        <m:t>𝑐</m:t>
                      </m:r>
                      <m:r>
                        <a:rPr lang="en-US" sz="3200" b="0" i="1">
                          <a:latin typeface="Cambria Math"/>
                        </a:rPr>
                        <m:t>)</m:t>
                      </m:r>
                    </m:oMath>
                  </m:oMathPara>
                </a14:m>
                <a:endParaRPr lang="it-IT" sz="3200" dirty="0">
                  <a:latin typeface="Cambra Math"/>
                </a:endParaRPr>
              </a:p>
            </p:txBody>
          </p:sp>
        </mc:Choice>
        <mc:Fallback>
          <p:sp>
            <p:nvSpPr>
              <p:cNvPr id="9" name="TextBox 1">
                <a:extLst>
                  <a:ext uri="{FF2B5EF4-FFF2-40B4-BE49-F238E27FC236}">
                    <a16:creationId xmlns:a16="http://schemas.microsoft.com/office/drawing/2014/main" id="{A2D692FC-E10B-4E5D-ABC3-2BBE8400EB95}"/>
                  </a:ext>
                </a:extLst>
              </p:cNvPr>
              <p:cNvSpPr>
                <a:spLocks noRot="1" noChangeAspect="1" noMove="1" noResize="1" noEditPoints="1" noAdjustHandles="1" noChangeArrowheads="1" noChangeShapeType="1" noTextEdit="1"/>
              </p:cNvSpPr>
              <p:nvPr/>
            </p:nvSpPr>
            <p:spPr bwMode="auto">
              <a:xfrm>
                <a:off x="2780505" y="2209800"/>
                <a:ext cx="6630987" cy="492443"/>
              </a:xfrm>
              <a:prstGeom prst="rect">
                <a:avLst/>
              </a:prstGeom>
              <a:blipFill>
                <a:blip r:embed="rId3"/>
                <a:stretch>
                  <a:fillRect/>
                </a:stretch>
              </a:blipFill>
            </p:spPr>
            <p:txBody>
              <a:bodyPr/>
              <a:lstStyle/>
              <a:p>
                <a:r>
                  <a:rPr lang="en-US">
                    <a:noFill/>
                  </a:rPr>
                  <a:t> </a:t>
                </a:r>
              </a:p>
            </p:txBody>
          </p:sp>
        </mc:Fallback>
      </mc:AlternateContent>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p:txBody>
          <a:bodyPr/>
          <a:lstStyle/>
          <a:p>
            <a:pPr>
              <a:defRPr/>
            </a:pPr>
            <a:r>
              <a:rPr lang="en-US" sz="4300"/>
              <a:t>The Text Classification Problem</a:t>
            </a:r>
            <a:endParaRPr sz="4000"/>
          </a:p>
        </p:txBody>
      </p:sp>
      <p:sp>
        <p:nvSpPr>
          <p:cNvPr id="6" name="Rectangle 3"/>
          <p:cNvSpPr>
            <a:spLocks noGrp="1" noChangeArrowheads="1"/>
          </p:cNvSpPr>
          <p:nvPr>
            <p:ph idx="1"/>
          </p:nvPr>
        </p:nvSpPr>
        <p:spPr bwMode="auto">
          <a:xfrm>
            <a:off x="1831976" y="1196752"/>
            <a:ext cx="8229600" cy="5257800"/>
          </a:xfrm>
        </p:spPr>
        <p:txBody>
          <a:bodyPr/>
          <a:lstStyle/>
          <a:p>
            <a:pPr>
              <a:defRPr/>
            </a:pPr>
            <a:r>
              <a:rPr lang="en-US" dirty="0">
                <a:latin typeface="Calibri"/>
              </a:rPr>
              <a:t>Using a supervised </a:t>
            </a:r>
            <a:r>
              <a:rPr lang="en-US" i="1" dirty="0">
                <a:latin typeface="Calibri"/>
              </a:rPr>
              <a:t>learning method</a:t>
            </a:r>
            <a:r>
              <a:rPr lang="en-US" dirty="0">
                <a:latin typeface="Calibri"/>
              </a:rPr>
              <a:t>, we want to learn a </a:t>
            </a:r>
            <a:r>
              <a:rPr lang="en-US" dirty="0">
                <a:solidFill>
                  <a:srgbClr val="FF0000"/>
                </a:solidFill>
                <a:latin typeface="Calibri"/>
              </a:rPr>
              <a:t>classifier</a:t>
            </a:r>
            <a:r>
              <a:rPr lang="en-US" dirty="0">
                <a:latin typeface="Calibri"/>
              </a:rPr>
              <a:t> (or classification function):   </a:t>
            </a:r>
            <a:r>
              <a:rPr lang="en-US" dirty="0">
                <a:latin typeface="Symbol"/>
              </a:rPr>
              <a:t>g</a:t>
            </a:r>
            <a:endParaRPr dirty="0"/>
          </a:p>
          <a:p>
            <a:pPr>
              <a:buFont typeface="Wingdings"/>
              <a:buNone/>
              <a:defRPr/>
            </a:pPr>
            <a:endParaRPr lang="en-US" sz="2400" dirty="0"/>
          </a:p>
          <a:p>
            <a:pPr>
              <a:defRPr/>
            </a:pPr>
            <a:endParaRPr lang="en-US" sz="2400" dirty="0"/>
          </a:p>
          <a:p>
            <a:pPr>
              <a:defRPr/>
            </a:pPr>
            <a:endParaRPr lang="en-US" sz="800" dirty="0"/>
          </a:p>
          <a:p>
            <a:pPr>
              <a:defRPr/>
            </a:pPr>
            <a:r>
              <a:rPr lang="en-US" dirty="0">
                <a:latin typeface="Calibri"/>
              </a:rPr>
              <a:t>We denote the </a:t>
            </a:r>
            <a:r>
              <a:rPr lang="en-US" dirty="0">
                <a:solidFill>
                  <a:srgbClr val="C00000"/>
                </a:solidFill>
                <a:latin typeface="Calibri"/>
              </a:rPr>
              <a:t>supervised learning method</a:t>
            </a:r>
            <a:r>
              <a:rPr lang="en-US" dirty="0">
                <a:latin typeface="Calibri"/>
              </a:rPr>
              <a:t> by </a:t>
            </a:r>
            <a:r>
              <a:rPr lang="en-US" dirty="0">
                <a:latin typeface="Symbol"/>
              </a:rPr>
              <a:t>G</a:t>
            </a:r>
            <a:r>
              <a:rPr lang="en-US" dirty="0">
                <a:latin typeface="Calibri"/>
              </a:rPr>
              <a:t>:</a:t>
            </a:r>
            <a:endParaRPr dirty="0"/>
          </a:p>
          <a:p>
            <a:pPr>
              <a:buFont typeface="Wingdings"/>
              <a:buNone/>
              <a:defRPr/>
            </a:pPr>
            <a:r>
              <a:rPr lang="en-US" sz="2400" dirty="0"/>
              <a:t>	</a:t>
            </a:r>
            <a:r>
              <a:rPr lang="en-US" dirty="0">
                <a:latin typeface="Calibri"/>
              </a:rPr>
              <a:t>	</a:t>
            </a:r>
            <a:r>
              <a:rPr lang="en-US" dirty="0">
                <a:latin typeface="Symbol"/>
              </a:rPr>
              <a:t>G</a:t>
            </a:r>
            <a:r>
              <a:rPr lang="en-US" dirty="0">
                <a:latin typeface="Times New Roman"/>
                <a:cs typeface="Times New Roman"/>
              </a:rPr>
              <a:t>(</a:t>
            </a:r>
            <a:r>
              <a:rPr lang="en-US" i="1" dirty="0">
                <a:latin typeface="Times New Roman"/>
                <a:cs typeface="Times New Roman"/>
              </a:rPr>
              <a:t>T</a:t>
            </a:r>
            <a:r>
              <a:rPr lang="en-US" dirty="0">
                <a:latin typeface="Times New Roman"/>
                <a:cs typeface="Times New Roman"/>
              </a:rPr>
              <a:t>) =</a:t>
            </a:r>
            <a:r>
              <a:rPr lang="en-US" dirty="0">
                <a:latin typeface="Calibri"/>
              </a:rPr>
              <a:t> </a:t>
            </a:r>
            <a:r>
              <a:rPr lang="en-US" dirty="0">
                <a:latin typeface="Symbol"/>
              </a:rPr>
              <a:t>g</a:t>
            </a:r>
            <a:endParaRPr lang="en-US" sz="2000" dirty="0">
              <a:cs typeface="Arial"/>
            </a:endParaRPr>
          </a:p>
          <a:p>
            <a:pPr>
              <a:defRPr/>
            </a:pPr>
            <a:r>
              <a:rPr lang="en-US" dirty="0">
                <a:latin typeface="Calibri"/>
                <a:cs typeface="Arial"/>
              </a:rPr>
              <a:t>The learning method </a:t>
            </a:r>
            <a:r>
              <a:rPr lang="en-US" dirty="0">
                <a:latin typeface="Symbol"/>
              </a:rPr>
              <a:t>G</a:t>
            </a:r>
            <a:r>
              <a:rPr lang="en-US" dirty="0">
                <a:latin typeface="Calibri"/>
                <a:cs typeface="Arial"/>
              </a:rPr>
              <a:t> takes the training set </a:t>
            </a:r>
            <a:r>
              <a:rPr lang="en-US" i="1" dirty="0">
                <a:latin typeface="Times New Roman"/>
                <a:ea typeface="Arial"/>
                <a:cs typeface="Times New Roman"/>
              </a:rPr>
              <a:t>T</a:t>
            </a:r>
            <a:r>
              <a:rPr lang="en-US" dirty="0">
                <a:latin typeface="Calibri"/>
                <a:cs typeface="Arial"/>
              </a:rPr>
              <a:t> as input and returns the </a:t>
            </a:r>
            <a:r>
              <a:rPr lang="en-US" dirty="0">
                <a:solidFill>
                  <a:srgbClr val="C00000"/>
                </a:solidFill>
                <a:latin typeface="Calibri"/>
                <a:cs typeface="Arial"/>
              </a:rPr>
              <a:t>learned classifier</a:t>
            </a:r>
            <a:r>
              <a:rPr lang="en-US" dirty="0">
                <a:latin typeface="Calibri"/>
                <a:cs typeface="Arial"/>
              </a:rPr>
              <a:t> </a:t>
            </a:r>
            <a:r>
              <a:rPr lang="en-US" dirty="0">
                <a:latin typeface="Symbol"/>
              </a:rPr>
              <a:t>g</a:t>
            </a:r>
            <a:endParaRPr lang="en-US" dirty="0">
              <a:latin typeface="Calibri"/>
              <a:cs typeface="Arial"/>
            </a:endParaRPr>
          </a:p>
          <a:p>
            <a:pPr>
              <a:defRPr/>
            </a:pPr>
            <a:r>
              <a:rPr lang="en-US" dirty="0">
                <a:latin typeface="Calibri"/>
              </a:rPr>
              <a:t>Once we have learned </a:t>
            </a:r>
            <a:r>
              <a:rPr lang="en-US" dirty="0">
                <a:latin typeface="Symbol"/>
              </a:rPr>
              <a:t>g</a:t>
            </a:r>
            <a:r>
              <a:rPr lang="en-US" dirty="0">
                <a:latin typeface="Calibri"/>
              </a:rPr>
              <a:t>, we can apply it to the </a:t>
            </a:r>
            <a:r>
              <a:rPr lang="en-US" i="1" dirty="0">
                <a:solidFill>
                  <a:srgbClr val="800000"/>
                </a:solidFill>
                <a:latin typeface="Calibri"/>
              </a:rPr>
              <a:t>test set</a:t>
            </a:r>
            <a:r>
              <a:rPr lang="en-US" dirty="0">
                <a:solidFill>
                  <a:srgbClr val="800000"/>
                </a:solidFill>
                <a:latin typeface="Calibri"/>
              </a:rPr>
              <a:t> </a:t>
            </a:r>
            <a:r>
              <a:rPr lang="en-US" dirty="0">
                <a:latin typeface="Calibri"/>
              </a:rPr>
              <a:t>(or test data)</a:t>
            </a:r>
            <a:endParaRPr dirty="0"/>
          </a:p>
        </p:txBody>
      </p:sp>
      <p:sp>
        <p:nvSpPr>
          <p:cNvPr id="7" name="Footer Placeholder 4"/>
          <p:cNvSpPr>
            <a:spLocks noGrp="1"/>
          </p:cNvSpPr>
          <p:nvPr>
            <p:ph type="ftr" sz="quarter" idx="4294967295"/>
          </p:nvPr>
        </p:nvSpPr>
        <p:spPr bwMode="auto">
          <a:xfrm>
            <a:off x="1040160" y="6580584"/>
            <a:ext cx="2895600" cy="304800"/>
          </a:xfrm>
          <a:prstGeom prst="rect">
            <a:avLst/>
          </a:prstGeom>
          <a:noFill/>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lgn="r">
              <a:defRPr/>
            </a:pPr>
            <a:r>
              <a:rPr lang="en-US" sz="1600" b="0" dirty="0"/>
              <a:t>Slide from </a:t>
            </a:r>
            <a:r>
              <a:rPr lang="en-US" sz="1600" b="0" dirty="0" err="1"/>
              <a:t>Chien</a:t>
            </a:r>
            <a:r>
              <a:rPr lang="en-US" sz="1600" b="0" dirty="0"/>
              <a:t> Chin Chen</a:t>
            </a:r>
            <a:endParaRPr dirty="0"/>
          </a:p>
        </p:txBody>
      </p:sp>
      <mc:AlternateContent xmlns:mc="http://schemas.openxmlformats.org/markup-compatibility/2006">
        <mc:Choice xmlns:a14="http://schemas.microsoft.com/office/drawing/2010/main" Requires="a14">
          <p:sp>
            <p:nvSpPr>
              <p:cNvPr id="2" name="Object 1"/>
              <p:cNvSpPr txBox="1"/>
              <p:nvPr/>
            </p:nvSpPr>
            <p:spPr bwMode="auto">
              <a:xfrm>
                <a:off x="5715001" y="1755776"/>
                <a:ext cx="231775" cy="301625"/>
              </a:xfrm>
              <a:prstGeom prst="rect">
                <a:avLst/>
              </a:prstGeom>
            </p:spPr>
            <p:txBody>
              <a:bodyPr>
                <a:normAutofit fontScale="77500" lnSpcReduction="20000"/>
              </a:bodyPr>
              <a:lstStyle/>
              <a:p>
                <a:pPr/>
                <a14:m>
                  <m:oMathPara xmlns:m="http://schemas.openxmlformats.org/officeDocument/2006/math">
                    <m:oMathParaPr>
                      <m:jc m:val="centerGroup"/>
                    </m:oMathParaPr>
                    <m:oMath xmlns:m="http://schemas.openxmlformats.org/officeDocument/2006/math">
                      <m:r>
                        <a:rPr lang="en-US" i="1">
                          <a:solidFill>
                            <a:srgbClr val="000000"/>
                          </a:solidFill>
                          <a:latin typeface="Cambria Math" panose="02040503050406030204" pitchFamily="18" charset="0"/>
                        </a:rPr>
                        <m:t>𝛾</m:t>
                      </m:r>
                    </m:oMath>
                  </m:oMathPara>
                </a14:m>
                <a:endParaRPr lang="en-US"/>
              </a:p>
            </p:txBody>
          </p:sp>
        </mc:Choice>
        <mc:Fallback>
          <p:sp>
            <p:nvSpPr>
              <p:cNvPr id="2" name="Object 1"/>
              <p:cNvSpPr txBox="1">
                <a:spLocks noRot="1" noChangeAspect="1" noMove="1" noResize="1" noEditPoints="1" noAdjustHandles="1" noChangeArrowheads="1" noChangeShapeType="1" noTextEdit="1"/>
              </p:cNvSpPr>
              <p:nvPr/>
            </p:nvSpPr>
            <p:spPr bwMode="auto">
              <a:xfrm>
                <a:off x="5715001" y="1755776"/>
                <a:ext cx="231775" cy="301625"/>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Object 2"/>
              <p:cNvSpPr txBox="1"/>
              <p:nvPr/>
            </p:nvSpPr>
            <p:spPr bwMode="auto">
              <a:xfrm>
                <a:off x="3287688" y="2348880"/>
                <a:ext cx="1800225" cy="542925"/>
              </a:xfrm>
              <a:prstGeom prst="rect">
                <a:avLst/>
              </a:prstGeom>
            </p:spPr>
            <p:txBody>
              <a:bodyPr>
                <a:normAutofit/>
              </a:bodyPr>
              <a:lstStyle/>
              <a:p>
                <a:pPr/>
                <a14:m>
                  <m:oMathPara xmlns:m="http://schemas.openxmlformats.org/officeDocument/2006/math">
                    <m:oMathParaPr>
                      <m:jc m:val="centerGroup"/>
                    </m:oMathParaPr>
                    <m:oMath xmlns:m="http://schemas.openxmlformats.org/officeDocument/2006/math">
                      <m:r>
                        <a:rPr lang="en-US" sz="2400" i="1">
                          <a:solidFill>
                            <a:srgbClr val="000000"/>
                          </a:solidFill>
                          <a:latin typeface="Cambria Math" panose="02040503050406030204" pitchFamily="18" charset="0"/>
                        </a:rPr>
                        <m:t>𝛾</m:t>
                      </m:r>
                      <m:func>
                        <m:funcPr>
                          <m:ctrlPr>
                            <a:rPr lang="en-US" sz="2400" i="1">
                              <a:solidFill>
                                <a:srgbClr val="000000"/>
                              </a:solidFill>
                              <a:latin typeface="Cambria Math" panose="02040503050406030204" pitchFamily="18" charset="0"/>
                            </a:rPr>
                          </m:ctrlPr>
                        </m:funcPr>
                        <m:fName>
                          <m:r>
                            <a:rPr lang="en-US" sz="2400" i="0">
                              <a:solidFill>
                                <a:srgbClr val="000000"/>
                              </a:solidFill>
                              <a:latin typeface="Cambria Math" panose="02040503050406030204" pitchFamily="18" charset="0"/>
                            </a:rPr>
                            <m:t>:</m:t>
                          </m:r>
                        </m:fName>
                        <m:e>
                          <m:r>
                            <a:rPr lang="en-US" sz="2400" i="1">
                              <a:solidFill>
                                <a:srgbClr val="000000"/>
                              </a:solidFill>
                              <a:latin typeface="Cambria Math" panose="02040503050406030204" pitchFamily="18" charset="0"/>
                            </a:rPr>
                            <m:t>𝑋</m:t>
                          </m:r>
                        </m:e>
                      </m:func>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𝐶</m:t>
                      </m:r>
                    </m:oMath>
                  </m:oMathPara>
                </a14:m>
                <a:endParaRPr lang="en-US" sz="2400" dirty="0"/>
              </a:p>
            </p:txBody>
          </p:sp>
        </mc:Choice>
        <mc:Fallback>
          <p:sp>
            <p:nvSpPr>
              <p:cNvPr id="3" name="Object 2"/>
              <p:cNvSpPr txBox="1">
                <a:spLocks noRot="1" noChangeAspect="1" noMove="1" noResize="1" noEditPoints="1" noAdjustHandles="1" noChangeArrowheads="1" noChangeShapeType="1" noTextEdit="1"/>
              </p:cNvSpPr>
              <p:nvPr/>
            </p:nvSpPr>
            <p:spPr bwMode="auto">
              <a:xfrm>
                <a:off x="3287688" y="2348880"/>
                <a:ext cx="1800225" cy="542925"/>
              </a:xfrm>
              <a:prstGeom prst="rect">
                <a:avLst/>
              </a:prstGeom>
              <a:blipFill>
                <a:blip r:embed="rId3"/>
                <a:stretch>
                  <a:fillRect/>
                </a:stretch>
              </a:blipFill>
            </p:spPr>
            <p:txBody>
              <a:bodyPr/>
              <a:lstStyle/>
              <a:p>
                <a:r>
                  <a:rPr lang="en-US">
                    <a:noFill/>
                  </a:rPr>
                  <a:t> </a:t>
                </a:r>
              </a:p>
            </p:txBody>
          </p:sp>
        </mc:Fallback>
      </mc:AlternateContent>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a:xfrm>
            <a:off x="2209800" y="-228600"/>
            <a:ext cx="8229600" cy="1066800"/>
          </a:xfrm>
        </p:spPr>
        <p:txBody>
          <a:bodyPr/>
          <a:lstStyle/>
          <a:p>
            <a:pPr>
              <a:defRPr/>
            </a:pPr>
            <a:r>
              <a:rPr lang="en-US">
                <a:latin typeface="Tw Cen MT Condensed"/>
              </a:rPr>
              <a:t>Naïve Bayes Text Classification</a:t>
            </a:r>
            <a:endParaRPr/>
          </a:p>
        </p:txBody>
      </p:sp>
      <p:sp>
        <p:nvSpPr>
          <p:cNvPr id="5" name="Rectangle 3"/>
          <p:cNvSpPr>
            <a:spLocks noGrp="1" noChangeArrowheads="1"/>
          </p:cNvSpPr>
          <p:nvPr>
            <p:ph idx="1"/>
          </p:nvPr>
        </p:nvSpPr>
        <p:spPr bwMode="auto"/>
        <p:txBody>
          <a:bodyPr/>
          <a:lstStyle/>
          <a:p>
            <a:pPr>
              <a:defRPr/>
            </a:pPr>
            <a:r>
              <a:rPr lang="en-US" dirty="0">
                <a:latin typeface="Calibri"/>
              </a:rPr>
              <a:t>The</a:t>
            </a:r>
            <a:r>
              <a:rPr lang="en-US" dirty="0">
                <a:solidFill>
                  <a:schemeClr val="bg2"/>
                </a:solidFill>
                <a:latin typeface="Calibri"/>
              </a:rPr>
              <a:t> </a:t>
            </a:r>
            <a:r>
              <a:rPr lang="en-US" b="1" i="1" dirty="0">
                <a:solidFill>
                  <a:srgbClr val="800000"/>
                </a:solidFill>
                <a:latin typeface="Calibri"/>
              </a:rPr>
              <a:t>Multinomial Naïve Bayes model</a:t>
            </a:r>
            <a:r>
              <a:rPr lang="en-US" dirty="0">
                <a:solidFill>
                  <a:srgbClr val="800000"/>
                </a:solidFill>
                <a:latin typeface="Calibri"/>
              </a:rPr>
              <a:t> </a:t>
            </a:r>
            <a:r>
              <a:rPr lang="en-US" dirty="0">
                <a:latin typeface="Calibri"/>
              </a:rPr>
              <a:t>(NB) is a probabilistic learning method.</a:t>
            </a:r>
            <a:endParaRPr dirty="0"/>
          </a:p>
          <a:p>
            <a:pPr>
              <a:defRPr/>
            </a:pPr>
            <a:endParaRPr lang="en-US" sz="800" dirty="0"/>
          </a:p>
          <a:p>
            <a:pPr>
              <a:defRPr/>
            </a:pPr>
            <a:r>
              <a:rPr lang="en-US" dirty="0">
                <a:latin typeface="Calibri"/>
              </a:rPr>
              <a:t>In text classification, our goal is to find the “</a:t>
            </a:r>
            <a:r>
              <a:rPr lang="en-US" b="1" dirty="0">
                <a:solidFill>
                  <a:srgbClr val="FF0000"/>
                </a:solidFill>
                <a:latin typeface="Calibri"/>
              </a:rPr>
              <a:t>best</a:t>
            </a:r>
            <a:r>
              <a:rPr lang="en-US" dirty="0">
                <a:latin typeface="Calibri"/>
              </a:rPr>
              <a:t>” class for the document:</a:t>
            </a:r>
            <a:endParaRPr dirty="0"/>
          </a:p>
          <a:p>
            <a:pPr>
              <a:defRPr/>
            </a:pPr>
            <a:endParaRPr lang="en-US" dirty="0">
              <a:latin typeface="Calibri"/>
            </a:endParaRPr>
          </a:p>
          <a:p>
            <a:pPr>
              <a:defRPr/>
            </a:pPr>
            <a:endParaRPr lang="en-US" dirty="0">
              <a:latin typeface="Calibri"/>
            </a:endParaRPr>
          </a:p>
          <a:p>
            <a:pPr>
              <a:defRPr/>
            </a:pPr>
            <a:endParaRPr lang="en-US" dirty="0">
              <a:latin typeface="Calibri"/>
            </a:endParaRPr>
          </a:p>
          <a:p>
            <a:pPr>
              <a:defRPr/>
            </a:pPr>
            <a:endParaRPr lang="en-US" dirty="0">
              <a:latin typeface="Calibri"/>
            </a:endParaRPr>
          </a:p>
        </p:txBody>
      </p:sp>
      <p:sp>
        <p:nvSpPr>
          <p:cNvPr id="6" name="Footer Placeholder 4"/>
          <p:cNvSpPr>
            <a:spLocks noGrp="1"/>
          </p:cNvSpPr>
          <p:nvPr>
            <p:ph type="ftr" sz="quarter" idx="4294967295"/>
          </p:nvPr>
        </p:nvSpPr>
        <p:spPr bwMode="auto">
          <a:xfrm>
            <a:off x="739552" y="6597352"/>
            <a:ext cx="3124200" cy="304800"/>
          </a:xfrm>
          <a:prstGeom prst="rect">
            <a:avLst/>
          </a:prstGeom>
          <a:noFill/>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lgn="r">
              <a:defRPr/>
            </a:pPr>
            <a:r>
              <a:rPr lang="en-US" sz="1600" b="0"/>
              <a:t>Slide from Chien Chin Chen</a:t>
            </a:r>
            <a:endParaRPr/>
          </a:p>
        </p:txBody>
      </p:sp>
      <mc:AlternateContent xmlns:mc="http://schemas.openxmlformats.org/markup-compatibility/2006">
        <mc:Choice xmlns:a14="http://schemas.microsoft.com/office/drawing/2010/main" Requires="a14">
          <p:sp>
            <p:nvSpPr>
              <p:cNvPr id="2" name="Object 1"/>
              <p:cNvSpPr txBox="1"/>
              <p:nvPr/>
            </p:nvSpPr>
            <p:spPr bwMode="auto">
              <a:xfrm>
                <a:off x="2279576" y="3501008"/>
                <a:ext cx="3254449" cy="627063"/>
              </a:xfrm>
              <a:prstGeom prst="rect">
                <a:avLst/>
              </a:prstGeom>
            </p:spPr>
            <p:txBody>
              <a:bodyPr>
                <a:no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𝑚𝑎𝑝</m:t>
                          </m:r>
                        </m:sub>
                      </m:sSub>
                      <m:r>
                        <a:rPr lang="en-US" sz="2400" i="1">
                          <a:solidFill>
                            <a:srgbClr val="000000"/>
                          </a:solidFill>
                          <a:latin typeface="Cambria Math" panose="02040503050406030204" pitchFamily="18" charset="0"/>
                        </a:rPr>
                        <m:t>=</m:t>
                      </m:r>
                      <m:limLow>
                        <m:limLowPr>
                          <m:ctrlPr>
                            <a:rPr lang="en-US" sz="2400" i="1">
                              <a:solidFill>
                                <a:srgbClr val="000000"/>
                              </a:solidFill>
                              <a:latin typeface="Cambria Math" panose="02040503050406030204" pitchFamily="18" charset="0"/>
                            </a:rPr>
                          </m:ctrlPr>
                        </m:limLowPr>
                        <m:e>
                          <m:r>
                            <m:rPr>
                              <m:sty m:val="p"/>
                            </m:rPr>
                            <a:rPr lang="en-US" sz="2400" i="0">
                              <a:solidFill>
                                <a:srgbClr val="000000"/>
                              </a:solidFill>
                              <a:latin typeface="Cambria Math" panose="02040503050406030204" pitchFamily="18" charset="0"/>
                            </a:rPr>
                            <m:t>argmax</m:t>
                          </m:r>
                          <m:r>
                            <a:rPr lang="en-US" sz="2400" b="0" i="0" smtClean="0">
                              <a:solidFill>
                                <a:srgbClr val="000000"/>
                              </a:solidFill>
                              <a:latin typeface="Cambria Math" panose="02040503050406030204" pitchFamily="18" charset="0"/>
                            </a:rPr>
                            <m:t> </m:t>
                          </m:r>
                        </m:e>
                        <m:lim>
                          <m:r>
                            <a:rPr lang="en-US" sz="2400" i="1">
                              <a:solidFill>
                                <a:srgbClr val="000000"/>
                              </a:solidFill>
                              <a:latin typeface="Cambria Math" panose="02040503050406030204" pitchFamily="18" charset="0"/>
                            </a:rPr>
                            <m:t>𝑐</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𝐶</m:t>
                          </m:r>
                        </m:lim>
                      </m:limLow>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𝑐</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𝑑</m:t>
                      </m:r>
                      <m:r>
                        <a:rPr lang="en-US" sz="2400" i="1">
                          <a:solidFill>
                            <a:srgbClr val="000000"/>
                          </a:solidFill>
                          <a:latin typeface="Cambria Math" panose="02040503050406030204" pitchFamily="18" charset="0"/>
                        </a:rPr>
                        <m:t>)</m:t>
                      </m:r>
                    </m:oMath>
                  </m:oMathPara>
                </a14:m>
                <a:endParaRPr lang="en-US" sz="2400" dirty="0"/>
              </a:p>
            </p:txBody>
          </p:sp>
        </mc:Choice>
        <mc:Fallback>
          <p:sp>
            <p:nvSpPr>
              <p:cNvPr id="2" name="Object 1"/>
              <p:cNvSpPr txBox="1">
                <a:spLocks noRot="1" noChangeAspect="1" noMove="1" noResize="1" noEditPoints="1" noAdjustHandles="1" noChangeArrowheads="1" noChangeShapeType="1" noTextEdit="1"/>
              </p:cNvSpPr>
              <p:nvPr/>
            </p:nvSpPr>
            <p:spPr bwMode="auto">
              <a:xfrm>
                <a:off x="2279576" y="3501008"/>
                <a:ext cx="3254449" cy="627063"/>
              </a:xfrm>
              <a:prstGeom prst="rect">
                <a:avLst/>
              </a:prstGeom>
              <a:blipFill>
                <a:blip r:embed="rId2"/>
                <a:stretch>
                  <a:fillRect b="-582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Object 2"/>
              <p:cNvSpPr txBox="1"/>
              <p:nvPr/>
            </p:nvSpPr>
            <p:spPr bwMode="auto">
              <a:xfrm>
                <a:off x="3171825" y="4221734"/>
                <a:ext cx="3049588" cy="896937"/>
              </a:xfrm>
              <a:prstGeom prst="rect">
                <a:avLst/>
              </a:prstGeom>
            </p:spPr>
            <p:txBody>
              <a:bodyPr>
                <a:normAutofit/>
              </a:bodyPr>
              <a:lstStyle/>
              <a:p>
                <a:pPr/>
                <a14:m>
                  <m:oMathPara xmlns:m="http://schemas.openxmlformats.org/officeDocument/2006/math">
                    <m:oMathParaPr>
                      <m:jc m:val="centerGroup"/>
                    </m:oMathParaPr>
                    <m:oMath xmlns:m="http://schemas.openxmlformats.org/officeDocument/2006/math">
                      <m:r>
                        <a:rPr lang="en-US" sz="2400" i="1">
                          <a:solidFill>
                            <a:srgbClr val="000000"/>
                          </a:solidFill>
                          <a:latin typeface="Cambria Math" panose="02040503050406030204" pitchFamily="18" charset="0"/>
                        </a:rPr>
                        <m:t>=</m:t>
                      </m:r>
                      <m:limLow>
                        <m:limLowPr>
                          <m:ctrlPr>
                            <a:rPr lang="en-US" sz="2400" i="1">
                              <a:solidFill>
                                <a:srgbClr val="000000"/>
                              </a:solidFill>
                              <a:latin typeface="Cambria Math" panose="02040503050406030204" pitchFamily="18" charset="0"/>
                            </a:rPr>
                          </m:ctrlPr>
                        </m:limLowPr>
                        <m:e>
                          <m:r>
                            <m:rPr>
                              <m:sty m:val="p"/>
                            </m:rPr>
                            <a:rPr lang="en-US" sz="2400" i="0">
                              <a:solidFill>
                                <a:srgbClr val="000000"/>
                              </a:solidFill>
                              <a:latin typeface="Cambria Math" panose="02040503050406030204" pitchFamily="18" charset="0"/>
                            </a:rPr>
                            <m:t>argmax</m:t>
                          </m:r>
                        </m:e>
                        <m:lim>
                          <m:r>
                            <a:rPr lang="en-US" sz="2400" i="1">
                              <a:solidFill>
                                <a:srgbClr val="000000"/>
                              </a:solidFill>
                              <a:latin typeface="Cambria Math" panose="02040503050406030204" pitchFamily="18" charset="0"/>
                            </a:rPr>
                            <m:t>𝑐</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𝐶</m:t>
                          </m:r>
                        </m:lim>
                      </m:limLow>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𝑐</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𝑑</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𝑐</m:t>
                          </m:r>
                          <m:r>
                            <a:rPr lang="en-US" sz="2400" i="1">
                              <a:solidFill>
                                <a:srgbClr val="000000"/>
                              </a:solidFill>
                              <a:latin typeface="Cambria Math" panose="02040503050406030204" pitchFamily="18" charset="0"/>
                            </a:rPr>
                            <m:t>)</m:t>
                          </m:r>
                        </m:num>
                        <m:den>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𝑑</m:t>
                          </m:r>
                          <m:r>
                            <a:rPr lang="en-US" sz="2400" i="1">
                              <a:solidFill>
                                <a:srgbClr val="000000"/>
                              </a:solidFill>
                              <a:latin typeface="Cambria Math" panose="02040503050406030204" pitchFamily="18" charset="0"/>
                            </a:rPr>
                            <m:t>)</m:t>
                          </m:r>
                        </m:den>
                      </m:f>
                    </m:oMath>
                  </m:oMathPara>
                </a14:m>
                <a:endParaRPr lang="en-US" sz="2400" dirty="0"/>
              </a:p>
            </p:txBody>
          </p:sp>
        </mc:Choice>
        <mc:Fallback>
          <p:sp>
            <p:nvSpPr>
              <p:cNvPr id="3" name="Object 2"/>
              <p:cNvSpPr txBox="1">
                <a:spLocks noRot="1" noChangeAspect="1" noMove="1" noResize="1" noEditPoints="1" noAdjustHandles="1" noChangeArrowheads="1" noChangeShapeType="1" noTextEdit="1"/>
              </p:cNvSpPr>
              <p:nvPr/>
            </p:nvSpPr>
            <p:spPr bwMode="auto">
              <a:xfrm>
                <a:off x="3171825" y="4221734"/>
                <a:ext cx="3049588" cy="896937"/>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Object 6"/>
              <p:cNvSpPr txBox="1"/>
              <p:nvPr/>
            </p:nvSpPr>
            <p:spPr bwMode="auto">
              <a:xfrm>
                <a:off x="3171826" y="5237733"/>
                <a:ext cx="2963863" cy="642936"/>
              </a:xfrm>
              <a:prstGeom prst="rect">
                <a:avLst/>
              </a:prstGeom>
            </p:spPr>
            <p:txBody>
              <a:bodyPr>
                <a:normAutofit/>
              </a:bodyPr>
              <a:lstStyle/>
              <a:p>
                <a:pPr/>
                <a14:m>
                  <m:oMathPara xmlns:m="http://schemas.openxmlformats.org/officeDocument/2006/math">
                    <m:oMathParaPr>
                      <m:jc m:val="centerGroup"/>
                    </m:oMathParaPr>
                    <m:oMath xmlns:m="http://schemas.openxmlformats.org/officeDocument/2006/math">
                      <m:r>
                        <a:rPr lang="en-US" sz="2400" i="1" smtClean="0">
                          <a:solidFill>
                            <a:srgbClr val="000000"/>
                          </a:solidFill>
                          <a:latin typeface="Cambria Math" panose="02040503050406030204" pitchFamily="18" charset="0"/>
                        </a:rPr>
                        <m:t>=</m:t>
                      </m:r>
                      <m:limLow>
                        <m:limLowPr>
                          <m:ctrlPr>
                            <a:rPr lang="en-US" sz="2400" i="1">
                              <a:solidFill>
                                <a:srgbClr val="000000"/>
                              </a:solidFill>
                              <a:latin typeface="Cambria Math" panose="02040503050406030204" pitchFamily="18" charset="0"/>
                            </a:rPr>
                          </m:ctrlPr>
                        </m:limLowPr>
                        <m:e>
                          <m:r>
                            <m:rPr>
                              <m:sty m:val="p"/>
                            </m:rPr>
                            <a:rPr lang="en-US" sz="2400" i="0">
                              <a:solidFill>
                                <a:srgbClr val="000000"/>
                              </a:solidFill>
                              <a:latin typeface="Cambria Math" panose="02040503050406030204" pitchFamily="18" charset="0"/>
                            </a:rPr>
                            <m:t>argmax</m:t>
                          </m:r>
                        </m:e>
                        <m:lim>
                          <m:r>
                            <a:rPr lang="en-US" sz="2400" i="1">
                              <a:solidFill>
                                <a:srgbClr val="000000"/>
                              </a:solidFill>
                              <a:latin typeface="Cambria Math" panose="02040503050406030204" pitchFamily="18" charset="0"/>
                            </a:rPr>
                            <m:t>𝑐</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𝐶</m:t>
                          </m:r>
                        </m:lim>
                      </m:limLow>
                      <m:r>
                        <a:rPr lang="en-US" sz="2400" b="0" i="1" smtClean="0">
                          <a:solidFill>
                            <a:srgbClr val="000000"/>
                          </a:solidFill>
                          <a:latin typeface="Cambria Math" panose="02040503050406030204" pitchFamily="18" charset="0"/>
                        </a:rPr>
                        <m:t> </m:t>
                      </m:r>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𝑐</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𝑑</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𝑐</m:t>
                      </m:r>
                      <m:r>
                        <a:rPr lang="en-US" sz="2400" i="1">
                          <a:solidFill>
                            <a:srgbClr val="000000"/>
                          </a:solidFill>
                          <a:latin typeface="Cambria Math" panose="02040503050406030204" pitchFamily="18" charset="0"/>
                        </a:rPr>
                        <m:t>)</m:t>
                      </m:r>
                    </m:oMath>
                  </m:oMathPara>
                </a14:m>
                <a:endParaRPr lang="en-US" sz="2400" dirty="0"/>
              </a:p>
            </p:txBody>
          </p:sp>
        </mc:Choice>
        <mc:Fallback>
          <p:sp>
            <p:nvSpPr>
              <p:cNvPr id="7" name="Object 6"/>
              <p:cNvSpPr txBox="1">
                <a:spLocks noRot="1" noChangeAspect="1" noMove="1" noResize="1" noEditPoints="1" noAdjustHandles="1" noChangeArrowheads="1" noChangeShapeType="1" noTextEdit="1"/>
              </p:cNvSpPr>
              <p:nvPr/>
            </p:nvSpPr>
            <p:spPr bwMode="auto">
              <a:xfrm>
                <a:off x="3171826" y="5237733"/>
                <a:ext cx="2963863" cy="642936"/>
              </a:xfrm>
              <a:prstGeom prst="rect">
                <a:avLst/>
              </a:prstGeom>
              <a:blipFill>
                <a:blip r:embed="rId4"/>
                <a:stretch>
                  <a:fillRect r="-3696" b="-2830"/>
                </a:stretch>
              </a:blipFill>
            </p:spPr>
            <p:txBody>
              <a:bodyPr/>
              <a:lstStyle/>
              <a:p>
                <a:r>
                  <a:rPr lang="en-US">
                    <a:noFill/>
                  </a:rPr>
                  <a:t> </a:t>
                </a:r>
              </a:p>
            </p:txBody>
          </p:sp>
        </mc:Fallback>
      </mc:AlternateContent>
      <p:sp>
        <p:nvSpPr>
          <p:cNvPr id="10" name="Text Box 16"/>
          <p:cNvSpPr>
            <a:spLocks/>
          </p:cNvSpPr>
          <p:nvPr/>
        </p:nvSpPr>
        <p:spPr bwMode="auto">
          <a:xfrm>
            <a:off x="5940425" y="3547045"/>
            <a:ext cx="2794000" cy="584200"/>
          </a:xfrm>
          <a:prstGeom prst="rect">
            <a:avLst/>
          </a:prstGeom>
          <a:solidFill>
            <a:srgbClr val="FFCC66"/>
          </a:solidFill>
          <a:ln w="3175">
            <a:solidFill>
              <a:schemeClr val="tx1"/>
            </a:solidFill>
            <a:miter lim="800000"/>
            <a:headEnd/>
            <a:tailEnd/>
          </a:ln>
        </p:spPr>
        <p:txBody>
          <a:bodyPr>
            <a:spAutoFit/>
          </a:bodyPr>
          <a:lstStyle/>
          <a:p>
            <a:pPr>
              <a:defRPr/>
            </a:pPr>
            <a:r>
              <a:rPr lang="en-US" sz="1600"/>
              <a:t>The probability of a </a:t>
            </a:r>
            <a:endParaRPr/>
          </a:p>
          <a:p>
            <a:pPr>
              <a:defRPr/>
            </a:pPr>
            <a:r>
              <a:rPr lang="en-US" sz="1600"/>
              <a:t>document </a:t>
            </a:r>
            <a:r>
              <a:rPr lang="en-US" sz="1600" i="1"/>
              <a:t>d</a:t>
            </a:r>
            <a:r>
              <a:rPr lang="en-US" sz="1600"/>
              <a:t> being in class </a:t>
            </a:r>
            <a:r>
              <a:rPr lang="en-US" sz="1600" i="1"/>
              <a:t>c.</a:t>
            </a:r>
            <a:endParaRPr lang="en-US" sz="1600"/>
          </a:p>
        </p:txBody>
      </p:sp>
      <p:sp>
        <p:nvSpPr>
          <p:cNvPr id="11" name="Line 17"/>
          <p:cNvSpPr>
            <a:spLocks noChangeShapeType="1"/>
          </p:cNvSpPr>
          <p:nvPr/>
        </p:nvSpPr>
        <p:spPr bwMode="auto">
          <a:xfrm flipH="1" flipV="1">
            <a:off x="5508626" y="3789934"/>
            <a:ext cx="431799" cy="71437"/>
          </a:xfrm>
          <a:prstGeom prst="line">
            <a:avLst/>
          </a:prstGeom>
          <a:noFill/>
          <a:ln w="9525">
            <a:solidFill>
              <a:schemeClr val="tx1"/>
            </a:solidFill>
            <a:prstDash val="dash"/>
            <a:round/>
            <a:headEnd/>
            <a:tailEnd type="triangle" w="med" len="med"/>
          </a:ln>
        </p:spPr>
        <p:txBody>
          <a:bodyPr/>
          <a:lstStyle/>
          <a:p>
            <a:pPr>
              <a:defRPr/>
            </a:pPr>
            <a:endParaRPr lang="en-US"/>
          </a:p>
        </p:txBody>
      </p:sp>
      <p:sp>
        <p:nvSpPr>
          <p:cNvPr id="12" name="Text Box 16"/>
          <p:cNvSpPr>
            <a:spLocks/>
          </p:cNvSpPr>
          <p:nvPr/>
        </p:nvSpPr>
        <p:spPr bwMode="auto">
          <a:xfrm>
            <a:off x="6829425" y="4585269"/>
            <a:ext cx="2794000" cy="338138"/>
          </a:xfrm>
          <a:prstGeom prst="rect">
            <a:avLst/>
          </a:prstGeom>
          <a:solidFill>
            <a:srgbClr val="FFCC66"/>
          </a:solidFill>
          <a:ln w="3175">
            <a:solidFill>
              <a:schemeClr val="tx1"/>
            </a:solidFill>
            <a:miter lim="800000"/>
            <a:headEnd/>
            <a:tailEnd/>
          </a:ln>
        </p:spPr>
        <p:txBody>
          <a:bodyPr>
            <a:spAutoFit/>
          </a:bodyPr>
          <a:lstStyle>
            <a:lvl1pPr>
              <a:defRPr sz="2400">
                <a:solidFill>
                  <a:schemeClr val="tx1"/>
                </a:solidFill>
                <a:latin typeface="Arial"/>
                <a:ea typeface="ＭＳ Ｐゴシック"/>
              </a:defRPr>
            </a:lvl1pPr>
            <a:lvl2pPr marL="742950" indent="-285750">
              <a:defRPr sz="2400">
                <a:solidFill>
                  <a:schemeClr val="tx1"/>
                </a:solidFill>
                <a:latin typeface="Arial"/>
                <a:ea typeface="ＭＳ Ｐゴシック"/>
              </a:defRPr>
            </a:lvl2pPr>
            <a:lvl3pPr marL="1143000" indent="-228600">
              <a:defRPr sz="2400">
                <a:solidFill>
                  <a:schemeClr val="tx1"/>
                </a:solidFill>
                <a:latin typeface="Arial"/>
                <a:ea typeface="ＭＳ Ｐゴシック"/>
              </a:defRPr>
            </a:lvl3pPr>
            <a:lvl4pPr marL="1600200" indent="-228600">
              <a:defRPr sz="2400">
                <a:solidFill>
                  <a:schemeClr val="tx1"/>
                </a:solidFill>
                <a:latin typeface="Arial"/>
                <a:ea typeface="ＭＳ Ｐゴシック"/>
              </a:defRPr>
            </a:lvl4pPr>
            <a:lvl5pPr marL="2057400" indent="-228600">
              <a:defRPr sz="2400">
                <a:solidFill>
                  <a:schemeClr val="tx1"/>
                </a:solidFill>
                <a:latin typeface="Arial"/>
                <a:ea typeface="ＭＳ Ｐゴシック"/>
              </a:defRPr>
            </a:lvl5pPr>
            <a:lvl6pPr marL="2514600" indent="-228600">
              <a:spcBef>
                <a:spcPts val="0"/>
              </a:spcBef>
              <a:spcAft>
                <a:spcPts val="0"/>
              </a:spcAft>
              <a:defRPr sz="2400">
                <a:solidFill>
                  <a:schemeClr val="tx1"/>
                </a:solidFill>
                <a:latin typeface="Arial"/>
                <a:ea typeface="ＭＳ Ｐゴシック"/>
              </a:defRPr>
            </a:lvl6pPr>
            <a:lvl7pPr marL="2971800" indent="-228600">
              <a:spcBef>
                <a:spcPts val="0"/>
              </a:spcBef>
              <a:spcAft>
                <a:spcPts val="0"/>
              </a:spcAft>
              <a:defRPr sz="2400">
                <a:solidFill>
                  <a:schemeClr val="tx1"/>
                </a:solidFill>
                <a:latin typeface="Arial"/>
                <a:ea typeface="ＭＳ Ｐゴシック"/>
              </a:defRPr>
            </a:lvl7pPr>
            <a:lvl8pPr marL="3429000" indent="-228600">
              <a:spcBef>
                <a:spcPts val="0"/>
              </a:spcBef>
              <a:spcAft>
                <a:spcPts val="0"/>
              </a:spcAft>
              <a:defRPr sz="2400">
                <a:solidFill>
                  <a:schemeClr val="tx1"/>
                </a:solidFill>
                <a:latin typeface="Arial"/>
                <a:ea typeface="ＭＳ Ｐゴシック"/>
              </a:defRPr>
            </a:lvl8pPr>
            <a:lvl9pPr marL="3886200" indent="-228600">
              <a:spcBef>
                <a:spcPts val="0"/>
              </a:spcBef>
              <a:spcAft>
                <a:spcPts val="0"/>
              </a:spcAft>
              <a:defRPr sz="2400">
                <a:solidFill>
                  <a:schemeClr val="tx1"/>
                </a:solidFill>
                <a:latin typeface="Arial"/>
                <a:ea typeface="ＭＳ Ｐゴシック"/>
              </a:defRPr>
            </a:lvl9pPr>
          </a:lstStyle>
          <a:p>
            <a:pPr>
              <a:defRPr/>
            </a:pPr>
            <a:r>
              <a:rPr lang="en-US" sz="1600"/>
              <a:t>Bayes’ Rule</a:t>
            </a:r>
            <a:endParaRPr/>
          </a:p>
        </p:txBody>
      </p:sp>
      <p:sp>
        <p:nvSpPr>
          <p:cNvPr id="13" name="Line 17"/>
          <p:cNvSpPr>
            <a:spLocks noChangeShapeType="1"/>
          </p:cNvSpPr>
          <p:nvPr/>
        </p:nvSpPr>
        <p:spPr bwMode="auto">
          <a:xfrm flipH="1" flipV="1">
            <a:off x="6321426" y="4666234"/>
            <a:ext cx="431799" cy="71437"/>
          </a:xfrm>
          <a:prstGeom prst="line">
            <a:avLst/>
          </a:prstGeom>
          <a:noFill/>
          <a:ln w="9525">
            <a:solidFill>
              <a:schemeClr val="tx1"/>
            </a:solidFill>
            <a:prstDash val="dash"/>
            <a:round/>
            <a:headEnd/>
            <a:tailEnd type="triangle" w="med" len="med"/>
          </a:ln>
        </p:spPr>
        <p:txBody>
          <a:bodyPr/>
          <a:lstStyle/>
          <a:p>
            <a:pPr>
              <a:defRPr/>
            </a:pPr>
            <a:endParaRPr lang="en-US"/>
          </a:p>
        </p:txBody>
      </p:sp>
      <p:sp>
        <p:nvSpPr>
          <p:cNvPr id="14" name="Text Box 16"/>
          <p:cNvSpPr>
            <a:spLocks/>
          </p:cNvSpPr>
          <p:nvPr/>
        </p:nvSpPr>
        <p:spPr bwMode="auto">
          <a:xfrm>
            <a:off x="6829425" y="5283483"/>
            <a:ext cx="2794000" cy="584775"/>
          </a:xfrm>
          <a:prstGeom prst="rect">
            <a:avLst/>
          </a:prstGeom>
          <a:solidFill>
            <a:srgbClr val="FFCC66"/>
          </a:solidFill>
          <a:ln w="3175">
            <a:solidFill>
              <a:schemeClr val="tx1"/>
            </a:solidFill>
            <a:miter lim="800000"/>
            <a:headEnd/>
            <a:tailEnd/>
          </a:ln>
        </p:spPr>
        <p:txBody>
          <a:bodyPr>
            <a:spAutoFit/>
          </a:bodyPr>
          <a:lstStyle/>
          <a:p>
            <a:pPr>
              <a:defRPr/>
            </a:pPr>
            <a:r>
              <a:rPr lang="en-US" sz="1600">
                <a:latin typeface="+mn-lt"/>
              </a:rPr>
              <a:t>We can ignore the denominator</a:t>
            </a:r>
            <a:endParaRPr>
              <a:latin typeface="+mn-lt"/>
            </a:endParaRPr>
          </a:p>
        </p:txBody>
      </p:sp>
      <p:sp>
        <p:nvSpPr>
          <p:cNvPr id="15" name="Line 17"/>
          <p:cNvSpPr>
            <a:spLocks noChangeShapeType="1"/>
          </p:cNvSpPr>
          <p:nvPr/>
        </p:nvSpPr>
        <p:spPr bwMode="auto">
          <a:xfrm flipH="1" flipV="1">
            <a:off x="6321426" y="5504434"/>
            <a:ext cx="431799" cy="71437"/>
          </a:xfrm>
          <a:prstGeom prst="line">
            <a:avLst/>
          </a:prstGeom>
          <a:noFill/>
          <a:ln w="9525">
            <a:solidFill>
              <a:schemeClr val="tx1"/>
            </a:solidFill>
            <a:prstDash val="dash"/>
            <a:round/>
            <a:headEnd/>
            <a:tailEnd type="triangle" w="med" len="med"/>
          </a:ln>
        </p:spPr>
        <p:txBody>
          <a:bodyPr/>
          <a:lstStyle/>
          <a:p>
            <a:pPr>
              <a:defRPr/>
            </a:pP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p:txBody>
          <a:bodyPr/>
          <a:lstStyle/>
          <a:p>
            <a:pPr>
              <a:defRPr/>
            </a:pPr>
            <a:r>
              <a:rPr lang="en-US">
                <a:latin typeface="Tw Cen MT Condensed"/>
              </a:rPr>
              <a:t>Naive Bayes Classifiers</a:t>
            </a:r>
            <a:endParaRPr/>
          </a:p>
        </p:txBody>
      </p:sp>
      <p:sp>
        <p:nvSpPr>
          <p:cNvPr id="5" name="Rectangle 3"/>
          <p:cNvSpPr>
            <a:spLocks noGrp="1" noChangeArrowheads="1"/>
          </p:cNvSpPr>
          <p:nvPr>
            <p:ph idx="1"/>
          </p:nvPr>
        </p:nvSpPr>
        <p:spPr bwMode="auto">
          <a:xfrm>
            <a:off x="1919536" y="1186803"/>
            <a:ext cx="8367464" cy="1861197"/>
          </a:xfrm>
        </p:spPr>
        <p:txBody>
          <a:bodyPr/>
          <a:lstStyle/>
          <a:p>
            <a:pPr>
              <a:lnSpc>
                <a:spcPct val="114999"/>
              </a:lnSpc>
              <a:buFont typeface="Wingdings"/>
              <a:buNone/>
              <a:defRPr/>
            </a:pPr>
            <a:r>
              <a:rPr lang="en-US" sz="2200" dirty="0"/>
              <a:t>We </a:t>
            </a:r>
            <a:r>
              <a:rPr lang="en-US" sz="2200" dirty="0">
                <a:solidFill>
                  <a:srgbClr val="C00000"/>
                </a:solidFill>
              </a:rPr>
              <a:t>represent</a:t>
            </a:r>
            <a:r>
              <a:rPr lang="en-US" sz="2200" dirty="0"/>
              <a:t> an instance </a:t>
            </a:r>
            <a:r>
              <a:rPr lang="en-US" sz="2200" i="1" dirty="0">
                <a:latin typeface="Times New Roman"/>
                <a:cs typeface="Times New Roman"/>
              </a:rPr>
              <a:t>D</a:t>
            </a:r>
            <a:r>
              <a:rPr lang="en-US" sz="2200" dirty="0"/>
              <a:t> based on some </a:t>
            </a:r>
            <a:r>
              <a:rPr lang="en-US" sz="2200" dirty="0">
                <a:solidFill>
                  <a:srgbClr val="C00000"/>
                </a:solidFill>
              </a:rPr>
              <a:t>attributes</a:t>
            </a:r>
            <a:r>
              <a:rPr lang="en-US" sz="2200" dirty="0"/>
              <a:t>.</a:t>
            </a:r>
            <a:endParaRPr dirty="0"/>
          </a:p>
          <a:p>
            <a:pPr>
              <a:lnSpc>
                <a:spcPct val="114999"/>
              </a:lnSpc>
              <a:buFont typeface="Wingdings"/>
              <a:buNone/>
              <a:defRPr/>
            </a:pPr>
            <a:endParaRPr lang="en-US" sz="1100" dirty="0"/>
          </a:p>
          <a:p>
            <a:pPr>
              <a:lnSpc>
                <a:spcPct val="114999"/>
              </a:lnSpc>
              <a:buFont typeface="Wingdings"/>
              <a:buNone/>
              <a:defRPr/>
            </a:pPr>
            <a:r>
              <a:rPr lang="en-US" sz="2200" dirty="0"/>
              <a:t>Task: Classify a new instance </a:t>
            </a:r>
            <a:r>
              <a:rPr lang="en-US" sz="2200" i="1" dirty="0">
                <a:latin typeface="Times New Roman"/>
                <a:cs typeface="Times New Roman"/>
              </a:rPr>
              <a:t>D</a:t>
            </a:r>
            <a:r>
              <a:rPr lang="en-US" sz="2200" i="1" dirty="0"/>
              <a:t> </a:t>
            </a:r>
            <a:r>
              <a:rPr lang="en-US" sz="2200" dirty="0"/>
              <a:t>based on a tuple of attribute values                                  into one of the classes </a:t>
            </a:r>
            <a:r>
              <a:rPr lang="en-US" sz="2200" i="1" dirty="0" err="1">
                <a:latin typeface="+mj-lt"/>
                <a:cs typeface="Times New Roman"/>
              </a:rPr>
              <a:t>c</a:t>
            </a:r>
            <a:r>
              <a:rPr lang="en-US" sz="2200" i="1" baseline="-25000" dirty="0" err="1">
                <a:latin typeface="+mj-lt"/>
                <a:cs typeface="Times New Roman"/>
              </a:rPr>
              <a:t>j</a:t>
            </a:r>
            <a:r>
              <a:rPr lang="en-US" sz="2200" dirty="0">
                <a:latin typeface="+mj-lt"/>
              </a:rPr>
              <a:t> </a:t>
            </a:r>
            <a:r>
              <a:rPr lang="en-US" sz="2200" dirty="0">
                <a:latin typeface="Symbol" panose="05050102010706020507" pitchFamily="18" charset="2"/>
              </a:rPr>
              <a:t></a:t>
            </a:r>
            <a:r>
              <a:rPr lang="en-US" sz="2200" dirty="0">
                <a:latin typeface="+mj-lt"/>
              </a:rPr>
              <a:t> </a:t>
            </a:r>
            <a:r>
              <a:rPr lang="en-US" sz="2200" i="1" dirty="0">
                <a:latin typeface="+mj-lt"/>
                <a:cs typeface="Times New Roman"/>
              </a:rPr>
              <a:t>C</a:t>
            </a:r>
            <a:endParaRPr dirty="0">
              <a:latin typeface="+mj-lt"/>
            </a:endParaRPr>
          </a:p>
        </p:txBody>
      </p:sp>
      <p:sp>
        <p:nvSpPr>
          <p:cNvPr id="6" name="Footer Placeholder 4"/>
          <p:cNvSpPr>
            <a:spLocks noGrp="1"/>
          </p:cNvSpPr>
          <p:nvPr>
            <p:ph type="ftr" sz="quarter" idx="4294967295"/>
          </p:nvPr>
        </p:nvSpPr>
        <p:spPr bwMode="auto">
          <a:xfrm>
            <a:off x="1293912" y="6596063"/>
            <a:ext cx="2209800" cy="304800"/>
          </a:xfrm>
          <a:prstGeom prst="rect">
            <a:avLst/>
          </a:prstGeom>
          <a:noFill/>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400" b="0"/>
              <a:t>Slide from Chris Manning</a:t>
            </a:r>
            <a:endParaRPr/>
          </a:p>
        </p:txBody>
      </p:sp>
      <mc:AlternateContent xmlns:mc="http://schemas.openxmlformats.org/markup-compatibility/2006">
        <mc:Choice xmlns:a14="http://schemas.microsoft.com/office/drawing/2010/main" Requires="a14">
          <p:sp>
            <p:nvSpPr>
              <p:cNvPr id="2" name="Object 1"/>
              <p:cNvSpPr txBox="1"/>
              <p:nvPr/>
            </p:nvSpPr>
            <p:spPr bwMode="auto">
              <a:xfrm>
                <a:off x="3721100" y="1568450"/>
                <a:ext cx="2374900" cy="531813"/>
              </a:xfrm>
              <a:prstGeom prst="rect">
                <a:avLst/>
              </a:prstGeom>
            </p:spPr>
            <p:txBody>
              <a:bodyPr>
                <a:normAutofit/>
              </a:bodyPr>
              <a:lstStyle/>
              <a:p>
                <a:pPr/>
                <a14:m>
                  <m:oMathPara xmlns:m="http://schemas.openxmlformats.org/officeDocument/2006/math">
                    <m:oMathParaPr>
                      <m:jc m:val="centerGroup"/>
                    </m:oMathParaPr>
                    <m:oMath xmlns:m="http://schemas.openxmlformats.org/officeDocument/2006/math">
                      <m:r>
                        <a:rPr lang="en-US" sz="2000" i="1">
                          <a:solidFill>
                            <a:srgbClr val="000000"/>
                          </a:solidFill>
                          <a:latin typeface="Cambria Math" panose="02040503050406030204" pitchFamily="18" charset="0"/>
                        </a:rPr>
                        <m:t>𝐷</m:t>
                      </m:r>
                      <m:r>
                        <a:rPr lang="en-US" sz="2000" i="1">
                          <a:solidFill>
                            <a:srgbClr val="000000"/>
                          </a:solidFill>
                          <a:latin typeface="Cambria Math" panose="02040503050406030204" pitchFamily="18" charset="0"/>
                        </a:rPr>
                        <m:t>=</m:t>
                      </m:r>
                      <m:d>
                        <m:dPr>
                          <m:begChr m:val="⟨"/>
                          <m:endChr m:val="⟩"/>
                          <m:ctrlPr>
                            <a:rPr lang="en-US" sz="2000" i="1">
                              <a:solidFill>
                                <a:srgbClr val="000000"/>
                              </a:solidFill>
                              <a:latin typeface="Cambria Math" panose="02040503050406030204" pitchFamily="18" charset="0"/>
                            </a:rPr>
                          </m:ctrlPr>
                        </m:dPr>
                        <m:e>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𝑥</m:t>
                              </m:r>
                            </m:e>
                            <m:sub>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𝑥</m:t>
                              </m:r>
                            </m:e>
                            <m:sub>
                              <m:r>
                                <a:rPr lang="en-US" sz="2000" i="1">
                                  <a:solidFill>
                                    <a:srgbClr val="000000"/>
                                  </a:solidFill>
                                  <a:latin typeface="Cambria Math" panose="02040503050406030204" pitchFamily="18" charset="0"/>
                                </a:rPr>
                                <m:t>2</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𝑥</m:t>
                              </m:r>
                            </m:e>
                            <m:sub>
                              <m:r>
                                <a:rPr lang="en-US" sz="2000" i="1">
                                  <a:solidFill>
                                    <a:srgbClr val="000000"/>
                                  </a:solidFill>
                                  <a:latin typeface="Cambria Math" panose="02040503050406030204" pitchFamily="18" charset="0"/>
                                </a:rPr>
                                <m:t>𝑛</m:t>
                              </m:r>
                            </m:sub>
                          </m:sSub>
                        </m:e>
                      </m:d>
                    </m:oMath>
                  </m:oMathPara>
                </a14:m>
                <a:endParaRPr lang="en-US" sz="2000" dirty="0"/>
              </a:p>
            </p:txBody>
          </p:sp>
        </mc:Choice>
        <mc:Fallback>
          <p:sp>
            <p:nvSpPr>
              <p:cNvPr id="2" name="Object 1"/>
              <p:cNvSpPr txBox="1">
                <a:spLocks noRot="1" noChangeAspect="1" noMove="1" noResize="1" noEditPoints="1" noAdjustHandles="1" noChangeArrowheads="1" noChangeShapeType="1" noTextEdit="1"/>
              </p:cNvSpPr>
              <p:nvPr/>
            </p:nvSpPr>
            <p:spPr bwMode="auto">
              <a:xfrm>
                <a:off x="3721100" y="1568450"/>
                <a:ext cx="2374900" cy="531813"/>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Object 2"/>
              <p:cNvSpPr txBox="1"/>
              <p:nvPr/>
            </p:nvSpPr>
            <p:spPr bwMode="auto">
              <a:xfrm>
                <a:off x="2284413" y="3124200"/>
                <a:ext cx="4573587" cy="730250"/>
              </a:xfrm>
              <a:prstGeom prst="rect">
                <a:avLst/>
              </a:prstGeom>
            </p:spPr>
            <p:txBody>
              <a:bodyPr>
                <a:noAutofit/>
              </a:bodyPr>
              <a:lstStyle/>
              <a:p>
                <a:pPr/>
                <a14:m>
                  <m:oMathPara xmlns:m="http://schemas.openxmlformats.org/officeDocument/2006/math">
                    <m:oMathParaPr>
                      <m:jc m:val="centerGroup"/>
                    </m:oMathParaPr>
                    <m:oMath xmlns:m="http://schemas.openxmlformats.org/officeDocument/2006/math">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𝑀𝐴𝑃</m:t>
                          </m:r>
                        </m:sub>
                      </m:sSub>
                      <m:r>
                        <a:rPr lang="en-US" sz="2400" i="1">
                          <a:solidFill>
                            <a:srgbClr val="000000"/>
                          </a:solidFill>
                          <a:latin typeface="Cambria Math" panose="02040503050406030204" pitchFamily="18" charset="0"/>
                        </a:rPr>
                        <m:t>=</m:t>
                      </m:r>
                      <m:limLow>
                        <m:limLowPr>
                          <m:ctrlPr>
                            <a:rPr lang="en-US" sz="2400" i="1">
                              <a:solidFill>
                                <a:srgbClr val="000000"/>
                              </a:solidFill>
                              <a:latin typeface="Cambria Math" panose="02040503050406030204" pitchFamily="18" charset="0"/>
                            </a:rPr>
                          </m:ctrlPr>
                        </m:limLowPr>
                        <m:e>
                          <m:r>
                            <m:rPr>
                              <m:nor/>
                            </m:rPr>
                            <a:rPr lang="en-US" sz="2400" i="0">
                              <a:solidFill>
                                <a:srgbClr val="000000"/>
                              </a:solidFill>
                              <a:latin typeface="Cambria Math" panose="02040503050406030204" pitchFamily="18" charset="0"/>
                            </a:rPr>
                            <m:t>argmax</m:t>
                          </m:r>
                        </m:e>
                        <m:lim>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𝐶</m:t>
                          </m:r>
                        </m:lim>
                      </m:limLow>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𝑥</m:t>
                          </m:r>
                        </m:e>
                        <m:sub>
                          <m:r>
                            <a:rPr lang="en-US" sz="2400" i="1">
                              <a:solidFill>
                                <a:srgbClr val="000000"/>
                              </a:solidFill>
                              <a:latin typeface="Cambria Math" panose="02040503050406030204" pitchFamily="18" charset="0"/>
                            </a:rPr>
                            <m:t>1</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𝑥</m:t>
                          </m:r>
                        </m:e>
                        <m:sub>
                          <m:r>
                            <a:rPr lang="en-US" sz="2400" i="1">
                              <a:solidFill>
                                <a:srgbClr val="000000"/>
                              </a:solidFill>
                              <a:latin typeface="Cambria Math" panose="02040503050406030204" pitchFamily="18" charset="0"/>
                            </a:rPr>
                            <m:t>2</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𝑥</m:t>
                          </m:r>
                        </m:e>
                        <m:sub>
                          <m:r>
                            <a:rPr lang="en-US" sz="2400" i="1">
                              <a:solidFill>
                                <a:srgbClr val="000000"/>
                              </a:solidFill>
                              <a:latin typeface="Cambria Math" panose="02040503050406030204" pitchFamily="18" charset="0"/>
                            </a:rPr>
                            <m:t>𝑛</m:t>
                          </m:r>
                        </m:sub>
                      </m:sSub>
                      <m:r>
                        <a:rPr lang="en-US" sz="2400" i="1">
                          <a:solidFill>
                            <a:srgbClr val="000000"/>
                          </a:solidFill>
                          <a:latin typeface="Cambria Math" panose="02040503050406030204" pitchFamily="18" charset="0"/>
                        </a:rPr>
                        <m:t>)</m:t>
                      </m:r>
                    </m:oMath>
                  </m:oMathPara>
                </a14:m>
                <a:endParaRPr lang="en-US" sz="2400"/>
              </a:p>
            </p:txBody>
          </p:sp>
        </mc:Choice>
        <mc:Fallback>
          <p:sp>
            <p:nvSpPr>
              <p:cNvPr id="3" name="Object 2"/>
              <p:cNvSpPr txBox="1">
                <a:spLocks noRot="1" noChangeAspect="1" noMove="1" noResize="1" noEditPoints="1" noAdjustHandles="1" noChangeArrowheads="1" noChangeShapeType="1" noTextEdit="1"/>
              </p:cNvSpPr>
              <p:nvPr/>
            </p:nvSpPr>
            <p:spPr bwMode="auto">
              <a:xfrm>
                <a:off x="2284413" y="3124200"/>
                <a:ext cx="4573587" cy="730250"/>
              </a:xfrm>
              <a:prstGeom prst="rect">
                <a:avLst/>
              </a:prstGeom>
              <a:blipFill>
                <a:blip r:embed="rId3"/>
                <a:stretch>
                  <a:fillRect r="-400" b="-420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Object 6"/>
              <p:cNvSpPr txBox="1"/>
              <p:nvPr/>
            </p:nvSpPr>
            <p:spPr bwMode="auto">
              <a:xfrm>
                <a:off x="3046414" y="4068763"/>
                <a:ext cx="4573587" cy="976312"/>
              </a:xfrm>
              <a:prstGeom prst="rect">
                <a:avLst/>
              </a:prstGeom>
            </p:spPr>
            <p:txBody>
              <a:bodyPr>
                <a:normAutofit/>
              </a:bodyPr>
              <a:lstStyle/>
              <a:p>
                <a:pPr/>
                <a14:m>
                  <m:oMathPara xmlns:m="http://schemas.openxmlformats.org/officeDocument/2006/math">
                    <m:oMathParaPr>
                      <m:jc m:val="centerGroup"/>
                    </m:oMathParaPr>
                    <m:oMath xmlns:m="http://schemas.openxmlformats.org/officeDocument/2006/math">
                      <m:r>
                        <a:rPr lang="en-US" sz="2400" i="1">
                          <a:solidFill>
                            <a:srgbClr val="000000"/>
                          </a:solidFill>
                          <a:latin typeface="Cambria Math" panose="02040503050406030204" pitchFamily="18" charset="0"/>
                        </a:rPr>
                        <m:t>=</m:t>
                      </m:r>
                      <m:limLow>
                        <m:limLowPr>
                          <m:ctrlPr>
                            <a:rPr lang="en-US" sz="2400" i="1">
                              <a:solidFill>
                                <a:srgbClr val="000000"/>
                              </a:solidFill>
                              <a:latin typeface="Cambria Math" panose="02040503050406030204" pitchFamily="18" charset="0"/>
                            </a:rPr>
                          </m:ctrlPr>
                        </m:limLowPr>
                        <m:e>
                          <m:r>
                            <m:rPr>
                              <m:nor/>
                            </m:rPr>
                            <a:rPr lang="en-US" sz="2400" i="0">
                              <a:solidFill>
                                <a:srgbClr val="000000"/>
                              </a:solidFill>
                              <a:latin typeface="Cambria Math" panose="02040503050406030204" pitchFamily="18" charset="0"/>
                            </a:rPr>
                            <m:t>argmax</m:t>
                          </m:r>
                        </m:e>
                        <m:lim>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𝐶</m:t>
                          </m:r>
                        </m:lim>
                      </m:limLow>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𝑥</m:t>
                              </m:r>
                            </m:e>
                            <m:sub>
                              <m:r>
                                <a:rPr lang="en-US" sz="2400" i="1">
                                  <a:solidFill>
                                    <a:srgbClr val="000000"/>
                                  </a:solidFill>
                                  <a:latin typeface="Cambria Math" panose="02040503050406030204" pitchFamily="18" charset="0"/>
                                </a:rPr>
                                <m:t>1</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𝑥</m:t>
                              </m:r>
                            </m:e>
                            <m:sub>
                              <m:r>
                                <a:rPr lang="en-US" sz="2400" i="1">
                                  <a:solidFill>
                                    <a:srgbClr val="000000"/>
                                  </a:solidFill>
                                  <a:latin typeface="Cambria Math" panose="02040503050406030204" pitchFamily="18" charset="0"/>
                                </a:rPr>
                                <m:t>2</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𝑥</m:t>
                              </m:r>
                            </m:e>
                            <m:sub>
                              <m:r>
                                <a:rPr lang="en-US" sz="2400" i="1">
                                  <a:solidFill>
                                    <a:srgbClr val="000000"/>
                                  </a:solidFill>
                                  <a:latin typeface="Cambria Math" panose="02040503050406030204" pitchFamily="18" charset="0"/>
                                </a:rPr>
                                <m:t>𝑛</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num>
                        <m:den>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𝑥</m:t>
                              </m:r>
                            </m:e>
                            <m:sub>
                              <m:r>
                                <a:rPr lang="en-US" sz="2400" i="1">
                                  <a:solidFill>
                                    <a:srgbClr val="000000"/>
                                  </a:solidFill>
                                  <a:latin typeface="Cambria Math" panose="02040503050406030204" pitchFamily="18" charset="0"/>
                                </a:rPr>
                                <m:t>1</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𝑥</m:t>
                              </m:r>
                            </m:e>
                            <m:sub>
                              <m:r>
                                <a:rPr lang="en-US" sz="2400" i="1">
                                  <a:solidFill>
                                    <a:srgbClr val="000000"/>
                                  </a:solidFill>
                                  <a:latin typeface="Cambria Math" panose="02040503050406030204" pitchFamily="18" charset="0"/>
                                </a:rPr>
                                <m:t>2</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𝑥</m:t>
                              </m:r>
                            </m:e>
                            <m:sub>
                              <m:r>
                                <a:rPr lang="en-US" sz="2400" i="1">
                                  <a:solidFill>
                                    <a:srgbClr val="000000"/>
                                  </a:solidFill>
                                  <a:latin typeface="Cambria Math" panose="02040503050406030204" pitchFamily="18" charset="0"/>
                                </a:rPr>
                                <m:t>𝑛</m:t>
                              </m:r>
                            </m:sub>
                          </m:sSub>
                          <m:r>
                            <a:rPr lang="en-US" sz="2400" i="1">
                              <a:solidFill>
                                <a:srgbClr val="000000"/>
                              </a:solidFill>
                              <a:latin typeface="Cambria Math" panose="02040503050406030204" pitchFamily="18" charset="0"/>
                            </a:rPr>
                            <m:t>)</m:t>
                          </m:r>
                        </m:den>
                      </m:f>
                    </m:oMath>
                  </m:oMathPara>
                </a14:m>
                <a:endParaRPr lang="en-US" sz="2400" dirty="0"/>
              </a:p>
            </p:txBody>
          </p:sp>
        </mc:Choice>
        <mc:Fallback>
          <p:sp>
            <p:nvSpPr>
              <p:cNvPr id="7" name="Object 6"/>
              <p:cNvSpPr txBox="1">
                <a:spLocks noRot="1" noChangeAspect="1" noMove="1" noResize="1" noEditPoints="1" noAdjustHandles="1" noChangeArrowheads="1" noChangeShapeType="1" noTextEdit="1"/>
              </p:cNvSpPr>
              <p:nvPr/>
            </p:nvSpPr>
            <p:spPr bwMode="auto">
              <a:xfrm>
                <a:off x="3046414" y="4068763"/>
                <a:ext cx="4573587" cy="97631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Object 7"/>
              <p:cNvSpPr txBox="1"/>
              <p:nvPr/>
            </p:nvSpPr>
            <p:spPr bwMode="auto">
              <a:xfrm>
                <a:off x="3027364" y="5410200"/>
                <a:ext cx="4516437" cy="730250"/>
              </a:xfrm>
              <a:prstGeom prst="rect">
                <a:avLst/>
              </a:prstGeom>
            </p:spPr>
            <p:txBody>
              <a:bodyPr>
                <a:normAutofit/>
              </a:bodyPr>
              <a:lstStyle/>
              <a:p>
                <a:pPr/>
                <a14:m>
                  <m:oMathPara xmlns:m="http://schemas.openxmlformats.org/officeDocument/2006/math">
                    <m:oMathParaPr>
                      <m:jc m:val="centerGroup"/>
                    </m:oMathParaPr>
                    <m:oMath xmlns:m="http://schemas.openxmlformats.org/officeDocument/2006/math">
                      <m:r>
                        <a:rPr lang="en-US" sz="2400" i="1">
                          <a:solidFill>
                            <a:srgbClr val="000000"/>
                          </a:solidFill>
                          <a:latin typeface="Cambria Math" panose="02040503050406030204" pitchFamily="18" charset="0"/>
                        </a:rPr>
                        <m:t>=</m:t>
                      </m:r>
                      <m:limLow>
                        <m:limLowPr>
                          <m:ctrlPr>
                            <a:rPr lang="en-US" sz="2400" i="1">
                              <a:solidFill>
                                <a:srgbClr val="000000"/>
                              </a:solidFill>
                              <a:latin typeface="Cambria Math" panose="02040503050406030204" pitchFamily="18" charset="0"/>
                            </a:rPr>
                          </m:ctrlPr>
                        </m:limLowPr>
                        <m:e>
                          <m:r>
                            <m:rPr>
                              <m:nor/>
                            </m:rPr>
                            <a:rPr lang="en-US" sz="2400" i="0">
                              <a:solidFill>
                                <a:srgbClr val="000000"/>
                              </a:solidFill>
                              <a:latin typeface="Cambria Math" panose="02040503050406030204" pitchFamily="18" charset="0"/>
                            </a:rPr>
                            <m:t>argmax</m:t>
                          </m:r>
                        </m:e>
                        <m:lim>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𝐶</m:t>
                          </m:r>
                        </m:lim>
                      </m:limLow>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𝑥</m:t>
                          </m:r>
                        </m:e>
                        <m:sub>
                          <m:r>
                            <a:rPr lang="en-US" sz="2400" i="1">
                              <a:solidFill>
                                <a:srgbClr val="000000"/>
                              </a:solidFill>
                              <a:latin typeface="Cambria Math" panose="02040503050406030204" pitchFamily="18" charset="0"/>
                            </a:rPr>
                            <m:t>1</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𝑥</m:t>
                          </m:r>
                        </m:e>
                        <m:sub>
                          <m:r>
                            <a:rPr lang="en-US" sz="2400" i="1">
                              <a:solidFill>
                                <a:srgbClr val="000000"/>
                              </a:solidFill>
                              <a:latin typeface="Cambria Math" panose="02040503050406030204" pitchFamily="18" charset="0"/>
                            </a:rPr>
                            <m:t>2</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𝑥</m:t>
                          </m:r>
                        </m:e>
                        <m:sub>
                          <m:r>
                            <a:rPr lang="en-US" sz="2400" i="1">
                              <a:solidFill>
                                <a:srgbClr val="000000"/>
                              </a:solidFill>
                              <a:latin typeface="Cambria Math" panose="02040503050406030204" pitchFamily="18" charset="0"/>
                            </a:rPr>
                            <m:t>𝑛</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oMath>
                  </m:oMathPara>
                </a14:m>
                <a:endParaRPr lang="en-US" sz="2400"/>
              </a:p>
            </p:txBody>
          </p:sp>
        </mc:Choice>
        <mc:Fallback>
          <p:sp>
            <p:nvSpPr>
              <p:cNvPr id="8" name="Object 7"/>
              <p:cNvSpPr txBox="1">
                <a:spLocks noRot="1" noChangeAspect="1" noMove="1" noResize="1" noEditPoints="1" noAdjustHandles="1" noChangeArrowheads="1" noChangeShapeType="1" noTextEdit="1"/>
              </p:cNvSpPr>
              <p:nvPr/>
            </p:nvSpPr>
            <p:spPr bwMode="auto">
              <a:xfrm>
                <a:off x="3027364" y="5410200"/>
                <a:ext cx="4516437" cy="730250"/>
              </a:xfrm>
              <a:prstGeom prst="rect">
                <a:avLst/>
              </a:prstGeom>
              <a:blipFill>
                <a:blip r:embed="rId5"/>
                <a:stretch>
                  <a:fillRect r="-540" b="-4202"/>
                </a:stretch>
              </a:blipFill>
            </p:spPr>
            <p:txBody>
              <a:bodyPr/>
              <a:lstStyle/>
              <a:p>
                <a:r>
                  <a:rPr lang="en-US">
                    <a:noFill/>
                  </a:rPr>
                  <a:t> </a:t>
                </a:r>
              </a:p>
            </p:txBody>
          </p:sp>
        </mc:Fallback>
      </mc:AlternateContent>
      <p:sp>
        <p:nvSpPr>
          <p:cNvPr id="11" name="Text Box 16"/>
          <p:cNvSpPr>
            <a:spLocks/>
          </p:cNvSpPr>
          <p:nvPr/>
        </p:nvSpPr>
        <p:spPr bwMode="auto">
          <a:xfrm>
            <a:off x="7416800" y="3200400"/>
            <a:ext cx="2794000" cy="584200"/>
          </a:xfrm>
          <a:prstGeom prst="rect">
            <a:avLst/>
          </a:prstGeom>
          <a:solidFill>
            <a:srgbClr val="FFCC66"/>
          </a:solidFill>
          <a:ln w="3175">
            <a:solidFill>
              <a:schemeClr val="tx1"/>
            </a:solidFill>
            <a:miter lim="800000"/>
            <a:headEnd/>
            <a:tailEnd/>
          </a:ln>
        </p:spPr>
        <p:txBody>
          <a:bodyPr>
            <a:spAutoFit/>
          </a:bodyPr>
          <a:lstStyle/>
          <a:p>
            <a:pPr>
              <a:defRPr/>
            </a:pPr>
            <a:r>
              <a:rPr lang="en-US" sz="1600"/>
              <a:t>The probability of a </a:t>
            </a:r>
            <a:endParaRPr/>
          </a:p>
          <a:p>
            <a:pPr>
              <a:defRPr/>
            </a:pPr>
            <a:r>
              <a:rPr lang="en-US" sz="1600"/>
              <a:t>document </a:t>
            </a:r>
            <a:r>
              <a:rPr lang="en-US" sz="1600" i="1"/>
              <a:t>d</a:t>
            </a:r>
            <a:r>
              <a:rPr lang="en-US" sz="1600"/>
              <a:t> being in class </a:t>
            </a:r>
            <a:r>
              <a:rPr lang="en-US" sz="1600" i="1"/>
              <a:t>c.</a:t>
            </a:r>
            <a:endParaRPr lang="en-US" sz="1600"/>
          </a:p>
        </p:txBody>
      </p:sp>
      <p:sp>
        <p:nvSpPr>
          <p:cNvPr id="12" name="Line 17"/>
          <p:cNvSpPr>
            <a:spLocks noChangeShapeType="1"/>
          </p:cNvSpPr>
          <p:nvPr/>
        </p:nvSpPr>
        <p:spPr bwMode="auto">
          <a:xfrm flipH="1" flipV="1">
            <a:off x="6959601" y="3429000"/>
            <a:ext cx="431799" cy="71438"/>
          </a:xfrm>
          <a:prstGeom prst="line">
            <a:avLst/>
          </a:prstGeom>
          <a:noFill/>
          <a:ln w="9525">
            <a:solidFill>
              <a:schemeClr val="tx1"/>
            </a:solidFill>
            <a:prstDash val="dash"/>
            <a:round/>
            <a:headEnd/>
            <a:tailEnd type="triangle" w="med" len="med"/>
          </a:ln>
        </p:spPr>
        <p:txBody>
          <a:bodyPr/>
          <a:lstStyle/>
          <a:p>
            <a:pPr>
              <a:defRPr/>
            </a:pPr>
            <a:endParaRPr lang="en-US"/>
          </a:p>
        </p:txBody>
      </p:sp>
      <p:sp>
        <p:nvSpPr>
          <p:cNvPr id="13" name="Text Box 16"/>
          <p:cNvSpPr>
            <a:spLocks/>
          </p:cNvSpPr>
          <p:nvPr/>
        </p:nvSpPr>
        <p:spPr bwMode="auto">
          <a:xfrm>
            <a:off x="8102600" y="4419600"/>
            <a:ext cx="2413000" cy="338138"/>
          </a:xfrm>
          <a:prstGeom prst="rect">
            <a:avLst/>
          </a:prstGeom>
          <a:solidFill>
            <a:srgbClr val="FFCC66"/>
          </a:solidFill>
          <a:ln w="3175">
            <a:solidFill>
              <a:schemeClr val="tx1"/>
            </a:solidFill>
            <a:miter lim="800000"/>
            <a:headEnd/>
            <a:tailEnd/>
          </a:ln>
        </p:spPr>
        <p:txBody>
          <a:bodyPr wrap="square">
            <a:spAutoFit/>
          </a:bodyPr>
          <a:lstStyle>
            <a:lvl1pPr>
              <a:defRPr sz="2400">
                <a:solidFill>
                  <a:schemeClr val="tx1"/>
                </a:solidFill>
                <a:latin typeface="Arial"/>
                <a:ea typeface="ＭＳ Ｐゴシック"/>
              </a:defRPr>
            </a:lvl1pPr>
            <a:lvl2pPr marL="742950" indent="-285750">
              <a:defRPr sz="2400">
                <a:solidFill>
                  <a:schemeClr val="tx1"/>
                </a:solidFill>
                <a:latin typeface="Arial"/>
                <a:ea typeface="ＭＳ Ｐゴシック"/>
              </a:defRPr>
            </a:lvl2pPr>
            <a:lvl3pPr marL="1143000" indent="-228600">
              <a:defRPr sz="2400">
                <a:solidFill>
                  <a:schemeClr val="tx1"/>
                </a:solidFill>
                <a:latin typeface="Arial"/>
                <a:ea typeface="ＭＳ Ｐゴシック"/>
              </a:defRPr>
            </a:lvl3pPr>
            <a:lvl4pPr marL="1600200" indent="-228600">
              <a:defRPr sz="2400">
                <a:solidFill>
                  <a:schemeClr val="tx1"/>
                </a:solidFill>
                <a:latin typeface="Arial"/>
                <a:ea typeface="ＭＳ Ｐゴシック"/>
              </a:defRPr>
            </a:lvl4pPr>
            <a:lvl5pPr marL="2057400" indent="-228600">
              <a:defRPr sz="2400">
                <a:solidFill>
                  <a:schemeClr val="tx1"/>
                </a:solidFill>
                <a:latin typeface="Arial"/>
                <a:ea typeface="ＭＳ Ｐゴシック"/>
              </a:defRPr>
            </a:lvl5pPr>
            <a:lvl6pPr marL="2514600" indent="-228600">
              <a:spcBef>
                <a:spcPts val="0"/>
              </a:spcBef>
              <a:spcAft>
                <a:spcPts val="0"/>
              </a:spcAft>
              <a:defRPr sz="2400">
                <a:solidFill>
                  <a:schemeClr val="tx1"/>
                </a:solidFill>
                <a:latin typeface="Arial"/>
                <a:ea typeface="ＭＳ Ｐゴシック"/>
              </a:defRPr>
            </a:lvl6pPr>
            <a:lvl7pPr marL="2971800" indent="-228600">
              <a:spcBef>
                <a:spcPts val="0"/>
              </a:spcBef>
              <a:spcAft>
                <a:spcPts val="0"/>
              </a:spcAft>
              <a:defRPr sz="2400">
                <a:solidFill>
                  <a:schemeClr val="tx1"/>
                </a:solidFill>
                <a:latin typeface="Arial"/>
                <a:ea typeface="ＭＳ Ｐゴシック"/>
              </a:defRPr>
            </a:lvl7pPr>
            <a:lvl8pPr marL="3429000" indent="-228600">
              <a:spcBef>
                <a:spcPts val="0"/>
              </a:spcBef>
              <a:spcAft>
                <a:spcPts val="0"/>
              </a:spcAft>
              <a:defRPr sz="2400">
                <a:solidFill>
                  <a:schemeClr val="tx1"/>
                </a:solidFill>
                <a:latin typeface="Arial"/>
                <a:ea typeface="ＭＳ Ｐゴシック"/>
              </a:defRPr>
            </a:lvl8pPr>
            <a:lvl9pPr marL="3886200" indent="-228600">
              <a:spcBef>
                <a:spcPts val="0"/>
              </a:spcBef>
              <a:spcAft>
                <a:spcPts val="0"/>
              </a:spcAft>
              <a:defRPr sz="2400">
                <a:solidFill>
                  <a:schemeClr val="tx1"/>
                </a:solidFill>
                <a:latin typeface="Arial"/>
                <a:ea typeface="ＭＳ Ｐゴシック"/>
              </a:defRPr>
            </a:lvl9pPr>
          </a:lstStyle>
          <a:p>
            <a:pPr>
              <a:defRPr/>
            </a:pPr>
            <a:r>
              <a:rPr lang="en-US" sz="1600"/>
              <a:t>Bayes’ Rule</a:t>
            </a:r>
            <a:endParaRPr/>
          </a:p>
        </p:txBody>
      </p:sp>
      <p:sp>
        <p:nvSpPr>
          <p:cNvPr id="14" name="Line 17"/>
          <p:cNvSpPr>
            <a:spLocks noChangeShapeType="1"/>
          </p:cNvSpPr>
          <p:nvPr/>
        </p:nvSpPr>
        <p:spPr bwMode="auto">
          <a:xfrm flipH="1" flipV="1">
            <a:off x="7594601" y="4500564"/>
            <a:ext cx="431799" cy="71437"/>
          </a:xfrm>
          <a:prstGeom prst="line">
            <a:avLst/>
          </a:prstGeom>
          <a:noFill/>
          <a:ln w="9525">
            <a:solidFill>
              <a:schemeClr val="tx1"/>
            </a:solidFill>
            <a:prstDash val="dash"/>
            <a:round/>
            <a:headEnd/>
            <a:tailEnd type="triangle" w="med" len="med"/>
          </a:ln>
        </p:spPr>
        <p:txBody>
          <a:bodyPr/>
          <a:lstStyle/>
          <a:p>
            <a:pPr>
              <a:defRPr/>
            </a:pPr>
            <a:endParaRPr lang="en-US"/>
          </a:p>
        </p:txBody>
      </p:sp>
      <p:sp>
        <p:nvSpPr>
          <p:cNvPr id="15" name="Text Box 16"/>
          <p:cNvSpPr>
            <a:spLocks/>
          </p:cNvSpPr>
          <p:nvPr/>
        </p:nvSpPr>
        <p:spPr bwMode="auto">
          <a:xfrm>
            <a:off x="8026400" y="5529263"/>
            <a:ext cx="2489200" cy="584200"/>
          </a:xfrm>
          <a:prstGeom prst="rect">
            <a:avLst/>
          </a:prstGeom>
          <a:solidFill>
            <a:srgbClr val="FFCC66"/>
          </a:solidFill>
          <a:ln w="3175">
            <a:solidFill>
              <a:schemeClr val="tx1"/>
            </a:solidFill>
            <a:miter lim="800000"/>
            <a:headEnd/>
            <a:tailEnd/>
          </a:ln>
        </p:spPr>
        <p:txBody>
          <a:bodyPr wrap="square">
            <a:spAutoFit/>
          </a:bodyPr>
          <a:lstStyle/>
          <a:p>
            <a:pPr>
              <a:defRPr/>
            </a:pPr>
            <a:r>
              <a:rPr lang="en-US" sz="1600"/>
              <a:t>We can ignore the denominator</a:t>
            </a:r>
            <a:endParaRPr/>
          </a:p>
        </p:txBody>
      </p:sp>
      <p:sp>
        <p:nvSpPr>
          <p:cNvPr id="16" name="Line 17"/>
          <p:cNvSpPr>
            <a:spLocks noChangeShapeType="1"/>
          </p:cNvSpPr>
          <p:nvPr/>
        </p:nvSpPr>
        <p:spPr bwMode="auto">
          <a:xfrm flipH="1" flipV="1">
            <a:off x="7594601" y="5719764"/>
            <a:ext cx="431799" cy="71437"/>
          </a:xfrm>
          <a:prstGeom prst="line">
            <a:avLst/>
          </a:prstGeom>
          <a:noFill/>
          <a:ln w="9525">
            <a:solidFill>
              <a:schemeClr val="tx1"/>
            </a:solidFill>
            <a:prstDash val="dash"/>
            <a:round/>
            <a:headEnd/>
            <a:tailEnd type="triangle" w="med" len="med"/>
          </a:ln>
        </p:spPr>
        <p:txBody>
          <a:bodyPr/>
          <a:lstStyle/>
          <a:p>
            <a:pPr>
              <a:defRPr/>
            </a:pP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a:xfrm>
            <a:off x="2198688" y="-76200"/>
            <a:ext cx="8469312" cy="914400"/>
          </a:xfrm>
        </p:spPr>
        <p:txBody>
          <a:bodyPr/>
          <a:lstStyle/>
          <a:p>
            <a:pPr>
              <a:defRPr/>
            </a:pPr>
            <a:r>
              <a:rPr lang="en-US">
                <a:latin typeface="Tw Cen MT Condensed"/>
              </a:rPr>
              <a:t>Naïve Bayes Assumption</a:t>
            </a:r>
            <a:endParaRPr/>
          </a:p>
        </p:txBody>
      </p:sp>
      <p:sp>
        <p:nvSpPr>
          <p:cNvPr id="5" name="Rectangle 3"/>
          <p:cNvSpPr>
            <a:spLocks noGrp="1" noChangeArrowheads="1"/>
          </p:cNvSpPr>
          <p:nvPr>
            <p:ph idx="1"/>
          </p:nvPr>
        </p:nvSpPr>
        <p:spPr bwMode="auto"/>
        <p:txBody>
          <a:bodyPr/>
          <a:lstStyle/>
          <a:p>
            <a:pPr>
              <a:defRPr/>
            </a:pPr>
            <a:r>
              <a:rPr lang="en-US" i="1" dirty="0">
                <a:latin typeface="Times New Roman"/>
              </a:rPr>
              <a:t>P</a:t>
            </a:r>
            <a:r>
              <a:rPr lang="en-US" dirty="0">
                <a:latin typeface="Times New Roman"/>
              </a:rPr>
              <a:t>(</a:t>
            </a:r>
            <a:r>
              <a:rPr lang="en-US" i="1" dirty="0" err="1">
                <a:latin typeface="Times New Roman"/>
              </a:rPr>
              <a:t>c</a:t>
            </a:r>
            <a:r>
              <a:rPr lang="en-US" i="1" baseline="-25000" dirty="0" err="1">
                <a:latin typeface="Times New Roman"/>
              </a:rPr>
              <a:t>j</a:t>
            </a:r>
            <a:r>
              <a:rPr lang="en-US" dirty="0">
                <a:latin typeface="Times New Roman"/>
              </a:rPr>
              <a:t>)</a:t>
            </a:r>
            <a:endParaRPr dirty="0"/>
          </a:p>
          <a:p>
            <a:pPr lvl="1">
              <a:defRPr/>
            </a:pPr>
            <a:r>
              <a:rPr lang="en-US" dirty="0">
                <a:latin typeface="Calibri"/>
              </a:rPr>
              <a:t>Can be estimated from the frequency of classes in the training examples.</a:t>
            </a:r>
            <a:endParaRPr dirty="0"/>
          </a:p>
          <a:p>
            <a:pPr>
              <a:defRPr/>
            </a:pPr>
            <a:r>
              <a:rPr lang="en-US" i="1" dirty="0">
                <a:latin typeface="Times New Roman"/>
              </a:rPr>
              <a:t>P</a:t>
            </a:r>
            <a:r>
              <a:rPr lang="en-US" dirty="0">
                <a:latin typeface="Times New Roman"/>
              </a:rPr>
              <a:t>(</a:t>
            </a:r>
            <a:r>
              <a:rPr lang="en-US" i="1" dirty="0">
                <a:latin typeface="Times New Roman"/>
              </a:rPr>
              <a:t>x</a:t>
            </a:r>
            <a:r>
              <a:rPr lang="en-US" i="1" baseline="-25000" dirty="0">
                <a:latin typeface="Times New Roman"/>
              </a:rPr>
              <a:t>1</a:t>
            </a:r>
            <a:r>
              <a:rPr lang="en-US" i="1" dirty="0">
                <a:latin typeface="Times New Roman"/>
              </a:rPr>
              <a:t>,x</a:t>
            </a:r>
            <a:r>
              <a:rPr lang="en-US" i="1" baseline="-25000" dirty="0">
                <a:latin typeface="Times New Roman"/>
              </a:rPr>
              <a:t>2</a:t>
            </a:r>
            <a:r>
              <a:rPr lang="en-US" i="1" dirty="0">
                <a:latin typeface="Times New Roman"/>
              </a:rPr>
              <a:t>,…,</a:t>
            </a:r>
            <a:r>
              <a:rPr lang="en-US" i="1" dirty="0" err="1">
                <a:latin typeface="Times New Roman"/>
              </a:rPr>
              <a:t>x</a:t>
            </a:r>
            <a:r>
              <a:rPr lang="en-US" i="1" baseline="-25000" dirty="0" err="1">
                <a:latin typeface="Times New Roman"/>
              </a:rPr>
              <a:t>n</a:t>
            </a:r>
            <a:r>
              <a:rPr lang="en-US" i="1" dirty="0" err="1">
                <a:latin typeface="Times New Roman"/>
              </a:rPr>
              <a:t>|c</a:t>
            </a:r>
            <a:r>
              <a:rPr lang="en-US" i="1" baseline="-25000" dirty="0" err="1">
                <a:latin typeface="Times New Roman"/>
              </a:rPr>
              <a:t>j</a:t>
            </a:r>
            <a:r>
              <a:rPr lang="en-US" dirty="0">
                <a:latin typeface="Times New Roman"/>
              </a:rPr>
              <a:t>) </a:t>
            </a:r>
            <a:endParaRPr dirty="0"/>
          </a:p>
          <a:p>
            <a:pPr lvl="1">
              <a:defRPr/>
            </a:pPr>
            <a:r>
              <a:rPr lang="en-US" i="1" dirty="0">
                <a:latin typeface="Times New Roman"/>
                <a:cs typeface="Arial"/>
              </a:rPr>
              <a:t>O</a:t>
            </a:r>
            <a:r>
              <a:rPr lang="en-US" dirty="0">
                <a:latin typeface="Times New Roman"/>
                <a:cs typeface="Arial"/>
              </a:rPr>
              <a:t>(</a:t>
            </a:r>
            <a:r>
              <a:rPr lang="en-US" i="1" dirty="0">
                <a:latin typeface="Times New Roman"/>
                <a:cs typeface="Arial"/>
              </a:rPr>
              <a:t>|</a:t>
            </a:r>
            <a:r>
              <a:rPr lang="en-US" i="1" dirty="0" err="1">
                <a:latin typeface="Times New Roman"/>
                <a:cs typeface="Arial"/>
              </a:rPr>
              <a:t>X|</a:t>
            </a:r>
            <a:r>
              <a:rPr lang="en-US" i="1" baseline="30000" dirty="0" err="1">
                <a:latin typeface="Times New Roman"/>
                <a:cs typeface="Arial"/>
              </a:rPr>
              <a:t>n</a:t>
            </a:r>
            <a:r>
              <a:rPr lang="en-US" dirty="0">
                <a:latin typeface="Times New Roman"/>
                <a:cs typeface="Arial"/>
              </a:rPr>
              <a:t>•</a:t>
            </a:r>
            <a:r>
              <a:rPr lang="en-US" i="1" dirty="0">
                <a:latin typeface="Times New Roman"/>
                <a:cs typeface="Arial"/>
              </a:rPr>
              <a:t>|C|</a:t>
            </a:r>
            <a:r>
              <a:rPr lang="en-US" dirty="0">
                <a:latin typeface="Times New Roman"/>
                <a:cs typeface="Arial"/>
              </a:rPr>
              <a:t>) </a:t>
            </a:r>
            <a:r>
              <a:rPr lang="en-US" dirty="0">
                <a:latin typeface="Calibri"/>
                <a:cs typeface="Arial"/>
              </a:rPr>
              <a:t>parameters</a:t>
            </a:r>
          </a:p>
          <a:p>
            <a:pPr lvl="1">
              <a:defRPr/>
            </a:pPr>
            <a:r>
              <a:rPr lang="en-US" dirty="0">
                <a:latin typeface="Calibri"/>
              </a:rPr>
              <a:t>Could only be estimated if a very, very large number of training examples was available.</a:t>
            </a:r>
            <a:endParaRPr dirty="0"/>
          </a:p>
          <a:p>
            <a:pPr>
              <a:buFont typeface="Wingdings"/>
              <a:buNone/>
              <a:defRPr/>
            </a:pPr>
            <a:r>
              <a:rPr lang="en-US" sz="2200" dirty="0">
                <a:solidFill>
                  <a:srgbClr val="00A000"/>
                </a:solidFill>
              </a:rPr>
              <a:t>Naïve Bayes Conditional Independence Assumption:</a:t>
            </a:r>
            <a:endParaRPr dirty="0"/>
          </a:p>
          <a:p>
            <a:pPr>
              <a:defRPr/>
            </a:pPr>
            <a:r>
              <a:rPr lang="en-US" sz="2400" dirty="0"/>
              <a:t>Assume that the probability of observing the conjunction of attributes is equal to the product of the individual probabilities </a:t>
            </a:r>
            <a:r>
              <a:rPr lang="en-US" sz="2400" i="1" dirty="0">
                <a:latin typeface="Times New Roman"/>
              </a:rPr>
              <a:t>P</a:t>
            </a:r>
            <a:r>
              <a:rPr lang="en-US" sz="2400" dirty="0">
                <a:latin typeface="Times New Roman"/>
              </a:rPr>
              <a:t>(</a:t>
            </a:r>
            <a:r>
              <a:rPr lang="en-US" sz="2400" i="1" dirty="0" err="1">
                <a:latin typeface="Times New Roman"/>
              </a:rPr>
              <a:t>x</a:t>
            </a:r>
            <a:r>
              <a:rPr lang="en-US" sz="2400" i="1" baseline="-25000" dirty="0" err="1">
                <a:latin typeface="Times New Roman"/>
              </a:rPr>
              <a:t>i</a:t>
            </a:r>
            <a:r>
              <a:rPr lang="en-US" sz="2400" dirty="0" err="1">
                <a:latin typeface="Times New Roman"/>
              </a:rPr>
              <a:t>|</a:t>
            </a:r>
            <a:r>
              <a:rPr lang="en-US" sz="2400" i="1" dirty="0" err="1">
                <a:latin typeface="Times New Roman"/>
              </a:rPr>
              <a:t>c</a:t>
            </a:r>
            <a:r>
              <a:rPr lang="en-US" sz="2400" i="1" baseline="-25000" dirty="0" err="1">
                <a:latin typeface="Times New Roman"/>
              </a:rPr>
              <a:t>j</a:t>
            </a:r>
            <a:r>
              <a:rPr lang="en-US" sz="2400" dirty="0">
                <a:latin typeface="Times New Roman"/>
              </a:rPr>
              <a:t>)</a:t>
            </a:r>
            <a:r>
              <a:rPr lang="en-US" sz="2400" dirty="0"/>
              <a:t>.</a:t>
            </a:r>
            <a:endParaRPr lang="en-US" sz="2400" i="1" dirty="0">
              <a:latin typeface="Times New Roman"/>
            </a:endParaRPr>
          </a:p>
        </p:txBody>
      </p:sp>
      <p:sp>
        <p:nvSpPr>
          <p:cNvPr id="6" name="Footer Placeholder 4"/>
          <p:cNvSpPr>
            <a:spLocks noGrp="1"/>
          </p:cNvSpPr>
          <p:nvPr>
            <p:ph type="ftr" sz="quarter" idx="4294967295"/>
          </p:nvPr>
        </p:nvSpPr>
        <p:spPr bwMode="auto">
          <a:xfrm>
            <a:off x="0" y="6553200"/>
            <a:ext cx="2895600" cy="304800"/>
          </a:xfrm>
          <a:prstGeom prst="rect">
            <a:avLst/>
          </a:prstGeom>
          <a:ln>
            <a:miter lim="800000"/>
            <a:headEnd/>
            <a:tailEnd/>
          </a:ln>
        </p:spPr>
        <p:txBody>
          <a:bodyPr/>
          <a:lstStyle/>
          <a:p>
            <a:pPr algn="r">
              <a:defRPr/>
            </a:pPr>
            <a:r>
              <a:rPr lang="en-US" sz="1600">
                <a:latin typeface="+mn-lt"/>
              </a:rPr>
              <a:t>Slide from Chris Manning</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grpSp>
        <p:nvGrpSpPr>
          <p:cNvPr id="4" name="Group 2"/>
          <p:cNvGrpSpPr/>
          <p:nvPr/>
        </p:nvGrpSpPr>
        <p:grpSpPr bwMode="auto">
          <a:xfrm>
            <a:off x="3200400" y="1828801"/>
            <a:ext cx="4902200" cy="1752599"/>
            <a:chOff x="1728" y="960"/>
            <a:chExt cx="3088" cy="1104"/>
          </a:xfrm>
        </p:grpSpPr>
        <p:sp>
          <p:nvSpPr>
            <p:cNvPr id="5" name="Oval 3"/>
            <p:cNvSpPr>
              <a:spLocks noChangeArrowheads="1"/>
            </p:cNvSpPr>
            <p:nvPr/>
          </p:nvSpPr>
          <p:spPr bwMode="auto">
            <a:xfrm>
              <a:off x="3168" y="960"/>
              <a:ext cx="392" cy="176"/>
            </a:xfrm>
            <a:prstGeom prst="ellipse">
              <a:avLst/>
            </a:prstGeom>
            <a:solidFill>
              <a:srgbClr val="FF9966"/>
            </a:solidFill>
            <a:ln w="28575">
              <a:solidFill>
                <a:schemeClr val="tx1"/>
              </a:solidFill>
              <a:round/>
              <a:headEnd type="none" w="sm" len="sm"/>
              <a:tailEnd/>
            </a:ln>
          </p:spPr>
          <p:txBody>
            <a:bodyPr wrap="none" anchor="ctr"/>
            <a:lstStyle/>
            <a:p>
              <a:pPr algn="ctr">
                <a:defRPr/>
              </a:pPr>
              <a:r>
                <a:rPr lang="en-US" sz="2000" b="1" i="1">
                  <a:latin typeface="Comic Sans MS"/>
                  <a:cs typeface="Times New Roman (Hebrew)"/>
                </a:rPr>
                <a:t>Flu</a:t>
              </a:r>
              <a:endParaRPr/>
            </a:p>
          </p:txBody>
        </p:sp>
        <p:sp>
          <p:nvSpPr>
            <p:cNvPr id="6" name="Oval 4"/>
            <p:cNvSpPr>
              <a:spLocks noChangeArrowheads="1"/>
            </p:cNvSpPr>
            <p:nvPr/>
          </p:nvSpPr>
          <p:spPr bwMode="auto">
            <a:xfrm>
              <a:off x="1920" y="1680"/>
              <a:ext cx="392" cy="176"/>
            </a:xfrm>
            <a:prstGeom prst="ellipse">
              <a:avLst/>
            </a:prstGeom>
            <a:solidFill>
              <a:srgbClr val="FF9966"/>
            </a:solidFill>
            <a:ln w="28575">
              <a:solidFill>
                <a:schemeClr val="tx1"/>
              </a:solidFill>
              <a:round/>
              <a:headEnd type="none" w="sm" len="sm"/>
              <a:tailEnd/>
            </a:ln>
          </p:spPr>
          <p:txBody>
            <a:bodyPr wrap="none" anchor="ctr"/>
            <a:lstStyle/>
            <a:p>
              <a:pPr algn="ctr">
                <a:defRPr/>
              </a:pPr>
              <a:r>
                <a:rPr lang="en-US" sz="2000" b="1" i="1">
                  <a:latin typeface="Comic Sans MS"/>
                  <a:cs typeface="Times New Roman (Hebrew)"/>
                </a:rPr>
                <a:t>X</a:t>
              </a:r>
              <a:r>
                <a:rPr lang="en-US" sz="2000" b="1" i="1" baseline="-25000">
                  <a:latin typeface="Comic Sans MS"/>
                  <a:cs typeface="Times New Roman (Hebrew)"/>
                </a:rPr>
                <a:t>1</a:t>
              </a:r>
              <a:endParaRPr lang="en-US" sz="2000" b="1" i="1">
                <a:latin typeface="Comic Sans MS"/>
                <a:cs typeface="Times New Roman (Hebrew)"/>
              </a:endParaRPr>
            </a:p>
          </p:txBody>
        </p:sp>
        <p:sp>
          <p:nvSpPr>
            <p:cNvPr id="7" name="Oval 5"/>
            <p:cNvSpPr>
              <a:spLocks noChangeArrowheads="1"/>
            </p:cNvSpPr>
            <p:nvPr/>
          </p:nvSpPr>
          <p:spPr bwMode="auto">
            <a:xfrm>
              <a:off x="2448" y="1680"/>
              <a:ext cx="392" cy="176"/>
            </a:xfrm>
            <a:prstGeom prst="ellipse">
              <a:avLst/>
            </a:prstGeom>
            <a:solidFill>
              <a:srgbClr val="FF9966"/>
            </a:solidFill>
            <a:ln w="28575">
              <a:solidFill>
                <a:schemeClr val="tx1"/>
              </a:solidFill>
              <a:round/>
              <a:headEnd type="none" w="sm" len="sm"/>
              <a:tailEnd/>
            </a:ln>
          </p:spPr>
          <p:txBody>
            <a:bodyPr wrap="none" anchor="ctr"/>
            <a:lstStyle/>
            <a:p>
              <a:pPr algn="ctr">
                <a:defRPr/>
              </a:pPr>
              <a:r>
                <a:rPr lang="en-US" sz="2000" b="1" i="1">
                  <a:latin typeface="Comic Sans MS"/>
                  <a:cs typeface="Times New Roman (Hebrew)"/>
                </a:rPr>
                <a:t>X</a:t>
              </a:r>
              <a:r>
                <a:rPr lang="en-US" sz="2000" b="1" i="1" baseline="-25000">
                  <a:latin typeface="Comic Sans MS"/>
                  <a:cs typeface="Times New Roman (Hebrew)"/>
                </a:rPr>
                <a:t>2</a:t>
              </a:r>
              <a:endParaRPr lang="en-US" sz="2000" b="1" i="1">
                <a:latin typeface="Comic Sans MS"/>
                <a:cs typeface="Times New Roman (Hebrew)"/>
              </a:endParaRPr>
            </a:p>
          </p:txBody>
        </p:sp>
        <p:sp>
          <p:nvSpPr>
            <p:cNvPr id="8" name="Oval 6"/>
            <p:cNvSpPr>
              <a:spLocks noChangeArrowheads="1"/>
            </p:cNvSpPr>
            <p:nvPr/>
          </p:nvSpPr>
          <p:spPr bwMode="auto">
            <a:xfrm>
              <a:off x="4080" y="1680"/>
              <a:ext cx="392" cy="176"/>
            </a:xfrm>
            <a:prstGeom prst="ellipse">
              <a:avLst/>
            </a:prstGeom>
            <a:solidFill>
              <a:srgbClr val="FF9966"/>
            </a:solidFill>
            <a:ln w="28575">
              <a:solidFill>
                <a:schemeClr val="tx1"/>
              </a:solidFill>
              <a:round/>
              <a:headEnd type="none" w="sm" len="sm"/>
              <a:tailEnd/>
            </a:ln>
          </p:spPr>
          <p:txBody>
            <a:bodyPr wrap="none" anchor="ctr"/>
            <a:lstStyle/>
            <a:p>
              <a:pPr algn="ctr">
                <a:defRPr/>
              </a:pPr>
              <a:r>
                <a:rPr lang="en-US" sz="2000" b="1" i="1">
                  <a:latin typeface="Comic Sans MS"/>
                  <a:cs typeface="Times New Roman (Hebrew)"/>
                </a:rPr>
                <a:t>X</a:t>
              </a:r>
              <a:r>
                <a:rPr lang="en-US" sz="2000" b="1" i="1" baseline="-25000">
                  <a:latin typeface="Comic Sans MS"/>
                  <a:cs typeface="Times New Roman (Hebrew)"/>
                </a:rPr>
                <a:t>5</a:t>
              </a:r>
              <a:endParaRPr lang="en-US" sz="2000" b="1" i="1">
                <a:latin typeface="Comic Sans MS"/>
                <a:cs typeface="Times New Roman (Hebrew)"/>
              </a:endParaRPr>
            </a:p>
          </p:txBody>
        </p:sp>
        <p:sp>
          <p:nvSpPr>
            <p:cNvPr id="9" name="Oval 7"/>
            <p:cNvSpPr>
              <a:spLocks noChangeArrowheads="1"/>
            </p:cNvSpPr>
            <p:nvPr/>
          </p:nvSpPr>
          <p:spPr bwMode="auto">
            <a:xfrm>
              <a:off x="3072" y="1680"/>
              <a:ext cx="392" cy="176"/>
            </a:xfrm>
            <a:prstGeom prst="ellipse">
              <a:avLst/>
            </a:prstGeom>
            <a:solidFill>
              <a:srgbClr val="FF9966"/>
            </a:solidFill>
            <a:ln w="28575">
              <a:solidFill>
                <a:schemeClr val="tx1"/>
              </a:solidFill>
              <a:round/>
              <a:headEnd type="none" w="sm" len="sm"/>
              <a:tailEnd/>
            </a:ln>
          </p:spPr>
          <p:txBody>
            <a:bodyPr wrap="none" anchor="ctr"/>
            <a:lstStyle/>
            <a:p>
              <a:pPr algn="ctr">
                <a:defRPr/>
              </a:pPr>
              <a:r>
                <a:rPr lang="en-US" sz="2000" b="1" i="1">
                  <a:latin typeface="Comic Sans MS"/>
                  <a:cs typeface="Times New Roman (Hebrew)"/>
                </a:rPr>
                <a:t>X</a:t>
              </a:r>
              <a:r>
                <a:rPr lang="en-US" sz="2000" b="1" i="1" baseline="-25000">
                  <a:latin typeface="Comic Sans MS"/>
                  <a:cs typeface="Times New Roman (Hebrew)"/>
                </a:rPr>
                <a:t>3</a:t>
              </a:r>
              <a:endParaRPr/>
            </a:p>
          </p:txBody>
        </p:sp>
        <p:cxnSp>
          <p:nvCxnSpPr>
            <p:cNvPr id="10" name="AutoShape 8"/>
            <p:cNvCxnSpPr>
              <a:cxnSpLocks noChangeShapeType="1"/>
              <a:stCxn id="5" idx="4"/>
              <a:endCxn id="6" idx="0"/>
            </p:cNvCxnSpPr>
            <p:nvPr/>
          </p:nvCxnSpPr>
          <p:spPr bwMode="auto">
            <a:xfrm flipH="1">
              <a:off x="2116" y="1144"/>
              <a:ext cx="1248" cy="526"/>
            </a:xfrm>
            <a:prstGeom prst="straightConnector1">
              <a:avLst/>
            </a:prstGeom>
            <a:noFill/>
            <a:ln w="38100">
              <a:solidFill>
                <a:schemeClr val="tx1"/>
              </a:solidFill>
              <a:round/>
              <a:headEnd/>
              <a:tailEnd type="triangle" w="med" len="med"/>
            </a:ln>
          </p:spPr>
        </p:cxnSp>
        <p:cxnSp>
          <p:nvCxnSpPr>
            <p:cNvPr id="11" name="AutoShape 9"/>
            <p:cNvCxnSpPr>
              <a:cxnSpLocks noChangeShapeType="1"/>
              <a:stCxn id="5" idx="4"/>
              <a:endCxn id="7" idx="0"/>
            </p:cNvCxnSpPr>
            <p:nvPr/>
          </p:nvCxnSpPr>
          <p:spPr bwMode="auto">
            <a:xfrm flipH="1">
              <a:off x="2644" y="1144"/>
              <a:ext cx="720" cy="526"/>
            </a:xfrm>
            <a:prstGeom prst="straightConnector1">
              <a:avLst/>
            </a:prstGeom>
            <a:noFill/>
            <a:ln w="38100">
              <a:solidFill>
                <a:schemeClr val="tx1"/>
              </a:solidFill>
              <a:round/>
              <a:headEnd/>
              <a:tailEnd type="triangle" w="med" len="med"/>
            </a:ln>
          </p:spPr>
        </p:cxnSp>
        <p:cxnSp>
          <p:nvCxnSpPr>
            <p:cNvPr id="12" name="AutoShape 10"/>
            <p:cNvCxnSpPr>
              <a:cxnSpLocks noChangeShapeType="1"/>
              <a:stCxn id="5" idx="4"/>
              <a:endCxn id="9" idx="0"/>
            </p:cNvCxnSpPr>
            <p:nvPr/>
          </p:nvCxnSpPr>
          <p:spPr bwMode="auto">
            <a:xfrm flipH="1">
              <a:off x="3268" y="1144"/>
              <a:ext cx="96" cy="526"/>
            </a:xfrm>
            <a:prstGeom prst="straightConnector1">
              <a:avLst/>
            </a:prstGeom>
            <a:noFill/>
            <a:ln w="38100">
              <a:solidFill>
                <a:schemeClr val="tx1"/>
              </a:solidFill>
              <a:round/>
              <a:headEnd/>
              <a:tailEnd type="triangle" w="med" len="med"/>
            </a:ln>
          </p:spPr>
        </p:cxnSp>
        <p:cxnSp>
          <p:nvCxnSpPr>
            <p:cNvPr id="13" name="AutoShape 11"/>
            <p:cNvCxnSpPr>
              <a:cxnSpLocks noChangeShapeType="1"/>
              <a:stCxn id="5" idx="4"/>
              <a:endCxn id="8" idx="0"/>
            </p:cNvCxnSpPr>
            <p:nvPr/>
          </p:nvCxnSpPr>
          <p:spPr bwMode="auto">
            <a:xfrm>
              <a:off x="3364" y="1144"/>
              <a:ext cx="912" cy="526"/>
            </a:xfrm>
            <a:prstGeom prst="straightConnector1">
              <a:avLst/>
            </a:prstGeom>
            <a:noFill/>
            <a:ln w="38100">
              <a:solidFill>
                <a:schemeClr val="tx1"/>
              </a:solidFill>
              <a:round/>
              <a:headEnd/>
              <a:tailEnd type="triangle" w="med" len="med"/>
            </a:ln>
          </p:spPr>
        </p:cxnSp>
        <p:sp>
          <p:nvSpPr>
            <p:cNvPr id="14" name="Oval 12"/>
            <p:cNvSpPr>
              <a:spLocks noChangeArrowheads="1"/>
            </p:cNvSpPr>
            <p:nvPr/>
          </p:nvSpPr>
          <p:spPr bwMode="auto">
            <a:xfrm>
              <a:off x="3600" y="1680"/>
              <a:ext cx="392" cy="176"/>
            </a:xfrm>
            <a:prstGeom prst="ellipse">
              <a:avLst/>
            </a:prstGeom>
            <a:solidFill>
              <a:srgbClr val="FF9966"/>
            </a:solidFill>
            <a:ln w="28575">
              <a:solidFill>
                <a:schemeClr val="tx1"/>
              </a:solidFill>
              <a:round/>
              <a:headEnd type="none" w="sm" len="sm"/>
              <a:tailEnd/>
            </a:ln>
          </p:spPr>
          <p:txBody>
            <a:bodyPr wrap="none" anchor="ctr"/>
            <a:lstStyle/>
            <a:p>
              <a:pPr algn="ctr">
                <a:defRPr/>
              </a:pPr>
              <a:r>
                <a:rPr lang="en-US" sz="2000" b="1" i="1">
                  <a:latin typeface="Comic Sans MS"/>
                  <a:cs typeface="Times New Roman (Hebrew)"/>
                </a:rPr>
                <a:t>X</a:t>
              </a:r>
              <a:r>
                <a:rPr lang="en-US" sz="2000" b="1" i="1" baseline="-25000">
                  <a:latin typeface="Comic Sans MS"/>
                  <a:cs typeface="Times New Roman (Hebrew)"/>
                </a:rPr>
                <a:t>4</a:t>
              </a:r>
              <a:endParaRPr lang="en-US" sz="2000" b="1" i="1">
                <a:latin typeface="Comic Sans MS"/>
                <a:cs typeface="Times New Roman (Hebrew)"/>
              </a:endParaRPr>
            </a:p>
          </p:txBody>
        </p:sp>
        <p:cxnSp>
          <p:nvCxnSpPr>
            <p:cNvPr id="15" name="AutoShape 13"/>
            <p:cNvCxnSpPr>
              <a:cxnSpLocks noChangeShapeType="1"/>
              <a:stCxn id="5" idx="4"/>
              <a:endCxn id="14" idx="0"/>
            </p:cNvCxnSpPr>
            <p:nvPr/>
          </p:nvCxnSpPr>
          <p:spPr bwMode="auto">
            <a:xfrm>
              <a:off x="3364" y="1144"/>
              <a:ext cx="432" cy="526"/>
            </a:xfrm>
            <a:prstGeom prst="straightConnector1">
              <a:avLst/>
            </a:prstGeom>
            <a:noFill/>
            <a:ln w="38100">
              <a:solidFill>
                <a:schemeClr val="tx1"/>
              </a:solidFill>
              <a:round/>
              <a:headEnd/>
              <a:tailEnd type="triangle" w="med" len="med"/>
            </a:ln>
          </p:spPr>
        </p:cxnSp>
        <p:sp>
          <p:nvSpPr>
            <p:cNvPr id="16" name="Text Box 14"/>
            <p:cNvSpPr>
              <a:spLocks/>
            </p:cNvSpPr>
            <p:nvPr/>
          </p:nvSpPr>
          <p:spPr bwMode="auto">
            <a:xfrm>
              <a:off x="3600" y="1872"/>
              <a:ext cx="407" cy="192"/>
            </a:xfrm>
            <a:prstGeom prst="rect">
              <a:avLst/>
            </a:prstGeom>
            <a:noFill/>
            <a:ln>
              <a:noFill/>
            </a:ln>
          </p:spPr>
          <p:txBody>
            <a:bodyPr wrap="none" anchor="ctr">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lgn="ctr">
                <a:defRPr/>
              </a:pPr>
              <a:r>
                <a:rPr lang="en-US" sz="1400">
                  <a:latin typeface="Comic Sans MS"/>
                  <a:cs typeface="Times New Roman (Hebrew)"/>
                </a:rPr>
                <a:t>fever</a:t>
              </a:r>
              <a:endParaRPr/>
            </a:p>
          </p:txBody>
        </p:sp>
        <p:sp>
          <p:nvSpPr>
            <p:cNvPr id="17" name="Text Box 15"/>
            <p:cNvSpPr>
              <a:spLocks/>
            </p:cNvSpPr>
            <p:nvPr/>
          </p:nvSpPr>
          <p:spPr bwMode="auto">
            <a:xfrm>
              <a:off x="2448" y="1872"/>
              <a:ext cx="374" cy="192"/>
            </a:xfrm>
            <a:prstGeom prst="rect">
              <a:avLst/>
            </a:prstGeom>
            <a:noFill/>
            <a:ln>
              <a:noFill/>
            </a:ln>
          </p:spPr>
          <p:txBody>
            <a:bodyPr wrap="none" anchor="ctr">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lgn="ctr">
                <a:defRPr/>
              </a:pPr>
              <a:r>
                <a:rPr lang="en-US" sz="1400">
                  <a:latin typeface="Comic Sans MS"/>
                  <a:cs typeface="Times New Roman (Hebrew)"/>
                </a:rPr>
                <a:t>sinus</a:t>
              </a:r>
              <a:endParaRPr/>
            </a:p>
          </p:txBody>
        </p:sp>
        <p:sp>
          <p:nvSpPr>
            <p:cNvPr id="18" name="Text Box 16"/>
            <p:cNvSpPr>
              <a:spLocks/>
            </p:cNvSpPr>
            <p:nvPr/>
          </p:nvSpPr>
          <p:spPr bwMode="auto">
            <a:xfrm>
              <a:off x="3030" y="1872"/>
              <a:ext cx="415" cy="192"/>
            </a:xfrm>
            <a:prstGeom prst="rect">
              <a:avLst/>
            </a:prstGeom>
            <a:noFill/>
            <a:ln>
              <a:noFill/>
            </a:ln>
          </p:spPr>
          <p:txBody>
            <a:bodyPr wrap="none" anchor="ctr">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lgn="ctr">
                <a:defRPr/>
              </a:pPr>
              <a:r>
                <a:rPr lang="en-US" sz="1400">
                  <a:latin typeface="Comic Sans MS"/>
                  <a:cs typeface="Times New Roman (Hebrew)"/>
                </a:rPr>
                <a:t>cough</a:t>
              </a:r>
              <a:endParaRPr/>
            </a:p>
          </p:txBody>
        </p:sp>
        <p:sp>
          <p:nvSpPr>
            <p:cNvPr id="19" name="Text Box 17"/>
            <p:cNvSpPr>
              <a:spLocks/>
            </p:cNvSpPr>
            <p:nvPr/>
          </p:nvSpPr>
          <p:spPr bwMode="auto">
            <a:xfrm>
              <a:off x="1728" y="1872"/>
              <a:ext cx="644" cy="192"/>
            </a:xfrm>
            <a:prstGeom prst="rect">
              <a:avLst/>
            </a:prstGeom>
            <a:noFill/>
            <a:ln>
              <a:noFill/>
            </a:ln>
          </p:spPr>
          <p:txBody>
            <a:bodyPr wrap="none" anchor="ctr">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lgn="ctr">
                <a:defRPr/>
              </a:pPr>
              <a:r>
                <a:rPr lang="en-US" sz="1400">
                  <a:latin typeface="Comic Sans MS"/>
                  <a:cs typeface="Times New Roman (Hebrew)"/>
                </a:rPr>
                <a:t>runnynose</a:t>
              </a:r>
              <a:endParaRPr/>
            </a:p>
          </p:txBody>
        </p:sp>
        <p:sp>
          <p:nvSpPr>
            <p:cNvPr id="20" name="Text Box 18"/>
            <p:cNvSpPr>
              <a:spLocks/>
            </p:cNvSpPr>
            <p:nvPr/>
          </p:nvSpPr>
          <p:spPr bwMode="auto">
            <a:xfrm>
              <a:off x="4032" y="1872"/>
              <a:ext cx="784" cy="192"/>
            </a:xfrm>
            <a:prstGeom prst="rect">
              <a:avLst/>
            </a:prstGeom>
            <a:noFill/>
            <a:ln>
              <a:noFill/>
            </a:ln>
          </p:spPr>
          <p:txBody>
            <a:bodyPr wrap="none" anchor="ctr">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lgn="ctr">
                <a:defRPr/>
              </a:pPr>
              <a:r>
                <a:rPr lang="en-US" sz="1400">
                  <a:latin typeface="Comic Sans MS"/>
                  <a:cs typeface="Times New Roman (Hebrew)"/>
                </a:rPr>
                <a:t>muscle-ache</a:t>
              </a:r>
              <a:endParaRPr/>
            </a:p>
          </p:txBody>
        </p:sp>
      </p:grpSp>
      <p:sp>
        <p:nvSpPr>
          <p:cNvPr id="21" name="Rectangle 19"/>
          <p:cNvSpPr>
            <a:spLocks noGrp="1" noChangeArrowheads="1"/>
          </p:cNvSpPr>
          <p:nvPr>
            <p:ph type="title"/>
          </p:nvPr>
        </p:nvSpPr>
        <p:spPr bwMode="auto"/>
        <p:txBody>
          <a:bodyPr/>
          <a:lstStyle/>
          <a:p>
            <a:pPr>
              <a:defRPr/>
            </a:pPr>
            <a:r>
              <a:rPr lang="en-US" sz="4800"/>
              <a:t>The Naïve Bayes Classifier</a:t>
            </a:r>
            <a:endParaRPr/>
          </a:p>
        </p:txBody>
      </p:sp>
      <p:sp>
        <p:nvSpPr>
          <p:cNvPr id="22" name="Rectangle 20"/>
          <p:cNvSpPr>
            <a:spLocks noGrp="1" noChangeArrowheads="1"/>
          </p:cNvSpPr>
          <p:nvPr>
            <p:ph idx="1"/>
          </p:nvPr>
        </p:nvSpPr>
        <p:spPr bwMode="auto">
          <a:xfrm>
            <a:off x="2209800" y="3779838"/>
            <a:ext cx="8854752" cy="2163762"/>
          </a:xfrm>
        </p:spPr>
        <p:txBody>
          <a:bodyPr/>
          <a:lstStyle/>
          <a:p>
            <a:pPr>
              <a:buFont typeface="Wingdings"/>
              <a:buChar char="l"/>
              <a:defRPr/>
            </a:pPr>
            <a:r>
              <a:rPr lang="en-US" b="1" dirty="0">
                <a:solidFill>
                  <a:srgbClr val="00A000"/>
                </a:solidFill>
                <a:latin typeface="Calibri"/>
                <a:ea typeface="+mn-ea"/>
              </a:rPr>
              <a:t>Conditional Independence Assumption:</a:t>
            </a:r>
            <a:r>
              <a:rPr lang="en-US" dirty="0">
                <a:latin typeface="Calibri"/>
                <a:ea typeface="+mn-ea"/>
              </a:rPr>
              <a:t> </a:t>
            </a:r>
            <a:endParaRPr dirty="0"/>
          </a:p>
          <a:p>
            <a:pPr lvl="1">
              <a:buFont typeface="Wingdings"/>
              <a:buChar char="§"/>
              <a:defRPr/>
            </a:pPr>
            <a:r>
              <a:rPr lang="en-US" sz="2800" dirty="0"/>
              <a:t>features are independent of each other given the class:</a:t>
            </a:r>
            <a:endParaRPr dirty="0"/>
          </a:p>
          <a:p>
            <a:pPr marL="457200" lvl="1" indent="0">
              <a:buNone/>
              <a:defRPr/>
            </a:pPr>
            <a:r>
              <a:rPr lang="en-US" sz="2800" i="1" dirty="0">
                <a:latin typeface="+mj-lt"/>
              </a:rPr>
              <a:t>P</a:t>
            </a:r>
            <a:r>
              <a:rPr lang="en-US" sz="2800" dirty="0">
                <a:latin typeface="+mj-lt"/>
              </a:rPr>
              <a:t>(</a:t>
            </a:r>
            <a:r>
              <a:rPr lang="en-US" sz="2800" i="1" dirty="0">
                <a:latin typeface="+mj-lt"/>
              </a:rPr>
              <a:t>X</a:t>
            </a:r>
            <a:r>
              <a:rPr lang="en-US" sz="2800" baseline="-25000" dirty="0">
                <a:latin typeface="+mj-lt"/>
              </a:rPr>
              <a:t>1</a:t>
            </a:r>
            <a:r>
              <a:rPr lang="en-US" sz="2800" dirty="0">
                <a:latin typeface="+mj-lt"/>
              </a:rPr>
              <a:t>, …, </a:t>
            </a:r>
            <a:r>
              <a:rPr lang="en-US" sz="2800" i="1" dirty="0">
                <a:latin typeface="+mj-lt"/>
              </a:rPr>
              <a:t>X</a:t>
            </a:r>
            <a:r>
              <a:rPr lang="en-US" sz="2800" baseline="-25000" dirty="0">
                <a:latin typeface="+mj-lt"/>
              </a:rPr>
              <a:t>5</a:t>
            </a:r>
            <a:r>
              <a:rPr lang="en-US" sz="2800" dirty="0">
                <a:latin typeface="+mj-lt"/>
              </a:rPr>
              <a:t> | </a:t>
            </a:r>
            <a:r>
              <a:rPr lang="en-US" sz="2800" i="1" dirty="0">
                <a:latin typeface="+mj-lt"/>
              </a:rPr>
              <a:t>C</a:t>
            </a:r>
            <a:r>
              <a:rPr lang="en-US" sz="2800" dirty="0">
                <a:latin typeface="+mj-lt"/>
              </a:rPr>
              <a:t>) = </a:t>
            </a:r>
            <a:r>
              <a:rPr lang="en-US" sz="2800" i="1" dirty="0">
                <a:latin typeface="+mj-lt"/>
              </a:rPr>
              <a:t>P</a:t>
            </a:r>
            <a:r>
              <a:rPr lang="en-US" sz="2800" dirty="0">
                <a:latin typeface="+mj-lt"/>
              </a:rPr>
              <a:t>(</a:t>
            </a:r>
            <a:r>
              <a:rPr lang="en-US" sz="2800" i="1" dirty="0">
                <a:latin typeface="+mj-lt"/>
              </a:rPr>
              <a:t>X</a:t>
            </a:r>
            <a:r>
              <a:rPr lang="en-US" sz="2800" baseline="-25000" dirty="0">
                <a:latin typeface="+mj-lt"/>
              </a:rPr>
              <a:t>1</a:t>
            </a:r>
            <a:r>
              <a:rPr lang="en-US" sz="2800" dirty="0">
                <a:latin typeface="+mj-lt"/>
              </a:rPr>
              <a:t> | </a:t>
            </a:r>
            <a:r>
              <a:rPr lang="en-US" sz="2800" i="1" dirty="0">
                <a:latin typeface="+mj-lt"/>
              </a:rPr>
              <a:t>C</a:t>
            </a:r>
            <a:r>
              <a:rPr lang="en-US" sz="2800" dirty="0">
                <a:latin typeface="+mj-lt"/>
              </a:rPr>
              <a:t>) </a:t>
            </a:r>
            <a:r>
              <a:rPr lang="en-US" sz="2800" b="1" dirty="0">
                <a:latin typeface="+mj-lt"/>
              </a:rPr>
              <a:t>∙</a:t>
            </a:r>
            <a:r>
              <a:rPr lang="en-US" sz="2800" dirty="0"/>
              <a:t> </a:t>
            </a:r>
            <a:r>
              <a:rPr lang="en-US" sz="2800" i="1" dirty="0">
                <a:latin typeface="+mj-lt"/>
              </a:rPr>
              <a:t>P</a:t>
            </a:r>
            <a:r>
              <a:rPr lang="en-US" sz="2800" dirty="0">
                <a:latin typeface="+mj-lt"/>
              </a:rPr>
              <a:t>(</a:t>
            </a:r>
            <a:r>
              <a:rPr lang="en-US" sz="2800" i="1" dirty="0">
                <a:latin typeface="+mj-lt"/>
              </a:rPr>
              <a:t>X</a:t>
            </a:r>
            <a:r>
              <a:rPr lang="en-US" sz="2800" baseline="-25000" dirty="0">
                <a:latin typeface="+mj-lt"/>
              </a:rPr>
              <a:t>1</a:t>
            </a:r>
            <a:r>
              <a:rPr lang="en-US" sz="2800" dirty="0">
                <a:latin typeface="+mj-lt"/>
              </a:rPr>
              <a:t> | </a:t>
            </a:r>
            <a:r>
              <a:rPr lang="en-US" sz="2800" i="1" dirty="0">
                <a:latin typeface="+mj-lt"/>
              </a:rPr>
              <a:t>C</a:t>
            </a:r>
            <a:r>
              <a:rPr lang="en-US" sz="2800" dirty="0">
                <a:latin typeface="+mj-lt"/>
              </a:rPr>
              <a:t>) </a:t>
            </a:r>
            <a:r>
              <a:rPr lang="en-US" sz="2800" b="1" dirty="0">
                <a:latin typeface="+mj-lt"/>
              </a:rPr>
              <a:t>∙</a:t>
            </a:r>
            <a:r>
              <a:rPr lang="en-US" sz="2800" dirty="0">
                <a:latin typeface="+mj-lt"/>
              </a:rPr>
              <a:t> … </a:t>
            </a:r>
            <a:r>
              <a:rPr lang="en-US" sz="2800" i="1" dirty="0">
                <a:latin typeface="+mj-lt"/>
              </a:rPr>
              <a:t>P</a:t>
            </a:r>
            <a:r>
              <a:rPr lang="en-US" sz="2800" dirty="0">
                <a:latin typeface="+mj-lt"/>
              </a:rPr>
              <a:t>(</a:t>
            </a:r>
            <a:r>
              <a:rPr lang="en-US" sz="2800" i="1" dirty="0">
                <a:latin typeface="+mj-lt"/>
              </a:rPr>
              <a:t>X</a:t>
            </a:r>
            <a:r>
              <a:rPr lang="en-US" sz="2800" i="1" baseline="-25000" dirty="0">
                <a:latin typeface="+mj-lt"/>
              </a:rPr>
              <a:t>5</a:t>
            </a:r>
            <a:r>
              <a:rPr lang="en-US" sz="2800" dirty="0">
                <a:latin typeface="+mj-lt"/>
              </a:rPr>
              <a:t> | </a:t>
            </a:r>
            <a:r>
              <a:rPr lang="en-US" sz="2800" i="1" dirty="0">
                <a:latin typeface="+mj-lt"/>
              </a:rPr>
              <a:t>C</a:t>
            </a:r>
            <a:r>
              <a:rPr lang="en-US" sz="2800" dirty="0">
                <a:latin typeface="+mj-lt"/>
              </a:rPr>
              <a:t>)</a:t>
            </a:r>
            <a:endParaRPr dirty="0"/>
          </a:p>
        </p:txBody>
      </p:sp>
      <p:sp>
        <p:nvSpPr>
          <p:cNvPr id="23" name="Footer Placeholder 4"/>
          <p:cNvSpPr>
            <a:spLocks/>
          </p:cNvSpPr>
          <p:nvPr/>
        </p:nvSpPr>
        <p:spPr bwMode="auto">
          <a:xfrm>
            <a:off x="920750" y="6575685"/>
            <a:ext cx="2895600" cy="304800"/>
          </a:xfrm>
          <a:prstGeom prst="rect">
            <a:avLst/>
          </a:prstGeom>
          <a:ln>
            <a:miter lim="800000"/>
            <a:headEnd/>
            <a:tailEnd/>
          </a:ln>
        </p:spPr>
        <p:txBody>
          <a:bodyPr/>
          <a:lstStyle>
            <a:defPPr>
              <a:defRPr lang="en-US"/>
            </a:defPPr>
            <a:lvl1pPr algn="l">
              <a:spcBef>
                <a:spcPts val="0"/>
              </a:spcBef>
              <a:spcAft>
                <a:spcPts val="0"/>
              </a:spcAft>
              <a:defRPr sz="2400">
                <a:solidFill>
                  <a:schemeClr val="tx1"/>
                </a:solidFill>
                <a:latin typeface="Arial"/>
                <a:ea typeface="+mn-ea"/>
                <a:cs typeface="+mn-cs"/>
              </a:defRPr>
            </a:lvl1pPr>
            <a:lvl2pPr marL="457200" algn="l">
              <a:spcBef>
                <a:spcPts val="0"/>
              </a:spcBef>
              <a:spcAft>
                <a:spcPts val="0"/>
              </a:spcAft>
              <a:defRPr sz="2400">
                <a:solidFill>
                  <a:schemeClr val="tx1"/>
                </a:solidFill>
                <a:latin typeface="Arial"/>
                <a:ea typeface="+mn-ea"/>
                <a:cs typeface="+mn-cs"/>
              </a:defRPr>
            </a:lvl2pPr>
            <a:lvl3pPr marL="914400" algn="l">
              <a:spcBef>
                <a:spcPts val="0"/>
              </a:spcBef>
              <a:spcAft>
                <a:spcPts val="0"/>
              </a:spcAft>
              <a:defRPr sz="2400">
                <a:solidFill>
                  <a:schemeClr val="tx1"/>
                </a:solidFill>
                <a:latin typeface="Arial"/>
                <a:ea typeface="+mn-ea"/>
                <a:cs typeface="+mn-cs"/>
              </a:defRPr>
            </a:lvl3pPr>
            <a:lvl4pPr marL="1371600" algn="l">
              <a:spcBef>
                <a:spcPts val="0"/>
              </a:spcBef>
              <a:spcAft>
                <a:spcPts val="0"/>
              </a:spcAft>
              <a:defRPr sz="2400">
                <a:solidFill>
                  <a:schemeClr val="tx1"/>
                </a:solidFill>
                <a:latin typeface="Arial"/>
                <a:ea typeface="+mn-ea"/>
                <a:cs typeface="+mn-cs"/>
              </a:defRPr>
            </a:lvl4pPr>
            <a:lvl5pPr marL="1828800" algn="l">
              <a:spcBef>
                <a:spcPts val="0"/>
              </a:spcBef>
              <a:spcAft>
                <a:spcPts val="0"/>
              </a:spcAft>
              <a:defRPr sz="2400">
                <a:solidFill>
                  <a:schemeClr val="tx1"/>
                </a:solidFill>
                <a:latin typeface="Arial"/>
                <a:ea typeface="+mn-ea"/>
                <a:cs typeface="+mn-cs"/>
              </a:defRPr>
            </a:lvl5pPr>
            <a:lvl6pPr marL="2286000" algn="l" defTabSz="914400">
              <a:defRPr sz="2400">
                <a:solidFill>
                  <a:schemeClr val="tx1"/>
                </a:solidFill>
                <a:latin typeface="Arial"/>
                <a:ea typeface="+mn-ea"/>
                <a:cs typeface="+mn-cs"/>
              </a:defRPr>
            </a:lvl6pPr>
            <a:lvl7pPr marL="2743200" algn="l" defTabSz="914400">
              <a:defRPr sz="2400">
                <a:solidFill>
                  <a:schemeClr val="tx1"/>
                </a:solidFill>
                <a:latin typeface="Arial"/>
                <a:ea typeface="+mn-ea"/>
                <a:cs typeface="+mn-cs"/>
              </a:defRPr>
            </a:lvl7pPr>
            <a:lvl8pPr marL="3200400" algn="l" defTabSz="914400">
              <a:defRPr sz="2400">
                <a:solidFill>
                  <a:schemeClr val="tx1"/>
                </a:solidFill>
                <a:latin typeface="Arial"/>
                <a:ea typeface="+mn-ea"/>
                <a:cs typeface="+mn-cs"/>
              </a:defRPr>
            </a:lvl8pPr>
            <a:lvl9pPr marL="3657600" algn="l" defTabSz="914400">
              <a:defRPr sz="2400">
                <a:solidFill>
                  <a:schemeClr val="tx1"/>
                </a:solidFill>
                <a:latin typeface="Arial"/>
                <a:ea typeface="+mn-ea"/>
                <a:cs typeface="+mn-cs"/>
              </a:defRPr>
            </a:lvl9pPr>
          </a:lstStyle>
          <a:p>
            <a:pPr algn="r">
              <a:defRPr/>
            </a:pPr>
            <a:r>
              <a:rPr lang="en-US" sz="1600" dirty="0">
                <a:latin typeface="+mn-lt"/>
              </a:rPr>
              <a:t>Slide from Chris Manning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p:txBody>
          <a:bodyPr/>
          <a:lstStyle/>
          <a:p>
            <a:pPr>
              <a:defRPr/>
            </a:pPr>
            <a:r>
              <a:rPr lang="en-US" sz="4800"/>
              <a:t>Is this spam?</a:t>
            </a:r>
            <a:endParaRPr/>
          </a:p>
        </p:txBody>
      </p:sp>
      <p:pic>
        <p:nvPicPr>
          <p:cNvPr id="5" name="Content Placeholder 5" descr="spam.tiff"/>
          <p:cNvPicPr>
            <a:picLocks noGrp="1" noChangeAspect="1"/>
          </p:cNvPicPr>
          <p:nvPr>
            <p:ph idx="1"/>
          </p:nvPr>
        </p:nvPicPr>
        <p:blipFill>
          <a:blip r:embed="rId2"/>
          <a:stretch/>
        </p:blipFill>
        <p:spPr bwMode="auto">
          <a:xfrm>
            <a:off x="1659081" y="1340768"/>
            <a:ext cx="9841101" cy="4344887"/>
          </a:xfrm>
          <a:prstGeom prst="rect">
            <a:avLst/>
          </a:prstGeom>
          <a:ln>
            <a:solidFill>
              <a:schemeClr val="tx1"/>
            </a:solid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p:txBody>
          <a:bodyPr/>
          <a:lstStyle/>
          <a:p>
            <a:pPr>
              <a:defRPr/>
            </a:pPr>
            <a:r>
              <a:rPr lang="en-US" sz="4000"/>
              <a:t>Multinomial Naive Bayes Text Classification</a:t>
            </a:r>
            <a:endParaRPr/>
          </a:p>
        </p:txBody>
      </p:sp>
      <p:sp>
        <p:nvSpPr>
          <p:cNvPr id="5" name="Rectangle 3"/>
          <p:cNvSpPr>
            <a:spLocks noGrp="1" noChangeArrowheads="1"/>
          </p:cNvSpPr>
          <p:nvPr>
            <p:ph idx="1"/>
          </p:nvPr>
        </p:nvSpPr>
        <p:spPr bwMode="auto">
          <a:xfrm>
            <a:off x="2209800" y="1371601"/>
            <a:ext cx="7772400" cy="735013"/>
          </a:xfrm>
        </p:spPr>
        <p:txBody>
          <a:bodyPr/>
          <a:lstStyle/>
          <a:p>
            <a:pPr>
              <a:defRPr/>
            </a:pPr>
            <a:r>
              <a:rPr lang="en-US" sz="2400"/>
              <a:t>Attributes are </a:t>
            </a:r>
            <a:r>
              <a:rPr lang="en-US" sz="2400">
                <a:solidFill>
                  <a:srgbClr val="FF0000"/>
                </a:solidFill>
              </a:rPr>
              <a:t>text positions</a:t>
            </a:r>
            <a:r>
              <a:rPr lang="en-US" sz="2400"/>
              <a:t>, values are </a:t>
            </a:r>
            <a:r>
              <a:rPr lang="en-US" sz="2400">
                <a:solidFill>
                  <a:srgbClr val="FF0000"/>
                </a:solidFill>
              </a:rPr>
              <a:t>words</a:t>
            </a:r>
            <a:r>
              <a:rPr lang="en-US" sz="2400"/>
              <a:t>.</a:t>
            </a:r>
            <a:endParaRPr/>
          </a:p>
        </p:txBody>
      </p:sp>
      <p:sp>
        <p:nvSpPr>
          <p:cNvPr id="6" name="Rectangle 4"/>
          <p:cNvSpPr>
            <a:spLocks noChangeArrowheads="1"/>
          </p:cNvSpPr>
          <p:nvPr/>
        </p:nvSpPr>
        <p:spPr bwMode="auto">
          <a:xfrm>
            <a:off x="2209800" y="3962400"/>
            <a:ext cx="8458200" cy="2114550"/>
          </a:xfrm>
          <a:prstGeom prst="rect">
            <a:avLst/>
          </a:prstGeom>
          <a:noFill/>
          <a:ln>
            <a:noFill/>
          </a:ln>
        </p:spPr>
        <p:txBody>
          <a:bodyPr/>
          <a:lstStyle/>
          <a:p>
            <a:pPr marL="342900" indent="-342900" algn="l">
              <a:buClr>
                <a:srgbClr val="A50021"/>
              </a:buClr>
              <a:buSzPct val="60000"/>
              <a:buFont typeface="Wingdings"/>
              <a:buChar char="n"/>
              <a:defRPr/>
            </a:pPr>
            <a:r>
              <a:rPr lang="en-US" sz="2000" dirty="0"/>
              <a:t>Still too many possibilities</a:t>
            </a:r>
            <a:endParaRPr sz="2000" dirty="0"/>
          </a:p>
          <a:p>
            <a:pPr marL="342900" indent="-342900" algn="l">
              <a:buClr>
                <a:srgbClr val="A50021"/>
              </a:buClr>
              <a:buSzPct val="60000"/>
              <a:buFont typeface="Wingdings"/>
              <a:buChar char="n"/>
              <a:defRPr/>
            </a:pPr>
            <a:r>
              <a:rPr lang="en-US" sz="2000" dirty="0"/>
              <a:t>Assume that classification is </a:t>
            </a:r>
            <a:r>
              <a:rPr lang="en-US" sz="2000" i="1" dirty="0"/>
              <a:t>independent</a:t>
            </a:r>
            <a:r>
              <a:rPr lang="en-US" sz="2000" dirty="0"/>
              <a:t> of the positions of the words</a:t>
            </a:r>
            <a:endParaRPr sz="2000" dirty="0"/>
          </a:p>
          <a:p>
            <a:pPr marL="285750" indent="-285750" algn="l">
              <a:buClr>
                <a:schemeClr val="tx1"/>
              </a:buClr>
              <a:buSzPct val="55000"/>
              <a:buFont typeface="Wingdings"/>
              <a:buChar char="n"/>
              <a:defRPr/>
            </a:pPr>
            <a:r>
              <a:rPr lang="en-US" sz="2000" dirty="0">
                <a:cs typeface="ＭＳ Ｐゴシック"/>
              </a:rPr>
              <a:t>Use same parameters for each position</a:t>
            </a:r>
            <a:endParaRPr sz="2000" dirty="0"/>
          </a:p>
          <a:p>
            <a:pPr marL="285750" indent="-285750" algn="l">
              <a:buClr>
                <a:schemeClr val="tx1"/>
              </a:buClr>
              <a:buSzPct val="55000"/>
              <a:buFont typeface="Wingdings"/>
              <a:buChar char="n"/>
              <a:defRPr/>
            </a:pPr>
            <a:r>
              <a:rPr lang="en-US" sz="2000" dirty="0">
                <a:cs typeface="ＭＳ Ｐゴシック"/>
              </a:rPr>
              <a:t>Result is </a:t>
            </a:r>
            <a:r>
              <a:rPr lang="en-US" sz="2000" b="1" i="1" dirty="0">
                <a:solidFill>
                  <a:srgbClr val="7030A0"/>
                </a:solidFill>
                <a:cs typeface="ＭＳ Ｐゴシック"/>
              </a:rPr>
              <a:t>bag of words model</a:t>
            </a:r>
            <a:r>
              <a:rPr lang="en-US" sz="2000" i="1" dirty="0">
                <a:solidFill>
                  <a:srgbClr val="7030A0"/>
                </a:solidFill>
                <a:cs typeface="ＭＳ Ｐゴシック"/>
              </a:rPr>
              <a:t> </a:t>
            </a:r>
            <a:r>
              <a:rPr lang="en-US" sz="2000" dirty="0">
                <a:cs typeface="ＭＳ Ｐゴシック"/>
              </a:rPr>
              <a:t>(over tokens not types)</a:t>
            </a:r>
            <a:endParaRPr sz="2000" dirty="0"/>
          </a:p>
        </p:txBody>
      </p:sp>
      <mc:AlternateContent xmlns:mc="http://schemas.openxmlformats.org/markup-compatibility/2006">
        <mc:Choice xmlns:a14="http://schemas.microsoft.com/office/drawing/2010/main" Requires="a14">
          <p:sp>
            <p:nvSpPr>
              <p:cNvPr id="2" name="Object 1"/>
              <p:cNvSpPr txBox="1"/>
              <p:nvPr/>
            </p:nvSpPr>
            <p:spPr bwMode="auto">
              <a:xfrm>
                <a:off x="2466974" y="2060848"/>
                <a:ext cx="8458199" cy="1638300"/>
              </a:xfrm>
              <a:prstGeom prst="rect">
                <a:avLst/>
              </a:prstGeom>
            </p:spPr>
            <p:txBody>
              <a:bodyPr>
                <a:norm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𝑁𝐵</m:t>
                          </m:r>
                        </m:sub>
                      </m:sSub>
                      <m:r>
                        <m:rPr>
                          <m:aln/>
                        </m:rPr>
                        <a:rPr lang="en-US" sz="2400" i="1">
                          <a:solidFill>
                            <a:srgbClr val="000000"/>
                          </a:solidFill>
                          <a:latin typeface="Cambria Math" panose="02040503050406030204" pitchFamily="18" charset="0"/>
                        </a:rPr>
                        <m:t>=</m:t>
                      </m:r>
                      <m:limLow>
                        <m:limLowPr>
                          <m:ctrlPr>
                            <a:rPr lang="en-US" sz="2400" i="1">
                              <a:solidFill>
                                <a:srgbClr val="000000"/>
                              </a:solidFill>
                              <a:latin typeface="Cambria Math" panose="02040503050406030204" pitchFamily="18" charset="0"/>
                            </a:rPr>
                          </m:ctrlPr>
                        </m:limLowPr>
                        <m:e>
                          <m:r>
                            <m:rPr>
                              <m:nor/>
                            </m:rPr>
                            <a:rPr lang="en-US" sz="2400" i="0">
                              <a:solidFill>
                                <a:srgbClr val="000000"/>
                              </a:solidFill>
                              <a:latin typeface="Cambria Math" panose="02040503050406030204" pitchFamily="18" charset="0"/>
                            </a:rPr>
                            <m:t>argmax</m:t>
                          </m:r>
                        </m:e>
                        <m:lim>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m:rPr>
                                  <m:sty m:val="p"/>
                                </m:rPr>
                                <a:rPr lang="en-US" sz="2400" i="0">
                                  <a:solidFill>
                                    <a:srgbClr val="000000"/>
                                  </a:solidFill>
                                  <a:latin typeface="Cambria Math" panose="02040503050406030204" pitchFamily="18" charset="0"/>
                                </a:rPr>
                                <m:t>j</m:t>
                              </m:r>
                            </m:sub>
                          </m:sSub>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𝐶</m:t>
                          </m:r>
                        </m:lim>
                      </m:limLow>
                      <m:r>
                        <a:rPr lang="en-US" sz="2400" b="0" i="1" smtClean="0">
                          <a:solidFill>
                            <a:srgbClr val="000000"/>
                          </a:solidFill>
                          <a:latin typeface="Cambria Math" panose="02040503050406030204" pitchFamily="18" charset="0"/>
                        </a:rPr>
                        <m:t> </m:t>
                      </m:r>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nary>
                        <m:naryPr>
                          <m:chr m:val="∏"/>
                          <m:supHide m:val="on"/>
                          <m:ctrlPr>
                            <a:rPr lang="en-US" sz="2400" i="1">
                              <a:solidFill>
                                <a:srgbClr val="000000"/>
                              </a:solidFill>
                              <a:latin typeface="Cambria Math" panose="02040503050406030204" pitchFamily="18" charset="0"/>
                            </a:rPr>
                          </m:ctrlPr>
                        </m:naryPr>
                        <m:sub>
                          <m:r>
                            <a:rPr lang="en-US" sz="2400" i="1">
                              <a:solidFill>
                                <a:srgbClr val="000000"/>
                              </a:solidFill>
                              <a:latin typeface="Cambria Math" panose="02040503050406030204" pitchFamily="18" charset="0"/>
                            </a:rPr>
                            <m:t>𝑖</m:t>
                          </m:r>
                        </m:sub>
                        <m:sup/>
                        <m:e>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𝑥</m:t>
                              </m:r>
                            </m:e>
                            <m:sub>
                              <m:r>
                                <a:rPr lang="en-US" sz="2400" i="1">
                                  <a:solidFill>
                                    <a:srgbClr val="000000"/>
                                  </a:solidFill>
                                  <a:latin typeface="Cambria Math" panose="02040503050406030204" pitchFamily="18" charset="0"/>
                                </a:rPr>
                                <m:t>𝑖</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e>
                      </m:nary>
                    </m:oMath>
                    <m:oMath xmlns:m="http://schemas.openxmlformats.org/officeDocument/2006/math">
                      <m:r>
                        <m:rPr>
                          <m:aln/>
                        </m:rPr>
                        <a:rPr lang="en-US" sz="2400" i="1">
                          <a:solidFill>
                            <a:srgbClr val="000000"/>
                          </a:solidFill>
                          <a:latin typeface="Cambria Math" panose="02040503050406030204" pitchFamily="18" charset="0"/>
                        </a:rPr>
                        <m:t>=</m:t>
                      </m:r>
                      <m:limLow>
                        <m:limLowPr>
                          <m:ctrlPr>
                            <a:rPr lang="en-US" sz="2400" i="1">
                              <a:solidFill>
                                <a:srgbClr val="000000"/>
                              </a:solidFill>
                              <a:latin typeface="Cambria Math" panose="02040503050406030204" pitchFamily="18" charset="0"/>
                            </a:rPr>
                          </m:ctrlPr>
                        </m:limLowPr>
                        <m:e>
                          <m:r>
                            <m:rPr>
                              <m:nor/>
                            </m:rPr>
                            <a:rPr lang="en-US" sz="2400" i="0">
                              <a:solidFill>
                                <a:srgbClr val="000000"/>
                              </a:solidFill>
                              <a:latin typeface="Cambria Math" panose="02040503050406030204" pitchFamily="18" charset="0"/>
                            </a:rPr>
                            <m:t>argmax</m:t>
                          </m:r>
                        </m:e>
                        <m:lim>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m:rPr>
                                  <m:sty m:val="p"/>
                                </m:rPr>
                                <a:rPr lang="en-US" sz="2400" i="0">
                                  <a:solidFill>
                                    <a:srgbClr val="000000"/>
                                  </a:solidFill>
                                  <a:latin typeface="Cambria Math" panose="02040503050406030204" pitchFamily="18" charset="0"/>
                                </a:rPr>
                                <m:t>j</m:t>
                              </m:r>
                            </m:sub>
                          </m:sSub>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𝐶</m:t>
                          </m:r>
                        </m:lim>
                      </m:limLow>
                      <m:r>
                        <a:rPr lang="en-US" sz="2400" b="0" i="1" smtClean="0">
                          <a:solidFill>
                            <a:srgbClr val="000000"/>
                          </a:solidFill>
                          <a:latin typeface="Cambria Math" panose="02040503050406030204" pitchFamily="18" charset="0"/>
                        </a:rPr>
                        <m:t> </m:t>
                      </m:r>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𝑥</m:t>
                          </m:r>
                        </m:e>
                        <m:sub>
                          <m:r>
                            <a:rPr lang="en-US" sz="2400" i="1">
                              <a:solidFill>
                                <a:srgbClr val="000000"/>
                              </a:solidFill>
                              <a:latin typeface="Cambria Math" panose="02040503050406030204" pitchFamily="18" charset="0"/>
                            </a:rPr>
                            <m:t>1</m:t>
                          </m:r>
                        </m:sub>
                      </m:sSub>
                      <m:r>
                        <a:rPr lang="en-US" sz="2400" i="1">
                          <a:solidFill>
                            <a:srgbClr val="000000"/>
                          </a:solidFill>
                          <a:latin typeface="Cambria Math" panose="02040503050406030204" pitchFamily="18" charset="0"/>
                        </a:rPr>
                        <m:t>=</m:t>
                      </m:r>
                      <m:r>
                        <m:rPr>
                          <m:nor/>
                        </m:rPr>
                        <a:rPr lang="en-US" sz="2400" i="0">
                          <a:solidFill>
                            <a:srgbClr val="000000"/>
                          </a:solidFill>
                          <a:latin typeface="Cambria Math" panose="02040503050406030204" pitchFamily="18" charset="0"/>
                        </a:rPr>
                        <m:t>"</m:t>
                      </m:r>
                      <m:r>
                        <m:rPr>
                          <m:nor/>
                        </m:rPr>
                        <a:rPr lang="en-US" sz="2400" i="0">
                          <a:solidFill>
                            <a:srgbClr val="000000"/>
                          </a:solidFill>
                          <a:latin typeface="Cambria Math" panose="02040503050406030204" pitchFamily="18" charset="0"/>
                        </a:rPr>
                        <m:t>our</m:t>
                      </m:r>
                      <m:r>
                        <m:rPr>
                          <m:nor/>
                        </m:rPr>
                        <a:rPr lang="en-US" sz="2400" i="0">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𝑥</m:t>
                          </m:r>
                        </m:e>
                        <m:sub>
                          <m:r>
                            <a:rPr lang="en-US" sz="2400" i="1">
                              <a:solidFill>
                                <a:srgbClr val="000000"/>
                              </a:solidFill>
                              <a:latin typeface="Cambria Math" panose="02040503050406030204" pitchFamily="18" charset="0"/>
                            </a:rPr>
                            <m:t>𝑛</m:t>
                          </m:r>
                        </m:sub>
                      </m:sSub>
                      <m:r>
                        <a:rPr lang="en-US" sz="2400" i="1">
                          <a:solidFill>
                            <a:srgbClr val="000000"/>
                          </a:solidFill>
                          <a:latin typeface="Cambria Math" panose="02040503050406030204" pitchFamily="18" charset="0"/>
                        </a:rPr>
                        <m:t>=</m:t>
                      </m:r>
                      <m:r>
                        <m:rPr>
                          <m:nor/>
                        </m:rPr>
                        <a:rPr lang="en-US" sz="2400" i="0">
                          <a:solidFill>
                            <a:srgbClr val="000000"/>
                          </a:solidFill>
                          <a:latin typeface="Cambria Math" panose="02040503050406030204" pitchFamily="18" charset="0"/>
                        </a:rPr>
                        <m:t>"</m:t>
                      </m:r>
                      <m:r>
                        <m:rPr>
                          <m:nor/>
                        </m:rPr>
                        <a:rPr lang="en-US" sz="2400" i="0">
                          <a:solidFill>
                            <a:srgbClr val="000000"/>
                          </a:solidFill>
                          <a:latin typeface="Cambria Math" panose="02040503050406030204" pitchFamily="18" charset="0"/>
                        </a:rPr>
                        <m:t>text</m:t>
                      </m:r>
                      <m:r>
                        <m:rPr>
                          <m:nor/>
                        </m:rPr>
                        <a:rPr lang="en-US" sz="2400" i="0">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oMath>
                  </m:oMathPara>
                </a14:m>
                <a:endParaRPr lang="en-US" sz="2400" dirty="0"/>
              </a:p>
            </p:txBody>
          </p:sp>
        </mc:Choice>
        <mc:Fallback>
          <p:sp>
            <p:nvSpPr>
              <p:cNvPr id="2" name="Object 1"/>
              <p:cNvSpPr txBox="1">
                <a:spLocks noRot="1" noChangeAspect="1" noMove="1" noResize="1" noEditPoints="1" noAdjustHandles="1" noChangeArrowheads="1" noChangeShapeType="1" noTextEdit="1"/>
              </p:cNvSpPr>
              <p:nvPr/>
            </p:nvSpPr>
            <p:spPr bwMode="auto">
              <a:xfrm>
                <a:off x="2466974" y="2060848"/>
                <a:ext cx="8458199" cy="1638300"/>
              </a:xfrm>
              <a:prstGeom prst="rect">
                <a:avLst/>
              </a:prstGeom>
              <a:blipFill>
                <a:blip r:embed="rId2"/>
                <a:stretch>
                  <a:fillRect b="-743"/>
                </a:stretch>
              </a:blipFill>
            </p:spPr>
            <p:txBody>
              <a:bodyPr/>
              <a:lstStyle/>
              <a:p>
                <a:r>
                  <a:rPr lang="en-US">
                    <a:noFill/>
                  </a:rPr>
                  <a:t> </a:t>
                </a:r>
              </a:p>
            </p:txBody>
          </p:sp>
        </mc:Fallback>
      </mc:AlternateContent>
      <p:sp>
        <p:nvSpPr>
          <p:cNvPr id="8" name="Footer Placeholder 4"/>
          <p:cNvSpPr>
            <a:spLocks/>
          </p:cNvSpPr>
          <p:nvPr/>
        </p:nvSpPr>
        <p:spPr bwMode="auto">
          <a:xfrm>
            <a:off x="762000" y="6553200"/>
            <a:ext cx="2895600" cy="304800"/>
          </a:xfrm>
          <a:prstGeom prst="rect">
            <a:avLst/>
          </a:prstGeom>
          <a:ln>
            <a:miter lim="800000"/>
            <a:headEnd/>
            <a:tailEnd/>
          </a:ln>
        </p:spPr>
        <p:txBody>
          <a:bodyPr/>
          <a:lstStyle>
            <a:defPPr>
              <a:defRPr lang="en-US"/>
            </a:defPPr>
            <a:lvl1pPr algn="l">
              <a:spcBef>
                <a:spcPts val="0"/>
              </a:spcBef>
              <a:spcAft>
                <a:spcPts val="0"/>
              </a:spcAft>
              <a:defRPr sz="2400">
                <a:solidFill>
                  <a:schemeClr val="tx1"/>
                </a:solidFill>
                <a:latin typeface="Arial"/>
                <a:ea typeface="+mn-ea"/>
                <a:cs typeface="+mn-cs"/>
              </a:defRPr>
            </a:lvl1pPr>
            <a:lvl2pPr marL="457200" algn="l">
              <a:spcBef>
                <a:spcPts val="0"/>
              </a:spcBef>
              <a:spcAft>
                <a:spcPts val="0"/>
              </a:spcAft>
              <a:defRPr sz="2400">
                <a:solidFill>
                  <a:schemeClr val="tx1"/>
                </a:solidFill>
                <a:latin typeface="Arial"/>
                <a:ea typeface="+mn-ea"/>
                <a:cs typeface="+mn-cs"/>
              </a:defRPr>
            </a:lvl2pPr>
            <a:lvl3pPr marL="914400" algn="l">
              <a:spcBef>
                <a:spcPts val="0"/>
              </a:spcBef>
              <a:spcAft>
                <a:spcPts val="0"/>
              </a:spcAft>
              <a:defRPr sz="2400">
                <a:solidFill>
                  <a:schemeClr val="tx1"/>
                </a:solidFill>
                <a:latin typeface="Arial"/>
                <a:ea typeface="+mn-ea"/>
                <a:cs typeface="+mn-cs"/>
              </a:defRPr>
            </a:lvl3pPr>
            <a:lvl4pPr marL="1371600" algn="l">
              <a:spcBef>
                <a:spcPts val="0"/>
              </a:spcBef>
              <a:spcAft>
                <a:spcPts val="0"/>
              </a:spcAft>
              <a:defRPr sz="2400">
                <a:solidFill>
                  <a:schemeClr val="tx1"/>
                </a:solidFill>
                <a:latin typeface="Arial"/>
                <a:ea typeface="+mn-ea"/>
                <a:cs typeface="+mn-cs"/>
              </a:defRPr>
            </a:lvl4pPr>
            <a:lvl5pPr marL="1828800" algn="l">
              <a:spcBef>
                <a:spcPts val="0"/>
              </a:spcBef>
              <a:spcAft>
                <a:spcPts val="0"/>
              </a:spcAft>
              <a:defRPr sz="2400">
                <a:solidFill>
                  <a:schemeClr val="tx1"/>
                </a:solidFill>
                <a:latin typeface="Arial"/>
                <a:ea typeface="+mn-ea"/>
                <a:cs typeface="+mn-cs"/>
              </a:defRPr>
            </a:lvl5pPr>
            <a:lvl6pPr marL="2286000" algn="l" defTabSz="914400">
              <a:defRPr sz="2400">
                <a:solidFill>
                  <a:schemeClr val="tx1"/>
                </a:solidFill>
                <a:latin typeface="Arial"/>
                <a:ea typeface="+mn-ea"/>
                <a:cs typeface="+mn-cs"/>
              </a:defRPr>
            </a:lvl6pPr>
            <a:lvl7pPr marL="2743200" algn="l" defTabSz="914400">
              <a:defRPr sz="2400">
                <a:solidFill>
                  <a:schemeClr val="tx1"/>
                </a:solidFill>
                <a:latin typeface="Arial"/>
                <a:ea typeface="+mn-ea"/>
                <a:cs typeface="+mn-cs"/>
              </a:defRPr>
            </a:lvl7pPr>
            <a:lvl8pPr marL="3200400" algn="l" defTabSz="914400">
              <a:defRPr sz="2400">
                <a:solidFill>
                  <a:schemeClr val="tx1"/>
                </a:solidFill>
                <a:latin typeface="Arial"/>
                <a:ea typeface="+mn-ea"/>
                <a:cs typeface="+mn-cs"/>
              </a:defRPr>
            </a:lvl8pPr>
            <a:lvl9pPr marL="3657600" algn="l" defTabSz="914400">
              <a:defRPr sz="2400">
                <a:solidFill>
                  <a:schemeClr val="tx1"/>
                </a:solidFill>
                <a:latin typeface="Arial"/>
                <a:ea typeface="+mn-ea"/>
                <a:cs typeface="+mn-cs"/>
              </a:defRPr>
            </a:lvl9pPr>
          </a:lstStyle>
          <a:p>
            <a:pPr algn="r">
              <a:defRPr/>
            </a:pPr>
            <a:r>
              <a:rPr lang="en-US" sz="1600" dirty="0">
                <a:latin typeface="+mn-lt"/>
              </a:rPr>
              <a:t>Slide from Chris Manning</a:t>
            </a:r>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a:xfrm>
            <a:off x="1991544" y="0"/>
            <a:ext cx="8447856" cy="776547"/>
          </a:xfrm>
        </p:spPr>
        <p:txBody>
          <a:bodyPr/>
          <a:lstStyle/>
          <a:p>
            <a:pPr>
              <a:defRPr/>
            </a:pPr>
            <a:r>
              <a:rPr lang="en-US" sz="4800"/>
              <a:t>Learning the Model</a:t>
            </a:r>
            <a:endParaRPr/>
          </a:p>
        </p:txBody>
      </p:sp>
      <p:sp>
        <p:nvSpPr>
          <p:cNvPr id="5" name="Rectangle 3"/>
          <p:cNvSpPr>
            <a:spLocks noGrp="1" noChangeArrowheads="1"/>
          </p:cNvSpPr>
          <p:nvPr>
            <p:ph idx="1"/>
          </p:nvPr>
        </p:nvSpPr>
        <p:spPr bwMode="auto">
          <a:xfrm>
            <a:off x="2133600" y="3173413"/>
            <a:ext cx="7924800" cy="1200150"/>
          </a:xfrm>
        </p:spPr>
        <p:txBody>
          <a:bodyPr/>
          <a:lstStyle/>
          <a:p>
            <a:pPr>
              <a:buFont typeface="Wingdings"/>
              <a:buChar char="l"/>
              <a:defRPr/>
            </a:pPr>
            <a:r>
              <a:rPr lang="en-US">
                <a:latin typeface="Calibri"/>
                <a:ea typeface="+mn-ea"/>
              </a:rPr>
              <a:t>Simplest: maximum likelihood estimate</a:t>
            </a:r>
            <a:endParaRPr/>
          </a:p>
          <a:p>
            <a:pPr lvl="1">
              <a:buFont typeface="Wingdings"/>
              <a:buChar char="§"/>
              <a:defRPr/>
            </a:pPr>
            <a:r>
              <a:rPr lang="en-US">
                <a:latin typeface="Calibri"/>
              </a:rPr>
              <a:t>simply use the frequencies in the data</a:t>
            </a:r>
            <a:endParaRPr/>
          </a:p>
        </p:txBody>
      </p:sp>
      <mc:AlternateContent xmlns:mc="http://schemas.openxmlformats.org/markup-compatibility/2006">
        <mc:Choice xmlns:a14="http://schemas.microsoft.com/office/drawing/2010/main" Requires="a14">
          <p:sp>
            <p:nvSpPr>
              <p:cNvPr id="2" name="Object 1"/>
              <p:cNvSpPr txBox="1"/>
              <p:nvPr/>
            </p:nvSpPr>
            <p:spPr bwMode="auto">
              <a:xfrm>
                <a:off x="3297238" y="5227638"/>
                <a:ext cx="5084762" cy="937666"/>
              </a:xfrm>
              <a:prstGeom prst="rect">
                <a:avLst/>
              </a:prstGeom>
            </p:spPr>
            <p:txBody>
              <a:bodyPr>
                <a:normAutofit/>
              </a:bodyPr>
              <a:lstStyle/>
              <a:p>
                <a:pPr/>
                <a14:m>
                  <m:oMathPara xmlns:m="http://schemas.openxmlformats.org/officeDocument/2006/math">
                    <m:oMathParaPr>
                      <m:jc m:val="centerGroup"/>
                    </m:oMathParaPr>
                    <m:oMath xmlns:m="http://schemas.openxmlformats.org/officeDocument/2006/math">
                      <m:acc>
                        <m:accPr>
                          <m:chr m:val="̂"/>
                          <m:ctrlPr>
                            <a:rPr lang="en-US" sz="2400" i="1">
                              <a:solidFill>
                                <a:srgbClr val="000000"/>
                              </a:solidFill>
                              <a:latin typeface="Cambria Math" panose="02040503050406030204" pitchFamily="18" charset="0"/>
                            </a:rPr>
                          </m:ctrlPr>
                        </m:accPr>
                        <m:e>
                          <m:r>
                            <a:rPr lang="en-US" sz="2400" i="1">
                              <a:solidFill>
                                <a:srgbClr val="000000"/>
                              </a:solidFill>
                              <a:latin typeface="Cambria Math" panose="02040503050406030204" pitchFamily="18" charset="0"/>
                            </a:rPr>
                            <m:t>𝑃</m:t>
                          </m:r>
                        </m:e>
                      </m:acc>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𝑥</m:t>
                          </m:r>
                        </m:e>
                        <m:sub>
                          <m:r>
                            <a:rPr lang="en-US" sz="2400" i="1">
                              <a:solidFill>
                                <a:srgbClr val="000000"/>
                              </a:solidFill>
                              <a:latin typeface="Cambria Math" panose="02040503050406030204" pitchFamily="18" charset="0"/>
                            </a:rPr>
                            <m:t>𝑖</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𝑁</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𝑋</m:t>
                              </m:r>
                            </m:e>
                            <m:sub>
                              <m:r>
                                <a:rPr lang="en-US" sz="2400" i="1">
                                  <a:solidFill>
                                    <a:srgbClr val="000000"/>
                                  </a:solidFill>
                                  <a:latin typeface="Cambria Math" panose="02040503050406030204" pitchFamily="18" charset="0"/>
                                </a:rPr>
                                <m:t>𝑖</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𝑥</m:t>
                              </m:r>
                            </m:e>
                            <m:sub>
                              <m:r>
                                <a:rPr lang="en-US" sz="2400" i="1">
                                  <a:solidFill>
                                    <a:srgbClr val="000000"/>
                                  </a:solidFill>
                                  <a:latin typeface="Cambria Math" panose="02040503050406030204" pitchFamily="18" charset="0"/>
                                </a:rPr>
                                <m:t>𝑖</m:t>
                              </m:r>
                            </m:sub>
                          </m:sSub>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𝐶</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num>
                        <m:den>
                          <m:r>
                            <a:rPr lang="en-US" sz="2400" i="1">
                              <a:solidFill>
                                <a:srgbClr val="000000"/>
                              </a:solidFill>
                              <a:latin typeface="Cambria Math" panose="02040503050406030204" pitchFamily="18" charset="0"/>
                            </a:rPr>
                            <m:t>𝑁</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𝑋</m:t>
                              </m:r>
                            </m:e>
                            <m:sub>
                              <m:r>
                                <a:rPr lang="en-US" sz="2400" i="1">
                                  <a:solidFill>
                                    <a:srgbClr val="000000"/>
                                  </a:solidFill>
                                  <a:latin typeface="Cambria Math" panose="02040503050406030204" pitchFamily="18" charset="0"/>
                                </a:rPr>
                                <m:t>𝑖</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𝑥</m:t>
                              </m:r>
                            </m:e>
                            <m:sub>
                              <m:r>
                                <a:rPr lang="en-US" sz="2400" i="1">
                                  <a:solidFill>
                                    <a:srgbClr val="000000"/>
                                  </a:solidFill>
                                  <a:latin typeface="Cambria Math" panose="02040503050406030204" pitchFamily="18" charset="0"/>
                                </a:rPr>
                                <m:t>𝑖</m:t>
                              </m:r>
                            </m:sub>
                          </m:sSub>
                          <m:r>
                            <a:rPr lang="en-US" sz="2400" i="1">
                              <a:solidFill>
                                <a:srgbClr val="000000"/>
                              </a:solidFill>
                              <a:latin typeface="Cambria Math" panose="02040503050406030204" pitchFamily="18" charset="0"/>
                            </a:rPr>
                            <m:t>)</m:t>
                          </m:r>
                        </m:den>
                      </m:f>
                    </m:oMath>
                  </m:oMathPara>
                </a14:m>
                <a:endParaRPr lang="en-US" sz="2400" dirty="0"/>
              </a:p>
            </p:txBody>
          </p:sp>
        </mc:Choice>
        <mc:Fallback>
          <p:sp>
            <p:nvSpPr>
              <p:cNvPr id="2" name="Object 1"/>
              <p:cNvSpPr txBox="1">
                <a:spLocks noRot="1" noChangeAspect="1" noMove="1" noResize="1" noEditPoints="1" noAdjustHandles="1" noChangeArrowheads="1" noChangeShapeType="1" noTextEdit="1"/>
              </p:cNvSpPr>
              <p:nvPr/>
            </p:nvSpPr>
            <p:spPr bwMode="auto">
              <a:xfrm>
                <a:off x="3297238" y="5227638"/>
                <a:ext cx="5084762" cy="937666"/>
              </a:xfrm>
              <a:prstGeom prst="rect">
                <a:avLst/>
              </a:prstGeom>
              <a:blipFill>
                <a:blip r:embed="rId2"/>
                <a:stretch>
                  <a:fillRect/>
                </a:stretch>
              </a:blipFill>
            </p:spPr>
            <p:txBody>
              <a:bodyPr/>
              <a:lstStyle/>
              <a:p>
                <a:r>
                  <a:rPr lang="en-US">
                    <a:noFill/>
                  </a:rPr>
                  <a:t> </a:t>
                </a:r>
              </a:p>
            </p:txBody>
          </p:sp>
        </mc:Fallback>
      </mc:AlternateContent>
      <p:grpSp>
        <p:nvGrpSpPr>
          <p:cNvPr id="7" name="Group 5"/>
          <p:cNvGrpSpPr/>
          <p:nvPr/>
        </p:nvGrpSpPr>
        <p:grpSpPr bwMode="auto">
          <a:xfrm>
            <a:off x="3960814" y="1295400"/>
            <a:ext cx="4421187" cy="1600200"/>
            <a:chOff x="1436" y="964"/>
            <a:chExt cx="3094" cy="1121"/>
          </a:xfrm>
        </p:grpSpPr>
        <p:sp>
          <p:nvSpPr>
            <p:cNvPr id="8" name="Oval 6"/>
            <p:cNvSpPr>
              <a:spLocks noChangeArrowheads="1"/>
            </p:cNvSpPr>
            <p:nvPr/>
          </p:nvSpPr>
          <p:spPr bwMode="auto">
            <a:xfrm>
              <a:off x="2684" y="964"/>
              <a:ext cx="460" cy="293"/>
            </a:xfrm>
            <a:prstGeom prst="ellipse">
              <a:avLst/>
            </a:prstGeom>
            <a:solidFill>
              <a:srgbClr val="FF9966"/>
            </a:solidFill>
            <a:ln w="28575">
              <a:solidFill>
                <a:schemeClr val="tx1"/>
              </a:solidFill>
              <a:round/>
              <a:headEnd type="none" w="sm" len="sm"/>
              <a:tailEnd/>
            </a:ln>
          </p:spPr>
          <p:txBody>
            <a:bodyPr wrap="none" anchor="ctr"/>
            <a:lstStyle/>
            <a:p>
              <a:pPr algn="ctr">
                <a:defRPr/>
              </a:pPr>
              <a:r>
                <a:rPr lang="en-US" sz="2000" b="1" i="1">
                  <a:latin typeface="Comic Sans MS"/>
                  <a:cs typeface="Times New Roman (Hebrew)"/>
                </a:rPr>
                <a:t>C</a:t>
              </a:r>
              <a:endParaRPr/>
            </a:p>
          </p:txBody>
        </p:sp>
        <p:sp>
          <p:nvSpPr>
            <p:cNvPr id="9" name="Oval 7"/>
            <p:cNvSpPr>
              <a:spLocks noChangeArrowheads="1"/>
            </p:cNvSpPr>
            <p:nvPr/>
          </p:nvSpPr>
          <p:spPr bwMode="auto">
            <a:xfrm>
              <a:off x="1436" y="1802"/>
              <a:ext cx="427" cy="283"/>
            </a:xfrm>
            <a:prstGeom prst="ellipse">
              <a:avLst/>
            </a:prstGeom>
            <a:solidFill>
              <a:srgbClr val="FF9966"/>
            </a:solidFill>
            <a:ln w="28575">
              <a:solidFill>
                <a:schemeClr val="tx1"/>
              </a:solidFill>
              <a:round/>
              <a:headEnd type="none" w="sm" len="sm"/>
              <a:tailEnd/>
            </a:ln>
          </p:spPr>
          <p:txBody>
            <a:bodyPr wrap="none" anchor="ctr"/>
            <a:lstStyle/>
            <a:p>
              <a:pPr algn="ctr">
                <a:defRPr/>
              </a:pPr>
              <a:r>
                <a:rPr lang="en-US" sz="2000" b="1" i="1">
                  <a:latin typeface="Comic Sans MS"/>
                  <a:cs typeface="Times New Roman (Hebrew)"/>
                </a:rPr>
                <a:t>X</a:t>
              </a:r>
              <a:r>
                <a:rPr lang="en-US" sz="2000" b="1" i="1" baseline="-25000">
                  <a:latin typeface="Comic Sans MS"/>
                  <a:cs typeface="Times New Roman (Hebrew)"/>
                </a:rPr>
                <a:t>1</a:t>
              </a:r>
              <a:endParaRPr lang="en-US" sz="2000" b="1" i="1">
                <a:latin typeface="Comic Sans MS"/>
                <a:cs typeface="Times New Roman (Hebrew)"/>
              </a:endParaRPr>
            </a:p>
          </p:txBody>
        </p:sp>
        <p:sp>
          <p:nvSpPr>
            <p:cNvPr id="10" name="Oval 8"/>
            <p:cNvSpPr>
              <a:spLocks noChangeArrowheads="1"/>
            </p:cNvSpPr>
            <p:nvPr/>
          </p:nvSpPr>
          <p:spPr bwMode="auto">
            <a:xfrm>
              <a:off x="1964" y="1802"/>
              <a:ext cx="486" cy="283"/>
            </a:xfrm>
            <a:prstGeom prst="ellipse">
              <a:avLst/>
            </a:prstGeom>
            <a:solidFill>
              <a:srgbClr val="FF9966"/>
            </a:solidFill>
            <a:ln w="28575">
              <a:solidFill>
                <a:schemeClr val="tx1"/>
              </a:solidFill>
              <a:round/>
              <a:headEnd type="none" w="sm" len="sm"/>
              <a:tailEnd/>
            </a:ln>
          </p:spPr>
          <p:txBody>
            <a:bodyPr wrap="none" anchor="ctr"/>
            <a:lstStyle/>
            <a:p>
              <a:pPr algn="ctr">
                <a:defRPr/>
              </a:pPr>
              <a:r>
                <a:rPr lang="en-US" sz="2000" b="1" i="1">
                  <a:latin typeface="Comic Sans MS"/>
                  <a:cs typeface="Times New Roman (Hebrew)"/>
                </a:rPr>
                <a:t>X</a:t>
              </a:r>
              <a:r>
                <a:rPr lang="en-US" sz="2000" b="1" i="1" baseline="-25000">
                  <a:latin typeface="Comic Sans MS"/>
                  <a:cs typeface="Times New Roman (Hebrew)"/>
                </a:rPr>
                <a:t>2</a:t>
              </a:r>
              <a:endParaRPr lang="en-US" sz="2000" b="1" i="1">
                <a:latin typeface="Comic Sans MS"/>
                <a:cs typeface="Times New Roman (Hebrew)"/>
              </a:endParaRPr>
            </a:p>
          </p:txBody>
        </p:sp>
        <p:sp>
          <p:nvSpPr>
            <p:cNvPr id="11" name="Oval 9"/>
            <p:cNvSpPr>
              <a:spLocks noChangeArrowheads="1"/>
            </p:cNvSpPr>
            <p:nvPr/>
          </p:nvSpPr>
          <p:spPr bwMode="auto">
            <a:xfrm>
              <a:off x="3596" y="1802"/>
              <a:ext cx="401" cy="283"/>
            </a:xfrm>
            <a:prstGeom prst="ellipse">
              <a:avLst/>
            </a:prstGeom>
            <a:solidFill>
              <a:srgbClr val="FF9966"/>
            </a:solidFill>
            <a:ln w="28575">
              <a:solidFill>
                <a:schemeClr val="tx1"/>
              </a:solidFill>
              <a:round/>
              <a:headEnd type="none" w="sm" len="sm"/>
              <a:tailEnd/>
            </a:ln>
          </p:spPr>
          <p:txBody>
            <a:bodyPr wrap="none" anchor="ctr"/>
            <a:lstStyle/>
            <a:p>
              <a:pPr algn="ctr">
                <a:defRPr/>
              </a:pPr>
              <a:r>
                <a:rPr lang="en-US" sz="2000" b="1" i="1">
                  <a:latin typeface="Comic Sans MS"/>
                  <a:cs typeface="Times New Roman (Hebrew)"/>
                </a:rPr>
                <a:t>X</a:t>
              </a:r>
              <a:r>
                <a:rPr lang="en-US" sz="2000" b="1" i="1" baseline="-25000">
                  <a:latin typeface="Comic Sans MS"/>
                  <a:cs typeface="Times New Roman (Hebrew)"/>
                </a:rPr>
                <a:t>5</a:t>
              </a:r>
              <a:endParaRPr lang="en-US" sz="2000" b="1" i="1">
                <a:latin typeface="Comic Sans MS"/>
                <a:cs typeface="Times New Roman (Hebrew)"/>
              </a:endParaRPr>
            </a:p>
          </p:txBody>
        </p:sp>
        <p:sp>
          <p:nvSpPr>
            <p:cNvPr id="12" name="Oval 10"/>
            <p:cNvSpPr>
              <a:spLocks noChangeArrowheads="1"/>
            </p:cNvSpPr>
            <p:nvPr/>
          </p:nvSpPr>
          <p:spPr bwMode="auto">
            <a:xfrm>
              <a:off x="2588" y="1802"/>
              <a:ext cx="396" cy="283"/>
            </a:xfrm>
            <a:prstGeom prst="ellipse">
              <a:avLst/>
            </a:prstGeom>
            <a:solidFill>
              <a:srgbClr val="FF9966"/>
            </a:solidFill>
            <a:ln w="28575">
              <a:solidFill>
                <a:schemeClr val="tx1"/>
              </a:solidFill>
              <a:round/>
              <a:headEnd type="none" w="sm" len="sm"/>
              <a:tailEnd/>
            </a:ln>
          </p:spPr>
          <p:txBody>
            <a:bodyPr wrap="none" anchor="ctr"/>
            <a:lstStyle/>
            <a:p>
              <a:pPr algn="ctr">
                <a:defRPr/>
              </a:pPr>
              <a:r>
                <a:rPr lang="en-US" sz="2000" b="1" i="1">
                  <a:latin typeface="Comic Sans MS"/>
                  <a:cs typeface="Times New Roman (Hebrew)"/>
                </a:rPr>
                <a:t>X</a:t>
              </a:r>
              <a:r>
                <a:rPr lang="en-US" sz="2000" b="1" i="1" baseline="-25000">
                  <a:latin typeface="Comic Sans MS"/>
                  <a:cs typeface="Times New Roman (Hebrew)"/>
                </a:rPr>
                <a:t>3</a:t>
              </a:r>
              <a:endParaRPr/>
            </a:p>
          </p:txBody>
        </p:sp>
        <p:cxnSp>
          <p:nvCxnSpPr>
            <p:cNvPr id="13" name="AutoShape 11"/>
            <p:cNvCxnSpPr>
              <a:cxnSpLocks noChangeShapeType="1"/>
              <a:stCxn id="8" idx="4"/>
              <a:endCxn id="9" idx="0"/>
            </p:cNvCxnSpPr>
            <p:nvPr/>
          </p:nvCxnSpPr>
          <p:spPr bwMode="auto">
            <a:xfrm rot="5400000">
              <a:off x="2010" y="898"/>
              <a:ext cx="544" cy="1264"/>
            </a:xfrm>
            <a:prstGeom prst="straightConnector1">
              <a:avLst/>
            </a:prstGeom>
            <a:noFill/>
            <a:ln w="38100">
              <a:solidFill>
                <a:schemeClr val="tx1"/>
              </a:solidFill>
              <a:round/>
              <a:headEnd/>
              <a:tailEnd type="triangle" w="med" len="med"/>
            </a:ln>
          </p:spPr>
        </p:cxnSp>
        <p:cxnSp>
          <p:nvCxnSpPr>
            <p:cNvPr id="14" name="AutoShape 12"/>
            <p:cNvCxnSpPr>
              <a:cxnSpLocks noChangeShapeType="1"/>
              <a:stCxn id="8" idx="4"/>
              <a:endCxn id="10" idx="0"/>
            </p:cNvCxnSpPr>
            <p:nvPr/>
          </p:nvCxnSpPr>
          <p:spPr bwMode="auto">
            <a:xfrm rot="5400000">
              <a:off x="2289" y="1177"/>
              <a:ext cx="544" cy="707"/>
            </a:xfrm>
            <a:prstGeom prst="straightConnector1">
              <a:avLst/>
            </a:prstGeom>
            <a:noFill/>
            <a:ln w="38100">
              <a:solidFill>
                <a:schemeClr val="tx1"/>
              </a:solidFill>
              <a:round/>
              <a:headEnd/>
              <a:tailEnd type="triangle" w="med" len="med"/>
            </a:ln>
          </p:spPr>
        </p:cxnSp>
        <p:cxnSp>
          <p:nvCxnSpPr>
            <p:cNvPr id="15" name="AutoShape 13"/>
            <p:cNvCxnSpPr>
              <a:cxnSpLocks noChangeShapeType="1"/>
              <a:stCxn id="8" idx="4"/>
              <a:endCxn id="12" idx="0"/>
            </p:cNvCxnSpPr>
            <p:nvPr/>
          </p:nvCxnSpPr>
          <p:spPr bwMode="auto">
            <a:xfrm rot="5400000">
              <a:off x="2578" y="1466"/>
              <a:ext cx="544" cy="128"/>
            </a:xfrm>
            <a:prstGeom prst="straightConnector1">
              <a:avLst/>
            </a:prstGeom>
            <a:noFill/>
            <a:ln w="38100">
              <a:solidFill>
                <a:schemeClr val="tx1"/>
              </a:solidFill>
              <a:round/>
              <a:headEnd/>
              <a:tailEnd type="triangle" w="med" len="med"/>
            </a:ln>
          </p:spPr>
        </p:cxnSp>
        <p:cxnSp>
          <p:nvCxnSpPr>
            <p:cNvPr id="16" name="AutoShape 14"/>
            <p:cNvCxnSpPr>
              <a:cxnSpLocks noChangeShapeType="1"/>
              <a:stCxn id="8" idx="4"/>
              <a:endCxn id="11" idx="0"/>
            </p:cNvCxnSpPr>
            <p:nvPr/>
          </p:nvCxnSpPr>
          <p:spPr bwMode="auto">
            <a:xfrm rot="16199999" flipH="1">
              <a:off x="3083" y="1089"/>
              <a:ext cx="544" cy="883"/>
            </a:xfrm>
            <a:prstGeom prst="straightConnector1">
              <a:avLst/>
            </a:prstGeom>
            <a:noFill/>
            <a:ln w="38100">
              <a:solidFill>
                <a:schemeClr val="tx1"/>
              </a:solidFill>
              <a:round/>
              <a:headEnd/>
              <a:tailEnd type="triangle" w="med" len="med"/>
            </a:ln>
          </p:spPr>
        </p:cxnSp>
        <p:sp>
          <p:nvSpPr>
            <p:cNvPr id="17" name="Oval 15"/>
            <p:cNvSpPr>
              <a:spLocks noChangeArrowheads="1"/>
            </p:cNvSpPr>
            <p:nvPr/>
          </p:nvSpPr>
          <p:spPr bwMode="auto">
            <a:xfrm>
              <a:off x="3116" y="1802"/>
              <a:ext cx="401" cy="283"/>
            </a:xfrm>
            <a:prstGeom prst="ellipse">
              <a:avLst/>
            </a:prstGeom>
            <a:solidFill>
              <a:srgbClr val="FF9966"/>
            </a:solidFill>
            <a:ln w="28575">
              <a:solidFill>
                <a:schemeClr val="tx1"/>
              </a:solidFill>
              <a:round/>
              <a:headEnd type="none" w="sm" len="sm"/>
              <a:tailEnd/>
            </a:ln>
          </p:spPr>
          <p:txBody>
            <a:bodyPr wrap="none" anchor="ctr"/>
            <a:lstStyle/>
            <a:p>
              <a:pPr algn="ctr">
                <a:defRPr/>
              </a:pPr>
              <a:r>
                <a:rPr lang="en-US" sz="2000" b="1" i="1">
                  <a:latin typeface="Comic Sans MS"/>
                  <a:cs typeface="Times New Roman (Hebrew)"/>
                </a:rPr>
                <a:t>X</a:t>
              </a:r>
              <a:r>
                <a:rPr lang="en-US" sz="2000" b="1" i="1" baseline="-25000">
                  <a:latin typeface="Comic Sans MS"/>
                  <a:cs typeface="Times New Roman (Hebrew)"/>
                </a:rPr>
                <a:t>4</a:t>
              </a:r>
              <a:endParaRPr lang="en-US" sz="2000" b="1" i="1">
                <a:latin typeface="Comic Sans MS"/>
                <a:cs typeface="Times New Roman (Hebrew)"/>
              </a:endParaRPr>
            </a:p>
          </p:txBody>
        </p:sp>
        <p:sp>
          <p:nvSpPr>
            <p:cNvPr id="18" name="Oval 16"/>
            <p:cNvSpPr>
              <a:spLocks noChangeArrowheads="1"/>
            </p:cNvSpPr>
            <p:nvPr/>
          </p:nvSpPr>
          <p:spPr bwMode="auto">
            <a:xfrm>
              <a:off x="4076" y="1802"/>
              <a:ext cx="454" cy="283"/>
            </a:xfrm>
            <a:prstGeom prst="ellipse">
              <a:avLst/>
            </a:prstGeom>
            <a:solidFill>
              <a:srgbClr val="FF9966"/>
            </a:solidFill>
            <a:ln w="28575">
              <a:solidFill>
                <a:schemeClr val="tx1"/>
              </a:solidFill>
              <a:round/>
              <a:headEnd type="none" w="sm" len="sm"/>
              <a:tailEnd/>
            </a:ln>
          </p:spPr>
          <p:txBody>
            <a:bodyPr wrap="none" anchor="ctr"/>
            <a:lstStyle/>
            <a:p>
              <a:pPr algn="ctr">
                <a:defRPr/>
              </a:pPr>
              <a:r>
                <a:rPr lang="en-US" sz="2000" b="1" i="1">
                  <a:latin typeface="Comic Sans MS"/>
                  <a:cs typeface="Times New Roman (Hebrew)"/>
                </a:rPr>
                <a:t>X</a:t>
              </a:r>
              <a:r>
                <a:rPr lang="en-US" sz="2000" b="1" i="1" baseline="-25000">
                  <a:latin typeface="Comic Sans MS"/>
                  <a:cs typeface="Times New Roman (Hebrew)"/>
                </a:rPr>
                <a:t>6</a:t>
              </a:r>
              <a:endParaRPr lang="en-US" sz="2000" b="1" i="1">
                <a:latin typeface="Comic Sans MS"/>
                <a:cs typeface="Times New Roman (Hebrew)"/>
              </a:endParaRPr>
            </a:p>
          </p:txBody>
        </p:sp>
        <p:cxnSp>
          <p:nvCxnSpPr>
            <p:cNvPr id="19" name="AutoShape 17"/>
            <p:cNvCxnSpPr>
              <a:cxnSpLocks noChangeShapeType="1"/>
              <a:stCxn id="8" idx="4"/>
              <a:endCxn id="17" idx="0"/>
            </p:cNvCxnSpPr>
            <p:nvPr/>
          </p:nvCxnSpPr>
          <p:spPr bwMode="auto">
            <a:xfrm rot="16199999" flipH="1">
              <a:off x="2843" y="1329"/>
              <a:ext cx="544" cy="403"/>
            </a:xfrm>
            <a:prstGeom prst="straightConnector1">
              <a:avLst/>
            </a:prstGeom>
            <a:noFill/>
            <a:ln w="38100">
              <a:solidFill>
                <a:schemeClr val="tx1"/>
              </a:solidFill>
              <a:round/>
              <a:headEnd/>
              <a:tailEnd type="triangle" w="med" len="med"/>
            </a:ln>
          </p:spPr>
        </p:cxnSp>
        <p:cxnSp>
          <p:nvCxnSpPr>
            <p:cNvPr id="20" name="AutoShape 18"/>
            <p:cNvCxnSpPr>
              <a:cxnSpLocks noChangeShapeType="1"/>
              <a:stCxn id="8" idx="4"/>
              <a:endCxn id="18" idx="0"/>
            </p:cNvCxnSpPr>
            <p:nvPr/>
          </p:nvCxnSpPr>
          <p:spPr bwMode="auto">
            <a:xfrm rot="16199999" flipH="1">
              <a:off x="3336" y="835"/>
              <a:ext cx="544" cy="1389"/>
            </a:xfrm>
            <a:prstGeom prst="straightConnector1">
              <a:avLst/>
            </a:prstGeom>
            <a:noFill/>
            <a:ln w="38100">
              <a:solidFill>
                <a:schemeClr val="tx1"/>
              </a:solidFill>
              <a:round/>
              <a:headEnd/>
              <a:tailEnd type="triangle" w="med" len="med"/>
            </a:ln>
          </p:spPr>
        </p:cxnSp>
      </p:grpSp>
      <mc:AlternateContent xmlns:mc="http://schemas.openxmlformats.org/markup-compatibility/2006">
        <mc:Choice xmlns:a14="http://schemas.microsoft.com/office/drawing/2010/main" Requires="a14">
          <p:sp>
            <p:nvSpPr>
              <p:cNvPr id="3" name="Object 2"/>
              <p:cNvSpPr txBox="1"/>
              <p:nvPr/>
            </p:nvSpPr>
            <p:spPr bwMode="auto">
              <a:xfrm>
                <a:off x="3812748" y="4191002"/>
                <a:ext cx="3194050" cy="863636"/>
              </a:xfrm>
              <a:prstGeom prst="rect">
                <a:avLst/>
              </a:prstGeom>
            </p:spPr>
            <p:txBody>
              <a:bodyPr>
                <a:norm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solidFill>
                                <a:srgbClr val="000000"/>
                              </a:solidFill>
                              <a:latin typeface="Cambria Math" panose="02040503050406030204" pitchFamily="18" charset="0"/>
                            </a:rPr>
                          </m:ctrlPr>
                        </m:accPr>
                        <m:e>
                          <m:r>
                            <a:rPr lang="en-US" sz="2400" i="1">
                              <a:solidFill>
                                <a:srgbClr val="000000"/>
                              </a:solidFill>
                              <a:latin typeface="Cambria Math" panose="02040503050406030204" pitchFamily="18" charset="0"/>
                            </a:rPr>
                            <m:t>𝑃</m:t>
                          </m:r>
                        </m:e>
                      </m:acc>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𝑁</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𝐶</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num>
                        <m:den>
                          <m:r>
                            <a:rPr lang="en-US" sz="2400" i="1">
                              <a:solidFill>
                                <a:srgbClr val="000000"/>
                              </a:solidFill>
                              <a:latin typeface="Cambria Math" panose="02040503050406030204" pitchFamily="18" charset="0"/>
                            </a:rPr>
                            <m:t>𝑁</m:t>
                          </m:r>
                          <m:r>
                            <a:rPr lang="en-US" sz="2400" i="1">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𝑇</m:t>
                          </m:r>
                          <m:r>
                            <a:rPr lang="en-US" sz="2400" i="1">
                              <a:solidFill>
                                <a:srgbClr val="000000"/>
                              </a:solidFill>
                              <a:latin typeface="Cambria Math" panose="02040503050406030204" pitchFamily="18" charset="0"/>
                            </a:rPr>
                            <m:t>)</m:t>
                          </m:r>
                        </m:den>
                      </m:f>
                    </m:oMath>
                  </m:oMathPara>
                </a14:m>
                <a:endParaRPr lang="en-US" sz="2400" dirty="0"/>
              </a:p>
            </p:txBody>
          </p:sp>
        </mc:Choice>
        <mc:Fallback>
          <p:sp>
            <p:nvSpPr>
              <p:cNvPr id="3" name="Object 2"/>
              <p:cNvSpPr txBox="1">
                <a:spLocks noRot="1" noChangeAspect="1" noMove="1" noResize="1" noEditPoints="1" noAdjustHandles="1" noChangeArrowheads="1" noChangeShapeType="1" noTextEdit="1"/>
              </p:cNvSpPr>
              <p:nvPr/>
            </p:nvSpPr>
            <p:spPr bwMode="auto">
              <a:xfrm>
                <a:off x="3812748" y="4191002"/>
                <a:ext cx="3194050" cy="863636"/>
              </a:xfrm>
              <a:prstGeom prst="rect">
                <a:avLst/>
              </a:prstGeom>
              <a:blipFill>
                <a:blip r:embed="rId3"/>
                <a:stretch>
                  <a:fillRect/>
                </a:stretch>
              </a:blipFill>
            </p:spPr>
            <p:txBody>
              <a:bodyPr/>
              <a:lstStyle/>
              <a:p>
                <a:r>
                  <a:rPr lang="en-US">
                    <a:noFill/>
                  </a:rPr>
                  <a:t> </a:t>
                </a:r>
              </a:p>
            </p:txBody>
          </p:sp>
        </mc:Fallback>
      </mc:AlternateContent>
      <p:sp>
        <p:nvSpPr>
          <p:cNvPr id="22" name="Footer Placeholder 4"/>
          <p:cNvSpPr>
            <a:spLocks/>
          </p:cNvSpPr>
          <p:nvPr/>
        </p:nvSpPr>
        <p:spPr bwMode="auto">
          <a:xfrm>
            <a:off x="1092312" y="6580584"/>
            <a:ext cx="2895600" cy="304800"/>
          </a:xfrm>
          <a:prstGeom prst="rect">
            <a:avLst/>
          </a:prstGeom>
          <a:ln>
            <a:miter lim="800000"/>
            <a:headEnd/>
            <a:tailEnd/>
          </a:ln>
        </p:spPr>
        <p:txBody>
          <a:bodyPr/>
          <a:lstStyle>
            <a:defPPr>
              <a:defRPr lang="en-US"/>
            </a:defPPr>
            <a:lvl1pPr algn="l">
              <a:spcBef>
                <a:spcPts val="0"/>
              </a:spcBef>
              <a:spcAft>
                <a:spcPts val="0"/>
              </a:spcAft>
              <a:defRPr sz="2400">
                <a:solidFill>
                  <a:schemeClr val="tx1"/>
                </a:solidFill>
                <a:latin typeface="Arial"/>
                <a:ea typeface="+mn-ea"/>
                <a:cs typeface="+mn-cs"/>
              </a:defRPr>
            </a:lvl1pPr>
            <a:lvl2pPr marL="457200" algn="l">
              <a:spcBef>
                <a:spcPts val="0"/>
              </a:spcBef>
              <a:spcAft>
                <a:spcPts val="0"/>
              </a:spcAft>
              <a:defRPr sz="2400">
                <a:solidFill>
                  <a:schemeClr val="tx1"/>
                </a:solidFill>
                <a:latin typeface="Arial"/>
                <a:ea typeface="+mn-ea"/>
                <a:cs typeface="+mn-cs"/>
              </a:defRPr>
            </a:lvl2pPr>
            <a:lvl3pPr marL="914400" algn="l">
              <a:spcBef>
                <a:spcPts val="0"/>
              </a:spcBef>
              <a:spcAft>
                <a:spcPts val="0"/>
              </a:spcAft>
              <a:defRPr sz="2400">
                <a:solidFill>
                  <a:schemeClr val="tx1"/>
                </a:solidFill>
                <a:latin typeface="Arial"/>
                <a:ea typeface="+mn-ea"/>
                <a:cs typeface="+mn-cs"/>
              </a:defRPr>
            </a:lvl3pPr>
            <a:lvl4pPr marL="1371600" algn="l">
              <a:spcBef>
                <a:spcPts val="0"/>
              </a:spcBef>
              <a:spcAft>
                <a:spcPts val="0"/>
              </a:spcAft>
              <a:defRPr sz="2400">
                <a:solidFill>
                  <a:schemeClr val="tx1"/>
                </a:solidFill>
                <a:latin typeface="Arial"/>
                <a:ea typeface="+mn-ea"/>
                <a:cs typeface="+mn-cs"/>
              </a:defRPr>
            </a:lvl4pPr>
            <a:lvl5pPr marL="1828800" algn="l">
              <a:spcBef>
                <a:spcPts val="0"/>
              </a:spcBef>
              <a:spcAft>
                <a:spcPts val="0"/>
              </a:spcAft>
              <a:defRPr sz="2400">
                <a:solidFill>
                  <a:schemeClr val="tx1"/>
                </a:solidFill>
                <a:latin typeface="Arial"/>
                <a:ea typeface="+mn-ea"/>
                <a:cs typeface="+mn-cs"/>
              </a:defRPr>
            </a:lvl5pPr>
            <a:lvl6pPr marL="2286000" algn="l" defTabSz="914400">
              <a:defRPr sz="2400">
                <a:solidFill>
                  <a:schemeClr val="tx1"/>
                </a:solidFill>
                <a:latin typeface="Arial"/>
                <a:ea typeface="+mn-ea"/>
                <a:cs typeface="+mn-cs"/>
              </a:defRPr>
            </a:lvl6pPr>
            <a:lvl7pPr marL="2743200" algn="l" defTabSz="914400">
              <a:defRPr sz="2400">
                <a:solidFill>
                  <a:schemeClr val="tx1"/>
                </a:solidFill>
                <a:latin typeface="Arial"/>
                <a:ea typeface="+mn-ea"/>
                <a:cs typeface="+mn-cs"/>
              </a:defRPr>
            </a:lvl7pPr>
            <a:lvl8pPr marL="3200400" algn="l" defTabSz="914400">
              <a:defRPr sz="2400">
                <a:solidFill>
                  <a:schemeClr val="tx1"/>
                </a:solidFill>
                <a:latin typeface="Arial"/>
                <a:ea typeface="+mn-ea"/>
                <a:cs typeface="+mn-cs"/>
              </a:defRPr>
            </a:lvl8pPr>
            <a:lvl9pPr marL="3657600" algn="l" defTabSz="914400">
              <a:defRPr sz="2400">
                <a:solidFill>
                  <a:schemeClr val="tx1"/>
                </a:solidFill>
                <a:latin typeface="Arial"/>
                <a:ea typeface="+mn-ea"/>
                <a:cs typeface="+mn-cs"/>
              </a:defRPr>
            </a:lvl9pPr>
          </a:lstStyle>
          <a:p>
            <a:pPr algn="r">
              <a:defRPr/>
            </a:pPr>
            <a:r>
              <a:rPr lang="en-US" sz="1600" dirty="0">
                <a:latin typeface="+mn-lt"/>
              </a:rPr>
              <a:t>Slide from Chris Manning</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a:xfrm>
            <a:off x="2133600" y="-76200"/>
            <a:ext cx="8077200" cy="990600"/>
          </a:xfrm>
        </p:spPr>
        <p:txBody>
          <a:bodyPr/>
          <a:lstStyle/>
          <a:p>
            <a:pPr>
              <a:defRPr/>
            </a:pPr>
            <a:r>
              <a:rPr lang="en-US" sz="4800"/>
              <a:t>Problem with Max Likelihood</a:t>
            </a:r>
            <a:endParaRPr/>
          </a:p>
        </p:txBody>
      </p:sp>
      <p:sp>
        <p:nvSpPr>
          <p:cNvPr id="5" name="Rectangle 4"/>
          <p:cNvSpPr>
            <a:spLocks noGrp="1" noChangeArrowheads="1"/>
          </p:cNvSpPr>
          <p:nvPr>
            <p:ph type="body" sz="half" idx="2"/>
          </p:nvPr>
        </p:nvSpPr>
        <p:spPr bwMode="auto">
          <a:xfrm>
            <a:off x="2286000" y="3078290"/>
            <a:ext cx="7772400" cy="3352800"/>
          </a:xfrm>
        </p:spPr>
        <p:txBody>
          <a:bodyPr/>
          <a:lstStyle/>
          <a:p>
            <a:pPr marL="0" indent="0" algn="ctr">
              <a:lnSpc>
                <a:spcPct val="90000"/>
              </a:lnSpc>
              <a:buNone/>
              <a:defRPr/>
            </a:pPr>
            <a:r>
              <a:rPr lang="en-US" sz="2400" i="1">
                <a:latin typeface="+mj-lt"/>
              </a:rPr>
              <a:t>P</a:t>
            </a:r>
            <a:r>
              <a:rPr lang="en-US" sz="2400">
                <a:latin typeface="+mj-lt"/>
              </a:rPr>
              <a:t>(</a:t>
            </a:r>
            <a:r>
              <a:rPr lang="en-US" sz="2400" i="1">
                <a:latin typeface="+mj-lt"/>
              </a:rPr>
              <a:t>X</a:t>
            </a:r>
            <a:r>
              <a:rPr lang="en-US" sz="2400" baseline="-25000">
                <a:latin typeface="+mj-lt"/>
              </a:rPr>
              <a:t>1</a:t>
            </a:r>
            <a:r>
              <a:rPr lang="en-US" sz="2400">
                <a:latin typeface="+mj-lt"/>
              </a:rPr>
              <a:t>, …, </a:t>
            </a:r>
            <a:r>
              <a:rPr lang="en-US" sz="2400" i="1">
                <a:latin typeface="+mj-lt"/>
              </a:rPr>
              <a:t>X</a:t>
            </a:r>
            <a:r>
              <a:rPr lang="en-US" sz="2400" baseline="-25000">
                <a:latin typeface="+mj-lt"/>
              </a:rPr>
              <a:t>5</a:t>
            </a:r>
            <a:r>
              <a:rPr lang="en-US" sz="2400">
                <a:latin typeface="+mj-lt"/>
              </a:rPr>
              <a:t> | </a:t>
            </a:r>
            <a:r>
              <a:rPr lang="en-US" sz="2400" i="1">
                <a:latin typeface="+mj-lt"/>
              </a:rPr>
              <a:t>C</a:t>
            </a:r>
            <a:r>
              <a:rPr lang="en-US" sz="2400">
                <a:latin typeface="+mj-lt"/>
              </a:rPr>
              <a:t>) = </a:t>
            </a:r>
            <a:r>
              <a:rPr lang="en-US" sz="2400" i="1">
                <a:latin typeface="+mj-lt"/>
              </a:rPr>
              <a:t>P</a:t>
            </a:r>
            <a:r>
              <a:rPr lang="en-US" sz="2400">
                <a:latin typeface="+mj-lt"/>
              </a:rPr>
              <a:t>(</a:t>
            </a:r>
            <a:r>
              <a:rPr lang="en-US" sz="2400" i="1">
                <a:latin typeface="+mj-lt"/>
              </a:rPr>
              <a:t>X</a:t>
            </a:r>
            <a:r>
              <a:rPr lang="en-US" sz="2400" baseline="-25000">
                <a:latin typeface="+mj-lt"/>
              </a:rPr>
              <a:t>1</a:t>
            </a:r>
            <a:r>
              <a:rPr lang="en-US" sz="2400">
                <a:latin typeface="+mj-lt"/>
              </a:rPr>
              <a:t> | </a:t>
            </a:r>
            <a:r>
              <a:rPr lang="en-US" sz="2400" i="1">
                <a:latin typeface="+mj-lt"/>
              </a:rPr>
              <a:t>C</a:t>
            </a:r>
            <a:r>
              <a:rPr lang="en-US" sz="2400">
                <a:latin typeface="+mj-lt"/>
              </a:rPr>
              <a:t>) </a:t>
            </a:r>
            <a:r>
              <a:rPr lang="en-US" sz="2400" b="1">
                <a:latin typeface="+mj-lt"/>
              </a:rPr>
              <a:t>∙</a:t>
            </a:r>
            <a:r>
              <a:rPr lang="en-US" sz="2400">
                <a:latin typeface="+mj-lt"/>
              </a:rPr>
              <a:t> </a:t>
            </a:r>
            <a:r>
              <a:rPr lang="en-US" sz="2400" i="1">
                <a:latin typeface="+mj-lt"/>
              </a:rPr>
              <a:t>P</a:t>
            </a:r>
            <a:r>
              <a:rPr lang="en-US" sz="2400">
                <a:latin typeface="+mj-lt"/>
              </a:rPr>
              <a:t>(</a:t>
            </a:r>
            <a:r>
              <a:rPr lang="en-US" sz="2400" i="1">
                <a:latin typeface="+mj-lt"/>
              </a:rPr>
              <a:t>X</a:t>
            </a:r>
            <a:r>
              <a:rPr lang="en-US" sz="2400" baseline="-25000">
                <a:latin typeface="+mj-lt"/>
              </a:rPr>
              <a:t>1</a:t>
            </a:r>
            <a:r>
              <a:rPr lang="en-US" sz="2400">
                <a:latin typeface="+mj-lt"/>
              </a:rPr>
              <a:t> | </a:t>
            </a:r>
            <a:r>
              <a:rPr lang="en-US" sz="2400" i="1">
                <a:latin typeface="+mj-lt"/>
              </a:rPr>
              <a:t>C</a:t>
            </a:r>
            <a:r>
              <a:rPr lang="en-US" sz="2400">
                <a:latin typeface="+mj-lt"/>
              </a:rPr>
              <a:t>) </a:t>
            </a:r>
            <a:r>
              <a:rPr lang="en-US" sz="2400" b="1">
                <a:latin typeface="+mj-lt"/>
              </a:rPr>
              <a:t>∙</a:t>
            </a:r>
            <a:r>
              <a:rPr lang="en-US" sz="2400">
                <a:latin typeface="+mj-lt"/>
              </a:rPr>
              <a:t> … </a:t>
            </a:r>
            <a:r>
              <a:rPr lang="en-US" sz="2400" i="1">
                <a:latin typeface="+mj-lt"/>
              </a:rPr>
              <a:t>P</a:t>
            </a:r>
            <a:r>
              <a:rPr lang="en-US" sz="2400">
                <a:latin typeface="+mj-lt"/>
              </a:rPr>
              <a:t>(</a:t>
            </a:r>
            <a:r>
              <a:rPr lang="en-US" sz="2400" i="1">
                <a:latin typeface="+mj-lt"/>
              </a:rPr>
              <a:t>X</a:t>
            </a:r>
            <a:r>
              <a:rPr lang="en-US" sz="2400" i="1" baseline="-25000">
                <a:latin typeface="+mj-lt"/>
              </a:rPr>
              <a:t>5</a:t>
            </a:r>
            <a:r>
              <a:rPr lang="en-US" sz="2400">
                <a:latin typeface="+mj-lt"/>
              </a:rPr>
              <a:t> | </a:t>
            </a:r>
            <a:r>
              <a:rPr lang="en-US" sz="2400" i="1">
                <a:latin typeface="+mj-lt"/>
              </a:rPr>
              <a:t>C</a:t>
            </a:r>
            <a:r>
              <a:rPr lang="en-US" sz="2400">
                <a:latin typeface="+mj-lt"/>
              </a:rPr>
              <a:t>)</a:t>
            </a:r>
            <a:endParaRPr lang="en-US" sz="2000">
              <a:latin typeface="+mj-lt"/>
            </a:endParaRPr>
          </a:p>
          <a:p>
            <a:pPr>
              <a:lnSpc>
                <a:spcPct val="150000"/>
              </a:lnSpc>
              <a:defRPr/>
            </a:pPr>
            <a:r>
              <a:rPr lang="en-US" sz="2000"/>
              <a:t>What if we have seen no training cases where patient had no flu and muscle aches?</a:t>
            </a:r>
            <a:endParaRPr/>
          </a:p>
          <a:p>
            <a:pPr lvl="1">
              <a:lnSpc>
                <a:spcPct val="90000"/>
              </a:lnSpc>
              <a:defRPr/>
            </a:pPr>
            <a:endParaRPr lang="en-US" sz="1800"/>
          </a:p>
          <a:p>
            <a:pPr marL="457200" lvl="1" indent="0">
              <a:lnSpc>
                <a:spcPct val="90000"/>
              </a:lnSpc>
              <a:buNone/>
              <a:defRPr/>
            </a:pPr>
            <a:endParaRPr lang="en-US" sz="1800"/>
          </a:p>
          <a:p>
            <a:pPr>
              <a:lnSpc>
                <a:spcPct val="90000"/>
              </a:lnSpc>
              <a:defRPr/>
            </a:pPr>
            <a:r>
              <a:rPr lang="en-US" sz="2000"/>
              <a:t>Zero probabilities cannot be conditioned away, no matter the other evidence!</a:t>
            </a:r>
            <a:endParaRPr/>
          </a:p>
        </p:txBody>
      </p:sp>
      <mc:AlternateContent xmlns:mc="http://schemas.openxmlformats.org/markup-compatibility/2006">
        <mc:Choice xmlns:a14="http://schemas.microsoft.com/office/drawing/2010/main" Requires="a14">
          <p:sp>
            <p:nvSpPr>
              <p:cNvPr id="2" name="Object 1"/>
              <p:cNvSpPr txBox="1"/>
              <p:nvPr/>
            </p:nvSpPr>
            <p:spPr bwMode="auto">
              <a:xfrm>
                <a:off x="3429000" y="5783262"/>
                <a:ext cx="5060950" cy="769938"/>
              </a:xfrm>
              <a:prstGeom prst="rect">
                <a:avLst/>
              </a:prstGeom>
            </p:spPr>
            <p:txBody>
              <a:bodyPr>
                <a:noAutofit/>
              </a:bodyPr>
              <a:lstStyle/>
              <a:p>
                <a:pPr/>
                <a14:m>
                  <m:oMathPara xmlns:m="http://schemas.openxmlformats.org/officeDocument/2006/math">
                    <m:oMathParaPr>
                      <m:jc m:val="centerGroup"/>
                    </m:oMathParaPr>
                    <m:oMath xmlns:m="http://schemas.openxmlformats.org/officeDocument/2006/math">
                      <m:r>
                        <a:rPr lang="en-US" sz="2000" i="1">
                          <a:solidFill>
                            <a:srgbClr val="000000"/>
                          </a:solidFill>
                          <a:latin typeface="Cambria Math" panose="02040503050406030204" pitchFamily="18" charset="0"/>
                        </a:rPr>
                        <m:t>ℓ=</m:t>
                      </m:r>
                      <m:acc>
                        <m:accPr>
                          <m:chr m:val="̂"/>
                          <m:ctrlPr>
                            <a:rPr lang="en-US" sz="2000" i="1">
                              <a:solidFill>
                                <a:srgbClr val="000000"/>
                              </a:solidFill>
                              <a:latin typeface="Cambria Math" panose="02040503050406030204" pitchFamily="18" charset="0"/>
                            </a:rPr>
                          </m:ctrlPr>
                        </m:accPr>
                        <m:e>
                          <m:func>
                            <m:funcPr>
                              <m:ctrlPr>
                                <a:rPr lang="en-US" sz="2000" i="1">
                                  <a:solidFill>
                                    <a:srgbClr val="000000"/>
                                  </a:solidFill>
                                  <a:latin typeface="Cambria Math" panose="02040503050406030204" pitchFamily="18" charset="0"/>
                                </a:rPr>
                              </m:ctrlPr>
                            </m:funcPr>
                            <m:fName>
                              <m:sSub>
                                <m:sSubPr>
                                  <m:ctrlPr>
                                    <a:rPr lang="en-US" sz="2000" i="1">
                                      <a:solidFill>
                                        <a:srgbClr val="000000"/>
                                      </a:solidFill>
                                      <a:latin typeface="Cambria Math" panose="02040503050406030204" pitchFamily="18" charset="0"/>
                                    </a:rPr>
                                  </m:ctrlPr>
                                </m:sSubPr>
                                <m:e>
                                  <m:r>
                                    <m:rPr>
                                      <m:sty m:val="p"/>
                                    </m:rPr>
                                    <a:rPr lang="en-US" sz="2000" i="0">
                                      <a:solidFill>
                                        <a:srgbClr val="000000"/>
                                      </a:solidFill>
                                      <a:latin typeface="Cambria Math" panose="02040503050406030204" pitchFamily="18" charset="0"/>
                                    </a:rPr>
                                    <m:t>argmax</m:t>
                                  </m:r>
                                </m:e>
                                <m:sub>
                                  <m:r>
                                    <a:rPr lang="en-US" sz="2000" i="1">
                                      <a:solidFill>
                                        <a:srgbClr val="000000"/>
                                      </a:solidFill>
                                      <a:latin typeface="Cambria Math" panose="02040503050406030204" pitchFamily="18" charset="0"/>
                                    </a:rPr>
                                    <m:t>𝑐</m:t>
                                  </m:r>
                                </m:sub>
                              </m:sSub>
                            </m:fName>
                            <m:e>
                              <m:r>
                                <a:rPr lang="en-US" sz="2000" i="1">
                                  <a:solidFill>
                                    <a:srgbClr val="000000"/>
                                  </a:solidFill>
                                  <a:latin typeface="Cambria Math" panose="02040503050406030204" pitchFamily="18" charset="0"/>
                                </a:rPr>
                                <m:t>𝑃</m:t>
                              </m:r>
                            </m:e>
                          </m:func>
                        </m:e>
                      </m:acc>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𝑐</m:t>
                      </m:r>
                      <m:r>
                        <a:rPr lang="en-US" sz="2000" i="1">
                          <a:solidFill>
                            <a:srgbClr val="000000"/>
                          </a:solidFill>
                          <a:latin typeface="Cambria Math" panose="02040503050406030204" pitchFamily="18" charset="0"/>
                        </a:rPr>
                        <m:t>)</m:t>
                      </m:r>
                      <m:nary>
                        <m:naryPr>
                          <m:chr m:val="∏"/>
                          <m:supHide m:val="on"/>
                          <m:ctrlPr>
                            <a:rPr lang="en-US" sz="2000" i="1">
                              <a:solidFill>
                                <a:srgbClr val="000000"/>
                              </a:solidFill>
                              <a:latin typeface="Cambria Math" panose="02040503050406030204" pitchFamily="18" charset="0"/>
                            </a:rPr>
                          </m:ctrlPr>
                        </m:naryPr>
                        <m:sub>
                          <m:r>
                            <a:rPr lang="en-US" sz="2000" i="1">
                              <a:solidFill>
                                <a:srgbClr val="000000"/>
                              </a:solidFill>
                              <a:latin typeface="Cambria Math" panose="02040503050406030204" pitchFamily="18" charset="0"/>
                            </a:rPr>
                            <m:t>𝑖</m:t>
                          </m:r>
                        </m:sub>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𝑃</m:t>
                              </m:r>
                            </m:e>
                          </m:acc>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𝑥</m:t>
                              </m:r>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𝑐</m:t>
                          </m:r>
                          <m:r>
                            <a:rPr lang="en-US" sz="2000" i="1">
                              <a:solidFill>
                                <a:srgbClr val="000000"/>
                              </a:solidFill>
                              <a:latin typeface="Cambria Math" panose="02040503050406030204" pitchFamily="18" charset="0"/>
                            </a:rPr>
                            <m:t>)</m:t>
                          </m:r>
                        </m:e>
                      </m:nary>
                    </m:oMath>
                  </m:oMathPara>
                </a14:m>
                <a:endParaRPr lang="en-US" sz="2000"/>
              </a:p>
            </p:txBody>
          </p:sp>
        </mc:Choice>
        <mc:Fallback>
          <p:sp>
            <p:nvSpPr>
              <p:cNvPr id="2" name="Object 1"/>
              <p:cNvSpPr txBox="1">
                <a:spLocks noRot="1" noChangeAspect="1" noMove="1" noResize="1" noEditPoints="1" noAdjustHandles="1" noChangeArrowheads="1" noChangeShapeType="1" noTextEdit="1"/>
              </p:cNvSpPr>
              <p:nvPr/>
            </p:nvSpPr>
            <p:spPr bwMode="auto">
              <a:xfrm>
                <a:off x="3429000" y="5783262"/>
                <a:ext cx="5060950" cy="769938"/>
              </a:xfrm>
              <a:prstGeom prst="rect">
                <a:avLst/>
              </a:prstGeom>
              <a:blipFill>
                <a:blip r:embed="rId2"/>
                <a:stretch>
                  <a:fillRect b="-1587"/>
                </a:stretch>
              </a:blipFill>
            </p:spPr>
            <p:txBody>
              <a:bodyPr/>
              <a:lstStyle/>
              <a:p>
                <a:r>
                  <a:rPr lang="en-US">
                    <a:noFill/>
                  </a:rPr>
                  <a:t> </a:t>
                </a:r>
              </a:p>
            </p:txBody>
          </p:sp>
        </mc:Fallback>
      </mc:AlternateContent>
      <p:grpSp>
        <p:nvGrpSpPr>
          <p:cNvPr id="7" name="Group 6"/>
          <p:cNvGrpSpPr/>
          <p:nvPr/>
        </p:nvGrpSpPr>
        <p:grpSpPr bwMode="auto">
          <a:xfrm>
            <a:off x="3479800" y="1295401"/>
            <a:ext cx="4902200" cy="1752599"/>
            <a:chOff x="1728" y="960"/>
            <a:chExt cx="3088" cy="1104"/>
          </a:xfrm>
        </p:grpSpPr>
        <p:sp>
          <p:nvSpPr>
            <p:cNvPr id="8" name="Oval 7"/>
            <p:cNvSpPr>
              <a:spLocks noChangeArrowheads="1"/>
            </p:cNvSpPr>
            <p:nvPr/>
          </p:nvSpPr>
          <p:spPr bwMode="auto">
            <a:xfrm>
              <a:off x="3168" y="960"/>
              <a:ext cx="392" cy="176"/>
            </a:xfrm>
            <a:prstGeom prst="ellipse">
              <a:avLst/>
            </a:prstGeom>
            <a:solidFill>
              <a:srgbClr val="FF9966"/>
            </a:solidFill>
            <a:ln w="28575">
              <a:solidFill>
                <a:schemeClr val="tx1"/>
              </a:solidFill>
              <a:round/>
              <a:headEnd type="none" w="sm" len="sm"/>
              <a:tailEnd/>
            </a:ln>
          </p:spPr>
          <p:txBody>
            <a:bodyPr wrap="none" anchor="ctr"/>
            <a:lstStyle/>
            <a:p>
              <a:pPr algn="ctr">
                <a:defRPr/>
              </a:pPr>
              <a:r>
                <a:rPr lang="en-US" sz="2000" b="1" i="1">
                  <a:latin typeface="Comic Sans MS"/>
                  <a:cs typeface="Times New Roman (Hebrew)"/>
                </a:rPr>
                <a:t>Flu</a:t>
              </a:r>
              <a:endParaRPr/>
            </a:p>
          </p:txBody>
        </p:sp>
        <p:sp>
          <p:nvSpPr>
            <p:cNvPr id="9" name="Oval 8"/>
            <p:cNvSpPr>
              <a:spLocks noChangeArrowheads="1"/>
            </p:cNvSpPr>
            <p:nvPr/>
          </p:nvSpPr>
          <p:spPr bwMode="auto">
            <a:xfrm>
              <a:off x="1920" y="1680"/>
              <a:ext cx="392" cy="176"/>
            </a:xfrm>
            <a:prstGeom prst="ellipse">
              <a:avLst/>
            </a:prstGeom>
            <a:solidFill>
              <a:srgbClr val="FF9966"/>
            </a:solidFill>
            <a:ln w="28575">
              <a:solidFill>
                <a:schemeClr val="tx1"/>
              </a:solidFill>
              <a:round/>
              <a:headEnd type="none" w="sm" len="sm"/>
              <a:tailEnd/>
            </a:ln>
          </p:spPr>
          <p:txBody>
            <a:bodyPr wrap="none" anchor="ctr"/>
            <a:lstStyle/>
            <a:p>
              <a:pPr algn="ctr">
                <a:defRPr/>
              </a:pPr>
              <a:r>
                <a:rPr lang="en-US" sz="2000" b="1" i="1">
                  <a:latin typeface="Comic Sans MS"/>
                  <a:cs typeface="Times New Roman (Hebrew)"/>
                </a:rPr>
                <a:t>X</a:t>
              </a:r>
              <a:r>
                <a:rPr lang="en-US" sz="2000" b="1" i="1" baseline="-25000">
                  <a:latin typeface="Comic Sans MS"/>
                  <a:cs typeface="Times New Roman (Hebrew)"/>
                </a:rPr>
                <a:t>1</a:t>
              </a:r>
              <a:endParaRPr lang="en-US" sz="2000" b="1" i="1">
                <a:latin typeface="Comic Sans MS"/>
                <a:cs typeface="Times New Roman (Hebrew)"/>
              </a:endParaRPr>
            </a:p>
          </p:txBody>
        </p:sp>
        <p:sp>
          <p:nvSpPr>
            <p:cNvPr id="10" name="Oval 9"/>
            <p:cNvSpPr>
              <a:spLocks noChangeArrowheads="1"/>
            </p:cNvSpPr>
            <p:nvPr/>
          </p:nvSpPr>
          <p:spPr bwMode="auto">
            <a:xfrm>
              <a:off x="2448" y="1680"/>
              <a:ext cx="392" cy="176"/>
            </a:xfrm>
            <a:prstGeom prst="ellipse">
              <a:avLst/>
            </a:prstGeom>
            <a:solidFill>
              <a:srgbClr val="FF9966"/>
            </a:solidFill>
            <a:ln w="28575">
              <a:solidFill>
                <a:schemeClr val="tx1"/>
              </a:solidFill>
              <a:round/>
              <a:headEnd type="none" w="sm" len="sm"/>
              <a:tailEnd/>
            </a:ln>
          </p:spPr>
          <p:txBody>
            <a:bodyPr wrap="none" anchor="ctr"/>
            <a:lstStyle/>
            <a:p>
              <a:pPr algn="ctr">
                <a:defRPr/>
              </a:pPr>
              <a:r>
                <a:rPr lang="en-US" sz="2000" b="1" i="1">
                  <a:latin typeface="Comic Sans MS"/>
                  <a:cs typeface="Times New Roman (Hebrew)"/>
                </a:rPr>
                <a:t>X</a:t>
              </a:r>
              <a:r>
                <a:rPr lang="en-US" sz="2000" b="1" i="1" baseline="-25000">
                  <a:latin typeface="Comic Sans MS"/>
                  <a:cs typeface="Times New Roman (Hebrew)"/>
                </a:rPr>
                <a:t>2</a:t>
              </a:r>
              <a:endParaRPr lang="en-US" sz="2000" b="1" i="1">
                <a:latin typeface="Comic Sans MS"/>
                <a:cs typeface="Times New Roman (Hebrew)"/>
              </a:endParaRPr>
            </a:p>
          </p:txBody>
        </p:sp>
        <p:sp>
          <p:nvSpPr>
            <p:cNvPr id="11" name="Oval 10"/>
            <p:cNvSpPr>
              <a:spLocks noChangeArrowheads="1"/>
            </p:cNvSpPr>
            <p:nvPr/>
          </p:nvSpPr>
          <p:spPr bwMode="auto">
            <a:xfrm>
              <a:off x="4080" y="1680"/>
              <a:ext cx="392" cy="176"/>
            </a:xfrm>
            <a:prstGeom prst="ellipse">
              <a:avLst/>
            </a:prstGeom>
            <a:solidFill>
              <a:srgbClr val="FF9966"/>
            </a:solidFill>
            <a:ln w="28575">
              <a:solidFill>
                <a:schemeClr val="tx1"/>
              </a:solidFill>
              <a:round/>
              <a:headEnd type="none" w="sm" len="sm"/>
              <a:tailEnd/>
            </a:ln>
          </p:spPr>
          <p:txBody>
            <a:bodyPr wrap="none" anchor="ctr"/>
            <a:lstStyle/>
            <a:p>
              <a:pPr algn="ctr">
                <a:defRPr/>
              </a:pPr>
              <a:r>
                <a:rPr lang="en-US" sz="2000" b="1" i="1">
                  <a:latin typeface="Comic Sans MS"/>
                  <a:cs typeface="Times New Roman (Hebrew)"/>
                </a:rPr>
                <a:t>X</a:t>
              </a:r>
              <a:r>
                <a:rPr lang="en-US" sz="2000" b="1" i="1" baseline="-25000">
                  <a:latin typeface="Comic Sans MS"/>
                  <a:cs typeface="Times New Roman (Hebrew)"/>
                </a:rPr>
                <a:t>5</a:t>
              </a:r>
              <a:endParaRPr lang="en-US" sz="2000" b="1" i="1">
                <a:latin typeface="Comic Sans MS"/>
                <a:cs typeface="Times New Roman (Hebrew)"/>
              </a:endParaRPr>
            </a:p>
          </p:txBody>
        </p:sp>
        <p:sp>
          <p:nvSpPr>
            <p:cNvPr id="12" name="Oval 11"/>
            <p:cNvSpPr>
              <a:spLocks noChangeArrowheads="1"/>
            </p:cNvSpPr>
            <p:nvPr/>
          </p:nvSpPr>
          <p:spPr bwMode="auto">
            <a:xfrm>
              <a:off x="3072" y="1680"/>
              <a:ext cx="392" cy="176"/>
            </a:xfrm>
            <a:prstGeom prst="ellipse">
              <a:avLst/>
            </a:prstGeom>
            <a:solidFill>
              <a:srgbClr val="FF9966"/>
            </a:solidFill>
            <a:ln w="28575">
              <a:solidFill>
                <a:schemeClr val="tx1"/>
              </a:solidFill>
              <a:round/>
              <a:headEnd type="none" w="sm" len="sm"/>
              <a:tailEnd/>
            </a:ln>
          </p:spPr>
          <p:txBody>
            <a:bodyPr wrap="none" anchor="ctr"/>
            <a:lstStyle/>
            <a:p>
              <a:pPr algn="ctr">
                <a:defRPr/>
              </a:pPr>
              <a:r>
                <a:rPr lang="en-US" sz="2000" b="1" i="1">
                  <a:latin typeface="Comic Sans MS"/>
                  <a:cs typeface="Times New Roman (Hebrew)"/>
                </a:rPr>
                <a:t>X</a:t>
              </a:r>
              <a:r>
                <a:rPr lang="en-US" sz="2000" b="1" i="1" baseline="-25000">
                  <a:latin typeface="Comic Sans MS"/>
                  <a:cs typeface="Times New Roman (Hebrew)"/>
                </a:rPr>
                <a:t>3</a:t>
              </a:r>
              <a:endParaRPr/>
            </a:p>
          </p:txBody>
        </p:sp>
        <p:cxnSp>
          <p:nvCxnSpPr>
            <p:cNvPr id="13" name="AutoShape 12"/>
            <p:cNvCxnSpPr>
              <a:cxnSpLocks noChangeShapeType="1"/>
              <a:stCxn id="8" idx="4"/>
              <a:endCxn id="9" idx="0"/>
            </p:cNvCxnSpPr>
            <p:nvPr/>
          </p:nvCxnSpPr>
          <p:spPr bwMode="auto">
            <a:xfrm flipH="1">
              <a:off x="2116" y="1144"/>
              <a:ext cx="1248" cy="526"/>
            </a:xfrm>
            <a:prstGeom prst="straightConnector1">
              <a:avLst/>
            </a:prstGeom>
            <a:noFill/>
            <a:ln w="38100">
              <a:solidFill>
                <a:schemeClr val="tx1"/>
              </a:solidFill>
              <a:round/>
              <a:headEnd/>
              <a:tailEnd type="triangle" w="med" len="med"/>
            </a:ln>
          </p:spPr>
        </p:cxnSp>
        <p:cxnSp>
          <p:nvCxnSpPr>
            <p:cNvPr id="14" name="AutoShape 13"/>
            <p:cNvCxnSpPr>
              <a:cxnSpLocks noChangeShapeType="1"/>
              <a:stCxn id="8" idx="4"/>
              <a:endCxn id="10" idx="0"/>
            </p:cNvCxnSpPr>
            <p:nvPr/>
          </p:nvCxnSpPr>
          <p:spPr bwMode="auto">
            <a:xfrm flipH="1">
              <a:off x="2644" y="1144"/>
              <a:ext cx="720" cy="526"/>
            </a:xfrm>
            <a:prstGeom prst="straightConnector1">
              <a:avLst/>
            </a:prstGeom>
            <a:noFill/>
            <a:ln w="38100">
              <a:solidFill>
                <a:schemeClr val="tx1"/>
              </a:solidFill>
              <a:round/>
              <a:headEnd/>
              <a:tailEnd type="triangle" w="med" len="med"/>
            </a:ln>
          </p:spPr>
        </p:cxnSp>
        <p:cxnSp>
          <p:nvCxnSpPr>
            <p:cNvPr id="15" name="AutoShape 14"/>
            <p:cNvCxnSpPr>
              <a:cxnSpLocks noChangeShapeType="1"/>
              <a:stCxn id="8" idx="4"/>
              <a:endCxn id="12" idx="0"/>
            </p:cNvCxnSpPr>
            <p:nvPr/>
          </p:nvCxnSpPr>
          <p:spPr bwMode="auto">
            <a:xfrm flipH="1">
              <a:off x="3268" y="1144"/>
              <a:ext cx="96" cy="526"/>
            </a:xfrm>
            <a:prstGeom prst="straightConnector1">
              <a:avLst/>
            </a:prstGeom>
            <a:noFill/>
            <a:ln w="38100">
              <a:solidFill>
                <a:schemeClr val="tx1"/>
              </a:solidFill>
              <a:round/>
              <a:headEnd/>
              <a:tailEnd type="triangle" w="med" len="med"/>
            </a:ln>
          </p:spPr>
        </p:cxnSp>
        <p:cxnSp>
          <p:nvCxnSpPr>
            <p:cNvPr id="16" name="AutoShape 15"/>
            <p:cNvCxnSpPr>
              <a:cxnSpLocks noChangeShapeType="1"/>
              <a:stCxn id="8" idx="4"/>
              <a:endCxn id="11" idx="0"/>
            </p:cNvCxnSpPr>
            <p:nvPr/>
          </p:nvCxnSpPr>
          <p:spPr bwMode="auto">
            <a:xfrm>
              <a:off x="3364" y="1144"/>
              <a:ext cx="912" cy="526"/>
            </a:xfrm>
            <a:prstGeom prst="straightConnector1">
              <a:avLst/>
            </a:prstGeom>
            <a:noFill/>
            <a:ln w="38100">
              <a:solidFill>
                <a:schemeClr val="tx1"/>
              </a:solidFill>
              <a:round/>
              <a:headEnd/>
              <a:tailEnd type="triangle" w="med" len="med"/>
            </a:ln>
          </p:spPr>
        </p:cxnSp>
        <p:sp>
          <p:nvSpPr>
            <p:cNvPr id="17" name="Oval 16"/>
            <p:cNvSpPr>
              <a:spLocks noChangeArrowheads="1"/>
            </p:cNvSpPr>
            <p:nvPr/>
          </p:nvSpPr>
          <p:spPr bwMode="auto">
            <a:xfrm>
              <a:off x="3600" y="1680"/>
              <a:ext cx="392" cy="176"/>
            </a:xfrm>
            <a:prstGeom prst="ellipse">
              <a:avLst/>
            </a:prstGeom>
            <a:solidFill>
              <a:srgbClr val="FF9966"/>
            </a:solidFill>
            <a:ln w="28575">
              <a:solidFill>
                <a:schemeClr val="tx1"/>
              </a:solidFill>
              <a:round/>
              <a:headEnd type="none" w="sm" len="sm"/>
              <a:tailEnd/>
            </a:ln>
          </p:spPr>
          <p:txBody>
            <a:bodyPr wrap="none" anchor="ctr"/>
            <a:lstStyle/>
            <a:p>
              <a:pPr algn="ctr">
                <a:defRPr/>
              </a:pPr>
              <a:r>
                <a:rPr lang="en-US" sz="2000" b="1" i="1">
                  <a:latin typeface="Comic Sans MS"/>
                  <a:cs typeface="Times New Roman (Hebrew)"/>
                </a:rPr>
                <a:t>X</a:t>
              </a:r>
              <a:r>
                <a:rPr lang="en-US" sz="2000" b="1" i="1" baseline="-25000">
                  <a:latin typeface="Comic Sans MS"/>
                  <a:cs typeface="Times New Roman (Hebrew)"/>
                </a:rPr>
                <a:t>4</a:t>
              </a:r>
              <a:endParaRPr lang="en-US" sz="2000" b="1" i="1">
                <a:latin typeface="Comic Sans MS"/>
                <a:cs typeface="Times New Roman (Hebrew)"/>
              </a:endParaRPr>
            </a:p>
          </p:txBody>
        </p:sp>
        <p:cxnSp>
          <p:nvCxnSpPr>
            <p:cNvPr id="18" name="AutoShape 17"/>
            <p:cNvCxnSpPr>
              <a:cxnSpLocks noChangeShapeType="1"/>
              <a:stCxn id="8" idx="4"/>
              <a:endCxn id="17" idx="0"/>
            </p:cNvCxnSpPr>
            <p:nvPr/>
          </p:nvCxnSpPr>
          <p:spPr bwMode="auto">
            <a:xfrm>
              <a:off x="3364" y="1144"/>
              <a:ext cx="432" cy="526"/>
            </a:xfrm>
            <a:prstGeom prst="straightConnector1">
              <a:avLst/>
            </a:prstGeom>
            <a:noFill/>
            <a:ln w="38100">
              <a:solidFill>
                <a:schemeClr val="tx1"/>
              </a:solidFill>
              <a:round/>
              <a:headEnd/>
              <a:tailEnd type="triangle" w="med" len="med"/>
            </a:ln>
          </p:spPr>
        </p:cxnSp>
        <p:sp>
          <p:nvSpPr>
            <p:cNvPr id="19" name="Text Box 18"/>
            <p:cNvSpPr>
              <a:spLocks/>
            </p:cNvSpPr>
            <p:nvPr/>
          </p:nvSpPr>
          <p:spPr bwMode="auto">
            <a:xfrm>
              <a:off x="3600" y="1872"/>
              <a:ext cx="407" cy="192"/>
            </a:xfrm>
            <a:prstGeom prst="rect">
              <a:avLst/>
            </a:prstGeom>
            <a:noFill/>
            <a:ln>
              <a:noFill/>
            </a:ln>
          </p:spPr>
          <p:txBody>
            <a:bodyPr wrap="none" anchor="ctr">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lgn="ctr">
                <a:defRPr/>
              </a:pPr>
              <a:r>
                <a:rPr lang="en-US" sz="1400">
                  <a:latin typeface="Comic Sans MS"/>
                  <a:cs typeface="Times New Roman (Hebrew)"/>
                </a:rPr>
                <a:t>fever</a:t>
              </a:r>
              <a:endParaRPr/>
            </a:p>
          </p:txBody>
        </p:sp>
        <p:sp>
          <p:nvSpPr>
            <p:cNvPr id="20" name="Text Box 19"/>
            <p:cNvSpPr>
              <a:spLocks/>
            </p:cNvSpPr>
            <p:nvPr/>
          </p:nvSpPr>
          <p:spPr bwMode="auto">
            <a:xfrm>
              <a:off x="2448" y="1872"/>
              <a:ext cx="374" cy="192"/>
            </a:xfrm>
            <a:prstGeom prst="rect">
              <a:avLst/>
            </a:prstGeom>
            <a:noFill/>
            <a:ln>
              <a:noFill/>
            </a:ln>
          </p:spPr>
          <p:txBody>
            <a:bodyPr wrap="none" anchor="ctr">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lgn="ctr">
                <a:defRPr/>
              </a:pPr>
              <a:r>
                <a:rPr lang="en-US" sz="1400">
                  <a:latin typeface="Comic Sans MS"/>
                  <a:cs typeface="Times New Roman (Hebrew)"/>
                </a:rPr>
                <a:t>sinus</a:t>
              </a:r>
              <a:endParaRPr/>
            </a:p>
          </p:txBody>
        </p:sp>
        <p:sp>
          <p:nvSpPr>
            <p:cNvPr id="21" name="Text Box 20"/>
            <p:cNvSpPr>
              <a:spLocks/>
            </p:cNvSpPr>
            <p:nvPr/>
          </p:nvSpPr>
          <p:spPr bwMode="auto">
            <a:xfrm>
              <a:off x="3030" y="1872"/>
              <a:ext cx="415" cy="192"/>
            </a:xfrm>
            <a:prstGeom prst="rect">
              <a:avLst/>
            </a:prstGeom>
            <a:noFill/>
            <a:ln>
              <a:noFill/>
            </a:ln>
          </p:spPr>
          <p:txBody>
            <a:bodyPr wrap="none" anchor="ctr">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lgn="ctr">
                <a:defRPr/>
              </a:pPr>
              <a:r>
                <a:rPr lang="en-US" sz="1400">
                  <a:latin typeface="Comic Sans MS"/>
                  <a:cs typeface="Times New Roman (Hebrew)"/>
                </a:rPr>
                <a:t>cough</a:t>
              </a:r>
              <a:endParaRPr/>
            </a:p>
          </p:txBody>
        </p:sp>
        <p:sp>
          <p:nvSpPr>
            <p:cNvPr id="22" name="Text Box 21"/>
            <p:cNvSpPr>
              <a:spLocks/>
            </p:cNvSpPr>
            <p:nvPr/>
          </p:nvSpPr>
          <p:spPr bwMode="auto">
            <a:xfrm>
              <a:off x="1728" y="1872"/>
              <a:ext cx="644" cy="192"/>
            </a:xfrm>
            <a:prstGeom prst="rect">
              <a:avLst/>
            </a:prstGeom>
            <a:noFill/>
            <a:ln>
              <a:noFill/>
            </a:ln>
          </p:spPr>
          <p:txBody>
            <a:bodyPr wrap="none" anchor="ctr">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lgn="ctr">
                <a:defRPr/>
              </a:pPr>
              <a:r>
                <a:rPr lang="en-US" sz="1400">
                  <a:latin typeface="Comic Sans MS"/>
                  <a:cs typeface="Times New Roman (Hebrew)"/>
                </a:rPr>
                <a:t>runnynose</a:t>
              </a:r>
              <a:endParaRPr/>
            </a:p>
          </p:txBody>
        </p:sp>
        <p:sp>
          <p:nvSpPr>
            <p:cNvPr id="23" name="Text Box 22"/>
            <p:cNvSpPr>
              <a:spLocks/>
            </p:cNvSpPr>
            <p:nvPr/>
          </p:nvSpPr>
          <p:spPr bwMode="auto">
            <a:xfrm>
              <a:off x="4032" y="1872"/>
              <a:ext cx="784" cy="192"/>
            </a:xfrm>
            <a:prstGeom prst="rect">
              <a:avLst/>
            </a:prstGeom>
            <a:noFill/>
            <a:ln>
              <a:noFill/>
            </a:ln>
          </p:spPr>
          <p:txBody>
            <a:bodyPr wrap="none" anchor="ctr">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lgn="ctr">
                <a:defRPr/>
              </a:pPr>
              <a:r>
                <a:rPr lang="en-US" sz="1400">
                  <a:latin typeface="Comic Sans MS"/>
                  <a:cs typeface="Times New Roman (Hebrew)"/>
                </a:rPr>
                <a:t>muscle-ache</a:t>
              </a:r>
              <a:endParaRPr/>
            </a:p>
          </p:txBody>
        </p:sp>
      </p:grpSp>
      <p:sp>
        <p:nvSpPr>
          <p:cNvPr id="24" name="Footer Placeholder 4"/>
          <p:cNvSpPr>
            <a:spLocks/>
          </p:cNvSpPr>
          <p:nvPr/>
        </p:nvSpPr>
        <p:spPr bwMode="auto">
          <a:xfrm>
            <a:off x="2362200" y="6553200"/>
            <a:ext cx="2895600" cy="304800"/>
          </a:xfrm>
          <a:prstGeom prst="rect">
            <a:avLst/>
          </a:prstGeom>
          <a:ln>
            <a:miter lim="800000"/>
            <a:headEnd/>
            <a:tailEnd/>
          </a:ln>
        </p:spPr>
        <p:txBody>
          <a:bodyPr/>
          <a:lstStyle>
            <a:defPPr>
              <a:defRPr lang="en-US"/>
            </a:defPPr>
            <a:lvl1pPr algn="l">
              <a:spcBef>
                <a:spcPts val="0"/>
              </a:spcBef>
              <a:spcAft>
                <a:spcPts val="0"/>
              </a:spcAft>
              <a:defRPr sz="2400">
                <a:solidFill>
                  <a:schemeClr val="tx1"/>
                </a:solidFill>
                <a:latin typeface="Arial"/>
                <a:ea typeface="+mn-ea"/>
                <a:cs typeface="+mn-cs"/>
              </a:defRPr>
            </a:lvl1pPr>
            <a:lvl2pPr marL="457200" algn="l">
              <a:spcBef>
                <a:spcPts val="0"/>
              </a:spcBef>
              <a:spcAft>
                <a:spcPts val="0"/>
              </a:spcAft>
              <a:defRPr sz="2400">
                <a:solidFill>
                  <a:schemeClr val="tx1"/>
                </a:solidFill>
                <a:latin typeface="Arial"/>
                <a:ea typeface="+mn-ea"/>
                <a:cs typeface="+mn-cs"/>
              </a:defRPr>
            </a:lvl2pPr>
            <a:lvl3pPr marL="914400" algn="l">
              <a:spcBef>
                <a:spcPts val="0"/>
              </a:spcBef>
              <a:spcAft>
                <a:spcPts val="0"/>
              </a:spcAft>
              <a:defRPr sz="2400">
                <a:solidFill>
                  <a:schemeClr val="tx1"/>
                </a:solidFill>
                <a:latin typeface="Arial"/>
                <a:ea typeface="+mn-ea"/>
                <a:cs typeface="+mn-cs"/>
              </a:defRPr>
            </a:lvl3pPr>
            <a:lvl4pPr marL="1371600" algn="l">
              <a:spcBef>
                <a:spcPts val="0"/>
              </a:spcBef>
              <a:spcAft>
                <a:spcPts val="0"/>
              </a:spcAft>
              <a:defRPr sz="2400">
                <a:solidFill>
                  <a:schemeClr val="tx1"/>
                </a:solidFill>
                <a:latin typeface="Arial"/>
                <a:ea typeface="+mn-ea"/>
                <a:cs typeface="+mn-cs"/>
              </a:defRPr>
            </a:lvl4pPr>
            <a:lvl5pPr marL="1828800" algn="l">
              <a:spcBef>
                <a:spcPts val="0"/>
              </a:spcBef>
              <a:spcAft>
                <a:spcPts val="0"/>
              </a:spcAft>
              <a:defRPr sz="2400">
                <a:solidFill>
                  <a:schemeClr val="tx1"/>
                </a:solidFill>
                <a:latin typeface="Arial"/>
                <a:ea typeface="+mn-ea"/>
                <a:cs typeface="+mn-cs"/>
              </a:defRPr>
            </a:lvl5pPr>
            <a:lvl6pPr marL="2286000" algn="l" defTabSz="914400">
              <a:defRPr sz="2400">
                <a:solidFill>
                  <a:schemeClr val="tx1"/>
                </a:solidFill>
                <a:latin typeface="Arial"/>
                <a:ea typeface="+mn-ea"/>
                <a:cs typeface="+mn-cs"/>
              </a:defRPr>
            </a:lvl6pPr>
            <a:lvl7pPr marL="2743200" algn="l" defTabSz="914400">
              <a:defRPr sz="2400">
                <a:solidFill>
                  <a:schemeClr val="tx1"/>
                </a:solidFill>
                <a:latin typeface="Arial"/>
                <a:ea typeface="+mn-ea"/>
                <a:cs typeface="+mn-cs"/>
              </a:defRPr>
            </a:lvl7pPr>
            <a:lvl8pPr marL="3200400" algn="l" defTabSz="914400">
              <a:defRPr sz="2400">
                <a:solidFill>
                  <a:schemeClr val="tx1"/>
                </a:solidFill>
                <a:latin typeface="Arial"/>
                <a:ea typeface="+mn-ea"/>
                <a:cs typeface="+mn-cs"/>
              </a:defRPr>
            </a:lvl8pPr>
            <a:lvl9pPr marL="3657600" algn="l" defTabSz="914400">
              <a:defRPr sz="2400">
                <a:solidFill>
                  <a:schemeClr val="tx1"/>
                </a:solidFill>
                <a:latin typeface="Arial"/>
                <a:ea typeface="+mn-ea"/>
                <a:cs typeface="+mn-cs"/>
              </a:defRPr>
            </a:lvl9pPr>
          </a:lstStyle>
          <a:p>
            <a:pPr algn="r">
              <a:defRPr/>
            </a:pPr>
            <a:r>
              <a:rPr lang="en-US" sz="1600">
                <a:latin typeface="+mn-lt"/>
              </a:rPr>
              <a:t>Slide from Chris Manning</a:t>
            </a:r>
            <a:endParaRPr/>
          </a:p>
        </p:txBody>
      </p:sp>
      <mc:AlternateContent xmlns:mc="http://schemas.openxmlformats.org/markup-compatibility/2006">
        <mc:Choice xmlns:a14="http://schemas.microsoft.com/office/drawing/2010/main" Requires="a14">
          <p:sp>
            <p:nvSpPr>
              <p:cNvPr id="3" name="Object 2"/>
              <p:cNvSpPr txBox="1"/>
              <p:nvPr/>
            </p:nvSpPr>
            <p:spPr bwMode="auto">
              <a:xfrm>
                <a:off x="3159126" y="4340226"/>
                <a:ext cx="5756275" cy="917575"/>
              </a:xfrm>
              <a:prstGeom prst="rect">
                <a:avLst/>
              </a:prstGeom>
            </p:spPr>
            <p:txBody>
              <a:bodyPr>
                <a:normAutofit/>
              </a:bodyPr>
              <a:lstStyle/>
              <a:p>
                <a:pPr/>
                <a14:m>
                  <m:oMathPara xmlns:m="http://schemas.openxmlformats.org/officeDocument/2006/math">
                    <m:oMathParaPr>
                      <m:jc m:val="centerGroup"/>
                    </m:oMathParaPr>
                    <m:oMath xmlns:m="http://schemas.openxmlformats.org/officeDocument/2006/math">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𝑃</m:t>
                          </m:r>
                        </m:e>
                      </m:acc>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𝑋</m:t>
                          </m:r>
                        </m:e>
                        <m:sub>
                          <m:r>
                            <a:rPr lang="en-US" sz="2000" i="1">
                              <a:solidFill>
                                <a:srgbClr val="000000"/>
                              </a:solidFill>
                              <a:latin typeface="Cambria Math" panose="02040503050406030204" pitchFamily="18" charset="0"/>
                            </a:rPr>
                            <m:t>5</m:t>
                          </m:r>
                        </m:sub>
                      </m:sSub>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𝑡</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𝑛𝑓</m:t>
                      </m:r>
                      <m:r>
                        <a:rPr lang="en-US" sz="2000" i="1">
                          <a:solidFill>
                            <a:srgbClr val="000000"/>
                          </a:solidFill>
                          <a:latin typeface="Cambria Math" panose="02040503050406030204" pitchFamily="18" charset="0"/>
                        </a:rPr>
                        <m:t>)=</m:t>
                      </m:r>
                      <m:f>
                        <m:fPr>
                          <m:ctrlPr>
                            <a:rPr lang="en-US" sz="2000" i="1">
                              <a:solidFill>
                                <a:srgbClr val="000000"/>
                              </a:solidFill>
                              <a:latin typeface="Cambria Math" panose="02040503050406030204" pitchFamily="18" charset="0"/>
                            </a:rPr>
                          </m:ctrlPr>
                        </m:fPr>
                        <m:num>
                          <m:r>
                            <a:rPr lang="en-US" sz="2000" i="1">
                              <a:solidFill>
                                <a:srgbClr val="000000"/>
                              </a:solidFill>
                              <a:latin typeface="Cambria Math" panose="02040503050406030204" pitchFamily="18" charset="0"/>
                            </a:rPr>
                            <m:t>𝑁</m:t>
                          </m:r>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𝑋</m:t>
                              </m:r>
                            </m:e>
                            <m:sub>
                              <m:r>
                                <a:rPr lang="en-US" sz="2000" i="1">
                                  <a:solidFill>
                                    <a:srgbClr val="000000"/>
                                  </a:solidFill>
                                  <a:latin typeface="Cambria Math" panose="02040503050406030204" pitchFamily="18" charset="0"/>
                                </a:rPr>
                                <m:t>5</m:t>
                              </m:r>
                            </m:sub>
                          </m:sSub>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𝑡</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𝑛𝑓</m:t>
                          </m:r>
                          <m:r>
                            <a:rPr lang="en-US" sz="2000" i="1">
                              <a:solidFill>
                                <a:srgbClr val="000000"/>
                              </a:solidFill>
                              <a:latin typeface="Cambria Math" panose="02040503050406030204" pitchFamily="18" charset="0"/>
                            </a:rPr>
                            <m:t>)</m:t>
                          </m:r>
                        </m:num>
                        <m:den>
                          <m:r>
                            <a:rPr lang="en-US" sz="2000" i="1">
                              <a:solidFill>
                                <a:srgbClr val="000000"/>
                              </a:solidFill>
                              <a:latin typeface="Cambria Math" panose="02040503050406030204" pitchFamily="18" charset="0"/>
                            </a:rPr>
                            <m:t>𝑁</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𝑛𝑓</m:t>
                          </m:r>
                          <m:r>
                            <a:rPr lang="en-US" sz="2000" i="1">
                              <a:solidFill>
                                <a:srgbClr val="000000"/>
                              </a:solidFill>
                              <a:latin typeface="Cambria Math" panose="02040503050406030204" pitchFamily="18" charset="0"/>
                            </a:rPr>
                            <m:t>)</m:t>
                          </m:r>
                        </m:den>
                      </m:f>
                      <m:r>
                        <a:rPr lang="en-US" sz="2000" i="1">
                          <a:solidFill>
                            <a:srgbClr val="000000"/>
                          </a:solidFill>
                          <a:latin typeface="Cambria Math" panose="02040503050406030204" pitchFamily="18" charset="0"/>
                        </a:rPr>
                        <m:t>=0</m:t>
                      </m:r>
                    </m:oMath>
                  </m:oMathPara>
                </a14:m>
                <a:endParaRPr lang="en-US" sz="2000"/>
              </a:p>
            </p:txBody>
          </p:sp>
        </mc:Choice>
        <mc:Fallback>
          <p:sp>
            <p:nvSpPr>
              <p:cNvPr id="3" name="Object 2"/>
              <p:cNvSpPr txBox="1">
                <a:spLocks noRot="1" noChangeAspect="1" noMove="1" noResize="1" noEditPoints="1" noAdjustHandles="1" noChangeArrowheads="1" noChangeShapeType="1" noTextEdit="1"/>
              </p:cNvSpPr>
              <p:nvPr/>
            </p:nvSpPr>
            <p:spPr bwMode="auto">
              <a:xfrm>
                <a:off x="3159126" y="4340226"/>
                <a:ext cx="5756275" cy="917575"/>
              </a:xfrm>
              <a:prstGeom prst="rect">
                <a:avLst/>
              </a:prstGeom>
              <a:blipFill>
                <a:blip r:embed="rId3"/>
                <a:stretch>
                  <a:fillRect/>
                </a:stretch>
              </a:blipFill>
            </p:spPr>
            <p:txBody>
              <a:bodyPr/>
              <a:lstStyle/>
              <a:p>
                <a:r>
                  <a:rPr lang="en-US">
                    <a:noFill/>
                  </a:rPr>
                  <a:t> </a:t>
                </a:r>
              </a:p>
            </p:txBody>
          </p:sp>
        </mc:Fallback>
      </mc:AlternateContent>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a:xfrm>
            <a:off x="2057400" y="0"/>
            <a:ext cx="8077200" cy="838200"/>
          </a:xfrm>
        </p:spPr>
        <p:txBody>
          <a:bodyPr/>
          <a:lstStyle/>
          <a:p>
            <a:pPr>
              <a:defRPr/>
            </a:pPr>
            <a:r>
              <a:rPr lang="en-US">
                <a:latin typeface="Tw Cen MT Condensed"/>
              </a:rPr>
              <a:t>Smoothing to Avoid Overfitting</a:t>
            </a:r>
          </a:p>
        </p:txBody>
      </p:sp>
      <p:sp>
        <p:nvSpPr>
          <p:cNvPr id="6" name="Rectangle 4"/>
          <p:cNvSpPr>
            <a:spLocks noGrp="1" noChangeArrowheads="1"/>
          </p:cNvSpPr>
          <p:nvPr>
            <p:ph type="body" sz="half" idx="2"/>
          </p:nvPr>
        </p:nvSpPr>
        <p:spPr bwMode="auto">
          <a:xfrm>
            <a:off x="2209800" y="3856039"/>
            <a:ext cx="7772400" cy="600075"/>
          </a:xfrm>
        </p:spPr>
        <p:txBody>
          <a:bodyPr/>
          <a:lstStyle/>
          <a:p>
            <a:pPr>
              <a:defRPr/>
            </a:pPr>
            <a:r>
              <a:rPr lang="en-US">
                <a:latin typeface="Calibri"/>
              </a:rPr>
              <a:t>Bayesian Unigram Prior:</a:t>
            </a:r>
            <a:endParaRPr/>
          </a:p>
        </p:txBody>
      </p:sp>
      <p:sp>
        <p:nvSpPr>
          <p:cNvPr id="7" name="Footer Placeholder 4"/>
          <p:cNvSpPr>
            <a:spLocks noGrp="1"/>
          </p:cNvSpPr>
          <p:nvPr>
            <p:ph type="ftr" sz="quarter" idx="11"/>
          </p:nvPr>
        </p:nvSpPr>
        <p:spPr bwMode="auto">
          <a:xfrm>
            <a:off x="2362200" y="6553200"/>
            <a:ext cx="2895600" cy="304800"/>
          </a:xfrm>
          <a:ln>
            <a:miter lim="800000"/>
            <a:headEnd/>
            <a:tailEnd/>
          </a:ln>
        </p:spPr>
        <p:txBody>
          <a:bodyPr vert="horz" wrap="square" lIns="91440" tIns="45720" rIns="91440" bIns="45720" numCol="1" anchor="t" anchorCtr="0" compatLnSpc="1">
            <a:prstTxWarp prst="textNoShape">
              <a:avLst/>
            </a:prstTxWarp>
          </a:bodyPr>
          <a:lstStyle/>
          <a:p>
            <a:pPr>
              <a:defRPr/>
            </a:pPr>
            <a:r>
              <a:rPr lang="en-US" sz="1800">
                <a:latin typeface="+mj-lt"/>
              </a:rPr>
              <a:t>Slide from Chris Manning</a:t>
            </a:r>
            <a:endParaRPr/>
          </a:p>
        </p:txBody>
      </p:sp>
      <mc:AlternateContent xmlns:mc="http://schemas.openxmlformats.org/markup-compatibility/2006">
        <mc:Choice xmlns:a14="http://schemas.microsoft.com/office/drawing/2010/main" Requires="a14">
          <p:sp>
            <p:nvSpPr>
              <p:cNvPr id="2" name="Object 1"/>
              <p:cNvSpPr txBox="1"/>
              <p:nvPr/>
            </p:nvSpPr>
            <p:spPr bwMode="auto">
              <a:xfrm>
                <a:off x="3124200" y="1600201"/>
                <a:ext cx="6019800" cy="1374775"/>
              </a:xfrm>
              <a:prstGeom prst="rect">
                <a:avLst/>
              </a:prstGeom>
            </p:spPr>
            <p:txBody>
              <a:bodyPr>
                <a:normAutofit/>
              </a:bodyPr>
              <a:lstStyle/>
              <a:p>
                <a:pPr/>
                <a14:m>
                  <m:oMathPara xmlns:m="http://schemas.openxmlformats.org/officeDocument/2006/math">
                    <m:oMathParaPr>
                      <m:jc m:val="centerGroup"/>
                    </m:oMathParaPr>
                    <m:oMath xmlns:m="http://schemas.openxmlformats.org/officeDocument/2006/math">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𝑃</m:t>
                          </m:r>
                        </m:e>
                      </m:acc>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𝑥</m:t>
                          </m:r>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1">
                              <a:solidFill>
                                <a:srgbClr val="000000"/>
                              </a:solidFill>
                              <a:latin typeface="Cambria Math" panose="02040503050406030204" pitchFamily="18" charset="0"/>
                            </a:rPr>
                            <m:t>𝑗</m:t>
                          </m:r>
                        </m:sub>
                      </m:sSub>
                      <m:r>
                        <a:rPr lang="en-US" sz="2000" i="1">
                          <a:solidFill>
                            <a:srgbClr val="000000"/>
                          </a:solidFill>
                          <a:latin typeface="Cambria Math" panose="02040503050406030204" pitchFamily="18" charset="0"/>
                        </a:rPr>
                        <m:t>)=</m:t>
                      </m:r>
                      <m:f>
                        <m:fPr>
                          <m:ctrlPr>
                            <a:rPr lang="en-US" sz="2000" i="1">
                              <a:solidFill>
                                <a:srgbClr val="000000"/>
                              </a:solidFill>
                              <a:latin typeface="Cambria Math" panose="02040503050406030204" pitchFamily="18" charset="0"/>
                            </a:rPr>
                          </m:ctrlPr>
                        </m:fPr>
                        <m:num>
                          <m:r>
                            <a:rPr lang="en-US" sz="2000" i="1">
                              <a:solidFill>
                                <a:srgbClr val="000000"/>
                              </a:solidFill>
                              <a:latin typeface="Cambria Math" panose="02040503050406030204" pitchFamily="18" charset="0"/>
                            </a:rPr>
                            <m:t>𝑁</m:t>
                          </m:r>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𝑋</m:t>
                              </m:r>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𝑥</m:t>
                              </m:r>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1">
                                  <a:solidFill>
                                    <a:srgbClr val="000000"/>
                                  </a:solidFill>
                                  <a:latin typeface="Cambria Math" panose="02040503050406030204" pitchFamily="18" charset="0"/>
                                </a:rPr>
                                <m:t>𝑗</m:t>
                              </m:r>
                            </m:sub>
                          </m:sSub>
                          <m:r>
                            <a:rPr lang="en-US" sz="2000" i="1">
                              <a:solidFill>
                                <a:srgbClr val="000000"/>
                              </a:solidFill>
                              <a:latin typeface="Cambria Math" panose="02040503050406030204" pitchFamily="18" charset="0"/>
                            </a:rPr>
                            <m:t>)+1</m:t>
                          </m:r>
                        </m:num>
                        <m:den>
                          <m:r>
                            <a:rPr lang="en-US" sz="2000" i="1">
                              <a:solidFill>
                                <a:srgbClr val="000000"/>
                              </a:solidFill>
                              <a:latin typeface="Cambria Math" panose="02040503050406030204" pitchFamily="18" charset="0"/>
                            </a:rPr>
                            <m:t>𝑁</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1">
                                  <a:solidFill>
                                    <a:srgbClr val="000000"/>
                                  </a:solidFill>
                                  <a:latin typeface="Cambria Math" panose="02040503050406030204" pitchFamily="18" charset="0"/>
                                </a:rPr>
                                <m:t>𝑗</m:t>
                              </m:r>
                            </m:sub>
                          </m:sSub>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𝑘</m:t>
                          </m:r>
                        </m:den>
                      </m:f>
                    </m:oMath>
                  </m:oMathPara>
                </a14:m>
                <a:endParaRPr lang="en-US" sz="2000"/>
              </a:p>
            </p:txBody>
          </p:sp>
        </mc:Choice>
        <mc:Fallback>
          <p:sp>
            <p:nvSpPr>
              <p:cNvPr id="2" name="Object 1"/>
              <p:cNvSpPr txBox="1">
                <a:spLocks noRot="1" noChangeAspect="1" noMove="1" noResize="1" noEditPoints="1" noAdjustHandles="1" noChangeArrowheads="1" noChangeShapeType="1" noTextEdit="1"/>
              </p:cNvSpPr>
              <p:nvPr/>
            </p:nvSpPr>
            <p:spPr bwMode="auto">
              <a:xfrm>
                <a:off x="3124200" y="1600201"/>
                <a:ext cx="6019800" cy="1374775"/>
              </a:xfrm>
              <a:prstGeom prst="rect">
                <a:avLst/>
              </a:prstGeom>
              <a:blipFill>
                <a:blip r:embed="rId2"/>
                <a:stretch>
                  <a:fillRect/>
                </a:stretch>
              </a:blipFill>
            </p:spPr>
            <p:txBody>
              <a:bodyPr/>
              <a:lstStyle/>
              <a:p>
                <a:r>
                  <a:rPr lang="en-US">
                    <a:noFill/>
                  </a:rPr>
                  <a:t> </a:t>
                </a:r>
              </a:p>
            </p:txBody>
          </p:sp>
        </mc:Fallback>
      </mc:AlternateContent>
      <p:sp>
        <p:nvSpPr>
          <p:cNvPr id="8" name="AutoShape 5"/>
          <p:cNvSpPr>
            <a:spLocks noChangeArrowheads="1"/>
          </p:cNvSpPr>
          <p:nvPr/>
        </p:nvSpPr>
        <p:spPr bwMode="auto">
          <a:xfrm>
            <a:off x="4007768" y="2563815"/>
            <a:ext cx="3200400" cy="533400"/>
          </a:xfrm>
          <a:prstGeom prst="wedgeRoundRectCallout">
            <a:avLst>
              <a:gd name="adj1" fmla="val 56102"/>
              <a:gd name="adj2" fmla="val -87796"/>
              <a:gd name="adj3" fmla="val 16667"/>
            </a:avLst>
          </a:prstGeom>
          <a:solidFill>
            <a:srgbClr val="CCFFFF"/>
          </a:solidFill>
          <a:ln w="9525">
            <a:solidFill>
              <a:schemeClr val="tx1"/>
            </a:solidFill>
            <a:miter lim="800000"/>
            <a:headEnd/>
            <a:tailEnd/>
          </a:ln>
        </p:spPr>
        <p:txBody>
          <a:bodyPr/>
          <a:lstStyle/>
          <a:p>
            <a:pPr algn="ctr">
              <a:defRPr/>
            </a:pPr>
            <a:r>
              <a:rPr lang="en-US">
                <a:latin typeface="Arial"/>
              </a:rPr>
              <a:t># of values of</a:t>
            </a:r>
            <a:r>
              <a:rPr lang="en-US">
                <a:latin typeface="Arial Unicode MS"/>
              </a:rPr>
              <a:t> </a:t>
            </a:r>
            <a:r>
              <a:rPr lang="en-US" i="1">
                <a:latin typeface="+mj-lt"/>
              </a:rPr>
              <a:t>X</a:t>
            </a:r>
            <a:r>
              <a:rPr lang="en-US" i="1" baseline="-25000">
                <a:latin typeface="+mj-lt"/>
              </a:rPr>
              <a:t>i</a:t>
            </a:r>
            <a:endParaRPr/>
          </a:p>
        </p:txBody>
      </p:sp>
      <mc:AlternateContent xmlns:mc="http://schemas.openxmlformats.org/markup-compatibility/2006">
        <mc:Choice xmlns:a14="http://schemas.microsoft.com/office/drawing/2010/main" Requires="a14">
          <p:sp>
            <p:nvSpPr>
              <p:cNvPr id="3" name="Object 2"/>
              <p:cNvSpPr txBox="1"/>
              <p:nvPr/>
            </p:nvSpPr>
            <p:spPr bwMode="auto">
              <a:xfrm>
                <a:off x="2278064" y="4648201"/>
                <a:ext cx="7246937" cy="1374775"/>
              </a:xfrm>
              <a:prstGeom prst="rect">
                <a:avLst/>
              </a:prstGeom>
            </p:spPr>
            <p:txBody>
              <a:bodyPr>
                <a:normAutofit/>
              </a:bodyPr>
              <a:lstStyle/>
              <a:p>
                <a:pPr/>
                <a14:m>
                  <m:oMathPara xmlns:m="http://schemas.openxmlformats.org/officeDocument/2006/math">
                    <m:oMathParaPr>
                      <m:jc m:val="centerGroup"/>
                    </m:oMathParaPr>
                    <m:oMath xmlns:m="http://schemas.openxmlformats.org/officeDocument/2006/math">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𝑃</m:t>
                          </m:r>
                        </m:e>
                      </m:acc>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𝑥</m:t>
                          </m:r>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𝑘</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1">
                              <a:solidFill>
                                <a:srgbClr val="000000"/>
                              </a:solidFill>
                              <a:latin typeface="Cambria Math" panose="02040503050406030204" pitchFamily="18" charset="0"/>
                            </a:rPr>
                            <m:t>𝑗</m:t>
                          </m:r>
                        </m:sub>
                      </m:sSub>
                      <m:r>
                        <a:rPr lang="en-US" sz="2000" i="1">
                          <a:solidFill>
                            <a:srgbClr val="000000"/>
                          </a:solidFill>
                          <a:latin typeface="Cambria Math" panose="02040503050406030204" pitchFamily="18" charset="0"/>
                        </a:rPr>
                        <m:t>)=</m:t>
                      </m:r>
                      <m:f>
                        <m:fPr>
                          <m:ctrlPr>
                            <a:rPr lang="en-US" sz="2000" i="1">
                              <a:solidFill>
                                <a:srgbClr val="000000"/>
                              </a:solidFill>
                              <a:latin typeface="Cambria Math" panose="02040503050406030204" pitchFamily="18" charset="0"/>
                            </a:rPr>
                          </m:ctrlPr>
                        </m:fPr>
                        <m:num>
                          <m:r>
                            <a:rPr lang="en-US" sz="2000" i="1">
                              <a:solidFill>
                                <a:srgbClr val="000000"/>
                              </a:solidFill>
                              <a:latin typeface="Cambria Math" panose="02040503050406030204" pitchFamily="18" charset="0"/>
                            </a:rPr>
                            <m:t>𝑁</m:t>
                          </m:r>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𝑋</m:t>
                              </m:r>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𝑥</m:t>
                              </m:r>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𝑘</m:t>
                              </m:r>
                            </m:sub>
                          </m:sSub>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1">
                                  <a:solidFill>
                                    <a:srgbClr val="000000"/>
                                  </a:solidFill>
                                  <a:latin typeface="Cambria Math" panose="02040503050406030204" pitchFamily="18" charset="0"/>
                                </a:rPr>
                                <m:t>𝑗</m:t>
                              </m:r>
                            </m:sub>
                          </m:sSub>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𝑚</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𝑝</m:t>
                              </m:r>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𝑘</m:t>
                              </m:r>
                            </m:sub>
                          </m:sSub>
                        </m:num>
                        <m:den>
                          <m:r>
                            <a:rPr lang="en-US" sz="2000" i="1">
                              <a:solidFill>
                                <a:srgbClr val="000000"/>
                              </a:solidFill>
                              <a:latin typeface="Cambria Math" panose="02040503050406030204" pitchFamily="18" charset="0"/>
                            </a:rPr>
                            <m:t>𝑁</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1">
                                  <a:solidFill>
                                    <a:srgbClr val="000000"/>
                                  </a:solidFill>
                                  <a:latin typeface="Cambria Math" panose="02040503050406030204" pitchFamily="18" charset="0"/>
                                </a:rPr>
                                <m:t>𝑗</m:t>
                              </m:r>
                            </m:sub>
                          </m:sSub>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𝑚</m:t>
                          </m:r>
                        </m:den>
                      </m:f>
                    </m:oMath>
                  </m:oMathPara>
                </a14:m>
                <a:endParaRPr lang="en-US" sz="2000"/>
              </a:p>
            </p:txBody>
          </p:sp>
        </mc:Choice>
        <mc:Fallback>
          <p:sp>
            <p:nvSpPr>
              <p:cNvPr id="3" name="Object 2"/>
              <p:cNvSpPr txBox="1">
                <a:spLocks noRot="1" noChangeAspect="1" noMove="1" noResize="1" noEditPoints="1" noAdjustHandles="1" noChangeArrowheads="1" noChangeShapeType="1" noTextEdit="1"/>
              </p:cNvSpPr>
              <p:nvPr/>
            </p:nvSpPr>
            <p:spPr bwMode="auto">
              <a:xfrm>
                <a:off x="2278064" y="4648201"/>
                <a:ext cx="7246937" cy="1374775"/>
              </a:xfrm>
              <a:prstGeom prst="rect">
                <a:avLst/>
              </a:prstGeom>
              <a:blipFill>
                <a:blip r:embed="rId3"/>
                <a:stretch>
                  <a:fillRect/>
                </a:stretch>
              </a:blipFill>
            </p:spPr>
            <p:txBody>
              <a:bodyPr/>
              <a:lstStyle/>
              <a:p>
                <a:r>
                  <a:rPr lang="en-US">
                    <a:noFill/>
                  </a:rPr>
                  <a:t> </a:t>
                </a:r>
              </a:p>
            </p:txBody>
          </p:sp>
        </mc:Fallback>
      </mc:AlternateContent>
      <p:sp>
        <p:nvSpPr>
          <p:cNvPr id="10" name="AutoShape 7"/>
          <p:cNvSpPr>
            <a:spLocks noChangeArrowheads="1"/>
          </p:cNvSpPr>
          <p:nvPr/>
        </p:nvSpPr>
        <p:spPr bwMode="auto">
          <a:xfrm>
            <a:off x="6705601" y="3541714"/>
            <a:ext cx="2819400" cy="914400"/>
          </a:xfrm>
          <a:prstGeom prst="wedgeRoundRectCallout">
            <a:avLst>
              <a:gd name="adj1" fmla="val 3718"/>
              <a:gd name="adj2" fmla="val 77954"/>
              <a:gd name="adj3" fmla="val 16667"/>
            </a:avLst>
          </a:prstGeom>
          <a:solidFill>
            <a:srgbClr val="CCFFFF"/>
          </a:solidFill>
          <a:ln w="9525">
            <a:solidFill>
              <a:schemeClr val="tx1"/>
            </a:solidFill>
            <a:miter lim="800000"/>
            <a:headEnd/>
            <a:tailEnd/>
          </a:ln>
        </p:spPr>
        <p:txBody>
          <a:bodyPr/>
          <a:lstStyle/>
          <a:p>
            <a:pPr algn="ctr">
              <a:defRPr/>
            </a:pPr>
            <a:r>
              <a:rPr lang="en-US">
                <a:latin typeface="Arial"/>
              </a:rPr>
              <a:t>overall fraction in data where </a:t>
            </a:r>
            <a:r>
              <a:rPr lang="en-US" i="1">
                <a:latin typeface="+mj-lt"/>
              </a:rPr>
              <a:t>X</a:t>
            </a:r>
            <a:r>
              <a:rPr lang="en-US" i="1" baseline="-25000">
                <a:latin typeface="+mj-lt"/>
              </a:rPr>
              <a:t>i</a:t>
            </a:r>
            <a:r>
              <a:rPr lang="en-US" i="1">
                <a:latin typeface="+mj-lt"/>
              </a:rPr>
              <a:t>=x</a:t>
            </a:r>
            <a:r>
              <a:rPr lang="en-US" i="1" baseline="-25000">
                <a:latin typeface="+mj-lt"/>
              </a:rPr>
              <a:t>i,k</a:t>
            </a:r>
          </a:p>
        </p:txBody>
      </p:sp>
      <p:sp>
        <p:nvSpPr>
          <p:cNvPr id="11" name="AutoShape 8"/>
          <p:cNvSpPr>
            <a:spLocks noChangeArrowheads="1"/>
          </p:cNvSpPr>
          <p:nvPr/>
        </p:nvSpPr>
        <p:spPr bwMode="auto">
          <a:xfrm>
            <a:off x="7162800" y="5529263"/>
            <a:ext cx="2819400" cy="838200"/>
          </a:xfrm>
          <a:prstGeom prst="wedgeRoundRectCallout">
            <a:avLst>
              <a:gd name="adj1" fmla="val -40486"/>
              <a:gd name="adj2" fmla="val -75190"/>
              <a:gd name="adj3" fmla="val 16667"/>
            </a:avLst>
          </a:prstGeom>
          <a:solidFill>
            <a:srgbClr val="CCFFFF"/>
          </a:solidFill>
          <a:ln w="9525">
            <a:solidFill>
              <a:schemeClr val="tx1"/>
            </a:solidFill>
            <a:miter lim="800000"/>
            <a:headEnd/>
            <a:tailEnd/>
          </a:ln>
        </p:spPr>
        <p:txBody>
          <a:bodyPr/>
          <a:lstStyle/>
          <a:p>
            <a:pPr algn="ctr">
              <a:defRPr/>
            </a:pPr>
            <a:r>
              <a:rPr lang="en-US"/>
              <a:t>extent of</a:t>
            </a:r>
            <a:endParaRPr/>
          </a:p>
          <a:p>
            <a:pPr algn="ctr">
              <a:defRPr/>
            </a:pPr>
            <a:r>
              <a:rPr lang="en-US"/>
              <a:t>“smoothing”</a:t>
            </a:r>
            <a:endParaRPr lang="en-US" i="1" baseline="-25000"/>
          </a:p>
        </p:txBody>
      </p:sp>
      <p:sp>
        <p:nvSpPr>
          <p:cNvPr id="12" name="Rectangle 4"/>
          <p:cNvSpPr>
            <a:spLocks/>
          </p:cNvSpPr>
          <p:nvPr/>
        </p:nvSpPr>
        <p:spPr bwMode="auto">
          <a:xfrm>
            <a:off x="2209800" y="1219201"/>
            <a:ext cx="7772400" cy="600075"/>
          </a:xfrm>
          <a:prstGeom prst="rect">
            <a:avLst/>
          </a:prstGeom>
          <a:noFill/>
          <a:ln>
            <a:noFill/>
          </a:ln>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marL="342900" indent="-342900" algn="l">
              <a:buClr>
                <a:schemeClr val="accent1"/>
              </a:buClr>
              <a:buFont typeface="Times"/>
              <a:buChar char="•"/>
              <a:defRPr/>
            </a:pPr>
            <a:r>
              <a:rPr lang="en-US">
                <a:latin typeface="Calibri"/>
                <a:cs typeface="ＭＳ Ｐゴシック"/>
              </a:rPr>
              <a:t>Laplace:</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ChangeArrowheads="1"/>
          </p:cNvSpPr>
          <p:nvPr/>
        </p:nvSpPr>
        <p:spPr bwMode="auto">
          <a:xfrm>
            <a:off x="1559496" y="4045297"/>
            <a:ext cx="7950200" cy="2057400"/>
          </a:xfrm>
          <a:prstGeom prst="rect">
            <a:avLst/>
          </a:prstGeom>
          <a:noFill/>
          <a:ln>
            <a:noFill/>
          </a:ln>
        </p:spPr>
        <p:txBody>
          <a:bodyPr/>
          <a:lstStyle/>
          <a:p>
            <a:pPr lvl="2">
              <a:lnSpc>
                <a:spcPct val="70000"/>
              </a:lnSpc>
              <a:buClr>
                <a:schemeClr val="accent2"/>
              </a:buClr>
              <a:defRPr/>
            </a:pPr>
            <a:r>
              <a:rPr lang="en-US" sz="2400" i="1" dirty="0" err="1">
                <a:cs typeface="ＭＳ Ｐゴシック"/>
              </a:rPr>
              <a:t>Text</a:t>
            </a:r>
            <a:r>
              <a:rPr lang="en-US" sz="2400" i="1" baseline="-25000" dirty="0" err="1">
                <a:cs typeface="ＭＳ Ｐゴシック"/>
              </a:rPr>
              <a:t>j</a:t>
            </a:r>
            <a:r>
              <a:rPr lang="en-US" sz="2400" i="1" dirty="0">
                <a:cs typeface="ＭＳ Ｐゴシック"/>
              </a:rPr>
              <a:t> =</a:t>
            </a:r>
            <a:r>
              <a:rPr lang="en-US" sz="2400" dirty="0">
                <a:cs typeface="ＭＳ Ｐゴシック"/>
              </a:rPr>
              <a:t> single document containing all </a:t>
            </a:r>
            <a:r>
              <a:rPr lang="en-US" sz="2400" i="1" dirty="0" err="1">
                <a:cs typeface="ＭＳ Ｐゴシック"/>
              </a:rPr>
              <a:t>docs</a:t>
            </a:r>
            <a:r>
              <a:rPr lang="en-US" sz="2400" i="1" baseline="-25000" dirty="0" err="1">
                <a:cs typeface="ＭＳ Ｐゴシック"/>
              </a:rPr>
              <a:t>j</a:t>
            </a:r>
            <a:endParaRPr lang="en-US" sz="2400" i="1" dirty="0">
              <a:cs typeface="ＭＳ Ｐゴシック"/>
            </a:endParaRPr>
          </a:p>
          <a:p>
            <a:pPr lvl="2">
              <a:buClr>
                <a:schemeClr val="accent2"/>
              </a:buClr>
              <a:defRPr/>
            </a:pPr>
            <a:r>
              <a:rPr lang="en-US" sz="2400" dirty="0">
                <a:cs typeface="ＭＳ Ｐゴシック"/>
              </a:rPr>
              <a:t>for each word </a:t>
            </a:r>
            <a:r>
              <a:rPr lang="en-US" sz="2400" i="1" dirty="0" err="1">
                <a:cs typeface="ＭＳ Ｐゴシック"/>
              </a:rPr>
              <a:t>w</a:t>
            </a:r>
            <a:r>
              <a:rPr lang="en-US" sz="2400" i="1" baseline="-25000" dirty="0" err="1">
                <a:cs typeface="ＭＳ Ｐゴシック"/>
              </a:rPr>
              <a:t>k</a:t>
            </a:r>
            <a:r>
              <a:rPr lang="en-US" sz="2400" i="1" dirty="0">
                <a:cs typeface="ＭＳ Ｐゴシック"/>
              </a:rPr>
              <a:t> </a:t>
            </a:r>
            <a:r>
              <a:rPr lang="en-US" sz="2400" dirty="0">
                <a:cs typeface="ＭＳ Ｐゴシック"/>
              </a:rPr>
              <a:t>in </a:t>
            </a:r>
            <a:r>
              <a:rPr lang="en-US" sz="2400" i="1" dirty="0">
                <a:cs typeface="ＭＳ Ｐゴシック"/>
              </a:rPr>
              <a:t>Vocabulary</a:t>
            </a:r>
            <a:endParaRPr sz="1800" dirty="0"/>
          </a:p>
          <a:p>
            <a:pPr lvl="3">
              <a:buClr>
                <a:schemeClr val="accent2"/>
              </a:buClr>
              <a:defRPr/>
            </a:pPr>
            <a:r>
              <a:rPr lang="en-US" sz="2400" i="1" dirty="0" err="1">
                <a:cs typeface="ＭＳ Ｐゴシック"/>
              </a:rPr>
              <a:t>n</a:t>
            </a:r>
            <a:r>
              <a:rPr lang="en-US" sz="2400" i="1" baseline="-25000" dirty="0" err="1">
                <a:cs typeface="ＭＳ Ｐゴシック"/>
              </a:rPr>
              <a:t>kj</a:t>
            </a:r>
            <a:r>
              <a:rPr lang="en-US" sz="2400" i="1" dirty="0">
                <a:cs typeface="ＭＳ Ｐゴシック"/>
              </a:rPr>
              <a:t> =</a:t>
            </a:r>
            <a:r>
              <a:rPr lang="en-US" sz="2400" dirty="0">
                <a:cs typeface="ＭＳ Ｐゴシック"/>
              </a:rPr>
              <a:t> number of occurrences of </a:t>
            </a:r>
            <a:r>
              <a:rPr lang="en-US" sz="2400" i="1" dirty="0" err="1">
                <a:cs typeface="ＭＳ Ｐゴシック"/>
              </a:rPr>
              <a:t>w</a:t>
            </a:r>
            <a:r>
              <a:rPr lang="en-US" sz="2400" i="1" baseline="-25000" dirty="0" err="1">
                <a:cs typeface="ＭＳ Ｐゴシック"/>
              </a:rPr>
              <a:t>k</a:t>
            </a:r>
            <a:r>
              <a:rPr lang="en-US" sz="2400" i="1" dirty="0">
                <a:cs typeface="ＭＳ Ｐゴシック"/>
              </a:rPr>
              <a:t> </a:t>
            </a:r>
            <a:r>
              <a:rPr lang="en-US" sz="2400" dirty="0">
                <a:cs typeface="ＭＳ Ｐゴシック"/>
              </a:rPr>
              <a:t>in </a:t>
            </a:r>
            <a:r>
              <a:rPr lang="en-US" sz="2400" i="1" dirty="0" err="1">
                <a:cs typeface="ＭＳ Ｐゴシック"/>
              </a:rPr>
              <a:t>Text</a:t>
            </a:r>
            <a:r>
              <a:rPr lang="en-US" sz="2400" i="1" baseline="-25000" dirty="0" err="1">
                <a:cs typeface="ＭＳ Ｐゴシック"/>
              </a:rPr>
              <a:t>j</a:t>
            </a:r>
            <a:endParaRPr lang="en-US" sz="2400" i="1" baseline="-25000" dirty="0">
              <a:cs typeface="ＭＳ Ｐゴシック"/>
            </a:endParaRPr>
          </a:p>
          <a:p>
            <a:pPr lvl="3">
              <a:buClr>
                <a:schemeClr val="accent2"/>
              </a:buClr>
              <a:defRPr/>
            </a:pPr>
            <a:r>
              <a:rPr lang="en-US" sz="2400" i="1" dirty="0" err="1">
                <a:cs typeface="ＭＳ Ｐゴシック"/>
              </a:rPr>
              <a:t>n</a:t>
            </a:r>
            <a:r>
              <a:rPr lang="en-US" sz="2400" i="1" baseline="-25000" dirty="0" err="1">
                <a:cs typeface="ＭＳ Ｐゴシック"/>
              </a:rPr>
              <a:t>k</a:t>
            </a:r>
            <a:r>
              <a:rPr lang="en-US" sz="2400" dirty="0">
                <a:cs typeface="ＭＳ Ｐゴシック"/>
              </a:rPr>
              <a:t> = number of occurrences of </a:t>
            </a:r>
            <a:r>
              <a:rPr lang="en-US" sz="2400" i="1" dirty="0" err="1">
                <a:cs typeface="ＭＳ Ｐゴシック"/>
              </a:rPr>
              <a:t>w</a:t>
            </a:r>
            <a:r>
              <a:rPr lang="en-US" sz="2400" i="1" baseline="-25000" dirty="0" err="1">
                <a:cs typeface="ＭＳ Ｐゴシック"/>
              </a:rPr>
              <a:t>k</a:t>
            </a:r>
            <a:r>
              <a:rPr lang="en-US" sz="2400" i="1" dirty="0">
                <a:cs typeface="ＭＳ Ｐゴシック"/>
              </a:rPr>
              <a:t> </a:t>
            </a:r>
            <a:r>
              <a:rPr lang="en-US" sz="2400" dirty="0">
                <a:cs typeface="ＭＳ Ｐゴシック"/>
              </a:rPr>
              <a:t>in all docs</a:t>
            </a:r>
            <a:endParaRPr lang="en-US" sz="2400" i="1" baseline="-25000" dirty="0">
              <a:cs typeface="ＭＳ Ｐゴシック"/>
            </a:endParaRPr>
          </a:p>
          <a:p>
            <a:pPr lvl="3">
              <a:lnSpc>
                <a:spcPct val="240000"/>
              </a:lnSpc>
              <a:buClr>
                <a:schemeClr val="accent2"/>
              </a:buClr>
              <a:defRPr/>
            </a:pPr>
            <a:r>
              <a:rPr lang="en-US" sz="2400" i="1" baseline="-25000" dirty="0">
                <a:cs typeface="ＭＳ Ｐゴシック"/>
              </a:rPr>
              <a:t> </a:t>
            </a:r>
            <a:endParaRPr sz="1800" dirty="0"/>
          </a:p>
        </p:txBody>
      </p:sp>
      <p:sp>
        <p:nvSpPr>
          <p:cNvPr id="5" name="Rectangle 3"/>
          <p:cNvSpPr>
            <a:spLocks noGrp="1" noChangeArrowheads="1"/>
          </p:cNvSpPr>
          <p:nvPr>
            <p:ph type="title"/>
          </p:nvPr>
        </p:nvSpPr>
        <p:spPr bwMode="auto">
          <a:xfrm>
            <a:off x="2209800" y="-76200"/>
            <a:ext cx="7772400" cy="914400"/>
          </a:xfrm>
        </p:spPr>
        <p:txBody>
          <a:bodyPr/>
          <a:lstStyle/>
          <a:p>
            <a:pPr>
              <a:defRPr/>
            </a:pPr>
            <a:r>
              <a:rPr lang="en-US" sz="4800"/>
              <a:t>Naïve Bayes: Learning</a:t>
            </a:r>
            <a:endParaRPr/>
          </a:p>
        </p:txBody>
      </p:sp>
      <p:sp>
        <p:nvSpPr>
          <p:cNvPr id="6" name="Rectangle 4"/>
          <p:cNvSpPr>
            <a:spLocks noGrp="1" noChangeArrowheads="1"/>
          </p:cNvSpPr>
          <p:nvPr>
            <p:ph idx="1"/>
          </p:nvPr>
        </p:nvSpPr>
        <p:spPr bwMode="auto">
          <a:xfrm>
            <a:off x="1921768" y="1268760"/>
            <a:ext cx="8566720" cy="1828800"/>
          </a:xfrm>
        </p:spPr>
        <p:txBody>
          <a:bodyPr/>
          <a:lstStyle/>
          <a:p>
            <a:pPr>
              <a:lnSpc>
                <a:spcPct val="90000"/>
              </a:lnSpc>
              <a:buFont typeface="Wingdings"/>
              <a:buChar char="l"/>
              <a:defRPr/>
            </a:pPr>
            <a:r>
              <a:rPr lang="en-US" sz="2400" dirty="0"/>
              <a:t>From training corpus, extract </a:t>
            </a:r>
            <a:r>
              <a:rPr lang="en-US" sz="2400" i="1" dirty="0">
                <a:latin typeface="Times New Roman"/>
              </a:rPr>
              <a:t>Vocabulary</a:t>
            </a:r>
            <a:endParaRPr lang="en-US" sz="2400" dirty="0"/>
          </a:p>
          <a:p>
            <a:pPr>
              <a:lnSpc>
                <a:spcPct val="90000"/>
              </a:lnSpc>
              <a:buFont typeface="Wingdings"/>
              <a:buChar char="l"/>
              <a:defRPr/>
            </a:pPr>
            <a:r>
              <a:rPr lang="en-US" sz="2400" dirty="0"/>
              <a:t>Calculate required </a:t>
            </a:r>
            <a:r>
              <a:rPr lang="en-US" sz="2400" i="1" dirty="0">
                <a:latin typeface="Times New Roman"/>
              </a:rPr>
              <a:t>P</a:t>
            </a:r>
            <a:r>
              <a:rPr lang="en-US" sz="2400" dirty="0">
                <a:latin typeface="Times New Roman"/>
              </a:rPr>
              <a:t>(</a:t>
            </a:r>
            <a:r>
              <a:rPr lang="en-US" sz="2400" i="1" dirty="0" err="1">
                <a:latin typeface="Times New Roman"/>
              </a:rPr>
              <a:t>c</a:t>
            </a:r>
            <a:r>
              <a:rPr lang="en-US" sz="2400" i="1" baseline="-25000" dirty="0" err="1">
                <a:latin typeface="Times New Roman"/>
              </a:rPr>
              <a:t>j</a:t>
            </a:r>
            <a:r>
              <a:rPr lang="en-US" sz="2400" dirty="0">
                <a:latin typeface="Times New Roman"/>
              </a:rPr>
              <a:t>)</a:t>
            </a:r>
            <a:r>
              <a:rPr lang="en-US" sz="2400" i="1" dirty="0">
                <a:latin typeface="Times New Roman"/>
              </a:rPr>
              <a:t> </a:t>
            </a:r>
            <a:r>
              <a:rPr lang="en-US" sz="2400" dirty="0"/>
              <a:t>and </a:t>
            </a:r>
            <a:r>
              <a:rPr lang="en-US" sz="2400" i="1" dirty="0">
                <a:latin typeface="Times New Roman"/>
              </a:rPr>
              <a:t>P</a:t>
            </a:r>
            <a:r>
              <a:rPr lang="en-US" sz="2400" dirty="0">
                <a:latin typeface="Times New Roman"/>
              </a:rPr>
              <a:t>(</a:t>
            </a:r>
            <a:r>
              <a:rPr lang="en-US" sz="2400" i="1" dirty="0" err="1">
                <a:latin typeface="Times New Roman"/>
              </a:rPr>
              <a:t>w</a:t>
            </a:r>
            <a:r>
              <a:rPr lang="en-US" sz="2400" i="1" baseline="-25000" dirty="0" err="1">
                <a:latin typeface="Times New Roman"/>
              </a:rPr>
              <a:t>k</a:t>
            </a:r>
            <a:r>
              <a:rPr lang="en-US" sz="2400" i="1" dirty="0">
                <a:latin typeface="Times New Roman"/>
              </a:rPr>
              <a:t> | </a:t>
            </a:r>
            <a:r>
              <a:rPr lang="en-US" sz="2400" i="1" dirty="0" err="1">
                <a:latin typeface="Times New Roman"/>
              </a:rPr>
              <a:t>c</a:t>
            </a:r>
            <a:r>
              <a:rPr lang="en-US" sz="2400" i="1" baseline="-25000" dirty="0" err="1">
                <a:latin typeface="Times New Roman"/>
              </a:rPr>
              <a:t>j</a:t>
            </a:r>
            <a:r>
              <a:rPr lang="en-US" sz="2400" dirty="0">
                <a:latin typeface="Times New Roman"/>
              </a:rPr>
              <a:t>)</a:t>
            </a:r>
            <a:r>
              <a:rPr lang="en-US" sz="2400" i="1" dirty="0">
                <a:latin typeface="Times New Roman"/>
              </a:rPr>
              <a:t> </a:t>
            </a:r>
            <a:r>
              <a:rPr lang="en-US" sz="2400" dirty="0"/>
              <a:t>terms</a:t>
            </a:r>
            <a:endParaRPr dirty="0"/>
          </a:p>
          <a:p>
            <a:pPr lvl="1">
              <a:lnSpc>
                <a:spcPct val="90000"/>
              </a:lnSpc>
              <a:buFont typeface="Wingdings"/>
              <a:buChar char="§"/>
              <a:defRPr/>
            </a:pPr>
            <a:r>
              <a:rPr lang="en-US" dirty="0">
                <a:latin typeface="Calibri"/>
              </a:rPr>
              <a:t>For each </a:t>
            </a:r>
            <a:r>
              <a:rPr lang="en-US" i="1" dirty="0" err="1">
                <a:latin typeface="Times New Roman"/>
              </a:rPr>
              <a:t>c</a:t>
            </a:r>
            <a:r>
              <a:rPr lang="en-US" i="1" baseline="-25000" dirty="0" err="1">
                <a:latin typeface="Times New Roman"/>
              </a:rPr>
              <a:t>j</a:t>
            </a:r>
            <a:r>
              <a:rPr lang="en-US" i="1" baseline="-25000" dirty="0">
                <a:latin typeface="Times New Roman"/>
              </a:rPr>
              <a:t> </a:t>
            </a:r>
            <a:r>
              <a:rPr lang="en-US" dirty="0">
                <a:latin typeface="Calibri"/>
              </a:rPr>
              <a:t>in </a:t>
            </a:r>
            <a:r>
              <a:rPr lang="en-US" i="1" dirty="0">
                <a:latin typeface="Times New Roman"/>
              </a:rPr>
              <a:t>C</a:t>
            </a:r>
            <a:r>
              <a:rPr lang="en-US" dirty="0">
                <a:latin typeface="Times New Roman"/>
              </a:rPr>
              <a:t> </a:t>
            </a:r>
            <a:r>
              <a:rPr lang="en-US" dirty="0">
                <a:latin typeface="Calibri"/>
              </a:rPr>
              <a:t>do</a:t>
            </a:r>
            <a:endParaRPr dirty="0"/>
          </a:p>
          <a:p>
            <a:pPr marL="642938" lvl="2" indent="0">
              <a:lnSpc>
                <a:spcPct val="90000"/>
              </a:lnSpc>
              <a:buNone/>
              <a:defRPr/>
            </a:pPr>
            <a:r>
              <a:rPr lang="en-US" sz="2400" i="1" dirty="0" err="1">
                <a:latin typeface="Times New Roman"/>
              </a:rPr>
              <a:t>docs</a:t>
            </a:r>
            <a:r>
              <a:rPr lang="en-US" sz="2400" i="1" baseline="-25000" dirty="0" err="1">
                <a:latin typeface="Times New Roman"/>
              </a:rPr>
              <a:t>j</a:t>
            </a:r>
            <a:r>
              <a:rPr lang="en-US" sz="2400" i="1" dirty="0">
                <a:latin typeface="Times New Roman"/>
              </a:rPr>
              <a:t> = </a:t>
            </a:r>
            <a:r>
              <a:rPr lang="en-US" sz="2400" dirty="0"/>
              <a:t>subset of documents for which the target class is </a:t>
            </a:r>
            <a:r>
              <a:rPr lang="en-US" sz="2400" i="1" dirty="0" err="1">
                <a:latin typeface="Times New Roman"/>
              </a:rPr>
              <a:t>c</a:t>
            </a:r>
            <a:r>
              <a:rPr lang="en-US" sz="2400" i="1" baseline="-25000" dirty="0" err="1">
                <a:latin typeface="Times New Roman"/>
              </a:rPr>
              <a:t>j</a:t>
            </a:r>
            <a:endParaRPr lang="en-US" sz="2400" i="1" baseline="-25000" dirty="0">
              <a:latin typeface="Times New Roman"/>
            </a:endParaRPr>
          </a:p>
        </p:txBody>
      </p:sp>
      <mc:AlternateContent xmlns:mc="http://schemas.openxmlformats.org/markup-compatibility/2006">
        <mc:Choice xmlns:a14="http://schemas.microsoft.com/office/drawing/2010/main" Requires="a14">
          <p:sp>
            <p:nvSpPr>
              <p:cNvPr id="2" name="Object 1"/>
              <p:cNvSpPr txBox="1"/>
              <p:nvPr/>
            </p:nvSpPr>
            <p:spPr bwMode="auto">
              <a:xfrm>
                <a:off x="3340994" y="5447060"/>
                <a:ext cx="4539928" cy="1036638"/>
              </a:xfrm>
              <a:prstGeom prst="rect">
                <a:avLst/>
              </a:prstGeom>
            </p:spPr>
            <p:txBody>
              <a:bodyPr>
                <a:noAutofit/>
              </a:bodyPr>
              <a:lstStyle/>
              <a:p>
                <a:pPr/>
                <a14:m>
                  <m:oMathPara xmlns:m="http://schemas.openxmlformats.org/officeDocument/2006/math">
                    <m:oMathParaPr>
                      <m:jc m:val="centerGroup"/>
                    </m:oMathParaPr>
                    <m:oMath xmlns:m="http://schemas.openxmlformats.org/officeDocument/2006/math">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𝑤</m:t>
                          </m:r>
                        </m:e>
                        <m:sub>
                          <m:r>
                            <a:rPr lang="en-US" sz="2400" i="1">
                              <a:solidFill>
                                <a:srgbClr val="000000"/>
                              </a:solidFill>
                              <a:latin typeface="Cambria Math" panose="02040503050406030204" pitchFamily="18" charset="0"/>
                            </a:rPr>
                            <m:t>𝑘</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𝑛</m:t>
                              </m:r>
                            </m:e>
                            <m:sub>
                              <m:r>
                                <a:rPr lang="en-US" sz="2400" i="1">
                                  <a:solidFill>
                                    <a:srgbClr val="000000"/>
                                  </a:solidFill>
                                  <a:latin typeface="Cambria Math" panose="02040503050406030204" pitchFamily="18" charset="0"/>
                                </a:rPr>
                                <m:t>𝑘𝑗</m:t>
                              </m:r>
                            </m:sub>
                          </m:sSub>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𝛼</m:t>
                          </m:r>
                        </m:num>
                        <m:den>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𝑛</m:t>
                              </m:r>
                            </m:e>
                            <m:sub>
                              <m:r>
                                <a:rPr lang="en-US" sz="2400" i="1">
                                  <a:solidFill>
                                    <a:srgbClr val="000000"/>
                                  </a:solidFill>
                                  <a:latin typeface="Cambria Math" panose="02040503050406030204" pitchFamily="18" charset="0"/>
                                </a:rPr>
                                <m:t>𝑘</m:t>
                              </m:r>
                            </m:sub>
                          </m:sSub>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𝛼</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𝑉𝑜𝑐𝑎𝑏𝑢𝑙𝑎𝑟𝑦</m:t>
                          </m:r>
                          <m:r>
                            <a:rPr lang="en-US" sz="2400" i="1">
                              <a:solidFill>
                                <a:srgbClr val="000000"/>
                              </a:solidFill>
                              <a:latin typeface="Cambria Math" panose="02040503050406030204" pitchFamily="18" charset="0"/>
                            </a:rPr>
                            <m:t>|</m:t>
                          </m:r>
                        </m:den>
                      </m:f>
                    </m:oMath>
                  </m:oMathPara>
                </a14:m>
                <a:endParaRPr lang="en-US" sz="2400" dirty="0"/>
              </a:p>
            </p:txBody>
          </p:sp>
        </mc:Choice>
        <mc:Fallback>
          <p:sp>
            <p:nvSpPr>
              <p:cNvPr id="2" name="Object 1"/>
              <p:cNvSpPr txBox="1">
                <a:spLocks noRot="1" noChangeAspect="1" noMove="1" noResize="1" noEditPoints="1" noAdjustHandles="1" noChangeArrowheads="1" noChangeShapeType="1" noTextEdit="1"/>
              </p:cNvSpPr>
              <p:nvPr/>
            </p:nvSpPr>
            <p:spPr bwMode="auto">
              <a:xfrm>
                <a:off x="3340994" y="5447060"/>
                <a:ext cx="4539928" cy="1036638"/>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Object 2"/>
              <p:cNvSpPr txBox="1"/>
              <p:nvPr/>
            </p:nvSpPr>
            <p:spPr bwMode="auto">
              <a:xfrm>
                <a:off x="3447357" y="3033935"/>
                <a:ext cx="3656755" cy="895350"/>
              </a:xfrm>
              <a:prstGeom prst="rect">
                <a:avLst/>
              </a:prstGeom>
            </p:spPr>
            <p:txBody>
              <a:bodyPr>
                <a:noAutofit/>
              </a:bodyPr>
              <a:lstStyle/>
              <a:p>
                <a:pPr/>
                <a14:m>
                  <m:oMathPara xmlns:m="http://schemas.openxmlformats.org/officeDocument/2006/math">
                    <m:oMathParaPr>
                      <m:jc m:val="centerGroup"/>
                    </m:oMathParaPr>
                    <m:oMath xmlns:m="http://schemas.openxmlformats.org/officeDocument/2006/math">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𝑑𝑜𝑐</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𝑠</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num>
                        <m:den>
                          <m:r>
                            <m:rPr>
                              <m:nor/>
                            </m:rPr>
                            <a:rPr lang="en-US" sz="2400" i="0">
                              <a:solidFill>
                                <a:srgbClr val="000000"/>
                              </a:solidFill>
                              <a:latin typeface="Cambria Math" panose="02040503050406030204" pitchFamily="18" charset="0"/>
                            </a:rPr>
                            <m:t>total</m:t>
                          </m:r>
                          <m:r>
                            <m:rPr>
                              <m:nor/>
                            </m:rPr>
                            <a:rPr lang="en-US" sz="2400" i="0">
                              <a:solidFill>
                                <a:srgbClr val="000000"/>
                              </a:solidFill>
                              <a:latin typeface="Cambria Math" panose="02040503050406030204" pitchFamily="18" charset="0"/>
                            </a:rPr>
                            <m:t> # </m:t>
                          </m:r>
                          <m:r>
                            <m:rPr>
                              <m:nor/>
                            </m:rPr>
                            <a:rPr lang="en-US" sz="2400" i="0">
                              <a:solidFill>
                                <a:srgbClr val="000000"/>
                              </a:solidFill>
                              <a:latin typeface="Cambria Math" panose="02040503050406030204" pitchFamily="18" charset="0"/>
                            </a:rPr>
                            <m:t>documents</m:t>
                          </m:r>
                        </m:den>
                      </m:f>
                    </m:oMath>
                  </m:oMathPara>
                </a14:m>
                <a:endParaRPr lang="en-US" sz="2000" dirty="0"/>
              </a:p>
            </p:txBody>
          </p:sp>
        </mc:Choice>
        <mc:Fallback>
          <p:sp>
            <p:nvSpPr>
              <p:cNvPr id="3" name="Object 2"/>
              <p:cNvSpPr txBox="1">
                <a:spLocks noRot="1" noChangeAspect="1" noMove="1" noResize="1" noEditPoints="1" noAdjustHandles="1" noChangeArrowheads="1" noChangeShapeType="1" noTextEdit="1"/>
              </p:cNvSpPr>
              <p:nvPr/>
            </p:nvSpPr>
            <p:spPr bwMode="auto">
              <a:xfrm>
                <a:off x="3447357" y="3033935"/>
                <a:ext cx="3656755" cy="895350"/>
              </a:xfrm>
              <a:prstGeom prst="rect">
                <a:avLst/>
              </a:prstGeom>
              <a:blipFill>
                <a:blip r:embed="rId3"/>
                <a:stretch>
                  <a:fillRect/>
                </a:stretch>
              </a:blipFill>
            </p:spPr>
            <p:txBody>
              <a:bodyPr/>
              <a:lstStyle/>
              <a:p>
                <a:r>
                  <a:rPr lang="en-US">
                    <a:noFill/>
                  </a:rPr>
                  <a:t> </a:t>
                </a:r>
              </a:p>
            </p:txBody>
          </p:sp>
        </mc:Fallback>
      </mc:AlternateContent>
      <p:sp>
        <p:nvSpPr>
          <p:cNvPr id="9" name="Footer Placeholder 4"/>
          <p:cNvSpPr>
            <a:spLocks/>
          </p:cNvSpPr>
          <p:nvPr/>
        </p:nvSpPr>
        <p:spPr bwMode="auto">
          <a:xfrm>
            <a:off x="1127448" y="6573838"/>
            <a:ext cx="2895600" cy="304800"/>
          </a:xfrm>
          <a:prstGeom prst="rect">
            <a:avLst/>
          </a:prstGeom>
          <a:noFill/>
          <a:ln>
            <a:noFill/>
          </a:ln>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lgn="r">
              <a:defRPr/>
            </a:pPr>
            <a:r>
              <a:rPr lang="en-US" sz="1800" b="0" dirty="0">
                <a:latin typeface="Tw Cen MT"/>
              </a:rPr>
              <a:t>Slide from Chris Manning</a:t>
            </a:r>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p:txBody>
          <a:bodyPr/>
          <a:lstStyle/>
          <a:p>
            <a:pPr>
              <a:defRPr/>
            </a:pPr>
            <a:r>
              <a:rPr lang="en-US" sz="4800"/>
              <a:t>Naïve Bayes: Classifying</a:t>
            </a:r>
            <a:endParaRPr/>
          </a:p>
        </p:txBody>
      </p:sp>
      <p:sp>
        <p:nvSpPr>
          <p:cNvPr id="5" name="Rectangle 3"/>
          <p:cNvSpPr>
            <a:spLocks noGrp="1" noChangeArrowheads="1"/>
          </p:cNvSpPr>
          <p:nvPr>
            <p:ph idx="1"/>
          </p:nvPr>
        </p:nvSpPr>
        <p:spPr bwMode="auto">
          <a:xfrm>
            <a:off x="2133600" y="1447800"/>
            <a:ext cx="8534400" cy="1598611"/>
          </a:xfrm>
        </p:spPr>
        <p:txBody>
          <a:bodyPr/>
          <a:lstStyle/>
          <a:p>
            <a:pPr>
              <a:buFont typeface="Wingdings"/>
              <a:buChar char="l"/>
              <a:defRPr/>
            </a:pPr>
            <a:r>
              <a:rPr lang="en-US" dirty="0">
                <a:latin typeface="Times New Roman"/>
                <a:ea typeface="+mn-ea"/>
              </a:rPr>
              <a:t>positions </a:t>
            </a:r>
            <a:r>
              <a:rPr lang="en-US" dirty="0">
                <a:latin typeface="Calibri"/>
              </a:rPr>
              <a:t>=</a:t>
            </a:r>
            <a:r>
              <a:rPr lang="en-US" dirty="0">
                <a:latin typeface="Calibri"/>
                <a:ea typeface="+mn-ea"/>
              </a:rPr>
              <a:t> all word positions in current document      			which contain tokens found in </a:t>
            </a:r>
            <a:r>
              <a:rPr lang="en-US" i="1" dirty="0">
                <a:latin typeface="Times New Roman"/>
                <a:ea typeface="+mn-ea"/>
              </a:rPr>
              <a:t>Vocabulary</a:t>
            </a:r>
            <a:endParaRPr dirty="0"/>
          </a:p>
          <a:p>
            <a:pPr>
              <a:lnSpc>
                <a:spcPct val="150000"/>
              </a:lnSpc>
              <a:buFont typeface="Wingdings"/>
              <a:buChar char="l"/>
              <a:defRPr/>
            </a:pPr>
            <a:r>
              <a:rPr lang="en-US" dirty="0">
                <a:latin typeface="Calibri"/>
                <a:ea typeface="+mn-ea"/>
              </a:rPr>
              <a:t>Return </a:t>
            </a:r>
            <a:r>
              <a:rPr lang="en-US" i="1" dirty="0" err="1">
                <a:latin typeface="Times New Roman"/>
                <a:ea typeface="+mn-ea"/>
              </a:rPr>
              <a:t>c</a:t>
            </a:r>
            <a:r>
              <a:rPr lang="en-US" i="1" baseline="-25000" dirty="0" err="1">
                <a:latin typeface="Times New Roman"/>
                <a:ea typeface="+mn-ea"/>
              </a:rPr>
              <a:t>NB</a:t>
            </a:r>
            <a:r>
              <a:rPr lang="en-US" dirty="0">
                <a:latin typeface="Calibri"/>
                <a:ea typeface="+mn-ea"/>
              </a:rPr>
              <a:t>, where</a:t>
            </a:r>
            <a:r>
              <a:rPr lang="en-US" dirty="0">
                <a:latin typeface="Times New Roman"/>
                <a:ea typeface="+mn-ea"/>
              </a:rPr>
              <a:t> </a:t>
            </a:r>
            <a:endParaRPr lang="en-US" i="1" dirty="0">
              <a:latin typeface="Times New Roman"/>
              <a:ea typeface="+mn-ea"/>
            </a:endParaRPr>
          </a:p>
        </p:txBody>
      </p:sp>
      <mc:AlternateContent xmlns:mc="http://schemas.openxmlformats.org/markup-compatibility/2006">
        <mc:Choice xmlns:a14="http://schemas.microsoft.com/office/drawing/2010/main" Requires="a14">
          <p:sp>
            <p:nvSpPr>
              <p:cNvPr id="2" name="Object 1"/>
              <p:cNvSpPr txBox="1"/>
              <p:nvPr/>
            </p:nvSpPr>
            <p:spPr bwMode="auto">
              <a:xfrm>
                <a:off x="3126581" y="3052483"/>
                <a:ext cx="5938838" cy="1031875"/>
              </a:xfrm>
              <a:prstGeom prst="rect">
                <a:avLst/>
              </a:prstGeom>
            </p:spPr>
            <p:txBody>
              <a:bodyPr>
                <a:norm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𝑁𝐵</m:t>
                          </m:r>
                        </m:sub>
                      </m:sSub>
                      <m:r>
                        <a:rPr lang="en-US" sz="2400" i="1">
                          <a:solidFill>
                            <a:srgbClr val="000000"/>
                          </a:solidFill>
                          <a:latin typeface="Cambria Math" panose="02040503050406030204" pitchFamily="18" charset="0"/>
                        </a:rPr>
                        <m:t>=</m:t>
                      </m:r>
                      <m:limLow>
                        <m:limLowPr>
                          <m:ctrlPr>
                            <a:rPr lang="en-US" sz="2400" i="1">
                              <a:solidFill>
                                <a:srgbClr val="000000"/>
                              </a:solidFill>
                              <a:latin typeface="Cambria Math" panose="02040503050406030204" pitchFamily="18" charset="0"/>
                            </a:rPr>
                          </m:ctrlPr>
                        </m:limLowPr>
                        <m:e>
                          <m:r>
                            <m:rPr>
                              <m:nor/>
                            </m:rPr>
                            <a:rPr lang="en-US" sz="2400" i="0">
                              <a:solidFill>
                                <a:srgbClr val="000000"/>
                              </a:solidFill>
                              <a:latin typeface="Cambria Math" panose="02040503050406030204" pitchFamily="18" charset="0"/>
                            </a:rPr>
                            <m:t>argmax</m:t>
                          </m:r>
                        </m:e>
                        <m:lim>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m:rPr>
                                  <m:sty m:val="p"/>
                                </m:rPr>
                                <a:rPr lang="en-US" sz="2400" i="0">
                                  <a:solidFill>
                                    <a:srgbClr val="000000"/>
                                  </a:solidFill>
                                  <a:latin typeface="Cambria Math" panose="02040503050406030204" pitchFamily="18" charset="0"/>
                                </a:rPr>
                                <m:t>j</m:t>
                              </m:r>
                            </m:sub>
                          </m:sSub>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𝐶</m:t>
                          </m:r>
                        </m:lim>
                      </m:limLow>
                      <m:r>
                        <a:rPr lang="en-US" sz="2400" b="0" i="1" smtClean="0">
                          <a:solidFill>
                            <a:srgbClr val="000000"/>
                          </a:solidFill>
                          <a:latin typeface="Cambria Math" panose="02040503050406030204" pitchFamily="18" charset="0"/>
                        </a:rPr>
                        <m:t> </m:t>
                      </m:r>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nary>
                        <m:naryPr>
                          <m:chr m:val="∏"/>
                          <m:supHide m:val="on"/>
                          <m:ctrlPr>
                            <a:rPr lang="en-US" sz="2400" i="1">
                              <a:solidFill>
                                <a:srgbClr val="000000"/>
                              </a:solidFill>
                              <a:latin typeface="Cambria Math" panose="02040503050406030204" pitchFamily="18" charset="0"/>
                            </a:rPr>
                          </m:ctrlPr>
                        </m:naryPr>
                        <m:sub>
                          <m:r>
                            <a:rPr lang="en-US" sz="2400" i="1">
                              <a:solidFill>
                                <a:srgbClr val="000000"/>
                              </a:solidFill>
                              <a:latin typeface="Cambria Math" panose="02040503050406030204" pitchFamily="18" charset="0"/>
                            </a:rPr>
                            <m:t>𝑖</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𝑝𝑜𝑠𝑖𝑡𝑖𝑜𝑛𝑠</m:t>
                          </m:r>
                        </m:sub>
                        <m:sup/>
                        <m:e>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𝑤</m:t>
                              </m:r>
                            </m:e>
                            <m:sub>
                              <m:r>
                                <a:rPr lang="en-US" sz="2400" i="1">
                                  <a:solidFill>
                                    <a:srgbClr val="000000"/>
                                  </a:solidFill>
                                  <a:latin typeface="Cambria Math" panose="02040503050406030204" pitchFamily="18" charset="0"/>
                                </a:rPr>
                                <m:t>𝑖</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e>
                      </m:nary>
                    </m:oMath>
                  </m:oMathPara>
                </a14:m>
                <a:endParaRPr lang="en-US" sz="2400" dirty="0"/>
              </a:p>
            </p:txBody>
          </p:sp>
        </mc:Choice>
        <mc:Fallback>
          <p:sp>
            <p:nvSpPr>
              <p:cNvPr id="2" name="Object 1"/>
              <p:cNvSpPr txBox="1">
                <a:spLocks noRot="1" noChangeAspect="1" noMove="1" noResize="1" noEditPoints="1" noAdjustHandles="1" noChangeArrowheads="1" noChangeShapeType="1" noTextEdit="1"/>
              </p:cNvSpPr>
              <p:nvPr/>
            </p:nvSpPr>
            <p:spPr bwMode="auto">
              <a:xfrm>
                <a:off x="3126581" y="3052483"/>
                <a:ext cx="5938838" cy="1031875"/>
              </a:xfrm>
              <a:prstGeom prst="rect">
                <a:avLst/>
              </a:prstGeom>
              <a:blipFill>
                <a:blip r:embed="rId2"/>
                <a:stretch>
                  <a:fillRect/>
                </a:stretch>
              </a:blipFill>
            </p:spPr>
            <p:txBody>
              <a:bodyPr/>
              <a:lstStyle/>
              <a:p>
                <a:r>
                  <a:rPr lang="en-US">
                    <a:noFill/>
                  </a:rPr>
                  <a:t> </a:t>
                </a:r>
              </a:p>
            </p:txBody>
          </p:sp>
        </mc:Fallback>
      </mc:AlternateContent>
      <p:sp>
        <p:nvSpPr>
          <p:cNvPr id="7" name="Footer Placeholder 4"/>
          <p:cNvSpPr>
            <a:spLocks/>
          </p:cNvSpPr>
          <p:nvPr/>
        </p:nvSpPr>
        <p:spPr bwMode="auto">
          <a:xfrm>
            <a:off x="2438400" y="6553200"/>
            <a:ext cx="2895600" cy="304800"/>
          </a:xfrm>
          <a:prstGeom prst="rect">
            <a:avLst/>
          </a:prstGeom>
          <a:noFill/>
          <a:ln>
            <a:noFill/>
          </a:ln>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lgn="r">
              <a:defRPr/>
            </a:pPr>
            <a:r>
              <a:rPr lang="en-US" sz="1800" b="0">
                <a:latin typeface="Tw Cen MT"/>
              </a:rPr>
              <a:t>Slide from Chris Manning</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p:txBody>
          <a:bodyPr/>
          <a:lstStyle/>
          <a:p>
            <a:pPr>
              <a:defRPr/>
            </a:pPr>
            <a:r>
              <a:rPr lang="en-US">
                <a:latin typeface="Tw Cen MT Condensed"/>
              </a:rPr>
              <a:t>Underflow Prevention: log space</a:t>
            </a:r>
            <a:endParaRPr/>
          </a:p>
        </p:txBody>
      </p:sp>
      <p:sp>
        <p:nvSpPr>
          <p:cNvPr id="5" name="Rectangle 3"/>
          <p:cNvSpPr>
            <a:spLocks noGrp="1" noChangeArrowheads="1"/>
          </p:cNvSpPr>
          <p:nvPr>
            <p:ph idx="1"/>
          </p:nvPr>
        </p:nvSpPr>
        <p:spPr bwMode="auto"/>
        <p:txBody>
          <a:bodyPr/>
          <a:lstStyle/>
          <a:p>
            <a:pPr>
              <a:defRPr/>
            </a:pPr>
            <a:r>
              <a:rPr lang="en-US" sz="2400" dirty="0"/>
              <a:t>Multiplying lots of probabilities, which are between 0 and 1 by definition, can result in floating-point underflow.</a:t>
            </a:r>
            <a:endParaRPr dirty="0"/>
          </a:p>
          <a:p>
            <a:pPr>
              <a:defRPr/>
            </a:pPr>
            <a:r>
              <a:rPr lang="en-US" sz="2400" dirty="0"/>
              <a:t>Since </a:t>
            </a:r>
            <a:r>
              <a:rPr lang="en-US" sz="2400" dirty="0">
                <a:latin typeface="Times New Roman"/>
              </a:rPr>
              <a:t>log(</a:t>
            </a:r>
            <a:r>
              <a:rPr lang="en-US" sz="2400" i="1" dirty="0" err="1">
                <a:latin typeface="Times New Roman"/>
              </a:rPr>
              <a:t>xy</a:t>
            </a:r>
            <a:r>
              <a:rPr lang="en-US" sz="2400" dirty="0">
                <a:latin typeface="Times New Roman"/>
              </a:rPr>
              <a:t>) = log(</a:t>
            </a:r>
            <a:r>
              <a:rPr lang="en-US" sz="2400" i="1" dirty="0">
                <a:latin typeface="Times New Roman"/>
              </a:rPr>
              <a:t>x</a:t>
            </a:r>
            <a:r>
              <a:rPr lang="en-US" sz="2400" dirty="0">
                <a:latin typeface="Times New Roman"/>
              </a:rPr>
              <a:t>) + log(</a:t>
            </a:r>
            <a:r>
              <a:rPr lang="en-US" sz="2400" i="1" dirty="0">
                <a:latin typeface="Times New Roman"/>
              </a:rPr>
              <a:t>y</a:t>
            </a:r>
            <a:r>
              <a:rPr lang="en-US" sz="2400" dirty="0">
                <a:latin typeface="Times New Roman"/>
              </a:rPr>
              <a:t>)</a:t>
            </a:r>
            <a:r>
              <a:rPr lang="en-US" sz="2400" dirty="0"/>
              <a:t>, it is better to perform all computations by summing logs of probabilities rather than multiplying probabilities.</a:t>
            </a:r>
            <a:endParaRPr dirty="0"/>
          </a:p>
          <a:p>
            <a:pPr>
              <a:defRPr/>
            </a:pPr>
            <a:r>
              <a:rPr lang="en-US" sz="2400" dirty="0"/>
              <a:t>Class with highest final un-normalized log probability score is still the most probable.</a:t>
            </a:r>
            <a:endParaRPr dirty="0"/>
          </a:p>
          <a:p>
            <a:pPr>
              <a:defRPr/>
            </a:pPr>
            <a:endParaRPr lang="en-US" sz="2400" dirty="0"/>
          </a:p>
          <a:p>
            <a:pPr>
              <a:defRPr/>
            </a:pPr>
            <a:endParaRPr lang="en-US" sz="2400" dirty="0"/>
          </a:p>
          <a:p>
            <a:pPr>
              <a:defRPr/>
            </a:pPr>
            <a:endParaRPr lang="en-US" sz="2400" dirty="0"/>
          </a:p>
          <a:p>
            <a:pPr>
              <a:defRPr/>
            </a:pPr>
            <a:r>
              <a:rPr lang="en-US" sz="2400" dirty="0"/>
              <a:t>Note that model is now just max of sum of weights…</a:t>
            </a:r>
            <a:endParaRPr dirty="0"/>
          </a:p>
        </p:txBody>
      </p:sp>
      <mc:AlternateContent xmlns:mc="http://schemas.openxmlformats.org/markup-compatibility/2006">
        <mc:Choice xmlns:a14="http://schemas.microsoft.com/office/drawing/2010/main" Requires="a14">
          <p:sp>
            <p:nvSpPr>
              <p:cNvPr id="2" name="Object 1"/>
              <p:cNvSpPr txBox="1"/>
              <p:nvPr/>
            </p:nvSpPr>
            <p:spPr bwMode="auto">
              <a:xfrm>
                <a:off x="2393156" y="3868851"/>
                <a:ext cx="7405688" cy="996950"/>
              </a:xfrm>
              <a:prstGeom prst="rect">
                <a:avLst/>
              </a:prstGeom>
            </p:spPr>
            <p:txBody>
              <a:bodyPr>
                <a:noAutofit/>
              </a:bodyPr>
              <a:lstStyle/>
              <a:p>
                <a:pPr/>
                <a14:m>
                  <m:oMathPara xmlns:m="http://schemas.openxmlformats.org/officeDocument/2006/math">
                    <m:oMathParaPr>
                      <m:jc m:val="centerGroup"/>
                    </m:oMathParaPr>
                    <m:oMath xmlns:m="http://schemas.openxmlformats.org/officeDocument/2006/math">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𝑁𝐵</m:t>
                          </m:r>
                        </m:sub>
                      </m:sSub>
                      <m:r>
                        <a:rPr lang="en-US" sz="2400" i="1">
                          <a:solidFill>
                            <a:srgbClr val="000000"/>
                          </a:solidFill>
                          <a:latin typeface="Cambria Math" panose="02040503050406030204" pitchFamily="18" charset="0"/>
                        </a:rPr>
                        <m:t>=</m:t>
                      </m:r>
                      <m:limLow>
                        <m:limLowPr>
                          <m:ctrlPr>
                            <a:rPr lang="en-US" sz="2400" i="1">
                              <a:solidFill>
                                <a:srgbClr val="000000"/>
                              </a:solidFill>
                              <a:latin typeface="Cambria Math" panose="02040503050406030204" pitchFamily="18" charset="0"/>
                            </a:rPr>
                          </m:ctrlPr>
                        </m:limLowPr>
                        <m:e>
                          <m:r>
                            <m:rPr>
                              <m:nor/>
                            </m:rPr>
                            <a:rPr lang="en-US" sz="2400" i="0">
                              <a:solidFill>
                                <a:srgbClr val="000000"/>
                              </a:solidFill>
                              <a:latin typeface="Cambria Math" panose="02040503050406030204" pitchFamily="18" charset="0"/>
                            </a:rPr>
                            <m:t>argmax</m:t>
                          </m:r>
                        </m:e>
                        <m:lim>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m:rPr>
                                  <m:sty m:val="p"/>
                                </m:rPr>
                                <a:rPr lang="en-US" sz="2400" i="0">
                                  <a:solidFill>
                                    <a:srgbClr val="000000"/>
                                  </a:solidFill>
                                  <a:latin typeface="Cambria Math" panose="02040503050406030204" pitchFamily="18" charset="0"/>
                                </a:rPr>
                                <m:t>j</m:t>
                              </m:r>
                            </m:sub>
                          </m:sSub>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𝐶</m:t>
                          </m:r>
                        </m:lim>
                      </m:limLow>
                      <m:func>
                        <m:funcPr>
                          <m:ctrlPr>
                            <a:rPr lang="en-US" sz="2400" i="1">
                              <a:solidFill>
                                <a:srgbClr val="000000"/>
                              </a:solidFill>
                              <a:latin typeface="Cambria Math" panose="02040503050406030204" pitchFamily="18" charset="0"/>
                            </a:rPr>
                          </m:ctrlPr>
                        </m:funcPr>
                        <m:fName>
                          <m:r>
                            <m:rPr>
                              <m:sty m:val="p"/>
                            </m:rPr>
                            <a:rPr lang="en-US" sz="2400" i="0">
                              <a:solidFill>
                                <a:srgbClr val="000000"/>
                              </a:solidFill>
                              <a:latin typeface="Cambria Math" panose="02040503050406030204" pitchFamily="18" charset="0"/>
                            </a:rPr>
                            <m:t>log</m:t>
                          </m:r>
                        </m:fName>
                        <m:e>
                          <m:r>
                            <a:rPr lang="en-US" sz="2400" i="1">
                              <a:solidFill>
                                <a:srgbClr val="000000"/>
                              </a:solidFill>
                              <a:latin typeface="Cambria Math" panose="02040503050406030204" pitchFamily="18" charset="0"/>
                            </a:rPr>
                            <m:t>𝑃</m:t>
                          </m:r>
                        </m:e>
                      </m:func>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nary>
                        <m:naryPr>
                          <m:chr m:val="∑"/>
                          <m:supHide m:val="on"/>
                          <m:ctrlPr>
                            <a:rPr lang="en-US" sz="2400" i="1">
                              <a:solidFill>
                                <a:srgbClr val="000000"/>
                              </a:solidFill>
                              <a:latin typeface="Cambria Math" panose="02040503050406030204" pitchFamily="18" charset="0"/>
                            </a:rPr>
                          </m:ctrlPr>
                        </m:naryPr>
                        <m:sub>
                          <m:r>
                            <a:rPr lang="en-US" sz="2400" i="1">
                              <a:solidFill>
                                <a:srgbClr val="000000"/>
                              </a:solidFill>
                              <a:latin typeface="Cambria Math" panose="02040503050406030204" pitchFamily="18" charset="0"/>
                            </a:rPr>
                            <m:t>𝑖</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𝑝𝑜𝑠𝑖𝑡𝑖𝑜𝑛𝑠</m:t>
                          </m:r>
                        </m:sub>
                        <m:sup/>
                        <m:e>
                          <m:func>
                            <m:funcPr>
                              <m:ctrlPr>
                                <a:rPr lang="en-US" sz="2400" i="1">
                                  <a:solidFill>
                                    <a:srgbClr val="000000"/>
                                  </a:solidFill>
                                  <a:latin typeface="Cambria Math" panose="02040503050406030204" pitchFamily="18" charset="0"/>
                                </a:rPr>
                              </m:ctrlPr>
                            </m:funcPr>
                            <m:fName>
                              <m:r>
                                <m:rPr>
                                  <m:sty m:val="p"/>
                                </m:rPr>
                                <a:rPr lang="en-US" sz="2400" i="0">
                                  <a:solidFill>
                                    <a:srgbClr val="000000"/>
                                  </a:solidFill>
                                  <a:latin typeface="Cambria Math" panose="02040503050406030204" pitchFamily="18" charset="0"/>
                                </a:rPr>
                                <m:t>log</m:t>
                              </m:r>
                            </m:fName>
                            <m:e>
                              <m:r>
                                <a:rPr lang="en-US" sz="2400" i="1">
                                  <a:solidFill>
                                    <a:srgbClr val="000000"/>
                                  </a:solidFill>
                                  <a:latin typeface="Cambria Math" panose="02040503050406030204" pitchFamily="18" charset="0"/>
                                </a:rPr>
                                <m:t>𝑃</m:t>
                              </m:r>
                            </m:e>
                          </m:func>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𝑥</m:t>
                              </m:r>
                            </m:e>
                            <m:sub>
                              <m:r>
                                <a:rPr lang="en-US" sz="2400" i="1">
                                  <a:solidFill>
                                    <a:srgbClr val="000000"/>
                                  </a:solidFill>
                                  <a:latin typeface="Cambria Math" panose="02040503050406030204" pitchFamily="18" charset="0"/>
                                </a:rPr>
                                <m:t>𝑖</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e>
                      </m:nary>
                    </m:oMath>
                  </m:oMathPara>
                </a14:m>
                <a:endParaRPr lang="en-US" sz="2400" dirty="0"/>
              </a:p>
            </p:txBody>
          </p:sp>
        </mc:Choice>
        <mc:Fallback>
          <p:sp>
            <p:nvSpPr>
              <p:cNvPr id="2" name="Object 1"/>
              <p:cNvSpPr txBox="1">
                <a:spLocks noRot="1" noChangeAspect="1" noMove="1" noResize="1" noEditPoints="1" noAdjustHandles="1" noChangeArrowheads="1" noChangeShapeType="1" noTextEdit="1"/>
              </p:cNvSpPr>
              <p:nvPr/>
            </p:nvSpPr>
            <p:spPr bwMode="auto">
              <a:xfrm>
                <a:off x="2393156" y="3868851"/>
                <a:ext cx="7405688" cy="996950"/>
              </a:xfrm>
              <a:prstGeom prst="rect">
                <a:avLst/>
              </a:prstGeom>
              <a:blipFill>
                <a:blip r:embed="rId2"/>
                <a:stretch>
                  <a:fillRect/>
                </a:stretch>
              </a:blipFill>
            </p:spPr>
            <p:txBody>
              <a:bodyPr/>
              <a:lstStyle/>
              <a:p>
                <a:r>
                  <a:rPr lang="en-US">
                    <a:noFill/>
                  </a:rPr>
                  <a:t> </a:t>
                </a:r>
              </a:p>
            </p:txBody>
          </p:sp>
        </mc:Fallback>
      </mc:AlternateContent>
      <p:sp>
        <p:nvSpPr>
          <p:cNvPr id="7" name="Footer Placeholder 4"/>
          <p:cNvSpPr>
            <a:spLocks/>
          </p:cNvSpPr>
          <p:nvPr/>
        </p:nvSpPr>
        <p:spPr bwMode="auto">
          <a:xfrm>
            <a:off x="2362200" y="6553200"/>
            <a:ext cx="2895600" cy="304800"/>
          </a:xfrm>
          <a:prstGeom prst="rect">
            <a:avLst/>
          </a:prstGeom>
          <a:noFill/>
          <a:ln>
            <a:noFill/>
          </a:ln>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lgn="r">
              <a:defRPr/>
            </a:pPr>
            <a:r>
              <a:rPr lang="en-US" sz="1800" b="0">
                <a:latin typeface="Tw Cen MT"/>
              </a:rPr>
              <a:t>Slide from Chris Manning</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Line 17"/>
          <p:cNvSpPr>
            <a:spLocks noChangeShapeType="1"/>
          </p:cNvSpPr>
          <p:nvPr/>
        </p:nvSpPr>
        <p:spPr bwMode="auto">
          <a:xfrm flipH="1">
            <a:off x="5941387" y="2772987"/>
            <a:ext cx="508000" cy="152400"/>
          </a:xfrm>
          <a:prstGeom prst="line">
            <a:avLst/>
          </a:prstGeom>
          <a:noFill/>
          <a:ln w="9525">
            <a:solidFill>
              <a:schemeClr val="tx1"/>
            </a:solidFill>
            <a:prstDash val="dash"/>
            <a:round/>
            <a:headEnd/>
            <a:tailEnd type="triangle" w="med" len="med"/>
          </a:ln>
        </p:spPr>
        <p:txBody>
          <a:bodyPr/>
          <a:lstStyle/>
          <a:p>
            <a:pPr>
              <a:defRPr/>
            </a:pPr>
            <a:endParaRPr lang="en-US"/>
          </a:p>
        </p:txBody>
      </p:sp>
      <p:sp>
        <p:nvSpPr>
          <p:cNvPr id="5" name="Rectangle 2"/>
          <p:cNvSpPr>
            <a:spLocks noGrp="1" noChangeArrowheads="1"/>
          </p:cNvSpPr>
          <p:nvPr>
            <p:ph type="title"/>
          </p:nvPr>
        </p:nvSpPr>
        <p:spPr bwMode="auto"/>
        <p:txBody>
          <a:bodyPr/>
          <a:lstStyle/>
          <a:p>
            <a:pPr>
              <a:defRPr/>
            </a:pPr>
            <a:r>
              <a:rPr lang="en-US" sz="4000"/>
              <a:t>Naïve Bayes Generative Model for Text</a:t>
            </a:r>
            <a:endParaRPr sz="4800"/>
          </a:p>
        </p:txBody>
      </p:sp>
      <p:sp>
        <p:nvSpPr>
          <p:cNvPr id="17" name="Text Box 15"/>
          <p:cNvSpPr>
            <a:spLocks/>
          </p:cNvSpPr>
          <p:nvPr/>
        </p:nvSpPr>
        <p:spPr bwMode="auto">
          <a:xfrm>
            <a:off x="2603545" y="5949280"/>
            <a:ext cx="986465" cy="463846"/>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2400" dirty="0"/>
              <a:t>spam</a:t>
            </a:r>
            <a:endParaRPr dirty="0"/>
          </a:p>
        </p:txBody>
      </p:sp>
      <p:sp>
        <p:nvSpPr>
          <p:cNvPr id="18" name="Text Box 16"/>
          <p:cNvSpPr>
            <a:spLocks/>
          </p:cNvSpPr>
          <p:nvPr/>
        </p:nvSpPr>
        <p:spPr bwMode="auto">
          <a:xfrm>
            <a:off x="7291744" y="5963051"/>
            <a:ext cx="814388" cy="463550"/>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2400" dirty="0"/>
              <a:t>ham</a:t>
            </a:r>
            <a:endParaRPr dirty="0"/>
          </a:p>
        </p:txBody>
      </p:sp>
      <p:sp>
        <p:nvSpPr>
          <p:cNvPr id="56" name="Footer Placeholder 4"/>
          <p:cNvSpPr>
            <a:spLocks/>
          </p:cNvSpPr>
          <p:nvPr/>
        </p:nvSpPr>
        <p:spPr bwMode="auto">
          <a:xfrm>
            <a:off x="1753041" y="6580444"/>
            <a:ext cx="2087564" cy="368808"/>
          </a:xfrm>
          <a:prstGeom prst="rect">
            <a:avLst/>
          </a:prstGeom>
          <a:noFill/>
          <a:ln>
            <a:noFill/>
          </a:ln>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lgn="r">
              <a:defRPr/>
            </a:pPr>
            <a:r>
              <a:rPr lang="en-US" sz="1400" b="0"/>
              <a:t>Slide from Ray Mooney</a:t>
            </a:r>
            <a:endParaRPr sz="3200"/>
          </a:p>
        </p:txBody>
      </p:sp>
      <p:sp>
        <p:nvSpPr>
          <p:cNvPr id="58" name="Text Box 16"/>
          <p:cNvSpPr>
            <a:spLocks/>
          </p:cNvSpPr>
          <p:nvPr/>
        </p:nvSpPr>
        <p:spPr bwMode="auto">
          <a:xfrm>
            <a:off x="6502400" y="2603067"/>
            <a:ext cx="3049984" cy="338554"/>
          </a:xfrm>
          <a:prstGeom prst="rect">
            <a:avLst/>
          </a:prstGeom>
          <a:solidFill>
            <a:srgbClr val="FFCC66"/>
          </a:solidFill>
          <a:ln w="3175">
            <a:solidFill>
              <a:schemeClr val="tx1"/>
            </a:solidFill>
            <a:miter lim="800000"/>
            <a:headEnd/>
            <a:tailEnd/>
          </a:ln>
        </p:spPr>
        <p:txBody>
          <a:bodyPr wrap="square">
            <a:spAutoFit/>
          </a:bodyPr>
          <a:lstStyle/>
          <a:p>
            <a:pPr>
              <a:defRPr/>
            </a:pPr>
            <a:r>
              <a:rPr lang="en-US" sz="1600" dirty="0"/>
              <a:t>Choose a class </a:t>
            </a:r>
            <a:r>
              <a:rPr lang="en-US" sz="1600" i="1" dirty="0"/>
              <a:t>c</a:t>
            </a:r>
            <a:r>
              <a:rPr lang="en-US" sz="1600" dirty="0"/>
              <a:t> according to </a:t>
            </a:r>
            <a:r>
              <a:rPr lang="en-US" sz="1600" i="1" dirty="0"/>
              <a:t>P</a:t>
            </a:r>
            <a:r>
              <a:rPr lang="en-US" sz="1600" dirty="0"/>
              <a:t>(</a:t>
            </a:r>
            <a:r>
              <a:rPr lang="en-US" sz="1600" i="1" dirty="0"/>
              <a:t>c</a:t>
            </a:r>
            <a:r>
              <a:rPr lang="en-US" sz="1600" dirty="0"/>
              <a:t>)</a:t>
            </a:r>
            <a:endParaRPr dirty="0"/>
          </a:p>
        </p:txBody>
      </p:sp>
      <p:sp>
        <p:nvSpPr>
          <p:cNvPr id="59" name="Line 17"/>
          <p:cNvSpPr>
            <a:spLocks noChangeShapeType="1"/>
          </p:cNvSpPr>
          <p:nvPr/>
        </p:nvSpPr>
        <p:spPr bwMode="auto">
          <a:xfrm flipH="1">
            <a:off x="4064000" y="4889067"/>
            <a:ext cx="812800" cy="76200"/>
          </a:xfrm>
          <a:prstGeom prst="line">
            <a:avLst/>
          </a:prstGeom>
          <a:noFill/>
          <a:ln w="9525">
            <a:solidFill>
              <a:schemeClr val="tx1"/>
            </a:solidFill>
            <a:prstDash val="dash"/>
            <a:round/>
            <a:headEnd/>
            <a:tailEnd type="triangle" w="med" len="med"/>
          </a:ln>
        </p:spPr>
        <p:txBody>
          <a:bodyPr/>
          <a:lstStyle/>
          <a:p>
            <a:pPr>
              <a:defRPr/>
            </a:pPr>
            <a:endParaRPr lang="en-US"/>
          </a:p>
        </p:txBody>
      </p:sp>
      <p:sp>
        <p:nvSpPr>
          <p:cNvPr id="60" name="Line 17"/>
          <p:cNvSpPr>
            <a:spLocks noChangeShapeType="1"/>
          </p:cNvSpPr>
          <p:nvPr/>
        </p:nvSpPr>
        <p:spPr bwMode="auto">
          <a:xfrm flipH="1">
            <a:off x="8102600" y="4127067"/>
            <a:ext cx="812800" cy="76200"/>
          </a:xfrm>
          <a:prstGeom prst="line">
            <a:avLst/>
          </a:prstGeom>
          <a:noFill/>
          <a:ln w="9525">
            <a:solidFill>
              <a:schemeClr val="tx1"/>
            </a:solidFill>
            <a:prstDash val="dash"/>
            <a:round/>
            <a:headEnd/>
            <a:tailEnd type="triangle" w="med" len="med"/>
          </a:ln>
        </p:spPr>
        <p:txBody>
          <a:bodyPr/>
          <a:lstStyle/>
          <a:p>
            <a:pPr>
              <a:defRPr/>
            </a:pPr>
            <a:endParaRPr lang="en-US"/>
          </a:p>
        </p:txBody>
      </p:sp>
      <p:sp>
        <p:nvSpPr>
          <p:cNvPr id="61" name="Text Box 16"/>
          <p:cNvSpPr>
            <a:spLocks/>
          </p:cNvSpPr>
          <p:nvPr/>
        </p:nvSpPr>
        <p:spPr bwMode="auto">
          <a:xfrm>
            <a:off x="4648200" y="4584268"/>
            <a:ext cx="1828800" cy="830997"/>
          </a:xfrm>
          <a:prstGeom prst="rect">
            <a:avLst/>
          </a:prstGeom>
          <a:solidFill>
            <a:srgbClr val="FFCC66"/>
          </a:solidFill>
          <a:ln w="3175">
            <a:solidFill>
              <a:schemeClr val="tx1"/>
            </a:solidFill>
            <a:miter lim="800000"/>
            <a:headEnd/>
            <a:tailEnd/>
          </a:ln>
        </p:spPr>
        <p:txBody>
          <a:bodyPr>
            <a:spAutoFit/>
          </a:bodyPr>
          <a:lstStyle/>
          <a:p>
            <a:pPr>
              <a:defRPr/>
            </a:pPr>
            <a:r>
              <a:rPr lang="en-US" sz="1600" dirty="0"/>
              <a:t>Then choose a word from that class with probability </a:t>
            </a:r>
            <a:r>
              <a:rPr lang="en-US" sz="1600" u="sng" dirty="0"/>
              <a:t>P</a:t>
            </a:r>
            <a:r>
              <a:rPr lang="en-US" sz="1600" dirty="0"/>
              <a:t>(</a:t>
            </a:r>
            <a:r>
              <a:rPr lang="en-US" sz="1600" i="1" dirty="0" err="1"/>
              <a:t>x</a:t>
            </a:r>
            <a:r>
              <a:rPr lang="en-US" sz="1600" dirty="0" err="1"/>
              <a:t>|</a:t>
            </a:r>
            <a:r>
              <a:rPr lang="en-US" sz="1600" i="1" dirty="0" err="1"/>
              <a:t>c</a:t>
            </a:r>
            <a:r>
              <a:rPr lang="en-US" sz="1600" dirty="0"/>
              <a:t>)</a:t>
            </a:r>
            <a:endParaRPr dirty="0"/>
          </a:p>
        </p:txBody>
      </p:sp>
      <p:sp>
        <p:nvSpPr>
          <p:cNvPr id="62" name="Text Box 16"/>
          <p:cNvSpPr>
            <a:spLocks/>
          </p:cNvSpPr>
          <p:nvPr/>
        </p:nvSpPr>
        <p:spPr bwMode="auto">
          <a:xfrm>
            <a:off x="8686800" y="3365068"/>
            <a:ext cx="1828800" cy="1323439"/>
          </a:xfrm>
          <a:prstGeom prst="rect">
            <a:avLst/>
          </a:prstGeom>
          <a:solidFill>
            <a:srgbClr val="FFCC66"/>
          </a:solidFill>
          <a:ln w="3175">
            <a:solidFill>
              <a:schemeClr val="tx1"/>
            </a:solidFill>
            <a:miter lim="800000"/>
            <a:headEnd/>
            <a:tailEnd/>
          </a:ln>
        </p:spPr>
        <p:txBody>
          <a:bodyPr>
            <a:spAutoFit/>
          </a:bodyPr>
          <a:lstStyle/>
          <a:p>
            <a:pPr>
              <a:defRPr/>
            </a:pPr>
            <a:r>
              <a:rPr lang="en-US" sz="1600"/>
              <a:t>Essentially model probability of each class as class-specific unigram language model</a:t>
            </a:r>
          </a:p>
        </p:txBody>
      </p:sp>
      <mc:AlternateContent xmlns:mc="http://schemas.openxmlformats.org/markup-compatibility/2006">
        <mc:Choice xmlns:a14="http://schemas.microsoft.com/office/drawing/2010/main" Requires="a14">
          <p:sp>
            <p:nvSpPr>
              <p:cNvPr id="63" name="Object 1">
                <a:extLst>
                  <a:ext uri="{FF2B5EF4-FFF2-40B4-BE49-F238E27FC236}">
                    <a16:creationId xmlns:a16="http://schemas.microsoft.com/office/drawing/2014/main" id="{08B31009-F1F2-4739-890F-E52FC45B9367}"/>
                  </a:ext>
                </a:extLst>
              </p:cNvPr>
              <p:cNvSpPr txBox="1"/>
              <p:nvPr/>
            </p:nvSpPr>
            <p:spPr bwMode="auto">
              <a:xfrm>
                <a:off x="3034531" y="931906"/>
                <a:ext cx="5938838" cy="1031875"/>
              </a:xfrm>
              <a:prstGeom prst="rect">
                <a:avLst/>
              </a:prstGeom>
            </p:spPr>
            <p:txBody>
              <a:bodyPr>
                <a:norm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𝑁𝐵</m:t>
                          </m:r>
                        </m:sub>
                      </m:sSub>
                      <m:r>
                        <a:rPr lang="en-US" sz="2400" i="1">
                          <a:solidFill>
                            <a:srgbClr val="000000"/>
                          </a:solidFill>
                          <a:latin typeface="Cambria Math" panose="02040503050406030204" pitchFamily="18" charset="0"/>
                        </a:rPr>
                        <m:t>=</m:t>
                      </m:r>
                      <m:limLow>
                        <m:limLowPr>
                          <m:ctrlPr>
                            <a:rPr lang="en-US" sz="2400" i="1">
                              <a:solidFill>
                                <a:srgbClr val="000000"/>
                              </a:solidFill>
                              <a:latin typeface="Cambria Math" panose="02040503050406030204" pitchFamily="18" charset="0"/>
                            </a:rPr>
                          </m:ctrlPr>
                        </m:limLowPr>
                        <m:e>
                          <m:r>
                            <m:rPr>
                              <m:nor/>
                            </m:rPr>
                            <a:rPr lang="en-US" sz="2400" i="0">
                              <a:solidFill>
                                <a:srgbClr val="000000"/>
                              </a:solidFill>
                              <a:latin typeface="Cambria Math" panose="02040503050406030204" pitchFamily="18" charset="0"/>
                            </a:rPr>
                            <m:t>argmax</m:t>
                          </m:r>
                        </m:e>
                        <m:lim>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m:rPr>
                                  <m:sty m:val="p"/>
                                </m:rPr>
                                <a:rPr lang="en-US" sz="2400" i="0">
                                  <a:solidFill>
                                    <a:srgbClr val="000000"/>
                                  </a:solidFill>
                                  <a:latin typeface="Cambria Math" panose="02040503050406030204" pitchFamily="18" charset="0"/>
                                </a:rPr>
                                <m:t>j</m:t>
                              </m:r>
                            </m:sub>
                          </m:sSub>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𝐶</m:t>
                          </m:r>
                        </m:lim>
                      </m:limLow>
                      <m:r>
                        <a:rPr lang="en-US" sz="2400" b="0" i="1" smtClean="0">
                          <a:solidFill>
                            <a:srgbClr val="000000"/>
                          </a:solidFill>
                          <a:latin typeface="Cambria Math" panose="02040503050406030204" pitchFamily="18" charset="0"/>
                        </a:rPr>
                        <m:t> </m:t>
                      </m:r>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nary>
                        <m:naryPr>
                          <m:chr m:val="∏"/>
                          <m:supHide m:val="on"/>
                          <m:ctrlPr>
                            <a:rPr lang="en-US" sz="2400" i="1">
                              <a:solidFill>
                                <a:srgbClr val="000000"/>
                              </a:solidFill>
                              <a:latin typeface="Cambria Math" panose="02040503050406030204" pitchFamily="18" charset="0"/>
                            </a:rPr>
                          </m:ctrlPr>
                        </m:naryPr>
                        <m:sub>
                          <m:r>
                            <a:rPr lang="en-US" sz="2400" i="1">
                              <a:solidFill>
                                <a:srgbClr val="000000"/>
                              </a:solidFill>
                              <a:latin typeface="Cambria Math" panose="02040503050406030204" pitchFamily="18" charset="0"/>
                            </a:rPr>
                            <m:t>𝑖</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𝑝𝑜𝑠𝑖𝑡𝑖𝑜𝑛𝑠</m:t>
                          </m:r>
                        </m:sub>
                        <m:sup/>
                        <m:e>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𝑤</m:t>
                              </m:r>
                            </m:e>
                            <m:sub>
                              <m:r>
                                <a:rPr lang="en-US" sz="2400" i="1">
                                  <a:solidFill>
                                    <a:srgbClr val="000000"/>
                                  </a:solidFill>
                                  <a:latin typeface="Cambria Math" panose="02040503050406030204" pitchFamily="18" charset="0"/>
                                </a:rPr>
                                <m:t>𝑖</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𝑐</m:t>
                              </m:r>
                            </m:e>
                            <m:sub>
                              <m:r>
                                <a:rPr lang="en-US" sz="2400" i="1">
                                  <a:solidFill>
                                    <a:srgbClr val="000000"/>
                                  </a:solidFill>
                                  <a:latin typeface="Cambria Math" panose="02040503050406030204" pitchFamily="18" charset="0"/>
                                </a:rPr>
                                <m:t>𝑗</m:t>
                              </m:r>
                            </m:sub>
                          </m:sSub>
                          <m:r>
                            <a:rPr lang="en-US" sz="2400" i="1">
                              <a:solidFill>
                                <a:srgbClr val="000000"/>
                              </a:solidFill>
                              <a:latin typeface="Cambria Math" panose="02040503050406030204" pitchFamily="18" charset="0"/>
                            </a:rPr>
                            <m:t>)</m:t>
                          </m:r>
                        </m:e>
                      </m:nary>
                    </m:oMath>
                  </m:oMathPara>
                </a14:m>
                <a:endParaRPr lang="en-US" sz="2400" dirty="0"/>
              </a:p>
            </p:txBody>
          </p:sp>
        </mc:Choice>
        <mc:Fallback>
          <p:sp>
            <p:nvSpPr>
              <p:cNvPr id="63" name="Object 1">
                <a:extLst>
                  <a:ext uri="{FF2B5EF4-FFF2-40B4-BE49-F238E27FC236}">
                    <a16:creationId xmlns:a16="http://schemas.microsoft.com/office/drawing/2014/main" id="{08B31009-F1F2-4739-890F-E52FC45B9367}"/>
                  </a:ext>
                </a:extLst>
              </p:cNvPr>
              <p:cNvSpPr txBox="1">
                <a:spLocks noRot="1" noChangeAspect="1" noMove="1" noResize="1" noEditPoints="1" noAdjustHandles="1" noChangeArrowheads="1" noChangeShapeType="1" noTextEdit="1"/>
              </p:cNvSpPr>
              <p:nvPr/>
            </p:nvSpPr>
            <p:spPr bwMode="auto">
              <a:xfrm>
                <a:off x="3034531" y="931906"/>
                <a:ext cx="5938838" cy="1031875"/>
              </a:xfrm>
              <a:prstGeom prst="rect">
                <a:avLst/>
              </a:prstGeom>
              <a:blipFill>
                <a:blip r:embed="rId2"/>
                <a:stretch>
                  <a:fillRect/>
                </a:stretch>
              </a:blipFill>
            </p:spPr>
            <p:txBody>
              <a:bodyPr/>
              <a:lstStyle/>
              <a:p>
                <a:r>
                  <a:rPr lang="en-US">
                    <a:noFill/>
                  </a:rPr>
                  <a:t> </a:t>
                </a:r>
              </a:p>
            </p:txBody>
          </p:sp>
        </mc:Fallback>
      </mc:AlternateContent>
      <p:sp>
        <p:nvSpPr>
          <p:cNvPr id="69" name="Text Box 19">
            <a:extLst>
              <a:ext uri="{FF2B5EF4-FFF2-40B4-BE49-F238E27FC236}">
                <a16:creationId xmlns:a16="http://schemas.microsoft.com/office/drawing/2014/main" id="{D4657D7F-3B7B-4400-A0C1-DD21CCFBE129}"/>
              </a:ext>
            </a:extLst>
          </p:cNvPr>
          <p:cNvSpPr>
            <a:spLocks/>
          </p:cNvSpPr>
          <p:nvPr/>
        </p:nvSpPr>
        <p:spPr bwMode="auto">
          <a:xfrm>
            <a:off x="2895600" y="5532245"/>
            <a:ext cx="309998"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a:t>
            </a:r>
            <a:endParaRPr/>
          </a:p>
        </p:txBody>
      </p:sp>
      <p:sp>
        <p:nvSpPr>
          <p:cNvPr id="70" name="Text Box 36">
            <a:extLst>
              <a:ext uri="{FF2B5EF4-FFF2-40B4-BE49-F238E27FC236}">
                <a16:creationId xmlns:a16="http://schemas.microsoft.com/office/drawing/2014/main" id="{5A65CE47-D212-4A17-BF3E-1121B1A7A10E}"/>
              </a:ext>
            </a:extLst>
          </p:cNvPr>
          <p:cNvSpPr>
            <a:spLocks/>
          </p:cNvSpPr>
          <p:nvPr/>
        </p:nvSpPr>
        <p:spPr bwMode="auto">
          <a:xfrm>
            <a:off x="7229476" y="4055870"/>
            <a:ext cx="964022"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science</a:t>
            </a:r>
            <a:endParaRPr/>
          </a:p>
        </p:txBody>
      </p:sp>
      <p:sp>
        <p:nvSpPr>
          <p:cNvPr id="71" name="Text Box 38">
            <a:extLst>
              <a:ext uri="{FF2B5EF4-FFF2-40B4-BE49-F238E27FC236}">
                <a16:creationId xmlns:a16="http://schemas.microsoft.com/office/drawing/2014/main" id="{6077C9A2-3095-40CC-95F7-6393DF226D39}"/>
              </a:ext>
            </a:extLst>
          </p:cNvPr>
          <p:cNvSpPr>
            <a:spLocks/>
          </p:cNvSpPr>
          <p:nvPr/>
        </p:nvSpPr>
        <p:spPr bwMode="auto">
          <a:xfrm>
            <a:off x="7385050" y="4976620"/>
            <a:ext cx="1246152"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homework</a:t>
            </a:r>
            <a:endParaRPr/>
          </a:p>
        </p:txBody>
      </p:sp>
      <p:grpSp>
        <p:nvGrpSpPr>
          <p:cNvPr id="72" name="Group 71">
            <a:extLst>
              <a:ext uri="{FF2B5EF4-FFF2-40B4-BE49-F238E27FC236}">
                <a16:creationId xmlns:a16="http://schemas.microsoft.com/office/drawing/2014/main" id="{0863A6B5-ED8A-48EC-9D4A-0493DEEB96EC}"/>
              </a:ext>
            </a:extLst>
          </p:cNvPr>
          <p:cNvGrpSpPr/>
          <p:nvPr/>
        </p:nvGrpSpPr>
        <p:grpSpPr>
          <a:xfrm>
            <a:off x="6834447" y="4319414"/>
            <a:ext cx="1754079" cy="1473238"/>
            <a:chOff x="6791325" y="4615103"/>
            <a:chExt cx="1754079" cy="1473238"/>
          </a:xfrm>
        </p:grpSpPr>
        <p:sp>
          <p:nvSpPr>
            <p:cNvPr id="73" name="Text Box 28">
              <a:extLst>
                <a:ext uri="{FF2B5EF4-FFF2-40B4-BE49-F238E27FC236}">
                  <a16:creationId xmlns:a16="http://schemas.microsoft.com/office/drawing/2014/main" id="{7C2E0C80-60AF-41E1-A66F-11BFBFA40B2C}"/>
                </a:ext>
              </a:extLst>
            </p:cNvPr>
            <p:cNvSpPr>
              <a:spLocks/>
            </p:cNvSpPr>
            <p:nvPr/>
          </p:nvSpPr>
          <p:spPr bwMode="auto">
            <a:xfrm>
              <a:off x="7705726" y="4905616"/>
              <a:ext cx="822959"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Friday</a:t>
              </a:r>
              <a:endParaRPr/>
            </a:p>
          </p:txBody>
        </p:sp>
        <p:sp>
          <p:nvSpPr>
            <p:cNvPr id="74" name="Text Box 30">
              <a:extLst>
                <a:ext uri="{FF2B5EF4-FFF2-40B4-BE49-F238E27FC236}">
                  <a16:creationId xmlns:a16="http://schemas.microsoft.com/office/drawing/2014/main" id="{330E0C08-4400-450C-AB11-F017CB15A0EF}"/>
                </a:ext>
              </a:extLst>
            </p:cNvPr>
            <p:cNvSpPr>
              <a:spLocks/>
            </p:cNvSpPr>
            <p:nvPr/>
          </p:nvSpPr>
          <p:spPr bwMode="auto">
            <a:xfrm>
              <a:off x="7542214" y="5716828"/>
              <a:ext cx="746015"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dirty="0"/>
                <a:t>exam</a:t>
              </a:r>
              <a:endParaRPr dirty="0"/>
            </a:p>
          </p:txBody>
        </p:sp>
        <p:sp>
          <p:nvSpPr>
            <p:cNvPr id="75" name="Text Box 31">
              <a:extLst>
                <a:ext uri="{FF2B5EF4-FFF2-40B4-BE49-F238E27FC236}">
                  <a16:creationId xmlns:a16="http://schemas.microsoft.com/office/drawing/2014/main" id="{C6302962-73B5-4CEB-BF45-4292984004B0}"/>
                </a:ext>
              </a:extLst>
            </p:cNvPr>
            <p:cNvSpPr>
              <a:spLocks/>
            </p:cNvSpPr>
            <p:nvPr/>
          </p:nvSpPr>
          <p:spPr bwMode="auto">
            <a:xfrm>
              <a:off x="6791325" y="4894503"/>
              <a:ext cx="1143560"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dirty="0"/>
                <a:t>computer</a:t>
              </a:r>
              <a:endParaRPr dirty="0"/>
            </a:p>
          </p:txBody>
        </p:sp>
        <p:sp>
          <p:nvSpPr>
            <p:cNvPr id="76" name="Text Box 32">
              <a:extLst>
                <a:ext uri="{FF2B5EF4-FFF2-40B4-BE49-F238E27FC236}">
                  <a16:creationId xmlns:a16="http://schemas.microsoft.com/office/drawing/2014/main" id="{F2B2EF7D-55A5-4A85-BD36-5B1C14F2ADC7}"/>
                </a:ext>
              </a:extLst>
            </p:cNvPr>
            <p:cNvSpPr>
              <a:spLocks/>
            </p:cNvSpPr>
            <p:nvPr/>
          </p:nvSpPr>
          <p:spPr bwMode="auto">
            <a:xfrm>
              <a:off x="7007226" y="5681903"/>
              <a:ext cx="617775"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May</a:t>
              </a:r>
              <a:endParaRPr/>
            </a:p>
          </p:txBody>
        </p:sp>
        <p:sp>
          <p:nvSpPr>
            <p:cNvPr id="77" name="Text Box 33">
              <a:extLst>
                <a:ext uri="{FF2B5EF4-FFF2-40B4-BE49-F238E27FC236}">
                  <a16:creationId xmlns:a16="http://schemas.microsoft.com/office/drawing/2014/main" id="{59F8B541-170B-4E30-A4E4-3C09665CFE40}"/>
                </a:ext>
              </a:extLst>
            </p:cNvPr>
            <p:cNvSpPr>
              <a:spLocks/>
            </p:cNvSpPr>
            <p:nvPr/>
          </p:nvSpPr>
          <p:spPr bwMode="auto">
            <a:xfrm>
              <a:off x="7302500" y="4615103"/>
              <a:ext cx="528006"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dirty="0"/>
                <a:t>PM</a:t>
              </a:r>
              <a:endParaRPr dirty="0"/>
            </a:p>
          </p:txBody>
        </p:sp>
        <p:sp>
          <p:nvSpPr>
            <p:cNvPr id="78" name="Text Box 34">
              <a:extLst>
                <a:ext uri="{FF2B5EF4-FFF2-40B4-BE49-F238E27FC236}">
                  <a16:creationId xmlns:a16="http://schemas.microsoft.com/office/drawing/2014/main" id="{B34B9C87-BD4E-403E-8478-04955EFCBCE8}"/>
                </a:ext>
              </a:extLst>
            </p:cNvPr>
            <p:cNvSpPr>
              <a:spLocks/>
            </p:cNvSpPr>
            <p:nvPr/>
          </p:nvSpPr>
          <p:spPr bwMode="auto">
            <a:xfrm>
              <a:off x="6924675" y="5145328"/>
              <a:ext cx="553654"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test</a:t>
              </a:r>
              <a:endParaRPr/>
            </a:p>
          </p:txBody>
        </p:sp>
        <p:sp>
          <p:nvSpPr>
            <p:cNvPr id="79" name="Text Box 35">
              <a:extLst>
                <a:ext uri="{FF2B5EF4-FFF2-40B4-BE49-F238E27FC236}">
                  <a16:creationId xmlns:a16="http://schemas.microsoft.com/office/drawing/2014/main" id="{DB11FA88-A27D-4ABE-A72C-EBA9BA09FB72}"/>
                </a:ext>
              </a:extLst>
            </p:cNvPr>
            <p:cNvSpPr>
              <a:spLocks/>
            </p:cNvSpPr>
            <p:nvPr/>
          </p:nvSpPr>
          <p:spPr bwMode="auto">
            <a:xfrm>
              <a:off x="6978651" y="5423141"/>
              <a:ext cx="822959"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March</a:t>
              </a:r>
              <a:endParaRPr/>
            </a:p>
          </p:txBody>
        </p:sp>
        <p:sp>
          <p:nvSpPr>
            <p:cNvPr id="80" name="Text Box 39">
              <a:extLst>
                <a:ext uri="{FF2B5EF4-FFF2-40B4-BE49-F238E27FC236}">
                  <a16:creationId xmlns:a16="http://schemas.microsoft.com/office/drawing/2014/main" id="{FD77F31D-99ED-4502-8510-1613985AFCBF}"/>
                </a:ext>
              </a:extLst>
            </p:cNvPr>
            <p:cNvSpPr>
              <a:spLocks/>
            </p:cNvSpPr>
            <p:nvPr/>
          </p:nvSpPr>
          <p:spPr bwMode="auto">
            <a:xfrm>
              <a:off x="7799389" y="5416791"/>
              <a:ext cx="746015"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score</a:t>
              </a:r>
              <a:endParaRPr/>
            </a:p>
          </p:txBody>
        </p:sp>
      </p:grpSp>
      <p:grpSp>
        <p:nvGrpSpPr>
          <p:cNvPr id="81" name="Group 80">
            <a:extLst>
              <a:ext uri="{FF2B5EF4-FFF2-40B4-BE49-F238E27FC236}">
                <a16:creationId xmlns:a16="http://schemas.microsoft.com/office/drawing/2014/main" id="{DEFA8554-9D64-45E7-AE0A-36EA3A5F3D26}"/>
              </a:ext>
            </a:extLst>
          </p:cNvPr>
          <p:cNvGrpSpPr/>
          <p:nvPr/>
        </p:nvGrpSpPr>
        <p:grpSpPr>
          <a:xfrm>
            <a:off x="4572000" y="2287394"/>
            <a:ext cx="1508015" cy="1819313"/>
            <a:chOff x="4572000" y="2478327"/>
            <a:chExt cx="1508015" cy="1819313"/>
          </a:xfrm>
        </p:grpSpPr>
        <p:sp>
          <p:nvSpPr>
            <p:cNvPr id="82" name="Text Box 69">
              <a:extLst>
                <a:ext uri="{FF2B5EF4-FFF2-40B4-BE49-F238E27FC236}">
                  <a16:creationId xmlns:a16="http://schemas.microsoft.com/office/drawing/2014/main" id="{23DDF324-A846-4AA8-803F-18A527DF44F9}"/>
                </a:ext>
              </a:extLst>
            </p:cNvPr>
            <p:cNvSpPr>
              <a:spLocks/>
            </p:cNvSpPr>
            <p:nvPr/>
          </p:nvSpPr>
          <p:spPr bwMode="auto">
            <a:xfrm>
              <a:off x="4572001" y="3087927"/>
              <a:ext cx="746015"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spam</a:t>
              </a:r>
              <a:endParaRPr/>
            </a:p>
          </p:txBody>
        </p:sp>
        <p:sp>
          <p:nvSpPr>
            <p:cNvPr id="83" name="Text Box 70">
              <a:extLst>
                <a:ext uri="{FF2B5EF4-FFF2-40B4-BE49-F238E27FC236}">
                  <a16:creationId xmlns:a16="http://schemas.microsoft.com/office/drawing/2014/main" id="{F058966C-312C-4D54-8369-F68F02050D64}"/>
                </a:ext>
              </a:extLst>
            </p:cNvPr>
            <p:cNvSpPr>
              <a:spLocks/>
            </p:cNvSpPr>
            <p:nvPr/>
          </p:nvSpPr>
          <p:spPr bwMode="auto">
            <a:xfrm>
              <a:off x="4572000" y="3392727"/>
              <a:ext cx="630599"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ham</a:t>
              </a:r>
              <a:endParaRPr/>
            </a:p>
          </p:txBody>
        </p:sp>
        <p:sp>
          <p:nvSpPr>
            <p:cNvPr id="84" name="Text Box 71">
              <a:extLst>
                <a:ext uri="{FF2B5EF4-FFF2-40B4-BE49-F238E27FC236}">
                  <a16:creationId xmlns:a16="http://schemas.microsoft.com/office/drawing/2014/main" id="{027D5242-16B5-4759-9DEC-EED879D18DB6}"/>
                </a:ext>
              </a:extLst>
            </p:cNvPr>
            <p:cNvSpPr>
              <a:spLocks/>
            </p:cNvSpPr>
            <p:nvPr/>
          </p:nvSpPr>
          <p:spPr bwMode="auto">
            <a:xfrm>
              <a:off x="4648201" y="3697527"/>
              <a:ext cx="746015"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spam</a:t>
              </a:r>
              <a:endParaRPr/>
            </a:p>
          </p:txBody>
        </p:sp>
        <p:sp>
          <p:nvSpPr>
            <p:cNvPr id="85" name="Text Box 72">
              <a:extLst>
                <a:ext uri="{FF2B5EF4-FFF2-40B4-BE49-F238E27FC236}">
                  <a16:creationId xmlns:a16="http://schemas.microsoft.com/office/drawing/2014/main" id="{44EF214B-DF9B-42D1-B0B9-1D6EBF9F48A9}"/>
                </a:ext>
              </a:extLst>
            </p:cNvPr>
            <p:cNvSpPr>
              <a:spLocks/>
            </p:cNvSpPr>
            <p:nvPr/>
          </p:nvSpPr>
          <p:spPr bwMode="auto">
            <a:xfrm>
              <a:off x="5257801" y="3164127"/>
              <a:ext cx="746015"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spam</a:t>
              </a:r>
              <a:endParaRPr/>
            </a:p>
          </p:txBody>
        </p:sp>
        <p:sp>
          <p:nvSpPr>
            <p:cNvPr id="86" name="Text Box 73">
              <a:extLst>
                <a:ext uri="{FF2B5EF4-FFF2-40B4-BE49-F238E27FC236}">
                  <a16:creationId xmlns:a16="http://schemas.microsoft.com/office/drawing/2014/main" id="{4B630103-4B9C-4ED4-BD46-C15BADC73D08}"/>
                </a:ext>
              </a:extLst>
            </p:cNvPr>
            <p:cNvSpPr>
              <a:spLocks/>
            </p:cNvSpPr>
            <p:nvPr/>
          </p:nvSpPr>
          <p:spPr bwMode="auto">
            <a:xfrm>
              <a:off x="4995863" y="2859327"/>
              <a:ext cx="630599"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ham</a:t>
              </a:r>
              <a:endParaRPr/>
            </a:p>
          </p:txBody>
        </p:sp>
        <p:sp>
          <p:nvSpPr>
            <p:cNvPr id="87" name="Text Box 74">
              <a:extLst>
                <a:ext uri="{FF2B5EF4-FFF2-40B4-BE49-F238E27FC236}">
                  <a16:creationId xmlns:a16="http://schemas.microsoft.com/office/drawing/2014/main" id="{A15C9636-585E-445D-8DA7-0C3A825D9E77}"/>
                </a:ext>
              </a:extLst>
            </p:cNvPr>
            <p:cNvSpPr>
              <a:spLocks/>
            </p:cNvSpPr>
            <p:nvPr/>
          </p:nvSpPr>
          <p:spPr bwMode="auto">
            <a:xfrm>
              <a:off x="4876801" y="2478327"/>
              <a:ext cx="746015"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dirty="0"/>
                <a:t>spam</a:t>
              </a:r>
              <a:endParaRPr dirty="0"/>
            </a:p>
          </p:txBody>
        </p:sp>
        <p:sp>
          <p:nvSpPr>
            <p:cNvPr id="88" name="Text Box 75">
              <a:extLst>
                <a:ext uri="{FF2B5EF4-FFF2-40B4-BE49-F238E27FC236}">
                  <a16:creationId xmlns:a16="http://schemas.microsoft.com/office/drawing/2014/main" id="{AD90E340-9046-4028-B0A2-83DC75E58596}"/>
                </a:ext>
              </a:extLst>
            </p:cNvPr>
            <p:cNvSpPr>
              <a:spLocks/>
            </p:cNvSpPr>
            <p:nvPr/>
          </p:nvSpPr>
          <p:spPr bwMode="auto">
            <a:xfrm>
              <a:off x="5334000" y="3468927"/>
              <a:ext cx="630599"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ham</a:t>
              </a:r>
              <a:endParaRPr/>
            </a:p>
          </p:txBody>
        </p:sp>
        <p:sp>
          <p:nvSpPr>
            <p:cNvPr id="89" name="Text Box 76">
              <a:extLst>
                <a:ext uri="{FF2B5EF4-FFF2-40B4-BE49-F238E27FC236}">
                  <a16:creationId xmlns:a16="http://schemas.microsoft.com/office/drawing/2014/main" id="{EA31BF24-3CA1-4B6A-A9D7-2A7910FD932E}"/>
                </a:ext>
              </a:extLst>
            </p:cNvPr>
            <p:cNvSpPr>
              <a:spLocks/>
            </p:cNvSpPr>
            <p:nvPr/>
          </p:nvSpPr>
          <p:spPr bwMode="auto">
            <a:xfrm>
              <a:off x="4876800" y="3926127"/>
              <a:ext cx="630599"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ham</a:t>
              </a:r>
              <a:endParaRPr/>
            </a:p>
          </p:txBody>
        </p:sp>
        <p:sp>
          <p:nvSpPr>
            <p:cNvPr id="90" name="Text Box 77">
              <a:extLst>
                <a:ext uri="{FF2B5EF4-FFF2-40B4-BE49-F238E27FC236}">
                  <a16:creationId xmlns:a16="http://schemas.microsoft.com/office/drawing/2014/main" id="{4862D2F0-9EB7-4BA7-94D5-C36E5AC1C391}"/>
                </a:ext>
              </a:extLst>
            </p:cNvPr>
            <p:cNvSpPr>
              <a:spLocks/>
            </p:cNvSpPr>
            <p:nvPr/>
          </p:nvSpPr>
          <p:spPr bwMode="auto">
            <a:xfrm>
              <a:off x="5334000" y="3773727"/>
              <a:ext cx="746015"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spam</a:t>
              </a:r>
              <a:endParaRPr/>
            </a:p>
          </p:txBody>
        </p:sp>
      </p:grpSp>
      <p:sp>
        <p:nvSpPr>
          <p:cNvPr id="91" name="Text Box 79">
            <a:extLst>
              <a:ext uri="{FF2B5EF4-FFF2-40B4-BE49-F238E27FC236}">
                <a16:creationId xmlns:a16="http://schemas.microsoft.com/office/drawing/2014/main" id="{EFBBAB5A-7B3B-423B-8F5B-1A70361DFA4B}"/>
              </a:ext>
            </a:extLst>
          </p:cNvPr>
          <p:cNvSpPr>
            <a:spLocks/>
          </p:cNvSpPr>
          <p:nvPr/>
        </p:nvSpPr>
        <p:spPr bwMode="auto">
          <a:xfrm>
            <a:off x="4583832" y="4077072"/>
            <a:ext cx="1517060" cy="463846"/>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2400" dirty="0"/>
              <a:t>Category</a:t>
            </a:r>
            <a:endParaRPr dirty="0"/>
          </a:p>
        </p:txBody>
      </p:sp>
      <p:grpSp>
        <p:nvGrpSpPr>
          <p:cNvPr id="92" name="Group 91">
            <a:extLst>
              <a:ext uri="{FF2B5EF4-FFF2-40B4-BE49-F238E27FC236}">
                <a16:creationId xmlns:a16="http://schemas.microsoft.com/office/drawing/2014/main" id="{FA616CF4-6A5B-41FB-8F4A-791FEE61C2C9}"/>
              </a:ext>
            </a:extLst>
          </p:cNvPr>
          <p:cNvGrpSpPr/>
          <p:nvPr/>
        </p:nvGrpSpPr>
        <p:grpSpPr>
          <a:xfrm>
            <a:off x="2320926" y="4128895"/>
            <a:ext cx="1685319" cy="1614526"/>
            <a:chOff x="2320926" y="4319828"/>
            <a:chExt cx="1685319" cy="1614526"/>
          </a:xfrm>
        </p:grpSpPr>
        <p:sp>
          <p:nvSpPr>
            <p:cNvPr id="93" name="Text Box 20">
              <a:extLst>
                <a:ext uri="{FF2B5EF4-FFF2-40B4-BE49-F238E27FC236}">
                  <a16:creationId xmlns:a16="http://schemas.microsoft.com/office/drawing/2014/main" id="{239AB496-05B3-4380-A206-028D75024C12}"/>
                </a:ext>
              </a:extLst>
            </p:cNvPr>
            <p:cNvSpPr>
              <a:spLocks/>
            </p:cNvSpPr>
            <p:nvPr/>
          </p:nvSpPr>
          <p:spPr bwMode="auto">
            <a:xfrm>
              <a:off x="3311526" y="5302491"/>
              <a:ext cx="694719"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nude</a:t>
              </a:r>
              <a:endParaRPr/>
            </a:p>
          </p:txBody>
        </p:sp>
        <p:sp>
          <p:nvSpPr>
            <p:cNvPr id="94" name="Text Box 21">
              <a:extLst>
                <a:ext uri="{FF2B5EF4-FFF2-40B4-BE49-F238E27FC236}">
                  <a16:creationId xmlns:a16="http://schemas.microsoft.com/office/drawing/2014/main" id="{F7C4FFE6-0888-47D4-BB32-D91485AD1EDC}"/>
                </a:ext>
              </a:extLst>
            </p:cNvPr>
            <p:cNvSpPr>
              <a:spLocks/>
            </p:cNvSpPr>
            <p:nvPr/>
          </p:nvSpPr>
          <p:spPr bwMode="auto">
            <a:xfrm>
              <a:off x="3341689" y="5065952"/>
              <a:ext cx="617775"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deal</a:t>
              </a:r>
              <a:endParaRPr/>
            </a:p>
          </p:txBody>
        </p:sp>
        <p:sp>
          <p:nvSpPr>
            <p:cNvPr id="95" name="Text Box 23">
              <a:extLst>
                <a:ext uri="{FF2B5EF4-FFF2-40B4-BE49-F238E27FC236}">
                  <a16:creationId xmlns:a16="http://schemas.microsoft.com/office/drawing/2014/main" id="{5C0364AF-AC75-4953-A49A-1EC1B9C651C4}"/>
                </a:ext>
              </a:extLst>
            </p:cNvPr>
            <p:cNvSpPr>
              <a:spLocks/>
            </p:cNvSpPr>
            <p:nvPr/>
          </p:nvSpPr>
          <p:spPr bwMode="auto">
            <a:xfrm>
              <a:off x="2320926" y="5051666"/>
              <a:ext cx="912727"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Nigeria</a:t>
              </a:r>
              <a:endParaRPr/>
            </a:p>
          </p:txBody>
        </p:sp>
        <p:sp>
          <p:nvSpPr>
            <p:cNvPr id="96" name="Text Box 18">
              <a:extLst>
                <a:ext uri="{FF2B5EF4-FFF2-40B4-BE49-F238E27FC236}">
                  <a16:creationId xmlns:a16="http://schemas.microsoft.com/office/drawing/2014/main" id="{C8C3DCD0-BCCA-466B-8867-2ABFE1C52EEE}"/>
                </a:ext>
              </a:extLst>
            </p:cNvPr>
            <p:cNvSpPr>
              <a:spLocks/>
            </p:cNvSpPr>
            <p:nvPr/>
          </p:nvSpPr>
          <p:spPr bwMode="auto">
            <a:xfrm>
              <a:off x="2579688" y="4875453"/>
              <a:ext cx="502358"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hot</a:t>
              </a:r>
              <a:endParaRPr/>
            </a:p>
          </p:txBody>
        </p:sp>
        <p:sp>
          <p:nvSpPr>
            <p:cNvPr id="97" name="Text Box 22">
              <a:extLst>
                <a:ext uri="{FF2B5EF4-FFF2-40B4-BE49-F238E27FC236}">
                  <a16:creationId xmlns:a16="http://schemas.microsoft.com/office/drawing/2014/main" id="{0E51DAA2-1FCA-4B6F-8D16-907285700D8D}"/>
                </a:ext>
              </a:extLst>
            </p:cNvPr>
            <p:cNvSpPr>
              <a:spLocks/>
            </p:cNvSpPr>
            <p:nvPr/>
          </p:nvSpPr>
          <p:spPr bwMode="auto">
            <a:xfrm>
              <a:off x="3016250" y="5545378"/>
              <a:ext cx="844440"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Viagra</a:t>
              </a:r>
              <a:endParaRPr/>
            </a:p>
          </p:txBody>
        </p:sp>
        <p:sp>
          <p:nvSpPr>
            <p:cNvPr id="98" name="Text Box 24">
              <a:extLst>
                <a:ext uri="{FF2B5EF4-FFF2-40B4-BE49-F238E27FC236}">
                  <a16:creationId xmlns:a16="http://schemas.microsoft.com/office/drawing/2014/main" id="{F50E8E49-F30F-4C52-944B-6430D10A2407}"/>
                </a:ext>
              </a:extLst>
            </p:cNvPr>
            <p:cNvSpPr>
              <a:spLocks/>
            </p:cNvSpPr>
            <p:nvPr/>
          </p:nvSpPr>
          <p:spPr bwMode="auto">
            <a:xfrm>
              <a:off x="2376489" y="5296141"/>
              <a:ext cx="810135"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lottery</a:t>
              </a:r>
              <a:endParaRPr/>
            </a:p>
          </p:txBody>
        </p:sp>
        <p:sp>
          <p:nvSpPr>
            <p:cNvPr id="99" name="Text Box 25">
              <a:extLst>
                <a:ext uri="{FF2B5EF4-FFF2-40B4-BE49-F238E27FC236}">
                  <a16:creationId xmlns:a16="http://schemas.microsoft.com/office/drawing/2014/main" id="{AEB24F0E-3015-497E-A17E-537F0AA4E228}"/>
                </a:ext>
              </a:extLst>
            </p:cNvPr>
            <p:cNvSpPr>
              <a:spLocks/>
            </p:cNvSpPr>
            <p:nvPr/>
          </p:nvSpPr>
          <p:spPr bwMode="auto">
            <a:xfrm>
              <a:off x="3438525" y="4800841"/>
              <a:ext cx="309998"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a:t>
              </a:r>
              <a:endParaRPr/>
            </a:p>
          </p:txBody>
        </p:sp>
        <p:sp>
          <p:nvSpPr>
            <p:cNvPr id="100" name="Text Box 26">
              <a:extLst>
                <a:ext uri="{FF2B5EF4-FFF2-40B4-BE49-F238E27FC236}">
                  <a16:creationId xmlns:a16="http://schemas.microsoft.com/office/drawing/2014/main" id="{0C8129C8-B44A-47AD-AB4B-DA8C3BC8AF29}"/>
                </a:ext>
              </a:extLst>
            </p:cNvPr>
            <p:cNvSpPr>
              <a:spLocks/>
            </p:cNvSpPr>
            <p:nvPr/>
          </p:nvSpPr>
          <p:spPr bwMode="auto">
            <a:xfrm>
              <a:off x="3133725" y="4953241"/>
              <a:ext cx="245878"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a:t>
              </a:r>
              <a:endParaRPr/>
            </a:p>
          </p:txBody>
        </p:sp>
        <p:sp>
          <p:nvSpPr>
            <p:cNvPr id="101" name="Text Box 27">
              <a:extLst>
                <a:ext uri="{FF2B5EF4-FFF2-40B4-BE49-F238E27FC236}">
                  <a16:creationId xmlns:a16="http://schemas.microsoft.com/office/drawing/2014/main" id="{F92F549F-2AEB-4738-9834-01BC11D62CCA}"/>
                </a:ext>
              </a:extLst>
            </p:cNvPr>
            <p:cNvSpPr>
              <a:spLocks/>
            </p:cNvSpPr>
            <p:nvPr/>
          </p:nvSpPr>
          <p:spPr bwMode="auto">
            <a:xfrm>
              <a:off x="2844800" y="4613516"/>
              <a:ext cx="528006"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win</a:t>
              </a:r>
              <a:endParaRPr/>
            </a:p>
          </p:txBody>
        </p:sp>
        <p:sp>
          <p:nvSpPr>
            <p:cNvPr id="102" name="Text Box 37">
              <a:extLst>
                <a:ext uri="{FF2B5EF4-FFF2-40B4-BE49-F238E27FC236}">
                  <a16:creationId xmlns:a16="http://schemas.microsoft.com/office/drawing/2014/main" id="{01099752-6967-4580-8B6E-88EC71131171}"/>
                </a:ext>
              </a:extLst>
            </p:cNvPr>
            <p:cNvSpPr>
              <a:spLocks/>
            </p:cNvSpPr>
            <p:nvPr/>
          </p:nvSpPr>
          <p:spPr bwMode="auto">
            <a:xfrm>
              <a:off x="2755900" y="4319828"/>
              <a:ext cx="844440"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Viagra</a:t>
              </a:r>
              <a:endParaRPr/>
            </a:p>
          </p:txBody>
        </p:sp>
        <p:sp>
          <p:nvSpPr>
            <p:cNvPr id="103" name="Text Box 64">
              <a:extLst>
                <a:ext uri="{FF2B5EF4-FFF2-40B4-BE49-F238E27FC236}">
                  <a16:creationId xmlns:a16="http://schemas.microsoft.com/office/drawing/2014/main" id="{53F1B2FE-A10D-416D-9495-E89EA4D70777}"/>
                </a:ext>
              </a:extLst>
            </p:cNvPr>
            <p:cNvSpPr>
              <a:spLocks/>
            </p:cNvSpPr>
            <p:nvPr/>
          </p:nvSpPr>
          <p:spPr bwMode="auto">
            <a:xfrm>
              <a:off x="2600325" y="5562841"/>
              <a:ext cx="245878"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a:t>
              </a:r>
              <a:endParaRPr/>
            </a:p>
          </p:txBody>
        </p:sp>
        <p:sp>
          <p:nvSpPr>
            <p:cNvPr id="104" name="Text Box 126">
              <a:extLst>
                <a:ext uri="{FF2B5EF4-FFF2-40B4-BE49-F238E27FC236}">
                  <a16:creationId xmlns:a16="http://schemas.microsoft.com/office/drawing/2014/main" id="{A1E0FF0C-DFB2-41FD-A090-C45799F1AAE9}"/>
                </a:ext>
              </a:extLst>
            </p:cNvPr>
            <p:cNvSpPr>
              <a:spLocks/>
            </p:cNvSpPr>
            <p:nvPr/>
          </p:nvSpPr>
          <p:spPr bwMode="auto">
            <a:xfrm>
              <a:off x="3014663" y="5546966"/>
              <a:ext cx="844440"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Viagra</a:t>
              </a:r>
              <a:endParaRPr/>
            </a:p>
          </p:txBody>
        </p:sp>
        <p:sp>
          <p:nvSpPr>
            <p:cNvPr id="105" name="Text Box 127">
              <a:extLst>
                <a:ext uri="{FF2B5EF4-FFF2-40B4-BE49-F238E27FC236}">
                  <a16:creationId xmlns:a16="http://schemas.microsoft.com/office/drawing/2014/main" id="{9A86AB3D-5826-462E-BF97-EB0D5EC3ABE8}"/>
                </a:ext>
              </a:extLst>
            </p:cNvPr>
            <p:cNvSpPr>
              <a:spLocks/>
            </p:cNvSpPr>
            <p:nvPr/>
          </p:nvSpPr>
          <p:spPr bwMode="auto">
            <a:xfrm>
              <a:off x="3341689" y="5065952"/>
              <a:ext cx="617775"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deal</a:t>
              </a:r>
              <a:endParaRPr/>
            </a:p>
          </p:txBody>
        </p:sp>
        <p:sp>
          <p:nvSpPr>
            <p:cNvPr id="106" name="Text Box 128">
              <a:extLst>
                <a:ext uri="{FF2B5EF4-FFF2-40B4-BE49-F238E27FC236}">
                  <a16:creationId xmlns:a16="http://schemas.microsoft.com/office/drawing/2014/main" id="{2A909536-B22B-4BA3-8DAD-8F264EE98972}"/>
                </a:ext>
              </a:extLst>
            </p:cNvPr>
            <p:cNvSpPr>
              <a:spLocks/>
            </p:cNvSpPr>
            <p:nvPr/>
          </p:nvSpPr>
          <p:spPr bwMode="auto">
            <a:xfrm>
              <a:off x="2579688" y="4875453"/>
              <a:ext cx="502358"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hot</a:t>
              </a:r>
              <a:endParaRPr/>
            </a:p>
          </p:txBody>
        </p:sp>
        <p:sp>
          <p:nvSpPr>
            <p:cNvPr id="107" name="Text Box 129">
              <a:extLst>
                <a:ext uri="{FF2B5EF4-FFF2-40B4-BE49-F238E27FC236}">
                  <a16:creationId xmlns:a16="http://schemas.microsoft.com/office/drawing/2014/main" id="{1ECA0942-96F8-4B45-9FB7-9C988780D129}"/>
                </a:ext>
              </a:extLst>
            </p:cNvPr>
            <p:cNvSpPr>
              <a:spLocks/>
            </p:cNvSpPr>
            <p:nvPr/>
          </p:nvSpPr>
          <p:spPr bwMode="auto">
            <a:xfrm>
              <a:off x="3438525" y="4805603"/>
              <a:ext cx="309998"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a:t>
              </a:r>
              <a:endParaRPr/>
            </a:p>
          </p:txBody>
        </p:sp>
      </p:grpSp>
      <p:grpSp>
        <p:nvGrpSpPr>
          <p:cNvPr id="110" name="Group 7">
            <a:extLst>
              <a:ext uri="{FF2B5EF4-FFF2-40B4-BE49-F238E27FC236}">
                <a16:creationId xmlns:a16="http://schemas.microsoft.com/office/drawing/2014/main" id="{986355C9-DBC7-4C45-A836-73C778BBB486}"/>
              </a:ext>
            </a:extLst>
          </p:cNvPr>
          <p:cNvGrpSpPr/>
          <p:nvPr/>
        </p:nvGrpSpPr>
        <p:grpSpPr bwMode="auto">
          <a:xfrm>
            <a:off x="6777518" y="3944764"/>
            <a:ext cx="1743075" cy="1971675"/>
            <a:chOff x="3852" y="2120"/>
            <a:chExt cx="1098" cy="1242"/>
          </a:xfrm>
        </p:grpSpPr>
        <p:sp>
          <p:nvSpPr>
            <p:cNvPr id="111" name="Freeform 8">
              <a:extLst>
                <a:ext uri="{FF2B5EF4-FFF2-40B4-BE49-F238E27FC236}">
                  <a16:creationId xmlns:a16="http://schemas.microsoft.com/office/drawing/2014/main" id="{2C42B682-A8F2-465A-96CE-F7BEB9A5E468}"/>
                </a:ext>
              </a:extLst>
            </p:cNvPr>
            <p:cNvSpPr/>
            <p:nvPr/>
          </p:nvSpPr>
          <p:spPr bwMode="auto">
            <a:xfrm>
              <a:off x="3852" y="2127"/>
              <a:ext cx="549" cy="1235"/>
            </a:xfrm>
            <a:custGeom>
              <a:avLst/>
              <a:gdLst>
                <a:gd name="T0" fmla="*/ 157 w 549"/>
                <a:gd name="T1" fmla="*/ 0 h 1235"/>
                <a:gd name="T2" fmla="*/ 295 w 549"/>
                <a:gd name="T3" fmla="*/ 108 h 1235"/>
                <a:gd name="T4" fmla="*/ 318 w 549"/>
                <a:gd name="T5" fmla="*/ 254 h 1235"/>
                <a:gd name="T6" fmla="*/ 249 w 549"/>
                <a:gd name="T7" fmla="*/ 377 h 1235"/>
                <a:gd name="T8" fmla="*/ 88 w 549"/>
                <a:gd name="T9" fmla="*/ 500 h 1235"/>
                <a:gd name="T10" fmla="*/ 19 w 549"/>
                <a:gd name="T11" fmla="*/ 661 h 1235"/>
                <a:gd name="T12" fmla="*/ 19 w 549"/>
                <a:gd name="T13" fmla="*/ 861 h 1235"/>
                <a:gd name="T14" fmla="*/ 134 w 549"/>
                <a:gd name="T15" fmla="*/ 1053 h 1235"/>
                <a:gd name="T16" fmla="*/ 241 w 549"/>
                <a:gd name="T17" fmla="*/ 1206 h 1235"/>
                <a:gd name="T18" fmla="*/ 549 w 549"/>
                <a:gd name="T19" fmla="*/ 1229 h 12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9"/>
                <a:gd name="T31" fmla="*/ 0 h 1235"/>
                <a:gd name="T32" fmla="*/ 549 w 549"/>
                <a:gd name="T33" fmla="*/ 1235 h 12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9" h="1235" extrusionOk="0">
                  <a:moveTo>
                    <a:pt x="157" y="0"/>
                  </a:moveTo>
                  <a:cubicBezTo>
                    <a:pt x="212" y="33"/>
                    <a:pt x="268" y="66"/>
                    <a:pt x="295" y="108"/>
                  </a:cubicBezTo>
                  <a:cubicBezTo>
                    <a:pt x="322" y="150"/>
                    <a:pt x="326" y="209"/>
                    <a:pt x="318" y="254"/>
                  </a:cubicBezTo>
                  <a:cubicBezTo>
                    <a:pt x="310" y="299"/>
                    <a:pt x="287" y="336"/>
                    <a:pt x="249" y="377"/>
                  </a:cubicBezTo>
                  <a:cubicBezTo>
                    <a:pt x="211" y="418"/>
                    <a:pt x="126" y="453"/>
                    <a:pt x="88" y="500"/>
                  </a:cubicBezTo>
                  <a:cubicBezTo>
                    <a:pt x="50" y="547"/>
                    <a:pt x="30" y="601"/>
                    <a:pt x="19" y="661"/>
                  </a:cubicBezTo>
                  <a:cubicBezTo>
                    <a:pt x="8" y="721"/>
                    <a:pt x="0" y="796"/>
                    <a:pt x="19" y="861"/>
                  </a:cubicBezTo>
                  <a:cubicBezTo>
                    <a:pt x="38" y="926"/>
                    <a:pt x="97" y="996"/>
                    <a:pt x="134" y="1053"/>
                  </a:cubicBezTo>
                  <a:cubicBezTo>
                    <a:pt x="171" y="1110"/>
                    <a:pt x="172" y="1177"/>
                    <a:pt x="241" y="1206"/>
                  </a:cubicBezTo>
                  <a:cubicBezTo>
                    <a:pt x="310" y="1235"/>
                    <a:pt x="498" y="1227"/>
                    <a:pt x="549" y="1229"/>
                  </a:cubicBezTo>
                </a:path>
              </a:pathLst>
            </a:custGeom>
            <a:noFill/>
            <a:ln w="38100">
              <a:solidFill>
                <a:schemeClr val="tx2"/>
              </a:solidFill>
              <a:round/>
              <a:headEnd/>
              <a:tailEnd/>
            </a:ln>
          </p:spPr>
          <p:txBody>
            <a:bodyPr wrap="none" lIns="90000" tIns="46800" rIns="90000" bIns="46800">
              <a:spAutoFit/>
            </a:bodyPr>
            <a:lstStyle/>
            <a:p>
              <a:pPr>
                <a:defRPr/>
              </a:pPr>
              <a:endParaRPr lang="en-US"/>
            </a:p>
          </p:txBody>
        </p:sp>
        <p:sp>
          <p:nvSpPr>
            <p:cNvPr id="112" name="Freeform 9">
              <a:extLst>
                <a:ext uri="{FF2B5EF4-FFF2-40B4-BE49-F238E27FC236}">
                  <a16:creationId xmlns:a16="http://schemas.microsoft.com/office/drawing/2014/main" id="{8D0CD1E9-B88F-402F-BBD4-DB4DED9A3A1D}"/>
                </a:ext>
              </a:extLst>
            </p:cNvPr>
            <p:cNvSpPr/>
            <p:nvPr/>
          </p:nvSpPr>
          <p:spPr bwMode="auto">
            <a:xfrm flipH="1">
              <a:off x="4401" y="2123"/>
              <a:ext cx="549" cy="1235"/>
            </a:xfrm>
            <a:custGeom>
              <a:avLst/>
              <a:gdLst>
                <a:gd name="T0" fmla="*/ 157 w 549"/>
                <a:gd name="T1" fmla="*/ 0 h 1235"/>
                <a:gd name="T2" fmla="*/ 295 w 549"/>
                <a:gd name="T3" fmla="*/ 108 h 1235"/>
                <a:gd name="T4" fmla="*/ 318 w 549"/>
                <a:gd name="T5" fmla="*/ 254 h 1235"/>
                <a:gd name="T6" fmla="*/ 249 w 549"/>
                <a:gd name="T7" fmla="*/ 377 h 1235"/>
                <a:gd name="T8" fmla="*/ 88 w 549"/>
                <a:gd name="T9" fmla="*/ 500 h 1235"/>
                <a:gd name="T10" fmla="*/ 19 w 549"/>
                <a:gd name="T11" fmla="*/ 661 h 1235"/>
                <a:gd name="T12" fmla="*/ 19 w 549"/>
                <a:gd name="T13" fmla="*/ 861 h 1235"/>
                <a:gd name="T14" fmla="*/ 134 w 549"/>
                <a:gd name="T15" fmla="*/ 1053 h 1235"/>
                <a:gd name="T16" fmla="*/ 241 w 549"/>
                <a:gd name="T17" fmla="*/ 1206 h 1235"/>
                <a:gd name="T18" fmla="*/ 549 w 549"/>
                <a:gd name="T19" fmla="*/ 1229 h 12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9"/>
                <a:gd name="T31" fmla="*/ 0 h 1235"/>
                <a:gd name="T32" fmla="*/ 549 w 549"/>
                <a:gd name="T33" fmla="*/ 1235 h 12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9" h="1235" extrusionOk="0">
                  <a:moveTo>
                    <a:pt x="157" y="0"/>
                  </a:moveTo>
                  <a:cubicBezTo>
                    <a:pt x="212" y="33"/>
                    <a:pt x="268" y="66"/>
                    <a:pt x="295" y="108"/>
                  </a:cubicBezTo>
                  <a:cubicBezTo>
                    <a:pt x="322" y="150"/>
                    <a:pt x="326" y="209"/>
                    <a:pt x="318" y="254"/>
                  </a:cubicBezTo>
                  <a:cubicBezTo>
                    <a:pt x="310" y="299"/>
                    <a:pt x="287" y="336"/>
                    <a:pt x="249" y="377"/>
                  </a:cubicBezTo>
                  <a:cubicBezTo>
                    <a:pt x="211" y="418"/>
                    <a:pt x="126" y="453"/>
                    <a:pt x="88" y="500"/>
                  </a:cubicBezTo>
                  <a:cubicBezTo>
                    <a:pt x="50" y="547"/>
                    <a:pt x="30" y="601"/>
                    <a:pt x="19" y="661"/>
                  </a:cubicBezTo>
                  <a:cubicBezTo>
                    <a:pt x="8" y="721"/>
                    <a:pt x="0" y="796"/>
                    <a:pt x="19" y="861"/>
                  </a:cubicBezTo>
                  <a:cubicBezTo>
                    <a:pt x="38" y="926"/>
                    <a:pt x="97" y="996"/>
                    <a:pt x="134" y="1053"/>
                  </a:cubicBezTo>
                  <a:cubicBezTo>
                    <a:pt x="171" y="1110"/>
                    <a:pt x="172" y="1177"/>
                    <a:pt x="241" y="1206"/>
                  </a:cubicBezTo>
                  <a:cubicBezTo>
                    <a:pt x="310" y="1235"/>
                    <a:pt x="498" y="1227"/>
                    <a:pt x="549" y="1229"/>
                  </a:cubicBezTo>
                </a:path>
              </a:pathLst>
            </a:custGeom>
            <a:noFill/>
            <a:ln w="38100">
              <a:solidFill>
                <a:schemeClr val="tx2"/>
              </a:solidFill>
              <a:round/>
              <a:headEnd/>
              <a:tailEnd/>
            </a:ln>
          </p:spPr>
          <p:txBody>
            <a:bodyPr wrap="none" lIns="90000" tIns="46800" rIns="90000" bIns="46800">
              <a:spAutoFit/>
            </a:bodyPr>
            <a:lstStyle/>
            <a:p>
              <a:pPr>
                <a:defRPr/>
              </a:pPr>
              <a:endParaRPr lang="en-US"/>
            </a:p>
          </p:txBody>
        </p:sp>
        <p:sp>
          <p:nvSpPr>
            <p:cNvPr id="113" name="Line 10">
              <a:extLst>
                <a:ext uri="{FF2B5EF4-FFF2-40B4-BE49-F238E27FC236}">
                  <a16:creationId xmlns:a16="http://schemas.microsoft.com/office/drawing/2014/main" id="{F84470D2-CCE1-48AA-A975-92E17CD34381}"/>
                </a:ext>
              </a:extLst>
            </p:cNvPr>
            <p:cNvSpPr>
              <a:spLocks noChangeShapeType="1"/>
            </p:cNvSpPr>
            <p:nvPr/>
          </p:nvSpPr>
          <p:spPr bwMode="auto">
            <a:xfrm flipV="1">
              <a:off x="4025" y="2120"/>
              <a:ext cx="760" cy="8"/>
            </a:xfrm>
            <a:prstGeom prst="line">
              <a:avLst/>
            </a:prstGeom>
            <a:noFill/>
            <a:ln w="38100">
              <a:solidFill>
                <a:schemeClr val="tx2"/>
              </a:solidFill>
              <a:round/>
              <a:headEnd/>
              <a:tailEnd/>
            </a:ln>
          </p:spPr>
          <p:txBody>
            <a:bodyPr lIns="90000" tIns="46800" rIns="90000" bIns="46800">
              <a:spAutoFit/>
            </a:bodyPr>
            <a:lstStyle/>
            <a:p>
              <a:pPr>
                <a:defRPr/>
              </a:pPr>
              <a:endParaRPr lang="en-US"/>
            </a:p>
          </p:txBody>
        </p:sp>
      </p:grpSp>
      <p:grpSp>
        <p:nvGrpSpPr>
          <p:cNvPr id="114" name="Group 11">
            <a:extLst>
              <a:ext uri="{FF2B5EF4-FFF2-40B4-BE49-F238E27FC236}">
                <a16:creationId xmlns:a16="http://schemas.microsoft.com/office/drawing/2014/main" id="{5F1D2C65-D0AB-4F53-9B0F-3BDF39057930}"/>
              </a:ext>
            </a:extLst>
          </p:cNvPr>
          <p:cNvGrpSpPr/>
          <p:nvPr/>
        </p:nvGrpSpPr>
        <p:grpSpPr bwMode="auto">
          <a:xfrm>
            <a:off x="2291243" y="3944764"/>
            <a:ext cx="1743075" cy="1971675"/>
            <a:chOff x="3852" y="2120"/>
            <a:chExt cx="1098" cy="1242"/>
          </a:xfrm>
        </p:grpSpPr>
        <p:sp>
          <p:nvSpPr>
            <p:cNvPr id="115" name="Freeform 12">
              <a:extLst>
                <a:ext uri="{FF2B5EF4-FFF2-40B4-BE49-F238E27FC236}">
                  <a16:creationId xmlns:a16="http://schemas.microsoft.com/office/drawing/2014/main" id="{6000D01B-8CC3-479C-B942-63CD0025BFBA}"/>
                </a:ext>
              </a:extLst>
            </p:cNvPr>
            <p:cNvSpPr/>
            <p:nvPr/>
          </p:nvSpPr>
          <p:spPr bwMode="auto">
            <a:xfrm>
              <a:off x="3852" y="2127"/>
              <a:ext cx="549" cy="1235"/>
            </a:xfrm>
            <a:custGeom>
              <a:avLst/>
              <a:gdLst>
                <a:gd name="T0" fmla="*/ 157 w 549"/>
                <a:gd name="T1" fmla="*/ 0 h 1235"/>
                <a:gd name="T2" fmla="*/ 295 w 549"/>
                <a:gd name="T3" fmla="*/ 108 h 1235"/>
                <a:gd name="T4" fmla="*/ 318 w 549"/>
                <a:gd name="T5" fmla="*/ 254 h 1235"/>
                <a:gd name="T6" fmla="*/ 249 w 549"/>
                <a:gd name="T7" fmla="*/ 377 h 1235"/>
                <a:gd name="T8" fmla="*/ 88 w 549"/>
                <a:gd name="T9" fmla="*/ 500 h 1235"/>
                <a:gd name="T10" fmla="*/ 19 w 549"/>
                <a:gd name="T11" fmla="*/ 661 h 1235"/>
                <a:gd name="T12" fmla="*/ 19 w 549"/>
                <a:gd name="T13" fmla="*/ 861 h 1235"/>
                <a:gd name="T14" fmla="*/ 134 w 549"/>
                <a:gd name="T15" fmla="*/ 1053 h 1235"/>
                <a:gd name="T16" fmla="*/ 241 w 549"/>
                <a:gd name="T17" fmla="*/ 1206 h 1235"/>
                <a:gd name="T18" fmla="*/ 549 w 549"/>
                <a:gd name="T19" fmla="*/ 1229 h 12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9"/>
                <a:gd name="T31" fmla="*/ 0 h 1235"/>
                <a:gd name="T32" fmla="*/ 549 w 549"/>
                <a:gd name="T33" fmla="*/ 1235 h 12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9" h="1235" extrusionOk="0">
                  <a:moveTo>
                    <a:pt x="157" y="0"/>
                  </a:moveTo>
                  <a:cubicBezTo>
                    <a:pt x="212" y="33"/>
                    <a:pt x="268" y="66"/>
                    <a:pt x="295" y="108"/>
                  </a:cubicBezTo>
                  <a:cubicBezTo>
                    <a:pt x="322" y="150"/>
                    <a:pt x="326" y="209"/>
                    <a:pt x="318" y="254"/>
                  </a:cubicBezTo>
                  <a:cubicBezTo>
                    <a:pt x="310" y="299"/>
                    <a:pt x="287" y="336"/>
                    <a:pt x="249" y="377"/>
                  </a:cubicBezTo>
                  <a:cubicBezTo>
                    <a:pt x="211" y="418"/>
                    <a:pt x="126" y="453"/>
                    <a:pt x="88" y="500"/>
                  </a:cubicBezTo>
                  <a:cubicBezTo>
                    <a:pt x="50" y="547"/>
                    <a:pt x="30" y="601"/>
                    <a:pt x="19" y="661"/>
                  </a:cubicBezTo>
                  <a:cubicBezTo>
                    <a:pt x="8" y="721"/>
                    <a:pt x="0" y="796"/>
                    <a:pt x="19" y="861"/>
                  </a:cubicBezTo>
                  <a:cubicBezTo>
                    <a:pt x="38" y="926"/>
                    <a:pt x="97" y="996"/>
                    <a:pt x="134" y="1053"/>
                  </a:cubicBezTo>
                  <a:cubicBezTo>
                    <a:pt x="171" y="1110"/>
                    <a:pt x="172" y="1177"/>
                    <a:pt x="241" y="1206"/>
                  </a:cubicBezTo>
                  <a:cubicBezTo>
                    <a:pt x="310" y="1235"/>
                    <a:pt x="498" y="1227"/>
                    <a:pt x="549" y="1229"/>
                  </a:cubicBezTo>
                </a:path>
              </a:pathLst>
            </a:custGeom>
            <a:noFill/>
            <a:ln w="38100">
              <a:solidFill>
                <a:srgbClr val="FF0000"/>
              </a:solidFill>
              <a:round/>
              <a:headEnd/>
              <a:tailEnd/>
            </a:ln>
          </p:spPr>
          <p:txBody>
            <a:bodyPr wrap="none" lIns="90000" tIns="46800" rIns="90000" bIns="46800">
              <a:spAutoFit/>
            </a:bodyPr>
            <a:lstStyle/>
            <a:p>
              <a:pPr>
                <a:defRPr/>
              </a:pPr>
              <a:endParaRPr lang="en-US"/>
            </a:p>
          </p:txBody>
        </p:sp>
        <p:sp>
          <p:nvSpPr>
            <p:cNvPr id="116" name="Freeform 13">
              <a:extLst>
                <a:ext uri="{FF2B5EF4-FFF2-40B4-BE49-F238E27FC236}">
                  <a16:creationId xmlns:a16="http://schemas.microsoft.com/office/drawing/2014/main" id="{7DE88F44-F9F1-4B35-ABC1-203CAE271441}"/>
                </a:ext>
              </a:extLst>
            </p:cNvPr>
            <p:cNvSpPr/>
            <p:nvPr/>
          </p:nvSpPr>
          <p:spPr bwMode="auto">
            <a:xfrm flipH="1">
              <a:off x="4401" y="2123"/>
              <a:ext cx="549" cy="1235"/>
            </a:xfrm>
            <a:custGeom>
              <a:avLst/>
              <a:gdLst>
                <a:gd name="T0" fmla="*/ 157 w 549"/>
                <a:gd name="T1" fmla="*/ 0 h 1235"/>
                <a:gd name="T2" fmla="*/ 295 w 549"/>
                <a:gd name="T3" fmla="*/ 108 h 1235"/>
                <a:gd name="T4" fmla="*/ 318 w 549"/>
                <a:gd name="T5" fmla="*/ 254 h 1235"/>
                <a:gd name="T6" fmla="*/ 249 w 549"/>
                <a:gd name="T7" fmla="*/ 377 h 1235"/>
                <a:gd name="T8" fmla="*/ 88 w 549"/>
                <a:gd name="T9" fmla="*/ 500 h 1235"/>
                <a:gd name="T10" fmla="*/ 19 w 549"/>
                <a:gd name="T11" fmla="*/ 661 h 1235"/>
                <a:gd name="T12" fmla="*/ 19 w 549"/>
                <a:gd name="T13" fmla="*/ 861 h 1235"/>
                <a:gd name="T14" fmla="*/ 134 w 549"/>
                <a:gd name="T15" fmla="*/ 1053 h 1235"/>
                <a:gd name="T16" fmla="*/ 241 w 549"/>
                <a:gd name="T17" fmla="*/ 1206 h 1235"/>
                <a:gd name="T18" fmla="*/ 549 w 549"/>
                <a:gd name="T19" fmla="*/ 1229 h 12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9"/>
                <a:gd name="T31" fmla="*/ 0 h 1235"/>
                <a:gd name="T32" fmla="*/ 549 w 549"/>
                <a:gd name="T33" fmla="*/ 1235 h 12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9" h="1235" extrusionOk="0">
                  <a:moveTo>
                    <a:pt x="157" y="0"/>
                  </a:moveTo>
                  <a:cubicBezTo>
                    <a:pt x="212" y="33"/>
                    <a:pt x="268" y="66"/>
                    <a:pt x="295" y="108"/>
                  </a:cubicBezTo>
                  <a:cubicBezTo>
                    <a:pt x="322" y="150"/>
                    <a:pt x="326" y="209"/>
                    <a:pt x="318" y="254"/>
                  </a:cubicBezTo>
                  <a:cubicBezTo>
                    <a:pt x="310" y="299"/>
                    <a:pt x="287" y="336"/>
                    <a:pt x="249" y="377"/>
                  </a:cubicBezTo>
                  <a:cubicBezTo>
                    <a:pt x="211" y="418"/>
                    <a:pt x="126" y="453"/>
                    <a:pt x="88" y="500"/>
                  </a:cubicBezTo>
                  <a:cubicBezTo>
                    <a:pt x="50" y="547"/>
                    <a:pt x="30" y="601"/>
                    <a:pt x="19" y="661"/>
                  </a:cubicBezTo>
                  <a:cubicBezTo>
                    <a:pt x="8" y="721"/>
                    <a:pt x="0" y="796"/>
                    <a:pt x="19" y="861"/>
                  </a:cubicBezTo>
                  <a:cubicBezTo>
                    <a:pt x="38" y="926"/>
                    <a:pt x="97" y="996"/>
                    <a:pt x="134" y="1053"/>
                  </a:cubicBezTo>
                  <a:cubicBezTo>
                    <a:pt x="171" y="1110"/>
                    <a:pt x="172" y="1177"/>
                    <a:pt x="241" y="1206"/>
                  </a:cubicBezTo>
                  <a:cubicBezTo>
                    <a:pt x="310" y="1235"/>
                    <a:pt x="498" y="1227"/>
                    <a:pt x="549" y="1229"/>
                  </a:cubicBezTo>
                </a:path>
              </a:pathLst>
            </a:custGeom>
            <a:noFill/>
            <a:ln w="38100">
              <a:solidFill>
                <a:srgbClr val="FF0000"/>
              </a:solidFill>
              <a:round/>
              <a:headEnd/>
              <a:tailEnd/>
            </a:ln>
          </p:spPr>
          <p:txBody>
            <a:bodyPr wrap="none" lIns="90000" tIns="46800" rIns="90000" bIns="46800">
              <a:spAutoFit/>
            </a:bodyPr>
            <a:lstStyle/>
            <a:p>
              <a:pPr>
                <a:defRPr/>
              </a:pPr>
              <a:endParaRPr lang="en-US"/>
            </a:p>
          </p:txBody>
        </p:sp>
        <p:sp>
          <p:nvSpPr>
            <p:cNvPr id="117" name="Line 14">
              <a:extLst>
                <a:ext uri="{FF2B5EF4-FFF2-40B4-BE49-F238E27FC236}">
                  <a16:creationId xmlns:a16="http://schemas.microsoft.com/office/drawing/2014/main" id="{E8E099A1-5183-45DB-9B58-E913CA587E7C}"/>
                </a:ext>
              </a:extLst>
            </p:cNvPr>
            <p:cNvSpPr>
              <a:spLocks noChangeShapeType="1"/>
            </p:cNvSpPr>
            <p:nvPr/>
          </p:nvSpPr>
          <p:spPr bwMode="auto">
            <a:xfrm flipV="1">
              <a:off x="4025" y="2120"/>
              <a:ext cx="760" cy="8"/>
            </a:xfrm>
            <a:prstGeom prst="line">
              <a:avLst/>
            </a:prstGeom>
            <a:noFill/>
            <a:ln w="38100">
              <a:solidFill>
                <a:srgbClr val="FF0000"/>
              </a:solidFill>
              <a:round/>
              <a:headEnd/>
              <a:tailEnd/>
            </a:ln>
          </p:spPr>
          <p:txBody>
            <a:bodyPr lIns="90000" tIns="46800" rIns="90000" bIns="46800">
              <a:spAutoFit/>
            </a:bodyPr>
            <a:lstStyle/>
            <a:p>
              <a:pPr>
                <a:defRPr/>
              </a:pPr>
              <a:endParaRPr lang="en-US"/>
            </a:p>
          </p:txBody>
        </p:sp>
      </p:grpSp>
      <p:grpSp>
        <p:nvGrpSpPr>
          <p:cNvPr id="118" name="Group 65">
            <a:extLst>
              <a:ext uri="{FF2B5EF4-FFF2-40B4-BE49-F238E27FC236}">
                <a16:creationId xmlns:a16="http://schemas.microsoft.com/office/drawing/2014/main" id="{07254F9F-4AA7-48CB-951C-3692324FC22E}"/>
              </a:ext>
            </a:extLst>
          </p:cNvPr>
          <p:cNvGrpSpPr/>
          <p:nvPr/>
        </p:nvGrpSpPr>
        <p:grpSpPr bwMode="auto">
          <a:xfrm>
            <a:off x="4415318" y="2204864"/>
            <a:ext cx="1743075" cy="1966913"/>
            <a:chOff x="3852" y="2119"/>
            <a:chExt cx="1098" cy="1239"/>
          </a:xfrm>
        </p:grpSpPr>
        <p:sp>
          <p:nvSpPr>
            <p:cNvPr id="119" name="Freeform 66">
              <a:extLst>
                <a:ext uri="{FF2B5EF4-FFF2-40B4-BE49-F238E27FC236}">
                  <a16:creationId xmlns:a16="http://schemas.microsoft.com/office/drawing/2014/main" id="{A35A9A9C-CF05-4A7B-B604-129ABEFEB243}"/>
                </a:ext>
              </a:extLst>
            </p:cNvPr>
            <p:cNvSpPr/>
            <p:nvPr/>
          </p:nvSpPr>
          <p:spPr bwMode="auto">
            <a:xfrm>
              <a:off x="3852" y="2119"/>
              <a:ext cx="549" cy="1235"/>
            </a:xfrm>
            <a:custGeom>
              <a:avLst/>
              <a:gdLst>
                <a:gd name="T0" fmla="*/ 157 w 549"/>
                <a:gd name="T1" fmla="*/ 0 h 1235"/>
                <a:gd name="T2" fmla="*/ 295 w 549"/>
                <a:gd name="T3" fmla="*/ 108 h 1235"/>
                <a:gd name="T4" fmla="*/ 318 w 549"/>
                <a:gd name="T5" fmla="*/ 254 h 1235"/>
                <a:gd name="T6" fmla="*/ 249 w 549"/>
                <a:gd name="T7" fmla="*/ 377 h 1235"/>
                <a:gd name="T8" fmla="*/ 88 w 549"/>
                <a:gd name="T9" fmla="*/ 500 h 1235"/>
                <a:gd name="T10" fmla="*/ 19 w 549"/>
                <a:gd name="T11" fmla="*/ 661 h 1235"/>
                <a:gd name="T12" fmla="*/ 19 w 549"/>
                <a:gd name="T13" fmla="*/ 861 h 1235"/>
                <a:gd name="T14" fmla="*/ 134 w 549"/>
                <a:gd name="T15" fmla="*/ 1053 h 1235"/>
                <a:gd name="T16" fmla="*/ 241 w 549"/>
                <a:gd name="T17" fmla="*/ 1206 h 1235"/>
                <a:gd name="T18" fmla="*/ 549 w 549"/>
                <a:gd name="T19" fmla="*/ 1229 h 12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9"/>
                <a:gd name="T31" fmla="*/ 0 h 1235"/>
                <a:gd name="T32" fmla="*/ 549 w 549"/>
                <a:gd name="T33" fmla="*/ 1235 h 12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9" h="1235" extrusionOk="0">
                  <a:moveTo>
                    <a:pt x="157" y="0"/>
                  </a:moveTo>
                  <a:cubicBezTo>
                    <a:pt x="212" y="33"/>
                    <a:pt x="268" y="66"/>
                    <a:pt x="295" y="108"/>
                  </a:cubicBezTo>
                  <a:cubicBezTo>
                    <a:pt x="322" y="150"/>
                    <a:pt x="326" y="209"/>
                    <a:pt x="318" y="254"/>
                  </a:cubicBezTo>
                  <a:cubicBezTo>
                    <a:pt x="310" y="299"/>
                    <a:pt x="287" y="336"/>
                    <a:pt x="249" y="377"/>
                  </a:cubicBezTo>
                  <a:cubicBezTo>
                    <a:pt x="211" y="418"/>
                    <a:pt x="126" y="453"/>
                    <a:pt x="88" y="500"/>
                  </a:cubicBezTo>
                  <a:cubicBezTo>
                    <a:pt x="50" y="547"/>
                    <a:pt x="30" y="601"/>
                    <a:pt x="19" y="661"/>
                  </a:cubicBezTo>
                  <a:cubicBezTo>
                    <a:pt x="8" y="721"/>
                    <a:pt x="0" y="796"/>
                    <a:pt x="19" y="861"/>
                  </a:cubicBezTo>
                  <a:cubicBezTo>
                    <a:pt x="38" y="926"/>
                    <a:pt x="97" y="996"/>
                    <a:pt x="134" y="1053"/>
                  </a:cubicBezTo>
                  <a:cubicBezTo>
                    <a:pt x="171" y="1110"/>
                    <a:pt x="172" y="1177"/>
                    <a:pt x="241" y="1206"/>
                  </a:cubicBezTo>
                  <a:cubicBezTo>
                    <a:pt x="310" y="1235"/>
                    <a:pt x="498" y="1227"/>
                    <a:pt x="549" y="1229"/>
                  </a:cubicBezTo>
                </a:path>
              </a:pathLst>
            </a:custGeom>
            <a:noFill/>
            <a:ln w="38100">
              <a:solidFill>
                <a:schemeClr val="tx1"/>
              </a:solidFill>
              <a:round/>
              <a:headEnd/>
              <a:tailEnd/>
            </a:ln>
          </p:spPr>
          <p:txBody>
            <a:bodyPr wrap="none" lIns="90000" tIns="46800" rIns="90000" bIns="46800">
              <a:spAutoFit/>
            </a:bodyPr>
            <a:lstStyle/>
            <a:p>
              <a:pPr>
                <a:defRPr/>
              </a:pPr>
              <a:endParaRPr lang="en-US"/>
            </a:p>
          </p:txBody>
        </p:sp>
        <p:sp>
          <p:nvSpPr>
            <p:cNvPr id="120" name="Freeform 67">
              <a:extLst>
                <a:ext uri="{FF2B5EF4-FFF2-40B4-BE49-F238E27FC236}">
                  <a16:creationId xmlns:a16="http://schemas.microsoft.com/office/drawing/2014/main" id="{032E09D7-57BD-42B4-9B63-2F1E480D6367}"/>
                </a:ext>
              </a:extLst>
            </p:cNvPr>
            <p:cNvSpPr/>
            <p:nvPr/>
          </p:nvSpPr>
          <p:spPr bwMode="auto">
            <a:xfrm flipH="1">
              <a:off x="4401" y="2123"/>
              <a:ext cx="549" cy="1235"/>
            </a:xfrm>
            <a:custGeom>
              <a:avLst/>
              <a:gdLst>
                <a:gd name="T0" fmla="*/ 157 w 549"/>
                <a:gd name="T1" fmla="*/ 0 h 1235"/>
                <a:gd name="T2" fmla="*/ 295 w 549"/>
                <a:gd name="T3" fmla="*/ 108 h 1235"/>
                <a:gd name="T4" fmla="*/ 318 w 549"/>
                <a:gd name="T5" fmla="*/ 254 h 1235"/>
                <a:gd name="T6" fmla="*/ 249 w 549"/>
                <a:gd name="T7" fmla="*/ 377 h 1235"/>
                <a:gd name="T8" fmla="*/ 88 w 549"/>
                <a:gd name="T9" fmla="*/ 500 h 1235"/>
                <a:gd name="T10" fmla="*/ 19 w 549"/>
                <a:gd name="T11" fmla="*/ 661 h 1235"/>
                <a:gd name="T12" fmla="*/ 19 w 549"/>
                <a:gd name="T13" fmla="*/ 861 h 1235"/>
                <a:gd name="T14" fmla="*/ 134 w 549"/>
                <a:gd name="T15" fmla="*/ 1053 h 1235"/>
                <a:gd name="T16" fmla="*/ 241 w 549"/>
                <a:gd name="T17" fmla="*/ 1206 h 1235"/>
                <a:gd name="T18" fmla="*/ 549 w 549"/>
                <a:gd name="T19" fmla="*/ 1229 h 12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9"/>
                <a:gd name="T31" fmla="*/ 0 h 1235"/>
                <a:gd name="T32" fmla="*/ 549 w 549"/>
                <a:gd name="T33" fmla="*/ 1235 h 12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9" h="1235" extrusionOk="0">
                  <a:moveTo>
                    <a:pt x="157" y="0"/>
                  </a:moveTo>
                  <a:cubicBezTo>
                    <a:pt x="212" y="33"/>
                    <a:pt x="268" y="66"/>
                    <a:pt x="295" y="108"/>
                  </a:cubicBezTo>
                  <a:cubicBezTo>
                    <a:pt x="322" y="150"/>
                    <a:pt x="326" y="209"/>
                    <a:pt x="318" y="254"/>
                  </a:cubicBezTo>
                  <a:cubicBezTo>
                    <a:pt x="310" y="299"/>
                    <a:pt x="287" y="336"/>
                    <a:pt x="249" y="377"/>
                  </a:cubicBezTo>
                  <a:cubicBezTo>
                    <a:pt x="211" y="418"/>
                    <a:pt x="126" y="453"/>
                    <a:pt x="88" y="500"/>
                  </a:cubicBezTo>
                  <a:cubicBezTo>
                    <a:pt x="50" y="547"/>
                    <a:pt x="30" y="601"/>
                    <a:pt x="19" y="661"/>
                  </a:cubicBezTo>
                  <a:cubicBezTo>
                    <a:pt x="8" y="721"/>
                    <a:pt x="0" y="796"/>
                    <a:pt x="19" y="861"/>
                  </a:cubicBezTo>
                  <a:cubicBezTo>
                    <a:pt x="38" y="926"/>
                    <a:pt x="97" y="996"/>
                    <a:pt x="134" y="1053"/>
                  </a:cubicBezTo>
                  <a:cubicBezTo>
                    <a:pt x="171" y="1110"/>
                    <a:pt x="172" y="1177"/>
                    <a:pt x="241" y="1206"/>
                  </a:cubicBezTo>
                  <a:cubicBezTo>
                    <a:pt x="310" y="1235"/>
                    <a:pt x="498" y="1227"/>
                    <a:pt x="549" y="1229"/>
                  </a:cubicBezTo>
                </a:path>
              </a:pathLst>
            </a:custGeom>
            <a:noFill/>
            <a:ln w="38100">
              <a:solidFill>
                <a:schemeClr val="tx1"/>
              </a:solidFill>
              <a:round/>
              <a:headEnd/>
              <a:tailEnd/>
            </a:ln>
          </p:spPr>
          <p:txBody>
            <a:bodyPr wrap="none" lIns="90000" tIns="46800" rIns="90000" bIns="46800">
              <a:spAutoFit/>
            </a:bodyPr>
            <a:lstStyle/>
            <a:p>
              <a:pPr>
                <a:defRPr/>
              </a:pPr>
              <a:endParaRPr lang="en-US"/>
            </a:p>
          </p:txBody>
        </p:sp>
        <p:sp>
          <p:nvSpPr>
            <p:cNvPr id="121" name="Line 68">
              <a:extLst>
                <a:ext uri="{FF2B5EF4-FFF2-40B4-BE49-F238E27FC236}">
                  <a16:creationId xmlns:a16="http://schemas.microsoft.com/office/drawing/2014/main" id="{2C6E65D3-5BAE-43CE-A869-115AA5A662FC}"/>
                </a:ext>
              </a:extLst>
            </p:cNvPr>
            <p:cNvSpPr>
              <a:spLocks noChangeShapeType="1"/>
            </p:cNvSpPr>
            <p:nvPr/>
          </p:nvSpPr>
          <p:spPr bwMode="auto">
            <a:xfrm flipV="1">
              <a:off x="4025" y="2120"/>
              <a:ext cx="760" cy="8"/>
            </a:xfrm>
            <a:prstGeom prst="line">
              <a:avLst/>
            </a:prstGeom>
            <a:noFill/>
            <a:ln w="38100">
              <a:solidFill>
                <a:schemeClr val="tx1"/>
              </a:solidFill>
              <a:round/>
              <a:headEnd/>
              <a:tailEnd/>
            </a:ln>
          </p:spPr>
          <p:txBody>
            <a:bodyPr lIns="90000" tIns="46800" rIns="90000" bIns="46800">
              <a:spAutoFit/>
            </a:bodyPr>
            <a:lstStyle/>
            <a:p>
              <a:pPr>
                <a:defRPr/>
              </a:pPr>
              <a:endParaRPr lang="en-US"/>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en-US" sz="4000"/>
              <a:t>Naïve Bayes and Language Modeling</a:t>
            </a:r>
            <a:endParaRPr sz="4800"/>
          </a:p>
        </p:txBody>
      </p:sp>
      <p:sp>
        <p:nvSpPr>
          <p:cNvPr id="5" name="Content Placeholder 2"/>
          <p:cNvSpPr>
            <a:spLocks noGrp="1"/>
          </p:cNvSpPr>
          <p:nvPr>
            <p:ph idx="1"/>
          </p:nvPr>
        </p:nvSpPr>
        <p:spPr bwMode="auto"/>
        <p:txBody>
          <a:bodyPr/>
          <a:lstStyle/>
          <a:p>
            <a:pPr>
              <a:defRPr/>
            </a:pPr>
            <a:r>
              <a:rPr lang="en-US">
                <a:latin typeface="Arial"/>
              </a:rPr>
              <a:t>Naïve Bayes classifiers can use any sort of features</a:t>
            </a:r>
            <a:endParaRPr/>
          </a:p>
          <a:p>
            <a:pPr lvl="1">
              <a:defRPr/>
            </a:pPr>
            <a:r>
              <a:rPr lang="en-US">
                <a:latin typeface="Arial"/>
              </a:rPr>
              <a:t>URL, email address, dictionary</a:t>
            </a:r>
            <a:endParaRPr/>
          </a:p>
          <a:p>
            <a:pPr>
              <a:defRPr/>
            </a:pPr>
            <a:r>
              <a:rPr lang="en-US">
                <a:latin typeface="Arial"/>
              </a:rPr>
              <a:t>But, if:</a:t>
            </a:r>
            <a:endParaRPr/>
          </a:p>
          <a:p>
            <a:pPr lvl="1">
              <a:defRPr/>
            </a:pPr>
            <a:r>
              <a:rPr lang="en-US">
                <a:latin typeface="Arial"/>
              </a:rPr>
              <a:t>We use only word features</a:t>
            </a:r>
            <a:endParaRPr/>
          </a:p>
          <a:p>
            <a:pPr lvl="1">
              <a:defRPr/>
            </a:pPr>
            <a:r>
              <a:rPr lang="en-US">
                <a:latin typeface="Arial"/>
              </a:rPr>
              <a:t>We use all of the words in the text (not subset)</a:t>
            </a:r>
            <a:endParaRPr/>
          </a:p>
          <a:p>
            <a:pPr>
              <a:defRPr/>
            </a:pPr>
            <a:r>
              <a:rPr lang="en-US">
                <a:latin typeface="Arial"/>
              </a:rPr>
              <a:t>Then</a:t>
            </a:r>
            <a:endParaRPr/>
          </a:p>
          <a:p>
            <a:pPr lvl="1">
              <a:defRPr/>
            </a:pPr>
            <a:r>
              <a:rPr lang="en-US">
                <a:latin typeface="Arial"/>
              </a:rPr>
              <a:t>Naïve Bayes bears similarity to language modeling</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en-US">
                <a:latin typeface="Tw Cen MT Condensed"/>
              </a:rPr>
              <a:t>Each class = Unigram language model</a:t>
            </a:r>
            <a:endParaRPr/>
          </a:p>
        </p:txBody>
      </p:sp>
      <p:sp>
        <p:nvSpPr>
          <p:cNvPr id="5" name="Content Placeholder 2"/>
          <p:cNvSpPr>
            <a:spLocks noGrp="1"/>
          </p:cNvSpPr>
          <p:nvPr>
            <p:ph idx="1"/>
          </p:nvPr>
        </p:nvSpPr>
        <p:spPr bwMode="auto">
          <a:xfrm>
            <a:off x="2203450" y="1219201"/>
            <a:ext cx="8235950" cy="5292725"/>
          </a:xfrm>
        </p:spPr>
        <p:txBody>
          <a:bodyPr/>
          <a:lstStyle/>
          <a:p>
            <a:pPr>
              <a:defRPr/>
            </a:pPr>
            <a:r>
              <a:rPr lang="en-US">
                <a:latin typeface="Arial"/>
              </a:rPr>
              <a:t>Assign to each word: </a:t>
            </a:r>
            <a:r>
              <a:rPr lang="en-US" i="1">
                <a:latin typeface="Times New Roman"/>
              </a:rPr>
              <a:t>P</a:t>
            </a:r>
            <a:r>
              <a:rPr lang="en-US">
                <a:latin typeface="Times New Roman"/>
              </a:rPr>
              <a:t>(</a:t>
            </a:r>
            <a:r>
              <a:rPr lang="en-US" i="1">
                <a:latin typeface="Times New Roman"/>
              </a:rPr>
              <a:t>word</a:t>
            </a:r>
            <a:r>
              <a:rPr lang="en-US">
                <a:latin typeface="Times New Roman"/>
              </a:rPr>
              <a:t> | </a:t>
            </a:r>
            <a:r>
              <a:rPr lang="en-US" i="1">
                <a:latin typeface="Times New Roman"/>
              </a:rPr>
              <a:t>c</a:t>
            </a:r>
            <a:r>
              <a:rPr lang="en-US">
                <a:latin typeface="Times New Roman"/>
              </a:rPr>
              <a:t>)</a:t>
            </a:r>
            <a:endParaRPr/>
          </a:p>
          <a:p>
            <a:pPr>
              <a:defRPr/>
            </a:pPr>
            <a:r>
              <a:rPr lang="en-US">
                <a:latin typeface="Arial"/>
              </a:rPr>
              <a:t>Assign to each sentence: </a:t>
            </a:r>
            <a:r>
              <a:rPr lang="en-US" i="1">
                <a:latin typeface="Times New Roman"/>
              </a:rPr>
              <a:t>P</a:t>
            </a:r>
            <a:r>
              <a:rPr lang="en-US">
                <a:latin typeface="Times New Roman"/>
              </a:rPr>
              <a:t>(</a:t>
            </a:r>
            <a:r>
              <a:rPr lang="en-US" i="1">
                <a:latin typeface="Times New Roman"/>
              </a:rPr>
              <a:t>c </a:t>
            </a:r>
            <a:r>
              <a:rPr lang="en-US">
                <a:latin typeface="Times New Roman"/>
              </a:rPr>
              <a:t>| </a:t>
            </a:r>
            <a:r>
              <a:rPr lang="en-US" i="1">
                <a:latin typeface="Times New Roman"/>
              </a:rPr>
              <a:t>s</a:t>
            </a:r>
            <a:r>
              <a:rPr lang="en-US">
                <a:latin typeface="Times New Roman"/>
              </a:rPr>
              <a:t>) = </a:t>
            </a:r>
            <a:r>
              <a:rPr lang="en-US" i="1">
                <a:latin typeface="Times New Roman"/>
              </a:rPr>
              <a:t>P</a:t>
            </a:r>
            <a:r>
              <a:rPr lang="en-US">
                <a:latin typeface="Times New Roman"/>
              </a:rPr>
              <a:t>(</a:t>
            </a:r>
            <a:r>
              <a:rPr lang="en-US" i="1">
                <a:latin typeface="Times New Roman"/>
              </a:rPr>
              <a:t>c</a:t>
            </a:r>
            <a:r>
              <a:rPr lang="en-US">
                <a:latin typeface="Times New Roman"/>
              </a:rPr>
              <a:t>)∏</a:t>
            </a:r>
            <a:r>
              <a:rPr lang="en-US" i="1">
                <a:latin typeface="Times New Roman"/>
              </a:rPr>
              <a:t>P</a:t>
            </a:r>
            <a:r>
              <a:rPr lang="en-US">
                <a:latin typeface="Times New Roman"/>
              </a:rPr>
              <a:t>(</a:t>
            </a:r>
            <a:r>
              <a:rPr lang="en-US" i="1">
                <a:latin typeface="Times New Roman"/>
              </a:rPr>
              <a:t>w</a:t>
            </a:r>
            <a:r>
              <a:rPr lang="en-US" i="1" baseline="-25000">
                <a:latin typeface="Times New Roman"/>
              </a:rPr>
              <a:t>i </a:t>
            </a:r>
            <a:r>
              <a:rPr lang="en-US">
                <a:latin typeface="Times New Roman"/>
              </a:rPr>
              <a:t>| </a:t>
            </a:r>
            <a:r>
              <a:rPr lang="en-US" i="1">
                <a:latin typeface="Times New Roman"/>
              </a:rPr>
              <a:t>c</a:t>
            </a:r>
            <a:r>
              <a:rPr lang="en-US">
                <a:latin typeface="Times New Roman"/>
              </a:rPr>
              <a:t>)</a:t>
            </a:r>
            <a:endParaRPr/>
          </a:p>
        </p:txBody>
      </p:sp>
      <p:graphicFrame>
        <p:nvGraphicFramePr>
          <p:cNvPr id="6" name="Table 3"/>
          <p:cNvGraphicFramePr>
            <a:graphicFrameLocks noGrp="1"/>
          </p:cNvGraphicFramePr>
          <p:nvPr/>
        </p:nvGraphicFramePr>
        <p:xfrm>
          <a:off x="2362200" y="2743200"/>
          <a:ext cx="2286000" cy="3581394"/>
        </p:xfrm>
        <a:graphic>
          <a:graphicData uri="http://schemas.openxmlformats.org/drawingml/2006/table">
            <a:tbl>
              <a:tblPr firstRow="1">
                <a:tableStyleId>{C6830E4D-B7D3-9949-31CF-B3FFDCDD0982}</a:tableStyleId>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tblGrid>
              <a:tr h="596899">
                <a:tc>
                  <a:txBody>
                    <a:bodyPr/>
                    <a:lstStyle/>
                    <a:p>
                      <a:pPr>
                        <a:defRPr/>
                      </a:pPr>
                      <a:r>
                        <a:rPr lang="en-US" sz="2400" i="1">
                          <a:solidFill>
                            <a:schemeClr val="tx1"/>
                          </a:solidFill>
                          <a:latin typeface="+mj-lt"/>
                        </a:rPr>
                        <a:t>w</a:t>
                      </a:r>
                      <a:endParaRPr/>
                    </a:p>
                  </a:txBody>
                  <a:tcPr marT="36000" marB="36000" anchor="ctr"/>
                </a:tc>
                <a:tc>
                  <a:txBody>
                    <a:bodyPr/>
                    <a:lstStyle/>
                    <a:p>
                      <a:pPr>
                        <a:defRPr/>
                      </a:pPr>
                      <a:r>
                        <a:rPr lang="en-US" sz="2400" i="1">
                          <a:solidFill>
                            <a:schemeClr val="tx1"/>
                          </a:solidFill>
                          <a:latin typeface="+mj-lt"/>
                        </a:rPr>
                        <a:t>P</a:t>
                      </a:r>
                      <a:r>
                        <a:rPr lang="en-US" sz="2400">
                          <a:solidFill>
                            <a:schemeClr val="tx1"/>
                          </a:solidFill>
                          <a:latin typeface="+mj-lt"/>
                        </a:rPr>
                        <a:t>(</a:t>
                      </a:r>
                      <a:r>
                        <a:rPr lang="en-US" sz="2400" i="1">
                          <a:solidFill>
                            <a:schemeClr val="tx1"/>
                          </a:solidFill>
                          <a:latin typeface="+mj-lt"/>
                        </a:rPr>
                        <a:t>w</a:t>
                      </a:r>
                      <a:r>
                        <a:rPr lang="en-US" sz="2400">
                          <a:solidFill>
                            <a:schemeClr val="tx1"/>
                          </a:solidFill>
                          <a:latin typeface="+mj-lt"/>
                        </a:rPr>
                        <a:t> | </a:t>
                      </a:r>
                      <a:r>
                        <a:rPr lang="en-US" sz="2400" i="1">
                          <a:solidFill>
                            <a:schemeClr val="tx1"/>
                          </a:solidFill>
                          <a:latin typeface="+mj-lt"/>
                        </a:rPr>
                        <a:t>c</a:t>
                      </a:r>
                      <a:r>
                        <a:rPr lang="en-US" sz="2400">
                          <a:solidFill>
                            <a:schemeClr val="tx1"/>
                          </a:solidFill>
                          <a:latin typeface="+mj-lt"/>
                        </a:rPr>
                        <a:t>)</a:t>
                      </a:r>
                      <a:endParaRPr/>
                    </a:p>
                  </a:txBody>
                  <a:tcPr marT="36000" marB="36000" anchor="ctr"/>
                </a:tc>
                <a:extLst>
                  <a:ext uri="{0D108BD9-81ED-4DB2-BD59-A6C34878D82A}">
                    <a16:rowId xmlns:a16="http://schemas.microsoft.com/office/drawing/2014/main" val="10000"/>
                  </a:ext>
                </a:extLst>
              </a:tr>
              <a:tr h="596899">
                <a:tc>
                  <a:txBody>
                    <a:bodyPr/>
                    <a:lstStyle/>
                    <a:p>
                      <a:pPr>
                        <a:defRPr/>
                      </a:pPr>
                      <a:r>
                        <a:rPr lang="en-US" sz="2400"/>
                        <a:t>I</a:t>
                      </a:r>
                      <a:endParaRPr/>
                    </a:p>
                  </a:txBody>
                  <a:tcPr marT="36000" marB="36000" anchor="ctr"/>
                </a:tc>
                <a:tc>
                  <a:txBody>
                    <a:bodyPr/>
                    <a:lstStyle/>
                    <a:p>
                      <a:pPr>
                        <a:defRPr/>
                      </a:pPr>
                      <a:r>
                        <a:rPr lang="en-US" sz="2400"/>
                        <a:t>0.1</a:t>
                      </a:r>
                      <a:endParaRPr/>
                    </a:p>
                  </a:txBody>
                  <a:tcPr marT="36000" marB="36000" anchor="ctr"/>
                </a:tc>
                <a:extLst>
                  <a:ext uri="{0D108BD9-81ED-4DB2-BD59-A6C34878D82A}">
                    <a16:rowId xmlns:a16="http://schemas.microsoft.com/office/drawing/2014/main" val="10001"/>
                  </a:ext>
                </a:extLst>
              </a:tr>
              <a:tr h="596899">
                <a:tc>
                  <a:txBody>
                    <a:bodyPr/>
                    <a:lstStyle/>
                    <a:p>
                      <a:pPr>
                        <a:defRPr/>
                      </a:pPr>
                      <a:r>
                        <a:rPr lang="en-US" sz="2400"/>
                        <a:t>love</a:t>
                      </a:r>
                      <a:endParaRPr/>
                    </a:p>
                  </a:txBody>
                  <a:tcPr marT="36000" marB="36000" anchor="ctr"/>
                </a:tc>
                <a:tc>
                  <a:txBody>
                    <a:bodyPr/>
                    <a:lstStyle/>
                    <a:p>
                      <a:pPr>
                        <a:defRPr/>
                      </a:pPr>
                      <a:r>
                        <a:rPr lang="en-US" sz="2400"/>
                        <a:t>0.1</a:t>
                      </a:r>
                      <a:endParaRPr/>
                    </a:p>
                  </a:txBody>
                  <a:tcPr marT="36000" marB="36000" anchor="ctr"/>
                </a:tc>
                <a:extLst>
                  <a:ext uri="{0D108BD9-81ED-4DB2-BD59-A6C34878D82A}">
                    <a16:rowId xmlns:a16="http://schemas.microsoft.com/office/drawing/2014/main" val="10002"/>
                  </a:ext>
                </a:extLst>
              </a:tr>
              <a:tr h="596899">
                <a:tc>
                  <a:txBody>
                    <a:bodyPr/>
                    <a:lstStyle/>
                    <a:p>
                      <a:pPr>
                        <a:defRPr/>
                      </a:pPr>
                      <a:r>
                        <a:rPr lang="en-US" sz="2400"/>
                        <a:t>this</a:t>
                      </a:r>
                      <a:endParaRPr/>
                    </a:p>
                  </a:txBody>
                  <a:tcPr marT="36000" marB="36000" anchor="ctr"/>
                </a:tc>
                <a:tc>
                  <a:txBody>
                    <a:bodyPr/>
                    <a:lstStyle/>
                    <a:p>
                      <a:pPr>
                        <a:defRPr/>
                      </a:pPr>
                      <a:r>
                        <a:rPr lang="en-US" sz="2400"/>
                        <a:t>0.01</a:t>
                      </a:r>
                      <a:endParaRPr/>
                    </a:p>
                  </a:txBody>
                  <a:tcPr marT="36000" marB="36000" anchor="ctr"/>
                </a:tc>
                <a:extLst>
                  <a:ext uri="{0D108BD9-81ED-4DB2-BD59-A6C34878D82A}">
                    <a16:rowId xmlns:a16="http://schemas.microsoft.com/office/drawing/2014/main" val="10003"/>
                  </a:ext>
                </a:extLst>
              </a:tr>
              <a:tr h="596899">
                <a:tc>
                  <a:txBody>
                    <a:bodyPr/>
                    <a:lstStyle/>
                    <a:p>
                      <a:pPr>
                        <a:defRPr/>
                      </a:pPr>
                      <a:r>
                        <a:rPr lang="en-US" sz="2400"/>
                        <a:t>fun</a:t>
                      </a:r>
                      <a:endParaRPr/>
                    </a:p>
                  </a:txBody>
                  <a:tcPr marT="36000" marB="36000" anchor="ctr"/>
                </a:tc>
                <a:tc>
                  <a:txBody>
                    <a:bodyPr/>
                    <a:lstStyle/>
                    <a:p>
                      <a:pPr>
                        <a:defRPr/>
                      </a:pPr>
                      <a:r>
                        <a:rPr lang="en-US" sz="2400"/>
                        <a:t>0.05</a:t>
                      </a:r>
                      <a:endParaRPr/>
                    </a:p>
                  </a:txBody>
                  <a:tcPr marT="36000" marB="36000" anchor="ctr"/>
                </a:tc>
                <a:extLst>
                  <a:ext uri="{0D108BD9-81ED-4DB2-BD59-A6C34878D82A}">
                    <a16:rowId xmlns:a16="http://schemas.microsoft.com/office/drawing/2014/main" val="10004"/>
                  </a:ext>
                </a:extLst>
              </a:tr>
              <a:tr h="596899">
                <a:tc>
                  <a:txBody>
                    <a:bodyPr/>
                    <a:lstStyle/>
                    <a:p>
                      <a:pPr>
                        <a:defRPr/>
                      </a:pPr>
                      <a:r>
                        <a:rPr lang="en-US" sz="2400"/>
                        <a:t>film</a:t>
                      </a:r>
                      <a:endParaRPr/>
                    </a:p>
                  </a:txBody>
                  <a:tcPr marT="36000" marB="36000" anchor="ctr"/>
                </a:tc>
                <a:tc>
                  <a:txBody>
                    <a:bodyPr/>
                    <a:lstStyle/>
                    <a:p>
                      <a:pPr>
                        <a:defRPr/>
                      </a:pPr>
                      <a:r>
                        <a:rPr lang="en-US" sz="2400"/>
                        <a:t>0.1</a:t>
                      </a:r>
                      <a:endParaRPr/>
                    </a:p>
                  </a:txBody>
                  <a:tcPr marT="36000" marB="36000" anchor="ctr"/>
                </a:tc>
                <a:extLst>
                  <a:ext uri="{0D108BD9-81ED-4DB2-BD59-A6C34878D82A}">
                    <a16:rowId xmlns:a16="http://schemas.microsoft.com/office/drawing/2014/main" val="10005"/>
                  </a:ext>
                </a:extLst>
              </a:tr>
            </a:tbl>
          </a:graphicData>
        </a:graphic>
      </p:graphicFrame>
      <p:graphicFrame>
        <p:nvGraphicFramePr>
          <p:cNvPr id="7" name="Table 5"/>
          <p:cNvGraphicFramePr>
            <a:graphicFrameLocks noGrp="1"/>
          </p:cNvGraphicFramePr>
          <p:nvPr>
            <p:extLst>
              <p:ext uri="{D42A27DB-BD31-4B8C-83A1-F6EECF244321}">
                <p14:modId xmlns:p14="http://schemas.microsoft.com/office/powerpoint/2010/main" val="1232040471"/>
              </p:ext>
            </p:extLst>
          </p:nvPr>
        </p:nvGraphicFramePr>
        <p:xfrm>
          <a:off x="4953000" y="3868739"/>
          <a:ext cx="5486400" cy="914320"/>
        </p:xfrm>
        <a:graphic>
          <a:graphicData uri="http://schemas.openxmlformats.org/drawingml/2006/table">
            <a:tbl>
              <a:tblPr firstRow="1" bandRow="1">
                <a:tableStyleId>{85DDA42D-4349-F777-83CD-AA7193B1783C}</a:tableStyleId>
              </a:tblPr>
              <a:tblGrid>
                <a:gridCol w="1097280">
                  <a:extLst>
                    <a:ext uri="{9D8B030D-6E8A-4147-A177-3AD203B41FA5}">
                      <a16:colId xmlns:a16="http://schemas.microsoft.com/office/drawing/2014/main" val="20000"/>
                    </a:ext>
                  </a:extLst>
                </a:gridCol>
                <a:gridCol w="109728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1097280">
                  <a:extLst>
                    <a:ext uri="{9D8B030D-6E8A-4147-A177-3AD203B41FA5}">
                      <a16:colId xmlns:a16="http://schemas.microsoft.com/office/drawing/2014/main" val="20004"/>
                    </a:ext>
                  </a:extLst>
                </a:gridCol>
              </a:tblGrid>
              <a:tr h="370681">
                <a:tc>
                  <a:txBody>
                    <a:bodyPr/>
                    <a:lstStyle/>
                    <a:p>
                      <a:pPr>
                        <a:defRPr/>
                      </a:pPr>
                      <a:r>
                        <a:rPr lang="en-US" sz="2400"/>
                        <a:t>I</a:t>
                      </a:r>
                      <a:endParaRPr sz="2400"/>
                    </a:p>
                  </a:txBody>
                  <a:tcPr marT="45700" marB="45700"/>
                </a:tc>
                <a:tc>
                  <a:txBody>
                    <a:bodyPr/>
                    <a:lstStyle/>
                    <a:p>
                      <a:pPr>
                        <a:defRPr/>
                      </a:pPr>
                      <a:r>
                        <a:rPr lang="en-US" sz="2400"/>
                        <a:t>love</a:t>
                      </a:r>
                      <a:endParaRPr sz="2400"/>
                    </a:p>
                  </a:txBody>
                  <a:tcPr marT="45700" marB="45700"/>
                </a:tc>
                <a:tc>
                  <a:txBody>
                    <a:bodyPr/>
                    <a:lstStyle/>
                    <a:p>
                      <a:pPr>
                        <a:defRPr/>
                      </a:pPr>
                      <a:r>
                        <a:rPr lang="en-US" sz="2400"/>
                        <a:t>this</a:t>
                      </a:r>
                      <a:endParaRPr sz="2400"/>
                    </a:p>
                  </a:txBody>
                  <a:tcPr marT="45700" marB="45700"/>
                </a:tc>
                <a:tc>
                  <a:txBody>
                    <a:bodyPr/>
                    <a:lstStyle/>
                    <a:p>
                      <a:pPr>
                        <a:defRPr/>
                      </a:pPr>
                      <a:r>
                        <a:rPr lang="en-US" sz="2400"/>
                        <a:t>fun</a:t>
                      </a:r>
                      <a:endParaRPr sz="2400"/>
                    </a:p>
                  </a:txBody>
                  <a:tcPr marT="45700" marB="45700"/>
                </a:tc>
                <a:tc>
                  <a:txBody>
                    <a:bodyPr/>
                    <a:lstStyle/>
                    <a:p>
                      <a:pPr>
                        <a:defRPr/>
                      </a:pPr>
                      <a:r>
                        <a:rPr lang="en-US" sz="2400"/>
                        <a:t>film</a:t>
                      </a:r>
                      <a:endParaRPr sz="2400"/>
                    </a:p>
                  </a:txBody>
                  <a:tcPr marT="45700" marB="45700"/>
                </a:tc>
                <a:extLst>
                  <a:ext uri="{0D108BD9-81ED-4DB2-BD59-A6C34878D82A}">
                    <a16:rowId xmlns:a16="http://schemas.microsoft.com/office/drawing/2014/main" val="10000"/>
                  </a:ext>
                </a:extLst>
              </a:tr>
              <a:tr h="370681">
                <a:tc>
                  <a:txBody>
                    <a:bodyPr/>
                    <a:lstStyle/>
                    <a:p>
                      <a:pPr>
                        <a:defRPr/>
                      </a:pPr>
                      <a:r>
                        <a:rPr lang="en-US" sz="2400"/>
                        <a:t>0.1</a:t>
                      </a:r>
                      <a:endParaRPr sz="2400"/>
                    </a:p>
                  </a:txBody>
                  <a:tcPr marT="45700" marB="45700"/>
                </a:tc>
                <a:tc>
                  <a:txBody>
                    <a:bodyPr/>
                    <a:lstStyle/>
                    <a:p>
                      <a:pPr>
                        <a:defRPr/>
                      </a:pPr>
                      <a:r>
                        <a:rPr lang="en-US" sz="2400"/>
                        <a:t>0.1</a:t>
                      </a:r>
                      <a:endParaRPr sz="2400"/>
                    </a:p>
                  </a:txBody>
                  <a:tcPr marT="45700" marB="45700"/>
                </a:tc>
                <a:tc>
                  <a:txBody>
                    <a:bodyPr/>
                    <a:lstStyle/>
                    <a:p>
                      <a:pPr>
                        <a:defRPr/>
                      </a:pPr>
                      <a:r>
                        <a:rPr lang="en-US" sz="2400"/>
                        <a:t>0.05</a:t>
                      </a:r>
                      <a:endParaRPr sz="2400"/>
                    </a:p>
                  </a:txBody>
                  <a:tcPr marT="45700" marB="45700"/>
                </a:tc>
                <a:tc>
                  <a:txBody>
                    <a:bodyPr/>
                    <a:lstStyle/>
                    <a:p>
                      <a:pPr>
                        <a:defRPr/>
                      </a:pPr>
                      <a:r>
                        <a:rPr lang="en-US" sz="2400"/>
                        <a:t>0.01</a:t>
                      </a:r>
                      <a:endParaRPr sz="2400"/>
                    </a:p>
                  </a:txBody>
                  <a:tcPr marT="45700" marB="45700"/>
                </a:tc>
                <a:tc>
                  <a:txBody>
                    <a:bodyPr/>
                    <a:lstStyle/>
                    <a:p>
                      <a:pPr>
                        <a:defRPr/>
                      </a:pPr>
                      <a:r>
                        <a:rPr lang="en-US" sz="2400" dirty="0"/>
                        <a:t>0.1</a:t>
                      </a:r>
                      <a:endParaRPr sz="2400" dirty="0"/>
                    </a:p>
                  </a:txBody>
                  <a:tcPr marT="45700" marB="45700"/>
                </a:tc>
                <a:extLst>
                  <a:ext uri="{0D108BD9-81ED-4DB2-BD59-A6C34878D82A}">
                    <a16:rowId xmlns:a16="http://schemas.microsoft.com/office/drawing/2014/main" val="10001"/>
                  </a:ext>
                </a:extLst>
              </a:tr>
            </a:tbl>
          </a:graphicData>
        </a:graphic>
      </p:graphicFrame>
      <p:sp>
        <p:nvSpPr>
          <p:cNvPr id="8" name="TextBox 6"/>
          <p:cNvSpPr>
            <a:spLocks/>
          </p:cNvSpPr>
          <p:nvPr/>
        </p:nvSpPr>
        <p:spPr bwMode="auto">
          <a:xfrm>
            <a:off x="6858000" y="5562601"/>
            <a:ext cx="3276600" cy="461665"/>
          </a:xfrm>
          <a:prstGeom prst="rect">
            <a:avLst/>
          </a:prstGeom>
          <a:noFill/>
        </p:spPr>
        <p:txBody>
          <a:bodyPr>
            <a:spAutoFit/>
          </a:bodyPr>
          <a:lstStyle/>
          <a:p>
            <a:pPr>
              <a:defRPr/>
            </a:pPr>
            <a:r>
              <a:rPr lang="en-US" sz="2400" i="1">
                <a:latin typeface="+mj-lt"/>
              </a:rPr>
              <a:t>P</a:t>
            </a:r>
            <a:r>
              <a:rPr lang="en-US" sz="2400">
                <a:latin typeface="+mj-lt"/>
              </a:rPr>
              <a:t>(</a:t>
            </a:r>
            <a:r>
              <a:rPr lang="en-US" sz="2400" i="1">
                <a:latin typeface="+mj-lt"/>
              </a:rPr>
              <a:t>s</a:t>
            </a:r>
            <a:r>
              <a:rPr lang="en-US" sz="2400">
                <a:latin typeface="+mj-lt"/>
              </a:rPr>
              <a:t> | </a:t>
            </a:r>
            <a:r>
              <a:rPr lang="en-US" sz="2400" i="1">
                <a:latin typeface="+mj-lt"/>
              </a:rPr>
              <a:t>c</a:t>
            </a:r>
            <a:r>
              <a:rPr lang="en-US" sz="2400">
                <a:latin typeface="+mj-lt"/>
              </a:rPr>
              <a:t>) = 0.0000005</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a:xfrm>
            <a:off x="1703512" y="-22867"/>
            <a:ext cx="8812088" cy="784867"/>
          </a:xfrm>
        </p:spPr>
        <p:txBody>
          <a:bodyPr/>
          <a:lstStyle/>
          <a:p>
            <a:pPr>
              <a:defRPr/>
            </a:pPr>
            <a:r>
              <a:rPr lang="en-US" sz="3600"/>
              <a:t>Who wrote which Federalist papers?</a:t>
            </a:r>
            <a:endParaRPr/>
          </a:p>
        </p:txBody>
      </p:sp>
      <p:sp>
        <p:nvSpPr>
          <p:cNvPr id="5" name="Rectangle 3"/>
          <p:cNvSpPr>
            <a:spLocks noGrp="1" noChangeArrowheads="1"/>
          </p:cNvSpPr>
          <p:nvPr>
            <p:ph idx="1"/>
          </p:nvPr>
        </p:nvSpPr>
        <p:spPr bwMode="auto">
          <a:xfrm>
            <a:off x="1703512" y="1219200"/>
            <a:ext cx="7440488" cy="3352800"/>
          </a:xfrm>
        </p:spPr>
        <p:txBody>
          <a:bodyPr/>
          <a:lstStyle/>
          <a:p>
            <a:pPr>
              <a:lnSpc>
                <a:spcPct val="110000"/>
              </a:lnSpc>
              <a:defRPr/>
            </a:pPr>
            <a:r>
              <a:rPr lang="en-US" dirty="0"/>
              <a:t>1787-8: anonymous essays try to convince New York to ratify U.S Constitution: Jay, Madison, Hamilton.  </a:t>
            </a:r>
            <a:endParaRPr dirty="0"/>
          </a:p>
          <a:p>
            <a:pPr>
              <a:lnSpc>
                <a:spcPct val="110000"/>
              </a:lnSpc>
              <a:defRPr/>
            </a:pPr>
            <a:r>
              <a:rPr lang="en-US" dirty="0"/>
              <a:t>Authorship of 12 of the letters in dispute</a:t>
            </a:r>
            <a:endParaRPr dirty="0"/>
          </a:p>
          <a:p>
            <a:pPr>
              <a:lnSpc>
                <a:spcPct val="110000"/>
              </a:lnSpc>
              <a:defRPr/>
            </a:pPr>
            <a:r>
              <a:rPr lang="en-US" dirty="0"/>
              <a:t>1963: solved by </a:t>
            </a:r>
            <a:r>
              <a:rPr lang="en-US" dirty="0" err="1"/>
              <a:t>Mosteller</a:t>
            </a:r>
            <a:r>
              <a:rPr lang="en-US" dirty="0"/>
              <a:t> and Wallace using Bayesian methods</a:t>
            </a:r>
            <a:endParaRPr dirty="0"/>
          </a:p>
          <a:p>
            <a:pPr>
              <a:lnSpc>
                <a:spcPct val="110000"/>
              </a:lnSpc>
              <a:defRPr/>
            </a:pPr>
            <a:endParaRPr lang="en-US" dirty="0"/>
          </a:p>
        </p:txBody>
      </p:sp>
      <p:pic>
        <p:nvPicPr>
          <p:cNvPr id="6" name="Picture 11" descr="370px-Federalist.jpg"/>
          <p:cNvPicPr>
            <a:picLocks noChangeAspect="1"/>
          </p:cNvPicPr>
          <p:nvPr/>
        </p:nvPicPr>
        <p:blipFill>
          <a:blip r:embed="rId2"/>
          <a:stretch/>
        </p:blipFill>
        <p:spPr bwMode="auto">
          <a:xfrm>
            <a:off x="9768408" y="1219200"/>
            <a:ext cx="1691640" cy="2745945"/>
          </a:xfrm>
          <a:prstGeom prst="rect">
            <a:avLst/>
          </a:prstGeom>
        </p:spPr>
      </p:pic>
      <p:pic>
        <p:nvPicPr>
          <p:cNvPr id="7" name="Picture 1" descr="220px-James_Madison.jpg"/>
          <p:cNvPicPr>
            <a:picLocks noChangeAspect="1"/>
          </p:cNvPicPr>
          <p:nvPr/>
        </p:nvPicPr>
        <p:blipFill>
          <a:blip r:embed="rId3"/>
          <a:stretch/>
        </p:blipFill>
        <p:spPr bwMode="auto">
          <a:xfrm>
            <a:off x="2792570" y="4096033"/>
            <a:ext cx="1215390" cy="1473200"/>
          </a:xfrm>
          <a:prstGeom prst="rect">
            <a:avLst/>
          </a:prstGeom>
        </p:spPr>
      </p:pic>
      <p:pic>
        <p:nvPicPr>
          <p:cNvPr id="8" name="Picture 2" descr="220px-Alexander_Hamilton_portrait_by_John_Trumbull_1806.jpg"/>
          <p:cNvPicPr>
            <a:picLocks noChangeAspect="1"/>
          </p:cNvPicPr>
          <p:nvPr/>
        </p:nvPicPr>
        <p:blipFill>
          <a:blip r:embed="rId4"/>
          <a:stretch/>
        </p:blipFill>
        <p:spPr bwMode="auto">
          <a:xfrm>
            <a:off x="6672064" y="4077072"/>
            <a:ext cx="1257300" cy="1498600"/>
          </a:xfrm>
          <a:prstGeom prst="rect">
            <a:avLst/>
          </a:prstGeom>
        </p:spPr>
      </p:pic>
      <p:sp>
        <p:nvSpPr>
          <p:cNvPr id="9" name="TextBox 3"/>
          <p:cNvSpPr>
            <a:spLocks/>
          </p:cNvSpPr>
          <p:nvPr/>
        </p:nvSpPr>
        <p:spPr bwMode="auto">
          <a:xfrm>
            <a:off x="2556578" y="5508591"/>
            <a:ext cx="1801169" cy="369332"/>
          </a:xfrm>
          <a:prstGeom prst="rect">
            <a:avLst/>
          </a:prstGeom>
          <a:noFill/>
        </p:spPr>
        <p:txBody>
          <a:bodyPr wrap="none" rtlCol="0">
            <a:spAutoFit/>
          </a:bodyPr>
          <a:lstStyle/>
          <a:p>
            <a:pPr>
              <a:defRPr/>
            </a:pPr>
            <a:r>
              <a:rPr lang="en-US" sz="1800">
                <a:latin typeface="+mn-lt"/>
              </a:rPr>
              <a:t>James Madison</a:t>
            </a:r>
            <a:endParaRPr/>
          </a:p>
        </p:txBody>
      </p:sp>
      <p:sp>
        <p:nvSpPr>
          <p:cNvPr id="10" name="TextBox 14"/>
          <p:cNvSpPr>
            <a:spLocks/>
          </p:cNvSpPr>
          <p:nvPr/>
        </p:nvSpPr>
        <p:spPr bwMode="auto">
          <a:xfrm>
            <a:off x="6262745" y="5591229"/>
            <a:ext cx="2211864" cy="369332"/>
          </a:xfrm>
          <a:prstGeom prst="rect">
            <a:avLst/>
          </a:prstGeom>
          <a:noFill/>
        </p:spPr>
        <p:txBody>
          <a:bodyPr wrap="none" rtlCol="0">
            <a:spAutoFit/>
          </a:bodyPr>
          <a:lstStyle/>
          <a:p>
            <a:pPr>
              <a:defRPr/>
            </a:pPr>
            <a:r>
              <a:rPr lang="en-US" sz="1800">
                <a:latin typeface="+mn-lt"/>
              </a:rPr>
              <a:t>Alexander Hamilton</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en-US">
                <a:latin typeface="Tw Cen MT Condensed"/>
              </a:rPr>
              <a:t>Naïve Bayes Language Model</a:t>
            </a:r>
            <a:endParaRPr/>
          </a:p>
        </p:txBody>
      </p:sp>
      <p:sp>
        <p:nvSpPr>
          <p:cNvPr id="5" name="Content Placeholder 2"/>
          <p:cNvSpPr>
            <a:spLocks noGrp="1"/>
          </p:cNvSpPr>
          <p:nvPr>
            <p:ph idx="1"/>
          </p:nvPr>
        </p:nvSpPr>
        <p:spPr bwMode="auto"/>
        <p:txBody>
          <a:bodyPr/>
          <a:lstStyle/>
          <a:p>
            <a:pPr>
              <a:defRPr/>
            </a:pPr>
            <a:r>
              <a:rPr lang="en-US">
                <a:latin typeface="Arial"/>
              </a:rPr>
              <a:t>Two classes: in language, out language</a:t>
            </a:r>
            <a:endParaRPr/>
          </a:p>
        </p:txBody>
      </p:sp>
      <p:graphicFrame>
        <p:nvGraphicFramePr>
          <p:cNvPr id="6" name="Table 3"/>
          <p:cNvGraphicFramePr>
            <a:graphicFrameLocks noGrp="1"/>
          </p:cNvGraphicFramePr>
          <p:nvPr>
            <p:extLst>
              <p:ext uri="{D42A27DB-BD31-4B8C-83A1-F6EECF244321}">
                <p14:modId xmlns:p14="http://schemas.microsoft.com/office/powerpoint/2010/main" val="1758849516"/>
              </p:ext>
            </p:extLst>
          </p:nvPr>
        </p:nvGraphicFramePr>
        <p:xfrm>
          <a:off x="2362200" y="2160240"/>
          <a:ext cx="2057400" cy="3429000"/>
        </p:xfrm>
        <a:graphic>
          <a:graphicData uri="http://schemas.openxmlformats.org/drawingml/2006/table">
            <a:tbl>
              <a:tblPr firstRow="1">
                <a:tableStyleId>{46F9C853-E02F-DBD3-17F1-F31A2037FA31}</a:tableStyleId>
              </a:tblPr>
              <a:tblGrid>
                <a:gridCol w="1028700">
                  <a:extLst>
                    <a:ext uri="{9D8B030D-6E8A-4147-A177-3AD203B41FA5}">
                      <a16:colId xmlns:a16="http://schemas.microsoft.com/office/drawing/2014/main" val="20000"/>
                    </a:ext>
                  </a:extLst>
                </a:gridCol>
                <a:gridCol w="1028700">
                  <a:extLst>
                    <a:ext uri="{9D8B030D-6E8A-4147-A177-3AD203B41FA5}">
                      <a16:colId xmlns:a16="http://schemas.microsoft.com/office/drawing/2014/main" val="20001"/>
                    </a:ext>
                  </a:extLst>
                </a:gridCol>
              </a:tblGrid>
              <a:tr h="571500">
                <a:tc gridSpan="2">
                  <a:txBody>
                    <a:bodyPr/>
                    <a:lstStyle/>
                    <a:p>
                      <a:pPr algn="ctr">
                        <a:defRPr/>
                      </a:pPr>
                      <a:r>
                        <a:rPr lang="en-US" sz="2000"/>
                        <a:t>In Language</a:t>
                      </a:r>
                      <a:endParaRPr lang="en-US" sz="2000">
                        <a:solidFill>
                          <a:schemeClr val="tx1"/>
                        </a:solidFill>
                        <a:latin typeface="+mn-lt"/>
                      </a:endParaRPr>
                    </a:p>
                  </a:txBody>
                  <a:tcPr marT="36000" marB="36000" anchor="ctr"/>
                </a:tc>
                <a:tc hMerge="1">
                  <a:txBody>
                    <a:bodyPr/>
                    <a:lstStyle/>
                    <a:p>
                      <a:endParaRPr/>
                    </a:p>
                  </a:txBody>
                  <a:tcPr/>
                </a:tc>
                <a:extLst>
                  <a:ext uri="{0D108BD9-81ED-4DB2-BD59-A6C34878D82A}">
                    <a16:rowId xmlns:a16="http://schemas.microsoft.com/office/drawing/2014/main" val="10000"/>
                  </a:ext>
                </a:extLst>
              </a:tr>
              <a:tr h="571500">
                <a:tc>
                  <a:txBody>
                    <a:bodyPr/>
                    <a:lstStyle/>
                    <a:p>
                      <a:pPr>
                        <a:defRPr/>
                      </a:pPr>
                      <a:r>
                        <a:rPr lang="en-US" sz="2000" b="1">
                          <a:solidFill>
                            <a:schemeClr val="accent2"/>
                          </a:solidFill>
                        </a:rPr>
                        <a:t>I</a:t>
                      </a:r>
                      <a:endParaRPr sz="2000"/>
                    </a:p>
                  </a:txBody>
                  <a:tcPr marT="36000" marB="36000" anchor="ctr"/>
                </a:tc>
                <a:tc>
                  <a:txBody>
                    <a:bodyPr/>
                    <a:lstStyle/>
                    <a:p>
                      <a:pPr>
                        <a:defRPr/>
                      </a:pPr>
                      <a:r>
                        <a:rPr lang="en-US" sz="2000" b="1">
                          <a:solidFill>
                            <a:schemeClr val="accent2"/>
                          </a:solidFill>
                        </a:rPr>
                        <a:t>0.1</a:t>
                      </a:r>
                      <a:endParaRPr sz="2000"/>
                    </a:p>
                  </a:txBody>
                  <a:tcPr marT="36000" marB="36000" anchor="ctr"/>
                </a:tc>
                <a:extLst>
                  <a:ext uri="{0D108BD9-81ED-4DB2-BD59-A6C34878D82A}">
                    <a16:rowId xmlns:a16="http://schemas.microsoft.com/office/drawing/2014/main" val="10001"/>
                  </a:ext>
                </a:extLst>
              </a:tr>
              <a:tr h="571500">
                <a:tc>
                  <a:txBody>
                    <a:bodyPr/>
                    <a:lstStyle/>
                    <a:p>
                      <a:pPr>
                        <a:defRPr/>
                      </a:pPr>
                      <a:r>
                        <a:rPr lang="en-US" sz="2000" b="1">
                          <a:solidFill>
                            <a:schemeClr val="accent2"/>
                          </a:solidFill>
                        </a:rPr>
                        <a:t>love</a:t>
                      </a:r>
                      <a:endParaRPr sz="2000"/>
                    </a:p>
                  </a:txBody>
                  <a:tcPr marT="36000" marB="36000" anchor="ctr"/>
                </a:tc>
                <a:tc>
                  <a:txBody>
                    <a:bodyPr/>
                    <a:lstStyle/>
                    <a:p>
                      <a:pPr>
                        <a:defRPr/>
                      </a:pPr>
                      <a:r>
                        <a:rPr lang="en-US" sz="2000" b="1">
                          <a:solidFill>
                            <a:schemeClr val="accent2"/>
                          </a:solidFill>
                        </a:rPr>
                        <a:t>0.1</a:t>
                      </a:r>
                      <a:endParaRPr sz="2000"/>
                    </a:p>
                  </a:txBody>
                  <a:tcPr marT="36000" marB="36000" anchor="ctr"/>
                </a:tc>
                <a:extLst>
                  <a:ext uri="{0D108BD9-81ED-4DB2-BD59-A6C34878D82A}">
                    <a16:rowId xmlns:a16="http://schemas.microsoft.com/office/drawing/2014/main" val="10002"/>
                  </a:ext>
                </a:extLst>
              </a:tr>
              <a:tr h="571500">
                <a:tc>
                  <a:txBody>
                    <a:bodyPr/>
                    <a:lstStyle/>
                    <a:p>
                      <a:pPr>
                        <a:defRPr/>
                      </a:pPr>
                      <a:r>
                        <a:rPr lang="en-US" sz="2000" b="1">
                          <a:solidFill>
                            <a:schemeClr val="accent2"/>
                          </a:solidFill>
                        </a:rPr>
                        <a:t>this</a:t>
                      </a:r>
                      <a:endParaRPr sz="2000"/>
                    </a:p>
                  </a:txBody>
                  <a:tcPr marT="36000" marB="36000" anchor="ctr"/>
                </a:tc>
                <a:tc>
                  <a:txBody>
                    <a:bodyPr/>
                    <a:lstStyle/>
                    <a:p>
                      <a:pPr>
                        <a:defRPr/>
                      </a:pPr>
                      <a:r>
                        <a:rPr lang="en-US" sz="2000" b="1">
                          <a:solidFill>
                            <a:schemeClr val="accent2"/>
                          </a:solidFill>
                        </a:rPr>
                        <a:t>0.01</a:t>
                      </a:r>
                      <a:endParaRPr sz="2000"/>
                    </a:p>
                  </a:txBody>
                  <a:tcPr marT="36000" marB="36000" anchor="ctr"/>
                </a:tc>
                <a:extLst>
                  <a:ext uri="{0D108BD9-81ED-4DB2-BD59-A6C34878D82A}">
                    <a16:rowId xmlns:a16="http://schemas.microsoft.com/office/drawing/2014/main" val="10003"/>
                  </a:ext>
                </a:extLst>
              </a:tr>
              <a:tr h="571500">
                <a:tc>
                  <a:txBody>
                    <a:bodyPr/>
                    <a:lstStyle/>
                    <a:p>
                      <a:pPr>
                        <a:defRPr/>
                      </a:pPr>
                      <a:r>
                        <a:rPr lang="en-US" sz="2000" b="1">
                          <a:solidFill>
                            <a:schemeClr val="accent2"/>
                          </a:solidFill>
                        </a:rPr>
                        <a:t>fun</a:t>
                      </a:r>
                      <a:endParaRPr sz="2000"/>
                    </a:p>
                  </a:txBody>
                  <a:tcPr marT="36000" marB="36000" anchor="ctr"/>
                </a:tc>
                <a:tc>
                  <a:txBody>
                    <a:bodyPr/>
                    <a:lstStyle/>
                    <a:p>
                      <a:pPr>
                        <a:defRPr/>
                      </a:pPr>
                      <a:r>
                        <a:rPr lang="en-US" sz="2000" b="1">
                          <a:solidFill>
                            <a:schemeClr val="accent2"/>
                          </a:solidFill>
                        </a:rPr>
                        <a:t>0.05</a:t>
                      </a:r>
                      <a:endParaRPr sz="2000"/>
                    </a:p>
                  </a:txBody>
                  <a:tcPr marT="36000" marB="36000" anchor="ctr"/>
                </a:tc>
                <a:extLst>
                  <a:ext uri="{0D108BD9-81ED-4DB2-BD59-A6C34878D82A}">
                    <a16:rowId xmlns:a16="http://schemas.microsoft.com/office/drawing/2014/main" val="10004"/>
                  </a:ext>
                </a:extLst>
              </a:tr>
              <a:tr h="571500">
                <a:tc>
                  <a:txBody>
                    <a:bodyPr/>
                    <a:lstStyle/>
                    <a:p>
                      <a:pPr>
                        <a:defRPr/>
                      </a:pPr>
                      <a:r>
                        <a:rPr lang="en-US" sz="2000" b="1" dirty="0">
                          <a:solidFill>
                            <a:schemeClr val="accent2"/>
                          </a:solidFill>
                        </a:rPr>
                        <a:t>film</a:t>
                      </a:r>
                      <a:endParaRPr sz="2000" dirty="0"/>
                    </a:p>
                  </a:txBody>
                  <a:tcPr marT="36000" marB="36000" anchor="ctr"/>
                </a:tc>
                <a:tc>
                  <a:txBody>
                    <a:bodyPr/>
                    <a:lstStyle/>
                    <a:p>
                      <a:pPr>
                        <a:defRPr/>
                      </a:pPr>
                      <a:r>
                        <a:rPr lang="en-US" sz="2000" b="1" dirty="0">
                          <a:solidFill>
                            <a:schemeClr val="accent2"/>
                          </a:solidFill>
                        </a:rPr>
                        <a:t>0.1</a:t>
                      </a:r>
                      <a:endParaRPr sz="2000" dirty="0"/>
                    </a:p>
                  </a:txBody>
                  <a:tcPr marT="36000" marB="36000" anchor="ctr"/>
                </a:tc>
                <a:extLst>
                  <a:ext uri="{0D108BD9-81ED-4DB2-BD59-A6C34878D82A}">
                    <a16:rowId xmlns:a16="http://schemas.microsoft.com/office/drawing/2014/main" val="10005"/>
                  </a:ext>
                </a:extLst>
              </a:tr>
            </a:tbl>
          </a:graphicData>
        </a:graphic>
      </p:graphicFrame>
      <p:graphicFrame>
        <p:nvGraphicFramePr>
          <p:cNvPr id="7" name="Table 4"/>
          <p:cNvGraphicFramePr>
            <a:graphicFrameLocks noGrp="1"/>
          </p:cNvGraphicFramePr>
          <p:nvPr>
            <p:extLst>
              <p:ext uri="{D42A27DB-BD31-4B8C-83A1-F6EECF244321}">
                <p14:modId xmlns:p14="http://schemas.microsoft.com/office/powerpoint/2010/main" val="3862130635"/>
              </p:ext>
            </p:extLst>
          </p:nvPr>
        </p:nvGraphicFramePr>
        <p:xfrm>
          <a:off x="4572000" y="2155478"/>
          <a:ext cx="2057400" cy="3429000"/>
        </p:xfrm>
        <a:graphic>
          <a:graphicData uri="http://schemas.openxmlformats.org/drawingml/2006/table">
            <a:tbl>
              <a:tblPr firstRow="1">
                <a:tableStyleId>{C6830E4D-B7D3-9949-31CF-B3FFDCDD0982}</a:tableStyleId>
              </a:tblPr>
              <a:tblGrid>
                <a:gridCol w="1028700">
                  <a:extLst>
                    <a:ext uri="{9D8B030D-6E8A-4147-A177-3AD203B41FA5}">
                      <a16:colId xmlns:a16="http://schemas.microsoft.com/office/drawing/2014/main" val="20000"/>
                    </a:ext>
                  </a:extLst>
                </a:gridCol>
                <a:gridCol w="1028700">
                  <a:extLst>
                    <a:ext uri="{9D8B030D-6E8A-4147-A177-3AD203B41FA5}">
                      <a16:colId xmlns:a16="http://schemas.microsoft.com/office/drawing/2014/main" val="20001"/>
                    </a:ext>
                  </a:extLst>
                </a:gridCol>
              </a:tblGrid>
              <a:tr h="571500">
                <a:tc gridSpan="2">
                  <a:txBody>
                    <a:bodyPr/>
                    <a:lstStyle/>
                    <a:p>
                      <a:pPr algn="ctr">
                        <a:defRPr/>
                      </a:pPr>
                      <a:r>
                        <a:rPr lang="en-US" sz="2000">
                          <a:solidFill>
                            <a:schemeClr val="bg1"/>
                          </a:solidFill>
                          <a:latin typeface="+mn-lt"/>
                        </a:rPr>
                        <a:t>Out Language</a:t>
                      </a:r>
                    </a:p>
                  </a:txBody>
                  <a:tcPr marT="36000" marB="36000" anchor="ctr">
                    <a:solidFill>
                      <a:srgbClr val="C00000"/>
                    </a:solidFill>
                  </a:tcPr>
                </a:tc>
                <a:tc hMerge="1">
                  <a:txBody>
                    <a:bodyPr/>
                    <a:lstStyle/>
                    <a:p>
                      <a:endParaRPr/>
                    </a:p>
                  </a:txBody>
                  <a:tcPr/>
                </a:tc>
                <a:extLst>
                  <a:ext uri="{0D108BD9-81ED-4DB2-BD59-A6C34878D82A}">
                    <a16:rowId xmlns:a16="http://schemas.microsoft.com/office/drawing/2014/main" val="10000"/>
                  </a:ext>
                </a:extLst>
              </a:tr>
              <a:tr h="571500">
                <a:tc>
                  <a:txBody>
                    <a:bodyPr/>
                    <a:lstStyle/>
                    <a:p>
                      <a:pPr>
                        <a:defRPr/>
                      </a:pPr>
                      <a:r>
                        <a:rPr lang="en-US" sz="2000" b="1">
                          <a:solidFill>
                            <a:srgbClr val="C00000"/>
                          </a:solidFill>
                        </a:rPr>
                        <a:t>I</a:t>
                      </a:r>
                      <a:endParaRPr sz="2000"/>
                    </a:p>
                  </a:txBody>
                  <a:tcPr marT="36000" marB="36000" anchor="ctr"/>
                </a:tc>
                <a:tc>
                  <a:txBody>
                    <a:bodyPr/>
                    <a:lstStyle/>
                    <a:p>
                      <a:pPr>
                        <a:defRPr/>
                      </a:pPr>
                      <a:r>
                        <a:rPr lang="en-US" sz="2000" b="1">
                          <a:solidFill>
                            <a:srgbClr val="C00000"/>
                          </a:solidFill>
                        </a:rPr>
                        <a:t>0.2</a:t>
                      </a:r>
                      <a:endParaRPr sz="2000"/>
                    </a:p>
                  </a:txBody>
                  <a:tcPr marT="36000" marB="36000" anchor="ctr"/>
                </a:tc>
                <a:extLst>
                  <a:ext uri="{0D108BD9-81ED-4DB2-BD59-A6C34878D82A}">
                    <a16:rowId xmlns:a16="http://schemas.microsoft.com/office/drawing/2014/main" val="10001"/>
                  </a:ext>
                </a:extLst>
              </a:tr>
              <a:tr h="571500">
                <a:tc>
                  <a:txBody>
                    <a:bodyPr/>
                    <a:lstStyle/>
                    <a:p>
                      <a:pPr>
                        <a:defRPr/>
                      </a:pPr>
                      <a:r>
                        <a:rPr lang="en-US" sz="2000" b="1">
                          <a:solidFill>
                            <a:srgbClr val="C00000"/>
                          </a:solidFill>
                        </a:rPr>
                        <a:t>love</a:t>
                      </a:r>
                      <a:endParaRPr sz="2000"/>
                    </a:p>
                  </a:txBody>
                  <a:tcPr marT="36000" marB="36000" anchor="ctr"/>
                </a:tc>
                <a:tc>
                  <a:txBody>
                    <a:bodyPr/>
                    <a:lstStyle/>
                    <a:p>
                      <a:pPr>
                        <a:defRPr/>
                      </a:pPr>
                      <a:r>
                        <a:rPr lang="en-US" sz="2000" b="1">
                          <a:solidFill>
                            <a:srgbClr val="C00000"/>
                          </a:solidFill>
                        </a:rPr>
                        <a:t>0.001</a:t>
                      </a:r>
                      <a:endParaRPr sz="2000"/>
                    </a:p>
                  </a:txBody>
                  <a:tcPr marT="36000" marB="36000" anchor="ctr"/>
                </a:tc>
                <a:extLst>
                  <a:ext uri="{0D108BD9-81ED-4DB2-BD59-A6C34878D82A}">
                    <a16:rowId xmlns:a16="http://schemas.microsoft.com/office/drawing/2014/main" val="10002"/>
                  </a:ext>
                </a:extLst>
              </a:tr>
              <a:tr h="571500">
                <a:tc>
                  <a:txBody>
                    <a:bodyPr/>
                    <a:lstStyle/>
                    <a:p>
                      <a:pPr>
                        <a:defRPr/>
                      </a:pPr>
                      <a:r>
                        <a:rPr lang="en-US" sz="2000" b="1">
                          <a:solidFill>
                            <a:srgbClr val="C00000"/>
                          </a:solidFill>
                        </a:rPr>
                        <a:t>this</a:t>
                      </a:r>
                      <a:endParaRPr sz="2000"/>
                    </a:p>
                  </a:txBody>
                  <a:tcPr marT="36000" marB="36000" anchor="ctr"/>
                </a:tc>
                <a:tc>
                  <a:txBody>
                    <a:bodyPr/>
                    <a:lstStyle/>
                    <a:p>
                      <a:pPr>
                        <a:defRPr/>
                      </a:pPr>
                      <a:r>
                        <a:rPr lang="en-US" sz="2000" b="1">
                          <a:solidFill>
                            <a:srgbClr val="C00000"/>
                          </a:solidFill>
                        </a:rPr>
                        <a:t>0.01</a:t>
                      </a:r>
                      <a:endParaRPr sz="2000"/>
                    </a:p>
                  </a:txBody>
                  <a:tcPr marT="36000" marB="36000" anchor="ctr"/>
                </a:tc>
                <a:extLst>
                  <a:ext uri="{0D108BD9-81ED-4DB2-BD59-A6C34878D82A}">
                    <a16:rowId xmlns:a16="http://schemas.microsoft.com/office/drawing/2014/main" val="10003"/>
                  </a:ext>
                </a:extLst>
              </a:tr>
              <a:tr h="571500">
                <a:tc>
                  <a:txBody>
                    <a:bodyPr/>
                    <a:lstStyle/>
                    <a:p>
                      <a:pPr>
                        <a:defRPr/>
                      </a:pPr>
                      <a:r>
                        <a:rPr lang="en-US" sz="2000" b="1">
                          <a:solidFill>
                            <a:srgbClr val="C00000"/>
                          </a:solidFill>
                        </a:rPr>
                        <a:t>fun</a:t>
                      </a:r>
                      <a:endParaRPr sz="2000"/>
                    </a:p>
                  </a:txBody>
                  <a:tcPr marT="36000" marB="36000" anchor="ctr"/>
                </a:tc>
                <a:tc>
                  <a:txBody>
                    <a:bodyPr/>
                    <a:lstStyle/>
                    <a:p>
                      <a:pPr>
                        <a:defRPr/>
                      </a:pPr>
                      <a:r>
                        <a:rPr lang="en-US" sz="2000" b="1">
                          <a:solidFill>
                            <a:srgbClr val="C00000"/>
                          </a:solidFill>
                        </a:rPr>
                        <a:t>0.005</a:t>
                      </a:r>
                      <a:endParaRPr sz="2000"/>
                    </a:p>
                  </a:txBody>
                  <a:tcPr marT="36000" marB="36000" anchor="ctr"/>
                </a:tc>
                <a:extLst>
                  <a:ext uri="{0D108BD9-81ED-4DB2-BD59-A6C34878D82A}">
                    <a16:rowId xmlns:a16="http://schemas.microsoft.com/office/drawing/2014/main" val="10004"/>
                  </a:ext>
                </a:extLst>
              </a:tr>
              <a:tr h="571500">
                <a:tc>
                  <a:txBody>
                    <a:bodyPr/>
                    <a:lstStyle/>
                    <a:p>
                      <a:pPr>
                        <a:defRPr/>
                      </a:pPr>
                      <a:r>
                        <a:rPr lang="en-US" sz="2000" b="1">
                          <a:solidFill>
                            <a:srgbClr val="C00000"/>
                          </a:solidFill>
                        </a:rPr>
                        <a:t>film</a:t>
                      </a:r>
                      <a:endParaRPr sz="2000"/>
                    </a:p>
                  </a:txBody>
                  <a:tcPr marT="36000" marB="36000" anchor="ctr"/>
                </a:tc>
                <a:tc>
                  <a:txBody>
                    <a:bodyPr/>
                    <a:lstStyle/>
                    <a:p>
                      <a:pPr>
                        <a:defRPr/>
                      </a:pPr>
                      <a:r>
                        <a:rPr lang="en-US" sz="2000" b="1" dirty="0">
                          <a:solidFill>
                            <a:srgbClr val="C00000"/>
                          </a:solidFill>
                        </a:rPr>
                        <a:t>0.1</a:t>
                      </a:r>
                      <a:endParaRPr sz="2000" dirty="0"/>
                    </a:p>
                  </a:txBody>
                  <a:tcPr marT="36000" marB="36000" anchor="ctr"/>
                </a:tc>
                <a:extLst>
                  <a:ext uri="{0D108BD9-81ED-4DB2-BD59-A6C34878D82A}">
                    <a16:rowId xmlns:a16="http://schemas.microsoft.com/office/drawing/2014/main" val="10005"/>
                  </a:ext>
                </a:extLst>
              </a:tr>
            </a:tbl>
          </a:graphicData>
        </a:graphic>
      </p:graphicFrame>
      <p:graphicFrame>
        <p:nvGraphicFramePr>
          <p:cNvPr id="8" name="Table 5"/>
          <p:cNvGraphicFramePr>
            <a:graphicFrameLocks noGrp="1"/>
          </p:cNvGraphicFramePr>
          <p:nvPr>
            <p:extLst>
              <p:ext uri="{D42A27DB-BD31-4B8C-83A1-F6EECF244321}">
                <p14:modId xmlns:p14="http://schemas.microsoft.com/office/powerpoint/2010/main" val="928761420"/>
              </p:ext>
            </p:extLst>
          </p:nvPr>
        </p:nvGraphicFramePr>
        <p:xfrm>
          <a:off x="6858000" y="3133378"/>
          <a:ext cx="3810000" cy="1112838"/>
        </p:xfrm>
        <a:graphic>
          <a:graphicData uri="http://schemas.openxmlformats.org/drawingml/2006/table">
            <a:tbl>
              <a:tblPr firstRow="1">
                <a:tableStyleId>{85DDA42D-4349-F777-83CD-AA7193B1783C}</a:tableStyleId>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tblGrid>
              <a:tr h="370946">
                <a:tc>
                  <a:txBody>
                    <a:bodyPr/>
                    <a:lstStyle/>
                    <a:p>
                      <a:pPr>
                        <a:defRPr/>
                      </a:pPr>
                      <a:r>
                        <a:rPr lang="en-US" sz="1800" b="1"/>
                        <a:t>I</a:t>
                      </a:r>
                      <a:endParaRPr/>
                    </a:p>
                  </a:txBody>
                  <a:tcPr marT="45733" marB="45733">
                    <a:lnB w="28575" algn="ctr">
                      <a:solidFill>
                        <a:schemeClr val="tx1"/>
                      </a:solidFill>
                    </a:lnB>
                  </a:tcPr>
                </a:tc>
                <a:tc>
                  <a:txBody>
                    <a:bodyPr/>
                    <a:lstStyle/>
                    <a:p>
                      <a:pPr>
                        <a:defRPr/>
                      </a:pPr>
                      <a:r>
                        <a:rPr lang="en-US" sz="1800" b="1"/>
                        <a:t>love</a:t>
                      </a:r>
                      <a:endParaRPr/>
                    </a:p>
                  </a:txBody>
                  <a:tcPr marT="45733" marB="45733">
                    <a:lnB w="28575" algn="ctr">
                      <a:solidFill>
                        <a:schemeClr val="tx1"/>
                      </a:solidFill>
                    </a:lnB>
                  </a:tcPr>
                </a:tc>
                <a:tc>
                  <a:txBody>
                    <a:bodyPr/>
                    <a:lstStyle/>
                    <a:p>
                      <a:pPr>
                        <a:defRPr/>
                      </a:pPr>
                      <a:r>
                        <a:rPr lang="en-US" sz="1800" b="1"/>
                        <a:t>this</a:t>
                      </a:r>
                      <a:endParaRPr/>
                    </a:p>
                  </a:txBody>
                  <a:tcPr marT="45733" marB="45733">
                    <a:lnB w="28575" algn="ctr">
                      <a:solidFill>
                        <a:schemeClr val="tx1"/>
                      </a:solidFill>
                    </a:lnB>
                  </a:tcPr>
                </a:tc>
                <a:tc>
                  <a:txBody>
                    <a:bodyPr/>
                    <a:lstStyle/>
                    <a:p>
                      <a:pPr>
                        <a:defRPr/>
                      </a:pPr>
                      <a:r>
                        <a:rPr lang="en-US" sz="1800" b="1"/>
                        <a:t>fun</a:t>
                      </a:r>
                      <a:endParaRPr/>
                    </a:p>
                  </a:txBody>
                  <a:tcPr marT="45733" marB="45733">
                    <a:lnB w="28575" algn="ctr">
                      <a:solidFill>
                        <a:schemeClr val="tx1"/>
                      </a:solidFill>
                    </a:lnB>
                  </a:tcPr>
                </a:tc>
                <a:tc>
                  <a:txBody>
                    <a:bodyPr/>
                    <a:lstStyle/>
                    <a:p>
                      <a:pPr>
                        <a:defRPr/>
                      </a:pPr>
                      <a:r>
                        <a:rPr lang="en-US" sz="1800" b="1"/>
                        <a:t>film</a:t>
                      </a:r>
                      <a:endParaRPr/>
                    </a:p>
                  </a:txBody>
                  <a:tcPr marT="45733" marB="45733">
                    <a:lnB w="28575" algn="ctr">
                      <a:solidFill>
                        <a:schemeClr val="tx1"/>
                      </a:solidFill>
                    </a:lnB>
                  </a:tcPr>
                </a:tc>
                <a:extLst>
                  <a:ext uri="{0D108BD9-81ED-4DB2-BD59-A6C34878D82A}">
                    <a16:rowId xmlns:a16="http://schemas.microsoft.com/office/drawing/2014/main" val="10000"/>
                  </a:ext>
                </a:extLst>
              </a:tr>
              <a:tr h="370946">
                <a:tc>
                  <a:txBody>
                    <a:bodyPr/>
                    <a:lstStyle/>
                    <a:p>
                      <a:pPr>
                        <a:defRPr/>
                      </a:pPr>
                      <a:r>
                        <a:rPr lang="en-US" sz="1800" b="1">
                          <a:solidFill>
                            <a:schemeClr val="accent2"/>
                          </a:solidFill>
                        </a:rPr>
                        <a:t>0.1</a:t>
                      </a:r>
                      <a:endParaRPr/>
                    </a:p>
                  </a:txBody>
                  <a:tcPr marT="45733" marB="45733">
                    <a:lnT w="28575" algn="ctr">
                      <a:solidFill>
                        <a:schemeClr val="tx1"/>
                      </a:solidFill>
                    </a:lnT>
                  </a:tcPr>
                </a:tc>
                <a:tc>
                  <a:txBody>
                    <a:bodyPr/>
                    <a:lstStyle/>
                    <a:p>
                      <a:pPr>
                        <a:defRPr/>
                      </a:pPr>
                      <a:r>
                        <a:rPr lang="en-US" sz="1800" b="1">
                          <a:solidFill>
                            <a:schemeClr val="accent2"/>
                          </a:solidFill>
                        </a:rPr>
                        <a:t>0.1</a:t>
                      </a:r>
                      <a:endParaRPr/>
                    </a:p>
                  </a:txBody>
                  <a:tcPr marT="45733" marB="45733">
                    <a:lnT w="28575" algn="ctr">
                      <a:solidFill>
                        <a:schemeClr val="tx1"/>
                      </a:solidFill>
                    </a:lnT>
                  </a:tcPr>
                </a:tc>
                <a:tc>
                  <a:txBody>
                    <a:bodyPr/>
                    <a:lstStyle/>
                    <a:p>
                      <a:pPr>
                        <a:defRPr/>
                      </a:pPr>
                      <a:r>
                        <a:rPr lang="en-US" sz="1800" b="1">
                          <a:solidFill>
                            <a:schemeClr val="accent2"/>
                          </a:solidFill>
                        </a:rPr>
                        <a:t>0.05</a:t>
                      </a:r>
                      <a:endParaRPr/>
                    </a:p>
                  </a:txBody>
                  <a:tcPr marT="45733" marB="45733">
                    <a:lnT w="28575" algn="ctr">
                      <a:solidFill>
                        <a:schemeClr val="tx1"/>
                      </a:solidFill>
                    </a:lnT>
                  </a:tcPr>
                </a:tc>
                <a:tc>
                  <a:txBody>
                    <a:bodyPr/>
                    <a:lstStyle/>
                    <a:p>
                      <a:pPr>
                        <a:defRPr/>
                      </a:pPr>
                      <a:r>
                        <a:rPr lang="en-US" sz="1800" b="1">
                          <a:solidFill>
                            <a:schemeClr val="accent2"/>
                          </a:solidFill>
                        </a:rPr>
                        <a:t>0.01</a:t>
                      </a:r>
                      <a:endParaRPr/>
                    </a:p>
                  </a:txBody>
                  <a:tcPr marT="45733" marB="45733">
                    <a:lnT w="28575" algn="ctr">
                      <a:solidFill>
                        <a:schemeClr val="tx1"/>
                      </a:solidFill>
                    </a:lnT>
                  </a:tcPr>
                </a:tc>
                <a:tc>
                  <a:txBody>
                    <a:bodyPr/>
                    <a:lstStyle/>
                    <a:p>
                      <a:pPr>
                        <a:defRPr/>
                      </a:pPr>
                      <a:r>
                        <a:rPr lang="en-US" sz="1800" b="1">
                          <a:solidFill>
                            <a:schemeClr val="accent2"/>
                          </a:solidFill>
                        </a:rPr>
                        <a:t>0.1</a:t>
                      </a:r>
                      <a:endParaRPr/>
                    </a:p>
                  </a:txBody>
                  <a:tcPr marT="45733" marB="45733">
                    <a:lnT w="28575" algn="ctr">
                      <a:solidFill>
                        <a:schemeClr val="tx1"/>
                      </a:solidFill>
                    </a:lnT>
                  </a:tcPr>
                </a:tc>
                <a:extLst>
                  <a:ext uri="{0D108BD9-81ED-4DB2-BD59-A6C34878D82A}">
                    <a16:rowId xmlns:a16="http://schemas.microsoft.com/office/drawing/2014/main" val="10001"/>
                  </a:ext>
                </a:extLst>
              </a:tr>
              <a:tr h="370946">
                <a:tc>
                  <a:txBody>
                    <a:bodyPr/>
                    <a:lstStyle/>
                    <a:p>
                      <a:pPr>
                        <a:defRPr/>
                      </a:pPr>
                      <a:r>
                        <a:rPr lang="en-US" sz="1800" b="1">
                          <a:solidFill>
                            <a:srgbClr val="C00000"/>
                          </a:solidFill>
                        </a:rPr>
                        <a:t>0.2</a:t>
                      </a:r>
                      <a:endParaRPr/>
                    </a:p>
                  </a:txBody>
                  <a:tcPr marT="45733" marB="45733"/>
                </a:tc>
                <a:tc>
                  <a:txBody>
                    <a:bodyPr/>
                    <a:lstStyle/>
                    <a:p>
                      <a:pPr>
                        <a:defRPr/>
                      </a:pPr>
                      <a:r>
                        <a:rPr lang="en-US" sz="1800" b="1">
                          <a:solidFill>
                            <a:srgbClr val="C00000"/>
                          </a:solidFill>
                        </a:rPr>
                        <a:t>0.001</a:t>
                      </a:r>
                      <a:endParaRPr/>
                    </a:p>
                  </a:txBody>
                  <a:tcPr marT="45733" marB="45733"/>
                </a:tc>
                <a:tc>
                  <a:txBody>
                    <a:bodyPr/>
                    <a:lstStyle/>
                    <a:p>
                      <a:pPr>
                        <a:defRPr/>
                      </a:pPr>
                      <a:r>
                        <a:rPr lang="en-US" sz="1800" b="1">
                          <a:solidFill>
                            <a:srgbClr val="C00000"/>
                          </a:solidFill>
                        </a:rPr>
                        <a:t>0.01</a:t>
                      </a:r>
                      <a:endParaRPr/>
                    </a:p>
                  </a:txBody>
                  <a:tcPr marT="45733" marB="45733"/>
                </a:tc>
                <a:tc>
                  <a:txBody>
                    <a:bodyPr/>
                    <a:lstStyle/>
                    <a:p>
                      <a:pPr>
                        <a:defRPr/>
                      </a:pPr>
                      <a:r>
                        <a:rPr lang="en-US" sz="1800" b="1">
                          <a:solidFill>
                            <a:srgbClr val="C00000"/>
                          </a:solidFill>
                        </a:rPr>
                        <a:t>0.005</a:t>
                      </a:r>
                      <a:endParaRPr/>
                    </a:p>
                  </a:txBody>
                  <a:tcPr marT="45733" marB="45733"/>
                </a:tc>
                <a:tc>
                  <a:txBody>
                    <a:bodyPr/>
                    <a:lstStyle/>
                    <a:p>
                      <a:pPr>
                        <a:defRPr/>
                      </a:pPr>
                      <a:r>
                        <a:rPr lang="en-US" sz="1800" b="1">
                          <a:solidFill>
                            <a:srgbClr val="C00000"/>
                          </a:solidFill>
                        </a:rPr>
                        <a:t>0.1</a:t>
                      </a:r>
                      <a:endParaRPr/>
                    </a:p>
                  </a:txBody>
                  <a:tcPr marT="45733" marB="45733"/>
                </a:tc>
                <a:extLst>
                  <a:ext uri="{0D108BD9-81ED-4DB2-BD59-A6C34878D82A}">
                    <a16:rowId xmlns:a16="http://schemas.microsoft.com/office/drawing/2014/main" val="10002"/>
                  </a:ext>
                </a:extLst>
              </a:tr>
            </a:tbl>
          </a:graphicData>
        </a:graphic>
      </p:graphicFrame>
      <p:sp>
        <p:nvSpPr>
          <p:cNvPr id="9" name="TextBox 6"/>
          <p:cNvSpPr>
            <a:spLocks/>
          </p:cNvSpPr>
          <p:nvPr/>
        </p:nvSpPr>
        <p:spPr bwMode="auto">
          <a:xfrm>
            <a:off x="7162800" y="4827241"/>
            <a:ext cx="3276600" cy="461665"/>
          </a:xfrm>
          <a:prstGeom prst="rect">
            <a:avLst/>
          </a:prstGeom>
          <a:noFill/>
        </p:spPr>
        <p:txBody>
          <a:bodyPr>
            <a:spAutoFit/>
          </a:bodyPr>
          <a:lstStyle/>
          <a:p>
            <a:pPr>
              <a:defRPr/>
            </a:pPr>
            <a:r>
              <a:rPr lang="en-US" sz="2400" i="1">
                <a:latin typeface="+mj-lt"/>
              </a:rPr>
              <a:t>P</a:t>
            </a:r>
            <a:r>
              <a:rPr lang="en-US" sz="2400">
                <a:latin typeface="+mj-lt"/>
              </a:rPr>
              <a:t>(</a:t>
            </a:r>
            <a:r>
              <a:rPr lang="en-US" sz="2400" i="1">
                <a:latin typeface="+mj-lt"/>
              </a:rPr>
              <a:t>s</a:t>
            </a:r>
            <a:r>
              <a:rPr lang="en-US" sz="2400">
                <a:latin typeface="+mj-lt"/>
              </a:rPr>
              <a:t> | </a:t>
            </a:r>
            <a:r>
              <a:rPr lang="en-US" sz="2400" b="1" i="1">
                <a:solidFill>
                  <a:schemeClr val="accent2"/>
                </a:solidFill>
                <a:latin typeface="+mj-lt"/>
              </a:rPr>
              <a:t>in</a:t>
            </a:r>
            <a:r>
              <a:rPr lang="en-US" sz="2400">
                <a:latin typeface="+mj-lt"/>
              </a:rPr>
              <a:t>) &gt; </a:t>
            </a:r>
            <a:r>
              <a:rPr lang="en-US" sz="2400" i="1">
                <a:latin typeface="+mj-lt"/>
              </a:rPr>
              <a:t>P</a:t>
            </a:r>
            <a:r>
              <a:rPr lang="en-US" sz="2400">
                <a:latin typeface="+mj-lt"/>
              </a:rPr>
              <a:t>(</a:t>
            </a:r>
            <a:r>
              <a:rPr lang="en-US" sz="2400" i="1">
                <a:latin typeface="+mj-lt"/>
              </a:rPr>
              <a:t>s</a:t>
            </a:r>
            <a:r>
              <a:rPr lang="en-US" sz="2400">
                <a:latin typeface="+mj-lt"/>
              </a:rPr>
              <a:t> | </a:t>
            </a:r>
            <a:r>
              <a:rPr lang="en-US" sz="2400" i="1">
                <a:solidFill>
                  <a:srgbClr val="C00000"/>
                </a:solidFill>
                <a:latin typeface="+mj-lt"/>
              </a:rPr>
              <a:t>out</a:t>
            </a:r>
            <a:r>
              <a:rPr lang="en-US" sz="2400">
                <a:latin typeface="+mj-lt"/>
              </a:rPr>
              <a:t>)</a:t>
            </a:r>
            <a:endParaRPr sz="24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p:txBody>
          <a:bodyPr/>
          <a:lstStyle/>
          <a:p>
            <a:pPr>
              <a:defRPr/>
            </a:pPr>
            <a:r>
              <a:rPr lang="en-US" sz="4800"/>
              <a:t>Naïve Bayes Classification </a:t>
            </a:r>
            <a:endParaRPr/>
          </a:p>
        </p:txBody>
      </p:sp>
      <p:sp>
        <p:nvSpPr>
          <p:cNvPr id="51" name="Text Box 108"/>
          <p:cNvSpPr>
            <a:spLocks/>
          </p:cNvSpPr>
          <p:nvPr/>
        </p:nvSpPr>
        <p:spPr bwMode="auto">
          <a:xfrm>
            <a:off x="4982793" y="1524000"/>
            <a:ext cx="2147040" cy="463846"/>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2400" b="0"/>
              <a:t>Win lotttery $ !</a:t>
            </a:r>
            <a:endParaRPr/>
          </a:p>
        </p:txBody>
      </p:sp>
      <p:grpSp>
        <p:nvGrpSpPr>
          <p:cNvPr id="52" name="Group 109"/>
          <p:cNvGrpSpPr/>
          <p:nvPr/>
        </p:nvGrpSpPr>
        <p:grpSpPr bwMode="auto">
          <a:xfrm>
            <a:off x="4191000" y="1828801"/>
            <a:ext cx="3638550" cy="1865313"/>
            <a:chOff x="1690" y="1390"/>
            <a:chExt cx="2292" cy="1175"/>
          </a:xfrm>
        </p:grpSpPr>
        <p:sp>
          <p:nvSpPr>
            <p:cNvPr id="53" name="Line 110"/>
            <p:cNvSpPr>
              <a:spLocks noChangeShapeType="1"/>
            </p:cNvSpPr>
            <p:nvPr/>
          </p:nvSpPr>
          <p:spPr bwMode="auto">
            <a:xfrm flipV="1">
              <a:off x="1690" y="1582"/>
              <a:ext cx="783" cy="983"/>
            </a:xfrm>
            <a:prstGeom prst="line">
              <a:avLst/>
            </a:prstGeom>
            <a:noFill/>
            <a:ln w="76200">
              <a:solidFill>
                <a:srgbClr val="FF0000"/>
              </a:solidFill>
              <a:prstDash val="sysDot"/>
              <a:round/>
              <a:headEnd/>
              <a:tailEnd type="triangle" w="med" len="med"/>
            </a:ln>
          </p:spPr>
          <p:txBody>
            <a:bodyPr wrap="none" lIns="90000" tIns="46800" rIns="90000" bIns="46800">
              <a:spAutoFit/>
            </a:bodyPr>
            <a:lstStyle/>
            <a:p>
              <a:pPr>
                <a:defRPr/>
              </a:pPr>
              <a:endParaRPr lang="en-US"/>
            </a:p>
          </p:txBody>
        </p:sp>
        <p:sp>
          <p:nvSpPr>
            <p:cNvPr id="54" name="Line 111"/>
            <p:cNvSpPr>
              <a:spLocks noChangeShapeType="1"/>
            </p:cNvSpPr>
            <p:nvPr/>
          </p:nvSpPr>
          <p:spPr bwMode="auto">
            <a:xfrm flipH="1" flipV="1">
              <a:off x="3199" y="1539"/>
              <a:ext cx="783" cy="983"/>
            </a:xfrm>
            <a:prstGeom prst="line">
              <a:avLst/>
            </a:prstGeom>
            <a:noFill/>
            <a:ln w="76200">
              <a:solidFill>
                <a:srgbClr val="0000FF"/>
              </a:solidFill>
              <a:prstDash val="sysDot"/>
              <a:round/>
              <a:headEnd/>
              <a:tailEnd type="triangle" w="med" len="med"/>
            </a:ln>
          </p:spPr>
          <p:txBody>
            <a:bodyPr wrap="none" lIns="90000" tIns="46800" rIns="90000" bIns="46800">
              <a:spAutoFit/>
            </a:bodyPr>
            <a:lstStyle/>
            <a:p>
              <a:pPr>
                <a:defRPr/>
              </a:pPr>
              <a:endParaRPr lang="en-US"/>
            </a:p>
          </p:txBody>
        </p:sp>
        <p:sp>
          <p:nvSpPr>
            <p:cNvPr id="55" name="Text Box 112"/>
            <p:cNvSpPr>
              <a:spLocks/>
            </p:cNvSpPr>
            <p:nvPr/>
          </p:nvSpPr>
          <p:spPr bwMode="auto">
            <a:xfrm>
              <a:off x="2378" y="1390"/>
              <a:ext cx="932" cy="331"/>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b="0"/>
                <a:t>??     ??</a:t>
              </a:r>
              <a:endParaRPr/>
            </a:p>
          </p:txBody>
        </p:sp>
      </p:grpSp>
      <p:sp>
        <p:nvSpPr>
          <p:cNvPr id="56" name="Footer Placeholder 4"/>
          <p:cNvSpPr>
            <a:spLocks/>
          </p:cNvSpPr>
          <p:nvPr/>
        </p:nvSpPr>
        <p:spPr bwMode="auto">
          <a:xfrm>
            <a:off x="1532417" y="6579626"/>
            <a:ext cx="2362199" cy="304800"/>
          </a:xfrm>
          <a:prstGeom prst="rect">
            <a:avLst/>
          </a:prstGeom>
          <a:noFill/>
          <a:ln>
            <a:noFill/>
          </a:ln>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600" b="0">
                <a:latin typeface="Tw Cen MT"/>
              </a:rPr>
              <a:t>Slide from Ray Mooney</a:t>
            </a:r>
            <a:endParaRPr/>
          </a:p>
        </p:txBody>
      </p:sp>
      <p:sp>
        <p:nvSpPr>
          <p:cNvPr id="57" name="Text Box 15">
            <a:extLst>
              <a:ext uri="{FF2B5EF4-FFF2-40B4-BE49-F238E27FC236}">
                <a16:creationId xmlns:a16="http://schemas.microsoft.com/office/drawing/2014/main" id="{1AB01208-96F1-4E29-A3A0-93244B017865}"/>
              </a:ext>
            </a:extLst>
          </p:cNvPr>
          <p:cNvSpPr>
            <a:spLocks/>
          </p:cNvSpPr>
          <p:nvPr/>
        </p:nvSpPr>
        <p:spPr bwMode="auto">
          <a:xfrm>
            <a:off x="3302913" y="5877764"/>
            <a:ext cx="986465" cy="463846"/>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2400" dirty="0"/>
              <a:t>spam</a:t>
            </a:r>
            <a:endParaRPr dirty="0"/>
          </a:p>
        </p:txBody>
      </p:sp>
      <p:sp>
        <p:nvSpPr>
          <p:cNvPr id="58" name="Text Box 16">
            <a:extLst>
              <a:ext uri="{FF2B5EF4-FFF2-40B4-BE49-F238E27FC236}">
                <a16:creationId xmlns:a16="http://schemas.microsoft.com/office/drawing/2014/main" id="{030E796F-EED6-42A5-A17A-6E5288BA8C5D}"/>
              </a:ext>
            </a:extLst>
          </p:cNvPr>
          <p:cNvSpPr>
            <a:spLocks/>
          </p:cNvSpPr>
          <p:nvPr/>
        </p:nvSpPr>
        <p:spPr bwMode="auto">
          <a:xfrm>
            <a:off x="7991112" y="5891535"/>
            <a:ext cx="814388" cy="463550"/>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2400" dirty="0"/>
              <a:t>ham</a:t>
            </a:r>
            <a:endParaRPr dirty="0"/>
          </a:p>
        </p:txBody>
      </p:sp>
      <p:sp>
        <p:nvSpPr>
          <p:cNvPr id="59" name="Text Box 19">
            <a:extLst>
              <a:ext uri="{FF2B5EF4-FFF2-40B4-BE49-F238E27FC236}">
                <a16:creationId xmlns:a16="http://schemas.microsoft.com/office/drawing/2014/main" id="{48D449FB-2928-4F36-90A6-16E37581C0DD}"/>
              </a:ext>
            </a:extLst>
          </p:cNvPr>
          <p:cNvSpPr>
            <a:spLocks/>
          </p:cNvSpPr>
          <p:nvPr/>
        </p:nvSpPr>
        <p:spPr bwMode="auto">
          <a:xfrm>
            <a:off x="3594968" y="5460729"/>
            <a:ext cx="309998"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a:t>
            </a:r>
            <a:endParaRPr/>
          </a:p>
        </p:txBody>
      </p:sp>
      <p:grpSp>
        <p:nvGrpSpPr>
          <p:cNvPr id="60" name="Group 59">
            <a:extLst>
              <a:ext uri="{FF2B5EF4-FFF2-40B4-BE49-F238E27FC236}">
                <a16:creationId xmlns:a16="http://schemas.microsoft.com/office/drawing/2014/main" id="{63D302A0-311C-4419-93BB-1ACAD42B6DD7}"/>
              </a:ext>
            </a:extLst>
          </p:cNvPr>
          <p:cNvGrpSpPr/>
          <p:nvPr/>
        </p:nvGrpSpPr>
        <p:grpSpPr>
          <a:xfrm>
            <a:off x="7533815" y="4247898"/>
            <a:ext cx="1754079" cy="1473238"/>
            <a:chOff x="6791325" y="4615103"/>
            <a:chExt cx="1754079" cy="1473238"/>
          </a:xfrm>
        </p:grpSpPr>
        <p:sp>
          <p:nvSpPr>
            <p:cNvPr id="61" name="Text Box 28">
              <a:extLst>
                <a:ext uri="{FF2B5EF4-FFF2-40B4-BE49-F238E27FC236}">
                  <a16:creationId xmlns:a16="http://schemas.microsoft.com/office/drawing/2014/main" id="{DCEB26ED-99CF-4F8B-AAD5-2A236E3E2733}"/>
                </a:ext>
              </a:extLst>
            </p:cNvPr>
            <p:cNvSpPr>
              <a:spLocks/>
            </p:cNvSpPr>
            <p:nvPr/>
          </p:nvSpPr>
          <p:spPr bwMode="auto">
            <a:xfrm>
              <a:off x="7705726" y="4905616"/>
              <a:ext cx="822959"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Friday</a:t>
              </a:r>
              <a:endParaRPr/>
            </a:p>
          </p:txBody>
        </p:sp>
        <p:sp>
          <p:nvSpPr>
            <p:cNvPr id="62" name="Text Box 30">
              <a:extLst>
                <a:ext uri="{FF2B5EF4-FFF2-40B4-BE49-F238E27FC236}">
                  <a16:creationId xmlns:a16="http://schemas.microsoft.com/office/drawing/2014/main" id="{0A4F660E-0834-4EE5-B1A8-FC11D9BE85CE}"/>
                </a:ext>
              </a:extLst>
            </p:cNvPr>
            <p:cNvSpPr>
              <a:spLocks/>
            </p:cNvSpPr>
            <p:nvPr/>
          </p:nvSpPr>
          <p:spPr bwMode="auto">
            <a:xfrm>
              <a:off x="7542214" y="5716828"/>
              <a:ext cx="746015"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dirty="0"/>
                <a:t>exam</a:t>
              </a:r>
              <a:endParaRPr dirty="0"/>
            </a:p>
          </p:txBody>
        </p:sp>
        <p:sp>
          <p:nvSpPr>
            <p:cNvPr id="63" name="Text Box 31">
              <a:extLst>
                <a:ext uri="{FF2B5EF4-FFF2-40B4-BE49-F238E27FC236}">
                  <a16:creationId xmlns:a16="http://schemas.microsoft.com/office/drawing/2014/main" id="{0C3C27EE-E27D-4308-8174-9816D8CDB560}"/>
                </a:ext>
              </a:extLst>
            </p:cNvPr>
            <p:cNvSpPr>
              <a:spLocks/>
            </p:cNvSpPr>
            <p:nvPr/>
          </p:nvSpPr>
          <p:spPr bwMode="auto">
            <a:xfrm>
              <a:off x="6791325" y="4894503"/>
              <a:ext cx="1143560"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dirty="0"/>
                <a:t>computer</a:t>
              </a:r>
              <a:endParaRPr dirty="0"/>
            </a:p>
          </p:txBody>
        </p:sp>
        <p:sp>
          <p:nvSpPr>
            <p:cNvPr id="64" name="Text Box 32">
              <a:extLst>
                <a:ext uri="{FF2B5EF4-FFF2-40B4-BE49-F238E27FC236}">
                  <a16:creationId xmlns:a16="http://schemas.microsoft.com/office/drawing/2014/main" id="{A70EF697-3A9A-4FD6-AC79-A7372C56848F}"/>
                </a:ext>
              </a:extLst>
            </p:cNvPr>
            <p:cNvSpPr>
              <a:spLocks/>
            </p:cNvSpPr>
            <p:nvPr/>
          </p:nvSpPr>
          <p:spPr bwMode="auto">
            <a:xfrm>
              <a:off x="7007226" y="5681903"/>
              <a:ext cx="617775"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May</a:t>
              </a:r>
              <a:endParaRPr/>
            </a:p>
          </p:txBody>
        </p:sp>
        <p:sp>
          <p:nvSpPr>
            <p:cNvPr id="65" name="Text Box 33">
              <a:extLst>
                <a:ext uri="{FF2B5EF4-FFF2-40B4-BE49-F238E27FC236}">
                  <a16:creationId xmlns:a16="http://schemas.microsoft.com/office/drawing/2014/main" id="{83F31D20-26A9-46A8-9A5C-683A59C98FE6}"/>
                </a:ext>
              </a:extLst>
            </p:cNvPr>
            <p:cNvSpPr>
              <a:spLocks/>
            </p:cNvSpPr>
            <p:nvPr/>
          </p:nvSpPr>
          <p:spPr bwMode="auto">
            <a:xfrm>
              <a:off x="7302500" y="4615103"/>
              <a:ext cx="528006"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dirty="0"/>
                <a:t>PM</a:t>
              </a:r>
              <a:endParaRPr dirty="0"/>
            </a:p>
          </p:txBody>
        </p:sp>
        <p:sp>
          <p:nvSpPr>
            <p:cNvPr id="66" name="Text Box 34">
              <a:extLst>
                <a:ext uri="{FF2B5EF4-FFF2-40B4-BE49-F238E27FC236}">
                  <a16:creationId xmlns:a16="http://schemas.microsoft.com/office/drawing/2014/main" id="{963CEF1A-C95F-4D6B-930C-6C553CC193C9}"/>
                </a:ext>
              </a:extLst>
            </p:cNvPr>
            <p:cNvSpPr>
              <a:spLocks/>
            </p:cNvSpPr>
            <p:nvPr/>
          </p:nvSpPr>
          <p:spPr bwMode="auto">
            <a:xfrm>
              <a:off x="6924675" y="5145328"/>
              <a:ext cx="553654"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test</a:t>
              </a:r>
              <a:endParaRPr/>
            </a:p>
          </p:txBody>
        </p:sp>
        <p:sp>
          <p:nvSpPr>
            <p:cNvPr id="67" name="Text Box 35">
              <a:extLst>
                <a:ext uri="{FF2B5EF4-FFF2-40B4-BE49-F238E27FC236}">
                  <a16:creationId xmlns:a16="http://schemas.microsoft.com/office/drawing/2014/main" id="{AC4CE5DD-21B9-4088-BBAC-EBE895A39338}"/>
                </a:ext>
              </a:extLst>
            </p:cNvPr>
            <p:cNvSpPr>
              <a:spLocks/>
            </p:cNvSpPr>
            <p:nvPr/>
          </p:nvSpPr>
          <p:spPr bwMode="auto">
            <a:xfrm>
              <a:off x="6978651" y="5423141"/>
              <a:ext cx="822959"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March</a:t>
              </a:r>
              <a:endParaRPr/>
            </a:p>
          </p:txBody>
        </p:sp>
        <p:sp>
          <p:nvSpPr>
            <p:cNvPr id="68" name="Text Box 39">
              <a:extLst>
                <a:ext uri="{FF2B5EF4-FFF2-40B4-BE49-F238E27FC236}">
                  <a16:creationId xmlns:a16="http://schemas.microsoft.com/office/drawing/2014/main" id="{8DF425F4-CD29-4416-A3DB-1A26BE432D51}"/>
                </a:ext>
              </a:extLst>
            </p:cNvPr>
            <p:cNvSpPr>
              <a:spLocks/>
            </p:cNvSpPr>
            <p:nvPr/>
          </p:nvSpPr>
          <p:spPr bwMode="auto">
            <a:xfrm>
              <a:off x="7799389" y="5416791"/>
              <a:ext cx="746015"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score</a:t>
              </a:r>
              <a:endParaRPr/>
            </a:p>
          </p:txBody>
        </p:sp>
      </p:grpSp>
      <p:grpSp>
        <p:nvGrpSpPr>
          <p:cNvPr id="69" name="Group 68">
            <a:extLst>
              <a:ext uri="{FF2B5EF4-FFF2-40B4-BE49-F238E27FC236}">
                <a16:creationId xmlns:a16="http://schemas.microsoft.com/office/drawing/2014/main" id="{C77F3CD3-6D48-4DA0-8480-B40854EADB02}"/>
              </a:ext>
            </a:extLst>
          </p:cNvPr>
          <p:cNvGrpSpPr/>
          <p:nvPr/>
        </p:nvGrpSpPr>
        <p:grpSpPr>
          <a:xfrm>
            <a:off x="5301695" y="2687644"/>
            <a:ext cx="1508015" cy="1819313"/>
            <a:chOff x="4572000" y="2478327"/>
            <a:chExt cx="1508015" cy="1819313"/>
          </a:xfrm>
        </p:grpSpPr>
        <p:sp>
          <p:nvSpPr>
            <p:cNvPr id="70" name="Text Box 69">
              <a:extLst>
                <a:ext uri="{FF2B5EF4-FFF2-40B4-BE49-F238E27FC236}">
                  <a16:creationId xmlns:a16="http://schemas.microsoft.com/office/drawing/2014/main" id="{702579C5-E60F-4A09-A695-C74877AA00B0}"/>
                </a:ext>
              </a:extLst>
            </p:cNvPr>
            <p:cNvSpPr>
              <a:spLocks/>
            </p:cNvSpPr>
            <p:nvPr/>
          </p:nvSpPr>
          <p:spPr bwMode="auto">
            <a:xfrm>
              <a:off x="4572001" y="3087927"/>
              <a:ext cx="746015"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spam</a:t>
              </a:r>
              <a:endParaRPr/>
            </a:p>
          </p:txBody>
        </p:sp>
        <p:sp>
          <p:nvSpPr>
            <p:cNvPr id="71" name="Text Box 70">
              <a:extLst>
                <a:ext uri="{FF2B5EF4-FFF2-40B4-BE49-F238E27FC236}">
                  <a16:creationId xmlns:a16="http://schemas.microsoft.com/office/drawing/2014/main" id="{91CC9A8F-804F-4075-B82E-3731D703226D}"/>
                </a:ext>
              </a:extLst>
            </p:cNvPr>
            <p:cNvSpPr>
              <a:spLocks/>
            </p:cNvSpPr>
            <p:nvPr/>
          </p:nvSpPr>
          <p:spPr bwMode="auto">
            <a:xfrm>
              <a:off x="4572000" y="3392727"/>
              <a:ext cx="630599"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ham</a:t>
              </a:r>
              <a:endParaRPr/>
            </a:p>
          </p:txBody>
        </p:sp>
        <p:sp>
          <p:nvSpPr>
            <p:cNvPr id="72" name="Text Box 71">
              <a:extLst>
                <a:ext uri="{FF2B5EF4-FFF2-40B4-BE49-F238E27FC236}">
                  <a16:creationId xmlns:a16="http://schemas.microsoft.com/office/drawing/2014/main" id="{39CCEA68-99F7-4638-94DD-2EEA9D359834}"/>
                </a:ext>
              </a:extLst>
            </p:cNvPr>
            <p:cNvSpPr>
              <a:spLocks/>
            </p:cNvSpPr>
            <p:nvPr/>
          </p:nvSpPr>
          <p:spPr bwMode="auto">
            <a:xfrm>
              <a:off x="4648201" y="3697527"/>
              <a:ext cx="746015"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spam</a:t>
              </a:r>
              <a:endParaRPr/>
            </a:p>
          </p:txBody>
        </p:sp>
        <p:sp>
          <p:nvSpPr>
            <p:cNvPr id="73" name="Text Box 72">
              <a:extLst>
                <a:ext uri="{FF2B5EF4-FFF2-40B4-BE49-F238E27FC236}">
                  <a16:creationId xmlns:a16="http://schemas.microsoft.com/office/drawing/2014/main" id="{F1CA0F94-933D-4DB6-8EC0-056D4C764285}"/>
                </a:ext>
              </a:extLst>
            </p:cNvPr>
            <p:cNvSpPr>
              <a:spLocks/>
            </p:cNvSpPr>
            <p:nvPr/>
          </p:nvSpPr>
          <p:spPr bwMode="auto">
            <a:xfrm>
              <a:off x="5257801" y="3164127"/>
              <a:ext cx="746015"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spam</a:t>
              </a:r>
              <a:endParaRPr/>
            </a:p>
          </p:txBody>
        </p:sp>
        <p:sp>
          <p:nvSpPr>
            <p:cNvPr id="74" name="Text Box 73">
              <a:extLst>
                <a:ext uri="{FF2B5EF4-FFF2-40B4-BE49-F238E27FC236}">
                  <a16:creationId xmlns:a16="http://schemas.microsoft.com/office/drawing/2014/main" id="{1EEA6214-C389-420F-9E23-DED4169CA85D}"/>
                </a:ext>
              </a:extLst>
            </p:cNvPr>
            <p:cNvSpPr>
              <a:spLocks/>
            </p:cNvSpPr>
            <p:nvPr/>
          </p:nvSpPr>
          <p:spPr bwMode="auto">
            <a:xfrm>
              <a:off x="4995863" y="2859327"/>
              <a:ext cx="630599"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ham</a:t>
              </a:r>
              <a:endParaRPr/>
            </a:p>
          </p:txBody>
        </p:sp>
        <p:sp>
          <p:nvSpPr>
            <p:cNvPr id="75" name="Text Box 74">
              <a:extLst>
                <a:ext uri="{FF2B5EF4-FFF2-40B4-BE49-F238E27FC236}">
                  <a16:creationId xmlns:a16="http://schemas.microsoft.com/office/drawing/2014/main" id="{2C8377C4-54CC-41A0-902F-16CD65251419}"/>
                </a:ext>
              </a:extLst>
            </p:cNvPr>
            <p:cNvSpPr>
              <a:spLocks/>
            </p:cNvSpPr>
            <p:nvPr/>
          </p:nvSpPr>
          <p:spPr bwMode="auto">
            <a:xfrm>
              <a:off x="4876801" y="2478327"/>
              <a:ext cx="746015"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dirty="0"/>
                <a:t>spam</a:t>
              </a:r>
              <a:endParaRPr dirty="0"/>
            </a:p>
          </p:txBody>
        </p:sp>
        <p:sp>
          <p:nvSpPr>
            <p:cNvPr id="76" name="Text Box 75">
              <a:extLst>
                <a:ext uri="{FF2B5EF4-FFF2-40B4-BE49-F238E27FC236}">
                  <a16:creationId xmlns:a16="http://schemas.microsoft.com/office/drawing/2014/main" id="{7D9FE399-48B3-4D75-9D2A-2D58A40CC652}"/>
                </a:ext>
              </a:extLst>
            </p:cNvPr>
            <p:cNvSpPr>
              <a:spLocks/>
            </p:cNvSpPr>
            <p:nvPr/>
          </p:nvSpPr>
          <p:spPr bwMode="auto">
            <a:xfrm>
              <a:off x="5334000" y="3468927"/>
              <a:ext cx="630599"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ham</a:t>
              </a:r>
              <a:endParaRPr/>
            </a:p>
          </p:txBody>
        </p:sp>
        <p:sp>
          <p:nvSpPr>
            <p:cNvPr id="77" name="Text Box 76">
              <a:extLst>
                <a:ext uri="{FF2B5EF4-FFF2-40B4-BE49-F238E27FC236}">
                  <a16:creationId xmlns:a16="http://schemas.microsoft.com/office/drawing/2014/main" id="{C2699F57-1830-4252-951C-950C2B537596}"/>
                </a:ext>
              </a:extLst>
            </p:cNvPr>
            <p:cNvSpPr>
              <a:spLocks/>
            </p:cNvSpPr>
            <p:nvPr/>
          </p:nvSpPr>
          <p:spPr bwMode="auto">
            <a:xfrm>
              <a:off x="4876800" y="3926127"/>
              <a:ext cx="630599"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ham</a:t>
              </a:r>
              <a:endParaRPr/>
            </a:p>
          </p:txBody>
        </p:sp>
        <p:sp>
          <p:nvSpPr>
            <p:cNvPr id="78" name="Text Box 77">
              <a:extLst>
                <a:ext uri="{FF2B5EF4-FFF2-40B4-BE49-F238E27FC236}">
                  <a16:creationId xmlns:a16="http://schemas.microsoft.com/office/drawing/2014/main" id="{1399A058-99FF-4235-A3F8-F9FE4972201D}"/>
                </a:ext>
              </a:extLst>
            </p:cNvPr>
            <p:cNvSpPr>
              <a:spLocks/>
            </p:cNvSpPr>
            <p:nvPr/>
          </p:nvSpPr>
          <p:spPr bwMode="auto">
            <a:xfrm>
              <a:off x="5334000" y="3773727"/>
              <a:ext cx="746015"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spam</a:t>
              </a:r>
              <a:endParaRPr/>
            </a:p>
          </p:txBody>
        </p:sp>
      </p:grpSp>
      <p:sp>
        <p:nvSpPr>
          <p:cNvPr id="79" name="Text Box 79">
            <a:extLst>
              <a:ext uri="{FF2B5EF4-FFF2-40B4-BE49-F238E27FC236}">
                <a16:creationId xmlns:a16="http://schemas.microsoft.com/office/drawing/2014/main" id="{77011C86-A794-4F28-9DD7-3F712C168FDA}"/>
              </a:ext>
            </a:extLst>
          </p:cNvPr>
          <p:cNvSpPr>
            <a:spLocks/>
          </p:cNvSpPr>
          <p:nvPr/>
        </p:nvSpPr>
        <p:spPr bwMode="auto">
          <a:xfrm>
            <a:off x="5313527" y="4477322"/>
            <a:ext cx="1517060" cy="463846"/>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2400" dirty="0"/>
              <a:t>Category</a:t>
            </a:r>
            <a:endParaRPr dirty="0"/>
          </a:p>
        </p:txBody>
      </p:sp>
      <p:grpSp>
        <p:nvGrpSpPr>
          <p:cNvPr id="80" name="Group 79">
            <a:extLst>
              <a:ext uri="{FF2B5EF4-FFF2-40B4-BE49-F238E27FC236}">
                <a16:creationId xmlns:a16="http://schemas.microsoft.com/office/drawing/2014/main" id="{423344AF-6106-4C05-BEE5-A9BC9E582642}"/>
              </a:ext>
            </a:extLst>
          </p:cNvPr>
          <p:cNvGrpSpPr/>
          <p:nvPr/>
        </p:nvGrpSpPr>
        <p:grpSpPr>
          <a:xfrm>
            <a:off x="3020294" y="4057379"/>
            <a:ext cx="1685319" cy="1614526"/>
            <a:chOff x="2320926" y="4319828"/>
            <a:chExt cx="1685319" cy="1614526"/>
          </a:xfrm>
        </p:grpSpPr>
        <p:sp>
          <p:nvSpPr>
            <p:cNvPr id="81" name="Text Box 20">
              <a:extLst>
                <a:ext uri="{FF2B5EF4-FFF2-40B4-BE49-F238E27FC236}">
                  <a16:creationId xmlns:a16="http://schemas.microsoft.com/office/drawing/2014/main" id="{3594832C-A206-412E-8609-ABD69AC7BB92}"/>
                </a:ext>
              </a:extLst>
            </p:cNvPr>
            <p:cNvSpPr>
              <a:spLocks/>
            </p:cNvSpPr>
            <p:nvPr/>
          </p:nvSpPr>
          <p:spPr bwMode="auto">
            <a:xfrm>
              <a:off x="3311526" y="5302491"/>
              <a:ext cx="694719"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nude</a:t>
              </a:r>
              <a:endParaRPr/>
            </a:p>
          </p:txBody>
        </p:sp>
        <p:sp>
          <p:nvSpPr>
            <p:cNvPr id="82" name="Text Box 21">
              <a:extLst>
                <a:ext uri="{FF2B5EF4-FFF2-40B4-BE49-F238E27FC236}">
                  <a16:creationId xmlns:a16="http://schemas.microsoft.com/office/drawing/2014/main" id="{01A4465F-CB88-4C89-83EA-5601D050674D}"/>
                </a:ext>
              </a:extLst>
            </p:cNvPr>
            <p:cNvSpPr>
              <a:spLocks/>
            </p:cNvSpPr>
            <p:nvPr/>
          </p:nvSpPr>
          <p:spPr bwMode="auto">
            <a:xfrm>
              <a:off x="3341689" y="5065952"/>
              <a:ext cx="617775"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deal</a:t>
              </a:r>
              <a:endParaRPr/>
            </a:p>
          </p:txBody>
        </p:sp>
        <p:sp>
          <p:nvSpPr>
            <p:cNvPr id="83" name="Text Box 23">
              <a:extLst>
                <a:ext uri="{FF2B5EF4-FFF2-40B4-BE49-F238E27FC236}">
                  <a16:creationId xmlns:a16="http://schemas.microsoft.com/office/drawing/2014/main" id="{B4DECF3E-84BC-4DEF-92AF-4228C338F025}"/>
                </a:ext>
              </a:extLst>
            </p:cNvPr>
            <p:cNvSpPr>
              <a:spLocks/>
            </p:cNvSpPr>
            <p:nvPr/>
          </p:nvSpPr>
          <p:spPr bwMode="auto">
            <a:xfrm>
              <a:off x="2320926" y="5051666"/>
              <a:ext cx="912727"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Nigeria</a:t>
              </a:r>
              <a:endParaRPr/>
            </a:p>
          </p:txBody>
        </p:sp>
        <p:sp>
          <p:nvSpPr>
            <p:cNvPr id="84" name="Text Box 18">
              <a:extLst>
                <a:ext uri="{FF2B5EF4-FFF2-40B4-BE49-F238E27FC236}">
                  <a16:creationId xmlns:a16="http://schemas.microsoft.com/office/drawing/2014/main" id="{037E31B0-B2B5-4880-9D04-59A04702BAE6}"/>
                </a:ext>
              </a:extLst>
            </p:cNvPr>
            <p:cNvSpPr>
              <a:spLocks/>
            </p:cNvSpPr>
            <p:nvPr/>
          </p:nvSpPr>
          <p:spPr bwMode="auto">
            <a:xfrm>
              <a:off x="2579688" y="4875453"/>
              <a:ext cx="502358"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hot</a:t>
              </a:r>
              <a:endParaRPr/>
            </a:p>
          </p:txBody>
        </p:sp>
        <p:sp>
          <p:nvSpPr>
            <p:cNvPr id="85" name="Text Box 22">
              <a:extLst>
                <a:ext uri="{FF2B5EF4-FFF2-40B4-BE49-F238E27FC236}">
                  <a16:creationId xmlns:a16="http://schemas.microsoft.com/office/drawing/2014/main" id="{C1D0740A-EF18-4AE9-8B1B-61CE660D9E74}"/>
                </a:ext>
              </a:extLst>
            </p:cNvPr>
            <p:cNvSpPr>
              <a:spLocks/>
            </p:cNvSpPr>
            <p:nvPr/>
          </p:nvSpPr>
          <p:spPr bwMode="auto">
            <a:xfrm>
              <a:off x="3016250" y="5545378"/>
              <a:ext cx="844440"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Viagra</a:t>
              </a:r>
              <a:endParaRPr/>
            </a:p>
          </p:txBody>
        </p:sp>
        <p:sp>
          <p:nvSpPr>
            <p:cNvPr id="86" name="Text Box 24">
              <a:extLst>
                <a:ext uri="{FF2B5EF4-FFF2-40B4-BE49-F238E27FC236}">
                  <a16:creationId xmlns:a16="http://schemas.microsoft.com/office/drawing/2014/main" id="{4DC82782-8109-4212-95BD-559500B707D7}"/>
                </a:ext>
              </a:extLst>
            </p:cNvPr>
            <p:cNvSpPr>
              <a:spLocks/>
            </p:cNvSpPr>
            <p:nvPr/>
          </p:nvSpPr>
          <p:spPr bwMode="auto">
            <a:xfrm>
              <a:off x="2376489" y="5296141"/>
              <a:ext cx="810135"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lottery</a:t>
              </a:r>
              <a:endParaRPr/>
            </a:p>
          </p:txBody>
        </p:sp>
        <p:sp>
          <p:nvSpPr>
            <p:cNvPr id="87" name="Text Box 25">
              <a:extLst>
                <a:ext uri="{FF2B5EF4-FFF2-40B4-BE49-F238E27FC236}">
                  <a16:creationId xmlns:a16="http://schemas.microsoft.com/office/drawing/2014/main" id="{04A586C7-D929-4B06-8DBA-9A7A00CB8D8D}"/>
                </a:ext>
              </a:extLst>
            </p:cNvPr>
            <p:cNvSpPr>
              <a:spLocks/>
            </p:cNvSpPr>
            <p:nvPr/>
          </p:nvSpPr>
          <p:spPr bwMode="auto">
            <a:xfrm>
              <a:off x="3438525" y="4800841"/>
              <a:ext cx="309998"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a:t>
              </a:r>
              <a:endParaRPr/>
            </a:p>
          </p:txBody>
        </p:sp>
        <p:sp>
          <p:nvSpPr>
            <p:cNvPr id="88" name="Text Box 26">
              <a:extLst>
                <a:ext uri="{FF2B5EF4-FFF2-40B4-BE49-F238E27FC236}">
                  <a16:creationId xmlns:a16="http://schemas.microsoft.com/office/drawing/2014/main" id="{A4CCE423-47C0-41BA-B44C-D8040126BB28}"/>
                </a:ext>
              </a:extLst>
            </p:cNvPr>
            <p:cNvSpPr>
              <a:spLocks/>
            </p:cNvSpPr>
            <p:nvPr/>
          </p:nvSpPr>
          <p:spPr bwMode="auto">
            <a:xfrm>
              <a:off x="3133725" y="4953241"/>
              <a:ext cx="245878"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a:t>
              </a:r>
              <a:endParaRPr/>
            </a:p>
          </p:txBody>
        </p:sp>
        <p:sp>
          <p:nvSpPr>
            <p:cNvPr id="89" name="Text Box 27">
              <a:extLst>
                <a:ext uri="{FF2B5EF4-FFF2-40B4-BE49-F238E27FC236}">
                  <a16:creationId xmlns:a16="http://schemas.microsoft.com/office/drawing/2014/main" id="{EE224002-FADD-402B-B6E4-A92D843EC741}"/>
                </a:ext>
              </a:extLst>
            </p:cNvPr>
            <p:cNvSpPr>
              <a:spLocks/>
            </p:cNvSpPr>
            <p:nvPr/>
          </p:nvSpPr>
          <p:spPr bwMode="auto">
            <a:xfrm>
              <a:off x="2844800" y="4613516"/>
              <a:ext cx="528006"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win</a:t>
              </a:r>
              <a:endParaRPr/>
            </a:p>
          </p:txBody>
        </p:sp>
        <p:sp>
          <p:nvSpPr>
            <p:cNvPr id="90" name="Text Box 37">
              <a:extLst>
                <a:ext uri="{FF2B5EF4-FFF2-40B4-BE49-F238E27FC236}">
                  <a16:creationId xmlns:a16="http://schemas.microsoft.com/office/drawing/2014/main" id="{28AE0A21-DA32-4573-A427-834D5E9A45CA}"/>
                </a:ext>
              </a:extLst>
            </p:cNvPr>
            <p:cNvSpPr>
              <a:spLocks/>
            </p:cNvSpPr>
            <p:nvPr/>
          </p:nvSpPr>
          <p:spPr bwMode="auto">
            <a:xfrm>
              <a:off x="2755900" y="4319828"/>
              <a:ext cx="844440"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Viagra</a:t>
              </a:r>
              <a:endParaRPr/>
            </a:p>
          </p:txBody>
        </p:sp>
        <p:sp>
          <p:nvSpPr>
            <p:cNvPr id="91" name="Text Box 64">
              <a:extLst>
                <a:ext uri="{FF2B5EF4-FFF2-40B4-BE49-F238E27FC236}">
                  <a16:creationId xmlns:a16="http://schemas.microsoft.com/office/drawing/2014/main" id="{B06FBFD8-FE7C-4433-92E5-0937D463A23D}"/>
                </a:ext>
              </a:extLst>
            </p:cNvPr>
            <p:cNvSpPr>
              <a:spLocks/>
            </p:cNvSpPr>
            <p:nvPr/>
          </p:nvSpPr>
          <p:spPr bwMode="auto">
            <a:xfrm>
              <a:off x="2600325" y="5562841"/>
              <a:ext cx="245878"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a:t>
              </a:r>
              <a:endParaRPr/>
            </a:p>
          </p:txBody>
        </p:sp>
        <p:sp>
          <p:nvSpPr>
            <p:cNvPr id="92" name="Text Box 126">
              <a:extLst>
                <a:ext uri="{FF2B5EF4-FFF2-40B4-BE49-F238E27FC236}">
                  <a16:creationId xmlns:a16="http://schemas.microsoft.com/office/drawing/2014/main" id="{4BDB15E4-7EB1-409A-BB6C-B1BD3EAB2333}"/>
                </a:ext>
              </a:extLst>
            </p:cNvPr>
            <p:cNvSpPr>
              <a:spLocks/>
            </p:cNvSpPr>
            <p:nvPr/>
          </p:nvSpPr>
          <p:spPr bwMode="auto">
            <a:xfrm>
              <a:off x="3014663" y="5546966"/>
              <a:ext cx="844440"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Viagra</a:t>
              </a:r>
              <a:endParaRPr/>
            </a:p>
          </p:txBody>
        </p:sp>
        <p:sp>
          <p:nvSpPr>
            <p:cNvPr id="93" name="Text Box 127">
              <a:extLst>
                <a:ext uri="{FF2B5EF4-FFF2-40B4-BE49-F238E27FC236}">
                  <a16:creationId xmlns:a16="http://schemas.microsoft.com/office/drawing/2014/main" id="{5A2ADC6E-7113-4784-AAFC-8DCFE5E100E8}"/>
                </a:ext>
              </a:extLst>
            </p:cNvPr>
            <p:cNvSpPr>
              <a:spLocks/>
            </p:cNvSpPr>
            <p:nvPr/>
          </p:nvSpPr>
          <p:spPr bwMode="auto">
            <a:xfrm>
              <a:off x="3341689" y="5065952"/>
              <a:ext cx="617775"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deal</a:t>
              </a:r>
              <a:endParaRPr/>
            </a:p>
          </p:txBody>
        </p:sp>
        <p:sp>
          <p:nvSpPr>
            <p:cNvPr id="94" name="Text Box 128">
              <a:extLst>
                <a:ext uri="{FF2B5EF4-FFF2-40B4-BE49-F238E27FC236}">
                  <a16:creationId xmlns:a16="http://schemas.microsoft.com/office/drawing/2014/main" id="{A6565800-63C8-42C2-9759-CDACFD14D82F}"/>
                </a:ext>
              </a:extLst>
            </p:cNvPr>
            <p:cNvSpPr>
              <a:spLocks/>
            </p:cNvSpPr>
            <p:nvPr/>
          </p:nvSpPr>
          <p:spPr bwMode="auto">
            <a:xfrm>
              <a:off x="2579688" y="4875453"/>
              <a:ext cx="502358"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hot</a:t>
              </a:r>
              <a:endParaRPr/>
            </a:p>
          </p:txBody>
        </p:sp>
        <p:sp>
          <p:nvSpPr>
            <p:cNvPr id="95" name="Text Box 129">
              <a:extLst>
                <a:ext uri="{FF2B5EF4-FFF2-40B4-BE49-F238E27FC236}">
                  <a16:creationId xmlns:a16="http://schemas.microsoft.com/office/drawing/2014/main" id="{220373A5-CD7A-40F3-AC20-6499D814F702}"/>
                </a:ext>
              </a:extLst>
            </p:cNvPr>
            <p:cNvSpPr>
              <a:spLocks/>
            </p:cNvSpPr>
            <p:nvPr/>
          </p:nvSpPr>
          <p:spPr bwMode="auto">
            <a:xfrm>
              <a:off x="3438525" y="4805603"/>
              <a:ext cx="309998" cy="371513"/>
            </a:xfrm>
            <a:prstGeom prst="rect">
              <a:avLst/>
            </a:prstGeom>
            <a:noFill/>
            <a:ln>
              <a:noFill/>
            </a:ln>
          </p:spPr>
          <p:txBody>
            <a:bodyPr wrap="none" lIns="90000" tIns="46800" rIns="90000" bIns="46800">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a:t>!!</a:t>
              </a:r>
              <a:endParaRPr/>
            </a:p>
          </p:txBody>
        </p:sp>
      </p:grpSp>
      <p:grpSp>
        <p:nvGrpSpPr>
          <p:cNvPr id="96" name="Group 7">
            <a:extLst>
              <a:ext uri="{FF2B5EF4-FFF2-40B4-BE49-F238E27FC236}">
                <a16:creationId xmlns:a16="http://schemas.microsoft.com/office/drawing/2014/main" id="{F6915F91-A9CC-4E85-AD26-5198EA2135E8}"/>
              </a:ext>
            </a:extLst>
          </p:cNvPr>
          <p:cNvGrpSpPr/>
          <p:nvPr/>
        </p:nvGrpSpPr>
        <p:grpSpPr bwMode="auto">
          <a:xfrm>
            <a:off x="7476886" y="3873249"/>
            <a:ext cx="1743075" cy="1979613"/>
            <a:chOff x="3852" y="2120"/>
            <a:chExt cx="1098" cy="1247"/>
          </a:xfrm>
        </p:grpSpPr>
        <p:sp>
          <p:nvSpPr>
            <p:cNvPr id="97" name="Freeform 8">
              <a:extLst>
                <a:ext uri="{FF2B5EF4-FFF2-40B4-BE49-F238E27FC236}">
                  <a16:creationId xmlns:a16="http://schemas.microsoft.com/office/drawing/2014/main" id="{636D0450-AFBC-4F38-8475-64ED3A562E53}"/>
                </a:ext>
              </a:extLst>
            </p:cNvPr>
            <p:cNvSpPr/>
            <p:nvPr/>
          </p:nvSpPr>
          <p:spPr bwMode="auto">
            <a:xfrm>
              <a:off x="3852" y="2127"/>
              <a:ext cx="549" cy="1235"/>
            </a:xfrm>
            <a:custGeom>
              <a:avLst/>
              <a:gdLst>
                <a:gd name="T0" fmla="*/ 157 w 549"/>
                <a:gd name="T1" fmla="*/ 0 h 1235"/>
                <a:gd name="T2" fmla="*/ 295 w 549"/>
                <a:gd name="T3" fmla="*/ 108 h 1235"/>
                <a:gd name="T4" fmla="*/ 318 w 549"/>
                <a:gd name="T5" fmla="*/ 254 h 1235"/>
                <a:gd name="T6" fmla="*/ 249 w 549"/>
                <a:gd name="T7" fmla="*/ 377 h 1235"/>
                <a:gd name="T8" fmla="*/ 88 w 549"/>
                <a:gd name="T9" fmla="*/ 500 h 1235"/>
                <a:gd name="T10" fmla="*/ 19 w 549"/>
                <a:gd name="T11" fmla="*/ 661 h 1235"/>
                <a:gd name="T12" fmla="*/ 19 w 549"/>
                <a:gd name="T13" fmla="*/ 861 h 1235"/>
                <a:gd name="T14" fmla="*/ 134 w 549"/>
                <a:gd name="T15" fmla="*/ 1053 h 1235"/>
                <a:gd name="T16" fmla="*/ 241 w 549"/>
                <a:gd name="T17" fmla="*/ 1206 h 1235"/>
                <a:gd name="T18" fmla="*/ 549 w 549"/>
                <a:gd name="T19" fmla="*/ 1229 h 12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9"/>
                <a:gd name="T31" fmla="*/ 0 h 1235"/>
                <a:gd name="T32" fmla="*/ 549 w 549"/>
                <a:gd name="T33" fmla="*/ 1235 h 12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9" h="1235" extrusionOk="0">
                  <a:moveTo>
                    <a:pt x="157" y="0"/>
                  </a:moveTo>
                  <a:cubicBezTo>
                    <a:pt x="212" y="33"/>
                    <a:pt x="268" y="66"/>
                    <a:pt x="295" y="108"/>
                  </a:cubicBezTo>
                  <a:cubicBezTo>
                    <a:pt x="322" y="150"/>
                    <a:pt x="326" y="209"/>
                    <a:pt x="318" y="254"/>
                  </a:cubicBezTo>
                  <a:cubicBezTo>
                    <a:pt x="310" y="299"/>
                    <a:pt x="287" y="336"/>
                    <a:pt x="249" y="377"/>
                  </a:cubicBezTo>
                  <a:cubicBezTo>
                    <a:pt x="211" y="418"/>
                    <a:pt x="126" y="453"/>
                    <a:pt x="88" y="500"/>
                  </a:cubicBezTo>
                  <a:cubicBezTo>
                    <a:pt x="50" y="547"/>
                    <a:pt x="30" y="601"/>
                    <a:pt x="19" y="661"/>
                  </a:cubicBezTo>
                  <a:cubicBezTo>
                    <a:pt x="8" y="721"/>
                    <a:pt x="0" y="796"/>
                    <a:pt x="19" y="861"/>
                  </a:cubicBezTo>
                  <a:cubicBezTo>
                    <a:pt x="38" y="926"/>
                    <a:pt x="97" y="996"/>
                    <a:pt x="134" y="1053"/>
                  </a:cubicBezTo>
                  <a:cubicBezTo>
                    <a:pt x="171" y="1110"/>
                    <a:pt x="172" y="1177"/>
                    <a:pt x="241" y="1206"/>
                  </a:cubicBezTo>
                  <a:cubicBezTo>
                    <a:pt x="310" y="1235"/>
                    <a:pt x="498" y="1227"/>
                    <a:pt x="549" y="1229"/>
                  </a:cubicBezTo>
                </a:path>
              </a:pathLst>
            </a:custGeom>
            <a:noFill/>
            <a:ln w="38100">
              <a:solidFill>
                <a:schemeClr val="tx2"/>
              </a:solidFill>
              <a:round/>
              <a:headEnd/>
              <a:tailEnd/>
            </a:ln>
          </p:spPr>
          <p:txBody>
            <a:bodyPr wrap="none" lIns="90000" tIns="46800" rIns="90000" bIns="46800">
              <a:spAutoFit/>
            </a:bodyPr>
            <a:lstStyle/>
            <a:p>
              <a:pPr>
                <a:defRPr/>
              </a:pPr>
              <a:endParaRPr lang="en-US"/>
            </a:p>
          </p:txBody>
        </p:sp>
        <p:sp>
          <p:nvSpPr>
            <p:cNvPr id="98" name="Freeform 9">
              <a:extLst>
                <a:ext uri="{FF2B5EF4-FFF2-40B4-BE49-F238E27FC236}">
                  <a16:creationId xmlns:a16="http://schemas.microsoft.com/office/drawing/2014/main" id="{AE1BB23C-C5E8-4211-B546-BD31E15A591F}"/>
                </a:ext>
              </a:extLst>
            </p:cNvPr>
            <p:cNvSpPr/>
            <p:nvPr/>
          </p:nvSpPr>
          <p:spPr bwMode="auto">
            <a:xfrm flipH="1">
              <a:off x="4401" y="2132"/>
              <a:ext cx="549" cy="1235"/>
            </a:xfrm>
            <a:custGeom>
              <a:avLst/>
              <a:gdLst>
                <a:gd name="T0" fmla="*/ 157 w 549"/>
                <a:gd name="T1" fmla="*/ 0 h 1235"/>
                <a:gd name="T2" fmla="*/ 295 w 549"/>
                <a:gd name="T3" fmla="*/ 108 h 1235"/>
                <a:gd name="T4" fmla="*/ 318 w 549"/>
                <a:gd name="T5" fmla="*/ 254 h 1235"/>
                <a:gd name="T6" fmla="*/ 249 w 549"/>
                <a:gd name="T7" fmla="*/ 377 h 1235"/>
                <a:gd name="T8" fmla="*/ 88 w 549"/>
                <a:gd name="T9" fmla="*/ 500 h 1235"/>
                <a:gd name="T10" fmla="*/ 19 w 549"/>
                <a:gd name="T11" fmla="*/ 661 h 1235"/>
                <a:gd name="T12" fmla="*/ 19 w 549"/>
                <a:gd name="T13" fmla="*/ 861 h 1235"/>
                <a:gd name="T14" fmla="*/ 134 w 549"/>
                <a:gd name="T15" fmla="*/ 1053 h 1235"/>
                <a:gd name="T16" fmla="*/ 241 w 549"/>
                <a:gd name="T17" fmla="*/ 1206 h 1235"/>
                <a:gd name="T18" fmla="*/ 549 w 549"/>
                <a:gd name="T19" fmla="*/ 1229 h 12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9"/>
                <a:gd name="T31" fmla="*/ 0 h 1235"/>
                <a:gd name="T32" fmla="*/ 549 w 549"/>
                <a:gd name="T33" fmla="*/ 1235 h 12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9" h="1235" extrusionOk="0">
                  <a:moveTo>
                    <a:pt x="157" y="0"/>
                  </a:moveTo>
                  <a:cubicBezTo>
                    <a:pt x="212" y="33"/>
                    <a:pt x="268" y="66"/>
                    <a:pt x="295" y="108"/>
                  </a:cubicBezTo>
                  <a:cubicBezTo>
                    <a:pt x="322" y="150"/>
                    <a:pt x="326" y="209"/>
                    <a:pt x="318" y="254"/>
                  </a:cubicBezTo>
                  <a:cubicBezTo>
                    <a:pt x="310" y="299"/>
                    <a:pt x="287" y="336"/>
                    <a:pt x="249" y="377"/>
                  </a:cubicBezTo>
                  <a:cubicBezTo>
                    <a:pt x="211" y="418"/>
                    <a:pt x="126" y="453"/>
                    <a:pt x="88" y="500"/>
                  </a:cubicBezTo>
                  <a:cubicBezTo>
                    <a:pt x="50" y="547"/>
                    <a:pt x="30" y="601"/>
                    <a:pt x="19" y="661"/>
                  </a:cubicBezTo>
                  <a:cubicBezTo>
                    <a:pt x="8" y="721"/>
                    <a:pt x="0" y="796"/>
                    <a:pt x="19" y="861"/>
                  </a:cubicBezTo>
                  <a:cubicBezTo>
                    <a:pt x="38" y="926"/>
                    <a:pt x="97" y="996"/>
                    <a:pt x="134" y="1053"/>
                  </a:cubicBezTo>
                  <a:cubicBezTo>
                    <a:pt x="171" y="1110"/>
                    <a:pt x="172" y="1177"/>
                    <a:pt x="241" y="1206"/>
                  </a:cubicBezTo>
                  <a:cubicBezTo>
                    <a:pt x="310" y="1235"/>
                    <a:pt x="498" y="1227"/>
                    <a:pt x="549" y="1229"/>
                  </a:cubicBezTo>
                </a:path>
              </a:pathLst>
            </a:custGeom>
            <a:noFill/>
            <a:ln w="38100">
              <a:solidFill>
                <a:schemeClr val="tx2"/>
              </a:solidFill>
              <a:round/>
              <a:headEnd/>
              <a:tailEnd/>
            </a:ln>
          </p:spPr>
          <p:txBody>
            <a:bodyPr wrap="none" lIns="90000" tIns="46800" rIns="90000" bIns="46800">
              <a:spAutoFit/>
            </a:bodyPr>
            <a:lstStyle/>
            <a:p>
              <a:pPr>
                <a:defRPr/>
              </a:pPr>
              <a:endParaRPr lang="en-US"/>
            </a:p>
          </p:txBody>
        </p:sp>
        <p:sp>
          <p:nvSpPr>
            <p:cNvPr id="99" name="Line 10">
              <a:extLst>
                <a:ext uri="{FF2B5EF4-FFF2-40B4-BE49-F238E27FC236}">
                  <a16:creationId xmlns:a16="http://schemas.microsoft.com/office/drawing/2014/main" id="{67A7DE09-5CBA-4C23-86CA-CC7DBDDD5904}"/>
                </a:ext>
              </a:extLst>
            </p:cNvPr>
            <p:cNvSpPr>
              <a:spLocks noChangeShapeType="1"/>
            </p:cNvSpPr>
            <p:nvPr/>
          </p:nvSpPr>
          <p:spPr bwMode="auto">
            <a:xfrm flipV="1">
              <a:off x="4025" y="2120"/>
              <a:ext cx="760" cy="8"/>
            </a:xfrm>
            <a:prstGeom prst="line">
              <a:avLst/>
            </a:prstGeom>
            <a:noFill/>
            <a:ln w="38100">
              <a:solidFill>
                <a:schemeClr val="tx2"/>
              </a:solidFill>
              <a:round/>
              <a:headEnd/>
              <a:tailEnd/>
            </a:ln>
          </p:spPr>
          <p:txBody>
            <a:bodyPr lIns="90000" tIns="46800" rIns="90000" bIns="46800">
              <a:spAutoFit/>
            </a:bodyPr>
            <a:lstStyle/>
            <a:p>
              <a:pPr>
                <a:defRPr/>
              </a:pPr>
              <a:endParaRPr lang="en-US"/>
            </a:p>
          </p:txBody>
        </p:sp>
      </p:grpSp>
      <p:grpSp>
        <p:nvGrpSpPr>
          <p:cNvPr id="100" name="Group 11">
            <a:extLst>
              <a:ext uri="{FF2B5EF4-FFF2-40B4-BE49-F238E27FC236}">
                <a16:creationId xmlns:a16="http://schemas.microsoft.com/office/drawing/2014/main" id="{6049155D-6C44-4641-821B-D061E12A6EF7}"/>
              </a:ext>
            </a:extLst>
          </p:cNvPr>
          <p:cNvGrpSpPr/>
          <p:nvPr/>
        </p:nvGrpSpPr>
        <p:grpSpPr bwMode="auto">
          <a:xfrm>
            <a:off x="2990611" y="3873248"/>
            <a:ext cx="1743075" cy="1971675"/>
            <a:chOff x="3852" y="2120"/>
            <a:chExt cx="1098" cy="1242"/>
          </a:xfrm>
        </p:grpSpPr>
        <p:sp>
          <p:nvSpPr>
            <p:cNvPr id="101" name="Freeform 12">
              <a:extLst>
                <a:ext uri="{FF2B5EF4-FFF2-40B4-BE49-F238E27FC236}">
                  <a16:creationId xmlns:a16="http://schemas.microsoft.com/office/drawing/2014/main" id="{60B507CB-71FD-4438-9841-DEE9418B69E5}"/>
                </a:ext>
              </a:extLst>
            </p:cNvPr>
            <p:cNvSpPr/>
            <p:nvPr/>
          </p:nvSpPr>
          <p:spPr bwMode="auto">
            <a:xfrm>
              <a:off x="3852" y="2127"/>
              <a:ext cx="549" cy="1235"/>
            </a:xfrm>
            <a:custGeom>
              <a:avLst/>
              <a:gdLst>
                <a:gd name="T0" fmla="*/ 157 w 549"/>
                <a:gd name="T1" fmla="*/ 0 h 1235"/>
                <a:gd name="T2" fmla="*/ 295 w 549"/>
                <a:gd name="T3" fmla="*/ 108 h 1235"/>
                <a:gd name="T4" fmla="*/ 318 w 549"/>
                <a:gd name="T5" fmla="*/ 254 h 1235"/>
                <a:gd name="T6" fmla="*/ 249 w 549"/>
                <a:gd name="T7" fmla="*/ 377 h 1235"/>
                <a:gd name="T8" fmla="*/ 88 w 549"/>
                <a:gd name="T9" fmla="*/ 500 h 1235"/>
                <a:gd name="T10" fmla="*/ 19 w 549"/>
                <a:gd name="T11" fmla="*/ 661 h 1235"/>
                <a:gd name="T12" fmla="*/ 19 w 549"/>
                <a:gd name="T13" fmla="*/ 861 h 1235"/>
                <a:gd name="T14" fmla="*/ 134 w 549"/>
                <a:gd name="T15" fmla="*/ 1053 h 1235"/>
                <a:gd name="T16" fmla="*/ 241 w 549"/>
                <a:gd name="T17" fmla="*/ 1206 h 1235"/>
                <a:gd name="T18" fmla="*/ 549 w 549"/>
                <a:gd name="T19" fmla="*/ 1229 h 12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9"/>
                <a:gd name="T31" fmla="*/ 0 h 1235"/>
                <a:gd name="T32" fmla="*/ 549 w 549"/>
                <a:gd name="T33" fmla="*/ 1235 h 12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9" h="1235" extrusionOk="0">
                  <a:moveTo>
                    <a:pt x="157" y="0"/>
                  </a:moveTo>
                  <a:cubicBezTo>
                    <a:pt x="212" y="33"/>
                    <a:pt x="268" y="66"/>
                    <a:pt x="295" y="108"/>
                  </a:cubicBezTo>
                  <a:cubicBezTo>
                    <a:pt x="322" y="150"/>
                    <a:pt x="326" y="209"/>
                    <a:pt x="318" y="254"/>
                  </a:cubicBezTo>
                  <a:cubicBezTo>
                    <a:pt x="310" y="299"/>
                    <a:pt x="287" y="336"/>
                    <a:pt x="249" y="377"/>
                  </a:cubicBezTo>
                  <a:cubicBezTo>
                    <a:pt x="211" y="418"/>
                    <a:pt x="126" y="453"/>
                    <a:pt x="88" y="500"/>
                  </a:cubicBezTo>
                  <a:cubicBezTo>
                    <a:pt x="50" y="547"/>
                    <a:pt x="30" y="601"/>
                    <a:pt x="19" y="661"/>
                  </a:cubicBezTo>
                  <a:cubicBezTo>
                    <a:pt x="8" y="721"/>
                    <a:pt x="0" y="796"/>
                    <a:pt x="19" y="861"/>
                  </a:cubicBezTo>
                  <a:cubicBezTo>
                    <a:pt x="38" y="926"/>
                    <a:pt x="97" y="996"/>
                    <a:pt x="134" y="1053"/>
                  </a:cubicBezTo>
                  <a:cubicBezTo>
                    <a:pt x="171" y="1110"/>
                    <a:pt x="172" y="1177"/>
                    <a:pt x="241" y="1206"/>
                  </a:cubicBezTo>
                  <a:cubicBezTo>
                    <a:pt x="310" y="1235"/>
                    <a:pt x="498" y="1227"/>
                    <a:pt x="549" y="1229"/>
                  </a:cubicBezTo>
                </a:path>
              </a:pathLst>
            </a:custGeom>
            <a:noFill/>
            <a:ln w="38100">
              <a:solidFill>
                <a:srgbClr val="FF0000"/>
              </a:solidFill>
              <a:round/>
              <a:headEnd/>
              <a:tailEnd/>
            </a:ln>
          </p:spPr>
          <p:txBody>
            <a:bodyPr wrap="none" lIns="90000" tIns="46800" rIns="90000" bIns="46800">
              <a:spAutoFit/>
            </a:bodyPr>
            <a:lstStyle/>
            <a:p>
              <a:pPr>
                <a:defRPr/>
              </a:pPr>
              <a:endParaRPr lang="en-US"/>
            </a:p>
          </p:txBody>
        </p:sp>
        <p:sp>
          <p:nvSpPr>
            <p:cNvPr id="102" name="Freeform 13">
              <a:extLst>
                <a:ext uri="{FF2B5EF4-FFF2-40B4-BE49-F238E27FC236}">
                  <a16:creationId xmlns:a16="http://schemas.microsoft.com/office/drawing/2014/main" id="{E3413DAD-74D7-4974-845E-3CA9ACBB06E4}"/>
                </a:ext>
              </a:extLst>
            </p:cNvPr>
            <p:cNvSpPr/>
            <p:nvPr/>
          </p:nvSpPr>
          <p:spPr bwMode="auto">
            <a:xfrm flipH="1">
              <a:off x="4401" y="2123"/>
              <a:ext cx="549" cy="1235"/>
            </a:xfrm>
            <a:custGeom>
              <a:avLst/>
              <a:gdLst>
                <a:gd name="T0" fmla="*/ 157 w 549"/>
                <a:gd name="T1" fmla="*/ 0 h 1235"/>
                <a:gd name="T2" fmla="*/ 295 w 549"/>
                <a:gd name="T3" fmla="*/ 108 h 1235"/>
                <a:gd name="T4" fmla="*/ 318 w 549"/>
                <a:gd name="T5" fmla="*/ 254 h 1235"/>
                <a:gd name="T6" fmla="*/ 249 w 549"/>
                <a:gd name="T7" fmla="*/ 377 h 1235"/>
                <a:gd name="T8" fmla="*/ 88 w 549"/>
                <a:gd name="T9" fmla="*/ 500 h 1235"/>
                <a:gd name="T10" fmla="*/ 19 w 549"/>
                <a:gd name="T11" fmla="*/ 661 h 1235"/>
                <a:gd name="T12" fmla="*/ 19 w 549"/>
                <a:gd name="T13" fmla="*/ 861 h 1235"/>
                <a:gd name="T14" fmla="*/ 134 w 549"/>
                <a:gd name="T15" fmla="*/ 1053 h 1235"/>
                <a:gd name="T16" fmla="*/ 241 w 549"/>
                <a:gd name="T17" fmla="*/ 1206 h 1235"/>
                <a:gd name="T18" fmla="*/ 549 w 549"/>
                <a:gd name="T19" fmla="*/ 1229 h 12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9"/>
                <a:gd name="T31" fmla="*/ 0 h 1235"/>
                <a:gd name="T32" fmla="*/ 549 w 549"/>
                <a:gd name="T33" fmla="*/ 1235 h 12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9" h="1235" extrusionOk="0">
                  <a:moveTo>
                    <a:pt x="157" y="0"/>
                  </a:moveTo>
                  <a:cubicBezTo>
                    <a:pt x="212" y="33"/>
                    <a:pt x="268" y="66"/>
                    <a:pt x="295" y="108"/>
                  </a:cubicBezTo>
                  <a:cubicBezTo>
                    <a:pt x="322" y="150"/>
                    <a:pt x="326" y="209"/>
                    <a:pt x="318" y="254"/>
                  </a:cubicBezTo>
                  <a:cubicBezTo>
                    <a:pt x="310" y="299"/>
                    <a:pt x="287" y="336"/>
                    <a:pt x="249" y="377"/>
                  </a:cubicBezTo>
                  <a:cubicBezTo>
                    <a:pt x="211" y="418"/>
                    <a:pt x="126" y="453"/>
                    <a:pt x="88" y="500"/>
                  </a:cubicBezTo>
                  <a:cubicBezTo>
                    <a:pt x="50" y="547"/>
                    <a:pt x="30" y="601"/>
                    <a:pt x="19" y="661"/>
                  </a:cubicBezTo>
                  <a:cubicBezTo>
                    <a:pt x="8" y="721"/>
                    <a:pt x="0" y="796"/>
                    <a:pt x="19" y="861"/>
                  </a:cubicBezTo>
                  <a:cubicBezTo>
                    <a:pt x="38" y="926"/>
                    <a:pt x="97" y="996"/>
                    <a:pt x="134" y="1053"/>
                  </a:cubicBezTo>
                  <a:cubicBezTo>
                    <a:pt x="171" y="1110"/>
                    <a:pt x="172" y="1177"/>
                    <a:pt x="241" y="1206"/>
                  </a:cubicBezTo>
                  <a:cubicBezTo>
                    <a:pt x="310" y="1235"/>
                    <a:pt x="498" y="1227"/>
                    <a:pt x="549" y="1229"/>
                  </a:cubicBezTo>
                </a:path>
              </a:pathLst>
            </a:custGeom>
            <a:noFill/>
            <a:ln w="38100">
              <a:solidFill>
                <a:srgbClr val="FF0000"/>
              </a:solidFill>
              <a:round/>
              <a:headEnd/>
              <a:tailEnd/>
            </a:ln>
          </p:spPr>
          <p:txBody>
            <a:bodyPr wrap="none" lIns="90000" tIns="46800" rIns="90000" bIns="46800">
              <a:spAutoFit/>
            </a:bodyPr>
            <a:lstStyle/>
            <a:p>
              <a:pPr>
                <a:defRPr/>
              </a:pPr>
              <a:endParaRPr lang="en-US"/>
            </a:p>
          </p:txBody>
        </p:sp>
        <p:sp>
          <p:nvSpPr>
            <p:cNvPr id="103" name="Line 14">
              <a:extLst>
                <a:ext uri="{FF2B5EF4-FFF2-40B4-BE49-F238E27FC236}">
                  <a16:creationId xmlns:a16="http://schemas.microsoft.com/office/drawing/2014/main" id="{D9ECAB24-6C31-4F1B-98EC-C953C623D006}"/>
                </a:ext>
              </a:extLst>
            </p:cNvPr>
            <p:cNvSpPr>
              <a:spLocks noChangeShapeType="1"/>
            </p:cNvSpPr>
            <p:nvPr/>
          </p:nvSpPr>
          <p:spPr bwMode="auto">
            <a:xfrm flipV="1">
              <a:off x="4025" y="2120"/>
              <a:ext cx="760" cy="8"/>
            </a:xfrm>
            <a:prstGeom prst="line">
              <a:avLst/>
            </a:prstGeom>
            <a:noFill/>
            <a:ln w="38100">
              <a:solidFill>
                <a:srgbClr val="FF0000"/>
              </a:solidFill>
              <a:round/>
              <a:headEnd/>
              <a:tailEnd/>
            </a:ln>
          </p:spPr>
          <p:txBody>
            <a:bodyPr lIns="90000" tIns="46800" rIns="90000" bIns="46800">
              <a:spAutoFit/>
            </a:bodyPr>
            <a:lstStyle/>
            <a:p>
              <a:pPr>
                <a:defRPr/>
              </a:pPr>
              <a:endParaRPr lang="en-US"/>
            </a:p>
          </p:txBody>
        </p:sp>
      </p:grpSp>
      <p:grpSp>
        <p:nvGrpSpPr>
          <p:cNvPr id="104" name="Group 65">
            <a:extLst>
              <a:ext uri="{FF2B5EF4-FFF2-40B4-BE49-F238E27FC236}">
                <a16:creationId xmlns:a16="http://schemas.microsoft.com/office/drawing/2014/main" id="{D7669197-5F2A-4CE0-8651-39C417A0FF43}"/>
              </a:ext>
            </a:extLst>
          </p:cNvPr>
          <p:cNvGrpSpPr/>
          <p:nvPr/>
        </p:nvGrpSpPr>
        <p:grpSpPr bwMode="auto">
          <a:xfrm>
            <a:off x="5145013" y="2606701"/>
            <a:ext cx="1743075" cy="1979613"/>
            <a:chOff x="3852" y="2120"/>
            <a:chExt cx="1098" cy="1247"/>
          </a:xfrm>
        </p:grpSpPr>
        <p:sp>
          <p:nvSpPr>
            <p:cNvPr id="105" name="Freeform 66">
              <a:extLst>
                <a:ext uri="{FF2B5EF4-FFF2-40B4-BE49-F238E27FC236}">
                  <a16:creationId xmlns:a16="http://schemas.microsoft.com/office/drawing/2014/main" id="{83577E38-9728-4988-ADB4-4A0DDF4245A4}"/>
                </a:ext>
              </a:extLst>
            </p:cNvPr>
            <p:cNvSpPr/>
            <p:nvPr/>
          </p:nvSpPr>
          <p:spPr bwMode="auto">
            <a:xfrm>
              <a:off x="3852" y="2128"/>
              <a:ext cx="549" cy="1235"/>
            </a:xfrm>
            <a:custGeom>
              <a:avLst/>
              <a:gdLst>
                <a:gd name="T0" fmla="*/ 157 w 549"/>
                <a:gd name="T1" fmla="*/ 0 h 1235"/>
                <a:gd name="T2" fmla="*/ 295 w 549"/>
                <a:gd name="T3" fmla="*/ 108 h 1235"/>
                <a:gd name="T4" fmla="*/ 318 w 549"/>
                <a:gd name="T5" fmla="*/ 254 h 1235"/>
                <a:gd name="T6" fmla="*/ 249 w 549"/>
                <a:gd name="T7" fmla="*/ 377 h 1235"/>
                <a:gd name="T8" fmla="*/ 88 w 549"/>
                <a:gd name="T9" fmla="*/ 500 h 1235"/>
                <a:gd name="T10" fmla="*/ 19 w 549"/>
                <a:gd name="T11" fmla="*/ 661 h 1235"/>
                <a:gd name="T12" fmla="*/ 19 w 549"/>
                <a:gd name="T13" fmla="*/ 861 h 1235"/>
                <a:gd name="T14" fmla="*/ 134 w 549"/>
                <a:gd name="T15" fmla="*/ 1053 h 1235"/>
                <a:gd name="T16" fmla="*/ 241 w 549"/>
                <a:gd name="T17" fmla="*/ 1206 h 1235"/>
                <a:gd name="T18" fmla="*/ 549 w 549"/>
                <a:gd name="T19" fmla="*/ 1229 h 12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9"/>
                <a:gd name="T31" fmla="*/ 0 h 1235"/>
                <a:gd name="T32" fmla="*/ 549 w 549"/>
                <a:gd name="T33" fmla="*/ 1235 h 12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9" h="1235" extrusionOk="0">
                  <a:moveTo>
                    <a:pt x="157" y="0"/>
                  </a:moveTo>
                  <a:cubicBezTo>
                    <a:pt x="212" y="33"/>
                    <a:pt x="268" y="66"/>
                    <a:pt x="295" y="108"/>
                  </a:cubicBezTo>
                  <a:cubicBezTo>
                    <a:pt x="322" y="150"/>
                    <a:pt x="326" y="209"/>
                    <a:pt x="318" y="254"/>
                  </a:cubicBezTo>
                  <a:cubicBezTo>
                    <a:pt x="310" y="299"/>
                    <a:pt x="287" y="336"/>
                    <a:pt x="249" y="377"/>
                  </a:cubicBezTo>
                  <a:cubicBezTo>
                    <a:pt x="211" y="418"/>
                    <a:pt x="126" y="453"/>
                    <a:pt x="88" y="500"/>
                  </a:cubicBezTo>
                  <a:cubicBezTo>
                    <a:pt x="50" y="547"/>
                    <a:pt x="30" y="601"/>
                    <a:pt x="19" y="661"/>
                  </a:cubicBezTo>
                  <a:cubicBezTo>
                    <a:pt x="8" y="721"/>
                    <a:pt x="0" y="796"/>
                    <a:pt x="19" y="861"/>
                  </a:cubicBezTo>
                  <a:cubicBezTo>
                    <a:pt x="38" y="926"/>
                    <a:pt x="97" y="996"/>
                    <a:pt x="134" y="1053"/>
                  </a:cubicBezTo>
                  <a:cubicBezTo>
                    <a:pt x="171" y="1110"/>
                    <a:pt x="172" y="1177"/>
                    <a:pt x="241" y="1206"/>
                  </a:cubicBezTo>
                  <a:cubicBezTo>
                    <a:pt x="310" y="1235"/>
                    <a:pt x="498" y="1227"/>
                    <a:pt x="549" y="1229"/>
                  </a:cubicBezTo>
                </a:path>
              </a:pathLst>
            </a:custGeom>
            <a:noFill/>
            <a:ln w="38100">
              <a:solidFill>
                <a:schemeClr val="tx1"/>
              </a:solidFill>
              <a:round/>
              <a:headEnd/>
              <a:tailEnd/>
            </a:ln>
          </p:spPr>
          <p:txBody>
            <a:bodyPr wrap="none" lIns="90000" tIns="46800" rIns="90000" bIns="46800">
              <a:spAutoFit/>
            </a:bodyPr>
            <a:lstStyle/>
            <a:p>
              <a:pPr>
                <a:defRPr/>
              </a:pPr>
              <a:endParaRPr lang="en-US"/>
            </a:p>
          </p:txBody>
        </p:sp>
        <p:sp>
          <p:nvSpPr>
            <p:cNvPr id="106" name="Freeform 67">
              <a:extLst>
                <a:ext uri="{FF2B5EF4-FFF2-40B4-BE49-F238E27FC236}">
                  <a16:creationId xmlns:a16="http://schemas.microsoft.com/office/drawing/2014/main" id="{6DE20E36-24C9-4A91-A15E-1A72F64F7FE6}"/>
                </a:ext>
              </a:extLst>
            </p:cNvPr>
            <p:cNvSpPr/>
            <p:nvPr/>
          </p:nvSpPr>
          <p:spPr bwMode="auto">
            <a:xfrm flipH="1">
              <a:off x="4401" y="2132"/>
              <a:ext cx="549" cy="1235"/>
            </a:xfrm>
            <a:custGeom>
              <a:avLst/>
              <a:gdLst>
                <a:gd name="T0" fmla="*/ 157 w 549"/>
                <a:gd name="T1" fmla="*/ 0 h 1235"/>
                <a:gd name="T2" fmla="*/ 295 w 549"/>
                <a:gd name="T3" fmla="*/ 108 h 1235"/>
                <a:gd name="T4" fmla="*/ 318 w 549"/>
                <a:gd name="T5" fmla="*/ 254 h 1235"/>
                <a:gd name="T6" fmla="*/ 249 w 549"/>
                <a:gd name="T7" fmla="*/ 377 h 1235"/>
                <a:gd name="T8" fmla="*/ 88 w 549"/>
                <a:gd name="T9" fmla="*/ 500 h 1235"/>
                <a:gd name="T10" fmla="*/ 19 w 549"/>
                <a:gd name="T11" fmla="*/ 661 h 1235"/>
                <a:gd name="T12" fmla="*/ 19 w 549"/>
                <a:gd name="T13" fmla="*/ 861 h 1235"/>
                <a:gd name="T14" fmla="*/ 134 w 549"/>
                <a:gd name="T15" fmla="*/ 1053 h 1235"/>
                <a:gd name="T16" fmla="*/ 241 w 549"/>
                <a:gd name="T17" fmla="*/ 1206 h 1235"/>
                <a:gd name="T18" fmla="*/ 549 w 549"/>
                <a:gd name="T19" fmla="*/ 1229 h 12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9"/>
                <a:gd name="T31" fmla="*/ 0 h 1235"/>
                <a:gd name="T32" fmla="*/ 549 w 549"/>
                <a:gd name="T33" fmla="*/ 1235 h 12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9" h="1235" extrusionOk="0">
                  <a:moveTo>
                    <a:pt x="157" y="0"/>
                  </a:moveTo>
                  <a:cubicBezTo>
                    <a:pt x="212" y="33"/>
                    <a:pt x="268" y="66"/>
                    <a:pt x="295" y="108"/>
                  </a:cubicBezTo>
                  <a:cubicBezTo>
                    <a:pt x="322" y="150"/>
                    <a:pt x="326" y="209"/>
                    <a:pt x="318" y="254"/>
                  </a:cubicBezTo>
                  <a:cubicBezTo>
                    <a:pt x="310" y="299"/>
                    <a:pt x="287" y="336"/>
                    <a:pt x="249" y="377"/>
                  </a:cubicBezTo>
                  <a:cubicBezTo>
                    <a:pt x="211" y="418"/>
                    <a:pt x="126" y="453"/>
                    <a:pt x="88" y="500"/>
                  </a:cubicBezTo>
                  <a:cubicBezTo>
                    <a:pt x="50" y="547"/>
                    <a:pt x="30" y="601"/>
                    <a:pt x="19" y="661"/>
                  </a:cubicBezTo>
                  <a:cubicBezTo>
                    <a:pt x="8" y="721"/>
                    <a:pt x="0" y="796"/>
                    <a:pt x="19" y="861"/>
                  </a:cubicBezTo>
                  <a:cubicBezTo>
                    <a:pt x="38" y="926"/>
                    <a:pt x="97" y="996"/>
                    <a:pt x="134" y="1053"/>
                  </a:cubicBezTo>
                  <a:cubicBezTo>
                    <a:pt x="171" y="1110"/>
                    <a:pt x="172" y="1177"/>
                    <a:pt x="241" y="1206"/>
                  </a:cubicBezTo>
                  <a:cubicBezTo>
                    <a:pt x="310" y="1235"/>
                    <a:pt x="498" y="1227"/>
                    <a:pt x="549" y="1229"/>
                  </a:cubicBezTo>
                </a:path>
              </a:pathLst>
            </a:custGeom>
            <a:noFill/>
            <a:ln w="38100">
              <a:solidFill>
                <a:schemeClr val="tx1"/>
              </a:solidFill>
              <a:round/>
              <a:headEnd/>
              <a:tailEnd/>
            </a:ln>
          </p:spPr>
          <p:txBody>
            <a:bodyPr wrap="none" lIns="90000" tIns="46800" rIns="90000" bIns="46800">
              <a:spAutoFit/>
            </a:bodyPr>
            <a:lstStyle/>
            <a:p>
              <a:pPr>
                <a:defRPr/>
              </a:pPr>
              <a:endParaRPr lang="en-US"/>
            </a:p>
          </p:txBody>
        </p:sp>
        <p:sp>
          <p:nvSpPr>
            <p:cNvPr id="107" name="Line 68">
              <a:extLst>
                <a:ext uri="{FF2B5EF4-FFF2-40B4-BE49-F238E27FC236}">
                  <a16:creationId xmlns:a16="http://schemas.microsoft.com/office/drawing/2014/main" id="{63C5CAB2-C95F-4356-9E18-EF2042271449}"/>
                </a:ext>
              </a:extLst>
            </p:cNvPr>
            <p:cNvSpPr>
              <a:spLocks noChangeShapeType="1"/>
            </p:cNvSpPr>
            <p:nvPr/>
          </p:nvSpPr>
          <p:spPr bwMode="auto">
            <a:xfrm flipV="1">
              <a:off x="4025" y="2120"/>
              <a:ext cx="760" cy="8"/>
            </a:xfrm>
            <a:prstGeom prst="line">
              <a:avLst/>
            </a:prstGeom>
            <a:noFill/>
            <a:ln w="38100">
              <a:solidFill>
                <a:schemeClr val="tx1"/>
              </a:solidFill>
              <a:round/>
              <a:headEnd/>
              <a:tailEnd/>
            </a:ln>
          </p:spPr>
          <p:txBody>
            <a:bodyPr lIns="90000" tIns="46800" rIns="90000" bIns="46800">
              <a:spAutoFit/>
            </a:bodyPr>
            <a:lstStyle/>
            <a:p>
              <a:pPr>
                <a:defRPr/>
              </a:pPr>
              <a:endParaRPr lang="en-US"/>
            </a:p>
          </p:txBody>
        </p:sp>
      </p:gr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sz="quarter"/>
          </p:nvPr>
        </p:nvSpPr>
        <p:spPr bwMode="auto">
          <a:xfrm>
            <a:off x="2209800" y="0"/>
            <a:ext cx="8229600" cy="811212"/>
          </a:xfrm>
        </p:spPr>
        <p:txBody>
          <a:bodyPr/>
          <a:lstStyle/>
          <a:p>
            <a:pPr>
              <a:defRPr/>
            </a:pPr>
            <a:r>
              <a:rPr lang="en-US" sz="3600"/>
              <a:t>NB Text Classification Example</a:t>
            </a:r>
            <a:endParaRPr/>
          </a:p>
        </p:txBody>
      </p:sp>
      <p:sp>
        <p:nvSpPr>
          <p:cNvPr id="5" name="Rectangle 8"/>
          <p:cNvSpPr>
            <a:spLocks noGrp="1" noChangeArrowheads="1"/>
          </p:cNvSpPr>
          <p:nvPr>
            <p:ph sz="quarter" idx="1"/>
          </p:nvPr>
        </p:nvSpPr>
        <p:spPr bwMode="auto">
          <a:xfrm>
            <a:off x="1524000" y="3352800"/>
            <a:ext cx="5292080" cy="3124200"/>
          </a:xfrm>
        </p:spPr>
        <p:txBody>
          <a:bodyPr/>
          <a:lstStyle/>
          <a:p>
            <a:pPr>
              <a:buFont typeface="Wingdings"/>
              <a:buChar char="l"/>
              <a:defRPr/>
            </a:pPr>
            <a:r>
              <a:rPr lang="en-US" sz="2000" dirty="0"/>
              <a:t>Training: </a:t>
            </a:r>
            <a:endParaRPr sz="2800" dirty="0"/>
          </a:p>
          <a:p>
            <a:pPr marL="457200" lvl="1" indent="0">
              <a:buNone/>
              <a:defRPr/>
            </a:pPr>
            <a:r>
              <a:rPr lang="en-US" sz="1800" dirty="0"/>
              <a:t>Vocabulary </a:t>
            </a:r>
            <a:r>
              <a:rPr lang="en-US" sz="1800" i="1" dirty="0"/>
              <a:t>V</a:t>
            </a:r>
            <a:r>
              <a:rPr lang="en-US" sz="1800" dirty="0"/>
              <a:t> = {Chinese, Beijing, Shanghai, Macao, Tokyo, Japan} and |</a:t>
            </a:r>
            <a:r>
              <a:rPr lang="en-US" sz="1800" i="1" dirty="0"/>
              <a:t>V </a:t>
            </a:r>
            <a:r>
              <a:rPr lang="en-US" sz="1800" dirty="0"/>
              <a:t>| = 6. </a:t>
            </a:r>
            <a:endParaRPr sz="2400" dirty="0"/>
          </a:p>
          <a:p>
            <a:pPr marL="457200" lvl="1" indent="0">
              <a:buNone/>
              <a:defRPr/>
            </a:pPr>
            <a:endParaRPr lang="en-US" sz="600" dirty="0"/>
          </a:p>
          <a:p>
            <a:pPr marL="457200" lvl="1" indent="0">
              <a:buNone/>
              <a:defRPr/>
            </a:pPr>
            <a:r>
              <a:rPr lang="en-US" sz="1800" i="1" dirty="0"/>
              <a:t>P</a:t>
            </a:r>
            <a:r>
              <a:rPr lang="en-US" sz="1800" dirty="0"/>
              <a:t>(</a:t>
            </a:r>
            <a:r>
              <a:rPr lang="en-US" sz="1800" i="1" dirty="0"/>
              <a:t>c</a:t>
            </a:r>
            <a:r>
              <a:rPr lang="en-US" sz="1800" dirty="0"/>
              <a:t>) = 3/4 and </a:t>
            </a:r>
            <a:r>
              <a:rPr lang="en-US" sz="1800" i="1" dirty="0"/>
              <a:t>P</a:t>
            </a:r>
            <a:r>
              <a:rPr lang="en-US" sz="1800" dirty="0"/>
              <a:t>(~</a:t>
            </a:r>
            <a:r>
              <a:rPr lang="en-US" sz="1800" i="1" dirty="0"/>
              <a:t>c</a:t>
            </a:r>
            <a:r>
              <a:rPr lang="en-US" sz="1800" dirty="0"/>
              <a:t>) = 1/4.</a:t>
            </a:r>
            <a:endParaRPr sz="2400" dirty="0"/>
          </a:p>
          <a:p>
            <a:pPr marL="457200" lvl="1" indent="0">
              <a:buNone/>
              <a:defRPr/>
            </a:pPr>
            <a:endParaRPr lang="en-US" sz="600" dirty="0"/>
          </a:p>
          <a:p>
            <a:pPr marL="457200" lvl="1" indent="0">
              <a:buNone/>
              <a:defRPr/>
            </a:pPr>
            <a:r>
              <a:rPr lang="en-US" sz="1800" i="1" dirty="0"/>
              <a:t>P</a:t>
            </a:r>
            <a:r>
              <a:rPr lang="en-US" sz="1800" dirty="0"/>
              <a:t>(</a:t>
            </a:r>
            <a:r>
              <a:rPr lang="en-US" sz="1800" dirty="0" err="1"/>
              <a:t>Chinese|</a:t>
            </a:r>
            <a:r>
              <a:rPr lang="en-US" sz="1800" i="1" dirty="0" err="1"/>
              <a:t>c</a:t>
            </a:r>
            <a:r>
              <a:rPr lang="en-US" sz="1800" dirty="0"/>
              <a:t>) = (5+1) / (8+6) = 6/14 = 3/7</a:t>
            </a:r>
            <a:endParaRPr sz="2400" dirty="0"/>
          </a:p>
          <a:p>
            <a:pPr marL="457200" lvl="1" indent="0">
              <a:buNone/>
              <a:defRPr/>
            </a:pPr>
            <a:endParaRPr lang="en-US" sz="600" dirty="0"/>
          </a:p>
          <a:p>
            <a:pPr marL="457200" lvl="1" indent="0">
              <a:buNone/>
              <a:defRPr/>
            </a:pPr>
            <a:r>
              <a:rPr lang="en-US" sz="1800" i="1" dirty="0"/>
              <a:t>P</a:t>
            </a:r>
            <a:r>
              <a:rPr lang="en-US" sz="1800" dirty="0"/>
              <a:t>(Chinese|~</a:t>
            </a:r>
            <a:r>
              <a:rPr lang="en-US" sz="1800" i="1" dirty="0"/>
              <a:t>c</a:t>
            </a:r>
            <a:r>
              <a:rPr lang="en-US" sz="1800" dirty="0"/>
              <a:t>) = (1+1) / (3+6) = 2/9 </a:t>
            </a:r>
            <a:endParaRPr sz="2400" dirty="0"/>
          </a:p>
          <a:p>
            <a:pPr marL="457200" lvl="1" indent="0">
              <a:buNone/>
              <a:defRPr/>
            </a:pPr>
            <a:r>
              <a:rPr lang="en-US" sz="1800" dirty="0"/>
              <a:t>P(</a:t>
            </a:r>
            <a:r>
              <a:rPr lang="en-US" sz="1800" dirty="0" err="1"/>
              <a:t>Tokyo|c</a:t>
            </a:r>
            <a:r>
              <a:rPr lang="en-US" sz="1800" dirty="0"/>
              <a:t>) = P(</a:t>
            </a:r>
            <a:r>
              <a:rPr lang="en-US" sz="1800" dirty="0" err="1"/>
              <a:t>Japan|c</a:t>
            </a:r>
            <a:r>
              <a:rPr lang="en-US" sz="1800" dirty="0"/>
              <a:t>) = (0+1)/(8+6) =1/14</a:t>
            </a:r>
            <a:endParaRPr sz="2400" dirty="0"/>
          </a:p>
          <a:p>
            <a:pPr marL="457200" lvl="1" indent="0">
              <a:buNone/>
              <a:defRPr/>
            </a:pPr>
            <a:r>
              <a:rPr lang="en-US" sz="1800" dirty="0"/>
              <a:t>P(Chinese|~c) = (1+1)/(3+6) = 2/9</a:t>
            </a:r>
            <a:endParaRPr sz="2400" dirty="0"/>
          </a:p>
          <a:p>
            <a:pPr marL="457200" lvl="1" indent="0">
              <a:buNone/>
              <a:defRPr/>
            </a:pPr>
            <a:r>
              <a:rPr lang="en-US" sz="1800" dirty="0"/>
              <a:t>P(Tokyo|~c) = p(Japan|~c) = (1+1/)3+6) = 2/9</a:t>
            </a:r>
            <a:endParaRPr sz="2400" dirty="0"/>
          </a:p>
        </p:txBody>
      </p:sp>
      <p:sp>
        <p:nvSpPr>
          <p:cNvPr id="6" name="Rectangle 9"/>
          <p:cNvSpPr>
            <a:spLocks noGrp="1" noChangeArrowheads="1"/>
          </p:cNvSpPr>
          <p:nvPr>
            <p:ph sz="quarter" idx="2"/>
          </p:nvPr>
        </p:nvSpPr>
        <p:spPr bwMode="auto">
          <a:xfrm>
            <a:off x="7176119" y="3440243"/>
            <a:ext cx="4368181" cy="1725613"/>
          </a:xfrm>
        </p:spPr>
        <p:txBody>
          <a:bodyPr/>
          <a:lstStyle/>
          <a:p>
            <a:pPr>
              <a:defRPr/>
            </a:pPr>
            <a:r>
              <a:rPr lang="en-US" sz="2000" dirty="0">
                <a:ea typeface="PMingLiU"/>
                <a:cs typeface="PMingLiU"/>
              </a:rPr>
              <a:t>Testing:</a:t>
            </a:r>
            <a:endParaRPr sz="2800" dirty="0"/>
          </a:p>
          <a:p>
            <a:pPr lvl="1">
              <a:defRPr/>
            </a:pPr>
            <a:r>
              <a:rPr lang="en-US" sz="1800" i="1" dirty="0">
                <a:ea typeface="PMingLiU"/>
                <a:cs typeface="PMingLiU"/>
              </a:rPr>
              <a:t>P</a:t>
            </a:r>
            <a:r>
              <a:rPr lang="en-US" sz="1800" dirty="0">
                <a:ea typeface="PMingLiU"/>
                <a:cs typeface="PMingLiU"/>
              </a:rPr>
              <a:t>(</a:t>
            </a:r>
            <a:r>
              <a:rPr lang="en-US" sz="1800" i="1" dirty="0" err="1">
                <a:ea typeface="PMingLiU"/>
                <a:cs typeface="PMingLiU"/>
              </a:rPr>
              <a:t>c</a:t>
            </a:r>
            <a:r>
              <a:rPr lang="en-US" sz="1800" dirty="0" err="1">
                <a:ea typeface="PMingLiU"/>
                <a:cs typeface="PMingLiU"/>
              </a:rPr>
              <a:t>|</a:t>
            </a:r>
            <a:r>
              <a:rPr lang="en-US" sz="1800" i="1" dirty="0" err="1">
                <a:ea typeface="PMingLiU"/>
                <a:cs typeface="PMingLiU"/>
              </a:rPr>
              <a:t>d</a:t>
            </a:r>
            <a:r>
              <a:rPr lang="en-US" sz="1800" dirty="0">
                <a:ea typeface="PMingLiU"/>
                <a:cs typeface="PMingLiU"/>
              </a:rPr>
              <a:t>)      3/4 * (3/7)</a:t>
            </a:r>
            <a:r>
              <a:rPr lang="en-US" sz="1800" baseline="30000" dirty="0">
                <a:ea typeface="PMingLiU"/>
                <a:cs typeface="PMingLiU"/>
              </a:rPr>
              <a:t>3</a:t>
            </a:r>
            <a:r>
              <a:rPr lang="en-US" sz="1800" dirty="0">
                <a:ea typeface="PMingLiU"/>
                <a:cs typeface="PMingLiU"/>
              </a:rPr>
              <a:t> * 1/14 * 1/14 </a:t>
            </a:r>
            <a:endParaRPr sz="2400" dirty="0"/>
          </a:p>
          <a:p>
            <a:pPr lvl="1">
              <a:buFont typeface="Wingdings"/>
              <a:buNone/>
              <a:defRPr/>
            </a:pPr>
            <a:r>
              <a:rPr lang="en-US" sz="1800" dirty="0">
                <a:ea typeface="PMingLiU"/>
                <a:cs typeface="Arial"/>
              </a:rPr>
              <a:t>	≈ 0.0003</a:t>
            </a:r>
            <a:endParaRPr sz="2400" dirty="0"/>
          </a:p>
          <a:p>
            <a:pPr lvl="1">
              <a:defRPr/>
            </a:pPr>
            <a:endParaRPr lang="en-US" sz="500" dirty="0">
              <a:ea typeface="PMingLiU"/>
              <a:cs typeface="Arial"/>
            </a:endParaRPr>
          </a:p>
          <a:p>
            <a:pPr lvl="1">
              <a:defRPr/>
            </a:pPr>
            <a:r>
              <a:rPr lang="en-US" sz="1800" i="1" dirty="0">
                <a:ea typeface="PMingLiU"/>
                <a:cs typeface="Arial"/>
              </a:rPr>
              <a:t>P</a:t>
            </a:r>
            <a:r>
              <a:rPr lang="en-US" sz="1800" dirty="0">
                <a:ea typeface="PMingLiU"/>
                <a:cs typeface="Arial"/>
              </a:rPr>
              <a:t>(~</a:t>
            </a:r>
            <a:r>
              <a:rPr lang="en-US" sz="1800" i="1" dirty="0" err="1">
                <a:ea typeface="PMingLiU"/>
                <a:cs typeface="Arial"/>
              </a:rPr>
              <a:t>c</a:t>
            </a:r>
            <a:r>
              <a:rPr lang="en-US" sz="1800" dirty="0" err="1">
                <a:ea typeface="PMingLiU"/>
                <a:cs typeface="Arial"/>
              </a:rPr>
              <a:t>|</a:t>
            </a:r>
            <a:r>
              <a:rPr lang="en-US" sz="1800" i="1" dirty="0" err="1">
                <a:ea typeface="PMingLiU"/>
                <a:cs typeface="Arial"/>
              </a:rPr>
              <a:t>d</a:t>
            </a:r>
            <a:r>
              <a:rPr lang="en-US" sz="1800" dirty="0">
                <a:ea typeface="PMingLiU"/>
                <a:cs typeface="Arial"/>
              </a:rPr>
              <a:t>)     1/4 * (2/9)</a:t>
            </a:r>
            <a:r>
              <a:rPr lang="en-US" sz="1800" baseline="30000" dirty="0">
                <a:ea typeface="PMingLiU"/>
                <a:cs typeface="Arial"/>
              </a:rPr>
              <a:t>3</a:t>
            </a:r>
            <a:r>
              <a:rPr lang="en-US" sz="1800" dirty="0">
                <a:ea typeface="PMingLiU"/>
                <a:cs typeface="Arial"/>
              </a:rPr>
              <a:t> * 2/9 * 2/9 </a:t>
            </a:r>
            <a:r>
              <a:rPr lang="en-US" sz="1800" dirty="0">
                <a:ea typeface="PMingLiU"/>
                <a:cs typeface="PMingLiU"/>
              </a:rPr>
              <a:t> </a:t>
            </a:r>
            <a:endParaRPr sz="2400" dirty="0"/>
          </a:p>
          <a:p>
            <a:pPr lvl="1">
              <a:buFont typeface="Wingdings"/>
              <a:buNone/>
              <a:defRPr/>
            </a:pPr>
            <a:r>
              <a:rPr lang="en-US" sz="1800" dirty="0">
                <a:ea typeface="PMingLiU"/>
                <a:cs typeface="PMingLiU"/>
              </a:rPr>
              <a:t>	≈ 0.0001</a:t>
            </a:r>
            <a:endParaRPr sz="2400" dirty="0"/>
          </a:p>
        </p:txBody>
      </p:sp>
      <p:sp>
        <p:nvSpPr>
          <p:cNvPr id="9" name="Footer Placeholder 4"/>
          <p:cNvSpPr>
            <a:spLocks noGrp="1"/>
          </p:cNvSpPr>
          <p:nvPr>
            <p:ph type="ftr" sz="quarter" idx="11"/>
          </p:nvPr>
        </p:nvSpPr>
        <p:spPr bwMode="auto">
          <a:xfrm>
            <a:off x="3048000" y="6629400"/>
            <a:ext cx="2209800" cy="228600"/>
          </a:xfrm>
          <a:prstGeom prst="rect">
            <a:avLst/>
          </a:prstGeom>
          <a:noFill/>
        </p:spPr>
        <p:txBody>
          <a:bodyPr vert="horz" wrap="square" lIns="91440" tIns="45720" rIns="91440" bIns="45720" numCol="1" anchor="t" anchorCtr="0" compatLnSpc="1">
            <a:prstTxWarp prst="textNoShape">
              <a:avLst/>
            </a:prstTxWarp>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200" b="0"/>
              <a:t>Slide from Chien Chin Chen</a:t>
            </a:r>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2157879785"/>
              </p:ext>
            </p:extLst>
          </p:nvPr>
        </p:nvGraphicFramePr>
        <p:xfrm>
          <a:off x="8001001" y="3851276"/>
          <a:ext cx="206375" cy="187325"/>
        </p:xfrm>
        <a:graphic>
          <a:graphicData uri="http://schemas.openxmlformats.org/presentationml/2006/ole">
            <mc:AlternateContent xmlns:mc="http://schemas.openxmlformats.org/markup-compatibility/2006">
              <mc:Choice xmlns:v="urn:schemas-microsoft-com:vml" Requires="v">
                <p:oleObj spid="_x0000_s4110" name="oleObj" r:id="rId3" imgW="139700" imgH="127000" progId="Equation.3">
                  <p:embed/>
                </p:oleObj>
              </mc:Choice>
              <mc:Fallback>
                <p:oleObj name="oleObj" r:id="rId3" imgW="139700" imgH="127000" progId="Equation.3">
                  <p:embed/>
                  <p:pic>
                    <p:nvPicPr>
                      <p:cNvPr id="7" name=""/>
                      <p:cNvPicPr/>
                      <p:nvPr/>
                    </p:nvPicPr>
                    <p:blipFill>
                      <a:blip r:embed="rId4"/>
                      <a:stretch/>
                    </p:blipFill>
                    <p:spPr bwMode="auto">
                      <a:xfrm>
                        <a:off x="8001001" y="3851276"/>
                        <a:ext cx="206375" cy="187325"/>
                      </a:xfrm>
                      <a:prstGeom prst="rect">
                        <a:avLst/>
                      </a:prstGeom>
                    </p:spPr>
                  </p:pic>
                </p:oleObj>
              </mc:Fallback>
            </mc:AlternateContent>
          </a:graphicData>
        </a:graphic>
      </p:graphicFrame>
      <mc:AlternateContent xmlns:mc="http://schemas.openxmlformats.org/markup-compatibility/2006">
        <mc:Choice xmlns:a14="http://schemas.microsoft.com/office/drawing/2010/main" Requires="a14">
          <p:sp>
            <p:nvSpPr>
              <p:cNvPr id="3" name="Object 2"/>
              <p:cNvSpPr txBox="1"/>
              <p:nvPr/>
            </p:nvSpPr>
            <p:spPr bwMode="auto">
              <a:xfrm>
                <a:off x="8077201" y="4495801"/>
                <a:ext cx="227013" cy="188913"/>
              </a:xfrm>
              <a:prstGeom prst="rect">
                <a:avLst/>
              </a:prstGeom>
            </p:spPr>
            <p:txBody>
              <a:bodyPr>
                <a:normAutofit fontScale="40000" lnSpcReduction="20000"/>
              </a:bodyPr>
              <a:lstStyle/>
              <a:p>
                <a:pPr/>
                <a14:m>
                  <m:oMathPara xmlns:m="http://schemas.openxmlformats.org/officeDocument/2006/math">
                    <m:oMathParaPr>
                      <m:jc m:val="centerGroup"/>
                    </m:oMathParaPr>
                    <m:oMath xmlns:m="http://schemas.openxmlformats.org/officeDocument/2006/math">
                      <m:r>
                        <a:rPr lang="en-US" i="1">
                          <a:solidFill>
                            <a:srgbClr val="000000"/>
                          </a:solidFill>
                          <a:latin typeface="Cambria Math" panose="02040503050406030204" pitchFamily="18" charset="0"/>
                        </a:rPr>
                        <m:t>∝</m:t>
                      </m:r>
                    </m:oMath>
                  </m:oMathPara>
                </a14:m>
                <a:endParaRPr lang="en-US"/>
              </a:p>
            </p:txBody>
          </p:sp>
        </mc:Choice>
        <mc:Fallback>
          <p:sp>
            <p:nvSpPr>
              <p:cNvPr id="3" name="Object 2"/>
              <p:cNvSpPr txBox="1">
                <a:spLocks noRot="1" noChangeAspect="1" noMove="1" noResize="1" noEditPoints="1" noAdjustHandles="1" noChangeArrowheads="1" noChangeShapeType="1" noTextEdit="1"/>
              </p:cNvSpPr>
              <p:nvPr/>
            </p:nvSpPr>
            <p:spPr bwMode="auto">
              <a:xfrm>
                <a:off x="8077201" y="4495801"/>
                <a:ext cx="227013" cy="188913"/>
              </a:xfrm>
              <a:prstGeom prst="rect">
                <a:avLst/>
              </a:prstGeom>
              <a:blipFill>
                <a:blip r:embed="rId5"/>
                <a:stretch>
                  <a:fillRect/>
                </a:stretch>
              </a:blipFill>
            </p:spPr>
            <p:txBody>
              <a:bodyPr/>
              <a:lstStyle/>
              <a:p>
                <a:r>
                  <a:rPr lang="en-US">
                    <a:noFill/>
                  </a:rPr>
                  <a:t> </a:t>
                </a:r>
              </a:p>
            </p:txBody>
          </p:sp>
        </mc:Fallback>
      </mc:AlternateContent>
      <p:graphicFrame>
        <p:nvGraphicFramePr>
          <p:cNvPr id="10" name="Table 1"/>
          <p:cNvGraphicFramePr>
            <a:graphicFrameLocks noGrp="1"/>
          </p:cNvGraphicFramePr>
          <p:nvPr>
            <p:extLst>
              <p:ext uri="{D42A27DB-BD31-4B8C-83A1-F6EECF244321}">
                <p14:modId xmlns:p14="http://schemas.microsoft.com/office/powerpoint/2010/main" val="1490947687"/>
              </p:ext>
            </p:extLst>
          </p:nvPr>
        </p:nvGraphicFramePr>
        <p:xfrm>
          <a:off x="4533900" y="1188804"/>
          <a:ext cx="7010401" cy="2011596"/>
        </p:xfrm>
        <a:graphic>
          <a:graphicData uri="http://schemas.openxmlformats.org/drawingml/2006/table">
            <a:tbl>
              <a:tblPr firstRow="1" bandRow="1">
                <a:tableStyleId>{C6830E4D-B7D3-9949-31CF-B3FFDCDD0982}</a:tableStyleId>
              </a:tblPr>
              <a:tblGrid>
                <a:gridCol w="1051560">
                  <a:extLst>
                    <a:ext uri="{9D8B030D-6E8A-4147-A177-3AD203B41FA5}">
                      <a16:colId xmlns:a16="http://schemas.microsoft.com/office/drawing/2014/main" val="20000"/>
                    </a:ext>
                  </a:extLst>
                </a:gridCol>
                <a:gridCol w="663751">
                  <a:extLst>
                    <a:ext uri="{9D8B030D-6E8A-4147-A177-3AD203B41FA5}">
                      <a16:colId xmlns:a16="http://schemas.microsoft.com/office/drawing/2014/main" val="20001"/>
                    </a:ext>
                  </a:extLst>
                </a:gridCol>
                <a:gridCol w="4176409">
                  <a:extLst>
                    <a:ext uri="{9D8B030D-6E8A-4147-A177-3AD203B41FA5}">
                      <a16:colId xmlns:a16="http://schemas.microsoft.com/office/drawing/2014/main" val="20002"/>
                    </a:ext>
                  </a:extLst>
                </a:gridCol>
                <a:gridCol w="1118681">
                  <a:extLst>
                    <a:ext uri="{9D8B030D-6E8A-4147-A177-3AD203B41FA5}">
                      <a16:colId xmlns:a16="http://schemas.microsoft.com/office/drawing/2014/main" val="20003"/>
                    </a:ext>
                  </a:extLst>
                </a:gridCol>
              </a:tblGrid>
              <a:tr h="335227">
                <a:tc>
                  <a:txBody>
                    <a:bodyPr/>
                    <a:lstStyle/>
                    <a:p>
                      <a:pPr>
                        <a:defRPr/>
                      </a:pPr>
                      <a:r>
                        <a:rPr lang="en-US" sz="1600">
                          <a:solidFill>
                            <a:schemeClr val="tx1"/>
                          </a:solidFill>
                        </a:rPr>
                        <a:t>Set</a:t>
                      </a:r>
                      <a:endParaRPr/>
                    </a:p>
                  </a:txBody>
                  <a:tcPr marT="45713" marB="45713"/>
                </a:tc>
                <a:tc>
                  <a:txBody>
                    <a:bodyPr/>
                    <a:lstStyle/>
                    <a:p>
                      <a:pPr>
                        <a:defRPr/>
                      </a:pPr>
                      <a:r>
                        <a:rPr lang="en-US" sz="1600">
                          <a:solidFill>
                            <a:schemeClr val="tx1"/>
                          </a:solidFill>
                        </a:rPr>
                        <a:t>Doc</a:t>
                      </a:r>
                      <a:endParaRPr/>
                    </a:p>
                  </a:txBody>
                  <a:tcPr marT="45713" marB="45713"/>
                </a:tc>
                <a:tc>
                  <a:txBody>
                    <a:bodyPr/>
                    <a:lstStyle/>
                    <a:p>
                      <a:pPr>
                        <a:defRPr/>
                      </a:pPr>
                      <a:r>
                        <a:rPr lang="en-US" sz="1600">
                          <a:solidFill>
                            <a:schemeClr val="tx1"/>
                          </a:solidFill>
                        </a:rPr>
                        <a:t>Words</a:t>
                      </a:r>
                      <a:endParaRPr/>
                    </a:p>
                  </a:txBody>
                  <a:tcPr marT="45713" marB="45713"/>
                </a:tc>
                <a:tc>
                  <a:txBody>
                    <a:bodyPr/>
                    <a:lstStyle/>
                    <a:p>
                      <a:pPr>
                        <a:defRPr/>
                      </a:pPr>
                      <a:r>
                        <a:rPr lang="en-US" sz="1600">
                          <a:solidFill>
                            <a:schemeClr val="tx1"/>
                          </a:solidFill>
                        </a:rPr>
                        <a:t>Class</a:t>
                      </a:r>
                      <a:endParaRPr/>
                    </a:p>
                  </a:txBody>
                  <a:tcPr marT="45713" marB="45713"/>
                </a:tc>
                <a:extLst>
                  <a:ext uri="{0D108BD9-81ED-4DB2-BD59-A6C34878D82A}">
                    <a16:rowId xmlns:a16="http://schemas.microsoft.com/office/drawing/2014/main" val="10000"/>
                  </a:ext>
                </a:extLst>
              </a:tr>
              <a:tr h="335226">
                <a:tc>
                  <a:txBody>
                    <a:bodyPr/>
                    <a:lstStyle/>
                    <a:p>
                      <a:pPr>
                        <a:defRPr/>
                      </a:pPr>
                      <a:r>
                        <a:rPr lang="en-US" sz="1600" b="1"/>
                        <a:t>Train</a:t>
                      </a:r>
                      <a:endParaRPr/>
                    </a:p>
                  </a:txBody>
                  <a:tcPr marT="45713" marB="45713"/>
                </a:tc>
                <a:tc>
                  <a:txBody>
                    <a:bodyPr/>
                    <a:lstStyle/>
                    <a:p>
                      <a:pPr>
                        <a:defRPr/>
                      </a:pPr>
                      <a:r>
                        <a:rPr lang="en-US" sz="1600" b="1"/>
                        <a:t>1</a:t>
                      </a:r>
                      <a:endParaRPr/>
                    </a:p>
                  </a:txBody>
                  <a:tcPr marT="45713" marB="45713"/>
                </a:tc>
                <a:tc>
                  <a:txBody>
                    <a:bodyPr/>
                    <a:lstStyle/>
                    <a:p>
                      <a:pPr>
                        <a:defRPr/>
                      </a:pPr>
                      <a:r>
                        <a:rPr lang="en-US" sz="1600" b="1"/>
                        <a:t>Chinese Bejing Chinese</a:t>
                      </a:r>
                      <a:endParaRPr/>
                    </a:p>
                  </a:txBody>
                  <a:tcPr marT="45713" marB="45713"/>
                </a:tc>
                <a:tc>
                  <a:txBody>
                    <a:bodyPr/>
                    <a:lstStyle/>
                    <a:p>
                      <a:pPr>
                        <a:defRPr/>
                      </a:pPr>
                      <a:r>
                        <a:rPr lang="en-US" sz="1600" b="1"/>
                        <a:t>c</a:t>
                      </a:r>
                      <a:endParaRPr/>
                    </a:p>
                  </a:txBody>
                  <a:tcPr marT="45713" marB="45713"/>
                </a:tc>
                <a:extLst>
                  <a:ext uri="{0D108BD9-81ED-4DB2-BD59-A6C34878D82A}">
                    <a16:rowId xmlns:a16="http://schemas.microsoft.com/office/drawing/2014/main" val="10001"/>
                  </a:ext>
                </a:extLst>
              </a:tr>
              <a:tr h="335227">
                <a:tc>
                  <a:txBody>
                    <a:bodyPr/>
                    <a:lstStyle/>
                    <a:p>
                      <a:pPr>
                        <a:defRPr/>
                      </a:pPr>
                      <a:endParaRPr lang="en-US" sz="1600" b="1"/>
                    </a:p>
                  </a:txBody>
                  <a:tcPr marT="45713" marB="45713"/>
                </a:tc>
                <a:tc>
                  <a:txBody>
                    <a:bodyPr/>
                    <a:lstStyle/>
                    <a:p>
                      <a:pPr>
                        <a:defRPr/>
                      </a:pPr>
                      <a:r>
                        <a:rPr lang="en-US" sz="1600" b="1"/>
                        <a:t>2</a:t>
                      </a:r>
                      <a:endParaRPr/>
                    </a:p>
                  </a:txBody>
                  <a:tcPr marT="45713" marB="45713"/>
                </a:tc>
                <a:tc>
                  <a:txBody>
                    <a:bodyPr/>
                    <a:lstStyle/>
                    <a:p>
                      <a:pPr>
                        <a:defRPr/>
                      </a:pPr>
                      <a:r>
                        <a:rPr lang="en-US" sz="1600" b="1"/>
                        <a:t>Chinese Chinese Shanghai</a:t>
                      </a:r>
                      <a:endParaRPr/>
                    </a:p>
                  </a:txBody>
                  <a:tcPr marT="45713" marB="45713"/>
                </a:tc>
                <a:tc>
                  <a:txBody>
                    <a:bodyPr/>
                    <a:lstStyle/>
                    <a:p>
                      <a:pPr>
                        <a:defRPr/>
                      </a:pPr>
                      <a:r>
                        <a:rPr lang="en-US" sz="1600" b="1"/>
                        <a:t>c</a:t>
                      </a:r>
                      <a:endParaRPr/>
                    </a:p>
                  </a:txBody>
                  <a:tcPr marT="45713" marB="45713"/>
                </a:tc>
                <a:extLst>
                  <a:ext uri="{0D108BD9-81ED-4DB2-BD59-A6C34878D82A}">
                    <a16:rowId xmlns:a16="http://schemas.microsoft.com/office/drawing/2014/main" val="10002"/>
                  </a:ext>
                </a:extLst>
              </a:tr>
              <a:tr h="335226">
                <a:tc>
                  <a:txBody>
                    <a:bodyPr/>
                    <a:lstStyle/>
                    <a:p>
                      <a:pPr>
                        <a:defRPr/>
                      </a:pPr>
                      <a:endParaRPr lang="en-US" sz="1600" b="1"/>
                    </a:p>
                  </a:txBody>
                  <a:tcPr marT="45713" marB="45713"/>
                </a:tc>
                <a:tc>
                  <a:txBody>
                    <a:bodyPr/>
                    <a:lstStyle/>
                    <a:p>
                      <a:pPr>
                        <a:defRPr/>
                      </a:pPr>
                      <a:r>
                        <a:rPr lang="en-US" sz="1600" b="1"/>
                        <a:t>3</a:t>
                      </a:r>
                      <a:endParaRPr/>
                    </a:p>
                  </a:txBody>
                  <a:tcPr marT="45713" marB="45713"/>
                </a:tc>
                <a:tc>
                  <a:txBody>
                    <a:bodyPr/>
                    <a:lstStyle/>
                    <a:p>
                      <a:pPr>
                        <a:defRPr/>
                      </a:pPr>
                      <a:r>
                        <a:rPr lang="en-US" sz="1600" b="1"/>
                        <a:t>Chinese Macao</a:t>
                      </a:r>
                      <a:endParaRPr/>
                    </a:p>
                  </a:txBody>
                  <a:tcPr marT="45713" marB="45713"/>
                </a:tc>
                <a:tc>
                  <a:txBody>
                    <a:bodyPr/>
                    <a:lstStyle/>
                    <a:p>
                      <a:pPr>
                        <a:defRPr/>
                      </a:pPr>
                      <a:r>
                        <a:rPr lang="en-US" sz="1600" b="1"/>
                        <a:t>c</a:t>
                      </a:r>
                      <a:endParaRPr/>
                    </a:p>
                  </a:txBody>
                  <a:tcPr marT="45713" marB="45713"/>
                </a:tc>
                <a:extLst>
                  <a:ext uri="{0D108BD9-81ED-4DB2-BD59-A6C34878D82A}">
                    <a16:rowId xmlns:a16="http://schemas.microsoft.com/office/drawing/2014/main" val="10003"/>
                  </a:ext>
                </a:extLst>
              </a:tr>
              <a:tr h="335227">
                <a:tc>
                  <a:txBody>
                    <a:bodyPr/>
                    <a:lstStyle/>
                    <a:p>
                      <a:pPr>
                        <a:defRPr/>
                      </a:pPr>
                      <a:endParaRPr lang="en-US" sz="1600" b="1"/>
                    </a:p>
                  </a:txBody>
                  <a:tcPr marT="45713" marB="45713"/>
                </a:tc>
                <a:tc>
                  <a:txBody>
                    <a:bodyPr/>
                    <a:lstStyle/>
                    <a:p>
                      <a:pPr>
                        <a:defRPr/>
                      </a:pPr>
                      <a:r>
                        <a:rPr lang="en-US" sz="1600" b="1"/>
                        <a:t>4</a:t>
                      </a:r>
                      <a:endParaRPr/>
                    </a:p>
                  </a:txBody>
                  <a:tcPr marT="45713" marB="45713"/>
                </a:tc>
                <a:tc>
                  <a:txBody>
                    <a:bodyPr/>
                    <a:lstStyle/>
                    <a:p>
                      <a:pPr>
                        <a:defRPr/>
                      </a:pPr>
                      <a:r>
                        <a:rPr lang="en-US" sz="1600" b="1"/>
                        <a:t>Tokyo Japan Chinese</a:t>
                      </a:r>
                      <a:endParaRPr/>
                    </a:p>
                  </a:txBody>
                  <a:tcPr marT="45713" marB="45713"/>
                </a:tc>
                <a:tc>
                  <a:txBody>
                    <a:bodyPr/>
                    <a:lstStyle/>
                    <a:p>
                      <a:pPr>
                        <a:defRPr/>
                      </a:pPr>
                      <a:r>
                        <a:rPr lang="en-US" sz="1600" b="1"/>
                        <a:t>~c</a:t>
                      </a:r>
                      <a:endParaRPr/>
                    </a:p>
                  </a:txBody>
                  <a:tcPr marT="45713" marB="45713"/>
                </a:tc>
                <a:extLst>
                  <a:ext uri="{0D108BD9-81ED-4DB2-BD59-A6C34878D82A}">
                    <a16:rowId xmlns:a16="http://schemas.microsoft.com/office/drawing/2014/main" val="10004"/>
                  </a:ext>
                </a:extLst>
              </a:tr>
              <a:tr h="335226">
                <a:tc>
                  <a:txBody>
                    <a:bodyPr/>
                    <a:lstStyle/>
                    <a:p>
                      <a:pPr>
                        <a:defRPr/>
                      </a:pPr>
                      <a:r>
                        <a:rPr lang="en-US" sz="1600" b="1"/>
                        <a:t>Test</a:t>
                      </a:r>
                      <a:endParaRPr/>
                    </a:p>
                  </a:txBody>
                  <a:tcPr marT="45713" marB="45713">
                    <a:solidFill>
                      <a:schemeClr val="bg2">
                        <a:lumMod val="20000"/>
                        <a:lumOff val="80000"/>
                      </a:schemeClr>
                    </a:solidFill>
                  </a:tcPr>
                </a:tc>
                <a:tc>
                  <a:txBody>
                    <a:bodyPr/>
                    <a:lstStyle/>
                    <a:p>
                      <a:pPr>
                        <a:defRPr/>
                      </a:pPr>
                      <a:r>
                        <a:rPr lang="en-US" sz="1600" b="1"/>
                        <a:t>5</a:t>
                      </a:r>
                      <a:endParaRPr/>
                    </a:p>
                  </a:txBody>
                  <a:tcPr marT="45713" marB="45713">
                    <a:solidFill>
                      <a:schemeClr val="bg2">
                        <a:lumMod val="20000"/>
                        <a:lumOff val="80000"/>
                      </a:schemeClr>
                    </a:solidFill>
                  </a:tcPr>
                </a:tc>
                <a:tc>
                  <a:txBody>
                    <a:bodyPr/>
                    <a:lstStyle/>
                    <a:p>
                      <a:pPr>
                        <a:defRPr/>
                      </a:pPr>
                      <a:r>
                        <a:rPr lang="en-US" sz="1600" b="1"/>
                        <a:t>Chinese Chinese Chinese Tokyo Japan</a:t>
                      </a:r>
                    </a:p>
                  </a:txBody>
                  <a:tcPr marT="45713" marB="45713">
                    <a:solidFill>
                      <a:schemeClr val="bg2">
                        <a:lumMod val="20000"/>
                        <a:lumOff val="80000"/>
                      </a:schemeClr>
                    </a:solidFill>
                  </a:tcPr>
                </a:tc>
                <a:tc>
                  <a:txBody>
                    <a:bodyPr/>
                    <a:lstStyle/>
                    <a:p>
                      <a:pPr>
                        <a:defRPr/>
                      </a:pPr>
                      <a:r>
                        <a:rPr lang="en-US" sz="1600" b="1" dirty="0"/>
                        <a:t>?</a:t>
                      </a:r>
                      <a:endParaRPr dirty="0"/>
                    </a:p>
                  </a:txBody>
                  <a:tcPr marT="45713" marB="45713">
                    <a:solidFill>
                      <a:schemeClr val="bg2">
                        <a:lumMod val="20000"/>
                        <a:lumOff val="80000"/>
                      </a:schemeClr>
                    </a:solidFill>
                  </a:tcPr>
                </a:tc>
                <a:extLst>
                  <a:ext uri="{0D108BD9-81ED-4DB2-BD59-A6C34878D82A}">
                    <a16:rowId xmlns:a16="http://schemas.microsoft.com/office/drawing/2014/main" val="10005"/>
                  </a:ext>
                </a:extLst>
              </a:tr>
            </a:tbl>
          </a:graphicData>
        </a:graphic>
      </p:graphicFrame>
      <mc:AlternateContent xmlns:mc="http://schemas.openxmlformats.org/markup-compatibility/2006">
        <mc:Choice xmlns:a14="http://schemas.microsoft.com/office/drawing/2010/main" Requires="a14">
          <p:sp>
            <p:nvSpPr>
              <p:cNvPr id="7" name="Object 6"/>
              <p:cNvSpPr txBox="1"/>
              <p:nvPr/>
            </p:nvSpPr>
            <p:spPr bwMode="auto">
              <a:xfrm>
                <a:off x="1523999" y="1219200"/>
                <a:ext cx="1979713" cy="630236"/>
              </a:xfrm>
              <a:prstGeom prst="rect">
                <a:avLst/>
              </a:prstGeom>
            </p:spPr>
            <p:txBody>
              <a:bodyPr>
                <a:noAutofit/>
              </a:bodyPr>
              <a:lstStyle/>
              <a:p>
                <a:pPr/>
                <a14:m>
                  <m:oMathPara xmlns:m="http://schemas.openxmlformats.org/officeDocument/2006/math">
                    <m:oMathParaPr>
                      <m:jc m:val="centerGroup"/>
                    </m:oMathParaPr>
                    <m:oMath xmlns:m="http://schemas.openxmlformats.org/officeDocument/2006/math">
                      <m:acc>
                        <m:accPr>
                          <m:chr m:val="̂"/>
                          <m:ctrlPr>
                            <a:rPr lang="en-US" sz="2400" i="1">
                              <a:solidFill>
                                <a:srgbClr val="000000"/>
                              </a:solidFill>
                              <a:latin typeface="Cambria Math" panose="02040503050406030204" pitchFamily="18" charset="0"/>
                            </a:rPr>
                          </m:ctrlPr>
                        </m:accPr>
                        <m:e>
                          <m:r>
                            <a:rPr lang="en-US" sz="2400" i="1">
                              <a:solidFill>
                                <a:srgbClr val="000000"/>
                              </a:solidFill>
                              <a:latin typeface="Cambria Math" panose="02040503050406030204" pitchFamily="18" charset="0"/>
                            </a:rPr>
                            <m:t>𝑃</m:t>
                          </m:r>
                        </m:e>
                      </m:acc>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𝑐</m:t>
                      </m:r>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𝑁</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𝑐</m:t>
                          </m:r>
                          <m:r>
                            <a:rPr lang="en-US" sz="2400" i="1">
                              <a:solidFill>
                                <a:srgbClr val="000000"/>
                              </a:solidFill>
                              <a:latin typeface="Cambria Math" panose="02040503050406030204" pitchFamily="18" charset="0"/>
                            </a:rPr>
                            <m:t>)</m:t>
                          </m:r>
                        </m:num>
                        <m:den>
                          <m:r>
                            <a:rPr lang="en-US" sz="2400" i="1">
                              <a:solidFill>
                                <a:srgbClr val="000000"/>
                              </a:solidFill>
                              <a:latin typeface="Cambria Math" panose="02040503050406030204" pitchFamily="18" charset="0"/>
                            </a:rPr>
                            <m:t>𝑁</m:t>
                          </m:r>
                        </m:den>
                      </m:f>
                    </m:oMath>
                  </m:oMathPara>
                </a14:m>
                <a:endParaRPr lang="en-US" sz="2400"/>
              </a:p>
            </p:txBody>
          </p:sp>
        </mc:Choice>
        <mc:Fallback>
          <p:sp>
            <p:nvSpPr>
              <p:cNvPr id="7" name="Object 6"/>
              <p:cNvSpPr txBox="1">
                <a:spLocks noRot="1" noChangeAspect="1" noMove="1" noResize="1" noEditPoints="1" noAdjustHandles="1" noChangeArrowheads="1" noChangeShapeType="1" noTextEdit="1"/>
              </p:cNvSpPr>
              <p:nvPr/>
            </p:nvSpPr>
            <p:spPr bwMode="auto">
              <a:xfrm>
                <a:off x="1523999" y="1219200"/>
                <a:ext cx="1979713" cy="630236"/>
              </a:xfrm>
              <a:prstGeom prst="rect">
                <a:avLst/>
              </a:prstGeom>
              <a:blipFill>
                <a:blip r:embed="rId6"/>
                <a:stretch>
                  <a:fillRect b="-1747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Object 7"/>
              <p:cNvSpPr txBox="1"/>
              <p:nvPr/>
            </p:nvSpPr>
            <p:spPr bwMode="auto">
              <a:xfrm>
                <a:off x="1524001" y="2209801"/>
                <a:ext cx="3009899" cy="671513"/>
              </a:xfrm>
              <a:prstGeom prst="rect">
                <a:avLst/>
              </a:prstGeom>
            </p:spPr>
            <p:txBody>
              <a:bodyPr>
                <a:noAutofit/>
              </a:bodyPr>
              <a:lstStyle/>
              <a:p>
                <a:pPr/>
                <a14:m>
                  <m:oMathPara xmlns:m="http://schemas.openxmlformats.org/officeDocument/2006/math">
                    <m:oMathParaPr>
                      <m:jc m:val="centerGroup"/>
                    </m:oMathParaPr>
                    <m:oMath xmlns:m="http://schemas.openxmlformats.org/officeDocument/2006/math">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𝑃</m:t>
                          </m:r>
                        </m:e>
                      </m:acc>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𝑤</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𝑐</m:t>
                      </m:r>
                      <m:r>
                        <a:rPr lang="en-US" sz="2000" i="1">
                          <a:solidFill>
                            <a:srgbClr val="000000"/>
                          </a:solidFill>
                          <a:latin typeface="Cambria Math" panose="02040503050406030204" pitchFamily="18" charset="0"/>
                        </a:rPr>
                        <m:t>)=</m:t>
                      </m:r>
                      <m:f>
                        <m:fPr>
                          <m:ctrlPr>
                            <a:rPr lang="en-US" sz="2000" i="1">
                              <a:solidFill>
                                <a:srgbClr val="000000"/>
                              </a:solidFill>
                              <a:latin typeface="Cambria Math" panose="02040503050406030204" pitchFamily="18" charset="0"/>
                            </a:rPr>
                          </m:ctrlPr>
                        </m:fPr>
                        <m:num>
                          <m:r>
                            <a:rPr lang="en-US" sz="2000" i="1">
                              <a:solidFill>
                                <a:srgbClr val="000000"/>
                              </a:solidFill>
                              <a:latin typeface="Cambria Math" panose="02040503050406030204" pitchFamily="18" charset="0"/>
                            </a:rPr>
                            <m:t>𝑁</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𝑤</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𝑐</m:t>
                          </m:r>
                          <m:r>
                            <a:rPr lang="en-US" sz="2000" i="1">
                              <a:solidFill>
                                <a:srgbClr val="000000"/>
                              </a:solidFill>
                              <a:latin typeface="Cambria Math" panose="02040503050406030204" pitchFamily="18" charset="0"/>
                            </a:rPr>
                            <m:t>)+1</m:t>
                          </m:r>
                        </m:num>
                        <m:den>
                          <m:r>
                            <a:rPr lang="en-US" sz="2000" i="1">
                              <a:solidFill>
                                <a:srgbClr val="000000"/>
                              </a:solidFill>
                              <a:latin typeface="Cambria Math" panose="02040503050406030204" pitchFamily="18" charset="0"/>
                            </a:rPr>
                            <m:t>𝑁</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𝑐</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𝑉</m:t>
                          </m:r>
                          <m:r>
                            <a:rPr lang="en-US" sz="2000" i="1">
                              <a:solidFill>
                                <a:srgbClr val="000000"/>
                              </a:solidFill>
                              <a:latin typeface="Cambria Math" panose="02040503050406030204" pitchFamily="18" charset="0"/>
                            </a:rPr>
                            <m:t>|</m:t>
                          </m:r>
                        </m:den>
                      </m:f>
                    </m:oMath>
                  </m:oMathPara>
                </a14:m>
                <a:endParaRPr lang="en-US" sz="2000" dirty="0"/>
              </a:p>
            </p:txBody>
          </p:sp>
        </mc:Choice>
        <mc:Fallback>
          <p:sp>
            <p:nvSpPr>
              <p:cNvPr id="8" name="Object 7"/>
              <p:cNvSpPr txBox="1">
                <a:spLocks noRot="1" noChangeAspect="1" noMove="1" noResize="1" noEditPoints="1" noAdjustHandles="1" noChangeArrowheads="1" noChangeShapeType="1" noTextEdit="1"/>
              </p:cNvSpPr>
              <p:nvPr/>
            </p:nvSpPr>
            <p:spPr bwMode="auto">
              <a:xfrm>
                <a:off x="1524001" y="2209801"/>
                <a:ext cx="3009899" cy="671513"/>
              </a:xfrm>
              <a:prstGeom prst="rect">
                <a:avLst/>
              </a:prstGeom>
              <a:blipFill>
                <a:blip r:embed="rId7"/>
                <a:stretch>
                  <a:fillRect b="-1818"/>
                </a:stretch>
              </a:blipFill>
            </p:spPr>
            <p:txBody>
              <a:bodyPr/>
              <a:lstStyle/>
              <a:p>
                <a:r>
                  <a:rPr lang="en-US">
                    <a:noFill/>
                  </a:rPr>
                  <a:t> </a:t>
                </a:r>
              </a:p>
            </p:txBody>
          </p:sp>
        </mc:Fallback>
      </mc:AlternateContent>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p:txBody>
          <a:bodyPr/>
          <a:lstStyle/>
          <a:p>
            <a:pPr>
              <a:defRPr/>
            </a:pPr>
            <a:r>
              <a:rPr lang="en-US">
                <a:latin typeface="Tw Cen MT Condensed"/>
              </a:rPr>
              <a:t>Naïve Bayes Text Classification</a:t>
            </a:r>
            <a:endParaRPr/>
          </a:p>
        </p:txBody>
      </p:sp>
      <p:sp>
        <p:nvSpPr>
          <p:cNvPr id="5" name="Rectangle 3"/>
          <p:cNvSpPr>
            <a:spLocks noGrp="1" noChangeArrowheads="1"/>
          </p:cNvSpPr>
          <p:nvPr>
            <p:ph idx="1"/>
          </p:nvPr>
        </p:nvSpPr>
        <p:spPr bwMode="auto">
          <a:xfrm>
            <a:off x="1828836" y="1107109"/>
            <a:ext cx="7772400" cy="511175"/>
          </a:xfrm>
        </p:spPr>
        <p:txBody>
          <a:bodyPr/>
          <a:lstStyle/>
          <a:p>
            <a:pPr marL="0" indent="0">
              <a:buNone/>
              <a:defRPr/>
            </a:pPr>
            <a:r>
              <a:rPr lang="en-US" dirty="0">
                <a:latin typeface="Calibri"/>
              </a:rPr>
              <a:t>Naïve Bayes algorithm – training phase.</a:t>
            </a:r>
            <a:endParaRPr dirty="0"/>
          </a:p>
        </p:txBody>
      </p:sp>
      <p:sp>
        <p:nvSpPr>
          <p:cNvPr id="6" name="Footer Placeholder 4"/>
          <p:cNvSpPr>
            <a:spLocks noGrp="1"/>
          </p:cNvSpPr>
          <p:nvPr>
            <p:ph type="ftr" sz="quarter" idx="4294967295"/>
          </p:nvPr>
        </p:nvSpPr>
        <p:spPr bwMode="auto">
          <a:xfrm>
            <a:off x="925488" y="6595574"/>
            <a:ext cx="2362200" cy="304800"/>
          </a:xfrm>
          <a:prstGeom prst="rect">
            <a:avLst/>
          </a:prstGeom>
          <a:noFill/>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lgn="r">
              <a:defRPr/>
            </a:pPr>
            <a:r>
              <a:rPr lang="en-US" sz="1400" b="0">
                <a:latin typeface="Tw Cen MT"/>
              </a:rPr>
              <a:t>Slide from Chien Chin Chen</a:t>
            </a:r>
            <a:endParaRPr/>
          </a:p>
        </p:txBody>
      </p:sp>
      <p:sp>
        <p:nvSpPr>
          <p:cNvPr id="7" name="Text Box 4"/>
          <p:cNvSpPr>
            <a:spLocks/>
          </p:cNvSpPr>
          <p:nvPr/>
        </p:nvSpPr>
        <p:spPr bwMode="auto">
          <a:xfrm>
            <a:off x="1843887" y="1970391"/>
            <a:ext cx="6877085" cy="4532569"/>
          </a:xfrm>
          <a:prstGeom prst="rect">
            <a:avLst/>
          </a:prstGeom>
          <a:solidFill>
            <a:schemeClr val="bg1"/>
          </a:solidFill>
          <a:ln w="9525">
            <a:solidFill>
              <a:schemeClr val="tx1"/>
            </a:solidFill>
            <a:miter lim="800000"/>
            <a:headEnd/>
            <a:tailEnd/>
          </a:ln>
        </p:spPr>
        <p:txBody>
          <a:bodyPr>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lgn="l">
              <a:defRPr/>
            </a:pPr>
            <a:r>
              <a:rPr lang="en-US" sz="2000" b="0" dirty="0" err="1">
                <a:latin typeface="Courier New"/>
                <a:ea typeface="PMingLiU"/>
                <a:cs typeface="PMingLiU"/>
              </a:rPr>
              <a:t>TrainMultinomialNB</a:t>
            </a:r>
            <a:r>
              <a:rPr lang="en-US" sz="2000" b="0" dirty="0">
                <a:ea typeface="PMingLiU"/>
                <a:cs typeface="PMingLiU"/>
              </a:rPr>
              <a:t>(</a:t>
            </a:r>
            <a:r>
              <a:rPr lang="en-US" sz="2000" b="0" i="1" dirty="0">
                <a:ea typeface="PMingLiU"/>
                <a:cs typeface="PMingLiU"/>
              </a:rPr>
              <a:t>C</a:t>
            </a:r>
            <a:r>
              <a:rPr lang="en-US" sz="2000" b="0" dirty="0">
                <a:ea typeface="PMingLiU"/>
                <a:cs typeface="PMingLiU"/>
              </a:rPr>
              <a:t>, </a:t>
            </a:r>
            <a:r>
              <a:rPr lang="en-US" sz="2000" b="0" i="1" dirty="0">
                <a:ea typeface="PMingLiU"/>
                <a:cs typeface="PMingLiU"/>
              </a:rPr>
              <a:t>D</a:t>
            </a:r>
            <a:r>
              <a:rPr lang="en-US" sz="2000" b="0" dirty="0">
                <a:ea typeface="PMingLiU"/>
                <a:cs typeface="PMingLiU"/>
              </a:rPr>
              <a:t>)</a:t>
            </a:r>
            <a:endParaRPr dirty="0"/>
          </a:p>
          <a:p>
            <a:pPr algn="l">
              <a:defRPr/>
            </a:pPr>
            <a:r>
              <a:rPr lang="en-US" sz="2000" b="0" i="1" dirty="0">
                <a:ea typeface="PMingLiU"/>
                <a:cs typeface="PMingLiU"/>
              </a:rPr>
              <a:t>V</a:t>
            </a:r>
            <a:r>
              <a:rPr lang="en-US" sz="2000" b="0" dirty="0">
                <a:ea typeface="PMingLiU"/>
                <a:cs typeface="PMingLiU"/>
              </a:rPr>
              <a:t> </a:t>
            </a:r>
            <a:r>
              <a:rPr lang="en-US" sz="2000" b="0" dirty="0">
                <a:latin typeface="Symbol"/>
                <a:ea typeface="PMingLiU"/>
                <a:cs typeface="PMingLiU"/>
              </a:rPr>
              <a:t>=</a:t>
            </a:r>
            <a:r>
              <a:rPr lang="en-US" sz="2000" b="0" dirty="0">
                <a:ea typeface="PMingLiU"/>
                <a:cs typeface="PMingLiU"/>
              </a:rPr>
              <a:t> </a:t>
            </a:r>
            <a:r>
              <a:rPr lang="en-US" sz="2000" b="0" dirty="0" err="1">
                <a:latin typeface="Courier New"/>
                <a:ea typeface="PMingLiU"/>
                <a:cs typeface="PMingLiU"/>
              </a:rPr>
              <a:t>ExtractVocabulary</a:t>
            </a:r>
            <a:r>
              <a:rPr lang="en-US" sz="2000" b="0" dirty="0">
                <a:ea typeface="PMingLiU"/>
                <a:cs typeface="PMingLiU"/>
              </a:rPr>
              <a:t>(</a:t>
            </a:r>
            <a:r>
              <a:rPr lang="en-US" sz="2000" b="0" i="1" dirty="0">
                <a:ea typeface="PMingLiU"/>
                <a:cs typeface="PMingLiU"/>
              </a:rPr>
              <a:t>D</a:t>
            </a:r>
            <a:r>
              <a:rPr lang="en-US" sz="2000" b="0" dirty="0">
                <a:ea typeface="PMingLiU"/>
                <a:cs typeface="PMingLiU"/>
              </a:rPr>
              <a:t>)</a:t>
            </a:r>
            <a:endParaRPr dirty="0"/>
          </a:p>
          <a:p>
            <a:pPr algn="l">
              <a:defRPr/>
            </a:pPr>
            <a:r>
              <a:rPr lang="en-US" sz="2000" b="0" i="1" dirty="0">
                <a:ea typeface="PMingLiU"/>
                <a:cs typeface="PMingLiU"/>
              </a:rPr>
              <a:t>N</a:t>
            </a:r>
            <a:r>
              <a:rPr lang="en-US" sz="2000" b="0" dirty="0">
                <a:ea typeface="PMingLiU"/>
                <a:cs typeface="PMingLiU"/>
              </a:rPr>
              <a:t> = </a:t>
            </a:r>
            <a:r>
              <a:rPr lang="en-US" sz="2000" b="0" dirty="0" err="1">
                <a:latin typeface="Courier New"/>
                <a:ea typeface="PMingLiU"/>
                <a:cs typeface="PMingLiU"/>
              </a:rPr>
              <a:t>CountDocs</a:t>
            </a:r>
            <a:r>
              <a:rPr lang="en-US" sz="2000" b="0" dirty="0">
                <a:ea typeface="PMingLiU"/>
                <a:cs typeface="PMingLiU"/>
              </a:rPr>
              <a:t>(</a:t>
            </a:r>
            <a:r>
              <a:rPr lang="en-US" sz="2000" b="0" i="1" dirty="0">
                <a:ea typeface="PMingLiU"/>
                <a:cs typeface="PMingLiU"/>
              </a:rPr>
              <a:t>D</a:t>
            </a:r>
            <a:r>
              <a:rPr lang="en-US" sz="2000" b="0" dirty="0">
                <a:ea typeface="PMingLiU"/>
                <a:cs typeface="PMingLiU"/>
              </a:rPr>
              <a:t>)</a:t>
            </a:r>
            <a:endParaRPr dirty="0"/>
          </a:p>
          <a:p>
            <a:pPr algn="l">
              <a:defRPr/>
            </a:pPr>
            <a:endParaRPr lang="en-US" sz="2000" b="0" dirty="0">
              <a:ea typeface="PMingLiU"/>
              <a:cs typeface="PMingLiU"/>
            </a:endParaRPr>
          </a:p>
          <a:p>
            <a:pPr algn="l">
              <a:defRPr/>
            </a:pPr>
            <a:r>
              <a:rPr lang="en-US" sz="2000" b="0" dirty="0">
                <a:ea typeface="PMingLiU"/>
                <a:cs typeface="PMingLiU"/>
              </a:rPr>
              <a:t>for each </a:t>
            </a:r>
            <a:r>
              <a:rPr lang="en-US" sz="2000" b="0" i="1" dirty="0">
                <a:ea typeface="PMingLiU"/>
                <a:cs typeface="PMingLiU"/>
              </a:rPr>
              <a:t>c</a:t>
            </a:r>
            <a:r>
              <a:rPr lang="en-US" sz="2000" b="0" dirty="0">
                <a:ea typeface="PMingLiU"/>
                <a:cs typeface="PMingLiU"/>
              </a:rPr>
              <a:t> in </a:t>
            </a:r>
            <a:r>
              <a:rPr lang="en-US" sz="2000" b="0" i="1" dirty="0">
                <a:ea typeface="PMingLiU"/>
                <a:cs typeface="PMingLiU"/>
              </a:rPr>
              <a:t>C</a:t>
            </a:r>
            <a:endParaRPr dirty="0"/>
          </a:p>
          <a:p>
            <a:pPr algn="l">
              <a:defRPr/>
            </a:pPr>
            <a:r>
              <a:rPr lang="en-US" sz="2000" b="0" dirty="0">
                <a:ea typeface="PMingLiU"/>
                <a:cs typeface="PMingLiU"/>
              </a:rPr>
              <a:t>    </a:t>
            </a:r>
            <a:r>
              <a:rPr lang="en-US" sz="2000" b="0" i="1" dirty="0">
                <a:ea typeface="PMingLiU"/>
                <a:cs typeface="PMingLiU"/>
              </a:rPr>
              <a:t>N</a:t>
            </a:r>
            <a:r>
              <a:rPr lang="en-US" sz="2000" b="0" i="1" baseline="-25000" dirty="0">
                <a:ea typeface="PMingLiU"/>
                <a:cs typeface="PMingLiU"/>
              </a:rPr>
              <a:t>c</a:t>
            </a:r>
            <a:r>
              <a:rPr lang="en-US" sz="2000" b="0" dirty="0">
                <a:ea typeface="PMingLiU"/>
                <a:cs typeface="PMingLiU"/>
              </a:rPr>
              <a:t> = </a:t>
            </a:r>
            <a:r>
              <a:rPr lang="en-US" sz="2000" b="0" dirty="0" err="1">
                <a:latin typeface="Courier New"/>
                <a:ea typeface="PMingLiU"/>
                <a:cs typeface="PMingLiU"/>
              </a:rPr>
              <a:t>CountDocsInClass</a:t>
            </a:r>
            <a:r>
              <a:rPr lang="en-US" sz="2000" b="0" dirty="0">
                <a:ea typeface="PMingLiU"/>
                <a:cs typeface="PMingLiU"/>
              </a:rPr>
              <a:t>(</a:t>
            </a:r>
            <a:r>
              <a:rPr lang="en-US" sz="2000" b="0" i="1" dirty="0">
                <a:ea typeface="PMingLiU"/>
                <a:cs typeface="PMingLiU"/>
              </a:rPr>
              <a:t>D</a:t>
            </a:r>
            <a:r>
              <a:rPr lang="en-US" sz="2000" b="0" dirty="0">
                <a:ea typeface="PMingLiU"/>
                <a:cs typeface="PMingLiU"/>
              </a:rPr>
              <a:t>, </a:t>
            </a:r>
            <a:r>
              <a:rPr lang="en-US" sz="2000" b="0" i="1" dirty="0">
                <a:ea typeface="PMingLiU"/>
                <a:cs typeface="PMingLiU"/>
              </a:rPr>
              <a:t>c</a:t>
            </a:r>
            <a:r>
              <a:rPr lang="en-US" sz="2000" b="0" dirty="0">
                <a:ea typeface="PMingLiU"/>
                <a:cs typeface="PMingLiU"/>
              </a:rPr>
              <a:t>)</a:t>
            </a:r>
            <a:endParaRPr dirty="0"/>
          </a:p>
          <a:p>
            <a:pPr algn="l">
              <a:defRPr/>
            </a:pPr>
            <a:r>
              <a:rPr lang="en-US" sz="2000" b="0" dirty="0">
                <a:ea typeface="PMingLiU"/>
                <a:cs typeface="PMingLiU"/>
              </a:rPr>
              <a:t>    </a:t>
            </a:r>
            <a:r>
              <a:rPr lang="en-US" sz="2000" b="0" i="1" dirty="0">
                <a:ea typeface="PMingLiU"/>
                <a:cs typeface="PMingLiU"/>
              </a:rPr>
              <a:t>prior</a:t>
            </a:r>
            <a:r>
              <a:rPr lang="en-US" sz="2000" b="0" dirty="0">
                <a:ea typeface="PMingLiU"/>
                <a:cs typeface="PMingLiU"/>
              </a:rPr>
              <a:t>[</a:t>
            </a:r>
            <a:r>
              <a:rPr lang="en-US" sz="2000" b="0" i="1" dirty="0">
                <a:ea typeface="PMingLiU"/>
                <a:cs typeface="PMingLiU"/>
              </a:rPr>
              <a:t>c</a:t>
            </a:r>
            <a:r>
              <a:rPr lang="en-US" sz="2000" b="0" dirty="0">
                <a:ea typeface="PMingLiU"/>
                <a:cs typeface="PMingLiU"/>
              </a:rPr>
              <a:t>] = </a:t>
            </a:r>
            <a:r>
              <a:rPr lang="en-US" sz="2000" b="0" i="1" dirty="0">
                <a:ea typeface="PMingLiU"/>
                <a:cs typeface="PMingLiU"/>
              </a:rPr>
              <a:t>N</a:t>
            </a:r>
            <a:r>
              <a:rPr lang="en-US" sz="2000" b="0" i="1" baseline="-25000" dirty="0">
                <a:ea typeface="PMingLiU"/>
                <a:cs typeface="PMingLiU"/>
              </a:rPr>
              <a:t>c</a:t>
            </a:r>
            <a:r>
              <a:rPr lang="en-US" sz="2000" b="0" dirty="0">
                <a:ea typeface="PMingLiU"/>
                <a:cs typeface="PMingLiU"/>
              </a:rPr>
              <a:t> / </a:t>
            </a:r>
            <a:r>
              <a:rPr lang="en-US" sz="2000" b="0" dirty="0">
                <a:latin typeface="Courier New"/>
                <a:ea typeface="PMingLiU"/>
                <a:cs typeface="Courier New"/>
              </a:rPr>
              <a:t>Count</a:t>
            </a:r>
            <a:r>
              <a:rPr lang="en-US" sz="2000" b="0" dirty="0">
                <a:ea typeface="PMingLiU"/>
                <a:cs typeface="PMingLiU"/>
              </a:rPr>
              <a:t>(</a:t>
            </a:r>
            <a:r>
              <a:rPr lang="en-US" sz="2000" b="0" i="1" dirty="0">
                <a:ea typeface="PMingLiU"/>
                <a:cs typeface="PMingLiU"/>
              </a:rPr>
              <a:t>C</a:t>
            </a:r>
            <a:r>
              <a:rPr lang="en-US" sz="2000" b="0" dirty="0">
                <a:ea typeface="PMingLiU"/>
                <a:cs typeface="PMingLiU"/>
              </a:rPr>
              <a:t>)</a:t>
            </a:r>
            <a:endParaRPr dirty="0"/>
          </a:p>
          <a:p>
            <a:pPr algn="l">
              <a:defRPr/>
            </a:pPr>
            <a:r>
              <a:rPr lang="en-US" sz="2000" b="0" dirty="0">
                <a:ea typeface="PMingLiU"/>
                <a:cs typeface="PMingLiU"/>
              </a:rPr>
              <a:t>    </a:t>
            </a:r>
            <a:r>
              <a:rPr lang="en-US" sz="2000" b="0" i="1" dirty="0" err="1">
                <a:ea typeface="PMingLiU"/>
                <a:cs typeface="PMingLiU"/>
              </a:rPr>
              <a:t>text</a:t>
            </a:r>
            <a:r>
              <a:rPr lang="en-US" sz="2000" b="0" i="1" baseline="-25000" dirty="0" err="1">
                <a:ea typeface="PMingLiU"/>
                <a:cs typeface="PMingLiU"/>
              </a:rPr>
              <a:t>c</a:t>
            </a:r>
            <a:r>
              <a:rPr lang="en-US" sz="2000" b="0" dirty="0">
                <a:ea typeface="PMingLiU"/>
                <a:cs typeface="PMingLiU"/>
              </a:rPr>
              <a:t> = </a:t>
            </a:r>
            <a:r>
              <a:rPr lang="en-US" sz="2000" b="0" dirty="0" err="1">
                <a:latin typeface="Courier New"/>
                <a:ea typeface="PMingLiU"/>
                <a:cs typeface="PMingLiU"/>
              </a:rPr>
              <a:t>TextOfAllDocsInClass</a:t>
            </a:r>
            <a:r>
              <a:rPr lang="en-US" sz="2000" b="0" dirty="0">
                <a:ea typeface="PMingLiU"/>
                <a:cs typeface="PMingLiU"/>
              </a:rPr>
              <a:t>(</a:t>
            </a:r>
            <a:r>
              <a:rPr lang="en-US" sz="2000" b="0" i="1" dirty="0">
                <a:ea typeface="PMingLiU"/>
                <a:cs typeface="PMingLiU"/>
              </a:rPr>
              <a:t>D</a:t>
            </a:r>
            <a:r>
              <a:rPr lang="en-US" sz="2000" b="0" dirty="0">
                <a:ea typeface="PMingLiU"/>
                <a:cs typeface="PMingLiU"/>
              </a:rPr>
              <a:t>, </a:t>
            </a:r>
            <a:r>
              <a:rPr lang="en-US" sz="2000" b="0" i="1" dirty="0">
                <a:ea typeface="PMingLiU"/>
                <a:cs typeface="PMingLiU"/>
              </a:rPr>
              <a:t>c</a:t>
            </a:r>
            <a:r>
              <a:rPr lang="en-US" sz="2000" b="0" dirty="0">
                <a:ea typeface="PMingLiU"/>
                <a:cs typeface="PMingLiU"/>
              </a:rPr>
              <a:t>)</a:t>
            </a:r>
            <a:endParaRPr dirty="0"/>
          </a:p>
          <a:p>
            <a:pPr algn="l">
              <a:defRPr/>
            </a:pPr>
            <a:r>
              <a:rPr lang="en-US" sz="2000" b="0" dirty="0">
                <a:ea typeface="PMingLiU"/>
                <a:cs typeface="PMingLiU"/>
              </a:rPr>
              <a:t>    for each </a:t>
            </a:r>
            <a:r>
              <a:rPr lang="en-US" sz="2000" b="0" i="1" dirty="0">
                <a:ea typeface="PMingLiU"/>
                <a:cs typeface="PMingLiU"/>
              </a:rPr>
              <a:t>t</a:t>
            </a:r>
            <a:r>
              <a:rPr lang="en-US" sz="2000" b="0" dirty="0">
                <a:ea typeface="PMingLiU"/>
                <a:cs typeface="PMingLiU"/>
              </a:rPr>
              <a:t> in </a:t>
            </a:r>
            <a:r>
              <a:rPr lang="en-US" sz="2000" b="0" i="1" dirty="0">
                <a:ea typeface="PMingLiU"/>
                <a:cs typeface="PMingLiU"/>
              </a:rPr>
              <a:t>V</a:t>
            </a:r>
            <a:endParaRPr dirty="0"/>
          </a:p>
          <a:p>
            <a:pPr algn="l">
              <a:defRPr/>
            </a:pPr>
            <a:r>
              <a:rPr lang="en-US" sz="2000" b="0" dirty="0">
                <a:ea typeface="PMingLiU"/>
                <a:cs typeface="PMingLiU"/>
              </a:rPr>
              <a:t>       </a:t>
            </a:r>
            <a:r>
              <a:rPr lang="en-US" sz="2000" b="0" i="1" dirty="0" err="1">
                <a:ea typeface="PMingLiU"/>
                <a:cs typeface="PMingLiU"/>
              </a:rPr>
              <a:t>F</a:t>
            </a:r>
            <a:r>
              <a:rPr lang="en-US" sz="2000" b="0" i="1" baseline="-25000" dirty="0" err="1">
                <a:ea typeface="PMingLiU"/>
                <a:cs typeface="PMingLiU"/>
              </a:rPr>
              <a:t>tc</a:t>
            </a:r>
            <a:r>
              <a:rPr lang="en-US" sz="2000" b="0" dirty="0">
                <a:ea typeface="PMingLiU"/>
                <a:cs typeface="PMingLiU"/>
              </a:rPr>
              <a:t> = </a:t>
            </a:r>
            <a:r>
              <a:rPr lang="en-US" sz="2000" b="0" dirty="0" err="1">
                <a:latin typeface="Courier New"/>
                <a:ea typeface="PMingLiU"/>
                <a:cs typeface="PMingLiU"/>
              </a:rPr>
              <a:t>CountOccurrencesOfTerm</a:t>
            </a:r>
            <a:r>
              <a:rPr lang="en-US" sz="2000" b="0" dirty="0">
                <a:ea typeface="PMingLiU"/>
                <a:cs typeface="PMingLiU"/>
              </a:rPr>
              <a:t>(</a:t>
            </a:r>
            <a:r>
              <a:rPr lang="en-US" sz="2000" b="0" i="1" dirty="0">
                <a:ea typeface="PMingLiU"/>
                <a:cs typeface="PMingLiU"/>
              </a:rPr>
              <a:t>t, </a:t>
            </a:r>
            <a:r>
              <a:rPr lang="en-US" sz="2000" b="0" i="1" dirty="0" err="1">
                <a:ea typeface="PMingLiU"/>
                <a:cs typeface="PMingLiU"/>
              </a:rPr>
              <a:t>text</a:t>
            </a:r>
            <a:r>
              <a:rPr lang="en-US" sz="2000" b="0" i="1" baseline="-25000" dirty="0" err="1">
                <a:ea typeface="PMingLiU"/>
                <a:cs typeface="PMingLiU"/>
              </a:rPr>
              <a:t>c</a:t>
            </a:r>
            <a:r>
              <a:rPr lang="en-US" sz="2000" b="0" dirty="0">
                <a:ea typeface="PMingLiU"/>
                <a:cs typeface="PMingLiU"/>
              </a:rPr>
              <a:t>)</a:t>
            </a:r>
            <a:endParaRPr dirty="0"/>
          </a:p>
          <a:p>
            <a:pPr algn="l">
              <a:defRPr/>
            </a:pPr>
            <a:r>
              <a:rPr lang="en-US" sz="2000" b="0" dirty="0">
                <a:ea typeface="PMingLiU"/>
                <a:cs typeface="PMingLiU"/>
              </a:rPr>
              <a:t>    for each </a:t>
            </a:r>
            <a:r>
              <a:rPr lang="en-US" sz="2000" b="0" i="1" dirty="0">
                <a:ea typeface="PMingLiU"/>
                <a:cs typeface="PMingLiU"/>
              </a:rPr>
              <a:t>t</a:t>
            </a:r>
            <a:r>
              <a:rPr lang="en-US" sz="2000" b="0" dirty="0">
                <a:ea typeface="PMingLiU"/>
                <a:cs typeface="PMingLiU"/>
              </a:rPr>
              <a:t> in </a:t>
            </a:r>
            <a:r>
              <a:rPr lang="en-US" sz="2000" b="0" i="1" dirty="0">
                <a:ea typeface="PMingLiU"/>
                <a:cs typeface="PMingLiU"/>
              </a:rPr>
              <a:t>V</a:t>
            </a:r>
            <a:endParaRPr dirty="0"/>
          </a:p>
          <a:p>
            <a:pPr algn="l">
              <a:defRPr/>
            </a:pPr>
            <a:r>
              <a:rPr lang="en-US" sz="2000" b="0" dirty="0">
                <a:ea typeface="PMingLiU"/>
                <a:cs typeface="PMingLiU"/>
              </a:rPr>
              <a:t>       </a:t>
            </a:r>
            <a:r>
              <a:rPr lang="en-US" sz="2000" b="0" i="1" dirty="0" err="1">
                <a:ea typeface="PMingLiU"/>
                <a:cs typeface="PMingLiU"/>
              </a:rPr>
              <a:t>condprob</a:t>
            </a:r>
            <a:r>
              <a:rPr lang="en-US" sz="2000" b="0" dirty="0">
                <a:ea typeface="PMingLiU"/>
                <a:cs typeface="PMingLiU"/>
              </a:rPr>
              <a:t>[</a:t>
            </a:r>
            <a:r>
              <a:rPr lang="en-US" sz="2000" b="0" i="1" dirty="0">
                <a:ea typeface="PMingLiU"/>
                <a:cs typeface="PMingLiU"/>
              </a:rPr>
              <a:t>t</a:t>
            </a:r>
            <a:r>
              <a:rPr lang="en-US" sz="2000" b="0" dirty="0">
                <a:ea typeface="PMingLiU"/>
                <a:cs typeface="PMingLiU"/>
              </a:rPr>
              <a:t>][</a:t>
            </a:r>
            <a:r>
              <a:rPr lang="en-US" sz="2000" b="0" i="1" dirty="0">
                <a:ea typeface="PMingLiU"/>
                <a:cs typeface="PMingLiU"/>
              </a:rPr>
              <a:t>c</a:t>
            </a:r>
            <a:r>
              <a:rPr lang="en-US" sz="2000" b="0" dirty="0">
                <a:ea typeface="PMingLiU"/>
                <a:cs typeface="PMingLiU"/>
              </a:rPr>
              <a:t>] = (</a:t>
            </a:r>
            <a:r>
              <a:rPr lang="en-US" sz="2000" b="0" i="1" dirty="0">
                <a:ea typeface="PMingLiU"/>
                <a:cs typeface="PMingLiU"/>
              </a:rPr>
              <a:t>F</a:t>
            </a:r>
            <a:r>
              <a:rPr lang="en-US" sz="2000" b="0" i="1" baseline="-25000" dirty="0">
                <a:ea typeface="PMingLiU"/>
                <a:cs typeface="PMingLiU"/>
              </a:rPr>
              <a:t>tc</a:t>
            </a:r>
            <a:r>
              <a:rPr lang="en-US" sz="2000" b="0" dirty="0">
                <a:ea typeface="PMingLiU"/>
                <a:cs typeface="PMingLiU"/>
              </a:rPr>
              <a:t>+1) / ∑(</a:t>
            </a:r>
            <a:r>
              <a:rPr lang="en-US" sz="2000" b="0" i="1" dirty="0">
                <a:ea typeface="PMingLiU"/>
                <a:cs typeface="PMingLiU"/>
              </a:rPr>
              <a:t>F</a:t>
            </a:r>
            <a:r>
              <a:rPr lang="en-US" sz="2000" b="0" i="1" baseline="-25000" dirty="0">
                <a:ea typeface="PMingLiU"/>
                <a:cs typeface="PMingLiU"/>
              </a:rPr>
              <a:t>t’c</a:t>
            </a:r>
            <a:r>
              <a:rPr lang="en-US" sz="2000" b="0" dirty="0">
                <a:ea typeface="PMingLiU"/>
                <a:cs typeface="PMingLiU"/>
              </a:rPr>
              <a:t>+1)</a:t>
            </a:r>
            <a:endParaRPr dirty="0"/>
          </a:p>
          <a:p>
            <a:pPr algn="l">
              <a:defRPr/>
            </a:pPr>
            <a:endParaRPr lang="en-US" sz="2000" b="0" dirty="0">
              <a:ea typeface="PMingLiU"/>
              <a:cs typeface="PMingLiU"/>
            </a:endParaRPr>
          </a:p>
          <a:p>
            <a:pPr algn="l">
              <a:defRPr/>
            </a:pPr>
            <a:r>
              <a:rPr lang="en-US" sz="2000" b="0" dirty="0">
                <a:ea typeface="PMingLiU"/>
                <a:cs typeface="PMingLiU"/>
              </a:rPr>
              <a:t>return </a:t>
            </a:r>
            <a:r>
              <a:rPr lang="en-US" sz="2000" b="0" i="1" dirty="0">
                <a:ea typeface="PMingLiU"/>
                <a:cs typeface="PMingLiU"/>
              </a:rPr>
              <a:t>V</a:t>
            </a:r>
            <a:r>
              <a:rPr lang="en-US" sz="2000" b="0" dirty="0">
                <a:ea typeface="PMingLiU"/>
                <a:cs typeface="PMingLiU"/>
              </a:rPr>
              <a:t>, </a:t>
            </a:r>
            <a:r>
              <a:rPr lang="en-US" sz="2000" b="0" i="1" dirty="0">
                <a:ea typeface="PMingLiU"/>
                <a:cs typeface="PMingLiU"/>
              </a:rPr>
              <a:t>prior</a:t>
            </a:r>
            <a:r>
              <a:rPr lang="en-US" sz="2000" b="0" dirty="0">
                <a:ea typeface="PMingLiU"/>
                <a:cs typeface="PMingLiU"/>
              </a:rPr>
              <a:t>, </a:t>
            </a:r>
            <a:r>
              <a:rPr lang="en-US" sz="2000" b="0" i="1" dirty="0" err="1">
                <a:ea typeface="PMingLiU"/>
                <a:cs typeface="PMingLiU"/>
              </a:rPr>
              <a:t>condprob</a:t>
            </a:r>
            <a:endParaRPr lang="en-US" sz="2000" b="0" i="1" dirty="0">
              <a:ea typeface="PMingLiU"/>
              <a:cs typeface="PMingLiU"/>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p:txBody>
          <a:bodyPr/>
          <a:lstStyle/>
          <a:p>
            <a:pPr>
              <a:defRPr/>
            </a:pPr>
            <a:r>
              <a:rPr lang="en-US">
                <a:latin typeface="Tw Cen MT Condensed"/>
              </a:rPr>
              <a:t>Naïve Bayes Text Classification</a:t>
            </a:r>
            <a:endParaRPr/>
          </a:p>
        </p:txBody>
      </p:sp>
      <p:sp>
        <p:nvSpPr>
          <p:cNvPr id="5" name="Rectangle 3"/>
          <p:cNvSpPr>
            <a:spLocks noGrp="1" noChangeArrowheads="1"/>
          </p:cNvSpPr>
          <p:nvPr>
            <p:ph idx="1"/>
          </p:nvPr>
        </p:nvSpPr>
        <p:spPr bwMode="auto">
          <a:xfrm>
            <a:off x="1676400" y="1239921"/>
            <a:ext cx="9601200" cy="532896"/>
          </a:xfrm>
        </p:spPr>
        <p:txBody>
          <a:bodyPr/>
          <a:lstStyle/>
          <a:p>
            <a:pPr marL="0" indent="0">
              <a:buNone/>
              <a:defRPr/>
            </a:pPr>
            <a:r>
              <a:rPr lang="en-US" dirty="0">
                <a:latin typeface="Calibri"/>
              </a:rPr>
              <a:t>Naïve Bayes algorithm – prediction phase.</a:t>
            </a:r>
            <a:endParaRPr dirty="0"/>
          </a:p>
          <a:p>
            <a:pPr>
              <a:defRPr/>
            </a:pPr>
            <a:endParaRPr lang="en-US" dirty="0">
              <a:latin typeface="Calibri"/>
            </a:endParaRPr>
          </a:p>
        </p:txBody>
      </p:sp>
      <p:sp>
        <p:nvSpPr>
          <p:cNvPr id="6" name="Footer Placeholder 4"/>
          <p:cNvSpPr>
            <a:spLocks noGrp="1"/>
          </p:cNvSpPr>
          <p:nvPr>
            <p:ph type="ftr" sz="quarter" idx="4294967295"/>
          </p:nvPr>
        </p:nvSpPr>
        <p:spPr bwMode="auto">
          <a:xfrm>
            <a:off x="0" y="6556375"/>
            <a:ext cx="2514600" cy="304800"/>
          </a:xfrm>
          <a:prstGeom prst="rect">
            <a:avLst/>
          </a:prstGeom>
          <a:noFill/>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600" b="0">
                <a:latin typeface="Tw Cen MT"/>
              </a:rPr>
              <a:t>Slide from Chien Chin Chen</a:t>
            </a:r>
            <a:endParaRPr/>
          </a:p>
        </p:txBody>
      </p:sp>
      <p:sp>
        <p:nvSpPr>
          <p:cNvPr id="7" name="Text Box 4"/>
          <p:cNvSpPr>
            <a:spLocks/>
          </p:cNvSpPr>
          <p:nvPr/>
        </p:nvSpPr>
        <p:spPr bwMode="auto">
          <a:xfrm>
            <a:off x="1841501" y="2265258"/>
            <a:ext cx="8070923" cy="3046988"/>
          </a:xfrm>
          <a:prstGeom prst="rect">
            <a:avLst/>
          </a:prstGeom>
          <a:solidFill>
            <a:schemeClr val="bg1"/>
          </a:solidFill>
          <a:ln w="9525">
            <a:solidFill>
              <a:schemeClr val="tx1"/>
            </a:solidFill>
            <a:miter lim="800000"/>
            <a:headEnd/>
            <a:tailEnd/>
          </a:ln>
        </p:spPr>
        <p:txBody>
          <a:bodyPr wrap="square">
            <a:spAutoFit/>
          </a:bodyPr>
          <a:lstStyle/>
          <a:p>
            <a:pPr algn="l">
              <a:defRPr/>
            </a:pPr>
            <a:r>
              <a:rPr lang="en-US" sz="2400" dirty="0" err="1">
                <a:latin typeface="Courier New"/>
              </a:rPr>
              <a:t>ApplyMultinomialNB</a:t>
            </a:r>
            <a:r>
              <a:rPr lang="en-US" sz="2400" dirty="0"/>
              <a:t>(</a:t>
            </a:r>
            <a:r>
              <a:rPr lang="en-US" sz="2400" i="1" dirty="0"/>
              <a:t>C</a:t>
            </a:r>
            <a:r>
              <a:rPr lang="en-US" sz="2400" dirty="0"/>
              <a:t>, </a:t>
            </a:r>
            <a:r>
              <a:rPr lang="en-US" sz="2400" i="1" dirty="0"/>
              <a:t>V</a:t>
            </a:r>
            <a:r>
              <a:rPr lang="en-US" sz="2400" dirty="0"/>
              <a:t>,</a:t>
            </a:r>
            <a:r>
              <a:rPr lang="en-US" sz="2400" i="1" dirty="0"/>
              <a:t> prior</a:t>
            </a:r>
            <a:r>
              <a:rPr lang="en-US" sz="2400" dirty="0"/>
              <a:t>,</a:t>
            </a:r>
            <a:r>
              <a:rPr lang="en-US" sz="2400" i="1" dirty="0"/>
              <a:t> </a:t>
            </a:r>
            <a:r>
              <a:rPr lang="en-US" sz="2400" i="1" dirty="0" err="1"/>
              <a:t>condProb</a:t>
            </a:r>
            <a:r>
              <a:rPr lang="en-US" sz="2400" dirty="0"/>
              <a:t>,</a:t>
            </a:r>
            <a:r>
              <a:rPr lang="en-US" sz="2400" i="1" dirty="0"/>
              <a:t> d</a:t>
            </a:r>
            <a:r>
              <a:rPr lang="en-US" sz="2400" dirty="0"/>
              <a:t>)</a:t>
            </a:r>
            <a:endParaRPr sz="1800" dirty="0"/>
          </a:p>
          <a:p>
            <a:pPr algn="l">
              <a:defRPr/>
            </a:pPr>
            <a:r>
              <a:rPr lang="en-US" sz="2400" i="1" dirty="0"/>
              <a:t>W</a:t>
            </a:r>
            <a:r>
              <a:rPr lang="en-US" sz="2400" dirty="0"/>
              <a:t> = </a:t>
            </a:r>
            <a:r>
              <a:rPr lang="en-US" sz="2400" dirty="0" err="1">
                <a:latin typeface="Courier New"/>
              </a:rPr>
              <a:t>ExtractTokensFromDoc</a:t>
            </a:r>
            <a:r>
              <a:rPr lang="en-US" sz="2400" dirty="0"/>
              <a:t>(</a:t>
            </a:r>
            <a:r>
              <a:rPr lang="en-US" sz="2400" i="1" dirty="0"/>
              <a:t>V</a:t>
            </a:r>
            <a:r>
              <a:rPr lang="en-US" sz="2400" dirty="0"/>
              <a:t>,</a:t>
            </a:r>
            <a:r>
              <a:rPr lang="en-US" sz="2400" i="1" dirty="0"/>
              <a:t> d</a:t>
            </a:r>
            <a:r>
              <a:rPr lang="en-US" sz="2400" dirty="0"/>
              <a:t>)</a:t>
            </a:r>
            <a:endParaRPr sz="1800" dirty="0"/>
          </a:p>
          <a:p>
            <a:pPr algn="l">
              <a:defRPr/>
            </a:pPr>
            <a:r>
              <a:rPr lang="en-US" sz="2400" dirty="0"/>
              <a:t>for each </a:t>
            </a:r>
            <a:r>
              <a:rPr lang="en-US" sz="2400" i="1" dirty="0"/>
              <a:t>c</a:t>
            </a:r>
            <a:r>
              <a:rPr lang="en-US" sz="2400" dirty="0"/>
              <a:t> in </a:t>
            </a:r>
            <a:r>
              <a:rPr lang="en-US" sz="2400" i="1" dirty="0"/>
              <a:t>C</a:t>
            </a:r>
            <a:endParaRPr sz="1800" dirty="0"/>
          </a:p>
          <a:p>
            <a:pPr algn="l">
              <a:defRPr/>
            </a:pPr>
            <a:r>
              <a:rPr lang="en-US" sz="2400" dirty="0"/>
              <a:t>    </a:t>
            </a:r>
            <a:r>
              <a:rPr lang="en-US" sz="2400" i="1" dirty="0"/>
              <a:t>score</a:t>
            </a:r>
            <a:r>
              <a:rPr lang="en-US" sz="2400" dirty="0"/>
              <a:t>[</a:t>
            </a:r>
            <a:r>
              <a:rPr lang="en-US" sz="2400" i="1" dirty="0"/>
              <a:t>c</a:t>
            </a:r>
            <a:r>
              <a:rPr lang="en-US" sz="2400" dirty="0"/>
              <a:t>] = log </a:t>
            </a:r>
            <a:r>
              <a:rPr lang="en-US" sz="2400" i="1" dirty="0"/>
              <a:t>prior</a:t>
            </a:r>
            <a:r>
              <a:rPr lang="en-US" sz="2400" dirty="0"/>
              <a:t>[</a:t>
            </a:r>
            <a:r>
              <a:rPr lang="en-US" sz="2400" i="1" dirty="0"/>
              <a:t>c</a:t>
            </a:r>
            <a:r>
              <a:rPr lang="en-US" sz="2400" dirty="0"/>
              <a:t>]</a:t>
            </a:r>
            <a:endParaRPr sz="1800" dirty="0"/>
          </a:p>
          <a:p>
            <a:pPr algn="l">
              <a:defRPr/>
            </a:pPr>
            <a:r>
              <a:rPr lang="en-US" sz="2400" dirty="0"/>
              <a:t>    for each </a:t>
            </a:r>
            <a:r>
              <a:rPr lang="en-US" sz="2400" i="1" dirty="0"/>
              <a:t>t</a:t>
            </a:r>
            <a:r>
              <a:rPr lang="en-US" sz="2400" dirty="0"/>
              <a:t> in </a:t>
            </a:r>
            <a:r>
              <a:rPr lang="en-US" sz="2400" i="1" dirty="0"/>
              <a:t>W</a:t>
            </a:r>
            <a:endParaRPr sz="1800" dirty="0"/>
          </a:p>
          <a:p>
            <a:pPr algn="l">
              <a:defRPr/>
            </a:pPr>
            <a:r>
              <a:rPr lang="en-US" sz="2400" dirty="0"/>
              <a:t>        </a:t>
            </a:r>
            <a:r>
              <a:rPr lang="en-US" sz="2400" i="1" dirty="0"/>
              <a:t>score</a:t>
            </a:r>
            <a:r>
              <a:rPr lang="en-US" sz="2400" dirty="0"/>
              <a:t>[</a:t>
            </a:r>
            <a:r>
              <a:rPr lang="en-US" sz="2400" i="1" dirty="0"/>
              <a:t>c</a:t>
            </a:r>
            <a:r>
              <a:rPr lang="en-US" sz="2400" dirty="0"/>
              <a:t>] += log </a:t>
            </a:r>
            <a:r>
              <a:rPr lang="en-US" sz="2400" i="1" dirty="0" err="1"/>
              <a:t>condprob</a:t>
            </a:r>
            <a:r>
              <a:rPr lang="en-US" sz="2400" dirty="0"/>
              <a:t>[</a:t>
            </a:r>
            <a:r>
              <a:rPr lang="en-US" sz="2400" i="1" dirty="0"/>
              <a:t>t</a:t>
            </a:r>
            <a:r>
              <a:rPr lang="en-US" sz="2400" dirty="0"/>
              <a:t>][</a:t>
            </a:r>
            <a:r>
              <a:rPr lang="en-US" sz="2400" i="1" dirty="0"/>
              <a:t>c</a:t>
            </a:r>
            <a:r>
              <a:rPr lang="en-US" sz="2400" dirty="0"/>
              <a:t>]</a:t>
            </a:r>
            <a:endParaRPr sz="1800" dirty="0"/>
          </a:p>
          <a:p>
            <a:pPr algn="l">
              <a:defRPr/>
            </a:pPr>
            <a:endParaRPr lang="en-US" sz="2400" dirty="0"/>
          </a:p>
          <a:p>
            <a:pPr algn="l">
              <a:defRPr/>
            </a:pPr>
            <a:r>
              <a:rPr lang="en-US" sz="2400" dirty="0"/>
              <a:t>return </a:t>
            </a:r>
            <a:r>
              <a:rPr lang="en-US" sz="2400" dirty="0" err="1"/>
              <a:t>argmax</a:t>
            </a:r>
            <a:r>
              <a:rPr lang="en-US" sz="2400" i="1" baseline="-25000" dirty="0" err="1"/>
              <a:t>c</a:t>
            </a:r>
            <a:r>
              <a:rPr lang="en-US" sz="2400" i="1" dirty="0"/>
              <a:t> score</a:t>
            </a:r>
            <a:r>
              <a:rPr lang="en-US" sz="2400" dirty="0"/>
              <a:t>[</a:t>
            </a:r>
            <a:r>
              <a:rPr lang="en-US" sz="2400" i="1" dirty="0"/>
              <a:t>c</a:t>
            </a:r>
            <a:r>
              <a:rPr lang="en-US" sz="2400" dirty="0"/>
              <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p:txBody>
          <a:bodyPr/>
          <a:lstStyle/>
          <a:p>
            <a:pPr>
              <a:defRPr/>
            </a:pPr>
            <a:r>
              <a:rPr lang="en-US">
                <a:latin typeface="Tw Cen MT Condensed"/>
              </a:rPr>
              <a:t>Evaluating Categorization</a:t>
            </a:r>
            <a:endParaRPr/>
          </a:p>
        </p:txBody>
      </p:sp>
      <p:sp>
        <p:nvSpPr>
          <p:cNvPr id="5" name="Rectangle 3"/>
          <p:cNvSpPr>
            <a:spLocks noGrp="1" noChangeArrowheads="1"/>
          </p:cNvSpPr>
          <p:nvPr>
            <p:ph idx="1"/>
          </p:nvPr>
        </p:nvSpPr>
        <p:spPr bwMode="auto"/>
        <p:txBody>
          <a:bodyPr/>
          <a:lstStyle/>
          <a:p>
            <a:pPr>
              <a:lnSpc>
                <a:spcPct val="90000"/>
              </a:lnSpc>
              <a:buFont typeface="Wingdings"/>
              <a:buChar char="l"/>
              <a:defRPr/>
            </a:pPr>
            <a:r>
              <a:rPr lang="en-US" dirty="0">
                <a:latin typeface="Calibri"/>
                <a:ea typeface="+mn-ea"/>
              </a:rPr>
              <a:t>Evaluation must be done on test data that are </a:t>
            </a:r>
            <a:r>
              <a:rPr lang="en-US" b="1" dirty="0">
                <a:solidFill>
                  <a:srgbClr val="FF0000"/>
                </a:solidFill>
                <a:latin typeface="Calibri"/>
                <a:ea typeface="+mn-ea"/>
              </a:rPr>
              <a:t>independent</a:t>
            </a:r>
            <a:r>
              <a:rPr lang="en-US" dirty="0">
                <a:latin typeface="Calibri"/>
                <a:ea typeface="+mn-ea"/>
              </a:rPr>
              <a:t> of the training data </a:t>
            </a:r>
            <a:endParaRPr dirty="0"/>
          </a:p>
          <a:p>
            <a:pPr lvl="1">
              <a:lnSpc>
                <a:spcPct val="90000"/>
              </a:lnSpc>
              <a:buFont typeface="Wingdings"/>
              <a:buChar char="§"/>
              <a:defRPr/>
            </a:pPr>
            <a:r>
              <a:rPr lang="en-US" dirty="0">
                <a:latin typeface="Calibri"/>
              </a:rPr>
              <a:t>usually a disjoint set of instances</a:t>
            </a:r>
            <a:endParaRPr dirty="0"/>
          </a:p>
          <a:p>
            <a:pPr>
              <a:lnSpc>
                <a:spcPct val="90000"/>
              </a:lnSpc>
              <a:buFont typeface="Wingdings"/>
              <a:buChar char="l"/>
              <a:defRPr/>
            </a:pPr>
            <a:r>
              <a:rPr lang="en-US" i="1" dirty="0">
                <a:solidFill>
                  <a:srgbClr val="FF0000"/>
                </a:solidFill>
                <a:latin typeface="Calibri"/>
                <a:ea typeface="+mn-ea"/>
              </a:rPr>
              <a:t>Classification accuracy</a:t>
            </a:r>
            <a:r>
              <a:rPr lang="en-US" dirty="0">
                <a:latin typeface="Calibri"/>
                <a:ea typeface="+mn-ea"/>
              </a:rPr>
              <a:t>: </a:t>
            </a:r>
            <a:r>
              <a:rPr lang="en-US" dirty="0" err="1">
                <a:latin typeface="+mj-lt"/>
                <a:ea typeface="+mn-ea"/>
              </a:rPr>
              <a:t>c/</a:t>
            </a:r>
            <a:r>
              <a:rPr lang="en-US" i="1" dirty="0" err="1">
                <a:latin typeface="+mj-lt"/>
                <a:ea typeface="+mn-ea"/>
              </a:rPr>
              <a:t>n</a:t>
            </a:r>
            <a:r>
              <a:rPr lang="en-US" dirty="0">
                <a:latin typeface="Calibri"/>
                <a:ea typeface="+mn-ea"/>
              </a:rPr>
              <a:t> where </a:t>
            </a:r>
            <a:r>
              <a:rPr lang="en-US" i="1" dirty="0">
                <a:latin typeface="+mj-lt"/>
                <a:ea typeface="+mn-ea"/>
              </a:rPr>
              <a:t>n</a:t>
            </a:r>
            <a:r>
              <a:rPr lang="en-US" dirty="0">
                <a:latin typeface="Calibri"/>
                <a:ea typeface="+mn-ea"/>
              </a:rPr>
              <a:t> is the total number of test instances and </a:t>
            </a:r>
            <a:r>
              <a:rPr lang="en-US" i="1" dirty="0">
                <a:latin typeface="Calibri"/>
                <a:ea typeface="+mn-ea"/>
              </a:rPr>
              <a:t>c</a:t>
            </a:r>
            <a:r>
              <a:rPr lang="en-US" dirty="0">
                <a:latin typeface="Calibri"/>
                <a:ea typeface="+mn-ea"/>
              </a:rPr>
              <a:t> is the number of test instances correctly classified by the system.</a:t>
            </a:r>
            <a:endParaRPr dirty="0"/>
          </a:p>
          <a:p>
            <a:pPr lvl="1">
              <a:lnSpc>
                <a:spcPct val="90000"/>
              </a:lnSpc>
              <a:buFont typeface="Wingdings"/>
              <a:buChar char="§"/>
              <a:defRPr/>
            </a:pPr>
            <a:r>
              <a:rPr lang="en-US" dirty="0">
                <a:latin typeface="Calibri"/>
              </a:rPr>
              <a:t>Adequate if one class per document</a:t>
            </a:r>
            <a:endParaRPr dirty="0"/>
          </a:p>
          <a:p>
            <a:pPr>
              <a:lnSpc>
                <a:spcPct val="90000"/>
              </a:lnSpc>
              <a:buFont typeface="Wingdings"/>
              <a:buChar char="l"/>
              <a:defRPr/>
            </a:pPr>
            <a:r>
              <a:rPr lang="en-US" dirty="0">
                <a:latin typeface="Calibri"/>
                <a:ea typeface="+mn-ea"/>
              </a:rPr>
              <a:t>Results can vary based on sampling error due to different training and test sets.</a:t>
            </a:r>
            <a:endParaRPr dirty="0"/>
          </a:p>
          <a:p>
            <a:pPr lvl="1">
              <a:lnSpc>
                <a:spcPct val="90000"/>
              </a:lnSpc>
              <a:buFont typeface="Wingdings"/>
              <a:buChar char="§"/>
              <a:defRPr/>
            </a:pPr>
            <a:r>
              <a:rPr lang="en-US" dirty="0">
                <a:latin typeface="Calibri"/>
              </a:rPr>
              <a:t>Average results over multiple training and test sets (splits of the overall data) for the best results.</a:t>
            </a:r>
            <a:endParaRPr dirty="0"/>
          </a:p>
        </p:txBody>
      </p:sp>
      <p:sp>
        <p:nvSpPr>
          <p:cNvPr id="6" name="Footer Placeholder 4"/>
          <p:cNvSpPr>
            <a:spLocks noGrp="1"/>
          </p:cNvSpPr>
          <p:nvPr>
            <p:ph type="ftr" sz="quarter" idx="4294967295"/>
          </p:nvPr>
        </p:nvSpPr>
        <p:spPr bwMode="auto">
          <a:xfrm>
            <a:off x="0" y="6567488"/>
            <a:ext cx="2286000" cy="304800"/>
          </a:xfrm>
          <a:prstGeom prst="rect">
            <a:avLst/>
          </a:prstGeom>
          <a:noFill/>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600" b="0">
                <a:latin typeface="Tw Cen MT"/>
              </a:rPr>
              <a:t>Slide from Chris Manning</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a:xfrm>
            <a:off x="2209800" y="-152400"/>
            <a:ext cx="7772400" cy="1143000"/>
          </a:xfrm>
        </p:spPr>
        <p:txBody>
          <a:bodyPr/>
          <a:lstStyle/>
          <a:p>
            <a:pPr>
              <a:defRPr/>
            </a:pPr>
            <a:r>
              <a:rPr lang="en-US">
                <a:latin typeface="Tw Cen MT Condensed"/>
              </a:rPr>
              <a:t>Measuring Performance</a:t>
            </a:r>
            <a:endParaRPr/>
          </a:p>
        </p:txBody>
      </p:sp>
      <mc:AlternateContent xmlns:mc="http://schemas.openxmlformats.org/markup-compatibility/2006">
        <mc:Choice xmlns:a14="http://schemas.microsoft.com/office/drawing/2010/main" Requires="a14">
          <p:sp>
            <p:nvSpPr>
              <p:cNvPr id="5" name="Rectangle 4"/>
              <p:cNvSpPr>
                <a:spLocks noGrp="1" noChangeArrowheads="1"/>
              </p:cNvSpPr>
              <p:nvPr>
                <p:ph type="body" sz="half" idx="2"/>
              </p:nvPr>
            </p:nvSpPr>
            <p:spPr bwMode="auto">
              <a:xfrm>
                <a:off x="6654800" y="1836739"/>
                <a:ext cx="4013200" cy="2888405"/>
              </a:xfrm>
            </p:spPr>
            <p:txBody>
              <a:bodyPr/>
              <a:lstStyle/>
              <a:p>
                <a:pPr marL="0" indent="0">
                  <a:buNone/>
                  <a:defRPr/>
                </a:pPr>
                <a:r>
                  <a:rPr lang="en-US" dirty="0">
                    <a:solidFill>
                      <a:srgbClr val="FF0000"/>
                    </a:solidFill>
                    <a:latin typeface="Calibri"/>
                  </a:rPr>
                  <a:t>Precision</a:t>
                </a:r>
                <a:r>
                  <a:rPr lang="en-US" dirty="0">
                    <a:latin typeface="Calibri"/>
                  </a:rPr>
                  <a:t> = </a:t>
                </a:r>
                <a14:m>
                  <m:oMath xmlns:m="http://schemas.openxmlformats.org/officeDocument/2006/math">
                    <m:f>
                      <m:fPr>
                        <m:ctrlPr>
                          <a:rPr lang="ar-AE" i="1" smtClean="0">
                            <a:latin typeface="Cambria Math" panose="02040503050406030204" pitchFamily="18" charset="0"/>
                          </a:rPr>
                        </m:ctrlPr>
                      </m:fPr>
                      <m:num>
                        <m:r>
                          <a:rPr lang="ar-AE" b="0" i="1" smtClean="0">
                            <a:latin typeface="Cambria Math" panose="02040503050406030204" pitchFamily="18" charset="0"/>
                          </a:rPr>
                          <m:t>𝑔</m:t>
                        </m:r>
                        <m:r>
                          <a:rPr lang="en-US" b="0" i="1" smtClean="0">
                            <a:latin typeface="Cambria Math" panose="02040503050406030204" pitchFamily="18" charset="0"/>
                          </a:rPr>
                          <m:t>𝑜𝑜𝑑</m:t>
                        </m:r>
                        <m:r>
                          <a:rPr lang="en-US" b="0" i="1" smtClean="0">
                            <a:latin typeface="Cambria Math" panose="02040503050406030204" pitchFamily="18" charset="0"/>
                          </a:rPr>
                          <m:t> </m:t>
                        </m:r>
                        <m:r>
                          <a:rPr lang="en-US" b="0" i="1" smtClean="0">
                            <a:latin typeface="Cambria Math" panose="02040503050406030204" pitchFamily="18" charset="0"/>
                          </a:rPr>
                          <m:t>𝑚𝑒𝑒𝑠𝑎𝑔𝑒𝑠</m:t>
                        </m:r>
                        <m:r>
                          <a:rPr lang="en-US" b="0" i="1" smtClean="0">
                            <a:latin typeface="Cambria Math" panose="02040503050406030204" pitchFamily="18" charset="0"/>
                          </a:rPr>
                          <m:t> </m:t>
                        </m:r>
                        <m:r>
                          <a:rPr lang="en-US" b="0" i="1" smtClean="0">
                            <a:latin typeface="Cambria Math" panose="02040503050406030204" pitchFamily="18" charset="0"/>
                          </a:rPr>
                          <m:t>𝑘𝑒𝑝𝑡</m:t>
                        </m:r>
                      </m:num>
                      <m:den>
                        <m:r>
                          <a:rPr lang="en-US" b="0" i="1" smtClean="0">
                            <a:latin typeface="Cambria Math" panose="02040503050406030204" pitchFamily="18" charset="0"/>
                          </a:rPr>
                          <m:t>𝑎𝑙𝑙</m:t>
                        </m:r>
                        <m:r>
                          <a:rPr lang="en-US" b="0" i="1" smtClean="0">
                            <a:latin typeface="Cambria Math" panose="02040503050406030204" pitchFamily="18" charset="0"/>
                          </a:rPr>
                          <m:t> </m:t>
                        </m:r>
                        <m:r>
                          <a:rPr lang="en-US" b="0" i="1" smtClean="0">
                            <a:latin typeface="Cambria Math" panose="02040503050406030204" pitchFamily="18" charset="0"/>
                          </a:rPr>
                          <m:t>𝑚𝑒𝑠𝑠𝑎𝑔𝑒𝑠</m:t>
                        </m:r>
                        <m:r>
                          <a:rPr lang="en-US" b="0" i="1" smtClean="0">
                            <a:latin typeface="Cambria Math" panose="02040503050406030204" pitchFamily="18" charset="0"/>
                          </a:rPr>
                          <m:t> </m:t>
                        </m:r>
                        <m:r>
                          <a:rPr lang="en-US" b="0" i="1" smtClean="0">
                            <a:latin typeface="Cambria Math" panose="02040503050406030204" pitchFamily="18" charset="0"/>
                          </a:rPr>
                          <m:t>𝑘𝑒𝑝𝑡</m:t>
                        </m:r>
                      </m:den>
                    </m:f>
                  </m:oMath>
                </a14:m>
                <a:br>
                  <a:rPr lang="ar-AE" dirty="0">
                    <a:latin typeface="Calibri"/>
                  </a:rPr>
                </a:br>
                <a:r>
                  <a:rPr lang="ar-AE" dirty="0">
                    <a:latin typeface="Calibri"/>
                  </a:rPr>
                  <a:t>  </a:t>
                </a:r>
                <a:endParaRPr lang="en-US" dirty="0"/>
              </a:p>
              <a:p>
                <a:pPr marL="0" indent="0">
                  <a:buNone/>
                  <a:defRPr/>
                </a:pPr>
                <a:endParaRPr lang="en-US" dirty="0">
                  <a:latin typeface="Calibri"/>
                </a:endParaRPr>
              </a:p>
              <a:p>
                <a:pPr marL="0" indent="0">
                  <a:buNone/>
                  <a:defRPr/>
                </a:pPr>
                <a:r>
                  <a:rPr lang="en-US" dirty="0">
                    <a:solidFill>
                      <a:srgbClr val="FF0000"/>
                    </a:solidFill>
                    <a:latin typeface="Calibri"/>
                  </a:rPr>
                  <a:t>Recall</a:t>
                </a:r>
                <a:r>
                  <a:rPr lang="en-US" dirty="0">
                    <a:latin typeface="Calibri"/>
                  </a:rPr>
                  <a:t> = </a:t>
                </a:r>
                <a14:m>
                  <m:oMath xmlns:m="http://schemas.openxmlformats.org/officeDocument/2006/math">
                    <m:f>
                      <m:fPr>
                        <m:ctrlPr>
                          <a:rPr lang="ar-AE" i="1">
                            <a:latin typeface="Cambria Math" panose="02040503050406030204" pitchFamily="18" charset="0"/>
                          </a:rPr>
                        </m:ctrlPr>
                      </m:fPr>
                      <m:num>
                        <m:r>
                          <a:rPr lang="ar-AE" i="1">
                            <a:latin typeface="Cambria Math" panose="02040503050406030204" pitchFamily="18" charset="0"/>
                          </a:rPr>
                          <m:t>𝑔</m:t>
                        </m:r>
                        <m:r>
                          <a:rPr lang="en-US" i="1">
                            <a:latin typeface="Cambria Math" panose="02040503050406030204" pitchFamily="18" charset="0"/>
                          </a:rPr>
                          <m:t>𝑜𝑜𝑑</m:t>
                        </m:r>
                        <m:r>
                          <a:rPr lang="en-US" i="1">
                            <a:latin typeface="Cambria Math" panose="02040503050406030204" pitchFamily="18" charset="0"/>
                          </a:rPr>
                          <m:t> </m:t>
                        </m:r>
                        <m:r>
                          <a:rPr lang="en-US" i="1">
                            <a:latin typeface="Cambria Math" panose="02040503050406030204" pitchFamily="18" charset="0"/>
                          </a:rPr>
                          <m:t>𝑚𝑒𝑒𝑠𝑎𝑔𝑒𝑠</m:t>
                        </m:r>
                        <m:r>
                          <a:rPr lang="en-US" i="1">
                            <a:latin typeface="Cambria Math" panose="02040503050406030204" pitchFamily="18" charset="0"/>
                          </a:rPr>
                          <m:t> </m:t>
                        </m:r>
                        <m:r>
                          <a:rPr lang="en-US" i="1">
                            <a:latin typeface="Cambria Math" panose="02040503050406030204" pitchFamily="18" charset="0"/>
                          </a:rPr>
                          <m:t>𝑘𝑒𝑝𝑡</m:t>
                        </m:r>
                      </m:num>
                      <m:den>
                        <m:r>
                          <a:rPr lang="en-US" i="1">
                            <a:latin typeface="Cambria Math" panose="02040503050406030204" pitchFamily="18" charset="0"/>
                          </a:rPr>
                          <m:t>𝑎𝑙𝑙</m:t>
                        </m:r>
                        <m:r>
                          <a:rPr lang="en-US" i="1">
                            <a:latin typeface="Cambria Math" panose="02040503050406030204" pitchFamily="18" charset="0"/>
                          </a:rPr>
                          <m:t> </m:t>
                        </m:r>
                        <m:r>
                          <a:rPr lang="en-US" b="0" i="1" smtClean="0">
                            <a:latin typeface="Cambria Math" panose="02040503050406030204" pitchFamily="18" charset="0"/>
                          </a:rPr>
                          <m:t>𝑔𝑜𝑜𝑑</m:t>
                        </m:r>
                        <m:r>
                          <a:rPr lang="en-US" b="0" i="1" smtClean="0">
                            <a:latin typeface="Cambria Math" panose="02040503050406030204" pitchFamily="18" charset="0"/>
                          </a:rPr>
                          <m:t> </m:t>
                        </m:r>
                        <m:r>
                          <a:rPr lang="en-US" i="1">
                            <a:latin typeface="Cambria Math" panose="02040503050406030204" pitchFamily="18" charset="0"/>
                          </a:rPr>
                          <m:t>𝑚𝑒𝑠𝑠𝑎𝑔𝑒𝑠</m:t>
                        </m:r>
                      </m:den>
                    </m:f>
                  </m:oMath>
                </a14:m>
                <a:br>
                  <a:rPr lang="en-US" dirty="0">
                    <a:latin typeface="Calibri"/>
                  </a:rPr>
                </a:br>
                <a:r>
                  <a:rPr lang="en-US" dirty="0">
                    <a:latin typeface="Calibri"/>
                  </a:rPr>
                  <a:t>  </a:t>
                </a:r>
                <a:endParaRPr dirty="0"/>
              </a:p>
            </p:txBody>
          </p:sp>
        </mc:Choice>
        <mc:Fallback>
          <p:sp>
            <p:nvSpPr>
              <p:cNvPr id="5" name="Rectangle 4"/>
              <p:cNvSpPr>
                <a:spLocks noGrp="1" noRot="1" noChangeAspect="1" noMove="1" noResize="1" noEditPoints="1" noAdjustHandles="1" noChangeArrowheads="1" noChangeShapeType="1" noTextEdit="1"/>
              </p:cNvSpPr>
              <p:nvPr>
                <p:ph type="body" sz="half" idx="2"/>
              </p:nvPr>
            </p:nvSpPr>
            <p:spPr bwMode="auto">
              <a:xfrm>
                <a:off x="6654800" y="1836739"/>
                <a:ext cx="4013200" cy="2888405"/>
              </a:xfrm>
              <a:blipFill>
                <a:blip r:embed="rId3"/>
                <a:stretch>
                  <a:fillRect l="-2736"/>
                </a:stretch>
              </a:blipFill>
            </p:spPr>
            <p:txBody>
              <a:bodyPr/>
              <a:lstStyle/>
              <a:p>
                <a:r>
                  <a:rPr lang="en-US">
                    <a:noFill/>
                  </a:rPr>
                  <a:t> </a:t>
                </a:r>
              </a:p>
            </p:txBody>
          </p:sp>
        </mc:Fallback>
      </mc:AlternateContent>
      <p:sp>
        <p:nvSpPr>
          <p:cNvPr id="8" name="Text Box 9"/>
          <p:cNvSpPr>
            <a:spLocks/>
          </p:cNvSpPr>
          <p:nvPr/>
        </p:nvSpPr>
        <p:spPr bwMode="auto">
          <a:xfrm>
            <a:off x="1691164" y="5200650"/>
            <a:ext cx="8900638" cy="1015663"/>
          </a:xfrm>
          <a:prstGeom prst="rect">
            <a:avLst/>
          </a:prstGeom>
          <a:solidFill>
            <a:srgbClr val="B8FFB8"/>
          </a:solidFill>
          <a:ln>
            <a:noFill/>
          </a:ln>
        </p:spPr>
        <p:txBody>
          <a:bodyPr wrap="square">
            <a:spAutoFit/>
          </a:bodyPr>
          <a:lstStyle/>
          <a:p>
            <a:pPr>
              <a:defRPr/>
            </a:pPr>
            <a:r>
              <a:rPr lang="en-US" sz="2000"/>
              <a:t>Trade off precision vs. recall by setting threshold</a:t>
            </a:r>
            <a:endParaRPr sz="2000"/>
          </a:p>
          <a:p>
            <a:pPr>
              <a:defRPr/>
            </a:pPr>
            <a:r>
              <a:rPr lang="en-US" sz="2000"/>
              <a:t>Measure the curve on annotated dev data (or test data)</a:t>
            </a:r>
            <a:endParaRPr sz="2000"/>
          </a:p>
          <a:p>
            <a:pPr>
              <a:defRPr/>
            </a:pPr>
            <a:r>
              <a:rPr lang="en-US" sz="2000"/>
              <a:t>Choose a threshold where user is comfortable</a:t>
            </a:r>
            <a:endParaRPr sz="2000"/>
          </a:p>
        </p:txBody>
      </p:sp>
      <p:graphicFrame>
        <p:nvGraphicFramePr>
          <p:cNvPr id="2" name="Object 1"/>
          <p:cNvGraphicFramePr>
            <a:graphicFrameLocks noChangeAspect="1"/>
          </p:cNvGraphicFramePr>
          <p:nvPr>
            <p:extLst>
              <p:ext uri="{D42A27DB-BD31-4B8C-83A1-F6EECF244321}">
                <p14:modId xmlns:p14="http://schemas.microsoft.com/office/powerpoint/2010/main" val="2392858022"/>
              </p:ext>
            </p:extLst>
          </p:nvPr>
        </p:nvGraphicFramePr>
        <p:xfrm>
          <a:off x="1691163" y="1433176"/>
          <a:ext cx="4371975" cy="3421062"/>
        </p:xfrm>
        <a:graphic>
          <a:graphicData uri="http://schemas.openxmlformats.org/presentationml/2006/ole">
            <mc:AlternateContent xmlns:mc="http://schemas.openxmlformats.org/markup-compatibility/2006">
              <mc:Choice xmlns:v="urn:schemas-microsoft-com:vml" Requires="v">
                <p:oleObj spid="_x0000_s5134" name="oleObj" r:id="rId4" imgW="5973445" imgH="4673600" progId="Excel.Sheet.8">
                  <p:embed/>
                </p:oleObj>
              </mc:Choice>
              <mc:Fallback>
                <p:oleObj name="oleObj" r:id="rId4" imgW="5973445" imgH="4673600" progId="Excel.Sheet.8">
                  <p:embed/>
                  <p:pic>
                    <p:nvPicPr>
                      <p:cNvPr id="9" name=""/>
                      <p:cNvPicPr/>
                      <p:nvPr/>
                    </p:nvPicPr>
                    <p:blipFill>
                      <a:blip r:embed="rId5"/>
                      <a:stretch/>
                    </p:blipFill>
                    <p:spPr bwMode="auto">
                      <a:xfrm>
                        <a:off x="1691163" y="1433176"/>
                        <a:ext cx="4371975" cy="3421062"/>
                      </a:xfrm>
                      <a:prstGeom prst="rect">
                        <a:avLst/>
                      </a:prstGeom>
                    </p:spPr>
                  </p:pic>
                </p:oleObj>
              </mc:Fallback>
            </mc:AlternateContent>
          </a:graphicData>
        </a:graphic>
      </p:graphicFrame>
      <p:sp>
        <p:nvSpPr>
          <p:cNvPr id="10" name="Footer Placeholder 3"/>
          <p:cNvSpPr>
            <a:spLocks/>
          </p:cNvSpPr>
          <p:nvPr/>
        </p:nvSpPr>
        <p:spPr bwMode="auto">
          <a:xfrm>
            <a:off x="2667000" y="6562725"/>
            <a:ext cx="2057400" cy="304800"/>
          </a:xfrm>
          <a:prstGeom prst="rect">
            <a:avLst/>
          </a:prstGeom>
          <a:noFill/>
          <a:ln>
            <a:noFill/>
          </a:ln>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600" b="0">
                <a:latin typeface="Tw Cen MT"/>
              </a:rPr>
              <a:t>Slide from Jason Eisner</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p:txBody>
          <a:bodyPr/>
          <a:lstStyle/>
          <a:p>
            <a:pPr>
              <a:defRPr/>
            </a:pPr>
            <a:r>
              <a:rPr lang="en-US" dirty="0">
                <a:latin typeface="Tw Cen MT Condensed"/>
              </a:rPr>
              <a:t>Measuring Performance</a:t>
            </a:r>
            <a:endParaRPr dirty="0"/>
          </a:p>
        </p:txBody>
      </p:sp>
      <p:sp>
        <p:nvSpPr>
          <p:cNvPr id="5" name="Footer Placeholder 2"/>
          <p:cNvSpPr>
            <a:spLocks noGrp="1"/>
          </p:cNvSpPr>
          <p:nvPr>
            <p:ph type="ftr" sz="quarter" idx="4294967295"/>
          </p:nvPr>
        </p:nvSpPr>
        <p:spPr bwMode="auto">
          <a:xfrm>
            <a:off x="1514128" y="6576437"/>
            <a:ext cx="2133600" cy="228600"/>
          </a:xfrm>
          <a:prstGeom prst="rect">
            <a:avLst/>
          </a:prstGeom>
          <a:noFill/>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400" b="0" dirty="0"/>
              <a:t>Slide from Jason Eisner</a:t>
            </a:r>
            <a:endParaRPr dirty="0"/>
          </a:p>
        </p:txBody>
      </p:sp>
      <p:graphicFrame>
        <p:nvGraphicFramePr>
          <p:cNvPr id="2" name="Object 1"/>
          <p:cNvGraphicFramePr>
            <a:graphicFrameLocks noChangeAspect="1"/>
          </p:cNvGraphicFramePr>
          <p:nvPr>
            <p:extLst>
              <p:ext uri="{D42A27DB-BD31-4B8C-83A1-F6EECF244321}">
                <p14:modId xmlns:p14="http://schemas.microsoft.com/office/powerpoint/2010/main" val="2157879785"/>
              </p:ext>
            </p:extLst>
          </p:nvPr>
        </p:nvGraphicFramePr>
        <p:xfrm>
          <a:off x="1600200" y="990600"/>
          <a:ext cx="6915150" cy="5410200"/>
        </p:xfrm>
        <a:graphic>
          <a:graphicData uri="http://schemas.openxmlformats.org/presentationml/2006/ole">
            <mc:AlternateContent xmlns:mc="http://schemas.openxmlformats.org/markup-compatibility/2006">
              <mc:Choice xmlns:v="urn:schemas-microsoft-com:vml" Requires="v">
                <p:oleObj spid="_x0000_s6158" name="oleObj" r:id="rId3" imgW="5973445" imgH="4673600" progId="Excel.Sheet.8">
                  <p:embed/>
                </p:oleObj>
              </mc:Choice>
              <mc:Fallback>
                <p:oleObj name="oleObj" r:id="rId3" imgW="5973445" imgH="4673600" progId="Excel.Sheet.8">
                  <p:embed/>
                  <p:pic>
                    <p:nvPicPr>
                      <p:cNvPr id="6" name=""/>
                      <p:cNvPicPr/>
                      <p:nvPr/>
                    </p:nvPicPr>
                    <p:blipFill>
                      <a:blip r:embed="rId4"/>
                      <a:stretch/>
                    </p:blipFill>
                    <p:spPr bwMode="auto">
                      <a:xfrm>
                        <a:off x="1600200" y="990600"/>
                        <a:ext cx="6915150" cy="5410200"/>
                      </a:xfrm>
                      <a:prstGeom prst="rect">
                        <a:avLst/>
                      </a:prstGeom>
                    </p:spPr>
                  </p:pic>
                </p:oleObj>
              </mc:Fallback>
            </mc:AlternateContent>
          </a:graphicData>
        </a:graphic>
      </p:graphicFrame>
      <p:sp>
        <p:nvSpPr>
          <p:cNvPr id="7" name="Text Box 9"/>
          <p:cNvSpPr>
            <a:spLocks/>
          </p:cNvSpPr>
          <p:nvPr/>
        </p:nvSpPr>
        <p:spPr bwMode="auto">
          <a:xfrm>
            <a:off x="4929188" y="3810000"/>
            <a:ext cx="3605212" cy="1107996"/>
          </a:xfrm>
          <a:prstGeom prst="rect">
            <a:avLst/>
          </a:prstGeom>
          <a:noFill/>
          <a:ln>
            <a:noFill/>
          </a:ln>
        </p:spPr>
        <p:txBody>
          <a:bodyPr>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2200" b="0">
                <a:solidFill>
                  <a:srgbClr val="FF0000"/>
                </a:solidFill>
                <a:latin typeface="Times New Roman"/>
              </a:rPr>
              <a:t>low threshold:</a:t>
            </a:r>
            <a:endParaRPr/>
          </a:p>
          <a:p>
            <a:pPr>
              <a:defRPr/>
            </a:pPr>
            <a:r>
              <a:rPr lang="en-US" sz="2200" b="0">
                <a:solidFill>
                  <a:srgbClr val="FF0000"/>
                </a:solidFill>
                <a:latin typeface="Times New Roman"/>
              </a:rPr>
              <a:t>keep all the good stuff,</a:t>
            </a:r>
            <a:br>
              <a:rPr lang="en-US" sz="2200" b="0">
                <a:solidFill>
                  <a:srgbClr val="FF0000"/>
                </a:solidFill>
                <a:latin typeface="Times New Roman"/>
              </a:rPr>
            </a:br>
            <a:r>
              <a:rPr lang="en-US" sz="2200" b="0">
                <a:solidFill>
                  <a:srgbClr val="FF0000"/>
                </a:solidFill>
                <a:latin typeface="Times New Roman"/>
              </a:rPr>
              <a:t>but a lot of the bad too</a:t>
            </a:r>
            <a:endParaRPr/>
          </a:p>
        </p:txBody>
      </p:sp>
      <p:sp>
        <p:nvSpPr>
          <p:cNvPr id="8" name="Text Box 10"/>
          <p:cNvSpPr>
            <a:spLocks/>
          </p:cNvSpPr>
          <p:nvPr/>
        </p:nvSpPr>
        <p:spPr bwMode="auto">
          <a:xfrm>
            <a:off x="2971800" y="2027238"/>
            <a:ext cx="3200400" cy="1107996"/>
          </a:xfrm>
          <a:prstGeom prst="rect">
            <a:avLst/>
          </a:prstGeom>
          <a:noFill/>
          <a:ln>
            <a:noFill/>
          </a:ln>
        </p:spPr>
        <p:txBody>
          <a:bodyPr>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2200" b="0">
                <a:solidFill>
                  <a:srgbClr val="FF0000"/>
                </a:solidFill>
                <a:latin typeface="Times New Roman"/>
              </a:rPr>
              <a:t>high threshold:</a:t>
            </a:r>
            <a:endParaRPr/>
          </a:p>
          <a:p>
            <a:pPr>
              <a:defRPr/>
            </a:pPr>
            <a:r>
              <a:rPr lang="en-US" sz="2200" b="0">
                <a:solidFill>
                  <a:srgbClr val="FF0000"/>
                </a:solidFill>
                <a:latin typeface="Times New Roman"/>
              </a:rPr>
              <a:t>all we keep is good,</a:t>
            </a:r>
            <a:endParaRPr/>
          </a:p>
          <a:p>
            <a:pPr>
              <a:defRPr/>
            </a:pPr>
            <a:r>
              <a:rPr lang="en-US" sz="2200" b="0">
                <a:solidFill>
                  <a:srgbClr val="FF0000"/>
                </a:solidFill>
                <a:latin typeface="Times New Roman"/>
              </a:rPr>
              <a:t>but we don’t keep much</a:t>
            </a:r>
            <a:endParaRPr/>
          </a:p>
        </p:txBody>
      </p:sp>
      <p:grpSp>
        <p:nvGrpSpPr>
          <p:cNvPr id="9" name="Group 37"/>
          <p:cNvGrpSpPr/>
          <p:nvPr/>
        </p:nvGrpSpPr>
        <p:grpSpPr bwMode="auto">
          <a:xfrm>
            <a:off x="7740650" y="3987803"/>
            <a:ext cx="2927350" cy="1768476"/>
            <a:chOff x="3916" y="2800"/>
            <a:chExt cx="1844" cy="1114"/>
          </a:xfrm>
        </p:grpSpPr>
        <p:sp>
          <p:nvSpPr>
            <p:cNvPr id="10" name="Freeform 12"/>
            <p:cNvSpPr/>
            <p:nvPr/>
          </p:nvSpPr>
          <p:spPr bwMode="auto">
            <a:xfrm>
              <a:off x="3916" y="2800"/>
              <a:ext cx="1109" cy="291"/>
            </a:xfrm>
            <a:custGeom>
              <a:avLst/>
              <a:gdLst>
                <a:gd name="T0" fmla="*/ 1109 w 1109"/>
                <a:gd name="T1" fmla="*/ 457 h 457"/>
                <a:gd name="T2" fmla="*/ 723 w 1109"/>
                <a:gd name="T3" fmla="*/ 96 h 457"/>
                <a:gd name="T4" fmla="*/ 0 w 1109"/>
                <a:gd name="T5" fmla="*/ 22 h 457"/>
                <a:gd name="T6" fmla="*/ 0 60000 65536"/>
                <a:gd name="T7" fmla="*/ 0 60000 65536"/>
                <a:gd name="T8" fmla="*/ 0 60000 65536"/>
                <a:gd name="T9" fmla="*/ 0 w 1109"/>
                <a:gd name="T10" fmla="*/ 0 h 457"/>
                <a:gd name="T11" fmla="*/ 1109 w 1109"/>
                <a:gd name="T12" fmla="*/ 457 h 457"/>
              </a:gdLst>
              <a:ahLst/>
              <a:cxnLst>
                <a:cxn ang="T6">
                  <a:pos x="T0" y="T1"/>
                </a:cxn>
                <a:cxn ang="T7">
                  <a:pos x="T2" y="T3"/>
                </a:cxn>
                <a:cxn ang="T8">
                  <a:pos x="T4" y="T5"/>
                </a:cxn>
              </a:cxnLst>
              <a:rect l="T9" t="T10" r="T11" b="T12"/>
              <a:pathLst>
                <a:path w="1109" h="457" extrusionOk="0">
                  <a:moveTo>
                    <a:pt x="1109" y="457"/>
                  </a:moveTo>
                  <a:cubicBezTo>
                    <a:pt x="1045" y="397"/>
                    <a:pt x="908" y="168"/>
                    <a:pt x="723" y="96"/>
                  </a:cubicBezTo>
                  <a:cubicBezTo>
                    <a:pt x="566" y="0"/>
                    <a:pt x="151" y="37"/>
                    <a:pt x="0" y="22"/>
                  </a:cubicBezTo>
                </a:path>
              </a:pathLst>
            </a:custGeom>
            <a:noFill/>
            <a:ln w="28575">
              <a:solidFill>
                <a:srgbClr val="3399FF"/>
              </a:solidFill>
              <a:round/>
              <a:headEnd/>
              <a:tailEnd type="triangle" w="lg" len="lg"/>
            </a:ln>
          </p:spPr>
          <p:txBody>
            <a:bodyPr anchor="ctr">
              <a:spAutoFit/>
            </a:bodyPr>
            <a:lstStyle/>
            <a:p>
              <a:pPr>
                <a:defRPr/>
              </a:pPr>
              <a:endParaRPr lang="en-US"/>
            </a:p>
          </p:txBody>
        </p:sp>
        <p:sp>
          <p:nvSpPr>
            <p:cNvPr id="11" name="Rectangle 13"/>
            <p:cNvSpPr>
              <a:spLocks noChangeArrowheads="1"/>
            </p:cNvSpPr>
            <p:nvPr/>
          </p:nvSpPr>
          <p:spPr bwMode="auto">
            <a:xfrm>
              <a:off x="4512" y="3216"/>
              <a:ext cx="1248" cy="698"/>
            </a:xfrm>
            <a:prstGeom prst="rect">
              <a:avLst/>
            </a:prstGeom>
            <a:noFill/>
            <a:ln>
              <a:noFill/>
            </a:ln>
          </p:spPr>
          <p:txBody>
            <a:bodyPr>
              <a:spAutoFit/>
            </a:bodyPr>
            <a:lstStyle/>
            <a:p>
              <a:pPr>
                <a:defRPr/>
              </a:pPr>
              <a:r>
                <a:rPr lang="en-US" sz="2200">
                  <a:solidFill>
                    <a:srgbClr val="3399FF"/>
                  </a:solidFill>
                </a:rPr>
                <a:t>OK for spam filtering and legal search</a:t>
              </a:r>
              <a:endParaRPr/>
            </a:p>
          </p:txBody>
        </p:sp>
      </p:grpSp>
      <p:grpSp>
        <p:nvGrpSpPr>
          <p:cNvPr id="12" name="Group 24"/>
          <p:cNvGrpSpPr/>
          <p:nvPr/>
        </p:nvGrpSpPr>
        <p:grpSpPr bwMode="auto">
          <a:xfrm>
            <a:off x="5972175" y="1143001"/>
            <a:ext cx="3429000" cy="1260475"/>
            <a:chOff x="3216" y="1008"/>
            <a:chExt cx="2160" cy="794"/>
          </a:xfrm>
        </p:grpSpPr>
        <p:sp>
          <p:nvSpPr>
            <p:cNvPr id="13" name="Freeform 16"/>
            <p:cNvSpPr/>
            <p:nvPr/>
          </p:nvSpPr>
          <p:spPr bwMode="auto">
            <a:xfrm>
              <a:off x="3216" y="1511"/>
              <a:ext cx="1200" cy="291"/>
            </a:xfrm>
            <a:custGeom>
              <a:avLst/>
              <a:gdLst>
                <a:gd name="T0" fmla="*/ 1200 w 1200"/>
                <a:gd name="T1" fmla="*/ 0 h 432"/>
                <a:gd name="T2" fmla="*/ 994 w 1200"/>
                <a:gd name="T3" fmla="*/ 227 h 432"/>
                <a:gd name="T4" fmla="*/ 0 w 1200"/>
                <a:gd name="T5" fmla="*/ 432 h 432"/>
                <a:gd name="T6" fmla="*/ 0 60000 65536"/>
                <a:gd name="T7" fmla="*/ 0 60000 65536"/>
                <a:gd name="T8" fmla="*/ 0 60000 65536"/>
                <a:gd name="T9" fmla="*/ 0 w 1200"/>
                <a:gd name="T10" fmla="*/ 0 h 432"/>
                <a:gd name="T11" fmla="*/ 1200 w 1200"/>
                <a:gd name="T12" fmla="*/ 432 h 432"/>
              </a:gdLst>
              <a:ahLst/>
              <a:cxnLst>
                <a:cxn ang="T6">
                  <a:pos x="T0" y="T1"/>
                </a:cxn>
                <a:cxn ang="T7">
                  <a:pos x="T2" y="T3"/>
                </a:cxn>
                <a:cxn ang="T8">
                  <a:pos x="T4" y="T5"/>
                </a:cxn>
              </a:cxnLst>
              <a:rect l="T9" t="T10" r="T11" b="T12"/>
              <a:pathLst>
                <a:path w="1200" h="432" extrusionOk="0">
                  <a:moveTo>
                    <a:pt x="1200" y="0"/>
                  </a:moveTo>
                  <a:cubicBezTo>
                    <a:pt x="1166" y="38"/>
                    <a:pt x="1194" y="155"/>
                    <a:pt x="994" y="227"/>
                  </a:cubicBezTo>
                  <a:cubicBezTo>
                    <a:pt x="794" y="299"/>
                    <a:pt x="207" y="389"/>
                    <a:pt x="0" y="432"/>
                  </a:cubicBezTo>
                </a:path>
              </a:pathLst>
            </a:custGeom>
            <a:noFill/>
            <a:ln w="28575">
              <a:solidFill>
                <a:srgbClr val="3399FF"/>
              </a:solidFill>
              <a:round/>
              <a:headEnd/>
              <a:tailEnd type="triangle" w="lg" len="lg"/>
            </a:ln>
          </p:spPr>
          <p:txBody>
            <a:bodyPr anchor="ctr">
              <a:spAutoFit/>
            </a:bodyPr>
            <a:lstStyle/>
            <a:p>
              <a:pPr>
                <a:defRPr/>
              </a:pPr>
              <a:endParaRPr lang="en-US"/>
            </a:p>
          </p:txBody>
        </p:sp>
        <p:sp>
          <p:nvSpPr>
            <p:cNvPr id="14" name="Rectangle 17"/>
            <p:cNvSpPr>
              <a:spLocks noChangeArrowheads="1"/>
            </p:cNvSpPr>
            <p:nvPr/>
          </p:nvSpPr>
          <p:spPr bwMode="auto">
            <a:xfrm>
              <a:off x="3984" y="1008"/>
              <a:ext cx="1392" cy="480"/>
            </a:xfrm>
            <a:prstGeom prst="rect">
              <a:avLst/>
            </a:prstGeom>
            <a:noFill/>
            <a:ln>
              <a:noFill/>
            </a:ln>
          </p:spPr>
          <p:txBody>
            <a:bodyPr>
              <a:spAutoFit/>
            </a:bodyPr>
            <a:lstStyle/>
            <a:p>
              <a:pPr>
                <a:defRPr/>
              </a:pPr>
              <a:r>
                <a:rPr lang="en-US" sz="2200">
                  <a:solidFill>
                    <a:srgbClr val="3399FF"/>
                  </a:solidFill>
                </a:rPr>
                <a:t>OK for search engines (maybe)</a:t>
              </a:r>
              <a:endParaRPr/>
            </a:p>
          </p:txBody>
        </p:sp>
      </p:grpSp>
      <p:sp>
        <p:nvSpPr>
          <p:cNvPr id="15" name="Text Box 26"/>
          <p:cNvSpPr>
            <a:spLocks/>
          </p:cNvSpPr>
          <p:nvPr/>
        </p:nvSpPr>
        <p:spPr bwMode="auto">
          <a:xfrm>
            <a:off x="7937500" y="2141539"/>
            <a:ext cx="184150" cy="579437"/>
          </a:xfrm>
          <a:prstGeom prst="rect">
            <a:avLst/>
          </a:prstGeom>
          <a:noFill/>
          <a:ln>
            <a:noFill/>
          </a:ln>
        </p:spPr>
        <p:txBody>
          <a:bodyPr wrap="none">
            <a:spAutoFit/>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endParaRPr lang="en-US" sz="3200" b="0"/>
          </a:p>
        </p:txBody>
      </p:sp>
      <p:sp>
        <p:nvSpPr>
          <p:cNvPr id="16" name="Freeform 23"/>
          <p:cNvSpPr/>
          <p:nvPr/>
        </p:nvSpPr>
        <p:spPr bwMode="auto">
          <a:xfrm>
            <a:off x="6934200" y="2691756"/>
            <a:ext cx="1041400" cy="461665"/>
          </a:xfrm>
          <a:custGeom>
            <a:avLst/>
            <a:gdLst>
              <a:gd name="T0" fmla="*/ 0 w 656"/>
              <a:gd name="T1" fmla="*/ 2147483646 h 542"/>
              <a:gd name="T2" fmla="*/ 2147483646 w 656"/>
              <a:gd name="T3" fmla="*/ 2147483646 h 542"/>
              <a:gd name="T4" fmla="*/ 2147483646 w 656"/>
              <a:gd name="T5" fmla="*/ 2147483646 h 542"/>
              <a:gd name="T6" fmla="*/ 2147483646 w 656"/>
              <a:gd name="T7" fmla="*/ 2147483646 h 542"/>
              <a:gd name="T8" fmla="*/ 2147483646 w 656"/>
              <a:gd name="T9" fmla="*/ 2147483646 h 542"/>
              <a:gd name="T10" fmla="*/ 0 60000 65536"/>
              <a:gd name="T11" fmla="*/ 0 60000 65536"/>
              <a:gd name="T12" fmla="*/ 0 60000 65536"/>
              <a:gd name="T13" fmla="*/ 0 60000 65536"/>
              <a:gd name="T14" fmla="*/ 0 60000 65536"/>
              <a:gd name="T15" fmla="*/ 0 w 656"/>
              <a:gd name="T16" fmla="*/ 0 h 542"/>
              <a:gd name="T17" fmla="*/ 656 w 656"/>
              <a:gd name="T18" fmla="*/ 542 h 542"/>
            </a:gdLst>
            <a:ahLst/>
            <a:cxnLst>
              <a:cxn ang="T10">
                <a:pos x="T0" y="T1"/>
              </a:cxn>
              <a:cxn ang="T11">
                <a:pos x="T2" y="T3"/>
              </a:cxn>
              <a:cxn ang="T12">
                <a:pos x="T4" y="T5"/>
              </a:cxn>
              <a:cxn ang="T13">
                <a:pos x="T6" y="T7"/>
              </a:cxn>
              <a:cxn ang="T14">
                <a:pos x="T8" y="T9"/>
              </a:cxn>
            </a:cxnLst>
            <a:rect l="T15" t="T16" r="T17" b="T18"/>
            <a:pathLst>
              <a:path w="656" h="542" extrusionOk="0">
                <a:moveTo>
                  <a:pt x="0" y="3"/>
                </a:moveTo>
                <a:cubicBezTo>
                  <a:pt x="29" y="7"/>
                  <a:pt x="100" y="0"/>
                  <a:pt x="172" y="28"/>
                </a:cubicBezTo>
                <a:cubicBezTo>
                  <a:pt x="244" y="56"/>
                  <a:pt x="365" y="119"/>
                  <a:pt x="429" y="169"/>
                </a:cubicBezTo>
                <a:cubicBezTo>
                  <a:pt x="517" y="230"/>
                  <a:pt x="520" y="266"/>
                  <a:pt x="558" y="328"/>
                </a:cubicBezTo>
                <a:cubicBezTo>
                  <a:pt x="596" y="390"/>
                  <a:pt x="636" y="497"/>
                  <a:pt x="656" y="542"/>
                </a:cubicBezTo>
              </a:path>
            </a:pathLst>
          </a:custGeom>
          <a:noFill/>
          <a:ln w="28575">
            <a:solidFill>
              <a:srgbClr val="FF00FF"/>
            </a:solidFill>
            <a:prstDash val="sysDot"/>
            <a:round/>
            <a:headEnd/>
            <a:tailEnd type="none" w="lg" len="lg"/>
          </a:ln>
        </p:spPr>
        <p:txBody>
          <a:bodyPr anchor="ctr">
            <a:spAutoFit/>
          </a:bodyPr>
          <a:lstStyle/>
          <a:p>
            <a:pPr>
              <a:defRPr/>
            </a:pPr>
            <a:endParaRPr lang="en-US"/>
          </a:p>
        </p:txBody>
      </p:sp>
      <p:grpSp>
        <p:nvGrpSpPr>
          <p:cNvPr id="17" name="Group 34"/>
          <p:cNvGrpSpPr/>
          <p:nvPr/>
        </p:nvGrpSpPr>
        <p:grpSpPr bwMode="auto">
          <a:xfrm>
            <a:off x="7848600" y="2057400"/>
            <a:ext cx="2819400" cy="762000"/>
            <a:chOff x="4098" y="1584"/>
            <a:chExt cx="1662" cy="480"/>
          </a:xfrm>
        </p:grpSpPr>
        <p:sp>
          <p:nvSpPr>
            <p:cNvPr id="18" name="Rectangle 29"/>
            <p:cNvSpPr>
              <a:spLocks noChangeArrowheads="1"/>
            </p:cNvSpPr>
            <p:nvPr/>
          </p:nvSpPr>
          <p:spPr bwMode="auto">
            <a:xfrm>
              <a:off x="4608" y="1584"/>
              <a:ext cx="1152" cy="480"/>
            </a:xfrm>
            <a:prstGeom prst="rect">
              <a:avLst/>
            </a:prstGeom>
            <a:noFill/>
            <a:ln>
              <a:noFill/>
            </a:ln>
          </p:spPr>
          <p:txBody>
            <a:bodyPr>
              <a:spAutoFit/>
            </a:bodyPr>
            <a:lstStyle/>
            <a:p>
              <a:pPr>
                <a:defRPr/>
              </a:pPr>
              <a:r>
                <a:rPr lang="en-US" sz="2200">
                  <a:solidFill>
                    <a:srgbClr val="FF00FF"/>
                  </a:solidFill>
                </a:rPr>
                <a:t>would prefer to be here!</a:t>
              </a:r>
              <a:endParaRPr/>
            </a:p>
          </p:txBody>
        </p:sp>
        <p:sp>
          <p:nvSpPr>
            <p:cNvPr id="19" name="Line 30"/>
            <p:cNvSpPr>
              <a:spLocks noChangeShapeType="1"/>
            </p:cNvSpPr>
            <p:nvPr/>
          </p:nvSpPr>
          <p:spPr bwMode="auto">
            <a:xfrm flipH="1">
              <a:off x="4098" y="1872"/>
              <a:ext cx="606" cy="192"/>
            </a:xfrm>
            <a:prstGeom prst="line">
              <a:avLst/>
            </a:prstGeom>
            <a:noFill/>
            <a:ln w="28575">
              <a:solidFill>
                <a:srgbClr val="FF00FF"/>
              </a:solidFill>
              <a:round/>
              <a:headEnd/>
              <a:tailEnd type="triangle" w="med" len="med"/>
            </a:ln>
          </p:spPr>
          <p:txBody>
            <a:bodyPr anchor="ctr">
              <a:spAutoFit/>
            </a:bodyPr>
            <a:lstStyle/>
            <a:p>
              <a:pPr>
                <a:defRPr/>
              </a:pPr>
              <a:endParaRPr lang="en-US"/>
            </a:p>
          </p:txBody>
        </p:sp>
      </p:grpSp>
      <p:grpSp>
        <p:nvGrpSpPr>
          <p:cNvPr id="20" name="Group 42"/>
          <p:cNvGrpSpPr/>
          <p:nvPr/>
        </p:nvGrpSpPr>
        <p:grpSpPr bwMode="auto">
          <a:xfrm>
            <a:off x="3003550" y="3246440"/>
            <a:ext cx="3481388" cy="1565276"/>
            <a:chOff x="932" y="2333"/>
            <a:chExt cx="2193" cy="986"/>
          </a:xfrm>
        </p:grpSpPr>
        <p:sp>
          <p:nvSpPr>
            <p:cNvPr id="21" name="Freeform 40"/>
            <p:cNvSpPr/>
            <p:nvPr/>
          </p:nvSpPr>
          <p:spPr bwMode="auto">
            <a:xfrm>
              <a:off x="2169" y="2333"/>
              <a:ext cx="956" cy="291"/>
            </a:xfrm>
            <a:custGeom>
              <a:avLst/>
              <a:gdLst>
                <a:gd name="T0" fmla="*/ 0 w 956"/>
                <a:gd name="T1" fmla="*/ 533 h 533"/>
                <a:gd name="T2" fmla="*/ 956 w 956"/>
                <a:gd name="T3" fmla="*/ 0 h 533"/>
                <a:gd name="T4" fmla="*/ 0 60000 65536"/>
                <a:gd name="T5" fmla="*/ 0 60000 65536"/>
                <a:gd name="T6" fmla="*/ 0 w 956"/>
                <a:gd name="T7" fmla="*/ 0 h 533"/>
                <a:gd name="T8" fmla="*/ 956 w 956"/>
                <a:gd name="T9" fmla="*/ 533 h 533"/>
              </a:gdLst>
              <a:ahLst/>
              <a:cxnLst>
                <a:cxn ang="T4">
                  <a:pos x="T0" y="T1"/>
                </a:cxn>
                <a:cxn ang="T5">
                  <a:pos x="T2" y="T3"/>
                </a:cxn>
              </a:cxnLst>
              <a:rect l="T6" t="T7" r="T8" b="T9"/>
              <a:pathLst>
                <a:path w="956" h="533" extrusionOk="0">
                  <a:moveTo>
                    <a:pt x="0" y="533"/>
                  </a:moveTo>
                  <a:cubicBezTo>
                    <a:pt x="159" y="444"/>
                    <a:pt x="797" y="89"/>
                    <a:pt x="956" y="0"/>
                  </a:cubicBezTo>
                </a:path>
              </a:pathLst>
            </a:custGeom>
            <a:noFill/>
            <a:ln w="28575">
              <a:solidFill>
                <a:srgbClr val="3399FF"/>
              </a:solidFill>
              <a:round/>
              <a:headEnd/>
              <a:tailEnd type="triangle" w="lg" len="lg"/>
            </a:ln>
          </p:spPr>
          <p:txBody>
            <a:bodyPr anchor="ctr">
              <a:spAutoFit/>
            </a:bodyPr>
            <a:lstStyle/>
            <a:p>
              <a:pPr>
                <a:defRPr/>
              </a:pPr>
              <a:endParaRPr lang="en-US"/>
            </a:p>
          </p:txBody>
        </p:sp>
        <p:sp>
          <p:nvSpPr>
            <p:cNvPr id="22" name="Rectangle 41"/>
            <p:cNvSpPr>
              <a:spLocks noChangeArrowheads="1"/>
            </p:cNvSpPr>
            <p:nvPr/>
          </p:nvSpPr>
          <p:spPr bwMode="auto">
            <a:xfrm>
              <a:off x="932" y="2621"/>
              <a:ext cx="1420" cy="698"/>
            </a:xfrm>
            <a:prstGeom prst="rect">
              <a:avLst/>
            </a:prstGeom>
            <a:noFill/>
            <a:ln>
              <a:noFill/>
            </a:ln>
          </p:spPr>
          <p:txBody>
            <a:bodyPr>
              <a:spAutoFit/>
            </a:bodyPr>
            <a:lstStyle/>
            <a:p>
              <a:pPr>
                <a:defRPr/>
              </a:pPr>
              <a:r>
                <a:rPr lang="en-US" sz="2200">
                  <a:solidFill>
                    <a:srgbClr val="3399FF"/>
                  </a:solidFill>
                </a:rPr>
                <a:t>point where</a:t>
              </a:r>
              <a:endParaRPr/>
            </a:p>
            <a:p>
              <a:pPr>
                <a:defRPr/>
              </a:pPr>
              <a:r>
                <a:rPr lang="en-US" sz="2200">
                  <a:solidFill>
                    <a:srgbClr val="3399FF"/>
                  </a:solidFill>
                </a:rPr>
                <a:t>precision=recall</a:t>
              </a:r>
              <a:endParaRPr/>
            </a:p>
            <a:p>
              <a:pPr>
                <a:defRPr/>
              </a:pPr>
              <a:r>
                <a:rPr lang="en-US" sz="2200">
                  <a:solidFill>
                    <a:srgbClr val="3399FF"/>
                  </a:solidFill>
                </a:rPr>
                <a:t>(often reported)</a:t>
              </a:r>
              <a:endParaRPr/>
            </a:p>
          </p:txBody>
        </p:sp>
      </p:gr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en-US">
                <a:latin typeface="Tw Cen MT Condensed"/>
              </a:rPr>
              <a:t>The 2-by-2 contingency table</a:t>
            </a:r>
            <a:endParaRPr/>
          </a:p>
        </p:txBody>
      </p:sp>
      <p:graphicFrame>
        <p:nvGraphicFramePr>
          <p:cNvPr id="5" name="Table 2"/>
          <p:cNvGraphicFramePr>
            <a:graphicFrameLocks noGrp="1"/>
          </p:cNvGraphicFramePr>
          <p:nvPr>
            <p:extLst>
              <p:ext uri="{D42A27DB-BD31-4B8C-83A1-F6EECF244321}">
                <p14:modId xmlns:p14="http://schemas.microsoft.com/office/powerpoint/2010/main" val="1962747190"/>
              </p:ext>
            </p:extLst>
          </p:nvPr>
        </p:nvGraphicFramePr>
        <p:xfrm>
          <a:off x="2895600" y="2667000"/>
          <a:ext cx="6096000" cy="2103198"/>
        </p:xfrm>
        <a:graphic>
          <a:graphicData uri="http://schemas.openxmlformats.org/drawingml/2006/table">
            <a:tbl>
              <a:tblPr firstRow="1" firstCol="1">
                <a:tableStyleId>{C6830E4D-B7D3-9949-31CF-B3FFDCDD0982}</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946">
                <a:tc>
                  <a:txBody>
                    <a:bodyPr/>
                    <a:lstStyle/>
                    <a:p>
                      <a:pPr algn="ctr">
                        <a:defRPr/>
                      </a:pPr>
                      <a:endParaRPr lang="en-US" sz="2400">
                        <a:solidFill>
                          <a:schemeClr val="bg1"/>
                        </a:solidFill>
                      </a:endParaRPr>
                    </a:p>
                  </a:txBody>
                  <a:tcPr marT="45733" marB="45733">
                    <a:solidFill>
                      <a:schemeClr val="accent1">
                        <a:lumMod val="40000"/>
                        <a:lumOff val="60000"/>
                      </a:schemeClr>
                    </a:solidFill>
                  </a:tcPr>
                </a:tc>
                <a:tc>
                  <a:txBody>
                    <a:bodyPr/>
                    <a:lstStyle/>
                    <a:p>
                      <a:pPr algn="ctr">
                        <a:defRPr/>
                      </a:pPr>
                      <a:r>
                        <a:rPr lang="en-US" sz="2400"/>
                        <a:t>Correct</a:t>
                      </a:r>
                      <a:endParaRPr sz="1100"/>
                    </a:p>
                  </a:txBody>
                  <a:tcPr marT="45733" marB="45733"/>
                </a:tc>
                <a:tc>
                  <a:txBody>
                    <a:bodyPr/>
                    <a:lstStyle/>
                    <a:p>
                      <a:pPr algn="ctr">
                        <a:defRPr/>
                      </a:pPr>
                      <a:r>
                        <a:rPr lang="en-US" sz="2400" dirty="0"/>
                        <a:t>Incorrect</a:t>
                      </a:r>
                      <a:endParaRPr sz="1100" dirty="0"/>
                    </a:p>
                  </a:txBody>
                  <a:tcPr marT="45733" marB="45733"/>
                </a:tc>
                <a:extLst>
                  <a:ext uri="{0D108BD9-81ED-4DB2-BD59-A6C34878D82A}">
                    <a16:rowId xmlns:a16="http://schemas.microsoft.com/office/drawing/2014/main" val="10000"/>
                  </a:ext>
                </a:extLst>
              </a:tr>
              <a:tr h="370946">
                <a:tc>
                  <a:txBody>
                    <a:bodyPr/>
                    <a:lstStyle/>
                    <a:p>
                      <a:pPr>
                        <a:defRPr/>
                      </a:pPr>
                      <a:r>
                        <a:rPr lang="en-US" sz="2400" b="1" dirty="0">
                          <a:solidFill>
                            <a:schemeClr val="bg1"/>
                          </a:solidFill>
                        </a:rPr>
                        <a:t>Selected</a:t>
                      </a:r>
                      <a:endParaRPr sz="1100" b="1" dirty="0"/>
                    </a:p>
                  </a:txBody>
                  <a:tcPr marT="45733" marB="45733" anchor="ctr">
                    <a:solidFill>
                      <a:schemeClr val="accent1">
                        <a:lumMod val="40000"/>
                        <a:lumOff val="60000"/>
                      </a:schemeClr>
                    </a:solidFill>
                  </a:tcPr>
                </a:tc>
                <a:tc>
                  <a:txBody>
                    <a:bodyPr/>
                    <a:lstStyle/>
                    <a:p>
                      <a:pPr>
                        <a:defRPr/>
                      </a:pPr>
                      <a:r>
                        <a:rPr lang="en-US" sz="2400" b="1" dirty="0"/>
                        <a:t>True Positive</a:t>
                      </a:r>
                    </a:p>
                  </a:txBody>
                  <a:tcPr marT="45733" marB="45733"/>
                </a:tc>
                <a:tc>
                  <a:txBody>
                    <a:bodyPr/>
                    <a:lstStyle/>
                    <a:p>
                      <a:pPr>
                        <a:defRPr/>
                      </a:pPr>
                      <a:r>
                        <a:rPr lang="en-US" sz="2400" b="1"/>
                        <a:t>False Positive</a:t>
                      </a:r>
                      <a:endParaRPr sz="1100"/>
                    </a:p>
                  </a:txBody>
                  <a:tcPr marT="45733" marB="45733"/>
                </a:tc>
                <a:extLst>
                  <a:ext uri="{0D108BD9-81ED-4DB2-BD59-A6C34878D82A}">
                    <a16:rowId xmlns:a16="http://schemas.microsoft.com/office/drawing/2014/main" val="10001"/>
                  </a:ext>
                </a:extLst>
              </a:tr>
              <a:tr h="370946">
                <a:tc>
                  <a:txBody>
                    <a:bodyPr/>
                    <a:lstStyle/>
                    <a:p>
                      <a:pPr>
                        <a:defRPr/>
                      </a:pPr>
                      <a:r>
                        <a:rPr lang="en-US" sz="2400" b="1" dirty="0">
                          <a:solidFill>
                            <a:schemeClr val="bg1"/>
                          </a:solidFill>
                        </a:rPr>
                        <a:t>Not selected</a:t>
                      </a:r>
                      <a:endParaRPr sz="1100" b="1" dirty="0"/>
                    </a:p>
                  </a:txBody>
                  <a:tcPr marT="45733" marB="45733" anchor="ctr">
                    <a:solidFill>
                      <a:schemeClr val="accent1">
                        <a:lumMod val="40000"/>
                        <a:lumOff val="60000"/>
                      </a:schemeClr>
                    </a:solidFill>
                  </a:tcPr>
                </a:tc>
                <a:tc>
                  <a:txBody>
                    <a:bodyPr/>
                    <a:lstStyle/>
                    <a:p>
                      <a:pPr>
                        <a:defRPr/>
                      </a:pPr>
                      <a:r>
                        <a:rPr lang="en-US" sz="2400" b="1"/>
                        <a:t>False Negative</a:t>
                      </a:r>
                      <a:endParaRPr sz="1100"/>
                    </a:p>
                  </a:txBody>
                  <a:tcPr marT="45733" marB="45733"/>
                </a:tc>
                <a:tc>
                  <a:txBody>
                    <a:bodyPr/>
                    <a:lstStyle/>
                    <a:p>
                      <a:pPr>
                        <a:defRPr/>
                      </a:pPr>
                      <a:r>
                        <a:rPr lang="en-US" sz="2400" b="1" dirty="0"/>
                        <a:t>True Negative</a:t>
                      </a:r>
                      <a:endParaRPr sz="1100" dirty="0"/>
                    </a:p>
                  </a:txBody>
                  <a:tcPr marT="45733" marB="45733"/>
                </a:tc>
                <a:extLst>
                  <a:ext uri="{0D108BD9-81ED-4DB2-BD59-A6C34878D82A}">
                    <a16:rowId xmlns:a16="http://schemas.microsoft.com/office/drawing/2014/main" val="10002"/>
                  </a:ext>
                </a:extLst>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en-US">
                <a:latin typeface="Tw Cen MT Condensed"/>
              </a:rPr>
              <a:t>Precision and Recall</a:t>
            </a:r>
            <a:endParaRPr/>
          </a:p>
        </p:txBody>
      </p:sp>
      <p:sp>
        <p:nvSpPr>
          <p:cNvPr id="5" name="Content Placeholder 2"/>
          <p:cNvSpPr>
            <a:spLocks noGrp="1"/>
          </p:cNvSpPr>
          <p:nvPr>
            <p:ph idx="1"/>
          </p:nvPr>
        </p:nvSpPr>
        <p:spPr bwMode="auto"/>
        <p:txBody>
          <a:bodyPr/>
          <a:lstStyle/>
          <a:p>
            <a:pPr>
              <a:defRPr/>
            </a:pPr>
            <a:r>
              <a:rPr lang="en-US">
                <a:latin typeface="Arial"/>
              </a:rPr>
              <a:t>Precision: % of selected items that are correct</a:t>
            </a:r>
            <a:endParaRPr/>
          </a:p>
          <a:p>
            <a:pPr>
              <a:defRPr/>
            </a:pPr>
            <a:r>
              <a:rPr lang="en-US">
                <a:latin typeface="Arial"/>
              </a:rPr>
              <a:t>Recall: % of correct items that are selected</a:t>
            </a:r>
            <a:endParaRPr/>
          </a:p>
        </p:txBody>
      </p:sp>
      <p:sp>
        <p:nvSpPr>
          <p:cNvPr id="6" name="TextBox 3"/>
          <p:cNvSpPr>
            <a:spLocks noAdjustHandles="1"/>
          </p:cNvSpPr>
          <p:nvPr/>
        </p:nvSpPr>
        <p:spPr bwMode="auto">
          <a:xfrm>
            <a:off x="4692571" y="3124201"/>
            <a:ext cx="2806859" cy="731867"/>
          </a:xfrm>
          <a:prstGeom prst="rect">
            <a:avLst/>
          </a:prstGeom>
          <a:blipFill>
            <a:blip r:embed="rId2"/>
            <a:stretch/>
          </a:blipFill>
        </p:spPr>
        <p:txBody>
          <a:bodyPr/>
          <a:lstStyle/>
          <a:p>
            <a:pPr>
              <a:defRPr/>
            </a:pPr>
            <a:r>
              <a:rPr lang="en-US" sz="2000">
                <a:noFill/>
              </a:rPr>
              <a:t> </a:t>
            </a:r>
            <a:endParaRPr sz="2000"/>
          </a:p>
        </p:txBody>
      </p:sp>
      <p:sp>
        <p:nvSpPr>
          <p:cNvPr id="7" name="TextBox 4"/>
          <p:cNvSpPr>
            <a:spLocks noAdjustHandles="1"/>
          </p:cNvSpPr>
          <p:nvPr/>
        </p:nvSpPr>
        <p:spPr bwMode="auto">
          <a:xfrm>
            <a:off x="4681458" y="4463242"/>
            <a:ext cx="2365584" cy="731867"/>
          </a:xfrm>
          <a:prstGeom prst="rect">
            <a:avLst/>
          </a:prstGeom>
          <a:blipFill>
            <a:blip r:embed="rId3"/>
            <a:stretch/>
          </a:blipFill>
        </p:spPr>
        <p:txBody>
          <a:bodyPr/>
          <a:lstStyle/>
          <a:p>
            <a:pPr>
              <a:defRPr/>
            </a:pPr>
            <a:r>
              <a:rPr lang="en-US" sz="2000">
                <a:noFill/>
              </a:rPr>
              <a:t> </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1631504" y="33422"/>
            <a:ext cx="8122096" cy="728579"/>
          </a:xfrm>
        </p:spPr>
        <p:txBody>
          <a:bodyPr/>
          <a:lstStyle/>
          <a:p>
            <a:pPr>
              <a:defRPr/>
            </a:pPr>
            <a:r>
              <a:rPr lang="en-US" dirty="0"/>
              <a:t>Male or female author?</a:t>
            </a:r>
            <a:endParaRPr dirty="0"/>
          </a:p>
        </p:txBody>
      </p:sp>
      <p:sp>
        <p:nvSpPr>
          <p:cNvPr id="5" name="Content Placeholder 2"/>
          <p:cNvSpPr>
            <a:spLocks noGrp="1"/>
          </p:cNvSpPr>
          <p:nvPr>
            <p:ph idx="1"/>
          </p:nvPr>
        </p:nvSpPr>
        <p:spPr bwMode="auto">
          <a:xfrm>
            <a:off x="1631504" y="1219200"/>
            <a:ext cx="9029812" cy="4445000"/>
          </a:xfrm>
        </p:spPr>
        <p:txBody>
          <a:bodyPr/>
          <a:lstStyle/>
          <a:p>
            <a:pPr marL="457200" indent="-457200">
              <a:buFont typeface="+mj-lt"/>
              <a:buAutoNum type="arabicPeriod"/>
              <a:defRPr/>
            </a:pPr>
            <a:r>
              <a:rPr lang="en-US" dirty="0"/>
              <a:t>By 1925 present-day Vietnam was divided into three parts under French colonial rule. The southern region embracing Saigon and the Mekong delta was the colony of Cochin-China; the central area with its imperial capital at Hue was the protectorate of Annam…</a:t>
            </a:r>
            <a:endParaRPr dirty="0"/>
          </a:p>
          <a:p>
            <a:pPr marL="457200" indent="-457200">
              <a:buFont typeface="+mj-lt"/>
              <a:buAutoNum type="arabicPeriod"/>
              <a:defRPr/>
            </a:pPr>
            <a:r>
              <a:rPr lang="en-US" dirty="0"/>
              <a:t>Clara never failed to be astonished by the extraordinary felicity of her own name. She found it hard to trust herself to the mercy of fate, which had managed over the years to convert her greatest shame into one of her greatest assets…</a:t>
            </a:r>
            <a:endParaRPr dirty="0"/>
          </a:p>
        </p:txBody>
      </p:sp>
      <p:sp>
        <p:nvSpPr>
          <p:cNvPr id="6" name="TextBox 4"/>
          <p:cNvSpPr>
            <a:spLocks/>
          </p:cNvSpPr>
          <p:nvPr/>
        </p:nvSpPr>
        <p:spPr bwMode="auto">
          <a:xfrm>
            <a:off x="1734220" y="5628156"/>
            <a:ext cx="9029812" cy="584775"/>
          </a:xfrm>
          <a:prstGeom prst="rect">
            <a:avLst/>
          </a:prstGeom>
          <a:noFill/>
        </p:spPr>
        <p:txBody>
          <a:bodyPr wrap="square" rtlCol="0">
            <a:spAutoFit/>
          </a:bodyPr>
          <a:lstStyle/>
          <a:p>
            <a:pPr>
              <a:defRPr/>
            </a:pPr>
            <a:r>
              <a:rPr lang="en-US">
                <a:latin typeface="+mn-lt"/>
              </a:rPr>
              <a:t>S. Argamon, M. Koppel, J. Fine, A. R. Shimoni, 2003. “Gender, Genre, and Writing Style in Formal Written Texts,” Text, volume 23, number 3, pp. 321–346</a:t>
            </a:r>
            <a:endParaRPr sz="20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en-US">
                <a:latin typeface="Tw Cen MT Condensed"/>
              </a:rPr>
              <a:t>A Combined measure: F</a:t>
            </a:r>
            <a:endParaRPr/>
          </a:p>
        </p:txBody>
      </p:sp>
      <p:sp>
        <p:nvSpPr>
          <p:cNvPr id="5" name="Content Placeholder 2"/>
          <p:cNvSpPr>
            <a:spLocks noGrp="1"/>
          </p:cNvSpPr>
          <p:nvPr>
            <p:ph idx="1"/>
          </p:nvPr>
        </p:nvSpPr>
        <p:spPr bwMode="auto"/>
        <p:txBody>
          <a:bodyPr/>
          <a:lstStyle/>
          <a:p>
            <a:pPr>
              <a:defRPr/>
            </a:pPr>
            <a:r>
              <a:rPr lang="en-US">
                <a:latin typeface="Arial"/>
              </a:rPr>
              <a:t>The F measure assesses the P/R tradeoff, through the weighted harmonic mean:</a:t>
            </a:r>
            <a:endParaRPr/>
          </a:p>
        </p:txBody>
      </p:sp>
      <mc:AlternateContent xmlns:mc="http://schemas.openxmlformats.org/markup-compatibility/2006">
        <mc:Choice xmlns:a14="http://schemas.microsoft.com/office/drawing/2010/main" Requires="a14">
          <p:sp>
            <p:nvSpPr>
              <p:cNvPr id="6" name="TextBox 6">
                <a:extLst>
                  <a:ext uri="{FF2B5EF4-FFF2-40B4-BE49-F238E27FC236}">
                    <a16:creationId xmlns:a16="http://schemas.microsoft.com/office/drawing/2014/main" id="{F633497D-43CE-4313-9246-6165226A898A}"/>
                  </a:ext>
                </a:extLst>
              </p:cNvPr>
              <p:cNvSpPr>
                <a:spLocks/>
              </p:cNvSpPr>
              <p:nvPr/>
            </p:nvSpPr>
            <p:spPr bwMode="auto">
              <a:xfrm>
                <a:off x="3833733" y="4876826"/>
                <a:ext cx="3978590" cy="890565"/>
              </a:xfrm>
              <a:prstGeom prst="rect">
                <a:avLst/>
              </a:prstGeom>
              <a:noFill/>
            </p:spPr>
            <p:txBody>
              <a:bodyPr wrap="none" lIns="0" tIns="0" rIns="0" bIns="0" rtlCol="0">
                <a:spAutoFit/>
              </a:bodyPr>
              <a:lstStyle/>
              <a:p>
                <a:pPr>
                  <a:defRPr/>
                </a:pPr>
                <a14:m>
                  <m:oMathPara xmlns:m="http://schemas.openxmlformats.org/officeDocument/2006/math">
                    <m:oMathParaPr>
                      <m:jc m:val="centerGroup"/>
                    </m:oMathParaPr>
                    <m:oMath xmlns:m="http://schemas.openxmlformats.org/officeDocument/2006/math">
                      <m:r>
                        <a:rPr lang="en-US" sz="2800" b="0" i="1">
                          <a:latin typeface="Cambria Math"/>
                        </a:rPr>
                        <m:t>𝐹</m:t>
                      </m:r>
                      <m:r>
                        <a:rPr lang="en-US" sz="2800" b="0" i="1">
                          <a:latin typeface="Cambria Math"/>
                        </a:rPr>
                        <m:t>1=</m:t>
                      </m:r>
                      <m:f>
                        <m:fPr>
                          <m:ctrlPr>
                            <a:rPr lang="it-IT" sz="2800" i="1">
                              <a:latin typeface="Cambria Math" panose="02040503050406030204" pitchFamily="18" charset="0"/>
                              <a:ea typeface="Cambria Math"/>
                              <a:cs typeface="Cambria Math"/>
                            </a:rPr>
                          </m:ctrlPr>
                        </m:fPr>
                        <m:num>
                          <m:r>
                            <a:rPr lang="en-US" sz="2800" b="0" i="1">
                              <a:latin typeface="Cambria Math"/>
                            </a:rPr>
                            <m:t>2 </m:t>
                          </m:r>
                          <m:r>
                            <a:rPr lang="en-US" sz="2800" b="0" i="1">
                              <a:latin typeface="Cambria Math"/>
                            </a:rPr>
                            <m:t>𝑝𝑟𝑒𝑐𝑖𝑠𝑖𝑜𝑛</m:t>
                          </m:r>
                          <m:r>
                            <a:rPr lang="en-US" sz="2800" b="0" i="1">
                              <a:latin typeface="Cambria Math"/>
                              <a:ea typeface="Cambria Math"/>
                            </a:rPr>
                            <m:t>∙</m:t>
                          </m:r>
                          <m:r>
                            <a:rPr lang="en-US" sz="2800" b="0" i="1">
                              <a:latin typeface="Cambria Math"/>
                              <a:ea typeface="Cambria Math"/>
                            </a:rPr>
                            <m:t>𝑟𝑒𝑐𝑎𝑙𝑙</m:t>
                          </m:r>
                        </m:num>
                        <m:den>
                          <m:r>
                            <a:rPr lang="en-US" sz="2800" b="0" i="1">
                              <a:latin typeface="Cambria Math"/>
                            </a:rPr>
                            <m:t>𝑝𝑟𝑒𝑐𝑖𝑠𝑖𝑜𝑛</m:t>
                          </m:r>
                          <m:r>
                            <a:rPr lang="en-US" sz="2800" b="0" i="1">
                              <a:latin typeface="Cambria Math"/>
                            </a:rPr>
                            <m:t>+</m:t>
                          </m:r>
                          <m:r>
                            <a:rPr lang="en-US" sz="2800" b="0" i="1">
                              <a:latin typeface="Cambria Math"/>
                            </a:rPr>
                            <m:t>𝑟𝑒𝑐𝑎𝑙𝑙</m:t>
                          </m:r>
                        </m:den>
                      </m:f>
                    </m:oMath>
                  </m:oMathPara>
                </a14:m>
                <a:endParaRPr lang="it-IT" sz="2800"/>
              </a:p>
            </p:txBody>
          </p:sp>
        </mc:Choice>
        <mc:Fallback>
          <p:sp>
            <p:nvSpPr>
              <p:cNvPr id="6" name="TextBox 6">
                <a:extLst>
                  <a:ext uri="{FF2B5EF4-FFF2-40B4-BE49-F238E27FC236}">
                    <a16:creationId xmlns:a16="http://schemas.microsoft.com/office/drawing/2014/main" id="{F633497D-43CE-4313-9246-6165226A898A}"/>
                  </a:ext>
                </a:extLst>
              </p:cNvPr>
              <p:cNvSpPr>
                <a:spLocks noRot="1" noChangeAspect="1" noMove="1" noResize="1" noEditPoints="1" noAdjustHandles="1" noChangeArrowheads="1" noChangeShapeType="1" noTextEdit="1"/>
              </p:cNvSpPr>
              <p:nvPr/>
            </p:nvSpPr>
            <p:spPr bwMode="auto">
              <a:xfrm>
                <a:off x="3833733" y="4876826"/>
                <a:ext cx="3978590" cy="890565"/>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7">
                <a:extLst>
                  <a:ext uri="{FF2B5EF4-FFF2-40B4-BE49-F238E27FC236}">
                    <a16:creationId xmlns:a16="http://schemas.microsoft.com/office/drawing/2014/main" id="{E83A0A4A-0107-4E37-95B0-F78FDC118F24}"/>
                  </a:ext>
                </a:extLst>
              </p:cNvPr>
              <p:cNvSpPr>
                <a:spLocks/>
              </p:cNvSpPr>
              <p:nvPr/>
            </p:nvSpPr>
            <p:spPr bwMode="auto">
              <a:xfrm>
                <a:off x="3500358" y="3027319"/>
                <a:ext cx="4891788" cy="937116"/>
              </a:xfrm>
              <a:prstGeom prst="rect">
                <a:avLst/>
              </a:prstGeom>
              <a:noFill/>
            </p:spPr>
            <p:txBody>
              <a:bodyPr wrap="none" lIns="0" tIns="0" rIns="0" bIns="0" rtlCol="0">
                <a:spAutoFit/>
              </a:bodyPr>
              <a:lstStyle/>
              <a:p>
                <a:pPr>
                  <a:defRPr/>
                </a:pPr>
                <a14:m>
                  <m:oMathPara xmlns:m="http://schemas.openxmlformats.org/officeDocument/2006/math">
                    <m:oMathParaPr>
                      <m:jc m:val="centerGroup"/>
                    </m:oMathParaPr>
                    <m:oMath xmlns:m="http://schemas.openxmlformats.org/officeDocument/2006/math">
                      <m:r>
                        <a:rPr lang="en-US" sz="2800" b="0" i="1">
                          <a:latin typeface="Cambria Math"/>
                        </a:rPr>
                        <m:t>𝐹</m:t>
                      </m:r>
                      <m:r>
                        <a:rPr lang="it-IT" sz="2800" i="1">
                          <a:latin typeface="Cambria Math"/>
                        </a:rPr>
                        <m:t>=</m:t>
                      </m:r>
                      <m:f>
                        <m:fPr>
                          <m:ctrlPr>
                            <a:rPr lang="it-IT" sz="2800" i="1">
                              <a:latin typeface="Cambria Math" panose="02040503050406030204" pitchFamily="18" charset="0"/>
                              <a:ea typeface="Cambria Math"/>
                              <a:cs typeface="Cambria Math"/>
                            </a:rPr>
                          </m:ctrlPr>
                        </m:fPr>
                        <m:num>
                          <m:r>
                            <a:rPr lang="en-US" sz="2800" b="0" i="1">
                              <a:latin typeface="Cambria Math"/>
                            </a:rPr>
                            <m:t>(</m:t>
                          </m:r>
                          <m:sSup>
                            <m:sSupPr>
                              <m:ctrlPr>
                                <a:rPr lang="en-US" sz="2800" b="0" i="1">
                                  <a:latin typeface="Cambria Math" panose="02040503050406030204" pitchFamily="18" charset="0"/>
                                  <a:ea typeface="Cambria Math"/>
                                  <a:cs typeface="Cambria Math"/>
                                </a:rPr>
                              </m:ctrlPr>
                            </m:sSupPr>
                            <m:e>
                              <m:r>
                                <a:rPr lang="en-US" sz="2800" b="0" i="1">
                                  <a:latin typeface="Cambria Math"/>
                                </a:rPr>
                                <m:t>𝑏</m:t>
                              </m:r>
                            </m:e>
                            <m:sup>
                              <m:r>
                                <a:rPr lang="en-US" sz="2800" b="0" i="1">
                                  <a:latin typeface="Cambria Math"/>
                                </a:rPr>
                                <m:t>2</m:t>
                              </m:r>
                            </m:sup>
                          </m:sSup>
                          <m:r>
                            <a:rPr lang="en-US" sz="2800" b="0" i="1">
                              <a:latin typeface="Cambria Math"/>
                            </a:rPr>
                            <m:t>+1) </m:t>
                          </m:r>
                          <m:r>
                            <a:rPr lang="en-US" sz="2800" b="0" i="1">
                              <a:latin typeface="Cambria Math"/>
                            </a:rPr>
                            <m:t>𝑝𝑟𝑒𝑐𝑖𝑠𝑖𝑜𝑛</m:t>
                          </m:r>
                          <m:r>
                            <a:rPr lang="en-US" sz="2800" b="0" i="1">
                              <a:latin typeface="Cambria Math"/>
                              <a:ea typeface="Cambria Math"/>
                            </a:rPr>
                            <m:t>∙</m:t>
                          </m:r>
                          <m:r>
                            <a:rPr lang="en-US" sz="2800" b="0" i="1">
                              <a:latin typeface="Cambria Math"/>
                              <a:ea typeface="Cambria Math"/>
                            </a:rPr>
                            <m:t>𝑟𝑒𝑐𝑎𝑙𝑙</m:t>
                          </m:r>
                        </m:num>
                        <m:den>
                          <m:sSup>
                            <m:sSupPr>
                              <m:ctrlPr>
                                <a:rPr lang="en-US" sz="2800" i="1">
                                  <a:latin typeface="Cambria Math" panose="02040503050406030204" pitchFamily="18" charset="0"/>
                                  <a:ea typeface="Cambria Math"/>
                                  <a:cs typeface="Cambria Math"/>
                                </a:rPr>
                              </m:ctrlPr>
                            </m:sSupPr>
                            <m:e>
                              <m:r>
                                <a:rPr lang="en-US" sz="2800" i="1">
                                  <a:latin typeface="Cambria Math"/>
                                </a:rPr>
                                <m:t>𝑏</m:t>
                              </m:r>
                            </m:e>
                            <m:sup>
                              <m:r>
                                <a:rPr lang="en-US" sz="2800" i="1">
                                  <a:latin typeface="Cambria Math"/>
                                </a:rPr>
                                <m:t>2</m:t>
                              </m:r>
                            </m:sup>
                          </m:sSup>
                          <m:r>
                            <a:rPr lang="en-US" sz="2800" b="0" i="1">
                              <a:latin typeface="Cambria Math"/>
                            </a:rPr>
                            <m:t>𝑝𝑟𝑒𝑐𝑖𝑠𝑖𝑜𝑛</m:t>
                          </m:r>
                          <m:r>
                            <a:rPr lang="en-US" sz="2800" b="0" i="1">
                              <a:latin typeface="Cambria Math"/>
                            </a:rPr>
                            <m:t>+</m:t>
                          </m:r>
                          <m:r>
                            <a:rPr lang="en-US" sz="2800" b="0" i="1">
                              <a:latin typeface="Cambria Math"/>
                            </a:rPr>
                            <m:t>𝑟𝑒𝑐𝑎𝑙𝑙</m:t>
                          </m:r>
                        </m:den>
                      </m:f>
                    </m:oMath>
                  </m:oMathPara>
                </a14:m>
                <a:endParaRPr lang="it-IT" sz="2800" dirty="0"/>
              </a:p>
            </p:txBody>
          </p:sp>
        </mc:Choice>
        <mc:Fallback>
          <p:sp>
            <p:nvSpPr>
              <p:cNvPr id="7" name="TextBox 7">
                <a:extLst>
                  <a:ext uri="{FF2B5EF4-FFF2-40B4-BE49-F238E27FC236}">
                    <a16:creationId xmlns:a16="http://schemas.microsoft.com/office/drawing/2014/main" id="{E83A0A4A-0107-4E37-95B0-F78FDC118F24}"/>
                  </a:ext>
                </a:extLst>
              </p:cNvPr>
              <p:cNvSpPr>
                <a:spLocks noRot="1" noChangeAspect="1" noMove="1" noResize="1" noEditPoints="1" noAdjustHandles="1" noChangeArrowheads="1" noChangeShapeType="1" noTextEdit="1"/>
              </p:cNvSpPr>
              <p:nvPr/>
            </p:nvSpPr>
            <p:spPr bwMode="auto">
              <a:xfrm>
                <a:off x="3500358" y="3027319"/>
                <a:ext cx="4891788" cy="937116"/>
              </a:xfrm>
              <a:prstGeom prst="rect">
                <a:avLst/>
              </a:prstGeom>
              <a:blipFill>
                <a:blip r:embed="rId3"/>
                <a:stretch>
                  <a:fillRect/>
                </a:stretch>
              </a:blipFill>
            </p:spPr>
            <p:txBody>
              <a:bodyPr/>
              <a:lstStyle/>
              <a:p>
                <a:r>
                  <a:rPr lang="en-US">
                    <a:noFill/>
                  </a:rPr>
                  <a:t> </a:t>
                </a:r>
              </a:p>
            </p:txBody>
          </p:sp>
        </mc:Fallback>
      </mc:AlternateContent>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en-US">
                <a:latin typeface="Tw Cen MT Condensed"/>
              </a:rPr>
              <a:t>Multiclass Classification</a:t>
            </a:r>
            <a:endParaRPr/>
          </a:p>
        </p:txBody>
      </p:sp>
      <p:sp>
        <p:nvSpPr>
          <p:cNvPr id="5" name="Content Placeholder 2"/>
          <p:cNvSpPr>
            <a:spLocks noGrp="1"/>
          </p:cNvSpPr>
          <p:nvPr>
            <p:ph idx="1"/>
          </p:nvPr>
        </p:nvSpPr>
        <p:spPr bwMode="auto"/>
        <p:txBody>
          <a:bodyPr/>
          <a:lstStyle/>
          <a:p>
            <a:pPr>
              <a:buFont typeface="Wingdings"/>
              <a:buChar char="l"/>
              <a:defRPr/>
            </a:pPr>
            <a:r>
              <a:rPr lang="en-US" dirty="0">
                <a:ea typeface="+mn-ea"/>
              </a:rPr>
              <a:t>Dealing with &gt; 2 classes</a:t>
            </a:r>
            <a:endParaRPr dirty="0"/>
          </a:p>
          <a:p>
            <a:pPr>
              <a:buFont typeface="Wingdings"/>
              <a:buChar char="l"/>
              <a:defRPr/>
            </a:pPr>
            <a:r>
              <a:rPr lang="en-US" dirty="0">
                <a:ea typeface="+mn-ea"/>
              </a:rPr>
              <a:t>For each class </a:t>
            </a:r>
            <a:r>
              <a:rPr lang="en-US" i="1" dirty="0">
                <a:solidFill>
                  <a:srgbClr val="FF0000"/>
                </a:solidFill>
                <a:latin typeface="+mj-lt"/>
                <a:cs typeface="ＭＳ Ｐゴシック"/>
              </a:rPr>
              <a:t>c</a:t>
            </a:r>
            <a:r>
              <a:rPr lang="en-US" dirty="0">
                <a:solidFill>
                  <a:srgbClr val="FF0000"/>
                </a:solidFill>
                <a:latin typeface="+mj-lt"/>
                <a:cs typeface="ＭＳ Ｐゴシック"/>
              </a:rPr>
              <a:t> </a:t>
            </a:r>
            <a:r>
              <a:rPr lang="en-US" dirty="0">
                <a:solidFill>
                  <a:srgbClr val="FF0000"/>
                </a:solidFill>
                <a:latin typeface="Calibri"/>
                <a:cs typeface="ＭＳ Ｐゴシック"/>
              </a:rPr>
              <a:t>∈ </a:t>
            </a:r>
            <a:r>
              <a:rPr lang="en-US" i="1" dirty="0">
                <a:solidFill>
                  <a:srgbClr val="FF0000"/>
                </a:solidFill>
                <a:latin typeface="+mj-lt"/>
                <a:cs typeface="ＭＳ Ｐゴシック"/>
              </a:rPr>
              <a:t>C</a:t>
            </a:r>
            <a:endParaRPr lang="en-US" i="1" dirty="0">
              <a:latin typeface="+mj-lt"/>
              <a:ea typeface="+mn-ea"/>
            </a:endParaRPr>
          </a:p>
          <a:p>
            <a:pPr lvl="1">
              <a:buFont typeface="Wingdings"/>
              <a:buChar char="§"/>
              <a:defRPr/>
            </a:pPr>
            <a:r>
              <a:rPr lang="en-US" dirty="0"/>
              <a:t>Build a binary classifier </a:t>
            </a:r>
            <a:r>
              <a:rPr lang="en-US" i="1" dirty="0" err="1">
                <a:solidFill>
                  <a:srgbClr val="FF0000"/>
                </a:solidFill>
                <a:latin typeface="+mj-lt"/>
              </a:rPr>
              <a:t>Y</a:t>
            </a:r>
            <a:r>
              <a:rPr lang="en-US" i="1" baseline="-25000" dirty="0" err="1">
                <a:solidFill>
                  <a:srgbClr val="FF0000"/>
                </a:solidFill>
                <a:latin typeface="+mj-lt"/>
              </a:rPr>
              <a:t>c</a:t>
            </a:r>
            <a:r>
              <a:rPr lang="en-US" dirty="0"/>
              <a:t> to distinguish </a:t>
            </a:r>
            <a:r>
              <a:rPr lang="en-US" i="1" dirty="0">
                <a:solidFill>
                  <a:srgbClr val="FF0000"/>
                </a:solidFill>
                <a:latin typeface="+mj-lt"/>
              </a:rPr>
              <a:t>c</a:t>
            </a:r>
            <a:r>
              <a:rPr lang="en-US" dirty="0"/>
              <a:t> from </a:t>
            </a:r>
            <a:r>
              <a:rPr lang="en-US" i="1" dirty="0">
                <a:solidFill>
                  <a:srgbClr val="FF0000"/>
                </a:solidFill>
                <a:latin typeface="+mj-lt"/>
              </a:rPr>
              <a:t>~c</a:t>
            </a:r>
            <a:endParaRPr i="1" dirty="0">
              <a:latin typeface="+mj-lt"/>
            </a:endParaRPr>
          </a:p>
          <a:p>
            <a:pPr>
              <a:buFont typeface="Wingdings"/>
              <a:buChar char="l"/>
              <a:defRPr/>
            </a:pPr>
            <a:r>
              <a:rPr lang="en-US" dirty="0">
                <a:ea typeface="+mn-ea"/>
              </a:rPr>
              <a:t>Given a test document </a:t>
            </a:r>
            <a:r>
              <a:rPr lang="en-US" i="1" dirty="0">
                <a:solidFill>
                  <a:srgbClr val="FF0000"/>
                </a:solidFill>
                <a:latin typeface="+mj-lt"/>
                <a:ea typeface="+mn-ea"/>
              </a:rPr>
              <a:t>d</a:t>
            </a:r>
            <a:endParaRPr i="1" dirty="0">
              <a:latin typeface="+mj-lt"/>
            </a:endParaRPr>
          </a:p>
          <a:p>
            <a:pPr lvl="1">
              <a:buFont typeface="Wingdings"/>
              <a:buChar char="§"/>
              <a:defRPr/>
            </a:pPr>
            <a:r>
              <a:rPr lang="en-US" dirty="0"/>
              <a:t>Evaluate membership in each class using </a:t>
            </a:r>
            <a:r>
              <a:rPr lang="en-US" i="1" dirty="0" err="1">
                <a:solidFill>
                  <a:srgbClr val="FF0000"/>
                </a:solidFill>
                <a:latin typeface="+mj-lt"/>
              </a:rPr>
              <a:t>Y</a:t>
            </a:r>
            <a:r>
              <a:rPr lang="en-US" i="1" baseline="-25000" dirty="0" err="1">
                <a:solidFill>
                  <a:srgbClr val="FF0000"/>
                </a:solidFill>
                <a:latin typeface="+mj-lt"/>
              </a:rPr>
              <a:t>c</a:t>
            </a:r>
            <a:endParaRPr lang="en-US" i="1" baseline="-25000" dirty="0">
              <a:solidFill>
                <a:srgbClr val="FF0000"/>
              </a:solidFill>
              <a:latin typeface="+mj-lt"/>
            </a:endParaRPr>
          </a:p>
          <a:p>
            <a:pPr lvl="1">
              <a:buFont typeface="Wingdings"/>
              <a:buChar char="§"/>
              <a:defRPr/>
            </a:pPr>
            <a:r>
              <a:rPr lang="en-US" dirty="0"/>
              <a:t>Assign </a:t>
            </a:r>
            <a:r>
              <a:rPr lang="en-US" i="1" dirty="0">
                <a:solidFill>
                  <a:srgbClr val="FF0000"/>
                </a:solidFill>
                <a:latin typeface="+mj-lt"/>
              </a:rPr>
              <a:t>d</a:t>
            </a:r>
            <a:r>
              <a:rPr lang="en-US" dirty="0"/>
              <a:t> to each class </a:t>
            </a:r>
            <a:r>
              <a:rPr lang="en-US" i="1" dirty="0">
                <a:solidFill>
                  <a:srgbClr val="FF0000"/>
                </a:solidFill>
                <a:latin typeface="+mj-lt"/>
              </a:rPr>
              <a:t>c</a:t>
            </a:r>
            <a:r>
              <a:rPr lang="en-US" dirty="0"/>
              <a:t> for which </a:t>
            </a:r>
            <a:r>
              <a:rPr lang="en-US" i="1" dirty="0" err="1">
                <a:solidFill>
                  <a:srgbClr val="FF0000"/>
                </a:solidFill>
                <a:latin typeface="+mj-lt"/>
              </a:rPr>
              <a:t>Y</a:t>
            </a:r>
            <a:r>
              <a:rPr lang="en-US" i="1" baseline="-25000" dirty="0" err="1">
                <a:solidFill>
                  <a:srgbClr val="FF0000"/>
                </a:solidFill>
                <a:latin typeface="+mj-lt"/>
              </a:rPr>
              <a:t>c</a:t>
            </a:r>
            <a:r>
              <a:rPr lang="en-US" dirty="0"/>
              <a:t> returns true</a:t>
            </a:r>
            <a:endParaRP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en-US">
                <a:latin typeface="Tw Cen MT Condensed"/>
              </a:rPr>
              <a:t>Micro- vs. Macro-Averaging</a:t>
            </a:r>
            <a:endParaRPr/>
          </a:p>
        </p:txBody>
      </p:sp>
      <p:sp>
        <p:nvSpPr>
          <p:cNvPr id="5" name="Content Placeholder 2"/>
          <p:cNvSpPr>
            <a:spLocks noGrp="1"/>
          </p:cNvSpPr>
          <p:nvPr>
            <p:ph idx="1"/>
          </p:nvPr>
        </p:nvSpPr>
        <p:spPr bwMode="auto"/>
        <p:txBody>
          <a:bodyPr/>
          <a:lstStyle/>
          <a:p>
            <a:pPr>
              <a:defRPr/>
            </a:pPr>
            <a:r>
              <a:rPr lang="en-US">
                <a:latin typeface="Arial"/>
              </a:rPr>
              <a:t>If we have more than one class, how do we combine multiple performance measures into  one quantity</a:t>
            </a:r>
            <a:endParaRPr/>
          </a:p>
          <a:p>
            <a:pPr>
              <a:defRPr/>
            </a:pPr>
            <a:r>
              <a:rPr lang="en-US" b="1">
                <a:latin typeface="Arial"/>
              </a:rPr>
              <a:t>Macroaveraging</a:t>
            </a:r>
            <a:r>
              <a:rPr lang="en-US">
                <a:latin typeface="Arial"/>
              </a:rPr>
              <a:t>: compute performance for each class, then average</a:t>
            </a:r>
            <a:endParaRPr/>
          </a:p>
          <a:p>
            <a:pPr>
              <a:defRPr/>
            </a:pPr>
            <a:r>
              <a:rPr lang="en-US" b="1">
                <a:latin typeface="Arial"/>
              </a:rPr>
              <a:t>Microaveraging</a:t>
            </a:r>
            <a:r>
              <a:rPr lang="en-US">
                <a:latin typeface="Arial"/>
              </a:rPr>
              <a:t>: collect decision for all classes, compute contingency table, evaluate</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Rectangle 2"/>
          <p:cNvSpPr>
            <a:spLocks noGrp="1" noChangeArrowheads="1"/>
          </p:cNvSpPr>
          <p:nvPr>
            <p:ph type="title"/>
          </p:nvPr>
        </p:nvSpPr>
        <p:spPr bwMode="auto">
          <a:xfrm>
            <a:off x="1631505" y="0"/>
            <a:ext cx="8512002" cy="742950"/>
          </a:xfrm>
        </p:spPr>
        <p:txBody>
          <a:bodyPr/>
          <a:lstStyle/>
          <a:p>
            <a:pPr>
              <a:defRPr/>
            </a:pPr>
            <a:r>
              <a:rPr lang="en-US" sz="4000">
                <a:ea typeface="ＭＳ Ｐゴシック"/>
                <a:cs typeface="Calibri"/>
              </a:rPr>
              <a:t>Micro- vs. Macro-Averaging: Example</a:t>
            </a:r>
            <a:endParaRPr sz="4800"/>
          </a:p>
        </p:txBody>
      </p:sp>
      <p:graphicFrame>
        <p:nvGraphicFramePr>
          <p:cNvPr id="6" name="Group 3"/>
          <p:cNvGraphicFramePr>
            <a:graphicFrameLocks noGrp="1"/>
          </p:cNvGraphicFramePr>
          <p:nvPr>
            <p:ph sz="half" idx="1"/>
            <p:extLst>
              <p:ext uri="{D42A27DB-BD31-4B8C-83A1-F6EECF244321}">
                <p14:modId xmlns:p14="http://schemas.microsoft.com/office/powerpoint/2010/main" val="1982918632"/>
              </p:ext>
            </p:extLst>
          </p:nvPr>
        </p:nvGraphicFramePr>
        <p:xfrm>
          <a:off x="1631504" y="2343150"/>
          <a:ext cx="3321496" cy="1485824"/>
        </p:xfrm>
        <a:graphic>
          <a:graphicData uri="http://schemas.openxmlformats.org/drawingml/2006/table">
            <a:tbl>
              <a:tblPr/>
              <a:tblGrid>
                <a:gridCol w="1476220">
                  <a:extLst>
                    <a:ext uri="{9D8B030D-6E8A-4147-A177-3AD203B41FA5}">
                      <a16:colId xmlns:a16="http://schemas.microsoft.com/office/drawing/2014/main" val="20000"/>
                    </a:ext>
                  </a:extLst>
                </a:gridCol>
                <a:gridCol w="922638">
                  <a:extLst>
                    <a:ext uri="{9D8B030D-6E8A-4147-A177-3AD203B41FA5}">
                      <a16:colId xmlns:a16="http://schemas.microsoft.com/office/drawing/2014/main" val="20001"/>
                    </a:ext>
                  </a:extLst>
                </a:gridCol>
                <a:gridCol w="922638">
                  <a:extLst>
                    <a:ext uri="{9D8B030D-6E8A-4147-A177-3AD203B41FA5}">
                      <a16:colId xmlns:a16="http://schemas.microsoft.com/office/drawing/2014/main" val="20002"/>
                    </a:ext>
                  </a:extLst>
                </a:gridCol>
              </a:tblGrid>
              <a:tr h="434315">
                <a:tc>
                  <a:txBody>
                    <a:bodyPr/>
                    <a:lstStyle/>
                    <a:p>
                      <a:pPr marL="0" marR="0" lvl="0" indent="0" algn="l" defTabSz="914400">
                        <a:lnSpc>
                          <a:spcPct val="100000"/>
                        </a:lnSpc>
                        <a:spcBef>
                          <a:spcPts val="0"/>
                        </a:spcBef>
                        <a:spcAft>
                          <a:spcPts val="0"/>
                        </a:spcAft>
                        <a:buClr>
                          <a:srgbClr val="A50021"/>
                        </a:buClr>
                        <a:buSzPct val="60000"/>
                        <a:buFont typeface="Wingdings"/>
                        <a:buNone/>
                        <a:defRPr/>
                      </a:pPr>
                      <a:endParaRPr lang="en-US" sz="1800" b="1" i="0" u="none" strike="noStrike" cap="none">
                        <a:ln>
                          <a:noFill/>
                        </a:ln>
                        <a:solidFill>
                          <a:schemeClr val="tx1"/>
                        </a:solidFill>
                        <a:latin typeface="Calibri"/>
                        <a:cs typeface="Calibri"/>
                      </a:endParaRPr>
                    </a:p>
                  </a:txBody>
                  <a:tcPr marT="34277" marB="34277" anchor="ctr">
                    <a:lnL w="28575" algn="ctr">
                      <a:solidFill>
                        <a:schemeClr val="tx1"/>
                      </a:solidFill>
                    </a:lnL>
                    <a:lnR w="12700" algn="ctr">
                      <a:solidFill>
                        <a:schemeClr val="tx1"/>
                      </a:solidFill>
                    </a:lnR>
                    <a:lnT w="28575" algn="ctr">
                      <a:solidFill>
                        <a:schemeClr val="tx1"/>
                      </a:solidFill>
                    </a:lnT>
                    <a:lnB w="12700" algn="ctr">
                      <a:solidFill>
                        <a:schemeClr val="tx1"/>
                      </a:solidFill>
                    </a:lnB>
                    <a:noFill/>
                  </a:tcPr>
                </a:tc>
                <a:tc>
                  <a:txBody>
                    <a:bodyPr/>
                    <a:lstStyle/>
                    <a:p>
                      <a:pPr marL="0" marR="0" lvl="0" indent="0" algn="l" defTabSz="914400">
                        <a:lnSpc>
                          <a:spcPct val="100000"/>
                        </a:lnSpc>
                        <a:spcBef>
                          <a:spcPts val="0"/>
                        </a:spcBef>
                        <a:spcAft>
                          <a:spcPts val="0"/>
                        </a:spcAft>
                        <a:buClr>
                          <a:srgbClr val="A50021"/>
                        </a:buClr>
                        <a:buSzPct val="60000"/>
                        <a:buFont typeface="Wingdings"/>
                        <a:buNone/>
                        <a:defRPr/>
                      </a:pPr>
                      <a:r>
                        <a:rPr lang="en-US" sz="1800" b="1" i="0" u="none" strike="noStrike" cap="none">
                          <a:ln>
                            <a:noFill/>
                          </a:ln>
                          <a:solidFill>
                            <a:schemeClr val="tx1"/>
                          </a:solidFill>
                          <a:latin typeface="Calibri"/>
                          <a:cs typeface="Calibri"/>
                        </a:rPr>
                        <a:t>Truth: yes</a:t>
                      </a:r>
                      <a:endParaRPr sz="1100"/>
                    </a:p>
                  </a:txBody>
                  <a:tcPr marT="34277" marB="34277" anchor="ctr">
                    <a:lnL w="12700" algn="ctr">
                      <a:solidFill>
                        <a:schemeClr val="tx1"/>
                      </a:solidFill>
                    </a:lnL>
                    <a:lnR w="12700" algn="ctr">
                      <a:solidFill>
                        <a:schemeClr val="tx1"/>
                      </a:solidFill>
                    </a:lnR>
                    <a:lnT w="28575" algn="ctr">
                      <a:solidFill>
                        <a:schemeClr val="tx1"/>
                      </a:solidFill>
                    </a:lnT>
                    <a:lnB w="12700" algn="ctr">
                      <a:solidFill>
                        <a:schemeClr val="tx1"/>
                      </a:solidFill>
                    </a:lnB>
                    <a:noFill/>
                  </a:tcPr>
                </a:tc>
                <a:tc>
                  <a:txBody>
                    <a:bodyPr/>
                    <a:lstStyle/>
                    <a:p>
                      <a:pPr marL="0" marR="0" lvl="0" indent="0" algn="l" defTabSz="914400">
                        <a:lnSpc>
                          <a:spcPct val="100000"/>
                        </a:lnSpc>
                        <a:spcBef>
                          <a:spcPts val="0"/>
                        </a:spcBef>
                        <a:spcAft>
                          <a:spcPts val="0"/>
                        </a:spcAft>
                        <a:buClr>
                          <a:srgbClr val="A50021"/>
                        </a:buClr>
                        <a:buSzPct val="60000"/>
                        <a:buFont typeface="Wingdings"/>
                        <a:buNone/>
                        <a:defRPr/>
                      </a:pPr>
                      <a:r>
                        <a:rPr lang="en-US" sz="1800" b="1" i="0" u="none" strike="noStrike" cap="none">
                          <a:ln>
                            <a:noFill/>
                          </a:ln>
                          <a:solidFill>
                            <a:schemeClr val="tx1"/>
                          </a:solidFill>
                          <a:latin typeface="Calibri"/>
                          <a:cs typeface="Calibri"/>
                        </a:rPr>
                        <a:t>Truth: no</a:t>
                      </a:r>
                      <a:endParaRPr sz="1100"/>
                    </a:p>
                  </a:txBody>
                  <a:tcPr marT="34277" marB="34277" anchor="ctr">
                    <a:lnL w="12700" algn="ctr">
                      <a:solidFill>
                        <a:schemeClr val="tx1"/>
                      </a:solidFill>
                    </a:lnL>
                    <a:lnR w="28575" algn="ctr">
                      <a:solidFill>
                        <a:schemeClr val="tx1"/>
                      </a:solidFill>
                    </a:lnR>
                    <a:lnT w="28575" algn="ctr">
                      <a:solidFill>
                        <a:schemeClr val="tx1"/>
                      </a:solidFill>
                    </a:lnT>
                    <a:lnB w="12700" algn="ctr">
                      <a:solidFill>
                        <a:schemeClr val="tx1"/>
                      </a:solidFill>
                    </a:lnB>
                    <a:noFill/>
                  </a:tcPr>
                </a:tc>
                <a:extLst>
                  <a:ext uri="{0D108BD9-81ED-4DB2-BD59-A6C34878D82A}">
                    <a16:rowId xmlns:a16="http://schemas.microsoft.com/office/drawing/2014/main" val="10000"/>
                  </a:ext>
                </a:extLst>
              </a:tr>
              <a:tr h="434315">
                <a:tc>
                  <a:txBody>
                    <a:bodyPr/>
                    <a:lstStyle/>
                    <a:p>
                      <a:pPr marL="0" marR="0" lvl="0" indent="0" algn="l" defTabSz="914400">
                        <a:lnSpc>
                          <a:spcPct val="100000"/>
                        </a:lnSpc>
                        <a:spcBef>
                          <a:spcPts val="0"/>
                        </a:spcBef>
                        <a:spcAft>
                          <a:spcPts val="0"/>
                        </a:spcAft>
                        <a:buClr>
                          <a:srgbClr val="A50021"/>
                        </a:buClr>
                        <a:buSzPct val="60000"/>
                        <a:buFont typeface="Wingdings"/>
                        <a:buNone/>
                        <a:defRPr/>
                      </a:pPr>
                      <a:r>
                        <a:rPr lang="en-US" sz="1800" b="1" i="0" u="none" strike="noStrike" cap="none">
                          <a:ln>
                            <a:noFill/>
                          </a:ln>
                          <a:solidFill>
                            <a:schemeClr val="tx1"/>
                          </a:solidFill>
                          <a:latin typeface="Calibri"/>
                          <a:cs typeface="Calibri"/>
                        </a:rPr>
                        <a:t>Classifier: yes</a:t>
                      </a:r>
                      <a:endParaRPr sz="1100"/>
                    </a:p>
                  </a:txBody>
                  <a:tcPr marT="34277" marB="34277" anchor="ctr">
                    <a:lnL w="28575" algn="ctr">
                      <a:solidFill>
                        <a:schemeClr val="tx1"/>
                      </a:solidFill>
                    </a:lnL>
                    <a:lnR w="12700" algn="ctr">
                      <a:solidFill>
                        <a:schemeClr val="tx1"/>
                      </a:solidFill>
                    </a:lnR>
                    <a:lnT w="12700" algn="ctr">
                      <a:solidFill>
                        <a:schemeClr val="tx1"/>
                      </a:solidFill>
                    </a:lnT>
                    <a:lnB w="12700" algn="ctr">
                      <a:solidFill>
                        <a:schemeClr val="tx1"/>
                      </a:solidFill>
                    </a:lnB>
                    <a:noFill/>
                  </a:tcPr>
                </a:tc>
                <a:tc>
                  <a:txBody>
                    <a:bodyPr/>
                    <a:lstStyle/>
                    <a:p>
                      <a:pPr marL="0" marR="0" lvl="0" indent="0" algn="l" defTabSz="914400">
                        <a:lnSpc>
                          <a:spcPct val="100000"/>
                        </a:lnSpc>
                        <a:spcBef>
                          <a:spcPts val="0"/>
                        </a:spcBef>
                        <a:spcAft>
                          <a:spcPts val="0"/>
                        </a:spcAft>
                        <a:buClr>
                          <a:srgbClr val="A50021"/>
                        </a:buClr>
                        <a:buSzPct val="60000"/>
                        <a:buFont typeface="Wingdings"/>
                        <a:buNone/>
                        <a:defRPr/>
                      </a:pPr>
                      <a:r>
                        <a:rPr lang="en-US" sz="1800" b="1" i="0" u="none" strike="noStrike" cap="none">
                          <a:ln>
                            <a:noFill/>
                          </a:ln>
                          <a:solidFill>
                            <a:schemeClr val="tx1"/>
                          </a:solidFill>
                          <a:latin typeface="Calibri"/>
                          <a:cs typeface="Calibri"/>
                        </a:rPr>
                        <a:t>10</a:t>
                      </a:r>
                      <a:endParaRPr sz="1100"/>
                    </a:p>
                  </a:txBody>
                  <a:tcPr marT="34277" marB="34277" anchor="ctr">
                    <a:lnL w="12700" algn="ctr">
                      <a:solidFill>
                        <a:schemeClr val="tx1"/>
                      </a:solidFill>
                    </a:lnL>
                    <a:lnR w="12700" algn="ctr">
                      <a:solidFill>
                        <a:schemeClr val="tx1"/>
                      </a:solidFill>
                    </a:lnR>
                    <a:lnT w="12700" algn="ctr">
                      <a:solidFill>
                        <a:schemeClr val="tx1"/>
                      </a:solidFill>
                    </a:lnT>
                    <a:lnB w="12700" algn="ctr">
                      <a:solidFill>
                        <a:schemeClr val="tx1"/>
                      </a:solidFill>
                    </a:lnB>
                    <a:noFill/>
                  </a:tcPr>
                </a:tc>
                <a:tc>
                  <a:txBody>
                    <a:bodyPr/>
                    <a:lstStyle/>
                    <a:p>
                      <a:pPr marL="0" marR="0" lvl="0" indent="0" algn="l" defTabSz="914400">
                        <a:lnSpc>
                          <a:spcPct val="100000"/>
                        </a:lnSpc>
                        <a:spcBef>
                          <a:spcPts val="0"/>
                        </a:spcBef>
                        <a:spcAft>
                          <a:spcPts val="0"/>
                        </a:spcAft>
                        <a:buClr>
                          <a:srgbClr val="A50021"/>
                        </a:buClr>
                        <a:buSzPct val="60000"/>
                        <a:buFont typeface="Wingdings"/>
                        <a:buNone/>
                        <a:defRPr/>
                      </a:pPr>
                      <a:r>
                        <a:rPr lang="en-US" sz="1800" b="1" i="0" u="none" strike="noStrike" cap="none">
                          <a:ln>
                            <a:noFill/>
                          </a:ln>
                          <a:solidFill>
                            <a:schemeClr val="tx1"/>
                          </a:solidFill>
                          <a:latin typeface="Calibri"/>
                          <a:cs typeface="Calibri"/>
                        </a:rPr>
                        <a:t>10</a:t>
                      </a:r>
                      <a:endParaRPr sz="1100"/>
                    </a:p>
                  </a:txBody>
                  <a:tcPr marT="34277" marB="34277" anchor="ctr">
                    <a:lnL w="12700" algn="ctr">
                      <a:solidFill>
                        <a:schemeClr val="tx1"/>
                      </a:solidFill>
                    </a:lnL>
                    <a:lnR w="28575" algn="ctr">
                      <a:solidFill>
                        <a:schemeClr val="tx1"/>
                      </a:solidFill>
                    </a:lnR>
                    <a:lnT w="12700" algn="ctr">
                      <a:solidFill>
                        <a:schemeClr val="tx1"/>
                      </a:solidFill>
                    </a:lnT>
                    <a:lnB w="12700" algn="ctr">
                      <a:solidFill>
                        <a:schemeClr val="tx1"/>
                      </a:solidFill>
                    </a:lnB>
                    <a:noFill/>
                  </a:tcPr>
                </a:tc>
                <a:extLst>
                  <a:ext uri="{0D108BD9-81ED-4DB2-BD59-A6C34878D82A}">
                    <a16:rowId xmlns:a16="http://schemas.microsoft.com/office/drawing/2014/main" val="10001"/>
                  </a:ext>
                </a:extLst>
              </a:tr>
              <a:tr h="434315">
                <a:tc>
                  <a:txBody>
                    <a:bodyPr/>
                    <a:lstStyle/>
                    <a:p>
                      <a:pPr marL="0" marR="0" lvl="0" indent="0" algn="l" defTabSz="914400">
                        <a:lnSpc>
                          <a:spcPct val="100000"/>
                        </a:lnSpc>
                        <a:spcBef>
                          <a:spcPts val="0"/>
                        </a:spcBef>
                        <a:spcAft>
                          <a:spcPts val="0"/>
                        </a:spcAft>
                        <a:buClr>
                          <a:srgbClr val="A50021"/>
                        </a:buClr>
                        <a:buSzPct val="60000"/>
                        <a:buFont typeface="Wingdings"/>
                        <a:buNone/>
                        <a:defRPr/>
                      </a:pPr>
                      <a:r>
                        <a:rPr lang="en-US" sz="1800" b="1" i="0" u="none" strike="noStrike" cap="none">
                          <a:ln>
                            <a:noFill/>
                          </a:ln>
                          <a:solidFill>
                            <a:schemeClr val="tx1"/>
                          </a:solidFill>
                          <a:latin typeface="Calibri"/>
                          <a:cs typeface="Calibri"/>
                        </a:rPr>
                        <a:t>Classifier: no</a:t>
                      </a:r>
                      <a:endParaRPr sz="1100"/>
                    </a:p>
                  </a:txBody>
                  <a:tcPr marT="34277" marB="34277" anchor="ctr">
                    <a:lnL w="28575" algn="ctr">
                      <a:solidFill>
                        <a:schemeClr val="tx1"/>
                      </a:solidFill>
                    </a:lnL>
                    <a:lnR w="12700" algn="ctr">
                      <a:solidFill>
                        <a:schemeClr val="tx1"/>
                      </a:solidFill>
                    </a:lnR>
                    <a:lnT w="12700" algn="ctr">
                      <a:solidFill>
                        <a:schemeClr val="tx1"/>
                      </a:solidFill>
                    </a:lnT>
                    <a:lnB w="28575" algn="ctr">
                      <a:solidFill>
                        <a:schemeClr val="tx1"/>
                      </a:solidFill>
                    </a:lnB>
                    <a:noFill/>
                  </a:tcPr>
                </a:tc>
                <a:tc>
                  <a:txBody>
                    <a:bodyPr/>
                    <a:lstStyle/>
                    <a:p>
                      <a:pPr marL="0" marR="0" lvl="0" indent="0" algn="l" defTabSz="914400">
                        <a:lnSpc>
                          <a:spcPct val="100000"/>
                        </a:lnSpc>
                        <a:spcBef>
                          <a:spcPts val="0"/>
                        </a:spcBef>
                        <a:spcAft>
                          <a:spcPts val="0"/>
                        </a:spcAft>
                        <a:buClr>
                          <a:srgbClr val="A50021"/>
                        </a:buClr>
                        <a:buSzPct val="60000"/>
                        <a:buFont typeface="Wingdings"/>
                        <a:buNone/>
                        <a:defRPr/>
                      </a:pPr>
                      <a:r>
                        <a:rPr lang="en-US" sz="1800" b="1" i="0" u="none" strike="noStrike" cap="none">
                          <a:ln>
                            <a:noFill/>
                          </a:ln>
                          <a:solidFill>
                            <a:schemeClr val="tx1"/>
                          </a:solidFill>
                          <a:latin typeface="Calibri"/>
                          <a:cs typeface="Calibri"/>
                        </a:rPr>
                        <a:t>10</a:t>
                      </a:r>
                      <a:endParaRPr sz="1100"/>
                    </a:p>
                  </a:txBody>
                  <a:tcPr marT="34277" marB="34277" anchor="ctr">
                    <a:lnL w="12700" algn="ctr">
                      <a:solidFill>
                        <a:schemeClr val="tx1"/>
                      </a:solidFill>
                    </a:lnL>
                    <a:lnR w="12700" algn="ctr">
                      <a:solidFill>
                        <a:schemeClr val="tx1"/>
                      </a:solidFill>
                    </a:lnR>
                    <a:lnT w="12700" algn="ctr">
                      <a:solidFill>
                        <a:schemeClr val="tx1"/>
                      </a:solidFill>
                    </a:lnT>
                    <a:lnB w="28575" algn="ctr">
                      <a:solidFill>
                        <a:schemeClr val="tx1"/>
                      </a:solidFill>
                    </a:lnB>
                    <a:noFill/>
                  </a:tcPr>
                </a:tc>
                <a:tc>
                  <a:txBody>
                    <a:bodyPr/>
                    <a:lstStyle/>
                    <a:p>
                      <a:pPr marL="0" marR="0" lvl="0" indent="0" algn="l" defTabSz="914400">
                        <a:lnSpc>
                          <a:spcPct val="100000"/>
                        </a:lnSpc>
                        <a:spcBef>
                          <a:spcPts val="0"/>
                        </a:spcBef>
                        <a:spcAft>
                          <a:spcPts val="0"/>
                        </a:spcAft>
                        <a:buClr>
                          <a:srgbClr val="A50021"/>
                        </a:buClr>
                        <a:buSzPct val="60000"/>
                        <a:buFont typeface="Wingdings"/>
                        <a:buNone/>
                        <a:defRPr/>
                      </a:pPr>
                      <a:r>
                        <a:rPr lang="en-US" sz="1800" b="1" i="0" u="none" strike="noStrike" cap="none" dirty="0">
                          <a:ln>
                            <a:noFill/>
                          </a:ln>
                          <a:solidFill>
                            <a:schemeClr val="tx1"/>
                          </a:solidFill>
                          <a:latin typeface="Calibri"/>
                          <a:cs typeface="Calibri"/>
                        </a:rPr>
                        <a:t>970</a:t>
                      </a:r>
                      <a:endParaRPr sz="1100" dirty="0"/>
                    </a:p>
                  </a:txBody>
                  <a:tcPr marT="34277" marB="34277" anchor="ctr">
                    <a:lnL w="12700" algn="ctr">
                      <a:solidFill>
                        <a:schemeClr val="tx1"/>
                      </a:solidFill>
                    </a:lnL>
                    <a:lnR w="28575" algn="ctr">
                      <a:solidFill>
                        <a:schemeClr val="tx1"/>
                      </a:solidFill>
                    </a:lnR>
                    <a:lnT w="12700" algn="ctr">
                      <a:solidFill>
                        <a:schemeClr val="tx1"/>
                      </a:solidFill>
                    </a:lnT>
                    <a:lnB w="28575" algn="ctr">
                      <a:solidFill>
                        <a:schemeClr val="tx1"/>
                      </a:solidFill>
                    </a:lnB>
                    <a:noFill/>
                  </a:tcPr>
                </a:tc>
                <a:extLst>
                  <a:ext uri="{0D108BD9-81ED-4DB2-BD59-A6C34878D82A}">
                    <a16:rowId xmlns:a16="http://schemas.microsoft.com/office/drawing/2014/main" val="10002"/>
                  </a:ext>
                </a:extLst>
              </a:tr>
            </a:tbl>
          </a:graphicData>
        </a:graphic>
      </p:graphicFrame>
      <p:graphicFrame>
        <p:nvGraphicFramePr>
          <p:cNvPr id="7" name="Group 21"/>
          <p:cNvGraphicFramePr>
            <a:graphicFrameLocks noGrp="1"/>
          </p:cNvGraphicFramePr>
          <p:nvPr>
            <p:ph sz="quarter" idx="2"/>
            <p:extLst>
              <p:ext uri="{D42A27DB-BD31-4B8C-83A1-F6EECF244321}">
                <p14:modId xmlns:p14="http://schemas.microsoft.com/office/powerpoint/2010/main" val="3779513737"/>
              </p:ext>
            </p:extLst>
          </p:nvPr>
        </p:nvGraphicFramePr>
        <p:xfrm>
          <a:off x="5105400" y="2343150"/>
          <a:ext cx="3078832" cy="1485824"/>
        </p:xfrm>
        <a:graphic>
          <a:graphicData uri="http://schemas.openxmlformats.org/drawingml/2006/table">
            <a:tbl>
              <a:tblPr/>
              <a:tblGrid>
                <a:gridCol w="1492767">
                  <a:extLst>
                    <a:ext uri="{9D8B030D-6E8A-4147-A177-3AD203B41FA5}">
                      <a16:colId xmlns:a16="http://schemas.microsoft.com/office/drawing/2014/main" val="20000"/>
                    </a:ext>
                  </a:extLst>
                </a:gridCol>
                <a:gridCol w="839682">
                  <a:extLst>
                    <a:ext uri="{9D8B030D-6E8A-4147-A177-3AD203B41FA5}">
                      <a16:colId xmlns:a16="http://schemas.microsoft.com/office/drawing/2014/main" val="20001"/>
                    </a:ext>
                  </a:extLst>
                </a:gridCol>
                <a:gridCol w="746383">
                  <a:extLst>
                    <a:ext uri="{9D8B030D-6E8A-4147-A177-3AD203B41FA5}">
                      <a16:colId xmlns:a16="http://schemas.microsoft.com/office/drawing/2014/main" val="20002"/>
                    </a:ext>
                  </a:extLst>
                </a:gridCol>
              </a:tblGrid>
              <a:tr h="434315">
                <a:tc>
                  <a:txBody>
                    <a:bodyPr/>
                    <a:lstStyle/>
                    <a:p>
                      <a:pPr marL="0" marR="0" lvl="0" indent="0" algn="l" defTabSz="914400">
                        <a:lnSpc>
                          <a:spcPct val="100000"/>
                        </a:lnSpc>
                        <a:spcBef>
                          <a:spcPts val="0"/>
                        </a:spcBef>
                        <a:spcAft>
                          <a:spcPts val="0"/>
                        </a:spcAft>
                        <a:buClr>
                          <a:srgbClr val="A50021"/>
                        </a:buClr>
                        <a:buSzPct val="60000"/>
                        <a:buFont typeface="Wingdings"/>
                        <a:buNone/>
                        <a:defRPr/>
                      </a:pPr>
                      <a:endParaRPr lang="en-US" sz="1800" b="1" i="0" u="none" strike="noStrike" cap="none" dirty="0">
                        <a:ln>
                          <a:noFill/>
                        </a:ln>
                        <a:solidFill>
                          <a:schemeClr val="tx1"/>
                        </a:solidFill>
                        <a:latin typeface="Calibri"/>
                        <a:cs typeface="Calibri"/>
                      </a:endParaRPr>
                    </a:p>
                  </a:txBody>
                  <a:tcPr marT="34277" marB="34277" anchor="ctr">
                    <a:lnL w="28575" algn="ctr">
                      <a:solidFill>
                        <a:schemeClr val="tx1"/>
                      </a:solidFill>
                    </a:lnL>
                    <a:lnR w="12700" algn="ctr">
                      <a:solidFill>
                        <a:schemeClr val="tx1"/>
                      </a:solidFill>
                    </a:lnR>
                    <a:lnT w="28575" algn="ctr">
                      <a:solidFill>
                        <a:schemeClr val="tx1"/>
                      </a:solidFill>
                    </a:lnT>
                    <a:lnB w="12700" algn="ctr">
                      <a:solidFill>
                        <a:schemeClr val="tx1"/>
                      </a:solidFill>
                    </a:lnB>
                    <a:noFill/>
                  </a:tcPr>
                </a:tc>
                <a:tc>
                  <a:txBody>
                    <a:bodyPr/>
                    <a:lstStyle/>
                    <a:p>
                      <a:pPr marL="0" marR="0" lvl="0" indent="0" algn="l" defTabSz="914400">
                        <a:lnSpc>
                          <a:spcPct val="100000"/>
                        </a:lnSpc>
                        <a:spcBef>
                          <a:spcPts val="0"/>
                        </a:spcBef>
                        <a:spcAft>
                          <a:spcPts val="0"/>
                        </a:spcAft>
                        <a:buClr>
                          <a:srgbClr val="A50021"/>
                        </a:buClr>
                        <a:buSzPct val="60000"/>
                        <a:buFont typeface="Wingdings"/>
                        <a:buNone/>
                        <a:defRPr/>
                      </a:pPr>
                      <a:r>
                        <a:rPr lang="en-US" sz="1800" b="1" i="0" u="none" strike="noStrike" cap="none">
                          <a:ln>
                            <a:noFill/>
                          </a:ln>
                          <a:solidFill>
                            <a:schemeClr val="tx1"/>
                          </a:solidFill>
                          <a:latin typeface="Calibri"/>
                          <a:cs typeface="Calibri"/>
                        </a:rPr>
                        <a:t>Truth: yes</a:t>
                      </a:r>
                      <a:endParaRPr sz="1100"/>
                    </a:p>
                  </a:txBody>
                  <a:tcPr marT="34277" marB="34277" anchor="ctr">
                    <a:lnL w="12700" algn="ctr">
                      <a:solidFill>
                        <a:schemeClr val="tx1"/>
                      </a:solidFill>
                    </a:lnL>
                    <a:lnR w="12700" algn="ctr">
                      <a:solidFill>
                        <a:schemeClr val="tx1"/>
                      </a:solidFill>
                    </a:lnR>
                    <a:lnT w="28575" algn="ctr">
                      <a:solidFill>
                        <a:schemeClr val="tx1"/>
                      </a:solidFill>
                    </a:lnT>
                    <a:lnB w="12700" algn="ctr">
                      <a:solidFill>
                        <a:schemeClr val="tx1"/>
                      </a:solidFill>
                    </a:lnB>
                    <a:noFill/>
                  </a:tcPr>
                </a:tc>
                <a:tc>
                  <a:txBody>
                    <a:bodyPr/>
                    <a:lstStyle/>
                    <a:p>
                      <a:pPr marL="0" marR="0" lvl="0" indent="0" algn="l" defTabSz="914400">
                        <a:lnSpc>
                          <a:spcPct val="100000"/>
                        </a:lnSpc>
                        <a:spcBef>
                          <a:spcPts val="0"/>
                        </a:spcBef>
                        <a:spcAft>
                          <a:spcPts val="0"/>
                        </a:spcAft>
                        <a:buClr>
                          <a:srgbClr val="A50021"/>
                        </a:buClr>
                        <a:buSzPct val="60000"/>
                        <a:buFont typeface="Wingdings"/>
                        <a:buNone/>
                        <a:defRPr/>
                      </a:pPr>
                      <a:r>
                        <a:rPr lang="en-US" sz="1800" b="1" i="0" u="none" strike="noStrike" cap="none">
                          <a:ln>
                            <a:noFill/>
                          </a:ln>
                          <a:solidFill>
                            <a:schemeClr val="tx1"/>
                          </a:solidFill>
                          <a:latin typeface="Calibri"/>
                          <a:cs typeface="Calibri"/>
                        </a:rPr>
                        <a:t>Truth: no</a:t>
                      </a:r>
                      <a:endParaRPr sz="1100"/>
                    </a:p>
                  </a:txBody>
                  <a:tcPr marT="34277" marB="34277" anchor="ctr">
                    <a:lnL w="12700" algn="ctr">
                      <a:solidFill>
                        <a:schemeClr val="tx1"/>
                      </a:solidFill>
                    </a:lnL>
                    <a:lnR w="28575" algn="ctr">
                      <a:solidFill>
                        <a:schemeClr val="tx1"/>
                      </a:solidFill>
                    </a:lnR>
                    <a:lnT w="28575" algn="ctr">
                      <a:solidFill>
                        <a:schemeClr val="tx1"/>
                      </a:solidFill>
                    </a:lnT>
                    <a:lnB w="12700" algn="ctr">
                      <a:solidFill>
                        <a:schemeClr val="tx1"/>
                      </a:solidFill>
                    </a:lnB>
                    <a:noFill/>
                  </a:tcPr>
                </a:tc>
                <a:extLst>
                  <a:ext uri="{0D108BD9-81ED-4DB2-BD59-A6C34878D82A}">
                    <a16:rowId xmlns:a16="http://schemas.microsoft.com/office/drawing/2014/main" val="10000"/>
                  </a:ext>
                </a:extLst>
              </a:tr>
              <a:tr h="434315">
                <a:tc>
                  <a:txBody>
                    <a:bodyPr/>
                    <a:lstStyle/>
                    <a:p>
                      <a:pPr marL="0" marR="0" lvl="0" indent="0" algn="l" defTabSz="914400">
                        <a:lnSpc>
                          <a:spcPct val="100000"/>
                        </a:lnSpc>
                        <a:spcBef>
                          <a:spcPts val="0"/>
                        </a:spcBef>
                        <a:spcAft>
                          <a:spcPts val="0"/>
                        </a:spcAft>
                        <a:buClr>
                          <a:srgbClr val="A50021"/>
                        </a:buClr>
                        <a:buSzPct val="60000"/>
                        <a:buFont typeface="Wingdings"/>
                        <a:buNone/>
                        <a:defRPr/>
                      </a:pPr>
                      <a:r>
                        <a:rPr lang="en-US" sz="1800" b="1" i="0" u="none" strike="noStrike" cap="none">
                          <a:ln>
                            <a:noFill/>
                          </a:ln>
                          <a:solidFill>
                            <a:schemeClr val="tx1"/>
                          </a:solidFill>
                          <a:latin typeface="Calibri"/>
                          <a:cs typeface="Calibri"/>
                        </a:rPr>
                        <a:t>Classifier: yes</a:t>
                      </a:r>
                      <a:endParaRPr sz="1100"/>
                    </a:p>
                  </a:txBody>
                  <a:tcPr marT="34277" marB="34277" anchor="ctr">
                    <a:lnL w="28575" algn="ctr">
                      <a:solidFill>
                        <a:schemeClr val="tx1"/>
                      </a:solidFill>
                    </a:lnL>
                    <a:lnR w="12700" algn="ctr">
                      <a:solidFill>
                        <a:schemeClr val="tx1"/>
                      </a:solidFill>
                    </a:lnR>
                    <a:lnT w="12700" algn="ctr">
                      <a:solidFill>
                        <a:schemeClr val="tx1"/>
                      </a:solidFill>
                    </a:lnT>
                    <a:lnB w="12700" algn="ctr">
                      <a:solidFill>
                        <a:schemeClr val="tx1"/>
                      </a:solidFill>
                    </a:lnB>
                    <a:noFill/>
                  </a:tcPr>
                </a:tc>
                <a:tc>
                  <a:txBody>
                    <a:bodyPr/>
                    <a:lstStyle/>
                    <a:p>
                      <a:pPr marL="0" marR="0" lvl="0" indent="0" algn="l" defTabSz="914400">
                        <a:lnSpc>
                          <a:spcPct val="100000"/>
                        </a:lnSpc>
                        <a:spcBef>
                          <a:spcPts val="0"/>
                        </a:spcBef>
                        <a:spcAft>
                          <a:spcPts val="0"/>
                        </a:spcAft>
                        <a:buClr>
                          <a:srgbClr val="A50021"/>
                        </a:buClr>
                        <a:buSzPct val="60000"/>
                        <a:buFont typeface="Wingdings"/>
                        <a:buNone/>
                        <a:defRPr/>
                      </a:pPr>
                      <a:r>
                        <a:rPr lang="en-US" sz="1800" b="1" i="0" u="none" strike="noStrike" cap="none">
                          <a:ln>
                            <a:noFill/>
                          </a:ln>
                          <a:solidFill>
                            <a:schemeClr val="tx1"/>
                          </a:solidFill>
                          <a:latin typeface="Calibri"/>
                          <a:cs typeface="Calibri"/>
                        </a:rPr>
                        <a:t>90</a:t>
                      </a:r>
                      <a:endParaRPr sz="1100"/>
                    </a:p>
                  </a:txBody>
                  <a:tcPr marT="34277" marB="34277" anchor="ctr">
                    <a:lnL w="12700" algn="ctr">
                      <a:solidFill>
                        <a:schemeClr val="tx1"/>
                      </a:solidFill>
                    </a:lnL>
                    <a:lnR w="12700" algn="ctr">
                      <a:solidFill>
                        <a:schemeClr val="tx1"/>
                      </a:solidFill>
                    </a:lnR>
                    <a:lnT w="12700" algn="ctr">
                      <a:solidFill>
                        <a:schemeClr val="tx1"/>
                      </a:solidFill>
                    </a:lnT>
                    <a:lnB w="12700" algn="ctr">
                      <a:solidFill>
                        <a:schemeClr val="tx1"/>
                      </a:solidFill>
                    </a:lnB>
                    <a:noFill/>
                  </a:tcPr>
                </a:tc>
                <a:tc>
                  <a:txBody>
                    <a:bodyPr/>
                    <a:lstStyle/>
                    <a:p>
                      <a:pPr marL="0" marR="0" lvl="0" indent="0" algn="l" defTabSz="914400">
                        <a:lnSpc>
                          <a:spcPct val="100000"/>
                        </a:lnSpc>
                        <a:spcBef>
                          <a:spcPts val="0"/>
                        </a:spcBef>
                        <a:spcAft>
                          <a:spcPts val="0"/>
                        </a:spcAft>
                        <a:buClr>
                          <a:srgbClr val="A50021"/>
                        </a:buClr>
                        <a:buSzPct val="60000"/>
                        <a:buFont typeface="Wingdings"/>
                        <a:buNone/>
                        <a:defRPr/>
                      </a:pPr>
                      <a:r>
                        <a:rPr lang="en-US" sz="1800" b="1" i="0" u="none" strike="noStrike" cap="none">
                          <a:ln>
                            <a:noFill/>
                          </a:ln>
                          <a:solidFill>
                            <a:schemeClr val="tx1"/>
                          </a:solidFill>
                          <a:latin typeface="Calibri"/>
                          <a:cs typeface="Calibri"/>
                        </a:rPr>
                        <a:t>10</a:t>
                      </a:r>
                      <a:endParaRPr sz="1100"/>
                    </a:p>
                  </a:txBody>
                  <a:tcPr marT="34277" marB="34277" anchor="ctr">
                    <a:lnL w="12700" algn="ctr">
                      <a:solidFill>
                        <a:schemeClr val="tx1"/>
                      </a:solidFill>
                    </a:lnL>
                    <a:lnR w="28575" algn="ctr">
                      <a:solidFill>
                        <a:schemeClr val="tx1"/>
                      </a:solidFill>
                    </a:lnR>
                    <a:lnT w="12700" algn="ctr">
                      <a:solidFill>
                        <a:schemeClr val="tx1"/>
                      </a:solidFill>
                    </a:lnT>
                    <a:lnB w="12700" algn="ctr">
                      <a:solidFill>
                        <a:schemeClr val="tx1"/>
                      </a:solidFill>
                    </a:lnB>
                    <a:noFill/>
                  </a:tcPr>
                </a:tc>
                <a:extLst>
                  <a:ext uri="{0D108BD9-81ED-4DB2-BD59-A6C34878D82A}">
                    <a16:rowId xmlns:a16="http://schemas.microsoft.com/office/drawing/2014/main" val="10001"/>
                  </a:ext>
                </a:extLst>
              </a:tr>
              <a:tr h="434315">
                <a:tc>
                  <a:txBody>
                    <a:bodyPr/>
                    <a:lstStyle/>
                    <a:p>
                      <a:pPr marL="0" marR="0" lvl="0" indent="0" algn="l" defTabSz="914400">
                        <a:lnSpc>
                          <a:spcPct val="100000"/>
                        </a:lnSpc>
                        <a:spcBef>
                          <a:spcPts val="0"/>
                        </a:spcBef>
                        <a:spcAft>
                          <a:spcPts val="0"/>
                        </a:spcAft>
                        <a:buClr>
                          <a:srgbClr val="A50021"/>
                        </a:buClr>
                        <a:buSzPct val="60000"/>
                        <a:buFont typeface="Wingdings"/>
                        <a:buNone/>
                        <a:defRPr/>
                      </a:pPr>
                      <a:r>
                        <a:rPr lang="en-US" sz="1800" b="1" i="0" u="none" strike="noStrike" cap="none">
                          <a:ln>
                            <a:noFill/>
                          </a:ln>
                          <a:solidFill>
                            <a:schemeClr val="tx1"/>
                          </a:solidFill>
                          <a:latin typeface="Calibri"/>
                          <a:cs typeface="Calibri"/>
                        </a:rPr>
                        <a:t>Classifier: no</a:t>
                      </a:r>
                      <a:endParaRPr sz="1100"/>
                    </a:p>
                  </a:txBody>
                  <a:tcPr marT="34277" marB="34277" anchor="ctr">
                    <a:lnL w="28575" algn="ctr">
                      <a:solidFill>
                        <a:schemeClr val="tx1"/>
                      </a:solidFill>
                    </a:lnL>
                    <a:lnR w="12700" algn="ctr">
                      <a:solidFill>
                        <a:schemeClr val="tx1"/>
                      </a:solidFill>
                    </a:lnR>
                    <a:lnT w="12700" algn="ctr">
                      <a:solidFill>
                        <a:schemeClr val="tx1"/>
                      </a:solidFill>
                    </a:lnT>
                    <a:lnB w="28575" algn="ctr">
                      <a:solidFill>
                        <a:schemeClr val="tx1"/>
                      </a:solidFill>
                    </a:lnB>
                    <a:noFill/>
                  </a:tcPr>
                </a:tc>
                <a:tc>
                  <a:txBody>
                    <a:bodyPr/>
                    <a:lstStyle/>
                    <a:p>
                      <a:pPr marL="0" marR="0" lvl="0" indent="0" algn="l" defTabSz="914400">
                        <a:lnSpc>
                          <a:spcPct val="100000"/>
                        </a:lnSpc>
                        <a:spcBef>
                          <a:spcPts val="0"/>
                        </a:spcBef>
                        <a:spcAft>
                          <a:spcPts val="0"/>
                        </a:spcAft>
                        <a:buClr>
                          <a:srgbClr val="A50021"/>
                        </a:buClr>
                        <a:buSzPct val="60000"/>
                        <a:buFont typeface="Wingdings"/>
                        <a:buNone/>
                        <a:defRPr/>
                      </a:pPr>
                      <a:r>
                        <a:rPr lang="en-US" sz="1800" b="1" i="0" u="none" strike="noStrike" cap="none">
                          <a:ln>
                            <a:noFill/>
                          </a:ln>
                          <a:solidFill>
                            <a:schemeClr val="tx1"/>
                          </a:solidFill>
                          <a:latin typeface="Calibri"/>
                          <a:cs typeface="Calibri"/>
                        </a:rPr>
                        <a:t>10</a:t>
                      </a:r>
                      <a:endParaRPr sz="1100"/>
                    </a:p>
                  </a:txBody>
                  <a:tcPr marT="34277" marB="34277" anchor="ctr">
                    <a:lnL w="12700" algn="ctr">
                      <a:solidFill>
                        <a:schemeClr val="tx1"/>
                      </a:solidFill>
                    </a:lnL>
                    <a:lnR w="12700" algn="ctr">
                      <a:solidFill>
                        <a:schemeClr val="tx1"/>
                      </a:solidFill>
                    </a:lnR>
                    <a:lnT w="12700" algn="ctr">
                      <a:solidFill>
                        <a:schemeClr val="tx1"/>
                      </a:solidFill>
                    </a:lnT>
                    <a:lnB w="28575" algn="ctr">
                      <a:solidFill>
                        <a:schemeClr val="tx1"/>
                      </a:solidFill>
                    </a:lnB>
                    <a:noFill/>
                  </a:tcPr>
                </a:tc>
                <a:tc>
                  <a:txBody>
                    <a:bodyPr/>
                    <a:lstStyle/>
                    <a:p>
                      <a:pPr marL="0" marR="0" lvl="0" indent="0" algn="l" defTabSz="914400">
                        <a:lnSpc>
                          <a:spcPct val="100000"/>
                        </a:lnSpc>
                        <a:spcBef>
                          <a:spcPts val="0"/>
                        </a:spcBef>
                        <a:spcAft>
                          <a:spcPts val="0"/>
                        </a:spcAft>
                        <a:buClr>
                          <a:srgbClr val="A50021"/>
                        </a:buClr>
                        <a:buSzPct val="60000"/>
                        <a:buFont typeface="Wingdings"/>
                        <a:buNone/>
                        <a:defRPr/>
                      </a:pPr>
                      <a:r>
                        <a:rPr lang="en-US" sz="1800" b="1" i="0" u="none" strike="noStrike" cap="none" dirty="0">
                          <a:ln>
                            <a:noFill/>
                          </a:ln>
                          <a:solidFill>
                            <a:schemeClr val="tx1"/>
                          </a:solidFill>
                          <a:latin typeface="Calibri"/>
                          <a:cs typeface="Calibri"/>
                        </a:rPr>
                        <a:t>890</a:t>
                      </a:r>
                      <a:endParaRPr sz="1100" dirty="0"/>
                    </a:p>
                  </a:txBody>
                  <a:tcPr marT="34277" marB="34277" anchor="ctr">
                    <a:lnL w="12700" algn="ctr">
                      <a:solidFill>
                        <a:schemeClr val="tx1"/>
                      </a:solidFill>
                    </a:lnL>
                    <a:lnR w="28575" algn="ctr">
                      <a:solidFill>
                        <a:schemeClr val="tx1"/>
                      </a:solidFill>
                    </a:lnR>
                    <a:lnT w="12700" algn="ctr">
                      <a:solidFill>
                        <a:schemeClr val="tx1"/>
                      </a:solidFill>
                    </a:lnT>
                    <a:lnB w="28575" algn="ctr">
                      <a:solidFill>
                        <a:schemeClr val="tx1"/>
                      </a:solidFill>
                    </a:lnB>
                    <a:noFill/>
                  </a:tcPr>
                </a:tc>
                <a:extLst>
                  <a:ext uri="{0D108BD9-81ED-4DB2-BD59-A6C34878D82A}">
                    <a16:rowId xmlns:a16="http://schemas.microsoft.com/office/drawing/2014/main" val="10002"/>
                  </a:ext>
                </a:extLst>
              </a:tr>
            </a:tbl>
          </a:graphicData>
        </a:graphic>
      </p:graphicFrame>
      <p:graphicFrame>
        <p:nvGraphicFramePr>
          <p:cNvPr id="8" name="Group 39"/>
          <p:cNvGraphicFramePr>
            <a:graphicFrameLocks noGrp="1"/>
          </p:cNvGraphicFramePr>
          <p:nvPr>
            <p:ph sz="quarter" idx="3"/>
            <p:extLst>
              <p:ext uri="{D42A27DB-BD31-4B8C-83A1-F6EECF244321}">
                <p14:modId xmlns:p14="http://schemas.microsoft.com/office/powerpoint/2010/main" val="1160983507"/>
              </p:ext>
            </p:extLst>
          </p:nvPr>
        </p:nvGraphicFramePr>
        <p:xfrm>
          <a:off x="8306278" y="2343150"/>
          <a:ext cx="3262330" cy="1485824"/>
        </p:xfrm>
        <a:graphic>
          <a:graphicData uri="http://schemas.openxmlformats.org/drawingml/2006/table">
            <a:tbl>
              <a:tblPr/>
              <a:tblGrid>
                <a:gridCol w="1491351">
                  <a:extLst>
                    <a:ext uri="{9D8B030D-6E8A-4147-A177-3AD203B41FA5}">
                      <a16:colId xmlns:a16="http://schemas.microsoft.com/office/drawing/2014/main" val="20000"/>
                    </a:ext>
                  </a:extLst>
                </a:gridCol>
                <a:gridCol w="881251">
                  <a:extLst>
                    <a:ext uri="{9D8B030D-6E8A-4147-A177-3AD203B41FA5}">
                      <a16:colId xmlns:a16="http://schemas.microsoft.com/office/drawing/2014/main" val="20001"/>
                    </a:ext>
                  </a:extLst>
                </a:gridCol>
                <a:gridCol w="889728">
                  <a:extLst>
                    <a:ext uri="{9D8B030D-6E8A-4147-A177-3AD203B41FA5}">
                      <a16:colId xmlns:a16="http://schemas.microsoft.com/office/drawing/2014/main" val="20002"/>
                    </a:ext>
                  </a:extLst>
                </a:gridCol>
              </a:tblGrid>
              <a:tr h="434315">
                <a:tc>
                  <a:txBody>
                    <a:bodyPr/>
                    <a:lstStyle/>
                    <a:p>
                      <a:pPr marL="0" marR="0" lvl="0" indent="0" algn="l" defTabSz="914400">
                        <a:lnSpc>
                          <a:spcPct val="100000"/>
                        </a:lnSpc>
                        <a:spcBef>
                          <a:spcPts val="0"/>
                        </a:spcBef>
                        <a:spcAft>
                          <a:spcPts val="0"/>
                        </a:spcAft>
                        <a:buClr>
                          <a:srgbClr val="A50021"/>
                        </a:buClr>
                        <a:buSzPct val="60000"/>
                        <a:buFont typeface="Wingdings"/>
                        <a:buNone/>
                        <a:defRPr/>
                      </a:pPr>
                      <a:endParaRPr lang="en-US" sz="1800" b="1" i="0" u="none" strike="noStrike" cap="none">
                        <a:ln>
                          <a:noFill/>
                        </a:ln>
                        <a:solidFill>
                          <a:schemeClr val="tx1"/>
                        </a:solidFill>
                        <a:latin typeface="Calibri"/>
                        <a:cs typeface="Calibri"/>
                      </a:endParaRPr>
                    </a:p>
                  </a:txBody>
                  <a:tcPr marT="34277" marB="34277" anchor="ctr">
                    <a:lnL w="28575" algn="ctr">
                      <a:solidFill>
                        <a:schemeClr val="tx1"/>
                      </a:solidFill>
                    </a:lnL>
                    <a:lnR w="12700" algn="ctr">
                      <a:solidFill>
                        <a:schemeClr val="tx1"/>
                      </a:solidFill>
                    </a:lnR>
                    <a:lnT w="28575" algn="ctr">
                      <a:solidFill>
                        <a:schemeClr val="tx1"/>
                      </a:solidFill>
                    </a:lnT>
                    <a:lnB w="12700" algn="ctr">
                      <a:solidFill>
                        <a:schemeClr val="tx1"/>
                      </a:solidFill>
                    </a:lnB>
                    <a:noFill/>
                  </a:tcPr>
                </a:tc>
                <a:tc>
                  <a:txBody>
                    <a:bodyPr/>
                    <a:lstStyle/>
                    <a:p>
                      <a:pPr marL="0" marR="0" lvl="0" indent="0" algn="l" defTabSz="914400">
                        <a:lnSpc>
                          <a:spcPct val="100000"/>
                        </a:lnSpc>
                        <a:spcBef>
                          <a:spcPts val="0"/>
                        </a:spcBef>
                        <a:spcAft>
                          <a:spcPts val="0"/>
                        </a:spcAft>
                        <a:buClr>
                          <a:srgbClr val="A50021"/>
                        </a:buClr>
                        <a:buSzPct val="60000"/>
                        <a:buFont typeface="Wingdings"/>
                        <a:buNone/>
                        <a:defRPr/>
                      </a:pPr>
                      <a:r>
                        <a:rPr lang="en-US" sz="1800" b="1" i="0" u="none" strike="noStrike" cap="none">
                          <a:ln>
                            <a:noFill/>
                          </a:ln>
                          <a:solidFill>
                            <a:schemeClr val="tx1"/>
                          </a:solidFill>
                          <a:latin typeface="Calibri"/>
                          <a:cs typeface="Calibri"/>
                        </a:rPr>
                        <a:t>Truth: yes</a:t>
                      </a:r>
                      <a:endParaRPr sz="1100"/>
                    </a:p>
                  </a:txBody>
                  <a:tcPr marT="34277" marB="34277" anchor="ctr">
                    <a:lnL w="12700" algn="ctr">
                      <a:solidFill>
                        <a:schemeClr val="tx1"/>
                      </a:solidFill>
                    </a:lnL>
                    <a:lnR w="12700" algn="ctr">
                      <a:solidFill>
                        <a:schemeClr val="tx1"/>
                      </a:solidFill>
                    </a:lnR>
                    <a:lnT w="28575" algn="ctr">
                      <a:solidFill>
                        <a:schemeClr val="tx1"/>
                      </a:solidFill>
                    </a:lnT>
                    <a:lnB w="12700" algn="ctr">
                      <a:solidFill>
                        <a:schemeClr val="tx1"/>
                      </a:solidFill>
                    </a:lnB>
                    <a:noFill/>
                  </a:tcPr>
                </a:tc>
                <a:tc>
                  <a:txBody>
                    <a:bodyPr/>
                    <a:lstStyle/>
                    <a:p>
                      <a:pPr marL="0" marR="0" lvl="0" indent="0" algn="l" defTabSz="914400">
                        <a:lnSpc>
                          <a:spcPct val="100000"/>
                        </a:lnSpc>
                        <a:spcBef>
                          <a:spcPts val="0"/>
                        </a:spcBef>
                        <a:spcAft>
                          <a:spcPts val="0"/>
                        </a:spcAft>
                        <a:buClr>
                          <a:srgbClr val="A50021"/>
                        </a:buClr>
                        <a:buSzPct val="60000"/>
                        <a:buFont typeface="Wingdings"/>
                        <a:buNone/>
                        <a:defRPr/>
                      </a:pPr>
                      <a:r>
                        <a:rPr lang="en-US" sz="1800" b="1" i="0" u="none" strike="noStrike" cap="none">
                          <a:ln>
                            <a:noFill/>
                          </a:ln>
                          <a:solidFill>
                            <a:schemeClr val="tx1"/>
                          </a:solidFill>
                          <a:latin typeface="Calibri"/>
                          <a:cs typeface="Calibri"/>
                        </a:rPr>
                        <a:t>Truth: no</a:t>
                      </a:r>
                      <a:endParaRPr sz="1100"/>
                    </a:p>
                  </a:txBody>
                  <a:tcPr marT="34277" marB="34277" anchor="ctr">
                    <a:lnL w="12700" algn="ctr">
                      <a:solidFill>
                        <a:schemeClr val="tx1"/>
                      </a:solidFill>
                    </a:lnL>
                    <a:lnR w="28575" algn="ctr">
                      <a:solidFill>
                        <a:schemeClr val="tx1"/>
                      </a:solidFill>
                    </a:lnR>
                    <a:lnT w="28575" algn="ctr">
                      <a:solidFill>
                        <a:schemeClr val="tx1"/>
                      </a:solidFill>
                    </a:lnT>
                    <a:lnB w="12700" algn="ctr">
                      <a:solidFill>
                        <a:schemeClr val="tx1"/>
                      </a:solidFill>
                    </a:lnB>
                    <a:noFill/>
                  </a:tcPr>
                </a:tc>
                <a:extLst>
                  <a:ext uri="{0D108BD9-81ED-4DB2-BD59-A6C34878D82A}">
                    <a16:rowId xmlns:a16="http://schemas.microsoft.com/office/drawing/2014/main" val="10000"/>
                  </a:ext>
                </a:extLst>
              </a:tr>
              <a:tr h="434315">
                <a:tc>
                  <a:txBody>
                    <a:bodyPr/>
                    <a:lstStyle/>
                    <a:p>
                      <a:pPr marL="0" marR="0" lvl="0" indent="0" algn="l" defTabSz="914400">
                        <a:lnSpc>
                          <a:spcPct val="100000"/>
                        </a:lnSpc>
                        <a:spcBef>
                          <a:spcPts val="0"/>
                        </a:spcBef>
                        <a:spcAft>
                          <a:spcPts val="0"/>
                        </a:spcAft>
                        <a:buClr>
                          <a:srgbClr val="A50021"/>
                        </a:buClr>
                        <a:buSzPct val="60000"/>
                        <a:buFont typeface="Wingdings"/>
                        <a:buNone/>
                        <a:defRPr/>
                      </a:pPr>
                      <a:r>
                        <a:rPr lang="en-US" sz="1800" b="1" i="0" u="none" strike="noStrike" cap="none">
                          <a:ln>
                            <a:noFill/>
                          </a:ln>
                          <a:solidFill>
                            <a:schemeClr val="tx1"/>
                          </a:solidFill>
                          <a:latin typeface="Calibri"/>
                          <a:cs typeface="Calibri"/>
                        </a:rPr>
                        <a:t>Classifier: yes</a:t>
                      </a:r>
                      <a:endParaRPr sz="1100"/>
                    </a:p>
                  </a:txBody>
                  <a:tcPr marT="34277" marB="34277" anchor="ctr">
                    <a:lnL w="28575" algn="ctr">
                      <a:solidFill>
                        <a:schemeClr val="tx1"/>
                      </a:solidFill>
                    </a:lnL>
                    <a:lnR w="12700" algn="ctr">
                      <a:solidFill>
                        <a:schemeClr val="tx1"/>
                      </a:solidFill>
                    </a:lnR>
                    <a:lnT w="12700" algn="ctr">
                      <a:solidFill>
                        <a:schemeClr val="tx1"/>
                      </a:solidFill>
                    </a:lnT>
                    <a:lnB w="12700" algn="ctr">
                      <a:solidFill>
                        <a:schemeClr val="tx1"/>
                      </a:solidFill>
                    </a:lnB>
                    <a:noFill/>
                  </a:tcPr>
                </a:tc>
                <a:tc>
                  <a:txBody>
                    <a:bodyPr/>
                    <a:lstStyle/>
                    <a:p>
                      <a:pPr marL="0" marR="0" lvl="0" indent="0" algn="l" defTabSz="914400">
                        <a:lnSpc>
                          <a:spcPct val="100000"/>
                        </a:lnSpc>
                        <a:spcBef>
                          <a:spcPts val="0"/>
                        </a:spcBef>
                        <a:spcAft>
                          <a:spcPts val="0"/>
                        </a:spcAft>
                        <a:buClr>
                          <a:srgbClr val="A50021"/>
                        </a:buClr>
                        <a:buSzPct val="60000"/>
                        <a:buFont typeface="Wingdings"/>
                        <a:buNone/>
                        <a:defRPr/>
                      </a:pPr>
                      <a:r>
                        <a:rPr lang="en-US" sz="1800" b="1" i="0" u="none" strike="noStrike" cap="none">
                          <a:ln>
                            <a:noFill/>
                          </a:ln>
                          <a:solidFill>
                            <a:schemeClr val="tx1"/>
                          </a:solidFill>
                          <a:latin typeface="Calibri"/>
                          <a:cs typeface="Calibri"/>
                        </a:rPr>
                        <a:t>100</a:t>
                      </a:r>
                      <a:endParaRPr sz="1100"/>
                    </a:p>
                  </a:txBody>
                  <a:tcPr marT="34277" marB="34277" anchor="ctr">
                    <a:lnL w="12700" algn="ctr">
                      <a:solidFill>
                        <a:schemeClr val="tx1"/>
                      </a:solidFill>
                    </a:lnL>
                    <a:lnR w="12700" algn="ctr">
                      <a:solidFill>
                        <a:schemeClr val="tx1"/>
                      </a:solidFill>
                    </a:lnR>
                    <a:lnT w="12700" algn="ctr">
                      <a:solidFill>
                        <a:schemeClr val="tx1"/>
                      </a:solidFill>
                    </a:lnT>
                    <a:lnB w="12700" algn="ctr">
                      <a:solidFill>
                        <a:schemeClr val="tx1"/>
                      </a:solidFill>
                    </a:lnB>
                    <a:noFill/>
                  </a:tcPr>
                </a:tc>
                <a:tc>
                  <a:txBody>
                    <a:bodyPr/>
                    <a:lstStyle/>
                    <a:p>
                      <a:pPr marL="0" marR="0" lvl="0" indent="0" algn="l" defTabSz="914400">
                        <a:lnSpc>
                          <a:spcPct val="100000"/>
                        </a:lnSpc>
                        <a:spcBef>
                          <a:spcPts val="0"/>
                        </a:spcBef>
                        <a:spcAft>
                          <a:spcPts val="0"/>
                        </a:spcAft>
                        <a:buClr>
                          <a:srgbClr val="A50021"/>
                        </a:buClr>
                        <a:buSzPct val="60000"/>
                        <a:buFont typeface="Wingdings"/>
                        <a:buNone/>
                        <a:defRPr/>
                      </a:pPr>
                      <a:r>
                        <a:rPr lang="en-US" sz="1800" b="1" i="0" u="none" strike="noStrike" cap="none">
                          <a:ln>
                            <a:noFill/>
                          </a:ln>
                          <a:solidFill>
                            <a:schemeClr val="tx1"/>
                          </a:solidFill>
                          <a:latin typeface="Calibri"/>
                          <a:cs typeface="Calibri"/>
                        </a:rPr>
                        <a:t>20</a:t>
                      </a:r>
                      <a:endParaRPr sz="1100"/>
                    </a:p>
                  </a:txBody>
                  <a:tcPr marT="34277" marB="34277" anchor="ctr">
                    <a:lnL w="12700" algn="ctr">
                      <a:solidFill>
                        <a:schemeClr val="tx1"/>
                      </a:solidFill>
                    </a:lnL>
                    <a:lnR w="28575" algn="ctr">
                      <a:solidFill>
                        <a:schemeClr val="tx1"/>
                      </a:solidFill>
                    </a:lnR>
                    <a:lnT w="12700" algn="ctr">
                      <a:solidFill>
                        <a:schemeClr val="tx1"/>
                      </a:solidFill>
                    </a:lnT>
                    <a:lnB w="12700" algn="ctr">
                      <a:solidFill>
                        <a:schemeClr val="tx1"/>
                      </a:solidFill>
                    </a:lnB>
                    <a:noFill/>
                  </a:tcPr>
                </a:tc>
                <a:extLst>
                  <a:ext uri="{0D108BD9-81ED-4DB2-BD59-A6C34878D82A}">
                    <a16:rowId xmlns:a16="http://schemas.microsoft.com/office/drawing/2014/main" val="10001"/>
                  </a:ext>
                </a:extLst>
              </a:tr>
              <a:tr h="434315">
                <a:tc>
                  <a:txBody>
                    <a:bodyPr/>
                    <a:lstStyle/>
                    <a:p>
                      <a:pPr marL="0" marR="0" lvl="0" indent="0" algn="l" defTabSz="914400">
                        <a:lnSpc>
                          <a:spcPct val="100000"/>
                        </a:lnSpc>
                        <a:spcBef>
                          <a:spcPts val="0"/>
                        </a:spcBef>
                        <a:spcAft>
                          <a:spcPts val="0"/>
                        </a:spcAft>
                        <a:buClr>
                          <a:srgbClr val="A50021"/>
                        </a:buClr>
                        <a:buSzPct val="60000"/>
                        <a:buFont typeface="Wingdings"/>
                        <a:buNone/>
                        <a:defRPr/>
                      </a:pPr>
                      <a:r>
                        <a:rPr lang="en-US" sz="1800" b="1" i="0" u="none" strike="noStrike" cap="none">
                          <a:ln>
                            <a:noFill/>
                          </a:ln>
                          <a:solidFill>
                            <a:schemeClr val="tx1"/>
                          </a:solidFill>
                          <a:latin typeface="Calibri"/>
                          <a:cs typeface="Calibri"/>
                        </a:rPr>
                        <a:t>Classifier: no</a:t>
                      </a:r>
                      <a:endParaRPr sz="1100"/>
                    </a:p>
                  </a:txBody>
                  <a:tcPr marT="34277" marB="34277" anchor="ctr">
                    <a:lnL w="28575" algn="ctr">
                      <a:solidFill>
                        <a:schemeClr val="tx1"/>
                      </a:solidFill>
                    </a:lnL>
                    <a:lnR w="12700" algn="ctr">
                      <a:solidFill>
                        <a:schemeClr val="tx1"/>
                      </a:solidFill>
                    </a:lnR>
                    <a:lnT w="12700" algn="ctr">
                      <a:solidFill>
                        <a:schemeClr val="tx1"/>
                      </a:solidFill>
                    </a:lnT>
                    <a:lnB w="28575" algn="ctr">
                      <a:solidFill>
                        <a:schemeClr val="tx1"/>
                      </a:solidFill>
                    </a:lnB>
                    <a:noFill/>
                  </a:tcPr>
                </a:tc>
                <a:tc>
                  <a:txBody>
                    <a:bodyPr/>
                    <a:lstStyle/>
                    <a:p>
                      <a:pPr marL="0" marR="0" lvl="0" indent="0" algn="l" defTabSz="914400">
                        <a:lnSpc>
                          <a:spcPct val="100000"/>
                        </a:lnSpc>
                        <a:spcBef>
                          <a:spcPts val="0"/>
                        </a:spcBef>
                        <a:spcAft>
                          <a:spcPts val="0"/>
                        </a:spcAft>
                        <a:buClr>
                          <a:srgbClr val="A50021"/>
                        </a:buClr>
                        <a:buSzPct val="60000"/>
                        <a:buFont typeface="Wingdings"/>
                        <a:buNone/>
                        <a:defRPr/>
                      </a:pPr>
                      <a:r>
                        <a:rPr lang="en-US" sz="1800" b="1" i="0" u="none" strike="noStrike" cap="none">
                          <a:ln>
                            <a:noFill/>
                          </a:ln>
                          <a:solidFill>
                            <a:schemeClr val="tx1"/>
                          </a:solidFill>
                          <a:latin typeface="Calibri"/>
                          <a:cs typeface="Calibri"/>
                        </a:rPr>
                        <a:t>20</a:t>
                      </a:r>
                      <a:endParaRPr sz="1100"/>
                    </a:p>
                  </a:txBody>
                  <a:tcPr marT="34277" marB="34277" anchor="ctr">
                    <a:lnL w="12700" algn="ctr">
                      <a:solidFill>
                        <a:schemeClr val="tx1"/>
                      </a:solidFill>
                    </a:lnL>
                    <a:lnR w="12700" algn="ctr">
                      <a:solidFill>
                        <a:schemeClr val="tx1"/>
                      </a:solidFill>
                    </a:lnR>
                    <a:lnT w="12700" algn="ctr">
                      <a:solidFill>
                        <a:schemeClr val="tx1"/>
                      </a:solidFill>
                    </a:lnT>
                    <a:lnB w="28575" algn="ctr">
                      <a:solidFill>
                        <a:schemeClr val="tx1"/>
                      </a:solidFill>
                    </a:lnB>
                    <a:noFill/>
                  </a:tcPr>
                </a:tc>
                <a:tc>
                  <a:txBody>
                    <a:bodyPr/>
                    <a:lstStyle/>
                    <a:p>
                      <a:pPr marL="0" marR="0" lvl="0" indent="0" algn="l" defTabSz="914400">
                        <a:lnSpc>
                          <a:spcPct val="100000"/>
                        </a:lnSpc>
                        <a:spcBef>
                          <a:spcPts val="0"/>
                        </a:spcBef>
                        <a:spcAft>
                          <a:spcPts val="0"/>
                        </a:spcAft>
                        <a:buClr>
                          <a:srgbClr val="A50021"/>
                        </a:buClr>
                        <a:buSzPct val="60000"/>
                        <a:buFont typeface="Wingdings"/>
                        <a:buNone/>
                        <a:defRPr/>
                      </a:pPr>
                      <a:r>
                        <a:rPr lang="en-US" sz="1800" b="1" i="0" u="none" strike="noStrike" cap="none" dirty="0">
                          <a:ln>
                            <a:noFill/>
                          </a:ln>
                          <a:solidFill>
                            <a:schemeClr val="tx1"/>
                          </a:solidFill>
                          <a:latin typeface="Calibri"/>
                          <a:cs typeface="Calibri"/>
                        </a:rPr>
                        <a:t>1860</a:t>
                      </a:r>
                      <a:endParaRPr sz="1100" dirty="0"/>
                    </a:p>
                  </a:txBody>
                  <a:tcPr marT="34277" marB="34277" anchor="ctr">
                    <a:lnL w="12700" algn="ctr">
                      <a:solidFill>
                        <a:schemeClr val="tx1"/>
                      </a:solidFill>
                    </a:lnL>
                    <a:lnR w="28575" algn="ctr">
                      <a:solidFill>
                        <a:schemeClr val="tx1"/>
                      </a:solidFill>
                    </a:lnR>
                    <a:lnT w="12700" algn="ctr">
                      <a:solidFill>
                        <a:schemeClr val="tx1"/>
                      </a:solidFill>
                    </a:lnT>
                    <a:lnB w="28575" algn="ctr">
                      <a:solidFill>
                        <a:schemeClr val="tx1"/>
                      </a:solidFill>
                    </a:lnB>
                    <a:noFill/>
                  </a:tcPr>
                </a:tc>
                <a:extLst>
                  <a:ext uri="{0D108BD9-81ED-4DB2-BD59-A6C34878D82A}">
                    <a16:rowId xmlns:a16="http://schemas.microsoft.com/office/drawing/2014/main" val="10002"/>
                  </a:ext>
                </a:extLst>
              </a:tr>
            </a:tbl>
          </a:graphicData>
        </a:graphic>
      </p:graphicFrame>
      <p:sp>
        <p:nvSpPr>
          <p:cNvPr id="4" name="Slide Number Placeholder 7"/>
          <p:cNvSpPr>
            <a:spLocks noGrp="1"/>
          </p:cNvSpPr>
          <p:nvPr>
            <p:ph type="sldNum" sz="quarter" idx="12"/>
          </p:nvPr>
        </p:nvSpPr>
        <p:spPr bwMode="auto">
          <a:xfrm>
            <a:off x="1828800" y="-228600"/>
            <a:ext cx="0" cy="0"/>
          </a:xfrm>
          <a:prstGeom prst="rect">
            <a:avLst/>
          </a:prstGeom>
          <a:noFill/>
        </p:spPr>
        <p:txBody>
          <a:bodyPr/>
          <a:lstStyle>
            <a:lvl1pPr>
              <a:defRPr sz="2400">
                <a:solidFill>
                  <a:schemeClr val="tx1"/>
                </a:solidFill>
                <a:latin typeface="Lucida Sans"/>
                <a:ea typeface="ＭＳ Ｐゴシック"/>
                <a:cs typeface="Arial Unicode MS"/>
              </a:defRPr>
            </a:lvl1pPr>
            <a:lvl2pPr marL="37931725" indent="-37474525">
              <a:defRPr sz="2400">
                <a:solidFill>
                  <a:schemeClr val="tx1"/>
                </a:solidFill>
                <a:latin typeface="Lucida Sans"/>
                <a:ea typeface="Arial Unicode MS"/>
                <a:cs typeface="Arial Unicode MS"/>
              </a:defRPr>
            </a:lvl2pPr>
            <a:lvl3pPr>
              <a:defRPr sz="2400">
                <a:solidFill>
                  <a:schemeClr val="tx1"/>
                </a:solidFill>
                <a:latin typeface="Lucida Sans"/>
                <a:ea typeface="Arial Unicode MS"/>
                <a:cs typeface="Arial Unicode MS"/>
              </a:defRPr>
            </a:lvl3pPr>
            <a:lvl4pPr>
              <a:defRPr sz="2400">
                <a:solidFill>
                  <a:schemeClr val="tx1"/>
                </a:solidFill>
                <a:latin typeface="Lucida Sans"/>
                <a:ea typeface="Arial Unicode MS"/>
                <a:cs typeface="Arial Unicode MS"/>
              </a:defRPr>
            </a:lvl4pPr>
            <a:lvl5pPr>
              <a:defRPr sz="2400">
                <a:solidFill>
                  <a:schemeClr val="tx1"/>
                </a:solidFill>
                <a:latin typeface="Lucida Sans"/>
                <a:ea typeface="Arial Unicode MS"/>
                <a:cs typeface="Arial Unicode MS"/>
              </a:defRPr>
            </a:lvl5pPr>
            <a:lvl6pPr marL="457200">
              <a:spcBef>
                <a:spcPts val="0"/>
              </a:spcBef>
              <a:spcAft>
                <a:spcPts val="0"/>
              </a:spcAft>
              <a:defRPr sz="2400">
                <a:solidFill>
                  <a:schemeClr val="tx1"/>
                </a:solidFill>
                <a:latin typeface="Lucida Sans"/>
                <a:ea typeface="Arial Unicode MS"/>
                <a:cs typeface="Arial Unicode MS"/>
              </a:defRPr>
            </a:lvl6pPr>
            <a:lvl7pPr marL="914400">
              <a:spcBef>
                <a:spcPts val="0"/>
              </a:spcBef>
              <a:spcAft>
                <a:spcPts val="0"/>
              </a:spcAft>
              <a:defRPr sz="2400">
                <a:solidFill>
                  <a:schemeClr val="tx1"/>
                </a:solidFill>
                <a:latin typeface="Lucida Sans"/>
                <a:ea typeface="Arial Unicode MS"/>
                <a:cs typeface="Arial Unicode MS"/>
              </a:defRPr>
            </a:lvl7pPr>
            <a:lvl8pPr marL="1371600">
              <a:spcBef>
                <a:spcPts val="0"/>
              </a:spcBef>
              <a:spcAft>
                <a:spcPts val="0"/>
              </a:spcAft>
              <a:defRPr sz="2400">
                <a:solidFill>
                  <a:schemeClr val="tx1"/>
                </a:solidFill>
                <a:latin typeface="Lucida Sans"/>
                <a:ea typeface="Arial Unicode MS"/>
                <a:cs typeface="Arial Unicode MS"/>
              </a:defRPr>
            </a:lvl8pPr>
            <a:lvl9pPr marL="1828800">
              <a:spcBef>
                <a:spcPts val="0"/>
              </a:spcBef>
              <a:spcAft>
                <a:spcPts val="0"/>
              </a:spcAft>
              <a:defRPr sz="2400">
                <a:solidFill>
                  <a:schemeClr val="tx1"/>
                </a:solidFill>
                <a:latin typeface="Lucida Sans"/>
                <a:ea typeface="Arial Unicode MS"/>
                <a:cs typeface="Arial Unicode MS"/>
              </a:defRPr>
            </a:lvl9pPr>
          </a:lstStyle>
          <a:p>
            <a:pPr>
              <a:defRPr/>
            </a:pPr>
            <a:r>
              <a:rPr lang="en-US" sz="1200">
                <a:solidFill>
                  <a:srgbClr val="898989"/>
                </a:solidFill>
                <a:latin typeface="Calibri"/>
                <a:cs typeface="Calibri"/>
              </a:rPr>
              <a:t>54</a:t>
            </a:r>
          </a:p>
        </p:txBody>
      </p:sp>
      <p:sp>
        <p:nvSpPr>
          <p:cNvPr id="9" name="Text Box 57"/>
          <p:cNvSpPr>
            <a:spLocks/>
          </p:cNvSpPr>
          <p:nvPr/>
        </p:nvSpPr>
        <p:spPr bwMode="auto">
          <a:xfrm>
            <a:off x="2819400" y="1857377"/>
            <a:ext cx="1828800" cy="461665"/>
          </a:xfrm>
          <a:prstGeom prst="rect">
            <a:avLst/>
          </a:prstGeom>
          <a:noFill/>
          <a:ln>
            <a:noFill/>
          </a:ln>
        </p:spPr>
        <p:txBody>
          <a:bodyPr>
            <a:spAutoFit/>
          </a:bodyPr>
          <a:lstStyle>
            <a:lvl1pPr>
              <a:defRPr sz="2400">
                <a:solidFill>
                  <a:schemeClr val="tx1"/>
                </a:solidFill>
                <a:latin typeface="Lucida Sans"/>
                <a:ea typeface="ＭＳ Ｐゴシック"/>
                <a:cs typeface="Arial Unicode MS"/>
              </a:defRPr>
            </a:lvl1pPr>
            <a:lvl2pPr marL="37931725" indent="-37474525">
              <a:defRPr sz="2400">
                <a:solidFill>
                  <a:schemeClr val="tx1"/>
                </a:solidFill>
                <a:latin typeface="Lucida Sans"/>
                <a:ea typeface="Arial Unicode MS"/>
                <a:cs typeface="Arial Unicode MS"/>
              </a:defRPr>
            </a:lvl2pPr>
            <a:lvl3pPr>
              <a:defRPr sz="2400">
                <a:solidFill>
                  <a:schemeClr val="tx1"/>
                </a:solidFill>
                <a:latin typeface="Lucida Sans"/>
                <a:ea typeface="Arial Unicode MS"/>
                <a:cs typeface="Arial Unicode MS"/>
              </a:defRPr>
            </a:lvl3pPr>
            <a:lvl4pPr>
              <a:defRPr sz="2400">
                <a:solidFill>
                  <a:schemeClr val="tx1"/>
                </a:solidFill>
                <a:latin typeface="Lucida Sans"/>
                <a:ea typeface="Arial Unicode MS"/>
                <a:cs typeface="Arial Unicode MS"/>
              </a:defRPr>
            </a:lvl4pPr>
            <a:lvl5pPr>
              <a:defRPr sz="2400">
                <a:solidFill>
                  <a:schemeClr val="tx1"/>
                </a:solidFill>
                <a:latin typeface="Lucida Sans"/>
                <a:ea typeface="Arial Unicode MS"/>
                <a:cs typeface="Arial Unicode MS"/>
              </a:defRPr>
            </a:lvl5pPr>
            <a:lvl6pPr marL="457200">
              <a:spcBef>
                <a:spcPts val="0"/>
              </a:spcBef>
              <a:spcAft>
                <a:spcPts val="0"/>
              </a:spcAft>
              <a:defRPr sz="2400">
                <a:solidFill>
                  <a:schemeClr val="tx1"/>
                </a:solidFill>
                <a:latin typeface="Lucida Sans"/>
                <a:ea typeface="Arial Unicode MS"/>
                <a:cs typeface="Arial Unicode MS"/>
              </a:defRPr>
            </a:lvl6pPr>
            <a:lvl7pPr marL="914400">
              <a:spcBef>
                <a:spcPts val="0"/>
              </a:spcBef>
              <a:spcAft>
                <a:spcPts val="0"/>
              </a:spcAft>
              <a:defRPr sz="2400">
                <a:solidFill>
                  <a:schemeClr val="tx1"/>
                </a:solidFill>
                <a:latin typeface="Lucida Sans"/>
                <a:ea typeface="Arial Unicode MS"/>
                <a:cs typeface="Arial Unicode MS"/>
              </a:defRPr>
            </a:lvl7pPr>
            <a:lvl8pPr marL="1371600">
              <a:spcBef>
                <a:spcPts val="0"/>
              </a:spcBef>
              <a:spcAft>
                <a:spcPts val="0"/>
              </a:spcAft>
              <a:defRPr sz="2400">
                <a:solidFill>
                  <a:schemeClr val="tx1"/>
                </a:solidFill>
                <a:latin typeface="Lucida Sans"/>
                <a:ea typeface="Arial Unicode MS"/>
                <a:cs typeface="Arial Unicode MS"/>
              </a:defRPr>
            </a:lvl8pPr>
            <a:lvl9pPr marL="1828800">
              <a:spcBef>
                <a:spcPts val="0"/>
              </a:spcBef>
              <a:spcAft>
                <a:spcPts val="0"/>
              </a:spcAft>
              <a:defRPr sz="2400">
                <a:solidFill>
                  <a:schemeClr val="tx1"/>
                </a:solidFill>
                <a:latin typeface="Lucida Sans"/>
                <a:ea typeface="Arial Unicode MS"/>
                <a:cs typeface="Arial Unicode MS"/>
              </a:defRPr>
            </a:lvl9pPr>
          </a:lstStyle>
          <a:p>
            <a:pPr>
              <a:defRPr/>
            </a:pPr>
            <a:r>
              <a:rPr lang="en-US" dirty="0">
                <a:latin typeface="Calibri"/>
                <a:cs typeface="Calibri"/>
              </a:rPr>
              <a:t>Class 1</a:t>
            </a:r>
            <a:endParaRPr dirty="0"/>
          </a:p>
        </p:txBody>
      </p:sp>
      <p:sp>
        <p:nvSpPr>
          <p:cNvPr id="10" name="Text Box 58"/>
          <p:cNvSpPr>
            <a:spLocks/>
          </p:cNvSpPr>
          <p:nvPr/>
        </p:nvSpPr>
        <p:spPr bwMode="auto">
          <a:xfrm>
            <a:off x="5638800" y="1857377"/>
            <a:ext cx="1828800" cy="461665"/>
          </a:xfrm>
          <a:prstGeom prst="rect">
            <a:avLst/>
          </a:prstGeom>
          <a:noFill/>
          <a:ln>
            <a:noFill/>
          </a:ln>
        </p:spPr>
        <p:txBody>
          <a:bodyPr>
            <a:spAutoFit/>
          </a:bodyPr>
          <a:lstStyle>
            <a:lvl1pPr>
              <a:defRPr sz="2400">
                <a:solidFill>
                  <a:schemeClr val="tx1"/>
                </a:solidFill>
                <a:latin typeface="Lucida Sans"/>
                <a:ea typeface="ＭＳ Ｐゴシック"/>
                <a:cs typeface="Arial Unicode MS"/>
              </a:defRPr>
            </a:lvl1pPr>
            <a:lvl2pPr marL="37931725" indent="-37474525">
              <a:defRPr sz="2400">
                <a:solidFill>
                  <a:schemeClr val="tx1"/>
                </a:solidFill>
                <a:latin typeface="Lucida Sans"/>
                <a:ea typeface="Arial Unicode MS"/>
                <a:cs typeface="Arial Unicode MS"/>
              </a:defRPr>
            </a:lvl2pPr>
            <a:lvl3pPr>
              <a:defRPr sz="2400">
                <a:solidFill>
                  <a:schemeClr val="tx1"/>
                </a:solidFill>
                <a:latin typeface="Lucida Sans"/>
                <a:ea typeface="Arial Unicode MS"/>
                <a:cs typeface="Arial Unicode MS"/>
              </a:defRPr>
            </a:lvl3pPr>
            <a:lvl4pPr>
              <a:defRPr sz="2400">
                <a:solidFill>
                  <a:schemeClr val="tx1"/>
                </a:solidFill>
                <a:latin typeface="Lucida Sans"/>
                <a:ea typeface="Arial Unicode MS"/>
                <a:cs typeface="Arial Unicode MS"/>
              </a:defRPr>
            </a:lvl4pPr>
            <a:lvl5pPr>
              <a:defRPr sz="2400">
                <a:solidFill>
                  <a:schemeClr val="tx1"/>
                </a:solidFill>
                <a:latin typeface="Lucida Sans"/>
                <a:ea typeface="Arial Unicode MS"/>
                <a:cs typeface="Arial Unicode MS"/>
              </a:defRPr>
            </a:lvl5pPr>
            <a:lvl6pPr marL="457200">
              <a:spcBef>
                <a:spcPts val="0"/>
              </a:spcBef>
              <a:spcAft>
                <a:spcPts val="0"/>
              </a:spcAft>
              <a:defRPr sz="2400">
                <a:solidFill>
                  <a:schemeClr val="tx1"/>
                </a:solidFill>
                <a:latin typeface="Lucida Sans"/>
                <a:ea typeface="Arial Unicode MS"/>
                <a:cs typeface="Arial Unicode MS"/>
              </a:defRPr>
            </a:lvl6pPr>
            <a:lvl7pPr marL="914400">
              <a:spcBef>
                <a:spcPts val="0"/>
              </a:spcBef>
              <a:spcAft>
                <a:spcPts val="0"/>
              </a:spcAft>
              <a:defRPr sz="2400">
                <a:solidFill>
                  <a:schemeClr val="tx1"/>
                </a:solidFill>
                <a:latin typeface="Lucida Sans"/>
                <a:ea typeface="Arial Unicode MS"/>
                <a:cs typeface="Arial Unicode MS"/>
              </a:defRPr>
            </a:lvl7pPr>
            <a:lvl8pPr marL="1371600">
              <a:spcBef>
                <a:spcPts val="0"/>
              </a:spcBef>
              <a:spcAft>
                <a:spcPts val="0"/>
              </a:spcAft>
              <a:defRPr sz="2400">
                <a:solidFill>
                  <a:schemeClr val="tx1"/>
                </a:solidFill>
                <a:latin typeface="Lucida Sans"/>
                <a:ea typeface="Arial Unicode MS"/>
                <a:cs typeface="Arial Unicode MS"/>
              </a:defRPr>
            </a:lvl8pPr>
            <a:lvl9pPr marL="1828800">
              <a:spcBef>
                <a:spcPts val="0"/>
              </a:spcBef>
              <a:spcAft>
                <a:spcPts val="0"/>
              </a:spcAft>
              <a:defRPr sz="2400">
                <a:solidFill>
                  <a:schemeClr val="tx1"/>
                </a:solidFill>
                <a:latin typeface="Lucida Sans"/>
                <a:ea typeface="Arial Unicode MS"/>
                <a:cs typeface="Arial Unicode MS"/>
              </a:defRPr>
            </a:lvl9pPr>
          </a:lstStyle>
          <a:p>
            <a:pPr>
              <a:defRPr/>
            </a:pPr>
            <a:r>
              <a:rPr lang="en-US">
                <a:latin typeface="Calibri"/>
                <a:cs typeface="Calibri"/>
              </a:rPr>
              <a:t>Class 2</a:t>
            </a:r>
            <a:endParaRPr/>
          </a:p>
        </p:txBody>
      </p:sp>
      <p:sp>
        <p:nvSpPr>
          <p:cNvPr id="11" name="Text Box 59"/>
          <p:cNvSpPr>
            <a:spLocks/>
          </p:cNvSpPr>
          <p:nvPr/>
        </p:nvSpPr>
        <p:spPr bwMode="auto">
          <a:xfrm>
            <a:off x="8306277" y="1857378"/>
            <a:ext cx="2667000" cy="461665"/>
          </a:xfrm>
          <a:prstGeom prst="rect">
            <a:avLst/>
          </a:prstGeom>
          <a:noFill/>
          <a:ln>
            <a:noFill/>
          </a:ln>
        </p:spPr>
        <p:txBody>
          <a:bodyPr>
            <a:spAutoFit/>
          </a:bodyPr>
          <a:lstStyle>
            <a:lvl1pPr>
              <a:defRPr sz="2400">
                <a:solidFill>
                  <a:schemeClr val="tx1"/>
                </a:solidFill>
                <a:latin typeface="Lucida Sans"/>
                <a:ea typeface="ＭＳ Ｐゴシック"/>
                <a:cs typeface="Arial Unicode MS"/>
              </a:defRPr>
            </a:lvl1pPr>
            <a:lvl2pPr marL="37931725" indent="-37474525">
              <a:defRPr sz="2400">
                <a:solidFill>
                  <a:schemeClr val="tx1"/>
                </a:solidFill>
                <a:latin typeface="Lucida Sans"/>
                <a:ea typeface="Arial Unicode MS"/>
                <a:cs typeface="Arial Unicode MS"/>
              </a:defRPr>
            </a:lvl2pPr>
            <a:lvl3pPr>
              <a:defRPr sz="2400">
                <a:solidFill>
                  <a:schemeClr val="tx1"/>
                </a:solidFill>
                <a:latin typeface="Lucida Sans"/>
                <a:ea typeface="Arial Unicode MS"/>
                <a:cs typeface="Arial Unicode MS"/>
              </a:defRPr>
            </a:lvl3pPr>
            <a:lvl4pPr>
              <a:defRPr sz="2400">
                <a:solidFill>
                  <a:schemeClr val="tx1"/>
                </a:solidFill>
                <a:latin typeface="Lucida Sans"/>
                <a:ea typeface="Arial Unicode MS"/>
                <a:cs typeface="Arial Unicode MS"/>
              </a:defRPr>
            </a:lvl4pPr>
            <a:lvl5pPr>
              <a:defRPr sz="2400">
                <a:solidFill>
                  <a:schemeClr val="tx1"/>
                </a:solidFill>
                <a:latin typeface="Lucida Sans"/>
                <a:ea typeface="Arial Unicode MS"/>
                <a:cs typeface="Arial Unicode MS"/>
              </a:defRPr>
            </a:lvl5pPr>
            <a:lvl6pPr marL="457200">
              <a:spcBef>
                <a:spcPts val="0"/>
              </a:spcBef>
              <a:spcAft>
                <a:spcPts val="0"/>
              </a:spcAft>
              <a:defRPr sz="2400">
                <a:solidFill>
                  <a:schemeClr val="tx1"/>
                </a:solidFill>
                <a:latin typeface="Lucida Sans"/>
                <a:ea typeface="Arial Unicode MS"/>
                <a:cs typeface="Arial Unicode MS"/>
              </a:defRPr>
            </a:lvl6pPr>
            <a:lvl7pPr marL="914400">
              <a:spcBef>
                <a:spcPts val="0"/>
              </a:spcBef>
              <a:spcAft>
                <a:spcPts val="0"/>
              </a:spcAft>
              <a:defRPr sz="2400">
                <a:solidFill>
                  <a:schemeClr val="tx1"/>
                </a:solidFill>
                <a:latin typeface="Lucida Sans"/>
                <a:ea typeface="Arial Unicode MS"/>
                <a:cs typeface="Arial Unicode MS"/>
              </a:defRPr>
            </a:lvl7pPr>
            <a:lvl8pPr marL="1371600">
              <a:spcBef>
                <a:spcPts val="0"/>
              </a:spcBef>
              <a:spcAft>
                <a:spcPts val="0"/>
              </a:spcAft>
              <a:defRPr sz="2400">
                <a:solidFill>
                  <a:schemeClr val="tx1"/>
                </a:solidFill>
                <a:latin typeface="Lucida Sans"/>
                <a:ea typeface="Arial Unicode MS"/>
                <a:cs typeface="Arial Unicode MS"/>
              </a:defRPr>
            </a:lvl8pPr>
            <a:lvl9pPr marL="1828800">
              <a:spcBef>
                <a:spcPts val="0"/>
              </a:spcBef>
              <a:spcAft>
                <a:spcPts val="0"/>
              </a:spcAft>
              <a:defRPr sz="2400">
                <a:solidFill>
                  <a:schemeClr val="tx1"/>
                </a:solidFill>
                <a:latin typeface="Lucida Sans"/>
                <a:ea typeface="Arial Unicode MS"/>
                <a:cs typeface="Arial Unicode MS"/>
              </a:defRPr>
            </a:lvl9pPr>
          </a:lstStyle>
          <a:p>
            <a:pPr>
              <a:defRPr/>
            </a:pPr>
            <a:r>
              <a:rPr lang="en-US">
                <a:latin typeface="Calibri"/>
                <a:cs typeface="Calibri"/>
              </a:rPr>
              <a:t>Micro Ave. Table</a:t>
            </a:r>
            <a:endParaRPr/>
          </a:p>
        </p:txBody>
      </p:sp>
      <p:sp>
        <p:nvSpPr>
          <p:cNvPr id="12" name="Rectangle 3"/>
          <p:cNvSpPr>
            <a:spLocks/>
          </p:cNvSpPr>
          <p:nvPr/>
        </p:nvSpPr>
        <p:spPr bwMode="auto">
          <a:xfrm>
            <a:off x="1935177" y="4293096"/>
            <a:ext cx="8458200" cy="1676400"/>
          </a:xfrm>
          <a:prstGeom prst="rect">
            <a:avLst/>
          </a:prstGeom>
          <a:noFill/>
          <a:ln>
            <a:noFill/>
          </a:ln>
        </p:spPr>
        <p:txBody>
          <a:bodyPr vert="horz" wrap="square" lIns="91440" tIns="45720" rIns="91440" bIns="45720" numCol="1" anchor="t" anchorCtr="0" compatLnSpc="1">
            <a:prstTxWarp prst="textNoShape">
              <a:avLst/>
            </a:prstTxWarp>
          </a:bodyPr>
          <a:lstStyle>
            <a:lvl1pPr marL="342900" indent="-342900" algn="l">
              <a:spcBef>
                <a:spcPts val="0"/>
              </a:spcBef>
              <a:spcAft>
                <a:spcPts val="0"/>
              </a:spcAft>
              <a:buClr>
                <a:srgbClr val="CC0000"/>
              </a:buClr>
              <a:buFont typeface="Times"/>
              <a:buChar char="•"/>
              <a:defRPr sz="2400">
                <a:solidFill>
                  <a:schemeClr val="tx1"/>
                </a:solidFill>
                <a:latin typeface="+mn-lt"/>
                <a:ea typeface="ＭＳ Ｐゴシック"/>
                <a:cs typeface="ＭＳ Ｐゴシック"/>
              </a:defRPr>
            </a:lvl1pPr>
            <a:lvl2pPr marL="685800" indent="-228600" algn="l">
              <a:spcBef>
                <a:spcPts val="0"/>
              </a:spcBef>
              <a:spcAft>
                <a:spcPts val="0"/>
              </a:spcAft>
              <a:buClr>
                <a:schemeClr val="tx1"/>
              </a:buClr>
              <a:buFont typeface="Times"/>
              <a:buChar char="•"/>
              <a:defRPr sz="2000">
                <a:solidFill>
                  <a:schemeClr val="tx1"/>
                </a:solidFill>
                <a:latin typeface="+mn-lt"/>
                <a:ea typeface="ＭＳ Ｐゴシック"/>
              </a:defRPr>
            </a:lvl2pPr>
            <a:lvl3pPr marL="1028700" indent="-228600" algn="l">
              <a:spcBef>
                <a:spcPts val="0"/>
              </a:spcBef>
              <a:spcAft>
                <a:spcPts val="0"/>
              </a:spcAft>
              <a:buClr>
                <a:srgbClr val="CC0000"/>
              </a:buClr>
              <a:buFont typeface="Times"/>
              <a:buChar char="•"/>
              <a:defRPr sz="2000">
                <a:solidFill>
                  <a:schemeClr val="tx1"/>
                </a:solidFill>
                <a:latin typeface="+mn-lt"/>
                <a:ea typeface="ＭＳ Ｐゴシック"/>
              </a:defRPr>
            </a:lvl3pPr>
            <a:lvl4pPr marL="1371600" indent="-228600" algn="l">
              <a:spcBef>
                <a:spcPts val="0"/>
              </a:spcBef>
              <a:spcAft>
                <a:spcPts val="0"/>
              </a:spcAft>
              <a:buClr>
                <a:schemeClr val="tx1"/>
              </a:buClr>
              <a:buFont typeface="Times"/>
              <a:buChar char="•"/>
              <a:defRPr>
                <a:solidFill>
                  <a:schemeClr val="tx1"/>
                </a:solidFill>
                <a:latin typeface="+mn-lt"/>
                <a:ea typeface="ＭＳ Ｐゴシック"/>
              </a:defRPr>
            </a:lvl4pPr>
            <a:lvl5pPr marL="1714500" indent="-228600" algn="l">
              <a:spcBef>
                <a:spcPts val="0"/>
              </a:spcBef>
              <a:spcAft>
                <a:spcPts val="0"/>
              </a:spcAft>
              <a:buClr>
                <a:srgbClr val="CC0000"/>
              </a:buClr>
              <a:buFont typeface="Times"/>
              <a:buChar char="•"/>
              <a:defRPr>
                <a:solidFill>
                  <a:schemeClr val="tx1"/>
                </a:solidFill>
                <a:latin typeface="+mn-lt"/>
                <a:ea typeface="ＭＳ Ｐゴシック"/>
              </a:defRPr>
            </a:lvl5pPr>
            <a:lvl6pPr marL="2171700" indent="-228600" algn="l">
              <a:spcBef>
                <a:spcPts val="0"/>
              </a:spcBef>
              <a:spcAft>
                <a:spcPts val="0"/>
              </a:spcAft>
              <a:buClr>
                <a:srgbClr val="CC0000"/>
              </a:buClr>
              <a:buFont typeface="Times"/>
              <a:buChar char="•"/>
              <a:defRPr sz="1400">
                <a:solidFill>
                  <a:schemeClr val="tx1"/>
                </a:solidFill>
                <a:latin typeface="+mn-lt"/>
                <a:ea typeface="ＭＳ Ｐゴシック"/>
              </a:defRPr>
            </a:lvl6pPr>
            <a:lvl7pPr marL="2628900" indent="-228600" algn="l">
              <a:spcBef>
                <a:spcPts val="0"/>
              </a:spcBef>
              <a:spcAft>
                <a:spcPts val="0"/>
              </a:spcAft>
              <a:buClr>
                <a:srgbClr val="CC0000"/>
              </a:buClr>
              <a:buFont typeface="Times"/>
              <a:buChar char="•"/>
              <a:defRPr sz="1400">
                <a:solidFill>
                  <a:schemeClr val="tx1"/>
                </a:solidFill>
                <a:latin typeface="+mn-lt"/>
                <a:ea typeface="ＭＳ Ｐゴシック"/>
              </a:defRPr>
            </a:lvl7pPr>
            <a:lvl8pPr marL="3086100" indent="-228600" algn="l">
              <a:spcBef>
                <a:spcPts val="0"/>
              </a:spcBef>
              <a:spcAft>
                <a:spcPts val="0"/>
              </a:spcAft>
              <a:buClr>
                <a:srgbClr val="CC0000"/>
              </a:buClr>
              <a:buFont typeface="Times"/>
              <a:buChar char="•"/>
              <a:defRPr sz="1400">
                <a:solidFill>
                  <a:schemeClr val="tx1"/>
                </a:solidFill>
                <a:latin typeface="+mn-lt"/>
                <a:ea typeface="ＭＳ Ｐゴシック"/>
              </a:defRPr>
            </a:lvl8pPr>
            <a:lvl9pPr marL="3543300" indent="-228600" algn="l">
              <a:spcBef>
                <a:spcPts val="0"/>
              </a:spcBef>
              <a:spcAft>
                <a:spcPts val="0"/>
              </a:spcAft>
              <a:buClr>
                <a:srgbClr val="CC0000"/>
              </a:buClr>
              <a:buFont typeface="Times"/>
              <a:buChar char="•"/>
              <a:defRPr sz="1400">
                <a:solidFill>
                  <a:schemeClr val="tx1"/>
                </a:solidFill>
                <a:latin typeface="+mn-lt"/>
                <a:ea typeface="ＭＳ Ｐゴシック"/>
              </a:defRPr>
            </a:lvl9pPr>
          </a:lstStyle>
          <a:p>
            <a:pPr marL="342900" lvl="1" indent="-342900">
              <a:buClr>
                <a:srgbClr val="CC0000"/>
              </a:buClr>
              <a:defRPr/>
            </a:pPr>
            <a:r>
              <a:rPr lang="en-US" sz="2400" dirty="0" err="1">
                <a:latin typeface="Calibri"/>
              </a:rPr>
              <a:t>Macroaveraged</a:t>
            </a:r>
            <a:r>
              <a:rPr lang="en-US" sz="2400" dirty="0">
                <a:latin typeface="Calibri"/>
              </a:rPr>
              <a:t> precision: (0.5 + 0.9)/2 = 0.7</a:t>
            </a:r>
            <a:endParaRPr dirty="0"/>
          </a:p>
          <a:p>
            <a:pPr marL="342900" lvl="1" indent="-342900">
              <a:buClr>
                <a:srgbClr val="CC0000"/>
              </a:buClr>
              <a:defRPr/>
            </a:pPr>
            <a:r>
              <a:rPr lang="en-US" sz="2400" dirty="0" err="1">
                <a:latin typeface="Calibri"/>
              </a:rPr>
              <a:t>Microaveraged</a:t>
            </a:r>
            <a:r>
              <a:rPr lang="en-US" sz="2400" dirty="0">
                <a:latin typeface="Calibri"/>
              </a:rPr>
              <a:t> precision: 100/120 = .83</a:t>
            </a:r>
            <a:endParaRPr dirty="0"/>
          </a:p>
          <a:p>
            <a:pPr marL="342900" lvl="1" indent="-342900">
              <a:buClr>
                <a:srgbClr val="CC0000"/>
              </a:buClr>
              <a:defRPr/>
            </a:pPr>
            <a:r>
              <a:rPr lang="en-US" sz="2400" dirty="0" err="1">
                <a:solidFill>
                  <a:srgbClr val="C00000"/>
                </a:solidFill>
                <a:latin typeface="Calibri"/>
              </a:rPr>
              <a:t>Microaveraged</a:t>
            </a:r>
            <a:r>
              <a:rPr lang="en-US" sz="2400" dirty="0">
                <a:latin typeface="Calibri"/>
              </a:rPr>
              <a:t> score is </a:t>
            </a:r>
            <a:r>
              <a:rPr lang="en-US" sz="2400" dirty="0">
                <a:solidFill>
                  <a:srgbClr val="C00000"/>
                </a:solidFill>
                <a:latin typeface="Calibri"/>
              </a:rPr>
              <a:t>dominated by score on common classe</a:t>
            </a:r>
            <a:r>
              <a:rPr lang="en-US" sz="2400" dirty="0">
                <a:latin typeface="Calibri"/>
              </a:rPr>
              <a:t>s</a:t>
            </a:r>
            <a:endParaRPr dirty="0"/>
          </a:p>
          <a:p>
            <a:pPr lvl="1">
              <a:defRPr/>
            </a:pPr>
            <a:endParaRPr lang="en-US" dirty="0">
              <a:latin typeface="Calibri"/>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a:xfrm>
            <a:off x="1703512" y="0"/>
            <a:ext cx="8583488" cy="762000"/>
          </a:xfrm>
        </p:spPr>
        <p:txBody>
          <a:bodyPr/>
          <a:lstStyle/>
          <a:p>
            <a:pPr>
              <a:defRPr/>
            </a:pPr>
            <a:r>
              <a:rPr lang="en-US" sz="4000"/>
              <a:t>More Complicated Cases of Measuring Performance</a:t>
            </a:r>
            <a:endParaRPr/>
          </a:p>
        </p:txBody>
      </p:sp>
      <p:sp>
        <p:nvSpPr>
          <p:cNvPr id="5" name="Rectangle 3"/>
          <p:cNvSpPr>
            <a:spLocks noGrp="1" noChangeArrowheads="1"/>
          </p:cNvSpPr>
          <p:nvPr>
            <p:ph idx="1"/>
          </p:nvPr>
        </p:nvSpPr>
        <p:spPr bwMode="auto">
          <a:xfrm>
            <a:off x="1703512" y="1219200"/>
            <a:ext cx="8659688" cy="5105400"/>
          </a:xfrm>
        </p:spPr>
        <p:txBody>
          <a:bodyPr/>
          <a:lstStyle/>
          <a:p>
            <a:pPr>
              <a:lnSpc>
                <a:spcPct val="90000"/>
              </a:lnSpc>
              <a:defRPr/>
            </a:pPr>
            <a:r>
              <a:rPr lang="en-US" dirty="0">
                <a:solidFill>
                  <a:srgbClr val="FF0000"/>
                </a:solidFill>
                <a:latin typeface="Calibri"/>
              </a:rPr>
              <a:t>For multiclass classifiers:</a:t>
            </a:r>
            <a:endParaRPr dirty="0"/>
          </a:p>
          <a:p>
            <a:pPr lvl="1">
              <a:lnSpc>
                <a:spcPct val="90000"/>
              </a:lnSpc>
              <a:defRPr/>
            </a:pPr>
            <a:r>
              <a:rPr lang="en-US" dirty="0">
                <a:latin typeface="Calibri"/>
              </a:rPr>
              <a:t>Average accuracy (or precision or recall) of 2-way distinctions: Sports or not, News or not, etc.</a:t>
            </a:r>
            <a:endParaRPr dirty="0"/>
          </a:p>
          <a:p>
            <a:pPr lvl="1">
              <a:lnSpc>
                <a:spcPct val="90000"/>
              </a:lnSpc>
              <a:defRPr/>
            </a:pPr>
            <a:r>
              <a:rPr lang="en-US" dirty="0">
                <a:latin typeface="Calibri"/>
              </a:rPr>
              <a:t>Better, estimate the cost of different </a:t>
            </a:r>
            <a:r>
              <a:rPr lang="en-US" i="1" dirty="0">
                <a:latin typeface="Calibri"/>
              </a:rPr>
              <a:t>kinds</a:t>
            </a:r>
            <a:r>
              <a:rPr lang="en-US" dirty="0">
                <a:latin typeface="Calibri"/>
              </a:rPr>
              <a:t> of errors</a:t>
            </a:r>
            <a:endParaRPr dirty="0"/>
          </a:p>
          <a:p>
            <a:pPr lvl="2">
              <a:lnSpc>
                <a:spcPct val="90000"/>
              </a:lnSpc>
              <a:defRPr/>
            </a:pPr>
            <a:r>
              <a:rPr lang="en-US" dirty="0">
                <a:latin typeface="Calibri"/>
              </a:rPr>
              <a:t>e.g., how bad is each of the following?</a:t>
            </a:r>
            <a:endParaRPr dirty="0"/>
          </a:p>
          <a:p>
            <a:pPr lvl="3">
              <a:lnSpc>
                <a:spcPct val="90000"/>
              </a:lnSpc>
              <a:defRPr/>
            </a:pPr>
            <a:r>
              <a:rPr lang="en-US" dirty="0">
                <a:latin typeface="Calibri"/>
              </a:rPr>
              <a:t>putting Sports articles in the News section</a:t>
            </a:r>
            <a:endParaRPr dirty="0"/>
          </a:p>
          <a:p>
            <a:pPr lvl="3">
              <a:lnSpc>
                <a:spcPct val="90000"/>
              </a:lnSpc>
              <a:defRPr/>
            </a:pPr>
            <a:r>
              <a:rPr lang="en-US" dirty="0">
                <a:latin typeface="Calibri"/>
              </a:rPr>
              <a:t>putting Fashion articles in the News section</a:t>
            </a:r>
            <a:endParaRPr dirty="0"/>
          </a:p>
          <a:p>
            <a:pPr lvl="3">
              <a:lnSpc>
                <a:spcPct val="90000"/>
              </a:lnSpc>
              <a:defRPr/>
            </a:pPr>
            <a:r>
              <a:rPr lang="en-US" dirty="0">
                <a:latin typeface="Calibri"/>
              </a:rPr>
              <a:t>putting News articles in the Fashion section</a:t>
            </a:r>
            <a:endParaRPr dirty="0"/>
          </a:p>
          <a:p>
            <a:pPr lvl="2">
              <a:lnSpc>
                <a:spcPct val="90000"/>
              </a:lnSpc>
              <a:defRPr/>
            </a:pPr>
            <a:r>
              <a:rPr lang="en-US" dirty="0">
                <a:latin typeface="Calibri"/>
              </a:rPr>
              <a:t>Now tune system to minimize total cost</a:t>
            </a:r>
            <a:endParaRPr dirty="0"/>
          </a:p>
          <a:p>
            <a:pPr>
              <a:lnSpc>
                <a:spcPct val="120000"/>
              </a:lnSpc>
              <a:defRPr/>
            </a:pPr>
            <a:r>
              <a:rPr lang="en-US" dirty="0">
                <a:solidFill>
                  <a:srgbClr val="FF0000"/>
                </a:solidFill>
                <a:latin typeface="Calibri"/>
              </a:rPr>
              <a:t>For ranking systems:</a:t>
            </a:r>
            <a:endParaRPr dirty="0"/>
          </a:p>
          <a:p>
            <a:pPr lvl="1">
              <a:lnSpc>
                <a:spcPct val="90000"/>
              </a:lnSpc>
              <a:defRPr/>
            </a:pPr>
            <a:r>
              <a:rPr lang="en-US" dirty="0">
                <a:latin typeface="Calibri"/>
              </a:rPr>
              <a:t>Correlate with human rankings?</a:t>
            </a:r>
            <a:endParaRPr dirty="0"/>
          </a:p>
          <a:p>
            <a:pPr lvl="1">
              <a:lnSpc>
                <a:spcPct val="90000"/>
              </a:lnSpc>
              <a:defRPr/>
            </a:pPr>
            <a:r>
              <a:rPr lang="en-US" dirty="0">
                <a:latin typeface="Calibri"/>
              </a:rPr>
              <a:t>Get active feedback from user?</a:t>
            </a:r>
            <a:endParaRPr dirty="0"/>
          </a:p>
          <a:p>
            <a:pPr lvl="1">
              <a:lnSpc>
                <a:spcPct val="90000"/>
              </a:lnSpc>
              <a:defRPr/>
            </a:pPr>
            <a:r>
              <a:rPr lang="en-US" dirty="0">
                <a:latin typeface="Calibri"/>
              </a:rPr>
              <a:t>Measure user</a:t>
            </a:r>
            <a:r>
              <a:rPr lang="ja-JP" dirty="0">
                <a:latin typeface="Calibri"/>
              </a:rPr>
              <a:t>’</a:t>
            </a:r>
            <a:r>
              <a:rPr lang="en-US" dirty="0">
                <a:latin typeface="Calibri"/>
              </a:rPr>
              <a:t>s wasted time by tracking clicks?</a:t>
            </a:r>
            <a:endParaRPr dirty="0"/>
          </a:p>
        </p:txBody>
      </p:sp>
      <p:sp>
        <p:nvSpPr>
          <p:cNvPr id="6" name="Footer Placeholder 3"/>
          <p:cNvSpPr>
            <a:spLocks noGrp="1"/>
          </p:cNvSpPr>
          <p:nvPr>
            <p:ph type="ftr" sz="quarter" idx="4294967295"/>
          </p:nvPr>
        </p:nvSpPr>
        <p:spPr bwMode="auto">
          <a:xfrm>
            <a:off x="0" y="6553200"/>
            <a:ext cx="2438400" cy="304800"/>
          </a:xfrm>
          <a:prstGeom prst="rect">
            <a:avLst/>
          </a:prstGeom>
          <a:noFill/>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600" b="0">
                <a:latin typeface="Tw Cen MT"/>
              </a:rPr>
              <a:t>Slide from Jason Eisner</a:t>
            </a:r>
            <a:endParaRPr/>
          </a:p>
        </p:txBody>
      </p:sp>
      <p:sp>
        <p:nvSpPr>
          <p:cNvPr id="7" name="Rectangle 4"/>
          <p:cNvSpPr>
            <a:spLocks noChangeArrowheads="1"/>
          </p:cNvSpPr>
          <p:nvPr/>
        </p:nvSpPr>
        <p:spPr bwMode="auto">
          <a:xfrm>
            <a:off x="5791200" y="4419601"/>
            <a:ext cx="4876800" cy="475579"/>
          </a:xfrm>
          <a:prstGeom prst="rect">
            <a:avLst/>
          </a:prstGeom>
          <a:noFill/>
          <a:ln>
            <a:noFill/>
          </a:ln>
        </p:spPr>
        <p:txBody>
          <a:bodyPr>
            <a:spAutoFit/>
          </a:bodyPr>
          <a:lstStyle/>
          <a:p>
            <a:pPr>
              <a:lnSpc>
                <a:spcPct val="60000"/>
              </a:lnSpc>
              <a:buClr>
                <a:schemeClr val="accent2"/>
              </a:buClr>
              <a:defRPr/>
            </a:pPr>
            <a:r>
              <a:rPr lang="en-US" sz="2000">
                <a:solidFill>
                  <a:srgbClr val="3399FF"/>
                </a:solidFill>
              </a:rPr>
              <a:t>Which articles are </a:t>
            </a:r>
            <a:r>
              <a:rPr lang="en-US" sz="2000" u="sng">
                <a:solidFill>
                  <a:srgbClr val="3399FF"/>
                </a:solidFill>
              </a:rPr>
              <a:t>most</a:t>
            </a:r>
            <a:r>
              <a:rPr lang="en-US" sz="2000">
                <a:solidFill>
                  <a:srgbClr val="3399FF"/>
                </a:solidFill>
              </a:rPr>
              <a:t> Sports-like?</a:t>
            </a:r>
            <a:endParaRPr/>
          </a:p>
          <a:p>
            <a:pPr>
              <a:lnSpc>
                <a:spcPct val="60000"/>
              </a:lnSpc>
              <a:buClr>
                <a:schemeClr val="accent2"/>
              </a:buClr>
              <a:defRPr/>
            </a:pPr>
            <a:r>
              <a:rPr lang="en-US" sz="2000">
                <a:solidFill>
                  <a:srgbClr val="3399FF"/>
                </a:solidFill>
              </a:rPr>
              <a:t>Which articles / webpages </a:t>
            </a:r>
            <a:r>
              <a:rPr lang="en-US" sz="2000" u="sng">
                <a:solidFill>
                  <a:srgbClr val="3399FF"/>
                </a:solidFill>
              </a:rPr>
              <a:t>most</a:t>
            </a:r>
            <a:r>
              <a:rPr lang="en-US" sz="2000">
                <a:solidFill>
                  <a:srgbClr val="3399FF"/>
                </a:solidFill>
              </a:rPr>
              <a:t> relevant?</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en-US">
                <a:latin typeface="Tw Cen MT Condensed"/>
              </a:rPr>
              <a:t>Evaluation Benchmark</a:t>
            </a:r>
            <a:endParaRPr/>
          </a:p>
        </p:txBody>
      </p:sp>
      <p:sp>
        <p:nvSpPr>
          <p:cNvPr id="5" name="Content Placeholder 2"/>
          <p:cNvSpPr>
            <a:spLocks noGrp="1"/>
          </p:cNvSpPr>
          <p:nvPr>
            <p:ph idx="1"/>
          </p:nvPr>
        </p:nvSpPr>
        <p:spPr bwMode="auto"/>
        <p:txBody>
          <a:bodyPr/>
          <a:lstStyle/>
          <a:p>
            <a:pPr>
              <a:lnSpc>
                <a:spcPct val="90000"/>
              </a:lnSpc>
              <a:defRPr/>
            </a:pPr>
            <a:r>
              <a:rPr lang="en-US" sz="2600">
                <a:latin typeface="Arial"/>
              </a:rPr>
              <a:t>Reuters-21578 Data Set</a:t>
            </a:r>
            <a:endParaRPr/>
          </a:p>
          <a:p>
            <a:pPr>
              <a:lnSpc>
                <a:spcPct val="90000"/>
              </a:lnSpc>
              <a:defRPr/>
            </a:pPr>
            <a:r>
              <a:rPr lang="en-US" sz="2600">
                <a:latin typeface="Arial"/>
              </a:rPr>
              <a:t>Most (over)used data set, 21,578 docs (each 90 types, 200 tokens)	</a:t>
            </a:r>
            <a:endParaRPr/>
          </a:p>
          <a:p>
            <a:pPr>
              <a:lnSpc>
                <a:spcPct val="90000"/>
              </a:lnSpc>
              <a:defRPr/>
            </a:pPr>
            <a:r>
              <a:rPr lang="en-US" sz="2600">
                <a:latin typeface="Arial"/>
              </a:rPr>
              <a:t>9603 training, 3299 test articles (ModApte/Lewis split)	</a:t>
            </a:r>
            <a:endParaRPr/>
          </a:p>
          <a:p>
            <a:pPr>
              <a:lnSpc>
                <a:spcPct val="90000"/>
              </a:lnSpc>
              <a:defRPr/>
            </a:pPr>
            <a:r>
              <a:rPr lang="en-US" sz="2600">
                <a:latin typeface="Arial"/>
              </a:rPr>
              <a:t>118 categories	</a:t>
            </a:r>
            <a:endParaRPr/>
          </a:p>
          <a:p>
            <a:pPr lvl="1">
              <a:lnSpc>
                <a:spcPct val="90000"/>
              </a:lnSpc>
              <a:defRPr/>
            </a:pPr>
            <a:r>
              <a:rPr lang="en-US" sz="2200">
                <a:latin typeface="Arial"/>
              </a:rPr>
              <a:t>An article can be in more than one category</a:t>
            </a:r>
            <a:endParaRPr/>
          </a:p>
          <a:p>
            <a:pPr lvl="1">
              <a:lnSpc>
                <a:spcPct val="90000"/>
              </a:lnSpc>
              <a:defRPr/>
            </a:pPr>
            <a:r>
              <a:rPr lang="en-US" sz="2200">
                <a:latin typeface="Arial"/>
              </a:rPr>
              <a:t>Learn 118 binary category distinctions	</a:t>
            </a:r>
            <a:endParaRPr/>
          </a:p>
          <a:p>
            <a:pPr>
              <a:lnSpc>
                <a:spcPct val="90000"/>
              </a:lnSpc>
              <a:defRPr/>
            </a:pPr>
            <a:r>
              <a:rPr lang="en-US" sz="2600">
                <a:latin typeface="Arial"/>
              </a:rPr>
              <a:t>Average document (with at least one category) has 1.24 classes	</a:t>
            </a:r>
            <a:endParaRPr/>
          </a:p>
          <a:p>
            <a:pPr>
              <a:lnSpc>
                <a:spcPct val="90000"/>
              </a:lnSpc>
              <a:defRPr/>
            </a:pPr>
            <a:r>
              <a:rPr lang="en-US" sz="2600">
                <a:latin typeface="Arial"/>
              </a:rPr>
              <a:t>Only about 10 out of 118 categories are large	</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4"/>
          <p:cNvSpPr>
            <a:spLocks noGrp="1" noChangeArrowheads="1"/>
          </p:cNvSpPr>
          <p:nvPr>
            <p:ph type="title"/>
          </p:nvPr>
        </p:nvSpPr>
        <p:spPr bwMode="auto"/>
        <p:txBody>
          <a:bodyPr/>
          <a:lstStyle/>
          <a:p>
            <a:pPr>
              <a:defRPr/>
            </a:pPr>
            <a:r>
              <a:rPr lang="en-US" sz="3600">
                <a:ea typeface="ＭＳ Ｐゴシック"/>
                <a:cs typeface="ＭＳ Ｐゴシック"/>
              </a:rPr>
              <a:t>Evaluation: Classic Reuters-21578 Data Set </a:t>
            </a:r>
            <a:endParaRPr lang="en-US" sz="3500">
              <a:ea typeface="ＭＳ Ｐゴシック"/>
              <a:cs typeface="ＭＳ Ｐゴシック"/>
            </a:endParaRPr>
          </a:p>
        </p:txBody>
      </p:sp>
      <p:sp>
        <p:nvSpPr>
          <p:cNvPr id="5" name="Rectangle 2"/>
          <p:cNvSpPr>
            <a:spLocks noGrp="1" noChangeArrowheads="1"/>
          </p:cNvSpPr>
          <p:nvPr>
            <p:ph idx="1"/>
          </p:nvPr>
        </p:nvSpPr>
        <p:spPr bwMode="auto">
          <a:xfrm>
            <a:off x="1676401" y="1329087"/>
            <a:ext cx="8153399" cy="3036017"/>
          </a:xfrm>
        </p:spPr>
        <p:txBody>
          <a:bodyPr/>
          <a:lstStyle/>
          <a:p>
            <a:pPr>
              <a:defRPr/>
            </a:pPr>
            <a:r>
              <a:rPr lang="en-US" sz="2100" dirty="0">
                <a:ea typeface="ＭＳ Ｐゴシック"/>
                <a:cs typeface="ＭＳ Ｐゴシック"/>
              </a:rPr>
              <a:t>Most (over)used data set, 21,578 docs (each 90 types, 200 </a:t>
            </a:r>
            <a:r>
              <a:rPr lang="en-US" sz="2100" dirty="0" err="1">
                <a:ea typeface="ＭＳ Ｐゴシック"/>
                <a:cs typeface="ＭＳ Ｐゴシック"/>
              </a:rPr>
              <a:t>toknens</a:t>
            </a:r>
            <a:r>
              <a:rPr lang="en-US" sz="2100" dirty="0">
                <a:ea typeface="ＭＳ Ｐゴシック"/>
                <a:cs typeface="ＭＳ Ｐゴシック"/>
              </a:rPr>
              <a:t>)</a:t>
            </a:r>
            <a:endParaRPr dirty="0"/>
          </a:p>
          <a:p>
            <a:pPr>
              <a:defRPr/>
            </a:pPr>
            <a:r>
              <a:rPr lang="en-US" sz="2100" dirty="0">
                <a:ea typeface="ＭＳ Ｐゴシック"/>
                <a:cs typeface="ＭＳ Ｐゴシック"/>
              </a:rPr>
              <a:t>9603 training, 3299 test articles (</a:t>
            </a:r>
            <a:r>
              <a:rPr lang="en-US" sz="2100" dirty="0" err="1">
                <a:ea typeface="ＭＳ Ｐゴシック"/>
                <a:cs typeface="ＭＳ Ｐゴシック"/>
              </a:rPr>
              <a:t>ModApte</a:t>
            </a:r>
            <a:r>
              <a:rPr lang="en-US" sz="2100" dirty="0">
                <a:ea typeface="ＭＳ Ｐゴシック"/>
                <a:cs typeface="ＭＳ Ｐゴシック"/>
              </a:rPr>
              <a:t>/Lewis split)</a:t>
            </a:r>
            <a:endParaRPr dirty="0"/>
          </a:p>
          <a:p>
            <a:pPr>
              <a:defRPr/>
            </a:pPr>
            <a:r>
              <a:rPr lang="en-US" sz="2100" dirty="0">
                <a:ea typeface="ＭＳ Ｐゴシック"/>
                <a:cs typeface="ＭＳ Ｐゴシック"/>
              </a:rPr>
              <a:t>118 categories</a:t>
            </a:r>
            <a:endParaRPr dirty="0"/>
          </a:p>
          <a:p>
            <a:pPr lvl="1">
              <a:defRPr/>
            </a:pPr>
            <a:r>
              <a:rPr lang="en-US" sz="2000" dirty="0">
                <a:ea typeface="ＭＳ Ｐゴシック"/>
              </a:rPr>
              <a:t>An article can be in more than one category</a:t>
            </a:r>
            <a:endParaRPr sz="2000" dirty="0"/>
          </a:p>
          <a:p>
            <a:pPr lvl="1">
              <a:defRPr/>
            </a:pPr>
            <a:r>
              <a:rPr lang="en-US" sz="2000" dirty="0">
                <a:ea typeface="ＭＳ Ｐゴシック"/>
              </a:rPr>
              <a:t>Learn 118 binary category distinctions</a:t>
            </a:r>
            <a:endParaRPr sz="2000" dirty="0"/>
          </a:p>
          <a:p>
            <a:pPr>
              <a:defRPr/>
            </a:pPr>
            <a:r>
              <a:rPr lang="en-US" sz="2200" dirty="0">
                <a:ea typeface="ＭＳ Ｐゴシック"/>
                <a:cs typeface="ＭＳ Ｐゴシック"/>
              </a:rPr>
              <a:t>Average document (with at least one category) has 1.24 classes</a:t>
            </a:r>
            <a:endParaRPr dirty="0"/>
          </a:p>
          <a:p>
            <a:pPr>
              <a:defRPr/>
            </a:pPr>
            <a:r>
              <a:rPr lang="en-US" sz="2200" dirty="0">
                <a:ea typeface="ＭＳ Ｐゴシック"/>
                <a:cs typeface="ＭＳ Ｐゴシック"/>
              </a:rPr>
              <a:t>Only about 10 out of 118 categories are large</a:t>
            </a:r>
            <a:endParaRPr dirty="0"/>
          </a:p>
          <a:p>
            <a:pPr lvl="1">
              <a:defRPr/>
            </a:pPr>
            <a:endParaRPr lang="en-US" sz="3400" dirty="0">
              <a:ea typeface="ＭＳ Ｐゴシック"/>
            </a:endParaRPr>
          </a:p>
          <a:p>
            <a:pPr lvl="1">
              <a:buNone/>
              <a:defRPr/>
            </a:pPr>
            <a:endParaRPr lang="en-US" sz="2000" dirty="0">
              <a:ea typeface="ＭＳ Ｐゴシック"/>
            </a:endParaRPr>
          </a:p>
          <a:p>
            <a:pPr>
              <a:defRPr/>
            </a:pPr>
            <a:endParaRPr lang="en-US" sz="3700" dirty="0">
              <a:ea typeface="ＭＳ Ｐゴシック"/>
              <a:cs typeface="ＭＳ Ｐゴシック"/>
            </a:endParaRPr>
          </a:p>
          <a:p>
            <a:pPr>
              <a:defRPr/>
            </a:pPr>
            <a:endParaRPr lang="en-US" sz="3700" dirty="0">
              <a:ea typeface="ＭＳ Ｐゴシック"/>
              <a:cs typeface="ＭＳ Ｐゴシック"/>
            </a:endParaRPr>
          </a:p>
        </p:txBody>
      </p:sp>
      <p:sp>
        <p:nvSpPr>
          <p:cNvPr id="6" name="Slide Number Placeholder 5"/>
          <p:cNvSpPr>
            <a:spLocks noGrp="1"/>
          </p:cNvSpPr>
          <p:nvPr>
            <p:ph type="sldNum" sz="quarter" idx="4294967295"/>
          </p:nvPr>
        </p:nvSpPr>
        <p:spPr bwMode="auto">
          <a:xfrm>
            <a:off x="0" y="6273800"/>
            <a:ext cx="1981200" cy="457200"/>
          </a:xfrm>
          <a:prstGeom prst="rect">
            <a:avLst/>
          </a:prstGeom>
          <a:noFill/>
        </p:spPr>
        <p:txBody>
          <a:bodyPr/>
          <a:lstStyle>
            <a:lvl1pPr>
              <a:defRPr sz="2400">
                <a:solidFill>
                  <a:schemeClr val="tx1"/>
                </a:solidFill>
                <a:latin typeface="Lucida Sans"/>
                <a:ea typeface="ＭＳ Ｐゴシック"/>
                <a:cs typeface="Arial Unicode MS"/>
              </a:defRPr>
            </a:lvl1pPr>
            <a:lvl2pPr marL="37931725" indent="-37474525">
              <a:defRPr sz="2400">
                <a:solidFill>
                  <a:schemeClr val="tx1"/>
                </a:solidFill>
                <a:latin typeface="Lucida Sans"/>
                <a:ea typeface="Arial Unicode MS"/>
                <a:cs typeface="Arial Unicode MS"/>
              </a:defRPr>
            </a:lvl2pPr>
            <a:lvl3pPr>
              <a:defRPr sz="2400">
                <a:solidFill>
                  <a:schemeClr val="tx1"/>
                </a:solidFill>
                <a:latin typeface="Lucida Sans"/>
                <a:ea typeface="Arial Unicode MS"/>
                <a:cs typeface="Arial Unicode MS"/>
              </a:defRPr>
            </a:lvl3pPr>
            <a:lvl4pPr>
              <a:defRPr sz="2400">
                <a:solidFill>
                  <a:schemeClr val="tx1"/>
                </a:solidFill>
                <a:latin typeface="Lucida Sans"/>
                <a:ea typeface="Arial Unicode MS"/>
                <a:cs typeface="Arial Unicode MS"/>
              </a:defRPr>
            </a:lvl4pPr>
            <a:lvl5pPr>
              <a:defRPr sz="2400">
                <a:solidFill>
                  <a:schemeClr val="tx1"/>
                </a:solidFill>
                <a:latin typeface="Lucida Sans"/>
                <a:ea typeface="Arial Unicode MS"/>
                <a:cs typeface="Arial Unicode MS"/>
              </a:defRPr>
            </a:lvl5pPr>
            <a:lvl6pPr marL="457200">
              <a:spcBef>
                <a:spcPts val="0"/>
              </a:spcBef>
              <a:spcAft>
                <a:spcPts val="0"/>
              </a:spcAft>
              <a:defRPr sz="2400">
                <a:solidFill>
                  <a:schemeClr val="tx1"/>
                </a:solidFill>
                <a:latin typeface="Lucida Sans"/>
                <a:ea typeface="Arial Unicode MS"/>
                <a:cs typeface="Arial Unicode MS"/>
              </a:defRPr>
            </a:lvl6pPr>
            <a:lvl7pPr marL="914400">
              <a:spcBef>
                <a:spcPts val="0"/>
              </a:spcBef>
              <a:spcAft>
                <a:spcPts val="0"/>
              </a:spcAft>
              <a:defRPr sz="2400">
                <a:solidFill>
                  <a:schemeClr val="tx1"/>
                </a:solidFill>
                <a:latin typeface="Lucida Sans"/>
                <a:ea typeface="Arial Unicode MS"/>
                <a:cs typeface="Arial Unicode MS"/>
              </a:defRPr>
            </a:lvl7pPr>
            <a:lvl8pPr marL="1371600">
              <a:spcBef>
                <a:spcPts val="0"/>
              </a:spcBef>
              <a:spcAft>
                <a:spcPts val="0"/>
              </a:spcAft>
              <a:defRPr sz="2400">
                <a:solidFill>
                  <a:schemeClr val="tx1"/>
                </a:solidFill>
                <a:latin typeface="Lucida Sans"/>
                <a:ea typeface="Arial Unicode MS"/>
                <a:cs typeface="Arial Unicode MS"/>
              </a:defRPr>
            </a:lvl8pPr>
            <a:lvl9pPr marL="1828800">
              <a:spcBef>
                <a:spcPts val="0"/>
              </a:spcBef>
              <a:spcAft>
                <a:spcPts val="0"/>
              </a:spcAft>
              <a:defRPr sz="2400">
                <a:solidFill>
                  <a:schemeClr val="tx1"/>
                </a:solidFill>
                <a:latin typeface="Lucida Sans"/>
                <a:ea typeface="Arial Unicode MS"/>
                <a:cs typeface="Arial Unicode MS"/>
              </a:defRPr>
            </a:lvl9pPr>
          </a:lstStyle>
          <a:p>
            <a:pPr>
              <a:defRPr/>
            </a:pPr>
            <a:r>
              <a:rPr lang="en-US" sz="1200">
                <a:solidFill>
                  <a:srgbClr val="898989"/>
                </a:solidFill>
                <a:latin typeface="Calibri"/>
              </a:rPr>
              <a:t>57</a:t>
            </a:r>
          </a:p>
        </p:txBody>
      </p:sp>
      <p:sp>
        <p:nvSpPr>
          <p:cNvPr id="7" name="Text Box 3"/>
          <p:cNvSpPr>
            <a:spLocks/>
          </p:cNvSpPr>
          <p:nvPr/>
        </p:nvSpPr>
        <p:spPr bwMode="auto">
          <a:xfrm>
            <a:off x="1738074" y="4796472"/>
            <a:ext cx="2678463" cy="1477328"/>
          </a:xfrm>
          <a:prstGeom prst="rect">
            <a:avLst/>
          </a:prstGeom>
          <a:solidFill>
            <a:schemeClr val="accent2">
              <a:lumMod val="20000"/>
              <a:lumOff val="80000"/>
            </a:schemeClr>
          </a:solidFill>
          <a:ln>
            <a:noFill/>
          </a:ln>
        </p:spPr>
        <p:txBody>
          <a:bodyPr wrap="none">
            <a:noAutofit/>
          </a:bodyPr>
          <a:lstStyle>
            <a:lvl1pPr>
              <a:defRPr sz="2400">
                <a:solidFill>
                  <a:schemeClr val="tx1"/>
                </a:solidFill>
                <a:latin typeface="Lucida Sans"/>
                <a:ea typeface="ＭＳ Ｐゴシック"/>
                <a:cs typeface="Arial Unicode MS"/>
              </a:defRPr>
            </a:lvl1pPr>
            <a:lvl2pPr marL="37931725" indent="-37474525">
              <a:defRPr sz="2400">
                <a:solidFill>
                  <a:schemeClr val="tx1"/>
                </a:solidFill>
                <a:latin typeface="Lucida Sans"/>
                <a:ea typeface="Arial Unicode MS"/>
                <a:cs typeface="Arial Unicode MS"/>
              </a:defRPr>
            </a:lvl2pPr>
            <a:lvl3pPr>
              <a:defRPr sz="2400">
                <a:solidFill>
                  <a:schemeClr val="tx1"/>
                </a:solidFill>
                <a:latin typeface="Lucida Sans"/>
                <a:ea typeface="Arial Unicode MS"/>
                <a:cs typeface="Arial Unicode MS"/>
              </a:defRPr>
            </a:lvl3pPr>
            <a:lvl4pPr>
              <a:defRPr sz="2400">
                <a:solidFill>
                  <a:schemeClr val="tx1"/>
                </a:solidFill>
                <a:latin typeface="Lucida Sans"/>
                <a:ea typeface="Arial Unicode MS"/>
                <a:cs typeface="Arial Unicode MS"/>
              </a:defRPr>
            </a:lvl4pPr>
            <a:lvl5pPr>
              <a:defRPr sz="2400">
                <a:solidFill>
                  <a:schemeClr val="tx1"/>
                </a:solidFill>
                <a:latin typeface="Lucida Sans"/>
                <a:ea typeface="Arial Unicode MS"/>
                <a:cs typeface="Arial Unicode MS"/>
              </a:defRPr>
            </a:lvl5pPr>
            <a:lvl6pPr marL="457200">
              <a:spcBef>
                <a:spcPts val="0"/>
              </a:spcBef>
              <a:spcAft>
                <a:spcPts val="0"/>
              </a:spcAft>
              <a:defRPr sz="2400">
                <a:solidFill>
                  <a:schemeClr val="tx1"/>
                </a:solidFill>
                <a:latin typeface="Lucida Sans"/>
                <a:ea typeface="Arial Unicode MS"/>
                <a:cs typeface="Arial Unicode MS"/>
              </a:defRPr>
            </a:lvl6pPr>
            <a:lvl7pPr marL="914400">
              <a:spcBef>
                <a:spcPts val="0"/>
              </a:spcBef>
              <a:spcAft>
                <a:spcPts val="0"/>
              </a:spcAft>
              <a:defRPr sz="2400">
                <a:solidFill>
                  <a:schemeClr val="tx1"/>
                </a:solidFill>
                <a:latin typeface="Lucida Sans"/>
                <a:ea typeface="Arial Unicode MS"/>
                <a:cs typeface="Arial Unicode MS"/>
              </a:defRPr>
            </a:lvl7pPr>
            <a:lvl8pPr marL="1371600">
              <a:spcBef>
                <a:spcPts val="0"/>
              </a:spcBef>
              <a:spcAft>
                <a:spcPts val="0"/>
              </a:spcAft>
              <a:defRPr sz="2400">
                <a:solidFill>
                  <a:schemeClr val="tx1"/>
                </a:solidFill>
                <a:latin typeface="Lucida Sans"/>
                <a:ea typeface="Arial Unicode MS"/>
                <a:cs typeface="Arial Unicode MS"/>
              </a:defRPr>
            </a:lvl8pPr>
            <a:lvl9pPr marL="1828800">
              <a:spcBef>
                <a:spcPts val="0"/>
              </a:spcBef>
              <a:spcAft>
                <a:spcPts val="0"/>
              </a:spcAft>
              <a:defRPr sz="2400">
                <a:solidFill>
                  <a:schemeClr val="tx1"/>
                </a:solidFill>
                <a:latin typeface="Lucida Sans"/>
                <a:ea typeface="Arial Unicode MS"/>
                <a:cs typeface="Arial Unicode MS"/>
              </a:defRPr>
            </a:lvl9pPr>
          </a:lstStyle>
          <a:p>
            <a:pPr>
              <a:defRPr/>
            </a:pPr>
            <a:r>
              <a:rPr lang="en-US" sz="2000" dirty="0"/>
              <a:t>Common categories</a:t>
            </a:r>
            <a:endParaRPr dirty="0"/>
          </a:p>
          <a:p>
            <a:pPr>
              <a:defRPr/>
            </a:pPr>
            <a:r>
              <a:rPr lang="en-US" sz="2000" dirty="0"/>
              <a:t>(#train, #test)</a:t>
            </a:r>
            <a:endParaRPr dirty="0"/>
          </a:p>
        </p:txBody>
      </p:sp>
      <p:sp>
        <p:nvSpPr>
          <p:cNvPr id="8" name="Text Box 5"/>
          <p:cNvSpPr>
            <a:spLocks/>
          </p:cNvSpPr>
          <p:nvPr/>
        </p:nvSpPr>
        <p:spPr bwMode="auto">
          <a:xfrm>
            <a:off x="4631695" y="4807735"/>
            <a:ext cx="3048000" cy="1477328"/>
          </a:xfrm>
          <a:prstGeom prst="rect">
            <a:avLst/>
          </a:prstGeom>
          <a:solidFill>
            <a:schemeClr val="accent2">
              <a:lumMod val="20000"/>
              <a:lumOff val="80000"/>
            </a:schemeClr>
          </a:solidFill>
          <a:ln>
            <a:noFill/>
          </a:ln>
        </p:spPr>
        <p:txBody>
          <a:bodyPr>
            <a:spAutoFit/>
          </a:bodyPr>
          <a:lstStyle>
            <a:lvl1pPr>
              <a:defRPr sz="2400">
                <a:solidFill>
                  <a:schemeClr val="tx1"/>
                </a:solidFill>
                <a:latin typeface="Lucida Sans"/>
                <a:ea typeface="ＭＳ Ｐゴシック"/>
                <a:cs typeface="Arial Unicode MS"/>
              </a:defRPr>
            </a:lvl1pPr>
            <a:lvl2pPr marL="37931725" indent="-37474525">
              <a:defRPr sz="2400">
                <a:solidFill>
                  <a:schemeClr val="tx1"/>
                </a:solidFill>
                <a:latin typeface="Lucida Sans"/>
                <a:ea typeface="Arial Unicode MS"/>
                <a:cs typeface="Arial Unicode MS"/>
              </a:defRPr>
            </a:lvl2pPr>
            <a:lvl3pPr>
              <a:defRPr sz="2400">
                <a:solidFill>
                  <a:schemeClr val="tx1"/>
                </a:solidFill>
                <a:latin typeface="Lucida Sans"/>
                <a:ea typeface="Arial Unicode MS"/>
                <a:cs typeface="Arial Unicode MS"/>
              </a:defRPr>
            </a:lvl3pPr>
            <a:lvl4pPr>
              <a:defRPr sz="2400">
                <a:solidFill>
                  <a:schemeClr val="tx1"/>
                </a:solidFill>
                <a:latin typeface="Lucida Sans"/>
                <a:ea typeface="Arial Unicode MS"/>
                <a:cs typeface="Arial Unicode MS"/>
              </a:defRPr>
            </a:lvl4pPr>
            <a:lvl5pPr>
              <a:defRPr sz="2400">
                <a:solidFill>
                  <a:schemeClr val="tx1"/>
                </a:solidFill>
                <a:latin typeface="Lucida Sans"/>
                <a:ea typeface="Arial Unicode MS"/>
                <a:cs typeface="Arial Unicode MS"/>
              </a:defRPr>
            </a:lvl5pPr>
            <a:lvl6pPr marL="457200">
              <a:spcBef>
                <a:spcPts val="0"/>
              </a:spcBef>
              <a:spcAft>
                <a:spcPts val="0"/>
              </a:spcAft>
              <a:defRPr sz="2400">
                <a:solidFill>
                  <a:schemeClr val="tx1"/>
                </a:solidFill>
                <a:latin typeface="Lucida Sans"/>
                <a:ea typeface="Arial Unicode MS"/>
                <a:cs typeface="Arial Unicode MS"/>
              </a:defRPr>
            </a:lvl6pPr>
            <a:lvl7pPr marL="914400">
              <a:spcBef>
                <a:spcPts val="0"/>
              </a:spcBef>
              <a:spcAft>
                <a:spcPts val="0"/>
              </a:spcAft>
              <a:defRPr sz="2400">
                <a:solidFill>
                  <a:schemeClr val="tx1"/>
                </a:solidFill>
                <a:latin typeface="Lucida Sans"/>
                <a:ea typeface="Arial Unicode MS"/>
                <a:cs typeface="Arial Unicode MS"/>
              </a:defRPr>
            </a:lvl7pPr>
            <a:lvl8pPr marL="1371600">
              <a:spcBef>
                <a:spcPts val="0"/>
              </a:spcBef>
              <a:spcAft>
                <a:spcPts val="0"/>
              </a:spcAft>
              <a:defRPr sz="2400">
                <a:solidFill>
                  <a:schemeClr val="tx1"/>
                </a:solidFill>
                <a:latin typeface="Lucida Sans"/>
                <a:ea typeface="Arial Unicode MS"/>
                <a:cs typeface="Arial Unicode MS"/>
              </a:defRPr>
            </a:lvl8pPr>
            <a:lvl9pPr marL="1828800">
              <a:spcBef>
                <a:spcPts val="0"/>
              </a:spcBef>
              <a:spcAft>
                <a:spcPts val="0"/>
              </a:spcAft>
              <a:defRPr sz="2400">
                <a:solidFill>
                  <a:schemeClr val="tx1"/>
                </a:solidFill>
                <a:latin typeface="Lucida Sans"/>
                <a:ea typeface="Arial Unicode MS"/>
                <a:cs typeface="Arial Unicode MS"/>
              </a:defRPr>
            </a:lvl9pPr>
          </a:lstStyle>
          <a:p>
            <a:pPr>
              <a:buFontTx/>
              <a:buChar char="•"/>
              <a:defRPr/>
            </a:pPr>
            <a:r>
              <a:rPr lang="en-US" sz="1800">
                <a:latin typeface="Tahoma"/>
              </a:rPr>
              <a:t> Earn (2877, 1087) </a:t>
            </a:r>
            <a:endParaRPr sz="2800"/>
          </a:p>
          <a:p>
            <a:pPr>
              <a:buFontTx/>
              <a:buChar char="•"/>
              <a:defRPr/>
            </a:pPr>
            <a:r>
              <a:rPr lang="en-US" sz="1800">
                <a:latin typeface="Tahoma"/>
              </a:rPr>
              <a:t> Acquisitions (1650, 179)</a:t>
            </a:r>
            <a:endParaRPr sz="2800"/>
          </a:p>
          <a:p>
            <a:pPr>
              <a:buFontTx/>
              <a:buChar char="•"/>
              <a:defRPr/>
            </a:pPr>
            <a:r>
              <a:rPr lang="en-US" sz="1800">
                <a:latin typeface="Tahoma"/>
              </a:rPr>
              <a:t> Money-fx (538, 179)</a:t>
            </a:r>
            <a:endParaRPr sz="2800"/>
          </a:p>
          <a:p>
            <a:pPr>
              <a:buFontTx/>
              <a:buChar char="•"/>
              <a:defRPr/>
            </a:pPr>
            <a:r>
              <a:rPr lang="en-US" sz="1800">
                <a:latin typeface="Tahoma"/>
              </a:rPr>
              <a:t> Grain (433, 149)</a:t>
            </a:r>
            <a:endParaRPr sz="2800"/>
          </a:p>
          <a:p>
            <a:pPr>
              <a:buFontTx/>
              <a:buChar char="•"/>
              <a:defRPr/>
            </a:pPr>
            <a:r>
              <a:rPr lang="en-US" sz="1800">
                <a:latin typeface="Tahoma"/>
              </a:rPr>
              <a:t> Crude (389, 189)</a:t>
            </a:r>
            <a:endParaRPr lang="en-US" sz="1800">
              <a:latin typeface="Times New Roman"/>
            </a:endParaRPr>
          </a:p>
        </p:txBody>
      </p:sp>
      <p:sp>
        <p:nvSpPr>
          <p:cNvPr id="9" name="Text Box 6"/>
          <p:cNvSpPr>
            <a:spLocks/>
          </p:cNvSpPr>
          <p:nvPr/>
        </p:nvSpPr>
        <p:spPr bwMode="auto">
          <a:xfrm>
            <a:off x="7896200" y="4807735"/>
            <a:ext cx="3352800" cy="1477328"/>
          </a:xfrm>
          <a:prstGeom prst="rect">
            <a:avLst/>
          </a:prstGeom>
          <a:solidFill>
            <a:schemeClr val="accent2">
              <a:lumMod val="20000"/>
              <a:lumOff val="80000"/>
            </a:schemeClr>
          </a:solidFill>
          <a:ln>
            <a:noFill/>
          </a:ln>
        </p:spPr>
        <p:txBody>
          <a:bodyPr>
            <a:spAutoFit/>
          </a:bodyPr>
          <a:lstStyle>
            <a:lvl1pPr>
              <a:defRPr sz="2400">
                <a:solidFill>
                  <a:schemeClr val="tx1"/>
                </a:solidFill>
                <a:latin typeface="Lucida Sans"/>
                <a:ea typeface="ＭＳ Ｐゴシック"/>
                <a:cs typeface="Arial Unicode MS"/>
              </a:defRPr>
            </a:lvl1pPr>
            <a:lvl2pPr marL="37931725" indent="-37474525">
              <a:defRPr sz="2400">
                <a:solidFill>
                  <a:schemeClr val="tx1"/>
                </a:solidFill>
                <a:latin typeface="Lucida Sans"/>
                <a:ea typeface="Arial Unicode MS"/>
                <a:cs typeface="Arial Unicode MS"/>
              </a:defRPr>
            </a:lvl2pPr>
            <a:lvl3pPr>
              <a:defRPr sz="2400">
                <a:solidFill>
                  <a:schemeClr val="tx1"/>
                </a:solidFill>
                <a:latin typeface="Lucida Sans"/>
                <a:ea typeface="Arial Unicode MS"/>
                <a:cs typeface="Arial Unicode MS"/>
              </a:defRPr>
            </a:lvl3pPr>
            <a:lvl4pPr>
              <a:defRPr sz="2400">
                <a:solidFill>
                  <a:schemeClr val="tx1"/>
                </a:solidFill>
                <a:latin typeface="Lucida Sans"/>
                <a:ea typeface="Arial Unicode MS"/>
                <a:cs typeface="Arial Unicode MS"/>
              </a:defRPr>
            </a:lvl4pPr>
            <a:lvl5pPr>
              <a:defRPr sz="2400">
                <a:solidFill>
                  <a:schemeClr val="tx1"/>
                </a:solidFill>
                <a:latin typeface="Lucida Sans"/>
                <a:ea typeface="Arial Unicode MS"/>
                <a:cs typeface="Arial Unicode MS"/>
              </a:defRPr>
            </a:lvl5pPr>
            <a:lvl6pPr marL="457200">
              <a:spcBef>
                <a:spcPts val="0"/>
              </a:spcBef>
              <a:spcAft>
                <a:spcPts val="0"/>
              </a:spcAft>
              <a:defRPr sz="2400">
                <a:solidFill>
                  <a:schemeClr val="tx1"/>
                </a:solidFill>
                <a:latin typeface="Lucida Sans"/>
                <a:ea typeface="Arial Unicode MS"/>
                <a:cs typeface="Arial Unicode MS"/>
              </a:defRPr>
            </a:lvl6pPr>
            <a:lvl7pPr marL="914400">
              <a:spcBef>
                <a:spcPts val="0"/>
              </a:spcBef>
              <a:spcAft>
                <a:spcPts val="0"/>
              </a:spcAft>
              <a:defRPr sz="2400">
                <a:solidFill>
                  <a:schemeClr val="tx1"/>
                </a:solidFill>
                <a:latin typeface="Lucida Sans"/>
                <a:ea typeface="Arial Unicode MS"/>
                <a:cs typeface="Arial Unicode MS"/>
              </a:defRPr>
            </a:lvl7pPr>
            <a:lvl8pPr marL="1371600">
              <a:spcBef>
                <a:spcPts val="0"/>
              </a:spcBef>
              <a:spcAft>
                <a:spcPts val="0"/>
              </a:spcAft>
              <a:defRPr sz="2400">
                <a:solidFill>
                  <a:schemeClr val="tx1"/>
                </a:solidFill>
                <a:latin typeface="Lucida Sans"/>
                <a:ea typeface="Arial Unicode MS"/>
                <a:cs typeface="Arial Unicode MS"/>
              </a:defRPr>
            </a:lvl8pPr>
            <a:lvl9pPr marL="1828800">
              <a:spcBef>
                <a:spcPts val="0"/>
              </a:spcBef>
              <a:spcAft>
                <a:spcPts val="0"/>
              </a:spcAft>
              <a:defRPr sz="2400">
                <a:solidFill>
                  <a:schemeClr val="tx1"/>
                </a:solidFill>
                <a:latin typeface="Lucida Sans"/>
                <a:ea typeface="Arial Unicode MS"/>
                <a:cs typeface="Arial Unicode MS"/>
              </a:defRPr>
            </a:lvl9pPr>
          </a:lstStyle>
          <a:p>
            <a:pPr>
              <a:buFontTx/>
              <a:buChar char="•"/>
              <a:defRPr/>
            </a:pPr>
            <a:r>
              <a:rPr lang="en-US" sz="1800" dirty="0">
                <a:latin typeface="Tahoma"/>
              </a:rPr>
              <a:t> Trade (369,119)</a:t>
            </a:r>
            <a:endParaRPr sz="2800" dirty="0"/>
          </a:p>
          <a:p>
            <a:pPr>
              <a:buFontTx/>
              <a:buChar char="•"/>
              <a:defRPr/>
            </a:pPr>
            <a:r>
              <a:rPr lang="en-US" sz="1800" dirty="0">
                <a:latin typeface="Tahoma"/>
              </a:rPr>
              <a:t> Interest (347, 131)</a:t>
            </a:r>
            <a:endParaRPr sz="2800" dirty="0"/>
          </a:p>
          <a:p>
            <a:pPr>
              <a:buFontTx/>
              <a:buChar char="•"/>
              <a:defRPr/>
            </a:pPr>
            <a:r>
              <a:rPr lang="en-US" sz="1800" dirty="0">
                <a:latin typeface="Tahoma"/>
              </a:rPr>
              <a:t> Ship (197, 89)</a:t>
            </a:r>
            <a:endParaRPr sz="2800" dirty="0"/>
          </a:p>
          <a:p>
            <a:pPr>
              <a:buFontTx/>
              <a:buChar char="•"/>
              <a:defRPr/>
            </a:pPr>
            <a:r>
              <a:rPr lang="en-US" sz="1800" dirty="0">
                <a:latin typeface="Tahoma"/>
              </a:rPr>
              <a:t> Wheat (212, 71)</a:t>
            </a:r>
            <a:endParaRPr sz="2800" dirty="0"/>
          </a:p>
          <a:p>
            <a:pPr>
              <a:buFontTx/>
              <a:buChar char="•"/>
              <a:defRPr/>
            </a:pPr>
            <a:r>
              <a:rPr lang="en-US" sz="1800" dirty="0">
                <a:latin typeface="Tahoma"/>
              </a:rPr>
              <a:t> Corn (182, 56)</a:t>
            </a:r>
            <a:endParaRPr sz="28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p:txBody>
          <a:bodyPr/>
          <a:lstStyle/>
          <a:p>
            <a:pPr>
              <a:defRPr/>
            </a:pPr>
            <a:r>
              <a:rPr lang="en-US" sz="3200" dirty="0">
                <a:ea typeface="ＭＳ Ｐゴシック"/>
                <a:cs typeface="ＭＳ Ｐゴシック"/>
              </a:rPr>
              <a:t>Reuters Text Categorization data set</a:t>
            </a:r>
            <a:endParaRPr sz="4000" dirty="0"/>
          </a:p>
        </p:txBody>
      </p:sp>
      <p:sp>
        <p:nvSpPr>
          <p:cNvPr id="5" name="Slide Number Placeholder 4"/>
          <p:cNvSpPr>
            <a:spLocks noGrp="1"/>
          </p:cNvSpPr>
          <p:nvPr>
            <p:ph type="sldNum" sz="quarter" idx="4294967295"/>
          </p:nvPr>
        </p:nvSpPr>
        <p:spPr bwMode="auto">
          <a:xfrm>
            <a:off x="0" y="6273800"/>
            <a:ext cx="1981200" cy="457200"/>
          </a:xfrm>
          <a:prstGeom prst="rect">
            <a:avLst/>
          </a:prstGeom>
          <a:noFill/>
        </p:spPr>
        <p:txBody>
          <a:bodyPr/>
          <a:lstStyle>
            <a:lvl1pPr>
              <a:defRPr sz="2400">
                <a:solidFill>
                  <a:schemeClr val="tx1"/>
                </a:solidFill>
                <a:latin typeface="Lucida Sans"/>
                <a:ea typeface="ＭＳ Ｐゴシック"/>
                <a:cs typeface="Arial Unicode MS"/>
              </a:defRPr>
            </a:lvl1pPr>
            <a:lvl2pPr marL="37931725" indent="-37474525">
              <a:defRPr sz="2400">
                <a:solidFill>
                  <a:schemeClr val="tx1"/>
                </a:solidFill>
                <a:latin typeface="Lucida Sans"/>
                <a:ea typeface="Arial Unicode MS"/>
                <a:cs typeface="Arial Unicode MS"/>
              </a:defRPr>
            </a:lvl2pPr>
            <a:lvl3pPr>
              <a:defRPr sz="2400">
                <a:solidFill>
                  <a:schemeClr val="tx1"/>
                </a:solidFill>
                <a:latin typeface="Lucida Sans"/>
                <a:ea typeface="Arial Unicode MS"/>
                <a:cs typeface="Arial Unicode MS"/>
              </a:defRPr>
            </a:lvl3pPr>
            <a:lvl4pPr>
              <a:defRPr sz="2400">
                <a:solidFill>
                  <a:schemeClr val="tx1"/>
                </a:solidFill>
                <a:latin typeface="Lucida Sans"/>
                <a:ea typeface="Arial Unicode MS"/>
                <a:cs typeface="Arial Unicode MS"/>
              </a:defRPr>
            </a:lvl4pPr>
            <a:lvl5pPr>
              <a:defRPr sz="2400">
                <a:solidFill>
                  <a:schemeClr val="tx1"/>
                </a:solidFill>
                <a:latin typeface="Lucida Sans"/>
                <a:ea typeface="Arial Unicode MS"/>
                <a:cs typeface="Arial Unicode MS"/>
              </a:defRPr>
            </a:lvl5pPr>
            <a:lvl6pPr marL="457200">
              <a:spcBef>
                <a:spcPts val="0"/>
              </a:spcBef>
              <a:spcAft>
                <a:spcPts val="0"/>
              </a:spcAft>
              <a:defRPr sz="2400">
                <a:solidFill>
                  <a:schemeClr val="tx1"/>
                </a:solidFill>
                <a:latin typeface="Lucida Sans"/>
                <a:ea typeface="Arial Unicode MS"/>
                <a:cs typeface="Arial Unicode MS"/>
              </a:defRPr>
            </a:lvl6pPr>
            <a:lvl7pPr marL="914400">
              <a:spcBef>
                <a:spcPts val="0"/>
              </a:spcBef>
              <a:spcAft>
                <a:spcPts val="0"/>
              </a:spcAft>
              <a:defRPr sz="2400">
                <a:solidFill>
                  <a:schemeClr val="tx1"/>
                </a:solidFill>
                <a:latin typeface="Lucida Sans"/>
                <a:ea typeface="Arial Unicode MS"/>
                <a:cs typeface="Arial Unicode MS"/>
              </a:defRPr>
            </a:lvl7pPr>
            <a:lvl8pPr marL="1371600">
              <a:spcBef>
                <a:spcPts val="0"/>
              </a:spcBef>
              <a:spcAft>
                <a:spcPts val="0"/>
              </a:spcAft>
              <a:defRPr sz="2400">
                <a:solidFill>
                  <a:schemeClr val="tx1"/>
                </a:solidFill>
                <a:latin typeface="Lucida Sans"/>
                <a:ea typeface="Arial Unicode MS"/>
                <a:cs typeface="Arial Unicode MS"/>
              </a:defRPr>
            </a:lvl8pPr>
            <a:lvl9pPr marL="1828800">
              <a:spcBef>
                <a:spcPts val="0"/>
              </a:spcBef>
              <a:spcAft>
                <a:spcPts val="0"/>
              </a:spcAft>
              <a:defRPr sz="2400">
                <a:solidFill>
                  <a:schemeClr val="tx1"/>
                </a:solidFill>
                <a:latin typeface="Lucida Sans"/>
                <a:ea typeface="Arial Unicode MS"/>
                <a:cs typeface="Arial Unicode MS"/>
              </a:defRPr>
            </a:lvl9pPr>
          </a:lstStyle>
          <a:p>
            <a:pPr>
              <a:defRPr/>
            </a:pPr>
            <a:r>
              <a:rPr lang="en-US" sz="1200">
                <a:solidFill>
                  <a:srgbClr val="898989"/>
                </a:solidFill>
                <a:latin typeface="Calibri"/>
              </a:rPr>
              <a:t>58</a:t>
            </a:r>
          </a:p>
        </p:txBody>
      </p:sp>
      <p:sp>
        <p:nvSpPr>
          <p:cNvPr id="6" name="Rectangle 3"/>
          <p:cNvSpPr>
            <a:spLocks noChangeArrowheads="1"/>
          </p:cNvSpPr>
          <p:nvPr/>
        </p:nvSpPr>
        <p:spPr bwMode="auto">
          <a:xfrm>
            <a:off x="1794640" y="1418959"/>
            <a:ext cx="9441680" cy="5078313"/>
          </a:xfrm>
          <a:prstGeom prst="rect">
            <a:avLst/>
          </a:prstGeom>
          <a:noFill/>
          <a:ln>
            <a:noFill/>
          </a:ln>
        </p:spPr>
        <p:txBody>
          <a:bodyPr wrap="square">
            <a:spAutoFit/>
          </a:bodyPr>
          <a:lstStyle/>
          <a:p>
            <a:pPr>
              <a:defRPr/>
            </a:pPr>
            <a:r>
              <a:rPr lang="en-US" sz="2000" dirty="0"/>
              <a:t>&lt;REUTERS TOPICS="YES" LEWISSPLIT="TRAIN" CGISPLIT="TRAINING-SET" OLDID="12981" NEWID="798"&gt;</a:t>
            </a:r>
            <a:endParaRPr sz="2400" dirty="0"/>
          </a:p>
          <a:p>
            <a:pPr>
              <a:defRPr/>
            </a:pPr>
            <a:r>
              <a:rPr lang="en-US" sz="2000" dirty="0"/>
              <a:t>&lt;DATE&gt; 2-MAR-1987 16:51:43.42&lt;/DATE&gt;</a:t>
            </a:r>
            <a:endParaRPr sz="2400" dirty="0"/>
          </a:p>
          <a:p>
            <a:pPr>
              <a:defRPr/>
            </a:pPr>
            <a:r>
              <a:rPr lang="en-US" sz="2000" dirty="0">
                <a:solidFill>
                  <a:srgbClr val="FF0000"/>
                </a:solidFill>
              </a:rPr>
              <a:t>&lt;TOPICS&gt;&lt;D&gt;livestock&lt;/D&gt;&lt;D&gt;hog&lt;/D&gt;&lt;/TOPICS&gt;</a:t>
            </a:r>
            <a:endParaRPr sz="2400" dirty="0"/>
          </a:p>
          <a:p>
            <a:pPr>
              <a:defRPr/>
            </a:pPr>
            <a:r>
              <a:rPr lang="en-US" sz="2000" dirty="0"/>
              <a:t>&lt;TITLE&gt;AMERICAN PORK CONGRESS KICKS OFF TOMORROW&lt;/TITLE&gt;</a:t>
            </a:r>
            <a:endParaRPr sz="2400" dirty="0"/>
          </a:p>
          <a:p>
            <a:pPr>
              <a:defRPr/>
            </a:pPr>
            <a:r>
              <a:rPr lang="en-US" sz="2000" dirty="0"/>
              <a:t>&lt;DATELINE&gt;    CHICAGO, March 2 - &lt;/DATELINE&gt;&lt;BODY&gt;The American Pork Congress kicks off tomorrow, March 3, in Indianapolis with 160 of the nations pork producers from 44 member states determining industry positions on a number of issues, according to the National Pork Producers Council, NPPC.</a:t>
            </a:r>
            <a:endParaRPr sz="2400" dirty="0"/>
          </a:p>
          <a:p>
            <a:pPr>
              <a:defRPr/>
            </a:pPr>
            <a:r>
              <a:rPr lang="en-US" sz="2000" dirty="0"/>
              <a:t>    Delegates to the three day Congress will be considering 26 resolutions concerning various issues, including the future direction of farm policy and the tax law as it applies to the agriculture sector. The delegates will also debate whether to endorse concepts of a national PRV (pseudorabies virus) control and eradication program, the NPPC said.</a:t>
            </a:r>
            <a:endParaRPr sz="2400" dirty="0"/>
          </a:p>
          <a:p>
            <a:pPr>
              <a:defRPr/>
            </a:pPr>
            <a:r>
              <a:rPr lang="en-US" sz="2000" dirty="0"/>
              <a:t>    A large trade show, in conjunction with the congress, will feature the latest in technology in all areas of the industry, the NPPC added. Reuter</a:t>
            </a:r>
            <a:endParaRPr sz="2400" dirty="0"/>
          </a:p>
          <a:p>
            <a:pPr>
              <a:defRPr/>
            </a:pPr>
            <a:r>
              <a:rPr lang="en-US" sz="2000" dirty="0"/>
              <a:t>&amp;#3;&lt;/BODY&gt;&lt;/TEXT&gt;&lt;/REUTERS</a:t>
            </a:r>
            <a:r>
              <a:rPr lang="en-US" sz="2400" dirty="0"/>
              <a:t>&gt;</a:t>
            </a:r>
            <a:endParaRPr sz="24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1752600" y="0"/>
            <a:ext cx="8001000" cy="764704"/>
          </a:xfrm>
        </p:spPr>
        <p:txBody>
          <a:bodyPr/>
          <a:lstStyle/>
          <a:p>
            <a:pPr>
              <a:defRPr/>
            </a:pPr>
            <a:r>
              <a:rPr lang="en-US" dirty="0"/>
              <a:t>Confusion matrix c</a:t>
            </a:r>
            <a:endParaRPr dirty="0"/>
          </a:p>
        </p:txBody>
      </p:sp>
      <p:sp>
        <p:nvSpPr>
          <p:cNvPr id="5" name="Content Placeholder 2"/>
          <p:cNvSpPr>
            <a:spLocks noGrp="1"/>
          </p:cNvSpPr>
          <p:nvPr>
            <p:ph idx="1"/>
          </p:nvPr>
        </p:nvSpPr>
        <p:spPr bwMode="auto">
          <a:xfrm>
            <a:off x="1752600" y="1117600"/>
            <a:ext cx="9455966" cy="1320800"/>
          </a:xfrm>
        </p:spPr>
        <p:txBody>
          <a:bodyPr/>
          <a:lstStyle/>
          <a:p>
            <a:pPr>
              <a:defRPr/>
            </a:pPr>
            <a:r>
              <a:rPr lang="en-US" sz="2400" dirty="0"/>
              <a:t>For each pair of classes &lt;c</a:t>
            </a:r>
            <a:r>
              <a:rPr lang="en-US" sz="2400" baseline="-25000" dirty="0"/>
              <a:t>1</a:t>
            </a:r>
            <a:r>
              <a:rPr lang="en-US" sz="2400" dirty="0"/>
              <a:t>,c</a:t>
            </a:r>
            <a:r>
              <a:rPr lang="en-US" sz="2400" baseline="-25000" dirty="0"/>
              <a:t>2</a:t>
            </a:r>
            <a:r>
              <a:rPr lang="en-US" sz="2400" dirty="0"/>
              <a:t>&gt; how many documents from c</a:t>
            </a:r>
            <a:r>
              <a:rPr lang="en-US" sz="2400" baseline="-25000" dirty="0"/>
              <a:t>1</a:t>
            </a:r>
            <a:r>
              <a:rPr lang="en-US" sz="2400" dirty="0"/>
              <a:t> were incorrectly assigned to c</a:t>
            </a:r>
            <a:r>
              <a:rPr lang="en-US" sz="2400" baseline="-25000" dirty="0"/>
              <a:t>2</a:t>
            </a:r>
            <a:r>
              <a:rPr lang="en-US" sz="2400" dirty="0"/>
              <a:t>?</a:t>
            </a:r>
            <a:endParaRPr dirty="0"/>
          </a:p>
          <a:p>
            <a:pPr lvl="1">
              <a:defRPr/>
            </a:pPr>
            <a:r>
              <a:rPr lang="en-US" sz="2000" dirty="0"/>
              <a:t>c</a:t>
            </a:r>
            <a:r>
              <a:rPr lang="en-US" sz="2000" baseline="-25000" dirty="0"/>
              <a:t>3,2</a:t>
            </a:r>
            <a:r>
              <a:rPr lang="en-US" sz="2000" dirty="0"/>
              <a:t>: 90 wheat documents incorrectly assigned to poultry</a:t>
            </a:r>
            <a:endParaRPr dirty="0"/>
          </a:p>
          <a:p>
            <a:pPr>
              <a:defRPr/>
            </a:pPr>
            <a:endParaRPr lang="en-US" sz="2400" dirty="0"/>
          </a:p>
        </p:txBody>
      </p:sp>
      <p:graphicFrame>
        <p:nvGraphicFramePr>
          <p:cNvPr id="6" name="Content Placeholder 5"/>
          <p:cNvGraphicFramePr>
            <a:graphicFrameLocks/>
          </p:cNvGraphicFramePr>
          <p:nvPr>
            <p:extLst>
              <p:ext uri="{D42A27DB-BD31-4B8C-83A1-F6EECF244321}">
                <p14:modId xmlns:p14="http://schemas.microsoft.com/office/powerpoint/2010/main" val="3500402334"/>
              </p:ext>
            </p:extLst>
          </p:nvPr>
        </p:nvGraphicFramePr>
        <p:xfrm>
          <a:off x="1847528" y="2438400"/>
          <a:ext cx="9361038" cy="3917694"/>
        </p:xfrm>
        <a:graphic>
          <a:graphicData uri="http://schemas.openxmlformats.org/drawingml/2006/table">
            <a:tbl>
              <a:tblPr firstRow="1" firstCol="1" bandRow="1">
                <a:tableStyleId>{919F4830-4587-D008-F16A-BBDEF470E36F}</a:tableStyleId>
              </a:tblPr>
              <a:tblGrid>
                <a:gridCol w="1927274">
                  <a:extLst>
                    <a:ext uri="{9D8B030D-6E8A-4147-A177-3AD203B41FA5}">
                      <a16:colId xmlns:a16="http://schemas.microsoft.com/office/drawing/2014/main" val="20000"/>
                    </a:ext>
                  </a:extLst>
                </a:gridCol>
                <a:gridCol w="1313086">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1224136">
                  <a:extLst>
                    <a:ext uri="{9D8B030D-6E8A-4147-A177-3AD203B41FA5}">
                      <a16:colId xmlns:a16="http://schemas.microsoft.com/office/drawing/2014/main" val="20004"/>
                    </a:ext>
                  </a:extLst>
                </a:gridCol>
                <a:gridCol w="1224136">
                  <a:extLst>
                    <a:ext uri="{9D8B030D-6E8A-4147-A177-3AD203B41FA5}">
                      <a16:colId xmlns:a16="http://schemas.microsoft.com/office/drawing/2014/main" val="20005"/>
                    </a:ext>
                  </a:extLst>
                </a:gridCol>
                <a:gridCol w="1224134">
                  <a:extLst>
                    <a:ext uri="{9D8B030D-6E8A-4147-A177-3AD203B41FA5}">
                      <a16:colId xmlns:a16="http://schemas.microsoft.com/office/drawing/2014/main" val="20006"/>
                    </a:ext>
                  </a:extLst>
                </a:gridCol>
              </a:tblGrid>
              <a:tr h="950976">
                <a:tc>
                  <a:txBody>
                    <a:bodyPr/>
                    <a:lstStyle/>
                    <a:p>
                      <a:pPr>
                        <a:lnSpc>
                          <a:spcPct val="80000"/>
                        </a:lnSpc>
                        <a:defRPr/>
                      </a:pPr>
                      <a:r>
                        <a:rPr lang="en-US" sz="1800"/>
                        <a:t>Docs in test set</a:t>
                      </a:r>
                      <a:endParaRPr/>
                    </a:p>
                  </a:txBody>
                  <a:tcPr marT="60960" marB="60960" anchor="ctr"/>
                </a:tc>
                <a:tc>
                  <a:txBody>
                    <a:bodyPr/>
                    <a:lstStyle/>
                    <a:p>
                      <a:pPr>
                        <a:lnSpc>
                          <a:spcPct val="80000"/>
                        </a:lnSpc>
                        <a:defRPr/>
                      </a:pPr>
                      <a:r>
                        <a:rPr lang="en-US" sz="1800"/>
                        <a:t>Assigned</a:t>
                      </a:r>
                      <a:endParaRPr/>
                    </a:p>
                    <a:p>
                      <a:pPr>
                        <a:lnSpc>
                          <a:spcPct val="80000"/>
                        </a:lnSpc>
                        <a:defRPr/>
                      </a:pPr>
                      <a:r>
                        <a:rPr lang="en-US" sz="1800"/>
                        <a:t>UK</a:t>
                      </a:r>
                      <a:endParaRPr/>
                    </a:p>
                  </a:txBody>
                  <a:tcPr marT="60960" marB="60960" anchor="ctr"/>
                </a:tc>
                <a:tc>
                  <a:txBody>
                    <a:bodyPr/>
                    <a:lstStyle/>
                    <a:p>
                      <a:pPr>
                        <a:lnSpc>
                          <a:spcPct val="80000"/>
                        </a:lnSpc>
                        <a:defRPr/>
                      </a:pPr>
                      <a:r>
                        <a:rPr lang="en-US" sz="1800" dirty="0"/>
                        <a:t>Assigned poultry</a:t>
                      </a:r>
                      <a:endParaRPr dirty="0"/>
                    </a:p>
                  </a:txBody>
                  <a:tcPr marT="60960" marB="60960" anchor="ctr"/>
                </a:tc>
                <a:tc>
                  <a:txBody>
                    <a:bodyPr/>
                    <a:lstStyle/>
                    <a:p>
                      <a:pPr>
                        <a:lnSpc>
                          <a:spcPct val="80000"/>
                        </a:lnSpc>
                        <a:defRPr/>
                      </a:pPr>
                      <a:r>
                        <a:rPr lang="en-US" sz="1800"/>
                        <a:t>Assigned wheat</a:t>
                      </a:r>
                    </a:p>
                  </a:txBody>
                  <a:tcPr marT="60960" marB="60960" anchor="ctr"/>
                </a:tc>
                <a:tc>
                  <a:txBody>
                    <a:bodyPr/>
                    <a:lstStyle/>
                    <a:p>
                      <a:pPr>
                        <a:lnSpc>
                          <a:spcPct val="80000"/>
                        </a:lnSpc>
                        <a:defRPr/>
                      </a:pPr>
                      <a:r>
                        <a:rPr lang="en-US" sz="1800"/>
                        <a:t>Assigned coffee</a:t>
                      </a:r>
                      <a:endParaRPr/>
                    </a:p>
                  </a:txBody>
                  <a:tcPr marT="60960" marB="60960" anchor="ctr"/>
                </a:tc>
                <a:tc>
                  <a:txBody>
                    <a:bodyPr/>
                    <a:lstStyle/>
                    <a:p>
                      <a:pPr>
                        <a:lnSpc>
                          <a:spcPct val="80000"/>
                        </a:lnSpc>
                        <a:defRPr/>
                      </a:pPr>
                      <a:r>
                        <a:rPr lang="en-US" sz="1800"/>
                        <a:t>Assigned interest</a:t>
                      </a:r>
                    </a:p>
                  </a:txBody>
                  <a:tcPr marT="60960" marB="60960" anchor="ctr"/>
                </a:tc>
                <a:tc>
                  <a:txBody>
                    <a:bodyPr/>
                    <a:lstStyle/>
                    <a:p>
                      <a:pPr>
                        <a:lnSpc>
                          <a:spcPct val="80000"/>
                        </a:lnSpc>
                        <a:defRPr/>
                      </a:pPr>
                      <a:r>
                        <a:rPr lang="en-US" sz="1800"/>
                        <a:t>Assigned trade</a:t>
                      </a:r>
                      <a:endParaRPr/>
                    </a:p>
                  </a:txBody>
                  <a:tcPr marT="60960" marB="60960" anchor="ctr"/>
                </a:tc>
                <a:extLst>
                  <a:ext uri="{0D108BD9-81ED-4DB2-BD59-A6C34878D82A}">
                    <a16:rowId xmlns:a16="http://schemas.microsoft.com/office/drawing/2014/main" val="10000"/>
                  </a:ext>
                </a:extLst>
              </a:tr>
              <a:tr h="494453">
                <a:tc>
                  <a:txBody>
                    <a:bodyPr/>
                    <a:lstStyle/>
                    <a:p>
                      <a:pPr>
                        <a:lnSpc>
                          <a:spcPct val="80000"/>
                        </a:lnSpc>
                        <a:defRPr/>
                      </a:pPr>
                      <a:r>
                        <a:rPr lang="en-US" sz="1800"/>
                        <a:t>True UK</a:t>
                      </a:r>
                      <a:endParaRPr/>
                    </a:p>
                  </a:txBody>
                  <a:tcPr marT="60960" marB="60960" anchor="ctr"/>
                </a:tc>
                <a:tc>
                  <a:txBody>
                    <a:bodyPr/>
                    <a:lstStyle/>
                    <a:p>
                      <a:pPr algn="ctr">
                        <a:lnSpc>
                          <a:spcPct val="80000"/>
                        </a:lnSpc>
                        <a:defRPr/>
                      </a:pPr>
                      <a:r>
                        <a:rPr lang="en-US" sz="1800" b="1" dirty="0"/>
                        <a:t>95</a:t>
                      </a:r>
                      <a:endParaRPr b="1" dirty="0"/>
                    </a:p>
                  </a:txBody>
                  <a:tcPr marT="60960" marB="60960" anchor="ctr"/>
                </a:tc>
                <a:tc>
                  <a:txBody>
                    <a:bodyPr/>
                    <a:lstStyle/>
                    <a:p>
                      <a:pPr algn="ctr">
                        <a:lnSpc>
                          <a:spcPct val="80000"/>
                        </a:lnSpc>
                        <a:defRPr/>
                      </a:pPr>
                      <a:r>
                        <a:rPr lang="en-US" sz="1800" b="1"/>
                        <a:t>1</a:t>
                      </a:r>
                      <a:endParaRPr b="1"/>
                    </a:p>
                  </a:txBody>
                  <a:tcPr marT="60960" marB="60960" anchor="ctr"/>
                </a:tc>
                <a:tc>
                  <a:txBody>
                    <a:bodyPr/>
                    <a:lstStyle/>
                    <a:p>
                      <a:pPr algn="ctr">
                        <a:lnSpc>
                          <a:spcPct val="80000"/>
                        </a:lnSpc>
                        <a:defRPr/>
                      </a:pPr>
                      <a:r>
                        <a:rPr lang="en-US" sz="1800" b="1"/>
                        <a:t>13</a:t>
                      </a:r>
                      <a:endParaRPr b="1"/>
                    </a:p>
                  </a:txBody>
                  <a:tcPr marT="60960" marB="60960" anchor="ctr"/>
                </a:tc>
                <a:tc>
                  <a:txBody>
                    <a:bodyPr/>
                    <a:lstStyle/>
                    <a:p>
                      <a:pPr algn="ctr">
                        <a:lnSpc>
                          <a:spcPct val="80000"/>
                        </a:lnSpc>
                        <a:defRPr/>
                      </a:pPr>
                      <a:r>
                        <a:rPr lang="en-US" sz="1800" b="1"/>
                        <a:t>0</a:t>
                      </a:r>
                      <a:endParaRPr b="1"/>
                    </a:p>
                  </a:txBody>
                  <a:tcPr marT="60960" marB="60960" anchor="ctr"/>
                </a:tc>
                <a:tc>
                  <a:txBody>
                    <a:bodyPr/>
                    <a:lstStyle/>
                    <a:p>
                      <a:pPr algn="ctr">
                        <a:lnSpc>
                          <a:spcPct val="80000"/>
                        </a:lnSpc>
                        <a:defRPr/>
                      </a:pPr>
                      <a:r>
                        <a:rPr lang="en-US" sz="1800" b="1"/>
                        <a:t>1</a:t>
                      </a:r>
                      <a:endParaRPr b="1"/>
                    </a:p>
                  </a:txBody>
                  <a:tcPr marT="60960" marB="60960" anchor="ctr"/>
                </a:tc>
                <a:tc>
                  <a:txBody>
                    <a:bodyPr/>
                    <a:lstStyle/>
                    <a:p>
                      <a:pPr algn="ctr">
                        <a:lnSpc>
                          <a:spcPct val="80000"/>
                        </a:lnSpc>
                        <a:defRPr/>
                      </a:pPr>
                      <a:r>
                        <a:rPr lang="en-US" sz="1800" b="1"/>
                        <a:t>0</a:t>
                      </a:r>
                      <a:endParaRPr b="1"/>
                    </a:p>
                  </a:txBody>
                  <a:tcPr marT="60960" marB="60960" anchor="ctr"/>
                </a:tc>
                <a:extLst>
                  <a:ext uri="{0D108BD9-81ED-4DB2-BD59-A6C34878D82A}">
                    <a16:rowId xmlns:a16="http://schemas.microsoft.com/office/drawing/2014/main" val="10001"/>
                  </a:ext>
                </a:extLst>
              </a:tr>
              <a:tr h="494453">
                <a:tc>
                  <a:txBody>
                    <a:bodyPr/>
                    <a:lstStyle/>
                    <a:p>
                      <a:pPr>
                        <a:lnSpc>
                          <a:spcPct val="80000"/>
                        </a:lnSpc>
                        <a:defRPr/>
                      </a:pPr>
                      <a:r>
                        <a:rPr lang="en-US" sz="1800"/>
                        <a:t>True poultry</a:t>
                      </a:r>
                      <a:endParaRPr/>
                    </a:p>
                  </a:txBody>
                  <a:tcPr marT="60960" marB="60960" anchor="ctr"/>
                </a:tc>
                <a:tc>
                  <a:txBody>
                    <a:bodyPr/>
                    <a:lstStyle/>
                    <a:p>
                      <a:pPr algn="ctr">
                        <a:lnSpc>
                          <a:spcPct val="80000"/>
                        </a:lnSpc>
                        <a:defRPr/>
                      </a:pPr>
                      <a:r>
                        <a:rPr lang="en-US" sz="1800" b="1"/>
                        <a:t>0</a:t>
                      </a:r>
                      <a:endParaRPr b="1"/>
                    </a:p>
                  </a:txBody>
                  <a:tcPr marT="60960" marB="60960" anchor="ctr"/>
                </a:tc>
                <a:tc>
                  <a:txBody>
                    <a:bodyPr/>
                    <a:lstStyle/>
                    <a:p>
                      <a:pPr algn="ctr">
                        <a:lnSpc>
                          <a:spcPct val="80000"/>
                        </a:lnSpc>
                        <a:defRPr/>
                      </a:pPr>
                      <a:r>
                        <a:rPr lang="en-US" sz="1800" b="1"/>
                        <a:t>1</a:t>
                      </a:r>
                      <a:endParaRPr b="1"/>
                    </a:p>
                  </a:txBody>
                  <a:tcPr marT="60960" marB="60960" anchor="ctr"/>
                </a:tc>
                <a:tc>
                  <a:txBody>
                    <a:bodyPr/>
                    <a:lstStyle/>
                    <a:p>
                      <a:pPr algn="ctr">
                        <a:lnSpc>
                          <a:spcPct val="80000"/>
                        </a:lnSpc>
                        <a:defRPr/>
                      </a:pPr>
                      <a:r>
                        <a:rPr lang="en-US" sz="1800" b="1"/>
                        <a:t>0</a:t>
                      </a:r>
                      <a:endParaRPr b="1"/>
                    </a:p>
                  </a:txBody>
                  <a:tcPr marT="60960" marB="60960" anchor="ctr"/>
                </a:tc>
                <a:tc>
                  <a:txBody>
                    <a:bodyPr/>
                    <a:lstStyle/>
                    <a:p>
                      <a:pPr algn="ctr">
                        <a:lnSpc>
                          <a:spcPct val="80000"/>
                        </a:lnSpc>
                        <a:defRPr/>
                      </a:pPr>
                      <a:r>
                        <a:rPr lang="en-US" sz="1800" b="1"/>
                        <a:t>0</a:t>
                      </a:r>
                      <a:endParaRPr b="1"/>
                    </a:p>
                  </a:txBody>
                  <a:tcPr marT="60960" marB="60960" anchor="ctr"/>
                </a:tc>
                <a:tc>
                  <a:txBody>
                    <a:bodyPr/>
                    <a:lstStyle/>
                    <a:p>
                      <a:pPr algn="ctr">
                        <a:lnSpc>
                          <a:spcPct val="80000"/>
                        </a:lnSpc>
                        <a:defRPr/>
                      </a:pPr>
                      <a:r>
                        <a:rPr lang="en-US" sz="1800" b="1"/>
                        <a:t>0</a:t>
                      </a:r>
                      <a:endParaRPr b="1"/>
                    </a:p>
                  </a:txBody>
                  <a:tcPr marT="60960" marB="60960" anchor="ctr"/>
                </a:tc>
                <a:tc>
                  <a:txBody>
                    <a:bodyPr/>
                    <a:lstStyle/>
                    <a:p>
                      <a:pPr algn="ctr">
                        <a:lnSpc>
                          <a:spcPct val="80000"/>
                        </a:lnSpc>
                        <a:defRPr/>
                      </a:pPr>
                      <a:r>
                        <a:rPr lang="en-US" sz="1800" b="1"/>
                        <a:t>0</a:t>
                      </a:r>
                      <a:endParaRPr b="1"/>
                    </a:p>
                  </a:txBody>
                  <a:tcPr marT="60960" marB="60960" anchor="ctr"/>
                </a:tc>
                <a:extLst>
                  <a:ext uri="{0D108BD9-81ED-4DB2-BD59-A6C34878D82A}">
                    <a16:rowId xmlns:a16="http://schemas.microsoft.com/office/drawing/2014/main" val="10002"/>
                  </a:ext>
                </a:extLst>
              </a:tr>
              <a:tr h="494453">
                <a:tc>
                  <a:txBody>
                    <a:bodyPr/>
                    <a:lstStyle/>
                    <a:p>
                      <a:pPr>
                        <a:lnSpc>
                          <a:spcPct val="80000"/>
                        </a:lnSpc>
                        <a:defRPr/>
                      </a:pPr>
                      <a:r>
                        <a:rPr lang="en-US" sz="1800"/>
                        <a:t>True wheat</a:t>
                      </a:r>
                      <a:endParaRPr/>
                    </a:p>
                  </a:txBody>
                  <a:tcPr marT="60960" marB="60960" anchor="ctr"/>
                </a:tc>
                <a:tc>
                  <a:txBody>
                    <a:bodyPr/>
                    <a:lstStyle/>
                    <a:p>
                      <a:pPr algn="ctr">
                        <a:lnSpc>
                          <a:spcPct val="80000"/>
                        </a:lnSpc>
                        <a:defRPr/>
                      </a:pPr>
                      <a:r>
                        <a:rPr lang="en-US" sz="1800" b="1"/>
                        <a:t>10</a:t>
                      </a:r>
                      <a:endParaRPr b="1"/>
                    </a:p>
                  </a:txBody>
                  <a:tcPr marT="60960" marB="60960" anchor="ctr"/>
                </a:tc>
                <a:tc>
                  <a:txBody>
                    <a:bodyPr/>
                    <a:lstStyle/>
                    <a:p>
                      <a:pPr algn="ctr">
                        <a:lnSpc>
                          <a:spcPct val="80000"/>
                        </a:lnSpc>
                        <a:defRPr/>
                      </a:pPr>
                      <a:r>
                        <a:rPr lang="en-US" sz="1800" b="1"/>
                        <a:t>90</a:t>
                      </a:r>
                      <a:endParaRPr b="1"/>
                    </a:p>
                  </a:txBody>
                  <a:tcPr marT="60960" marB="60960" anchor="ctr"/>
                </a:tc>
                <a:tc>
                  <a:txBody>
                    <a:bodyPr/>
                    <a:lstStyle/>
                    <a:p>
                      <a:pPr algn="ctr">
                        <a:lnSpc>
                          <a:spcPct val="80000"/>
                        </a:lnSpc>
                        <a:defRPr/>
                      </a:pPr>
                      <a:r>
                        <a:rPr lang="en-US" sz="1800" b="1"/>
                        <a:t>0</a:t>
                      </a:r>
                      <a:endParaRPr b="1"/>
                    </a:p>
                  </a:txBody>
                  <a:tcPr marT="60960" marB="60960" anchor="ctr"/>
                </a:tc>
                <a:tc>
                  <a:txBody>
                    <a:bodyPr/>
                    <a:lstStyle/>
                    <a:p>
                      <a:pPr algn="ctr">
                        <a:lnSpc>
                          <a:spcPct val="80000"/>
                        </a:lnSpc>
                        <a:defRPr/>
                      </a:pPr>
                      <a:r>
                        <a:rPr lang="en-US" sz="1800" b="1"/>
                        <a:t>1</a:t>
                      </a:r>
                      <a:endParaRPr b="1"/>
                    </a:p>
                  </a:txBody>
                  <a:tcPr marT="60960" marB="60960" anchor="ctr"/>
                </a:tc>
                <a:tc>
                  <a:txBody>
                    <a:bodyPr/>
                    <a:lstStyle/>
                    <a:p>
                      <a:pPr algn="ctr">
                        <a:lnSpc>
                          <a:spcPct val="80000"/>
                        </a:lnSpc>
                        <a:defRPr/>
                      </a:pPr>
                      <a:r>
                        <a:rPr lang="en-US" sz="1800" b="1"/>
                        <a:t>0</a:t>
                      </a:r>
                      <a:endParaRPr b="1"/>
                    </a:p>
                  </a:txBody>
                  <a:tcPr marT="60960" marB="60960" anchor="ctr"/>
                </a:tc>
                <a:tc>
                  <a:txBody>
                    <a:bodyPr/>
                    <a:lstStyle/>
                    <a:p>
                      <a:pPr algn="ctr">
                        <a:lnSpc>
                          <a:spcPct val="80000"/>
                        </a:lnSpc>
                        <a:defRPr/>
                      </a:pPr>
                      <a:r>
                        <a:rPr lang="en-US" sz="1800" b="1"/>
                        <a:t>0</a:t>
                      </a:r>
                      <a:endParaRPr b="1"/>
                    </a:p>
                  </a:txBody>
                  <a:tcPr marT="60960" marB="60960" anchor="ctr"/>
                </a:tc>
                <a:extLst>
                  <a:ext uri="{0D108BD9-81ED-4DB2-BD59-A6C34878D82A}">
                    <a16:rowId xmlns:a16="http://schemas.microsoft.com/office/drawing/2014/main" val="10003"/>
                  </a:ext>
                </a:extLst>
              </a:tr>
              <a:tr h="494453">
                <a:tc>
                  <a:txBody>
                    <a:bodyPr/>
                    <a:lstStyle/>
                    <a:p>
                      <a:pPr>
                        <a:lnSpc>
                          <a:spcPct val="80000"/>
                        </a:lnSpc>
                        <a:defRPr/>
                      </a:pPr>
                      <a:r>
                        <a:rPr lang="en-US" sz="1800"/>
                        <a:t>True coffee</a:t>
                      </a:r>
                      <a:endParaRPr/>
                    </a:p>
                  </a:txBody>
                  <a:tcPr marT="60960" marB="60960" anchor="ctr"/>
                </a:tc>
                <a:tc>
                  <a:txBody>
                    <a:bodyPr/>
                    <a:lstStyle/>
                    <a:p>
                      <a:pPr algn="ctr">
                        <a:lnSpc>
                          <a:spcPct val="80000"/>
                        </a:lnSpc>
                        <a:defRPr/>
                      </a:pPr>
                      <a:r>
                        <a:rPr lang="en-US" sz="1800" b="1"/>
                        <a:t>0</a:t>
                      </a:r>
                      <a:endParaRPr b="1"/>
                    </a:p>
                  </a:txBody>
                  <a:tcPr marT="60960" marB="60960" anchor="ctr"/>
                </a:tc>
                <a:tc>
                  <a:txBody>
                    <a:bodyPr/>
                    <a:lstStyle/>
                    <a:p>
                      <a:pPr algn="ctr">
                        <a:lnSpc>
                          <a:spcPct val="80000"/>
                        </a:lnSpc>
                        <a:defRPr/>
                      </a:pPr>
                      <a:r>
                        <a:rPr lang="en-US" sz="1800" b="1"/>
                        <a:t>0</a:t>
                      </a:r>
                      <a:endParaRPr b="1"/>
                    </a:p>
                  </a:txBody>
                  <a:tcPr marT="60960" marB="60960" anchor="ctr"/>
                </a:tc>
                <a:tc>
                  <a:txBody>
                    <a:bodyPr/>
                    <a:lstStyle/>
                    <a:p>
                      <a:pPr algn="ctr">
                        <a:lnSpc>
                          <a:spcPct val="80000"/>
                        </a:lnSpc>
                        <a:defRPr/>
                      </a:pPr>
                      <a:r>
                        <a:rPr lang="en-US" sz="1800" b="1"/>
                        <a:t>0</a:t>
                      </a:r>
                      <a:endParaRPr b="1"/>
                    </a:p>
                  </a:txBody>
                  <a:tcPr marT="60960" marB="60960" anchor="ctr"/>
                </a:tc>
                <a:tc>
                  <a:txBody>
                    <a:bodyPr/>
                    <a:lstStyle/>
                    <a:p>
                      <a:pPr algn="ctr">
                        <a:lnSpc>
                          <a:spcPct val="80000"/>
                        </a:lnSpc>
                        <a:defRPr/>
                      </a:pPr>
                      <a:r>
                        <a:rPr lang="en-US" sz="1800" b="1"/>
                        <a:t>34</a:t>
                      </a:r>
                      <a:endParaRPr b="1"/>
                    </a:p>
                  </a:txBody>
                  <a:tcPr marT="60960" marB="60960" anchor="ctr"/>
                </a:tc>
                <a:tc>
                  <a:txBody>
                    <a:bodyPr/>
                    <a:lstStyle/>
                    <a:p>
                      <a:pPr algn="ctr">
                        <a:lnSpc>
                          <a:spcPct val="80000"/>
                        </a:lnSpc>
                        <a:defRPr/>
                      </a:pPr>
                      <a:r>
                        <a:rPr lang="en-US" sz="1800" b="1"/>
                        <a:t>3</a:t>
                      </a:r>
                      <a:endParaRPr b="1"/>
                    </a:p>
                  </a:txBody>
                  <a:tcPr marT="60960" marB="60960" anchor="ctr"/>
                </a:tc>
                <a:tc>
                  <a:txBody>
                    <a:bodyPr/>
                    <a:lstStyle/>
                    <a:p>
                      <a:pPr algn="ctr">
                        <a:lnSpc>
                          <a:spcPct val="80000"/>
                        </a:lnSpc>
                        <a:defRPr/>
                      </a:pPr>
                      <a:r>
                        <a:rPr lang="en-US" sz="1800" b="1"/>
                        <a:t>7</a:t>
                      </a:r>
                      <a:endParaRPr b="1"/>
                    </a:p>
                  </a:txBody>
                  <a:tcPr marT="60960" marB="60960" anchor="ctr"/>
                </a:tc>
                <a:extLst>
                  <a:ext uri="{0D108BD9-81ED-4DB2-BD59-A6C34878D82A}">
                    <a16:rowId xmlns:a16="http://schemas.microsoft.com/office/drawing/2014/main" val="10004"/>
                  </a:ext>
                </a:extLst>
              </a:tr>
              <a:tr h="494453">
                <a:tc>
                  <a:txBody>
                    <a:bodyPr/>
                    <a:lstStyle/>
                    <a:p>
                      <a:pPr>
                        <a:lnSpc>
                          <a:spcPct val="80000"/>
                        </a:lnSpc>
                        <a:defRPr/>
                      </a:pPr>
                      <a:r>
                        <a:rPr lang="en-US" sz="1800"/>
                        <a:t>True interest</a:t>
                      </a:r>
                      <a:endParaRPr/>
                    </a:p>
                  </a:txBody>
                  <a:tcPr marT="60960" marB="60960" anchor="ctr"/>
                </a:tc>
                <a:tc>
                  <a:txBody>
                    <a:bodyPr/>
                    <a:lstStyle/>
                    <a:p>
                      <a:pPr algn="ctr">
                        <a:lnSpc>
                          <a:spcPct val="80000"/>
                        </a:lnSpc>
                        <a:defRPr/>
                      </a:pPr>
                      <a:r>
                        <a:rPr lang="en-US" sz="1800" b="1"/>
                        <a:t>-</a:t>
                      </a:r>
                      <a:endParaRPr b="1"/>
                    </a:p>
                  </a:txBody>
                  <a:tcPr marT="60960" marB="60960" anchor="ctr"/>
                </a:tc>
                <a:tc>
                  <a:txBody>
                    <a:bodyPr/>
                    <a:lstStyle/>
                    <a:p>
                      <a:pPr algn="ctr">
                        <a:lnSpc>
                          <a:spcPct val="80000"/>
                        </a:lnSpc>
                        <a:defRPr/>
                      </a:pPr>
                      <a:r>
                        <a:rPr lang="en-US" sz="1800" b="1"/>
                        <a:t>1</a:t>
                      </a:r>
                      <a:endParaRPr b="1"/>
                    </a:p>
                  </a:txBody>
                  <a:tcPr marT="60960" marB="60960" anchor="ctr"/>
                </a:tc>
                <a:tc>
                  <a:txBody>
                    <a:bodyPr/>
                    <a:lstStyle/>
                    <a:p>
                      <a:pPr algn="ctr">
                        <a:lnSpc>
                          <a:spcPct val="80000"/>
                        </a:lnSpc>
                        <a:defRPr/>
                      </a:pPr>
                      <a:r>
                        <a:rPr lang="en-US" sz="1800" b="1"/>
                        <a:t>2</a:t>
                      </a:r>
                      <a:endParaRPr b="1"/>
                    </a:p>
                  </a:txBody>
                  <a:tcPr marT="60960" marB="60960" anchor="ctr"/>
                </a:tc>
                <a:tc>
                  <a:txBody>
                    <a:bodyPr/>
                    <a:lstStyle/>
                    <a:p>
                      <a:pPr algn="ctr">
                        <a:lnSpc>
                          <a:spcPct val="80000"/>
                        </a:lnSpc>
                        <a:defRPr/>
                      </a:pPr>
                      <a:r>
                        <a:rPr lang="en-US" sz="1800" b="1"/>
                        <a:t>13</a:t>
                      </a:r>
                      <a:endParaRPr b="1"/>
                    </a:p>
                  </a:txBody>
                  <a:tcPr marT="60960" marB="60960" anchor="ctr"/>
                </a:tc>
                <a:tc>
                  <a:txBody>
                    <a:bodyPr/>
                    <a:lstStyle/>
                    <a:p>
                      <a:pPr algn="ctr">
                        <a:lnSpc>
                          <a:spcPct val="80000"/>
                        </a:lnSpc>
                        <a:defRPr/>
                      </a:pPr>
                      <a:r>
                        <a:rPr lang="en-US" sz="1800" b="1"/>
                        <a:t>26</a:t>
                      </a:r>
                      <a:endParaRPr b="1"/>
                    </a:p>
                  </a:txBody>
                  <a:tcPr marT="60960" marB="60960" anchor="ctr"/>
                </a:tc>
                <a:tc>
                  <a:txBody>
                    <a:bodyPr/>
                    <a:lstStyle/>
                    <a:p>
                      <a:pPr algn="ctr">
                        <a:lnSpc>
                          <a:spcPct val="80000"/>
                        </a:lnSpc>
                        <a:defRPr/>
                      </a:pPr>
                      <a:r>
                        <a:rPr lang="en-US" sz="1800" b="1"/>
                        <a:t>5</a:t>
                      </a:r>
                      <a:endParaRPr b="1"/>
                    </a:p>
                  </a:txBody>
                  <a:tcPr marT="60960" marB="60960" anchor="ctr"/>
                </a:tc>
                <a:extLst>
                  <a:ext uri="{0D108BD9-81ED-4DB2-BD59-A6C34878D82A}">
                    <a16:rowId xmlns:a16="http://schemas.microsoft.com/office/drawing/2014/main" val="10005"/>
                  </a:ext>
                </a:extLst>
              </a:tr>
              <a:tr h="494453">
                <a:tc>
                  <a:txBody>
                    <a:bodyPr/>
                    <a:lstStyle/>
                    <a:p>
                      <a:pPr>
                        <a:lnSpc>
                          <a:spcPct val="80000"/>
                        </a:lnSpc>
                        <a:defRPr/>
                      </a:pPr>
                      <a:r>
                        <a:rPr lang="en-US" sz="1800"/>
                        <a:t>True trade</a:t>
                      </a:r>
                      <a:endParaRPr/>
                    </a:p>
                  </a:txBody>
                  <a:tcPr marT="60960" marB="60960" anchor="ctr"/>
                </a:tc>
                <a:tc>
                  <a:txBody>
                    <a:bodyPr/>
                    <a:lstStyle/>
                    <a:p>
                      <a:pPr algn="ctr">
                        <a:lnSpc>
                          <a:spcPct val="80000"/>
                        </a:lnSpc>
                        <a:defRPr/>
                      </a:pPr>
                      <a:r>
                        <a:rPr lang="en-US" sz="1800" b="1"/>
                        <a:t>0</a:t>
                      </a:r>
                      <a:endParaRPr b="1"/>
                    </a:p>
                  </a:txBody>
                  <a:tcPr marT="60960" marB="60960" anchor="ctr"/>
                </a:tc>
                <a:tc>
                  <a:txBody>
                    <a:bodyPr/>
                    <a:lstStyle/>
                    <a:p>
                      <a:pPr algn="ctr">
                        <a:lnSpc>
                          <a:spcPct val="80000"/>
                        </a:lnSpc>
                        <a:defRPr/>
                      </a:pPr>
                      <a:r>
                        <a:rPr lang="en-US" sz="1800" b="1"/>
                        <a:t>0</a:t>
                      </a:r>
                      <a:endParaRPr b="1"/>
                    </a:p>
                  </a:txBody>
                  <a:tcPr marT="60960" marB="60960" anchor="ctr"/>
                </a:tc>
                <a:tc>
                  <a:txBody>
                    <a:bodyPr/>
                    <a:lstStyle/>
                    <a:p>
                      <a:pPr algn="ctr">
                        <a:lnSpc>
                          <a:spcPct val="80000"/>
                        </a:lnSpc>
                        <a:defRPr/>
                      </a:pPr>
                      <a:r>
                        <a:rPr lang="en-US" sz="1800" b="1"/>
                        <a:t>2</a:t>
                      </a:r>
                      <a:endParaRPr b="1"/>
                    </a:p>
                  </a:txBody>
                  <a:tcPr marT="60960" marB="60960" anchor="ctr"/>
                </a:tc>
                <a:tc>
                  <a:txBody>
                    <a:bodyPr/>
                    <a:lstStyle/>
                    <a:p>
                      <a:pPr algn="ctr">
                        <a:lnSpc>
                          <a:spcPct val="80000"/>
                        </a:lnSpc>
                        <a:defRPr/>
                      </a:pPr>
                      <a:r>
                        <a:rPr lang="en-US" sz="1800" b="1"/>
                        <a:t>14</a:t>
                      </a:r>
                      <a:endParaRPr b="1"/>
                    </a:p>
                  </a:txBody>
                  <a:tcPr marT="60960" marB="60960" anchor="ctr"/>
                </a:tc>
                <a:tc>
                  <a:txBody>
                    <a:bodyPr/>
                    <a:lstStyle/>
                    <a:p>
                      <a:pPr algn="ctr">
                        <a:lnSpc>
                          <a:spcPct val="80000"/>
                        </a:lnSpc>
                        <a:defRPr/>
                      </a:pPr>
                      <a:r>
                        <a:rPr lang="en-US" sz="1800" b="1"/>
                        <a:t>5</a:t>
                      </a:r>
                      <a:endParaRPr b="1"/>
                    </a:p>
                  </a:txBody>
                  <a:tcPr marT="60960" marB="60960" anchor="ctr"/>
                </a:tc>
                <a:tc>
                  <a:txBody>
                    <a:bodyPr/>
                    <a:lstStyle/>
                    <a:p>
                      <a:pPr algn="ctr">
                        <a:lnSpc>
                          <a:spcPct val="80000"/>
                        </a:lnSpc>
                        <a:defRPr/>
                      </a:pPr>
                      <a:r>
                        <a:rPr lang="en-US" sz="1800" b="1" dirty="0"/>
                        <a:t>10</a:t>
                      </a:r>
                      <a:endParaRPr b="1" dirty="0"/>
                    </a:p>
                  </a:txBody>
                  <a:tcPr marT="60960" marB="60960" anchor="ctr"/>
                </a:tc>
                <a:extLst>
                  <a:ext uri="{0D108BD9-81ED-4DB2-BD59-A6C34878D82A}">
                    <a16:rowId xmlns:a16="http://schemas.microsoft.com/office/drawing/2014/main" val="10006"/>
                  </a:ext>
                </a:extLst>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a:xfrm>
            <a:off x="2209800" y="0"/>
            <a:ext cx="8458200" cy="762000"/>
          </a:xfrm>
        </p:spPr>
        <p:txBody>
          <a:bodyPr/>
          <a:lstStyle/>
          <a:p>
            <a:pPr>
              <a:defRPr/>
            </a:pPr>
            <a:r>
              <a:rPr lang="en-US" sz="4000"/>
              <a:t>Development Test Sets and Cross-validation</a:t>
            </a:r>
            <a:endParaRPr sz="5400"/>
          </a:p>
        </p:txBody>
      </p:sp>
      <p:sp>
        <p:nvSpPr>
          <p:cNvPr id="5" name="Rectangle 3"/>
          <p:cNvSpPr>
            <a:spLocks noGrp="1" noChangeArrowheads="1"/>
          </p:cNvSpPr>
          <p:nvPr>
            <p:ph idx="1"/>
          </p:nvPr>
        </p:nvSpPr>
        <p:spPr bwMode="auto">
          <a:xfrm>
            <a:off x="1641763" y="2184400"/>
            <a:ext cx="5999017" cy="4124920"/>
          </a:xfrm>
        </p:spPr>
        <p:txBody>
          <a:bodyPr/>
          <a:lstStyle/>
          <a:p>
            <a:pPr>
              <a:lnSpc>
                <a:spcPct val="90000"/>
              </a:lnSpc>
              <a:defRPr/>
            </a:pPr>
            <a:r>
              <a:rPr lang="en-US" sz="2400" dirty="0">
                <a:solidFill>
                  <a:srgbClr val="0000FF"/>
                </a:solidFill>
              </a:rPr>
              <a:t>Metric: P/R/F1 or Accuracy</a:t>
            </a:r>
            <a:endParaRPr dirty="0"/>
          </a:p>
          <a:p>
            <a:pPr>
              <a:lnSpc>
                <a:spcPct val="90000"/>
              </a:lnSpc>
              <a:defRPr/>
            </a:pPr>
            <a:r>
              <a:rPr lang="en-US" b="1" dirty="0">
                <a:solidFill>
                  <a:srgbClr val="C00000"/>
                </a:solidFill>
                <a:latin typeface="Calibri"/>
              </a:rPr>
              <a:t>Unseen test set</a:t>
            </a:r>
            <a:endParaRPr b="1" dirty="0">
              <a:solidFill>
                <a:srgbClr val="C00000"/>
              </a:solidFill>
            </a:endParaRPr>
          </a:p>
          <a:p>
            <a:pPr lvl="1">
              <a:lnSpc>
                <a:spcPct val="90000"/>
              </a:lnSpc>
              <a:defRPr/>
            </a:pPr>
            <a:r>
              <a:rPr lang="en-US" dirty="0">
                <a:latin typeface="Calibri"/>
              </a:rPr>
              <a:t>avoid overfitting (‘tuning to the test set’)</a:t>
            </a:r>
            <a:endParaRPr dirty="0"/>
          </a:p>
          <a:p>
            <a:pPr lvl="1">
              <a:lnSpc>
                <a:spcPct val="90000"/>
              </a:lnSpc>
              <a:defRPr/>
            </a:pPr>
            <a:r>
              <a:rPr lang="en-US" dirty="0">
                <a:latin typeface="Calibri"/>
              </a:rPr>
              <a:t>more conservative estimate of performance</a:t>
            </a:r>
            <a:endParaRPr lang="en-US" dirty="0">
              <a:solidFill>
                <a:srgbClr val="0000FF"/>
              </a:solidFill>
            </a:endParaRPr>
          </a:p>
          <a:p>
            <a:pPr marL="342900" lvl="1" indent="-342900">
              <a:lnSpc>
                <a:spcPct val="90000"/>
              </a:lnSpc>
              <a:buClr>
                <a:srgbClr val="CC0000"/>
              </a:buClr>
              <a:defRPr/>
            </a:pPr>
            <a:r>
              <a:rPr lang="en-US" dirty="0"/>
              <a:t>Cross-validation over multiple splits</a:t>
            </a:r>
            <a:endParaRPr dirty="0"/>
          </a:p>
          <a:p>
            <a:pPr lvl="2">
              <a:lnSpc>
                <a:spcPct val="90000"/>
              </a:lnSpc>
              <a:defRPr/>
            </a:pPr>
            <a:r>
              <a:rPr lang="en-US" dirty="0"/>
              <a:t>Handle sampling errors from different datasets</a:t>
            </a:r>
            <a:endParaRPr dirty="0"/>
          </a:p>
          <a:p>
            <a:pPr lvl="1">
              <a:lnSpc>
                <a:spcPct val="90000"/>
              </a:lnSpc>
              <a:defRPr/>
            </a:pPr>
            <a:r>
              <a:rPr lang="en-US" dirty="0">
                <a:latin typeface="Calibri"/>
              </a:rPr>
              <a:t>Pool results over each split</a:t>
            </a:r>
            <a:endParaRPr dirty="0"/>
          </a:p>
          <a:p>
            <a:pPr lvl="1">
              <a:lnSpc>
                <a:spcPct val="90000"/>
              </a:lnSpc>
              <a:defRPr/>
            </a:pPr>
            <a:r>
              <a:rPr lang="en-US" dirty="0">
                <a:latin typeface="Calibri"/>
              </a:rPr>
              <a:t>Compute pooled dev set performance</a:t>
            </a:r>
            <a:endParaRPr dirty="0"/>
          </a:p>
        </p:txBody>
      </p:sp>
      <p:sp>
        <p:nvSpPr>
          <p:cNvPr id="6" name="Rectangle 1"/>
          <p:cNvSpPr/>
          <p:nvPr/>
        </p:nvSpPr>
        <p:spPr bwMode="auto">
          <a:xfrm>
            <a:off x="2667000" y="1066800"/>
            <a:ext cx="2057400" cy="812800"/>
          </a:xfrm>
          <a:prstGeom prst="rect">
            <a:avLst/>
          </a:prstGeom>
          <a:solidFill>
            <a:srgbClr val="FFCC66"/>
          </a:solidFill>
          <a:ln w="9525" cap="flat" cmpd="sng" algn="ctr">
            <a:noFill/>
            <a:prstDash val="solid"/>
            <a:miter lim="800000"/>
            <a:headEnd type="none" w="med" len="med"/>
            <a:tailEnd type="none" w="med" len="med"/>
          </a:ln>
        </p:spPr>
        <p:txBody>
          <a:bodyPr vert="horz" wrap="none" lIns="91440" tIns="45720" rIns="91440" bIns="45720" numCol="1" rtlCol="0" anchor="ctr" anchorCtr="0" compatLnSpc="1">
            <a:prstTxWarp prst="textNoShape">
              <a:avLst/>
            </a:prstTxWarp>
          </a:bodyPr>
          <a:lstStyle/>
          <a:p>
            <a:pPr algn="ctr">
              <a:defRPr/>
            </a:pPr>
            <a:r>
              <a:rPr lang="en-US" sz="2000">
                <a:latin typeface="Calibri"/>
                <a:cs typeface="Calibri"/>
              </a:rPr>
              <a:t>Training set</a:t>
            </a:r>
            <a:endParaRPr/>
          </a:p>
        </p:txBody>
      </p:sp>
      <p:sp>
        <p:nvSpPr>
          <p:cNvPr id="7" name="Rectangle 4"/>
          <p:cNvSpPr/>
          <p:nvPr/>
        </p:nvSpPr>
        <p:spPr bwMode="auto">
          <a:xfrm>
            <a:off x="5257800" y="1066800"/>
            <a:ext cx="2819400" cy="812800"/>
          </a:xfrm>
          <a:prstGeom prst="rect">
            <a:avLst/>
          </a:prstGeom>
          <a:solidFill>
            <a:schemeClr val="accent5">
              <a:lumMod val="60000"/>
              <a:lumOff val="40000"/>
            </a:schemeClr>
          </a:solidFill>
          <a:ln w="9525" cap="flat" cmpd="sng" algn="ctr">
            <a:noFill/>
            <a:prstDash val="solid"/>
            <a:miter lim="800000"/>
            <a:headEnd type="none" w="med" len="med"/>
            <a:tailEnd type="none" w="med" len="med"/>
          </a:ln>
        </p:spPr>
        <p:txBody>
          <a:bodyPr vert="horz" wrap="none" lIns="91440" tIns="45720" rIns="91440" bIns="45720" numCol="1" rtlCol="0" anchor="ctr" anchorCtr="0" compatLnSpc="1">
            <a:prstTxWarp prst="textNoShape">
              <a:avLst/>
            </a:prstTxWarp>
          </a:bodyPr>
          <a:lstStyle/>
          <a:p>
            <a:pPr algn="ctr">
              <a:defRPr/>
            </a:pPr>
            <a:r>
              <a:rPr lang="en-US" sz="2000">
                <a:latin typeface="Calibri"/>
                <a:cs typeface="Calibri"/>
              </a:rPr>
              <a:t>Development Test Set</a:t>
            </a:r>
          </a:p>
        </p:txBody>
      </p:sp>
      <p:sp>
        <p:nvSpPr>
          <p:cNvPr id="8" name="Rectangle 5"/>
          <p:cNvSpPr/>
          <p:nvPr/>
        </p:nvSpPr>
        <p:spPr bwMode="auto">
          <a:xfrm>
            <a:off x="8458200" y="1066800"/>
            <a:ext cx="1219200" cy="812800"/>
          </a:xfrm>
          <a:prstGeom prst="rect">
            <a:avLst/>
          </a:prstGeom>
          <a:solidFill>
            <a:schemeClr val="accent2">
              <a:lumMod val="60000"/>
              <a:lumOff val="40000"/>
            </a:schemeClr>
          </a:solidFill>
          <a:ln w="9525" cap="flat" cmpd="sng" algn="ctr">
            <a:noFill/>
            <a:prstDash val="solid"/>
            <a:miter lim="800000"/>
            <a:headEnd type="none" w="med" len="med"/>
            <a:tailEnd type="none" w="med" len="med"/>
          </a:ln>
        </p:spPr>
        <p:txBody>
          <a:bodyPr vert="horz" wrap="none" lIns="91440" tIns="45720" rIns="91440" bIns="45720" numCol="1" rtlCol="0" anchor="ctr" anchorCtr="0" compatLnSpc="1">
            <a:prstTxWarp prst="textNoShape">
              <a:avLst/>
            </a:prstTxWarp>
          </a:bodyPr>
          <a:lstStyle/>
          <a:p>
            <a:pPr algn="ctr">
              <a:defRPr/>
            </a:pPr>
            <a:r>
              <a:rPr lang="en-US" sz="2000">
                <a:latin typeface="Calibri"/>
                <a:cs typeface="Calibri"/>
              </a:rPr>
              <a:t>Test Set</a:t>
            </a:r>
            <a:endParaRPr/>
          </a:p>
        </p:txBody>
      </p:sp>
      <p:sp>
        <p:nvSpPr>
          <p:cNvPr id="9" name="Rectangle 18"/>
          <p:cNvSpPr/>
          <p:nvPr/>
        </p:nvSpPr>
        <p:spPr bwMode="auto">
          <a:xfrm>
            <a:off x="9123606" y="6142608"/>
            <a:ext cx="1143000" cy="406400"/>
          </a:xfrm>
          <a:prstGeom prst="rect">
            <a:avLst/>
          </a:prstGeom>
          <a:solidFill>
            <a:schemeClr val="accent2">
              <a:lumMod val="60000"/>
              <a:lumOff val="40000"/>
            </a:schemeClr>
          </a:solidFill>
          <a:ln w="9525" cap="flat" cmpd="sng" algn="ctr">
            <a:noFill/>
            <a:prstDash val="solid"/>
            <a:miter lim="800000"/>
            <a:headEnd type="none" w="med" len="med"/>
            <a:tailEnd type="none" w="med" len="med"/>
          </a:ln>
        </p:spPr>
        <p:txBody>
          <a:bodyPr vert="horz" wrap="none" lIns="91440" tIns="45720" rIns="91440" bIns="45720" numCol="1" rtlCol="0" anchor="ctr" anchorCtr="0" compatLnSpc="1">
            <a:prstTxWarp prst="textNoShape">
              <a:avLst/>
            </a:prstTxWarp>
          </a:bodyPr>
          <a:lstStyle/>
          <a:p>
            <a:pPr algn="l">
              <a:defRPr/>
            </a:pPr>
            <a:r>
              <a:rPr lang="en-US" sz="2000">
                <a:latin typeface="Calibri"/>
                <a:cs typeface="Calibri"/>
              </a:rPr>
              <a:t>Test Set</a:t>
            </a:r>
            <a:endParaRPr/>
          </a:p>
        </p:txBody>
      </p:sp>
      <p:grpSp>
        <p:nvGrpSpPr>
          <p:cNvPr id="10" name="Group 2"/>
          <p:cNvGrpSpPr/>
          <p:nvPr/>
        </p:nvGrpSpPr>
        <p:grpSpPr bwMode="auto">
          <a:xfrm>
            <a:off x="8112224" y="3501008"/>
            <a:ext cx="2916382" cy="2336800"/>
            <a:chOff x="6012873" y="2876550"/>
            <a:chExt cx="2916382" cy="1752599"/>
          </a:xfrm>
        </p:grpSpPr>
        <p:sp>
          <p:nvSpPr>
            <p:cNvPr id="11" name="Rectangle 7"/>
            <p:cNvSpPr/>
            <p:nvPr/>
          </p:nvSpPr>
          <p:spPr bwMode="auto">
            <a:xfrm>
              <a:off x="6012873" y="3486150"/>
              <a:ext cx="2909455" cy="533400"/>
            </a:xfrm>
            <a:prstGeom prst="rect">
              <a:avLst/>
            </a:prstGeom>
            <a:solidFill>
              <a:srgbClr val="FFCC66"/>
            </a:solidFill>
            <a:ln w="9525" cap="flat" cmpd="sng" algn="ctr">
              <a:noFill/>
              <a:prstDash val="solid"/>
              <a:miter lim="800000"/>
              <a:headEnd type="none" w="med" len="med"/>
              <a:tailEnd type="none" w="med" len="med"/>
            </a:ln>
          </p:spPr>
          <p:txBody>
            <a:bodyPr vert="horz" wrap="none" lIns="91440" tIns="45720" rIns="91440" bIns="45720" numCol="1" rtlCol="0" anchor="ctr" anchorCtr="0" compatLnSpc="1">
              <a:prstTxWarp prst="textNoShape">
                <a:avLst/>
              </a:prstTxWarp>
            </a:bodyPr>
            <a:lstStyle/>
            <a:p>
              <a:pPr algn="l">
                <a:defRPr/>
              </a:pPr>
              <a:r>
                <a:rPr lang="en-US" sz="2000">
                  <a:latin typeface="Calibri"/>
                  <a:cs typeface="Calibri"/>
                </a:rPr>
                <a:t>Training Set</a:t>
              </a:r>
              <a:endParaRPr/>
            </a:p>
          </p:txBody>
        </p:sp>
        <p:sp>
          <p:nvSpPr>
            <p:cNvPr id="12" name="Rectangle 11"/>
            <p:cNvSpPr/>
            <p:nvPr/>
          </p:nvSpPr>
          <p:spPr bwMode="auto">
            <a:xfrm>
              <a:off x="6012873" y="4095750"/>
              <a:ext cx="2909455" cy="533400"/>
            </a:xfrm>
            <a:prstGeom prst="rect">
              <a:avLst/>
            </a:prstGeom>
            <a:solidFill>
              <a:srgbClr val="FFCC66"/>
            </a:solidFill>
            <a:ln w="9525" cap="flat" cmpd="sng" algn="ctr">
              <a:noFill/>
              <a:prstDash val="solid"/>
              <a:miter lim="800000"/>
              <a:headEnd type="none" w="med" len="med"/>
              <a:tailEnd type="none" w="med" len="med"/>
            </a:ln>
          </p:spPr>
          <p:txBody>
            <a:bodyPr vert="horz" wrap="none" lIns="91440" tIns="45720" rIns="91440" bIns="45720" numCol="1" rtlCol="0" anchor="ctr" anchorCtr="0" compatLnSpc="1">
              <a:prstTxWarp prst="textNoShape">
                <a:avLst/>
              </a:prstTxWarp>
            </a:bodyPr>
            <a:lstStyle/>
            <a:p>
              <a:pPr algn="l">
                <a:defRPr/>
              </a:pPr>
              <a:r>
                <a:rPr lang="en-US" sz="2000">
                  <a:latin typeface="Calibri"/>
                  <a:cs typeface="Calibri"/>
                </a:rPr>
                <a:t>                         Training Set</a:t>
              </a:r>
              <a:endParaRPr/>
            </a:p>
          </p:txBody>
        </p:sp>
        <p:sp>
          <p:nvSpPr>
            <p:cNvPr id="13" name="Rectangle 13"/>
            <p:cNvSpPr/>
            <p:nvPr/>
          </p:nvSpPr>
          <p:spPr bwMode="auto">
            <a:xfrm>
              <a:off x="6019495" y="4095750"/>
              <a:ext cx="1039091" cy="533400"/>
            </a:xfrm>
            <a:prstGeom prst="rect">
              <a:avLst/>
            </a:prstGeom>
            <a:solidFill>
              <a:schemeClr val="accent5">
                <a:lumMod val="60000"/>
                <a:lumOff val="40000"/>
              </a:schemeClr>
            </a:solidFill>
            <a:ln w="9525" cap="flat" cmpd="sng" algn="ctr">
              <a:noFill/>
              <a:prstDash val="solid"/>
              <a:miter lim="800000"/>
              <a:headEnd type="none" w="med" len="med"/>
              <a:tailEnd type="none" w="med" len="med"/>
            </a:ln>
          </p:spPr>
          <p:txBody>
            <a:bodyPr vert="horz" wrap="none" lIns="91440" tIns="45720" rIns="91440" bIns="45720" numCol="1" rtlCol="0" anchor="ctr" anchorCtr="0" compatLnSpc="1">
              <a:prstTxWarp prst="textNoShape">
                <a:avLst/>
              </a:prstTxWarp>
            </a:bodyPr>
            <a:lstStyle/>
            <a:p>
              <a:pPr algn="l">
                <a:defRPr/>
              </a:pPr>
              <a:r>
                <a:rPr lang="en-US" sz="2000">
                  <a:latin typeface="Calibri"/>
                  <a:cs typeface="Calibri"/>
                </a:rPr>
                <a:t>Dev Test</a:t>
              </a:r>
            </a:p>
          </p:txBody>
        </p:sp>
        <p:sp>
          <p:nvSpPr>
            <p:cNvPr id="14" name="Rectangle 14"/>
            <p:cNvSpPr/>
            <p:nvPr/>
          </p:nvSpPr>
          <p:spPr bwMode="auto">
            <a:xfrm>
              <a:off x="6019800" y="2876550"/>
              <a:ext cx="2909455" cy="533400"/>
            </a:xfrm>
            <a:prstGeom prst="rect">
              <a:avLst/>
            </a:prstGeom>
            <a:solidFill>
              <a:srgbClr val="FFCC66"/>
            </a:solidFill>
            <a:ln w="9525" cap="flat" cmpd="sng" algn="ctr">
              <a:noFill/>
              <a:prstDash val="solid"/>
              <a:miter lim="800000"/>
              <a:headEnd type="none" w="med" len="med"/>
              <a:tailEnd type="none" w="med" len="med"/>
            </a:ln>
          </p:spPr>
          <p:txBody>
            <a:bodyPr vert="horz" wrap="none" lIns="91440" tIns="45720" rIns="91440" bIns="45720" numCol="1" rtlCol="0" anchor="ctr" anchorCtr="0" compatLnSpc="1">
              <a:prstTxWarp prst="textNoShape">
                <a:avLst/>
              </a:prstTxWarp>
            </a:bodyPr>
            <a:lstStyle/>
            <a:p>
              <a:pPr algn="l">
                <a:defRPr/>
              </a:pPr>
              <a:r>
                <a:rPr lang="en-US" sz="2000">
                  <a:latin typeface="Calibri"/>
                  <a:cs typeface="Calibri"/>
                </a:rPr>
                <a:t>Training Set</a:t>
              </a:r>
              <a:endParaRPr/>
            </a:p>
          </p:txBody>
        </p:sp>
        <p:sp>
          <p:nvSpPr>
            <p:cNvPr id="15" name="Rectangle 15"/>
            <p:cNvSpPr/>
            <p:nvPr/>
          </p:nvSpPr>
          <p:spPr bwMode="auto">
            <a:xfrm>
              <a:off x="7848600" y="3486150"/>
              <a:ext cx="1039091" cy="533400"/>
            </a:xfrm>
            <a:prstGeom prst="rect">
              <a:avLst/>
            </a:prstGeom>
            <a:solidFill>
              <a:schemeClr val="accent5">
                <a:lumMod val="60000"/>
                <a:lumOff val="40000"/>
              </a:schemeClr>
            </a:solidFill>
            <a:ln w="9525" cap="flat" cmpd="sng" algn="ctr">
              <a:noFill/>
              <a:prstDash val="solid"/>
              <a:miter lim="800000"/>
              <a:headEnd type="none" w="med" len="med"/>
              <a:tailEnd type="none" w="med" len="med"/>
            </a:ln>
          </p:spPr>
          <p:txBody>
            <a:bodyPr vert="horz" wrap="none" lIns="91440" tIns="45720" rIns="91440" bIns="45720" numCol="1" rtlCol="0" anchor="ctr" anchorCtr="0" compatLnSpc="1">
              <a:prstTxWarp prst="textNoShape">
                <a:avLst/>
              </a:prstTxWarp>
            </a:bodyPr>
            <a:lstStyle/>
            <a:p>
              <a:pPr algn="l">
                <a:defRPr/>
              </a:pPr>
              <a:r>
                <a:rPr lang="en-US" sz="2000">
                  <a:latin typeface="Calibri"/>
                  <a:cs typeface="Calibri"/>
                </a:rPr>
                <a:t>Dev Test</a:t>
              </a:r>
            </a:p>
          </p:txBody>
        </p:sp>
        <p:sp>
          <p:nvSpPr>
            <p:cNvPr id="16" name="Rectangle 16"/>
            <p:cNvSpPr/>
            <p:nvPr/>
          </p:nvSpPr>
          <p:spPr bwMode="auto">
            <a:xfrm>
              <a:off x="7391400" y="2876550"/>
              <a:ext cx="1039091" cy="533400"/>
            </a:xfrm>
            <a:prstGeom prst="rect">
              <a:avLst/>
            </a:prstGeom>
            <a:solidFill>
              <a:schemeClr val="accent5">
                <a:lumMod val="60000"/>
                <a:lumOff val="40000"/>
              </a:schemeClr>
            </a:solidFill>
            <a:ln w="9525" cap="flat" cmpd="sng" algn="ctr">
              <a:noFill/>
              <a:prstDash val="solid"/>
              <a:miter lim="800000"/>
              <a:headEnd type="none" w="med" len="med"/>
              <a:tailEnd type="none" w="med" len="med"/>
            </a:ln>
          </p:spPr>
          <p:txBody>
            <a:bodyPr vert="horz" wrap="none" lIns="91440" tIns="45720" rIns="91440" bIns="45720" numCol="1" rtlCol="0" anchor="ctr" anchorCtr="0" compatLnSpc="1">
              <a:prstTxWarp prst="textNoShape">
                <a:avLst/>
              </a:prstTxWarp>
            </a:bodyPr>
            <a:lstStyle/>
            <a:p>
              <a:pPr algn="l">
                <a:defRPr/>
              </a:pPr>
              <a:r>
                <a:rPr lang="en-US" sz="2000">
                  <a:latin typeface="Calibri"/>
                  <a:cs typeface="Calibri"/>
                </a:rPr>
                <a:t>Dev Test</a:t>
              </a: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en-US" sz="4000"/>
              <a:t>Positive or negative movie review?</a:t>
            </a:r>
            <a:endParaRPr/>
          </a:p>
        </p:txBody>
      </p:sp>
      <p:sp>
        <p:nvSpPr>
          <p:cNvPr id="5" name="Content Placeholder 2"/>
          <p:cNvSpPr>
            <a:spLocks noGrp="1"/>
          </p:cNvSpPr>
          <p:nvPr>
            <p:ph idx="1"/>
          </p:nvPr>
        </p:nvSpPr>
        <p:spPr bwMode="auto">
          <a:xfrm>
            <a:off x="2895600" y="1803400"/>
            <a:ext cx="7620000" cy="4445000"/>
          </a:xfrm>
        </p:spPr>
        <p:txBody>
          <a:bodyPr/>
          <a:lstStyle/>
          <a:p>
            <a:pPr>
              <a:defRPr/>
            </a:pPr>
            <a:r>
              <a:rPr lang="en-US"/>
              <a:t>unbelievably disappointing </a:t>
            </a:r>
            <a:endParaRPr/>
          </a:p>
          <a:p>
            <a:pPr>
              <a:defRPr/>
            </a:pPr>
            <a:r>
              <a:rPr lang="en-US"/>
              <a:t>Full of zany characters and richly applied satire, and some great plot twists</a:t>
            </a:r>
            <a:endParaRPr/>
          </a:p>
          <a:p>
            <a:pPr>
              <a:defRPr/>
            </a:pPr>
            <a:r>
              <a:rPr lang="en-US"/>
              <a:t> this is the greatest screwball comedy ever filmed</a:t>
            </a:r>
            <a:endParaRPr/>
          </a:p>
          <a:p>
            <a:pPr>
              <a:defRPr/>
            </a:pPr>
            <a:r>
              <a:rPr lang="en-US"/>
              <a:t> It was pathetic. The worst part about it was the boxing scenes.</a:t>
            </a:r>
            <a:endParaRPr/>
          </a:p>
          <a:p>
            <a:pPr>
              <a:defRPr/>
            </a:pPr>
            <a:endParaRPr lang="en-US"/>
          </a:p>
          <a:p>
            <a:pPr>
              <a:defRPr/>
            </a:pPr>
            <a:endParaRPr lang="en-US"/>
          </a:p>
          <a:p>
            <a:pPr>
              <a:defRPr/>
            </a:pPr>
            <a:endParaRPr lang="en-US"/>
          </a:p>
          <a:p>
            <a:pPr>
              <a:defRPr/>
            </a:pPr>
            <a:endParaRPr lang="en-US"/>
          </a:p>
          <a:p>
            <a:pPr>
              <a:defRPr/>
            </a:pPr>
            <a:endParaRPr lang="en-US"/>
          </a:p>
        </p:txBody>
      </p:sp>
      <p:pic>
        <p:nvPicPr>
          <p:cNvPr id="6" name="Picture 4" descr="Thumbs-down-icon.png"/>
          <p:cNvPicPr>
            <a:picLocks noChangeAspect="1"/>
          </p:cNvPicPr>
          <p:nvPr/>
        </p:nvPicPr>
        <p:blipFill>
          <a:blip r:embed="rId2"/>
          <a:stretch/>
        </p:blipFill>
        <p:spPr bwMode="auto">
          <a:xfrm>
            <a:off x="2286000" y="4241801"/>
            <a:ext cx="558800" cy="671509"/>
          </a:xfrm>
          <a:prstGeom prst="rect">
            <a:avLst/>
          </a:prstGeom>
        </p:spPr>
      </p:pic>
      <p:pic>
        <p:nvPicPr>
          <p:cNvPr id="7" name="Picture 5" descr="Thumbs-up-icon.png"/>
          <p:cNvPicPr>
            <a:picLocks noChangeAspect="1"/>
          </p:cNvPicPr>
          <p:nvPr/>
        </p:nvPicPr>
        <p:blipFill>
          <a:blip r:embed="rId3"/>
          <a:stretch/>
        </p:blipFill>
        <p:spPr bwMode="auto">
          <a:xfrm>
            <a:off x="2286001" y="2514603"/>
            <a:ext cx="591828" cy="711199"/>
          </a:xfrm>
          <a:prstGeom prst="rect">
            <a:avLst/>
          </a:prstGeom>
        </p:spPr>
      </p:pic>
      <p:pic>
        <p:nvPicPr>
          <p:cNvPr id="8" name="Picture 6" descr="Thumbs-down-icon.png"/>
          <p:cNvPicPr>
            <a:picLocks noChangeAspect="1"/>
          </p:cNvPicPr>
          <p:nvPr/>
        </p:nvPicPr>
        <p:blipFill>
          <a:blip r:embed="rId2"/>
          <a:stretch/>
        </p:blipFill>
        <p:spPr bwMode="auto">
          <a:xfrm>
            <a:off x="2286000" y="1803401"/>
            <a:ext cx="558800" cy="671509"/>
          </a:xfrm>
          <a:prstGeom prst="rect">
            <a:avLst/>
          </a:prstGeom>
        </p:spPr>
      </p:pic>
      <p:pic>
        <p:nvPicPr>
          <p:cNvPr id="9" name="Picture 7" descr="Thumbs-up-icon.png"/>
          <p:cNvPicPr>
            <a:picLocks noChangeAspect="1"/>
          </p:cNvPicPr>
          <p:nvPr/>
        </p:nvPicPr>
        <p:blipFill>
          <a:blip r:embed="rId3"/>
          <a:stretch/>
        </p:blipFill>
        <p:spPr bwMode="auto">
          <a:xfrm>
            <a:off x="2286000" y="3327402"/>
            <a:ext cx="591828" cy="711199"/>
          </a:xfrm>
          <a:prstGeom prst="rect">
            <a:avLst/>
          </a:prstGeom>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a:xfrm>
            <a:off x="2209800" y="0"/>
            <a:ext cx="7772400" cy="764704"/>
          </a:xfrm>
        </p:spPr>
        <p:txBody>
          <a:bodyPr/>
          <a:lstStyle/>
          <a:p>
            <a:pPr>
              <a:defRPr/>
            </a:pPr>
            <a:r>
              <a:rPr lang="en-US">
                <a:latin typeface="Tw Cen MT Condensed"/>
              </a:rPr>
              <a:t>Training size</a:t>
            </a:r>
            <a:endParaRPr/>
          </a:p>
        </p:txBody>
      </p:sp>
      <p:sp>
        <p:nvSpPr>
          <p:cNvPr id="5" name="Rectangle 3"/>
          <p:cNvSpPr>
            <a:spLocks noGrp="1" noChangeArrowheads="1"/>
          </p:cNvSpPr>
          <p:nvPr>
            <p:ph idx="1"/>
          </p:nvPr>
        </p:nvSpPr>
        <p:spPr bwMode="auto">
          <a:xfrm>
            <a:off x="1991544" y="980728"/>
            <a:ext cx="7772400" cy="1109662"/>
          </a:xfrm>
          <a:prstGeom prst="rect">
            <a:avLst/>
          </a:prstGeom>
          <a:solidFill>
            <a:schemeClr val="bg1"/>
          </a:solidFill>
        </p:spPr>
        <p:txBody>
          <a:bodyPr/>
          <a:lstStyle/>
          <a:p>
            <a:pPr>
              <a:defRPr/>
            </a:pPr>
            <a:r>
              <a:rPr lang="en-US" dirty="0">
                <a:latin typeface="Calibri"/>
              </a:rPr>
              <a:t>The more the better! (usually)</a:t>
            </a:r>
            <a:endParaRPr dirty="0"/>
          </a:p>
          <a:p>
            <a:pPr>
              <a:defRPr/>
            </a:pPr>
            <a:r>
              <a:rPr lang="en-US" dirty="0">
                <a:latin typeface="Calibri"/>
              </a:rPr>
              <a:t>Results for text classification</a:t>
            </a:r>
            <a:r>
              <a:rPr lang="en-US" baseline="30000" dirty="0">
                <a:latin typeface="Calibri"/>
              </a:rPr>
              <a:t>*</a:t>
            </a:r>
            <a:endParaRPr dirty="0"/>
          </a:p>
        </p:txBody>
      </p:sp>
      <p:sp>
        <p:nvSpPr>
          <p:cNvPr id="6" name="Footer Placeholder 3"/>
          <p:cNvSpPr>
            <a:spLocks noGrp="1"/>
          </p:cNvSpPr>
          <p:nvPr>
            <p:ph type="ftr" sz="quarter" idx="4294967295"/>
          </p:nvPr>
        </p:nvSpPr>
        <p:spPr bwMode="auto">
          <a:xfrm>
            <a:off x="1703512" y="6021288"/>
            <a:ext cx="10488488" cy="464096"/>
          </a:xfrm>
          <a:prstGeom prst="rect">
            <a:avLst/>
          </a:prstGeom>
          <a:noFill/>
        </p:spPr>
        <p:txBody>
          <a:bodyPr lIns="0" rIns="0"/>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2000" b="0" dirty="0"/>
              <a:t>*From: Improving the Performance of Naive Bayes for Text Classification, Shen and Yang,</a:t>
            </a:r>
            <a:endParaRPr sz="4400" dirty="0"/>
          </a:p>
        </p:txBody>
      </p:sp>
      <p:pic>
        <p:nvPicPr>
          <p:cNvPr id="7" name="Picture 6" descr="train_size1"/>
          <p:cNvPicPr>
            <a:picLocks noChangeAspect="1" noChangeArrowheads="1"/>
          </p:cNvPicPr>
          <p:nvPr/>
        </p:nvPicPr>
        <p:blipFill>
          <a:blip r:embed="rId2"/>
          <a:stretch/>
        </p:blipFill>
        <p:spPr bwMode="auto">
          <a:xfrm>
            <a:off x="3800476" y="2125662"/>
            <a:ext cx="4429125" cy="3390900"/>
          </a:xfrm>
          <a:prstGeom prst="rect">
            <a:avLst/>
          </a:prstGeom>
          <a:noFill/>
          <a:ln>
            <a:noFill/>
          </a:ln>
        </p:spPr>
      </p:pic>
      <p:sp>
        <p:nvSpPr>
          <p:cNvPr id="8" name="TextBox 6"/>
          <p:cNvSpPr>
            <a:spLocks/>
          </p:cNvSpPr>
          <p:nvPr/>
        </p:nvSpPr>
        <p:spPr bwMode="auto">
          <a:xfrm>
            <a:off x="2209800" y="5573712"/>
            <a:ext cx="9358808" cy="400110"/>
          </a:xfrm>
          <a:prstGeom prst="rect">
            <a:avLst/>
          </a:prstGeom>
          <a:noFill/>
        </p:spPr>
        <p:txBody>
          <a:bodyPr wrap="square">
            <a:spAutoFit/>
          </a:bodyPr>
          <a:lstStyle/>
          <a:p>
            <a:pPr>
              <a:defRPr/>
            </a:pPr>
            <a:r>
              <a:rPr lang="en-US" sz="2000" dirty="0">
                <a:latin typeface="+mj-lt"/>
              </a:rPr>
              <a:t>Test error vs training size on the newsgroups </a:t>
            </a:r>
            <a:r>
              <a:rPr lang="en-US" sz="2000" dirty="0" err="1">
                <a:latin typeface="+mj-lt"/>
              </a:rPr>
              <a:t>rec.sport.baseball</a:t>
            </a:r>
            <a:r>
              <a:rPr lang="en-US" sz="2000" dirty="0">
                <a:latin typeface="+mj-lt"/>
              </a:rPr>
              <a:t> and </a:t>
            </a:r>
            <a:r>
              <a:rPr lang="en-US" sz="2000" dirty="0" err="1">
                <a:latin typeface="+mj-lt"/>
              </a:rPr>
              <a:t>rec.sport.hockey</a:t>
            </a:r>
            <a:endParaRPr lang="en-US" sz="2000" dirty="0">
              <a:latin typeface="+mj-lt"/>
            </a:endParaRPr>
          </a:p>
        </p:txBody>
      </p:sp>
      <p:sp>
        <p:nvSpPr>
          <p:cNvPr id="2" name="Rectangle 1">
            <a:extLst>
              <a:ext uri="{FF2B5EF4-FFF2-40B4-BE49-F238E27FC236}">
                <a16:creationId xmlns:a16="http://schemas.microsoft.com/office/drawing/2014/main" id="{7099FE47-A333-451A-B1EF-BB0003E6F108}"/>
              </a:ext>
            </a:extLst>
          </p:cNvPr>
          <p:cNvSpPr/>
          <p:nvPr/>
        </p:nvSpPr>
        <p:spPr>
          <a:xfrm>
            <a:off x="1695020" y="6564968"/>
            <a:ext cx="2949846" cy="338554"/>
          </a:xfrm>
          <a:prstGeom prst="rect">
            <a:avLst/>
          </a:prstGeom>
        </p:spPr>
        <p:txBody>
          <a:bodyPr wrap="none">
            <a:spAutoFit/>
          </a:bodyPr>
          <a:lstStyle/>
          <a:p>
            <a:r>
              <a:rPr lang="en-US" dirty="0">
                <a:latin typeface="Calibri" panose="020F0502020204030204" pitchFamily="34" charset="0"/>
                <a:cs typeface="Calibri" panose="020F0502020204030204" pitchFamily="34" charset="0"/>
              </a:rPr>
              <a:t>Slide from </a:t>
            </a:r>
            <a:r>
              <a:rPr lang="en-US" dirty="0" err="1">
                <a:latin typeface="Calibri" panose="020F0502020204030204" pitchFamily="34" charset="0"/>
                <a:cs typeface="Calibri" panose="020F0502020204030204" pitchFamily="34" charset="0"/>
              </a:rPr>
              <a:t>Nakov</a:t>
            </a:r>
            <a:r>
              <a:rPr lang="en-US" dirty="0">
                <a:latin typeface="Calibri" panose="020F0502020204030204" pitchFamily="34" charset="0"/>
                <a:cs typeface="Calibri" panose="020F0502020204030204" pitchFamily="34" charset="0"/>
              </a:rPr>
              <a:t>/Hearst/Rosario</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p:txBody>
          <a:bodyPr/>
          <a:lstStyle/>
          <a:p>
            <a:pPr>
              <a:defRPr/>
            </a:pPr>
            <a:r>
              <a:rPr lang="en-US" sz="4800"/>
              <a:t>Training size</a:t>
            </a:r>
            <a:endParaRPr/>
          </a:p>
        </p:txBody>
      </p:sp>
      <p:sp>
        <p:nvSpPr>
          <p:cNvPr id="5" name="Footer Placeholder 3"/>
          <p:cNvSpPr>
            <a:spLocks noGrp="1"/>
          </p:cNvSpPr>
          <p:nvPr>
            <p:ph type="ftr" sz="quarter" idx="4294967295"/>
          </p:nvPr>
        </p:nvSpPr>
        <p:spPr bwMode="auto">
          <a:xfrm>
            <a:off x="2279576" y="6096061"/>
            <a:ext cx="8911008" cy="533339"/>
          </a:xfrm>
          <a:prstGeom prst="rect">
            <a:avLst/>
          </a:prstGeom>
          <a:noFill/>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600" b="0" dirty="0"/>
              <a:t>*From: Improving the Performance of Naive Bayes for Text Classification, Shen and Yang,</a:t>
            </a:r>
            <a:endParaRPr sz="3600" dirty="0"/>
          </a:p>
        </p:txBody>
      </p:sp>
      <p:pic>
        <p:nvPicPr>
          <p:cNvPr id="6" name="Picture 4" descr="train_size2"/>
          <p:cNvPicPr>
            <a:picLocks noChangeAspect="1" noChangeArrowheads="1"/>
          </p:cNvPicPr>
          <p:nvPr/>
        </p:nvPicPr>
        <p:blipFill>
          <a:blip r:embed="rId2"/>
          <a:stretch/>
        </p:blipFill>
        <p:spPr bwMode="auto">
          <a:xfrm>
            <a:off x="3721100" y="1611313"/>
            <a:ext cx="4838700" cy="3810000"/>
          </a:xfrm>
          <a:prstGeom prst="rect">
            <a:avLst/>
          </a:prstGeom>
          <a:noFill/>
          <a:ln>
            <a:noFill/>
          </a:ln>
        </p:spPr>
      </p:pic>
      <p:sp>
        <p:nvSpPr>
          <p:cNvPr id="7" name="TextBox 1"/>
          <p:cNvSpPr>
            <a:spLocks/>
          </p:cNvSpPr>
          <p:nvPr/>
        </p:nvSpPr>
        <p:spPr bwMode="auto">
          <a:xfrm>
            <a:off x="2441576" y="5695951"/>
            <a:ext cx="8911008" cy="400110"/>
          </a:xfrm>
          <a:prstGeom prst="rect">
            <a:avLst/>
          </a:prstGeom>
          <a:noFill/>
        </p:spPr>
        <p:txBody>
          <a:bodyPr wrap="square">
            <a:spAutoFit/>
          </a:bodyPr>
          <a:lstStyle/>
          <a:p>
            <a:pPr>
              <a:defRPr/>
            </a:pPr>
            <a:r>
              <a:rPr lang="en-US" sz="2000" dirty="0">
                <a:latin typeface="+mj-lt"/>
              </a:rPr>
              <a:t>Test error vs training size on the newsgroups </a:t>
            </a:r>
            <a:r>
              <a:rPr lang="en-US" sz="2000" dirty="0" err="1">
                <a:latin typeface="+mj-lt"/>
              </a:rPr>
              <a:t>alt.atheism</a:t>
            </a:r>
            <a:r>
              <a:rPr lang="en-US" sz="2000" dirty="0">
                <a:latin typeface="+mj-lt"/>
              </a:rPr>
              <a:t> and </a:t>
            </a:r>
            <a:r>
              <a:rPr lang="en-US" sz="2000" dirty="0" err="1">
                <a:latin typeface="+mj-lt"/>
              </a:rPr>
              <a:t>talk.religion.misc</a:t>
            </a:r>
            <a:endParaRPr lang="en-US" sz="2000" dirty="0">
              <a:latin typeface="+mj-lt"/>
            </a:endParaRPr>
          </a:p>
        </p:txBody>
      </p:sp>
      <p:sp>
        <p:nvSpPr>
          <p:cNvPr id="8" name="Rectangle 7">
            <a:extLst>
              <a:ext uri="{FF2B5EF4-FFF2-40B4-BE49-F238E27FC236}">
                <a16:creationId xmlns:a16="http://schemas.microsoft.com/office/drawing/2014/main" id="{26C27E81-3A94-4998-B3E9-78B950658EF2}"/>
              </a:ext>
            </a:extLst>
          </p:cNvPr>
          <p:cNvSpPr/>
          <p:nvPr/>
        </p:nvSpPr>
        <p:spPr bwMode="auto">
          <a:xfrm>
            <a:off x="1695020" y="6564968"/>
            <a:ext cx="2949846" cy="338554"/>
          </a:xfrm>
          <a:prstGeom prst="rect">
            <a:avLst/>
          </a:prstGeom>
        </p:spPr>
        <p:txBody>
          <a:bodyPr wrap="none">
            <a:spAutoFit/>
          </a:bodyPr>
          <a:lstStyle/>
          <a:p>
            <a:r>
              <a:rPr lang="en-US" dirty="0">
                <a:latin typeface="Calibri" panose="020F0502020204030204" pitchFamily="34" charset="0"/>
                <a:cs typeface="Calibri" panose="020F0502020204030204" pitchFamily="34" charset="0"/>
              </a:rPr>
              <a:t>Slide from </a:t>
            </a:r>
            <a:r>
              <a:rPr lang="en-US" dirty="0" err="1">
                <a:latin typeface="Calibri" panose="020F0502020204030204" pitchFamily="34" charset="0"/>
                <a:cs typeface="Calibri" panose="020F0502020204030204" pitchFamily="34" charset="0"/>
              </a:rPr>
              <a:t>Nakov</a:t>
            </a:r>
            <a:r>
              <a:rPr lang="en-US" dirty="0">
                <a:latin typeface="Calibri" panose="020F0502020204030204" pitchFamily="34" charset="0"/>
                <a:cs typeface="Calibri" panose="020F0502020204030204" pitchFamily="34" charset="0"/>
              </a:rPr>
              <a:t>/Hearst/Rosario</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p:txBody>
          <a:bodyPr/>
          <a:lstStyle/>
          <a:p>
            <a:pPr>
              <a:defRPr/>
            </a:pPr>
            <a:r>
              <a:rPr lang="en-US" sz="4800"/>
              <a:t>Training size</a:t>
            </a:r>
            <a:endParaRPr/>
          </a:p>
        </p:txBody>
      </p:sp>
      <p:sp>
        <p:nvSpPr>
          <p:cNvPr id="5" name="Footer Placeholder 3"/>
          <p:cNvSpPr>
            <a:spLocks noGrp="1"/>
          </p:cNvSpPr>
          <p:nvPr>
            <p:ph type="ftr" sz="quarter" idx="4294967295"/>
          </p:nvPr>
        </p:nvSpPr>
        <p:spPr bwMode="auto">
          <a:xfrm>
            <a:off x="1828800" y="6094461"/>
            <a:ext cx="9379768" cy="338554"/>
          </a:xfrm>
          <a:prstGeom prst="rect">
            <a:avLst/>
          </a:prstGeom>
          <a:noFill/>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dirty="0"/>
              <a:t>From: Improving the Performance of Naive Bayes for Text Classification, Shen and Yang</a:t>
            </a:r>
            <a:endParaRPr sz="4000" dirty="0"/>
          </a:p>
        </p:txBody>
      </p:sp>
      <p:pic>
        <p:nvPicPr>
          <p:cNvPr id="6" name="Picture 6" descr="train_size3"/>
          <p:cNvPicPr>
            <a:picLocks noChangeAspect="1" noChangeArrowheads="1"/>
          </p:cNvPicPr>
          <p:nvPr/>
        </p:nvPicPr>
        <p:blipFill>
          <a:blip r:embed="rId2"/>
          <a:stretch/>
        </p:blipFill>
        <p:spPr bwMode="auto">
          <a:xfrm>
            <a:off x="3431704" y="1250584"/>
            <a:ext cx="4648200" cy="3590925"/>
          </a:xfrm>
          <a:prstGeom prst="rect">
            <a:avLst/>
          </a:prstGeom>
          <a:noFill/>
          <a:ln>
            <a:noFill/>
          </a:ln>
        </p:spPr>
      </p:pic>
      <p:pic>
        <p:nvPicPr>
          <p:cNvPr id="7" name="Picture 7" descr="train_size3_caption"/>
          <p:cNvPicPr>
            <a:picLocks noChangeAspect="1" noChangeArrowheads="1"/>
          </p:cNvPicPr>
          <p:nvPr/>
        </p:nvPicPr>
        <p:blipFill>
          <a:blip r:embed="rId3"/>
          <a:stretch/>
        </p:blipFill>
        <p:spPr bwMode="auto">
          <a:xfrm>
            <a:off x="2895600" y="4990681"/>
            <a:ext cx="6400800" cy="590549"/>
          </a:xfrm>
          <a:prstGeom prst="rect">
            <a:avLst/>
          </a:prstGeom>
          <a:noFill/>
          <a:ln>
            <a:noFill/>
          </a:ln>
        </p:spPr>
      </p:pic>
      <p:sp>
        <p:nvSpPr>
          <p:cNvPr id="8" name="Rectangle 7">
            <a:extLst>
              <a:ext uri="{FF2B5EF4-FFF2-40B4-BE49-F238E27FC236}">
                <a16:creationId xmlns:a16="http://schemas.microsoft.com/office/drawing/2014/main" id="{BA971565-AF24-4712-8197-62CCEC327A8C}"/>
              </a:ext>
            </a:extLst>
          </p:cNvPr>
          <p:cNvSpPr/>
          <p:nvPr/>
        </p:nvSpPr>
        <p:spPr bwMode="auto">
          <a:xfrm>
            <a:off x="1695020" y="6564968"/>
            <a:ext cx="2949846" cy="338554"/>
          </a:xfrm>
          <a:prstGeom prst="rect">
            <a:avLst/>
          </a:prstGeom>
        </p:spPr>
        <p:txBody>
          <a:bodyPr wrap="none">
            <a:spAutoFit/>
          </a:bodyPr>
          <a:lstStyle/>
          <a:p>
            <a:r>
              <a:rPr lang="en-US" dirty="0">
                <a:latin typeface="Calibri" panose="020F0502020204030204" pitchFamily="34" charset="0"/>
                <a:cs typeface="Calibri" panose="020F0502020204030204" pitchFamily="34" charset="0"/>
              </a:rPr>
              <a:t>Slide from </a:t>
            </a:r>
            <a:r>
              <a:rPr lang="en-US" dirty="0" err="1">
                <a:latin typeface="Calibri" panose="020F0502020204030204" pitchFamily="34" charset="0"/>
                <a:cs typeface="Calibri" panose="020F0502020204030204" pitchFamily="34" charset="0"/>
              </a:rPr>
              <a:t>Nakov</a:t>
            </a:r>
            <a:r>
              <a:rPr lang="en-US" dirty="0">
                <a:latin typeface="Calibri" panose="020F0502020204030204" pitchFamily="34" charset="0"/>
                <a:cs typeface="Calibri" panose="020F0502020204030204" pitchFamily="34" charset="0"/>
              </a:rPr>
              <a:t>/Hearst/Rosario</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a:xfrm>
            <a:off x="2157413" y="0"/>
            <a:ext cx="7772400" cy="762000"/>
          </a:xfrm>
        </p:spPr>
        <p:txBody>
          <a:bodyPr/>
          <a:lstStyle/>
          <a:p>
            <a:pPr>
              <a:defRPr/>
            </a:pPr>
            <a:r>
              <a:rPr lang="en-US" sz="4800"/>
              <a:t>Training Size</a:t>
            </a:r>
            <a:endParaRPr/>
          </a:p>
        </p:txBody>
      </p:sp>
      <p:sp>
        <p:nvSpPr>
          <p:cNvPr id="5" name="Rectangle 3"/>
          <p:cNvSpPr>
            <a:spLocks noGrp="1" noChangeArrowheads="1"/>
          </p:cNvSpPr>
          <p:nvPr>
            <p:ph idx="1"/>
          </p:nvPr>
        </p:nvSpPr>
        <p:spPr bwMode="auto">
          <a:xfrm>
            <a:off x="2138363" y="1219200"/>
            <a:ext cx="7772400" cy="882650"/>
          </a:xfrm>
        </p:spPr>
        <p:txBody>
          <a:bodyPr/>
          <a:lstStyle/>
          <a:p>
            <a:pPr>
              <a:defRPr/>
            </a:pPr>
            <a:r>
              <a:rPr lang="en-US">
                <a:latin typeface="Calibri"/>
              </a:rPr>
              <a:t>Author identification</a:t>
            </a:r>
            <a:endParaRPr/>
          </a:p>
        </p:txBody>
      </p:sp>
      <p:sp>
        <p:nvSpPr>
          <p:cNvPr id="6" name="Footer Placeholder 3"/>
          <p:cNvSpPr>
            <a:spLocks noGrp="1"/>
          </p:cNvSpPr>
          <p:nvPr>
            <p:ph type="ftr" sz="quarter" idx="4294967295"/>
          </p:nvPr>
        </p:nvSpPr>
        <p:spPr bwMode="auto">
          <a:xfrm>
            <a:off x="2855640" y="5988982"/>
            <a:ext cx="8382000" cy="304800"/>
          </a:xfrm>
          <a:prstGeom prst="rect">
            <a:avLst/>
          </a:prstGeom>
          <a:noFill/>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2000" b="0" dirty="0"/>
              <a:t>Authorship Attribution a Comparison Of Three Methods, Matthew Care</a:t>
            </a:r>
            <a:endParaRPr sz="4000" dirty="0"/>
          </a:p>
        </p:txBody>
      </p:sp>
      <p:pic>
        <p:nvPicPr>
          <p:cNvPr id="7" name="Picture 4" descr="infl_training_size_auth_ident"/>
          <p:cNvPicPr>
            <a:picLocks noChangeAspect="1" noChangeArrowheads="1"/>
          </p:cNvPicPr>
          <p:nvPr/>
        </p:nvPicPr>
        <p:blipFill>
          <a:blip r:embed="rId2"/>
          <a:stretch/>
        </p:blipFill>
        <p:spPr bwMode="auto">
          <a:xfrm>
            <a:off x="3090863" y="1794341"/>
            <a:ext cx="5867399" cy="3924300"/>
          </a:xfrm>
          <a:prstGeom prst="rect">
            <a:avLst/>
          </a:prstGeom>
          <a:noFill/>
          <a:ln>
            <a:noFill/>
          </a:ln>
        </p:spPr>
      </p:pic>
      <p:sp>
        <p:nvSpPr>
          <p:cNvPr id="8" name="Rectangle 7">
            <a:extLst>
              <a:ext uri="{FF2B5EF4-FFF2-40B4-BE49-F238E27FC236}">
                <a16:creationId xmlns:a16="http://schemas.microsoft.com/office/drawing/2014/main" id="{E1E7CF90-471A-4AFA-B08C-8C1119AC3311}"/>
              </a:ext>
            </a:extLst>
          </p:cNvPr>
          <p:cNvSpPr/>
          <p:nvPr/>
        </p:nvSpPr>
        <p:spPr bwMode="auto">
          <a:xfrm>
            <a:off x="1695020" y="6564968"/>
            <a:ext cx="2949846" cy="338554"/>
          </a:xfrm>
          <a:prstGeom prst="rect">
            <a:avLst/>
          </a:prstGeom>
        </p:spPr>
        <p:txBody>
          <a:bodyPr wrap="none">
            <a:spAutoFit/>
          </a:bodyPr>
          <a:lstStyle/>
          <a:p>
            <a:r>
              <a:rPr lang="en-US" dirty="0">
                <a:latin typeface="Calibri" panose="020F0502020204030204" pitchFamily="34" charset="0"/>
                <a:cs typeface="Calibri" panose="020F0502020204030204" pitchFamily="34" charset="0"/>
              </a:rPr>
              <a:t>Slide from </a:t>
            </a:r>
            <a:r>
              <a:rPr lang="en-US" dirty="0" err="1">
                <a:latin typeface="Calibri" panose="020F0502020204030204" pitchFamily="34" charset="0"/>
                <a:cs typeface="Calibri" panose="020F0502020204030204" pitchFamily="34" charset="0"/>
              </a:rPr>
              <a:t>Nakov</a:t>
            </a:r>
            <a:r>
              <a:rPr lang="en-US" dirty="0">
                <a:latin typeface="Calibri" panose="020F0502020204030204" pitchFamily="34" charset="0"/>
                <a:cs typeface="Calibri" panose="020F0502020204030204" pitchFamily="34" charset="0"/>
              </a:rPr>
              <a:t>/Hearst/Rosario</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a:xfrm>
            <a:off x="2209800" y="0"/>
            <a:ext cx="8458200" cy="762000"/>
          </a:xfrm>
        </p:spPr>
        <p:txBody>
          <a:bodyPr/>
          <a:lstStyle/>
          <a:p>
            <a:pPr>
              <a:defRPr/>
            </a:pPr>
            <a:r>
              <a:rPr lang="en-US" sz="4800"/>
              <a:t>Violation of NB Assumptions</a:t>
            </a:r>
            <a:endParaRPr/>
          </a:p>
        </p:txBody>
      </p:sp>
      <p:sp>
        <p:nvSpPr>
          <p:cNvPr id="5" name="Rectangle 3"/>
          <p:cNvSpPr>
            <a:spLocks noGrp="1" noChangeArrowheads="1"/>
          </p:cNvSpPr>
          <p:nvPr>
            <p:ph idx="1"/>
          </p:nvPr>
        </p:nvSpPr>
        <p:spPr bwMode="auto"/>
        <p:txBody>
          <a:bodyPr/>
          <a:lstStyle/>
          <a:p>
            <a:pPr>
              <a:defRPr/>
            </a:pPr>
            <a:r>
              <a:rPr lang="en-US">
                <a:latin typeface="Calibri"/>
              </a:rPr>
              <a:t>Conditional independence</a:t>
            </a:r>
            <a:endParaRPr/>
          </a:p>
          <a:p>
            <a:pPr>
              <a:defRPr/>
            </a:pPr>
            <a:r>
              <a:rPr lang="ja-JP">
                <a:latin typeface="Calibri"/>
              </a:rPr>
              <a:t>“</a:t>
            </a:r>
            <a:r>
              <a:rPr lang="en-US">
                <a:latin typeface="Calibri"/>
              </a:rPr>
              <a:t>Positional independence</a:t>
            </a:r>
            <a:r>
              <a:rPr lang="ja-JP">
                <a:latin typeface="Calibri"/>
              </a:rPr>
              <a:t>”</a:t>
            </a:r>
            <a:endParaRPr lang="en-US">
              <a:latin typeface="Calibri"/>
            </a:endParaRPr>
          </a:p>
          <a:p>
            <a:pPr>
              <a:defRPr/>
            </a:pPr>
            <a:r>
              <a:rPr lang="en-US">
                <a:latin typeface="Calibri"/>
              </a:rPr>
              <a:t>Examples?</a:t>
            </a:r>
            <a:endParaRPr/>
          </a:p>
        </p:txBody>
      </p:sp>
      <p:sp>
        <p:nvSpPr>
          <p:cNvPr id="6" name="Footer Placeholder 4"/>
          <p:cNvSpPr>
            <a:spLocks noGrp="1"/>
          </p:cNvSpPr>
          <p:nvPr>
            <p:ph type="ftr" sz="quarter" idx="4294967295"/>
          </p:nvPr>
        </p:nvSpPr>
        <p:spPr bwMode="auto">
          <a:xfrm>
            <a:off x="1199456" y="6564135"/>
            <a:ext cx="3200400" cy="304800"/>
          </a:xfrm>
          <a:prstGeom prst="rect">
            <a:avLst/>
          </a:prstGeom>
          <a:noFill/>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600" b="0" dirty="0">
                <a:latin typeface="Tw Cen MT"/>
              </a:rPr>
              <a:t>Slide from Chris Manning</a:t>
            </a:r>
            <a:endParaRP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p:txBody>
          <a:bodyPr/>
          <a:lstStyle/>
          <a:p>
            <a:pPr>
              <a:defRPr/>
            </a:pPr>
            <a:r>
              <a:rPr lang="en-US" sz="4800"/>
              <a:t>Naïve Bayes is Not So Naïve</a:t>
            </a:r>
            <a:endParaRPr/>
          </a:p>
        </p:txBody>
      </p:sp>
      <p:sp>
        <p:nvSpPr>
          <p:cNvPr id="5" name="Rectangle 3"/>
          <p:cNvSpPr>
            <a:spLocks noGrp="1" noChangeArrowheads="1"/>
          </p:cNvSpPr>
          <p:nvPr>
            <p:ph idx="1"/>
          </p:nvPr>
        </p:nvSpPr>
        <p:spPr bwMode="auto">
          <a:xfrm>
            <a:off x="1676401" y="1371600"/>
            <a:ext cx="9532167" cy="4876800"/>
          </a:xfrm>
        </p:spPr>
        <p:txBody>
          <a:bodyPr/>
          <a:lstStyle/>
          <a:p>
            <a:pPr marL="363538" indent="-363538">
              <a:defRPr/>
            </a:pPr>
            <a:r>
              <a:rPr lang="en-US" sz="2400" dirty="0"/>
              <a:t>Naïve Bayes: first and second place in KDD-CUP 97 competition, among 16 (then) state of the art algorithms</a:t>
            </a:r>
            <a:endParaRPr dirty="0"/>
          </a:p>
          <a:p>
            <a:pPr marL="571500" lvl="1" indent="-165100">
              <a:lnSpc>
                <a:spcPct val="90000"/>
              </a:lnSpc>
              <a:buNone/>
              <a:defRPr/>
            </a:pPr>
            <a:r>
              <a:rPr lang="en-US" dirty="0">
                <a:latin typeface="Calibri"/>
              </a:rPr>
              <a:t>	</a:t>
            </a:r>
            <a:r>
              <a:rPr lang="en-US" sz="2000" dirty="0"/>
              <a:t>Goal: Financial services industry direct mail response prediction model: Predict if the recipient of mail will actually respond to the advertisement – 750,000 records.</a:t>
            </a:r>
            <a:endParaRPr dirty="0"/>
          </a:p>
          <a:p>
            <a:pPr marL="363538" indent="-363538">
              <a:defRPr/>
            </a:pPr>
            <a:r>
              <a:rPr lang="en-US" sz="2400" dirty="0"/>
              <a:t>Robust to Irrelevant Features</a:t>
            </a:r>
            <a:endParaRPr dirty="0"/>
          </a:p>
          <a:p>
            <a:pPr marL="571500" lvl="1" indent="-165100">
              <a:lnSpc>
                <a:spcPct val="90000"/>
              </a:lnSpc>
              <a:buNone/>
              <a:defRPr/>
            </a:pPr>
            <a:r>
              <a:rPr lang="en-US" sz="2000" dirty="0"/>
              <a:t>	Irrelevant Features cancel each other without affecting results</a:t>
            </a:r>
            <a:endParaRPr dirty="0"/>
          </a:p>
          <a:p>
            <a:pPr marL="571500" lvl="1" indent="-165100">
              <a:lnSpc>
                <a:spcPct val="90000"/>
              </a:lnSpc>
              <a:buNone/>
              <a:defRPr/>
            </a:pPr>
            <a:r>
              <a:rPr lang="en-US" sz="2000" dirty="0"/>
              <a:t>	Instead Decision Trees can </a:t>
            </a:r>
            <a:r>
              <a:rPr lang="en-US" sz="2000" dirty="0">
                <a:solidFill>
                  <a:srgbClr val="C00000"/>
                </a:solidFill>
              </a:rPr>
              <a:t>heavily</a:t>
            </a:r>
            <a:r>
              <a:rPr lang="en-US" sz="2000" dirty="0"/>
              <a:t> suffer from this.</a:t>
            </a:r>
            <a:endParaRPr dirty="0"/>
          </a:p>
          <a:p>
            <a:pPr marL="363538" indent="-363538">
              <a:defRPr/>
            </a:pPr>
            <a:r>
              <a:rPr lang="en-US" sz="2400" dirty="0"/>
              <a:t>Very good in domains with many </a:t>
            </a:r>
            <a:r>
              <a:rPr lang="en-US" sz="2400" dirty="0">
                <a:solidFill>
                  <a:srgbClr val="C00000"/>
                </a:solidFill>
              </a:rPr>
              <a:t>equally important</a:t>
            </a:r>
            <a:r>
              <a:rPr lang="en-US" sz="2400" dirty="0"/>
              <a:t> features</a:t>
            </a:r>
            <a:endParaRPr dirty="0"/>
          </a:p>
          <a:p>
            <a:pPr marL="571500" lvl="1" indent="-165100">
              <a:buNone/>
              <a:defRPr/>
            </a:pPr>
            <a:r>
              <a:rPr lang="en-US" sz="2000" dirty="0"/>
              <a:t>	Decision Trees suffer from </a:t>
            </a:r>
            <a:r>
              <a:rPr lang="en-US" sz="2000" i="1" dirty="0"/>
              <a:t>fragmentation</a:t>
            </a:r>
            <a:r>
              <a:rPr lang="en-US" sz="2000" dirty="0"/>
              <a:t> in such cases – especially if little data</a:t>
            </a:r>
            <a:endParaRPr lang="en-US" sz="1800" dirty="0"/>
          </a:p>
          <a:p>
            <a:pPr marL="363538" indent="-363538">
              <a:defRPr/>
            </a:pPr>
            <a:r>
              <a:rPr lang="en-US" sz="2400" dirty="0"/>
              <a:t>A good dependable baseline for text classification (but not the best)!</a:t>
            </a:r>
            <a:endParaRPr dirty="0"/>
          </a:p>
        </p:txBody>
      </p:sp>
      <p:sp>
        <p:nvSpPr>
          <p:cNvPr id="6" name="Footer Placeholder 4"/>
          <p:cNvSpPr>
            <a:spLocks noGrp="1"/>
          </p:cNvSpPr>
          <p:nvPr>
            <p:ph type="ftr" sz="quarter" idx="4294967295"/>
          </p:nvPr>
        </p:nvSpPr>
        <p:spPr bwMode="auto">
          <a:xfrm>
            <a:off x="1343472" y="6560198"/>
            <a:ext cx="2362200" cy="304800"/>
          </a:xfrm>
          <a:prstGeom prst="rect">
            <a:avLst/>
          </a:prstGeom>
          <a:noFill/>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600" b="0" dirty="0">
                <a:latin typeface="Tw Cen MT"/>
              </a:rPr>
              <a:t>Slide from Chris Manning</a:t>
            </a:r>
            <a:endParaRP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en-US">
                <a:latin typeface="Tw Cen MT Condensed"/>
              </a:rPr>
              <a:t>Naïve Bayes is Not So Naïve</a:t>
            </a:r>
            <a:endParaRPr/>
          </a:p>
        </p:txBody>
      </p:sp>
      <p:sp>
        <p:nvSpPr>
          <p:cNvPr id="5" name="Content Placeholder 2"/>
          <p:cNvSpPr>
            <a:spLocks noGrp="1"/>
          </p:cNvSpPr>
          <p:nvPr>
            <p:ph idx="1"/>
          </p:nvPr>
        </p:nvSpPr>
        <p:spPr bwMode="auto"/>
        <p:txBody>
          <a:bodyPr/>
          <a:lstStyle/>
          <a:p>
            <a:pPr marL="363538" indent="-363538">
              <a:defRPr/>
            </a:pPr>
            <a:r>
              <a:rPr lang="en-US" sz="3200" dirty="0"/>
              <a:t>Optimal if the Independence Assumptions hold:</a:t>
            </a:r>
            <a:endParaRPr dirty="0"/>
          </a:p>
          <a:p>
            <a:pPr marL="541338" lvl="2" indent="0">
              <a:buNone/>
              <a:defRPr/>
            </a:pPr>
            <a:r>
              <a:rPr lang="en-US" dirty="0">
                <a:latin typeface="Calibri"/>
              </a:rPr>
              <a:t>If assumed independence is correct, then it is the Bayes Optimal Classifier for problem</a:t>
            </a:r>
            <a:endParaRPr lang="en-US" dirty="0">
              <a:solidFill>
                <a:srgbClr val="00A000"/>
              </a:solidFill>
              <a:latin typeface="Calibri"/>
            </a:endParaRPr>
          </a:p>
          <a:p>
            <a:pPr marL="363538" indent="-363538">
              <a:defRPr/>
            </a:pPr>
            <a:r>
              <a:rPr lang="en-US" sz="3200" dirty="0"/>
              <a:t>Very Fast:</a:t>
            </a:r>
            <a:endParaRPr lang="en-US" dirty="0">
              <a:latin typeface="Calibri"/>
              <a:ea typeface="+mn-ea"/>
            </a:endParaRPr>
          </a:p>
          <a:p>
            <a:pPr marL="541338" lvl="1" indent="0">
              <a:buNone/>
              <a:defRPr/>
            </a:pPr>
            <a:r>
              <a:rPr lang="en-US" sz="2000" dirty="0"/>
              <a:t>Learning with one pass of counting over the data; testing linear in the number of attributes, and document collection size</a:t>
            </a:r>
            <a:endParaRPr lang="en-US" dirty="0">
              <a:solidFill>
                <a:schemeClr val="accent2"/>
              </a:solidFill>
              <a:latin typeface="Calibri"/>
            </a:endParaRPr>
          </a:p>
          <a:p>
            <a:pPr marL="363538" indent="-363538">
              <a:defRPr/>
            </a:pPr>
            <a:r>
              <a:rPr lang="en-US" dirty="0">
                <a:latin typeface="Calibri"/>
                <a:ea typeface="+mn-ea"/>
              </a:rPr>
              <a:t>Low Storage requirements</a:t>
            </a:r>
            <a:endParaRPr lang="en-US" sz="3600" dirty="0"/>
          </a:p>
          <a:p>
            <a:pPr>
              <a:buFont typeface="Wingdings"/>
              <a:buChar char="l"/>
              <a:defRPr/>
            </a:pPr>
            <a:r>
              <a:rPr lang="en-US" dirty="0">
                <a:solidFill>
                  <a:srgbClr val="C00000"/>
                </a:solidFill>
                <a:latin typeface="Calibri"/>
              </a:rPr>
              <a:t>Online Learning Algorithm</a:t>
            </a:r>
            <a:endParaRPr dirty="0">
              <a:solidFill>
                <a:srgbClr val="C00000"/>
              </a:solidFill>
            </a:endParaRPr>
          </a:p>
          <a:p>
            <a:pPr marL="539750" lvl="1" indent="0">
              <a:buNone/>
              <a:defRPr/>
            </a:pPr>
            <a:r>
              <a:rPr lang="en-US" sz="2000" dirty="0"/>
              <a:t>Can be trained incrementally, on new examples</a:t>
            </a:r>
            <a:endParaRPr lang="en-US" dirty="0">
              <a:latin typeface="Calibri"/>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p:txBody>
          <a:bodyPr/>
          <a:lstStyle/>
          <a:p>
            <a:pPr>
              <a:defRPr/>
            </a:pPr>
            <a:r>
              <a:rPr lang="en-GB">
                <a:ea typeface="+mj-ea"/>
              </a:rPr>
              <a:t>SpamAssassin</a:t>
            </a:r>
            <a:endParaRPr lang="en-US">
              <a:ea typeface="+mj-ea"/>
            </a:endParaRPr>
          </a:p>
        </p:txBody>
      </p:sp>
      <p:sp>
        <p:nvSpPr>
          <p:cNvPr id="5" name="Rectangle 3"/>
          <p:cNvSpPr>
            <a:spLocks noGrp="1" noChangeArrowheads="1"/>
          </p:cNvSpPr>
          <p:nvPr>
            <p:ph idx="1"/>
          </p:nvPr>
        </p:nvSpPr>
        <p:spPr bwMode="auto"/>
        <p:txBody>
          <a:bodyPr/>
          <a:lstStyle/>
          <a:p>
            <a:pPr>
              <a:defRPr/>
            </a:pPr>
            <a:r>
              <a:rPr lang="en-US">
                <a:latin typeface="Calibri"/>
              </a:rPr>
              <a:t>Naïve Bayes widely used in spam filtering</a:t>
            </a:r>
            <a:endParaRPr/>
          </a:p>
          <a:p>
            <a:pPr lvl="1">
              <a:defRPr/>
            </a:pPr>
            <a:r>
              <a:rPr lang="en-US">
                <a:latin typeface="Calibri"/>
              </a:rPr>
              <a:t>Paul Graham</a:t>
            </a:r>
            <a:r>
              <a:rPr lang="ja-JP">
                <a:latin typeface="Calibri"/>
              </a:rPr>
              <a:t>’</a:t>
            </a:r>
            <a:r>
              <a:rPr lang="en-US">
                <a:latin typeface="Calibri"/>
              </a:rPr>
              <a:t>s </a:t>
            </a:r>
            <a:r>
              <a:rPr lang="en-US" i="1">
                <a:latin typeface="Calibri"/>
              </a:rPr>
              <a:t>A Plan for Spam</a:t>
            </a:r>
            <a:endParaRPr/>
          </a:p>
          <a:p>
            <a:pPr lvl="2">
              <a:defRPr/>
            </a:pPr>
            <a:r>
              <a:rPr lang="en-US">
                <a:latin typeface="Calibri"/>
              </a:rPr>
              <a:t>A mutant with more mutant offspring...</a:t>
            </a:r>
            <a:endParaRPr/>
          </a:p>
          <a:p>
            <a:pPr lvl="1">
              <a:defRPr/>
            </a:pPr>
            <a:r>
              <a:rPr lang="en-US">
                <a:latin typeface="Calibri"/>
              </a:rPr>
              <a:t>Naive Bayes-like classifier with weird parameter estimation</a:t>
            </a:r>
            <a:endParaRPr/>
          </a:p>
          <a:p>
            <a:pPr lvl="1">
              <a:defRPr/>
            </a:pPr>
            <a:r>
              <a:rPr lang="en-US">
                <a:latin typeface="Calibri"/>
              </a:rPr>
              <a:t>But also many other things: black hole lists, etc.</a:t>
            </a:r>
            <a:endParaRPr/>
          </a:p>
          <a:p>
            <a:pPr>
              <a:defRPr/>
            </a:pPr>
            <a:r>
              <a:rPr lang="en-US">
                <a:latin typeface="Calibri"/>
              </a:rPr>
              <a:t>Many email topic filters also use NB classifiers</a:t>
            </a:r>
            <a:endParaRPr/>
          </a:p>
        </p:txBody>
      </p:sp>
      <p:sp>
        <p:nvSpPr>
          <p:cNvPr id="6" name="Footer Placeholder 4"/>
          <p:cNvSpPr>
            <a:spLocks noGrp="1"/>
          </p:cNvSpPr>
          <p:nvPr>
            <p:ph type="ftr" sz="quarter" idx="4294967295"/>
          </p:nvPr>
        </p:nvSpPr>
        <p:spPr bwMode="auto">
          <a:xfrm>
            <a:off x="1199456" y="6560695"/>
            <a:ext cx="2667000" cy="304800"/>
          </a:xfrm>
          <a:prstGeom prst="rect">
            <a:avLst/>
          </a:prstGeom>
          <a:noFill/>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600" b="0">
                <a:latin typeface="Tw Cen MT"/>
              </a:rPr>
              <a:t>Slide from Chris Manning</a:t>
            </a:r>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a:xfrm>
            <a:off x="1775520" y="0"/>
            <a:ext cx="8206680" cy="764704"/>
          </a:xfrm>
        </p:spPr>
        <p:txBody>
          <a:bodyPr/>
          <a:lstStyle/>
          <a:p>
            <a:pPr>
              <a:defRPr/>
            </a:pPr>
            <a:r>
              <a:rPr lang="en-US" dirty="0" err="1">
                <a:latin typeface="Tw Cen MT Condensed"/>
              </a:rPr>
              <a:t>SpamAssassin</a:t>
            </a:r>
            <a:r>
              <a:rPr lang="en-US" dirty="0">
                <a:latin typeface="Tw Cen MT Condensed"/>
              </a:rPr>
              <a:t> Tests</a:t>
            </a:r>
            <a:endParaRPr dirty="0"/>
          </a:p>
        </p:txBody>
      </p:sp>
      <p:sp>
        <p:nvSpPr>
          <p:cNvPr id="5" name="Content Placeholder 5"/>
          <p:cNvSpPr>
            <a:spLocks noGrp="1"/>
          </p:cNvSpPr>
          <p:nvPr>
            <p:ph idx="1"/>
          </p:nvPr>
        </p:nvSpPr>
        <p:spPr bwMode="auto">
          <a:xfrm>
            <a:off x="1775520" y="1124744"/>
            <a:ext cx="7772400" cy="5334000"/>
          </a:xfrm>
        </p:spPr>
        <p:txBody>
          <a:bodyPr/>
          <a:lstStyle/>
          <a:p>
            <a:pPr>
              <a:defRPr/>
            </a:pPr>
            <a:r>
              <a:rPr lang="en-US" sz="2000" dirty="0">
                <a:latin typeface="Arial"/>
              </a:rPr>
              <a:t>Mentions Generic Viagra</a:t>
            </a:r>
            <a:endParaRPr dirty="0"/>
          </a:p>
          <a:p>
            <a:pPr>
              <a:defRPr/>
            </a:pPr>
            <a:r>
              <a:rPr lang="en-US" sz="2000" dirty="0">
                <a:latin typeface="Arial"/>
              </a:rPr>
              <a:t>Online Pharmacy</a:t>
            </a:r>
            <a:endParaRPr dirty="0"/>
          </a:p>
          <a:p>
            <a:pPr>
              <a:defRPr/>
            </a:pPr>
            <a:r>
              <a:rPr lang="en-US" sz="2000" dirty="0">
                <a:latin typeface="Arial"/>
              </a:rPr>
              <a:t>No prescription needed</a:t>
            </a:r>
            <a:endParaRPr dirty="0"/>
          </a:p>
          <a:p>
            <a:pPr>
              <a:defRPr/>
            </a:pPr>
            <a:r>
              <a:rPr lang="en-US" sz="2000" dirty="0">
                <a:latin typeface="Arial"/>
              </a:rPr>
              <a:t>Mentions millions of (dollar) ((dollar) NN,NNN,NNN.NN)</a:t>
            </a:r>
            <a:endParaRPr dirty="0"/>
          </a:p>
          <a:p>
            <a:pPr>
              <a:defRPr/>
            </a:pPr>
            <a:r>
              <a:rPr lang="en-US" sz="2000" dirty="0">
                <a:latin typeface="Arial"/>
              </a:rPr>
              <a:t>Talks about Oprah with an exclamation!	</a:t>
            </a:r>
            <a:endParaRPr dirty="0"/>
          </a:p>
          <a:p>
            <a:pPr>
              <a:defRPr/>
            </a:pPr>
            <a:r>
              <a:rPr lang="en-US" sz="2000" dirty="0">
                <a:latin typeface="Arial"/>
              </a:rPr>
              <a:t>Phrase: impress ... girl</a:t>
            </a:r>
            <a:endParaRPr dirty="0"/>
          </a:p>
          <a:p>
            <a:pPr>
              <a:defRPr/>
            </a:pPr>
            <a:r>
              <a:rPr lang="en-US" sz="2000" dirty="0">
                <a:latin typeface="Arial"/>
              </a:rPr>
              <a:t>From: starts with many numbers</a:t>
            </a:r>
            <a:endParaRPr dirty="0"/>
          </a:p>
          <a:p>
            <a:pPr>
              <a:defRPr/>
            </a:pPr>
            <a:r>
              <a:rPr lang="en-US" sz="2000" dirty="0">
                <a:latin typeface="Arial"/>
              </a:rPr>
              <a:t>Subject contains "Your Family</a:t>
            </a:r>
            <a:r>
              <a:rPr lang="ja-JP" altLang="en-US" sz="2000" dirty="0">
                <a:latin typeface="Arial"/>
              </a:rPr>
              <a:t>”</a:t>
            </a:r>
            <a:endParaRPr lang="en-US" sz="2000" dirty="0">
              <a:latin typeface="Arial"/>
            </a:endParaRPr>
          </a:p>
          <a:p>
            <a:pPr>
              <a:defRPr/>
            </a:pPr>
            <a:r>
              <a:rPr lang="en-US" sz="2000" dirty="0">
                <a:latin typeface="Arial"/>
              </a:rPr>
              <a:t>Subject is all capitals</a:t>
            </a:r>
            <a:endParaRPr dirty="0"/>
          </a:p>
          <a:p>
            <a:pPr>
              <a:defRPr/>
            </a:pPr>
            <a:r>
              <a:rPr lang="en-US" sz="2000" dirty="0">
                <a:latin typeface="Arial"/>
              </a:rPr>
              <a:t>HTML has a low ratio of text to image area</a:t>
            </a:r>
            <a:endParaRPr dirty="0"/>
          </a:p>
          <a:p>
            <a:pPr>
              <a:defRPr/>
            </a:pPr>
            <a:r>
              <a:rPr lang="en-US" sz="2000" dirty="0">
                <a:latin typeface="Arial"/>
              </a:rPr>
              <a:t>One hundred percent guaranteed</a:t>
            </a:r>
            <a:endParaRPr dirty="0"/>
          </a:p>
          <a:p>
            <a:pPr>
              <a:defRPr/>
            </a:pPr>
            <a:r>
              <a:rPr lang="en-US" sz="2000" dirty="0">
                <a:latin typeface="Arial"/>
              </a:rPr>
              <a:t>Claims you can be removed from the list</a:t>
            </a:r>
            <a:endParaRPr dirty="0"/>
          </a:p>
          <a:p>
            <a:pPr>
              <a:defRPr/>
            </a:pPr>
            <a:r>
              <a:rPr lang="en-US" sz="2000" dirty="0">
                <a:latin typeface="Arial"/>
              </a:rPr>
              <a:t>'Prestigious Non-Accredited Universities'		</a:t>
            </a:r>
            <a:endParaRPr lang="en-US" dirty="0">
              <a:latin typeface="Arial"/>
            </a:endParaRPr>
          </a:p>
          <a:p>
            <a:pPr>
              <a:defRPr/>
            </a:pPr>
            <a:r>
              <a:rPr lang="en-US" sz="2000" u="sng" dirty="0">
                <a:latin typeface="Arial"/>
                <a:hlinkClick r:id="rId2"/>
              </a:rPr>
              <a:t>http://spamassassin.apache.org/old/tests_3_3_x.html</a:t>
            </a:r>
            <a:endParaRPr lang="en-US" sz="2000" dirty="0">
              <a:latin typeface="Aria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3"/>
          <p:cNvSpPr>
            <a:spLocks noGrp="1" noChangeArrowheads="1"/>
          </p:cNvSpPr>
          <p:nvPr>
            <p:ph type="title"/>
          </p:nvPr>
        </p:nvSpPr>
        <p:spPr bwMode="auto">
          <a:xfrm>
            <a:off x="2209800" y="1"/>
            <a:ext cx="8458200" cy="792163"/>
          </a:xfrm>
        </p:spPr>
        <p:txBody>
          <a:bodyPr/>
          <a:lstStyle/>
          <a:p>
            <a:pPr>
              <a:defRPr/>
            </a:pPr>
            <a:r>
              <a:rPr lang="en-US" sz="4000"/>
              <a:t>Naïve Bayes: Word Sense Disambiguation</a:t>
            </a:r>
            <a:endParaRPr/>
          </a:p>
        </p:txBody>
      </p:sp>
      <p:sp>
        <p:nvSpPr>
          <p:cNvPr id="5" name="Rectangle 4"/>
          <p:cNvSpPr>
            <a:spLocks noGrp="1" noChangeArrowheads="1"/>
          </p:cNvSpPr>
          <p:nvPr>
            <p:ph idx="1"/>
          </p:nvPr>
        </p:nvSpPr>
        <p:spPr bwMode="auto">
          <a:xfrm>
            <a:off x="2209800" y="1706564"/>
            <a:ext cx="8382000" cy="2027237"/>
          </a:xfrm>
        </p:spPr>
        <p:txBody>
          <a:bodyPr/>
          <a:lstStyle/>
          <a:p>
            <a:pPr marL="0" indent="0">
              <a:lnSpc>
                <a:spcPct val="90000"/>
              </a:lnSpc>
              <a:buNone/>
              <a:defRPr/>
            </a:pPr>
            <a:r>
              <a:rPr lang="en-US" sz="2200" i="1" dirty="0">
                <a:latin typeface="Times New Roman"/>
              </a:rPr>
              <a:t>w		</a:t>
            </a:r>
            <a:r>
              <a:rPr lang="en-US" sz="2200" dirty="0">
                <a:latin typeface="Arial"/>
              </a:rPr>
              <a:t>an ambiguous word</a:t>
            </a:r>
            <a:endParaRPr dirty="0"/>
          </a:p>
          <a:p>
            <a:pPr marL="0" indent="0">
              <a:lnSpc>
                <a:spcPct val="90000"/>
              </a:lnSpc>
              <a:buNone/>
              <a:defRPr/>
            </a:pPr>
            <a:r>
              <a:rPr lang="en-US" sz="2200" i="1" dirty="0">
                <a:latin typeface="Times New Roman"/>
              </a:rPr>
              <a:t>s</a:t>
            </a:r>
            <a:r>
              <a:rPr lang="en-US" sz="2200" baseline="-25000" dirty="0">
                <a:latin typeface="Times New Roman"/>
              </a:rPr>
              <a:t>1</a:t>
            </a:r>
            <a:r>
              <a:rPr lang="en-US" sz="2200" i="1" dirty="0">
                <a:latin typeface="Times New Roman"/>
              </a:rPr>
              <a:t>, …, </a:t>
            </a:r>
            <a:r>
              <a:rPr lang="en-US" sz="2200" i="1" dirty="0" err="1">
                <a:latin typeface="Times New Roman"/>
              </a:rPr>
              <a:t>s</a:t>
            </a:r>
            <a:r>
              <a:rPr lang="en-US" sz="2200" i="1" baseline="-25000" dirty="0" err="1">
                <a:latin typeface="Times New Roman"/>
              </a:rPr>
              <a:t>K</a:t>
            </a:r>
            <a:r>
              <a:rPr lang="en-US" sz="2200" i="1" dirty="0">
                <a:latin typeface="Times New Roman"/>
              </a:rPr>
              <a:t>	</a:t>
            </a:r>
            <a:r>
              <a:rPr lang="en-US" sz="2200" dirty="0">
                <a:latin typeface="Arial"/>
              </a:rPr>
              <a:t>senses for word </a:t>
            </a:r>
            <a:r>
              <a:rPr lang="en-US" sz="2200" i="1" dirty="0">
                <a:latin typeface="Times New Roman"/>
              </a:rPr>
              <a:t>w</a:t>
            </a:r>
            <a:endParaRPr dirty="0"/>
          </a:p>
          <a:p>
            <a:pPr marL="0" indent="0">
              <a:lnSpc>
                <a:spcPct val="90000"/>
              </a:lnSpc>
              <a:buNone/>
              <a:defRPr/>
            </a:pPr>
            <a:r>
              <a:rPr lang="en-US" sz="2200" i="1" dirty="0">
                <a:latin typeface="Times New Roman"/>
              </a:rPr>
              <a:t>v</a:t>
            </a:r>
            <a:r>
              <a:rPr lang="en-US" sz="2200" baseline="-25000" dirty="0">
                <a:latin typeface="Times New Roman"/>
              </a:rPr>
              <a:t>1</a:t>
            </a:r>
            <a:r>
              <a:rPr lang="en-US" sz="2200" i="1" dirty="0">
                <a:latin typeface="Times New Roman"/>
              </a:rPr>
              <a:t>, …, </a:t>
            </a:r>
            <a:r>
              <a:rPr lang="en-US" sz="2200" i="1" dirty="0" err="1">
                <a:latin typeface="Times New Roman"/>
              </a:rPr>
              <a:t>v</a:t>
            </a:r>
            <a:r>
              <a:rPr lang="en-US" sz="2200" i="1" baseline="-25000" dirty="0" err="1">
                <a:latin typeface="Times New Roman"/>
              </a:rPr>
              <a:t>J</a:t>
            </a:r>
            <a:r>
              <a:rPr lang="en-US" sz="2200" i="1" dirty="0">
                <a:latin typeface="Times New Roman"/>
              </a:rPr>
              <a:t>	</a:t>
            </a:r>
            <a:r>
              <a:rPr lang="en-US" sz="2200" dirty="0">
                <a:latin typeface="Arial"/>
              </a:rPr>
              <a:t>words in the context of </a:t>
            </a:r>
            <a:r>
              <a:rPr lang="en-US" sz="2200" i="1" dirty="0">
                <a:latin typeface="Times New Roman"/>
              </a:rPr>
              <a:t>w</a:t>
            </a:r>
            <a:endParaRPr dirty="0"/>
          </a:p>
          <a:p>
            <a:pPr marL="0" indent="0">
              <a:lnSpc>
                <a:spcPct val="90000"/>
              </a:lnSpc>
              <a:buNone/>
              <a:defRPr/>
            </a:pPr>
            <a:r>
              <a:rPr lang="en-US" sz="2200" i="1" dirty="0">
                <a:latin typeface="Times New Roman"/>
              </a:rPr>
              <a:t>P</a:t>
            </a:r>
            <a:r>
              <a:rPr lang="en-US" sz="2200" dirty="0">
                <a:latin typeface="Times New Roman"/>
              </a:rPr>
              <a:t>(</a:t>
            </a:r>
            <a:r>
              <a:rPr lang="en-US" sz="2200" i="1" dirty="0" err="1">
                <a:latin typeface="Times New Roman"/>
              </a:rPr>
              <a:t>s</a:t>
            </a:r>
            <a:r>
              <a:rPr lang="en-US" sz="2200" i="1" baseline="-25000" dirty="0" err="1">
                <a:latin typeface="Times New Roman"/>
              </a:rPr>
              <a:t>j</a:t>
            </a:r>
            <a:r>
              <a:rPr lang="en-US" sz="2200" dirty="0">
                <a:latin typeface="Times New Roman"/>
              </a:rPr>
              <a:t>)		</a:t>
            </a:r>
            <a:r>
              <a:rPr lang="en-US" sz="2200" dirty="0">
                <a:latin typeface="Arial"/>
              </a:rPr>
              <a:t>prior probability of sense </a:t>
            </a:r>
            <a:r>
              <a:rPr lang="en-US" sz="2200" i="1" dirty="0" err="1">
                <a:latin typeface="Times New Roman"/>
              </a:rPr>
              <a:t>s</a:t>
            </a:r>
            <a:r>
              <a:rPr lang="en-US" sz="2200" i="1" baseline="-25000" dirty="0" err="1">
                <a:latin typeface="Times New Roman"/>
              </a:rPr>
              <a:t>j</a:t>
            </a:r>
            <a:r>
              <a:rPr lang="en-US" sz="2200" i="1" dirty="0">
                <a:latin typeface="Times New Roman"/>
              </a:rPr>
              <a:t> </a:t>
            </a:r>
            <a:endParaRPr dirty="0"/>
          </a:p>
          <a:p>
            <a:pPr marL="0" indent="0">
              <a:lnSpc>
                <a:spcPct val="90000"/>
              </a:lnSpc>
              <a:buNone/>
              <a:defRPr/>
            </a:pPr>
            <a:r>
              <a:rPr lang="en-US" sz="2200" i="1" dirty="0">
                <a:latin typeface="Times New Roman"/>
              </a:rPr>
              <a:t>P</a:t>
            </a:r>
            <a:r>
              <a:rPr lang="en-US" sz="2200" dirty="0">
                <a:latin typeface="Times New Roman"/>
              </a:rPr>
              <a:t>(</a:t>
            </a:r>
            <a:r>
              <a:rPr lang="en-US" sz="2200" i="1" dirty="0" err="1">
                <a:latin typeface="Times New Roman"/>
              </a:rPr>
              <a:t>v</a:t>
            </a:r>
            <a:r>
              <a:rPr lang="en-US" sz="2200" i="1" baseline="-25000" dirty="0" err="1">
                <a:latin typeface="Times New Roman"/>
              </a:rPr>
              <a:t>j</a:t>
            </a:r>
            <a:r>
              <a:rPr lang="en-US" sz="2200" dirty="0" err="1">
                <a:latin typeface="Times New Roman"/>
              </a:rPr>
              <a:t>|</a:t>
            </a:r>
            <a:r>
              <a:rPr lang="en-US" sz="2200" i="1" dirty="0" err="1">
                <a:latin typeface="Times New Roman"/>
              </a:rPr>
              <a:t>s</a:t>
            </a:r>
            <a:r>
              <a:rPr lang="en-US" sz="2200" i="1" baseline="-25000" dirty="0" err="1">
                <a:latin typeface="Times New Roman"/>
              </a:rPr>
              <a:t>k</a:t>
            </a:r>
            <a:r>
              <a:rPr lang="en-US" sz="2200" dirty="0">
                <a:latin typeface="Times New Roman"/>
              </a:rPr>
              <a:t>)		</a:t>
            </a:r>
            <a:r>
              <a:rPr lang="en-US" sz="2200" dirty="0">
                <a:latin typeface="Arial"/>
              </a:rPr>
              <a:t>probability that word </a:t>
            </a:r>
            <a:r>
              <a:rPr lang="en-US" sz="2200" i="1" dirty="0" err="1">
                <a:latin typeface="Times New Roman"/>
              </a:rPr>
              <a:t>v</a:t>
            </a:r>
            <a:r>
              <a:rPr lang="en-US" sz="2200" i="1" baseline="-25000" dirty="0" err="1">
                <a:latin typeface="Times New Roman"/>
              </a:rPr>
              <a:t>j</a:t>
            </a:r>
            <a:r>
              <a:rPr lang="en-US" sz="2200" dirty="0">
                <a:latin typeface="Times New Roman"/>
              </a:rPr>
              <a:t> </a:t>
            </a:r>
            <a:r>
              <a:rPr lang="en-US" sz="2200" dirty="0">
                <a:latin typeface="Arial"/>
              </a:rPr>
              <a:t>occurs in context of sense </a:t>
            </a:r>
            <a:r>
              <a:rPr lang="en-US" sz="2200" i="1" dirty="0" err="1">
                <a:latin typeface="Times New Roman"/>
              </a:rPr>
              <a:t>s</a:t>
            </a:r>
            <a:r>
              <a:rPr lang="en-US" sz="2200" i="1" baseline="-25000" dirty="0" err="1">
                <a:latin typeface="Times New Roman"/>
              </a:rPr>
              <a:t>k</a:t>
            </a:r>
            <a:endParaRPr dirty="0"/>
          </a:p>
        </p:txBody>
      </p:sp>
      <mc:AlternateContent xmlns:mc="http://schemas.openxmlformats.org/markup-compatibility/2006">
        <mc:Choice xmlns:a14="http://schemas.microsoft.com/office/drawing/2010/main" Requires="a14">
          <p:sp>
            <p:nvSpPr>
              <p:cNvPr id="2" name="Object 1"/>
              <p:cNvSpPr txBox="1"/>
              <p:nvPr/>
            </p:nvSpPr>
            <p:spPr bwMode="auto">
              <a:xfrm>
                <a:off x="4068763" y="4648201"/>
                <a:ext cx="2387277" cy="668337"/>
              </a:xfrm>
              <a:prstGeom prst="rect">
                <a:avLst/>
              </a:prstGeom>
            </p:spPr>
            <p:txBody>
              <a:bodyPr>
                <a:noAutofit/>
              </a:bodyPr>
              <a:lstStyle/>
              <a:p>
                <a:pPr/>
                <a14:m>
                  <m:oMathPara xmlns:m="http://schemas.openxmlformats.org/officeDocument/2006/math">
                    <m:oMathParaPr>
                      <m:jc m:val="centerGroup"/>
                    </m:oMathParaPr>
                    <m:oMath xmlns:m="http://schemas.openxmlformats.org/officeDocument/2006/math">
                      <m:r>
                        <a:rPr lang="en-US" sz="2000" i="1">
                          <a:solidFill>
                            <a:srgbClr val="000000"/>
                          </a:solidFill>
                          <a:latin typeface="Cambria Math" panose="02040503050406030204" pitchFamily="18" charset="0"/>
                        </a:rPr>
                        <m:t>𝑃</m:t>
                      </m:r>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𝑣</m:t>
                          </m:r>
                        </m:e>
                        <m:sub>
                          <m:r>
                            <a:rPr lang="en-US" sz="2000" i="1">
                              <a:solidFill>
                                <a:srgbClr val="000000"/>
                              </a:solidFill>
                              <a:latin typeface="Cambria Math" panose="02040503050406030204" pitchFamily="18" charset="0"/>
                            </a:rPr>
                            <m:t>𝑗</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𝑠</m:t>
                          </m:r>
                        </m:e>
                        <m:sub>
                          <m:r>
                            <a:rPr lang="en-US" sz="2000" i="1">
                              <a:solidFill>
                                <a:srgbClr val="000000"/>
                              </a:solidFill>
                              <a:latin typeface="Cambria Math" panose="02040503050406030204" pitchFamily="18" charset="0"/>
                            </a:rPr>
                            <m:t>𝑘</m:t>
                          </m:r>
                        </m:sub>
                      </m:sSub>
                      <m:r>
                        <a:rPr lang="en-US" sz="2000" i="1">
                          <a:solidFill>
                            <a:srgbClr val="000000"/>
                          </a:solidFill>
                          <a:latin typeface="Cambria Math" panose="02040503050406030204" pitchFamily="18" charset="0"/>
                        </a:rPr>
                        <m:t>)=</m:t>
                      </m:r>
                      <m:f>
                        <m:fPr>
                          <m:ctrlPr>
                            <a:rPr lang="en-US" sz="2000" i="1">
                              <a:solidFill>
                                <a:srgbClr val="000000"/>
                              </a:solidFill>
                              <a:latin typeface="Cambria Math" panose="02040503050406030204" pitchFamily="18" charset="0"/>
                            </a:rPr>
                          </m:ctrlPr>
                        </m:fPr>
                        <m:num>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𝑣</m:t>
                              </m:r>
                            </m:e>
                            <m:sub>
                              <m:r>
                                <a:rPr lang="en-US" sz="2000" i="1">
                                  <a:solidFill>
                                    <a:srgbClr val="000000"/>
                                  </a:solidFill>
                                  <a:latin typeface="Cambria Math" panose="02040503050406030204" pitchFamily="18" charset="0"/>
                                </a:rPr>
                                <m:t>𝑗</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𝑠</m:t>
                              </m:r>
                            </m:e>
                            <m:sub>
                              <m:r>
                                <a:rPr lang="en-US" sz="2000" i="1">
                                  <a:solidFill>
                                    <a:srgbClr val="000000"/>
                                  </a:solidFill>
                                  <a:latin typeface="Cambria Math" panose="02040503050406030204" pitchFamily="18" charset="0"/>
                                </a:rPr>
                                <m:t>𝑘</m:t>
                              </m:r>
                            </m:sub>
                          </m:sSub>
                          <m:r>
                            <a:rPr lang="en-US" sz="2000" i="1">
                              <a:solidFill>
                                <a:srgbClr val="000000"/>
                              </a:solidFill>
                              <a:latin typeface="Cambria Math" panose="02040503050406030204" pitchFamily="18" charset="0"/>
                            </a:rPr>
                            <m:t>)</m:t>
                          </m:r>
                        </m:num>
                        <m:den>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𝑠</m:t>
                              </m:r>
                            </m:e>
                            <m:sub>
                              <m:r>
                                <a:rPr lang="en-US" sz="2000" i="1">
                                  <a:solidFill>
                                    <a:srgbClr val="000000"/>
                                  </a:solidFill>
                                  <a:latin typeface="Cambria Math" panose="02040503050406030204" pitchFamily="18" charset="0"/>
                                </a:rPr>
                                <m:t>𝑘</m:t>
                              </m:r>
                            </m:sub>
                          </m:sSub>
                          <m:r>
                            <a:rPr lang="en-US" sz="2000" i="1">
                              <a:solidFill>
                                <a:srgbClr val="000000"/>
                              </a:solidFill>
                              <a:latin typeface="Cambria Math" panose="02040503050406030204" pitchFamily="18" charset="0"/>
                            </a:rPr>
                            <m:t>)</m:t>
                          </m:r>
                        </m:den>
                      </m:f>
                    </m:oMath>
                  </m:oMathPara>
                </a14:m>
                <a:endParaRPr lang="en-US" sz="2000" dirty="0"/>
              </a:p>
            </p:txBody>
          </p:sp>
        </mc:Choice>
        <mc:Fallback>
          <p:sp>
            <p:nvSpPr>
              <p:cNvPr id="2" name="Object 1"/>
              <p:cNvSpPr txBox="1">
                <a:spLocks noRot="1" noChangeAspect="1" noMove="1" noResize="1" noEditPoints="1" noAdjustHandles="1" noChangeArrowheads="1" noChangeShapeType="1" noTextEdit="1"/>
              </p:cNvSpPr>
              <p:nvPr/>
            </p:nvSpPr>
            <p:spPr bwMode="auto">
              <a:xfrm>
                <a:off x="4068763" y="4648201"/>
                <a:ext cx="2387277" cy="668337"/>
              </a:xfrm>
              <a:prstGeom prst="rect">
                <a:avLst/>
              </a:prstGeom>
              <a:blipFill>
                <a:blip r:embed="rId2"/>
                <a:stretch>
                  <a:fillRect b="-367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Object 2"/>
              <p:cNvSpPr txBox="1"/>
              <p:nvPr/>
            </p:nvSpPr>
            <p:spPr bwMode="auto">
              <a:xfrm>
                <a:off x="4141789" y="3857625"/>
                <a:ext cx="1954211" cy="641350"/>
              </a:xfrm>
              <a:prstGeom prst="rect">
                <a:avLst/>
              </a:prstGeom>
            </p:spPr>
            <p:txBody>
              <a:bodyPr>
                <a:noAutofit/>
              </a:bodyPr>
              <a:lstStyle/>
              <a:p>
                <a:pPr/>
                <a14:m>
                  <m:oMathPara xmlns:m="http://schemas.openxmlformats.org/officeDocument/2006/math">
                    <m:oMathParaPr>
                      <m:jc m:val="centerGroup"/>
                    </m:oMathParaPr>
                    <m:oMath xmlns:m="http://schemas.openxmlformats.org/officeDocument/2006/math">
                      <m:r>
                        <a:rPr lang="en-US" sz="2000" i="1">
                          <a:solidFill>
                            <a:srgbClr val="000000"/>
                          </a:solidFill>
                          <a:latin typeface="Cambria Math" panose="02040503050406030204" pitchFamily="18" charset="0"/>
                        </a:rPr>
                        <m:t>𝑃</m:t>
                      </m:r>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𝑠</m:t>
                          </m:r>
                        </m:e>
                        <m:sub>
                          <m:r>
                            <a:rPr lang="en-US" sz="2000" i="1">
                              <a:solidFill>
                                <a:srgbClr val="000000"/>
                              </a:solidFill>
                              <a:latin typeface="Cambria Math" panose="02040503050406030204" pitchFamily="18" charset="0"/>
                            </a:rPr>
                            <m:t>𝑘</m:t>
                          </m:r>
                        </m:sub>
                      </m:sSub>
                      <m:r>
                        <a:rPr lang="en-US" sz="2000" i="1">
                          <a:solidFill>
                            <a:srgbClr val="000000"/>
                          </a:solidFill>
                          <a:latin typeface="Cambria Math" panose="02040503050406030204" pitchFamily="18" charset="0"/>
                        </a:rPr>
                        <m:t>)=</m:t>
                      </m:r>
                      <m:f>
                        <m:fPr>
                          <m:ctrlPr>
                            <a:rPr lang="en-US" sz="2000" i="1">
                              <a:solidFill>
                                <a:srgbClr val="000000"/>
                              </a:solidFill>
                              <a:latin typeface="Cambria Math" panose="02040503050406030204" pitchFamily="18" charset="0"/>
                            </a:rPr>
                          </m:ctrlPr>
                        </m:fPr>
                        <m:num>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𝑠</m:t>
                              </m:r>
                            </m:e>
                            <m:sub>
                              <m:r>
                                <a:rPr lang="en-US" sz="2000" i="1">
                                  <a:solidFill>
                                    <a:srgbClr val="000000"/>
                                  </a:solidFill>
                                  <a:latin typeface="Cambria Math" panose="02040503050406030204" pitchFamily="18" charset="0"/>
                                </a:rPr>
                                <m:t>𝑘</m:t>
                              </m:r>
                            </m:sub>
                          </m:sSub>
                          <m:r>
                            <a:rPr lang="en-US" sz="2000" i="1">
                              <a:solidFill>
                                <a:srgbClr val="000000"/>
                              </a:solidFill>
                              <a:latin typeface="Cambria Math" panose="02040503050406030204" pitchFamily="18" charset="0"/>
                            </a:rPr>
                            <m:t>)</m:t>
                          </m:r>
                        </m:num>
                        <m:den>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𝑤</m:t>
                          </m:r>
                          <m:r>
                            <a:rPr lang="en-US" sz="2000" i="1">
                              <a:solidFill>
                                <a:srgbClr val="000000"/>
                              </a:solidFill>
                              <a:latin typeface="Cambria Math" panose="02040503050406030204" pitchFamily="18" charset="0"/>
                            </a:rPr>
                            <m:t>)</m:t>
                          </m:r>
                        </m:den>
                      </m:f>
                    </m:oMath>
                  </m:oMathPara>
                </a14:m>
                <a:endParaRPr lang="en-US" sz="2000"/>
              </a:p>
            </p:txBody>
          </p:sp>
        </mc:Choice>
        <mc:Fallback>
          <p:sp>
            <p:nvSpPr>
              <p:cNvPr id="3" name="Object 2"/>
              <p:cNvSpPr txBox="1">
                <a:spLocks noRot="1" noChangeAspect="1" noMove="1" noResize="1" noEditPoints="1" noAdjustHandles="1" noChangeArrowheads="1" noChangeShapeType="1" noTextEdit="1"/>
              </p:cNvSpPr>
              <p:nvPr/>
            </p:nvSpPr>
            <p:spPr bwMode="auto">
              <a:xfrm>
                <a:off x="4141789" y="3857625"/>
                <a:ext cx="1954211" cy="641350"/>
              </a:xfrm>
              <a:prstGeom prst="rect">
                <a:avLst/>
              </a:prstGeom>
              <a:blipFill>
                <a:blip r:embed="rId3"/>
                <a:stretch>
                  <a:fillRect b="-66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Object 5"/>
              <p:cNvSpPr txBox="1"/>
              <p:nvPr/>
            </p:nvSpPr>
            <p:spPr bwMode="auto">
              <a:xfrm>
                <a:off x="4114801" y="5462588"/>
                <a:ext cx="3948113" cy="811212"/>
              </a:xfrm>
              <a:prstGeom prst="rect">
                <a:avLst/>
              </a:prstGeom>
            </p:spPr>
            <p:txBody>
              <a:bodyPr>
                <a:noAutofit/>
              </a:bodyPr>
              <a:lstStyle/>
              <a:p>
                <a:pPr/>
                <a14:m>
                  <m:oMathPara xmlns:m="http://schemas.openxmlformats.org/officeDocument/2006/math">
                    <m:oMathParaPr>
                      <m:jc m:val="centerGroup"/>
                    </m:oMathParaPr>
                    <m:oMath xmlns:m="http://schemas.openxmlformats.org/officeDocument/2006/math">
                      <m:r>
                        <a:rPr lang="en-US" sz="2000" i="1">
                          <a:solidFill>
                            <a:srgbClr val="000000"/>
                          </a:solidFill>
                          <a:latin typeface="Cambria Math" panose="02040503050406030204" pitchFamily="18" charset="0"/>
                        </a:rPr>
                        <m:t>𝑠</m:t>
                      </m:r>
                      <m:r>
                        <a:rPr lang="en-US" sz="2000" i="1">
                          <a:solidFill>
                            <a:srgbClr val="000000"/>
                          </a:solidFill>
                          <a:latin typeface="Cambria Math" panose="02040503050406030204" pitchFamily="18" charset="0"/>
                        </a:rPr>
                        <m:t>=</m:t>
                      </m:r>
                      <m:limLow>
                        <m:limLowPr>
                          <m:ctrlPr>
                            <a:rPr lang="en-US" sz="2000" i="1">
                              <a:solidFill>
                                <a:srgbClr val="000000"/>
                              </a:solidFill>
                              <a:latin typeface="Cambria Math" panose="02040503050406030204" pitchFamily="18" charset="0"/>
                            </a:rPr>
                          </m:ctrlPr>
                        </m:limLowPr>
                        <m:e>
                          <m:r>
                            <m:rPr>
                              <m:nor/>
                            </m:rPr>
                            <a:rPr lang="en-US" sz="2000" i="0">
                              <a:solidFill>
                                <a:srgbClr val="000000"/>
                              </a:solidFill>
                              <a:latin typeface="Cambria Math" panose="02040503050406030204" pitchFamily="18" charset="0"/>
                            </a:rPr>
                            <m:t>argmax</m:t>
                          </m:r>
                        </m:e>
                        <m:lim>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𝑠</m:t>
                              </m:r>
                            </m:e>
                            <m:sub>
                              <m:r>
                                <a:rPr lang="en-US" sz="2000" i="1">
                                  <a:solidFill>
                                    <a:srgbClr val="000000"/>
                                  </a:solidFill>
                                  <a:latin typeface="Cambria Math" panose="02040503050406030204" pitchFamily="18" charset="0"/>
                                </a:rPr>
                                <m:t>𝑘</m:t>
                              </m:r>
                            </m:sub>
                          </m:sSub>
                        </m:lim>
                      </m:limLow>
                      <m:r>
                        <a:rPr lang="en-US" sz="2000" i="1">
                          <a:solidFill>
                            <a:srgbClr val="000000"/>
                          </a:solidFill>
                          <a:latin typeface="Cambria Math" panose="02040503050406030204" pitchFamily="18" charset="0"/>
                        </a:rPr>
                        <m:t>𝑃</m:t>
                      </m:r>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𝑠</m:t>
                          </m:r>
                        </m:e>
                        <m:sub>
                          <m:r>
                            <a:rPr lang="en-US" sz="2000" i="1">
                              <a:solidFill>
                                <a:srgbClr val="000000"/>
                              </a:solidFill>
                              <a:latin typeface="Cambria Math" panose="02040503050406030204" pitchFamily="18" charset="0"/>
                            </a:rPr>
                            <m:t>𝑘</m:t>
                          </m:r>
                        </m:sub>
                      </m:sSub>
                      <m:r>
                        <a:rPr lang="en-US" sz="2000" i="1">
                          <a:solidFill>
                            <a:srgbClr val="000000"/>
                          </a:solidFill>
                          <a:latin typeface="Cambria Math" panose="02040503050406030204" pitchFamily="18" charset="0"/>
                        </a:rPr>
                        <m:t>)</m:t>
                      </m:r>
                      <m:nary>
                        <m:naryPr>
                          <m:chr m:val="∏"/>
                          <m:supHide m:val="on"/>
                          <m:ctrlPr>
                            <a:rPr lang="en-US" sz="2000" i="1">
                              <a:solidFill>
                                <a:srgbClr val="000000"/>
                              </a:solidFill>
                              <a:latin typeface="Cambria Math" panose="02040503050406030204" pitchFamily="18" charset="0"/>
                            </a:rPr>
                          </m:ctrlPr>
                        </m:naryPr>
                        <m:sub>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𝑣</m:t>
                              </m:r>
                            </m:e>
                            <m:sub>
                              <m:r>
                                <a:rPr lang="en-US" sz="2000" i="1">
                                  <a:solidFill>
                                    <a:srgbClr val="000000"/>
                                  </a:solidFill>
                                  <a:latin typeface="Cambria Math" panose="02040503050406030204" pitchFamily="18" charset="0"/>
                                </a:rPr>
                                <m:t>𝑗</m:t>
                              </m:r>
                            </m:sub>
                          </m:sSub>
                        </m:sub>
                        <m:sup/>
                        <m:e>
                          <m:r>
                            <a:rPr lang="en-US" sz="2000" i="1">
                              <a:solidFill>
                                <a:srgbClr val="000000"/>
                              </a:solidFill>
                              <a:latin typeface="Cambria Math" panose="02040503050406030204" pitchFamily="18" charset="0"/>
                            </a:rPr>
                            <m:t>𝑃</m:t>
                          </m:r>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𝑣</m:t>
                              </m:r>
                            </m:e>
                            <m:sub>
                              <m:r>
                                <a:rPr lang="en-US" sz="2000" i="1">
                                  <a:solidFill>
                                    <a:srgbClr val="000000"/>
                                  </a:solidFill>
                                  <a:latin typeface="Cambria Math" panose="02040503050406030204" pitchFamily="18" charset="0"/>
                                </a:rPr>
                                <m:t>𝑗</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𝑠</m:t>
                              </m:r>
                            </m:e>
                            <m:sub>
                              <m:r>
                                <a:rPr lang="en-US" sz="2000" i="1">
                                  <a:solidFill>
                                    <a:srgbClr val="000000"/>
                                  </a:solidFill>
                                  <a:latin typeface="Cambria Math" panose="02040503050406030204" pitchFamily="18" charset="0"/>
                                </a:rPr>
                                <m:t>𝑘</m:t>
                              </m:r>
                            </m:sub>
                          </m:sSub>
                          <m:r>
                            <a:rPr lang="en-US" sz="2000" i="1">
                              <a:solidFill>
                                <a:srgbClr val="000000"/>
                              </a:solidFill>
                              <a:latin typeface="Cambria Math" panose="02040503050406030204" pitchFamily="18" charset="0"/>
                            </a:rPr>
                            <m:t>)</m:t>
                          </m:r>
                        </m:e>
                      </m:nary>
                    </m:oMath>
                  </m:oMathPara>
                </a14:m>
                <a:endParaRPr lang="en-US" sz="2000" dirty="0"/>
              </a:p>
            </p:txBody>
          </p:sp>
        </mc:Choice>
        <mc:Fallback>
          <p:sp>
            <p:nvSpPr>
              <p:cNvPr id="6" name="Object 5"/>
              <p:cNvSpPr txBox="1">
                <a:spLocks noRot="1" noChangeAspect="1" noMove="1" noResize="1" noEditPoints="1" noAdjustHandles="1" noChangeArrowheads="1" noChangeShapeType="1" noTextEdit="1"/>
              </p:cNvSpPr>
              <p:nvPr/>
            </p:nvSpPr>
            <p:spPr bwMode="auto">
              <a:xfrm>
                <a:off x="4114801" y="5462588"/>
                <a:ext cx="3948113" cy="811212"/>
              </a:xfrm>
              <a:prstGeom prst="rect">
                <a:avLst/>
              </a:prstGeom>
              <a:blipFill>
                <a:blip r:embed="rId4"/>
                <a:stretch>
                  <a:fillRect b="-5263"/>
                </a:stretch>
              </a:blipFill>
            </p:spPr>
            <p:txBody>
              <a:bodyPr/>
              <a:lstStyle/>
              <a:p>
                <a:r>
                  <a:rPr lang="en-US">
                    <a:noFill/>
                  </a:rPr>
                  <a:t> </a:t>
                </a:r>
              </a:p>
            </p:txBody>
          </p:sp>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ight Arrow 7"/>
          <p:cNvSpPr/>
          <p:nvPr/>
        </p:nvSpPr>
        <p:spPr bwMode="auto">
          <a:xfrm>
            <a:off x="5029199" y="3022600"/>
            <a:ext cx="1219200" cy="1422400"/>
          </a:xfrm>
          <a:prstGeom prst="rightArrow">
            <a:avLst>
              <a:gd name="adj1" fmla="val 50000"/>
              <a:gd name="adj2" fmla="val 50000"/>
            </a:avLst>
          </a:prstGeom>
          <a:solidFill>
            <a:schemeClr val="bg2"/>
          </a:solidFill>
          <a:ln w="9525" cap="flat" cmpd="sng" algn="ctr">
            <a:noFill/>
            <a:prstDash val="solid"/>
            <a:miter lim="800000"/>
            <a:headEnd type="none" w="med" len="med"/>
            <a:tailEnd type="none" w="med" len="med"/>
          </a:ln>
        </p:spPr>
        <p:txBody>
          <a:bodyPr vert="horz" wrap="none" lIns="91440" tIns="45720" rIns="91440" bIns="45720" numCol="1" rtlCol="0" anchor="ctr" anchorCtr="0" compatLnSpc="1">
            <a:prstTxWarp prst="textNoShape">
              <a:avLst/>
            </a:prstTxWarp>
          </a:bodyPr>
          <a:lstStyle/>
          <a:p>
            <a:pPr algn="l">
              <a:defRPr/>
            </a:pPr>
            <a:endParaRPr lang="en-US">
              <a:latin typeface="Lucida Sans"/>
            </a:endParaRPr>
          </a:p>
        </p:txBody>
      </p:sp>
      <p:sp>
        <p:nvSpPr>
          <p:cNvPr id="5" name="Title 1"/>
          <p:cNvSpPr>
            <a:spLocks noGrp="1"/>
          </p:cNvSpPr>
          <p:nvPr>
            <p:ph type="title"/>
          </p:nvPr>
        </p:nvSpPr>
        <p:spPr bwMode="auto">
          <a:xfrm>
            <a:off x="2133600" y="0"/>
            <a:ext cx="8534400" cy="762000"/>
          </a:xfrm>
        </p:spPr>
        <p:txBody>
          <a:bodyPr/>
          <a:lstStyle/>
          <a:p>
            <a:pPr>
              <a:defRPr/>
            </a:pPr>
            <a:r>
              <a:rPr lang="en-US"/>
              <a:t>What is the subject of this article?</a:t>
            </a:r>
            <a:endParaRPr/>
          </a:p>
        </p:txBody>
      </p:sp>
      <p:sp>
        <p:nvSpPr>
          <p:cNvPr id="6" name="Content Placeholder 2"/>
          <p:cNvSpPr>
            <a:spLocks noGrp="1"/>
          </p:cNvSpPr>
          <p:nvPr>
            <p:ph idx="1"/>
          </p:nvPr>
        </p:nvSpPr>
        <p:spPr bwMode="auto">
          <a:xfrm>
            <a:off x="6400800" y="1930400"/>
            <a:ext cx="3810000" cy="4445000"/>
          </a:xfrm>
        </p:spPr>
        <p:txBody>
          <a:bodyPr/>
          <a:lstStyle/>
          <a:p>
            <a:pPr>
              <a:defRPr/>
            </a:pPr>
            <a:r>
              <a:rPr lang="en-US" dirty="0" err="1"/>
              <a:t>Antogonists</a:t>
            </a:r>
            <a:r>
              <a:rPr lang="en-US" dirty="0"/>
              <a:t> and Inhibitors</a:t>
            </a:r>
            <a:endParaRPr dirty="0"/>
          </a:p>
          <a:p>
            <a:pPr>
              <a:defRPr/>
            </a:pPr>
            <a:r>
              <a:rPr lang="en-US" dirty="0"/>
              <a:t>Blood Supply</a:t>
            </a:r>
            <a:endParaRPr dirty="0"/>
          </a:p>
          <a:p>
            <a:pPr>
              <a:defRPr/>
            </a:pPr>
            <a:r>
              <a:rPr lang="en-US" dirty="0"/>
              <a:t>Chemistry</a:t>
            </a:r>
            <a:endParaRPr dirty="0"/>
          </a:p>
          <a:p>
            <a:pPr>
              <a:defRPr/>
            </a:pPr>
            <a:r>
              <a:rPr lang="en-US" dirty="0"/>
              <a:t>Drug Therapy</a:t>
            </a:r>
            <a:endParaRPr dirty="0"/>
          </a:p>
          <a:p>
            <a:pPr>
              <a:defRPr/>
            </a:pPr>
            <a:r>
              <a:rPr lang="en-US" dirty="0"/>
              <a:t>Embryology</a:t>
            </a:r>
            <a:endParaRPr dirty="0"/>
          </a:p>
          <a:p>
            <a:pPr>
              <a:defRPr/>
            </a:pPr>
            <a:r>
              <a:rPr lang="en-US" dirty="0"/>
              <a:t>Epidemiology</a:t>
            </a:r>
            <a:endParaRPr dirty="0"/>
          </a:p>
          <a:p>
            <a:pPr>
              <a:defRPr/>
            </a:pPr>
            <a:r>
              <a:rPr lang="en-US" dirty="0"/>
              <a:t>…</a:t>
            </a:r>
            <a:endParaRPr dirty="0"/>
          </a:p>
          <a:p>
            <a:pPr>
              <a:defRPr/>
            </a:pPr>
            <a:endParaRPr lang="en-US" dirty="0"/>
          </a:p>
        </p:txBody>
      </p:sp>
      <p:sp>
        <p:nvSpPr>
          <p:cNvPr id="7" name="TextBox 5"/>
          <p:cNvSpPr>
            <a:spLocks/>
          </p:cNvSpPr>
          <p:nvPr/>
        </p:nvSpPr>
        <p:spPr bwMode="auto">
          <a:xfrm>
            <a:off x="6096000" y="1196947"/>
            <a:ext cx="6006773" cy="523220"/>
          </a:xfrm>
          <a:prstGeom prst="rect">
            <a:avLst/>
          </a:prstGeom>
          <a:noFill/>
        </p:spPr>
        <p:txBody>
          <a:bodyPr wrap="none" rtlCol="0">
            <a:spAutoFit/>
          </a:bodyPr>
          <a:lstStyle/>
          <a:p>
            <a:pPr>
              <a:defRPr/>
            </a:pPr>
            <a:r>
              <a:rPr lang="en-US" sz="2800" b="1" dirty="0" err="1">
                <a:latin typeface="+mn-lt"/>
              </a:rPr>
              <a:t>MeSH</a:t>
            </a:r>
            <a:r>
              <a:rPr lang="en-US" sz="2800" b="1" dirty="0">
                <a:latin typeface="+mn-lt"/>
              </a:rPr>
              <a:t> Subject Category Hierarchy</a:t>
            </a:r>
            <a:endParaRPr dirty="0"/>
          </a:p>
        </p:txBody>
      </p:sp>
      <p:sp>
        <p:nvSpPr>
          <p:cNvPr id="8" name="TextBox 6"/>
          <p:cNvSpPr>
            <a:spLocks/>
          </p:cNvSpPr>
          <p:nvPr/>
        </p:nvSpPr>
        <p:spPr bwMode="auto">
          <a:xfrm>
            <a:off x="5367532" y="3465668"/>
            <a:ext cx="533400" cy="646331"/>
          </a:xfrm>
          <a:prstGeom prst="rect">
            <a:avLst/>
          </a:prstGeom>
          <a:noFill/>
        </p:spPr>
        <p:txBody>
          <a:bodyPr wrap="square" rtlCol="0">
            <a:spAutoFit/>
          </a:bodyPr>
          <a:lstStyle/>
          <a:p>
            <a:pPr>
              <a:defRPr/>
            </a:pPr>
            <a:r>
              <a:rPr lang="en-US" sz="3600" dirty="0">
                <a:latin typeface="+mn-lt"/>
              </a:rPr>
              <a:t>?</a:t>
            </a:r>
            <a:endParaRPr dirty="0"/>
          </a:p>
        </p:txBody>
      </p:sp>
      <p:sp>
        <p:nvSpPr>
          <p:cNvPr id="9" name="TextBox 8"/>
          <p:cNvSpPr>
            <a:spLocks/>
          </p:cNvSpPr>
          <p:nvPr/>
        </p:nvSpPr>
        <p:spPr bwMode="auto">
          <a:xfrm>
            <a:off x="2285999" y="1397002"/>
            <a:ext cx="2685541" cy="707886"/>
          </a:xfrm>
          <a:prstGeom prst="rect">
            <a:avLst/>
          </a:prstGeom>
          <a:noFill/>
        </p:spPr>
        <p:txBody>
          <a:bodyPr wrap="square" rtlCol="0">
            <a:spAutoFit/>
          </a:bodyPr>
          <a:lstStyle/>
          <a:p>
            <a:pPr algn="ctr">
              <a:defRPr/>
            </a:pPr>
            <a:r>
              <a:rPr lang="en-US" sz="2000" b="1" dirty="0">
                <a:latin typeface="Lucida Sans"/>
              </a:rPr>
              <a:t>MEDLINE Article</a:t>
            </a:r>
            <a:endParaRPr sz="1800" b="1" dirty="0"/>
          </a:p>
          <a:p>
            <a:pPr algn="ctr">
              <a:defRPr/>
            </a:pPr>
            <a:endParaRPr lang="en-US" sz="2000" b="1" dirty="0">
              <a:latin typeface="+mn-lt"/>
            </a:endParaRPr>
          </a:p>
        </p:txBody>
      </p:sp>
      <p:pic>
        <p:nvPicPr>
          <p:cNvPr id="10" name="Picture 9" descr="medline.tiff"/>
          <p:cNvPicPr>
            <a:picLocks noChangeAspect="1"/>
          </p:cNvPicPr>
          <p:nvPr/>
        </p:nvPicPr>
        <p:blipFill>
          <a:blip r:embed="rId2"/>
          <a:stretch/>
        </p:blipFill>
        <p:spPr bwMode="auto">
          <a:xfrm>
            <a:off x="2286000" y="2006601"/>
            <a:ext cx="2685542" cy="3564467"/>
          </a:xfrm>
          <a:prstGeom prst="rect">
            <a:avLst/>
          </a:prstGeom>
          <a:ln>
            <a:solidFill>
              <a:schemeClr val="tx1"/>
            </a:solid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p:txBody>
          <a:bodyPr/>
          <a:lstStyle/>
          <a:p>
            <a:pPr>
              <a:defRPr/>
            </a:pPr>
            <a:r>
              <a:rPr lang="en-US" sz="4000"/>
              <a:t>More Applications</a:t>
            </a:r>
            <a:endParaRPr sz="4000"/>
          </a:p>
        </p:txBody>
      </p:sp>
      <p:sp>
        <p:nvSpPr>
          <p:cNvPr id="5" name="Rectangle 3"/>
          <p:cNvSpPr>
            <a:spLocks noGrp="1" noChangeArrowheads="1"/>
          </p:cNvSpPr>
          <p:nvPr>
            <p:ph idx="1"/>
          </p:nvPr>
        </p:nvSpPr>
        <p:spPr bwMode="auto">
          <a:xfrm>
            <a:off x="2275305" y="1447800"/>
            <a:ext cx="8382000" cy="4953000"/>
          </a:xfrm>
        </p:spPr>
        <p:txBody>
          <a:bodyPr/>
          <a:lstStyle/>
          <a:p>
            <a:pPr>
              <a:defRPr/>
            </a:pPr>
            <a:r>
              <a:rPr lang="en-US" sz="2400"/>
              <a:t>Authorship identification</a:t>
            </a:r>
            <a:endParaRPr/>
          </a:p>
          <a:p>
            <a:pPr>
              <a:defRPr/>
            </a:pPr>
            <a:r>
              <a:rPr lang="en-US" sz="2400"/>
              <a:t>Age/gender identification</a:t>
            </a:r>
            <a:endParaRPr/>
          </a:p>
          <a:p>
            <a:pPr>
              <a:defRPr/>
            </a:pPr>
            <a:r>
              <a:rPr lang="en-US" sz="2400"/>
              <a:t>Language Identification</a:t>
            </a:r>
            <a:endParaRPr/>
          </a:p>
          <a:p>
            <a:pPr>
              <a:defRPr/>
            </a:pPr>
            <a:r>
              <a:rPr lang="en-US" sz="2400"/>
              <a:t>Assigning topics such as Yahoo-categories</a:t>
            </a:r>
            <a:endParaRPr/>
          </a:p>
          <a:p>
            <a:pPr>
              <a:buFont typeface="Wingdings"/>
              <a:buNone/>
              <a:defRPr/>
            </a:pPr>
            <a:r>
              <a:rPr lang="en-US" sz="2400"/>
              <a:t>	</a:t>
            </a:r>
            <a:r>
              <a:rPr lang="en-US" sz="2400" i="1"/>
              <a:t>e.g., "finance," "sports," "news&gt;world&gt;asia&gt;business"</a:t>
            </a:r>
            <a:endParaRPr/>
          </a:p>
          <a:p>
            <a:pPr>
              <a:defRPr/>
            </a:pPr>
            <a:r>
              <a:rPr lang="en-US" sz="2400"/>
              <a:t>Genre-detection</a:t>
            </a:r>
            <a:endParaRPr/>
          </a:p>
          <a:p>
            <a:pPr>
              <a:buFont typeface="Wingdings"/>
              <a:buNone/>
              <a:defRPr/>
            </a:pPr>
            <a:r>
              <a:rPr lang="en-US" sz="2400"/>
              <a:t>	</a:t>
            </a:r>
            <a:r>
              <a:rPr lang="en-US" sz="2400" i="1"/>
              <a:t>e.g., "editorials" "movie-reviews" "news</a:t>
            </a:r>
            <a:r>
              <a:rPr lang="ja-JP" altLang="en-US" sz="2400" i="1"/>
              <a:t>“</a:t>
            </a:r>
            <a:endParaRPr lang="en-US" sz="2400" i="1"/>
          </a:p>
          <a:p>
            <a:pPr>
              <a:defRPr/>
            </a:pPr>
            <a:r>
              <a:rPr lang="en-US" sz="2400"/>
              <a:t>Opinion/sentiment analysis on a person/product</a:t>
            </a:r>
            <a:endParaRPr/>
          </a:p>
          <a:p>
            <a:pPr>
              <a:buFont typeface="Wingdings"/>
              <a:buNone/>
              <a:defRPr/>
            </a:pPr>
            <a:r>
              <a:rPr lang="en-US" sz="2400" i="1"/>
              <a:t>	e.g., </a:t>
            </a:r>
            <a:r>
              <a:rPr lang="ja-JP" altLang="en-US" sz="2400" i="1"/>
              <a:t>“</a:t>
            </a:r>
            <a:r>
              <a:rPr lang="en-US" sz="2400" i="1"/>
              <a:t>like</a:t>
            </a:r>
            <a:r>
              <a:rPr lang="ja-JP" altLang="en-US" sz="2400" i="1"/>
              <a:t>”</a:t>
            </a:r>
            <a:r>
              <a:rPr lang="en-US" sz="2400" i="1"/>
              <a:t>, </a:t>
            </a:r>
            <a:r>
              <a:rPr lang="ja-JP" altLang="en-US" sz="2400" i="1"/>
              <a:t>“</a:t>
            </a:r>
            <a:r>
              <a:rPr lang="en-US" sz="2400" i="1"/>
              <a:t>hate</a:t>
            </a:r>
            <a:r>
              <a:rPr lang="ja-JP" altLang="en-US" sz="2400" i="1"/>
              <a:t>”</a:t>
            </a:r>
            <a:r>
              <a:rPr lang="en-US" sz="2400" i="1"/>
              <a:t>, </a:t>
            </a:r>
            <a:r>
              <a:rPr lang="ja-JP" altLang="en-US" sz="2400" i="1"/>
              <a:t>“</a:t>
            </a:r>
            <a:r>
              <a:rPr lang="en-US" sz="2400" i="1"/>
              <a:t>neutral</a:t>
            </a:r>
            <a:r>
              <a:rPr lang="ja-JP" altLang="en-US" sz="2400" i="1"/>
              <a:t>”</a:t>
            </a:r>
            <a:endParaRPr lang="en-US" sz="2400" i="1"/>
          </a:p>
          <a:p>
            <a:pPr>
              <a:defRPr/>
            </a:pPr>
            <a:r>
              <a:rPr lang="en-US" sz="2400"/>
              <a:t>Labels may be domain-specific</a:t>
            </a:r>
            <a:endParaRPr/>
          </a:p>
          <a:p>
            <a:pPr>
              <a:buFont typeface="Wingdings"/>
              <a:buNone/>
              <a:defRPr/>
            </a:pPr>
            <a:r>
              <a:rPr lang="en-US" sz="2400" i="1"/>
              <a:t>	e.g., </a:t>
            </a:r>
            <a:r>
              <a:rPr lang="ja-JP" altLang="en-US" sz="2400" i="1"/>
              <a:t>“</a:t>
            </a:r>
            <a:r>
              <a:rPr lang="en-US" sz="2400" i="1"/>
              <a:t>contains adult language</a:t>
            </a:r>
            <a:r>
              <a:rPr lang="ja-JP" altLang="en-US" sz="2400" i="1"/>
              <a:t>”</a:t>
            </a:r>
            <a:r>
              <a:rPr lang="en-US" sz="2400" i="1"/>
              <a:t> : </a:t>
            </a:r>
            <a:r>
              <a:rPr lang="ja-JP" altLang="en-US" sz="2400" i="1"/>
              <a:t>“</a:t>
            </a:r>
            <a:r>
              <a:rPr lang="en-US" sz="2400" i="1"/>
              <a:t>doesn’t</a:t>
            </a:r>
            <a:r>
              <a:rPr lang="ja-JP" altLang="en-US" sz="2400" i="1"/>
              <a:t>”</a:t>
            </a:r>
            <a:endParaRPr lang="en-US" sz="2400" i="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p:txBody>
          <a:bodyPr/>
          <a:lstStyle/>
          <a:p>
            <a:pPr>
              <a:defRPr/>
            </a:pPr>
            <a:r>
              <a:rPr lang="en-US">
                <a:latin typeface="Tw Cen MT Condensed"/>
              </a:rPr>
              <a:t>Text Classification: definition</a:t>
            </a:r>
            <a:endParaRPr/>
          </a:p>
        </p:txBody>
      </p:sp>
      <p:sp>
        <p:nvSpPr>
          <p:cNvPr id="5" name="Rectangle 3"/>
          <p:cNvSpPr>
            <a:spLocks noGrp="1" noChangeArrowheads="1"/>
          </p:cNvSpPr>
          <p:nvPr>
            <p:ph idx="1"/>
          </p:nvPr>
        </p:nvSpPr>
        <p:spPr bwMode="auto"/>
        <p:txBody>
          <a:bodyPr/>
          <a:lstStyle/>
          <a:p>
            <a:pPr>
              <a:defRPr/>
            </a:pPr>
            <a:r>
              <a:rPr lang="en-US" dirty="0">
                <a:latin typeface="Calibri"/>
              </a:rPr>
              <a:t>The classifier:</a:t>
            </a:r>
            <a:endParaRPr dirty="0"/>
          </a:p>
          <a:p>
            <a:pPr marL="457200" lvl="1" indent="0">
              <a:buNone/>
              <a:defRPr/>
            </a:pPr>
            <a:r>
              <a:rPr lang="en-US" i="1" dirty="0">
                <a:latin typeface="+mj-lt"/>
              </a:rPr>
              <a:t>f</a:t>
            </a:r>
            <a:r>
              <a:rPr lang="en-US" dirty="0">
                <a:latin typeface="+mj-lt"/>
              </a:rPr>
              <a:t>: </a:t>
            </a:r>
            <a:r>
              <a:rPr lang="en-US" i="1" dirty="0">
                <a:latin typeface="+mj-lt"/>
              </a:rPr>
              <a:t>D </a:t>
            </a:r>
            <a:r>
              <a:rPr lang="en-US" dirty="0">
                <a:latin typeface="Arial"/>
                <a:cs typeface="Arial"/>
              </a:rPr>
              <a:t>→</a:t>
            </a:r>
            <a:r>
              <a:rPr lang="en-US" i="1" dirty="0">
                <a:latin typeface="+mj-lt"/>
              </a:rPr>
              <a:t> C</a:t>
            </a:r>
            <a:endParaRPr lang="en-US" dirty="0">
              <a:latin typeface="+mj-lt"/>
            </a:endParaRPr>
          </a:p>
          <a:p>
            <a:pPr lvl="1">
              <a:defRPr/>
            </a:pPr>
            <a:r>
              <a:rPr lang="en-US" i="1" dirty="0">
                <a:latin typeface="Calibri"/>
              </a:rPr>
              <a:t>Input</a:t>
            </a:r>
            <a:r>
              <a:rPr lang="en-US" dirty="0">
                <a:latin typeface="Calibri"/>
              </a:rPr>
              <a:t>: a document </a:t>
            </a:r>
            <a:r>
              <a:rPr lang="en-US" i="1" dirty="0">
                <a:solidFill>
                  <a:srgbClr val="FF0000"/>
                </a:solidFill>
                <a:latin typeface="+mj-lt"/>
              </a:rPr>
              <a:t>d</a:t>
            </a:r>
            <a:r>
              <a:rPr lang="en-US" dirty="0">
                <a:solidFill>
                  <a:srgbClr val="FF0000"/>
                </a:solidFill>
                <a:latin typeface="Symbol" panose="05050102010706020507" pitchFamily="18" charset="2"/>
              </a:rPr>
              <a:t> </a:t>
            </a:r>
            <a:r>
              <a:rPr lang="en-US" i="1" dirty="0">
                <a:solidFill>
                  <a:srgbClr val="FF0000"/>
                </a:solidFill>
                <a:latin typeface="+mj-lt"/>
              </a:rPr>
              <a:t> D</a:t>
            </a:r>
            <a:endParaRPr dirty="0">
              <a:latin typeface="+mj-lt"/>
            </a:endParaRPr>
          </a:p>
          <a:p>
            <a:pPr lvl="1">
              <a:defRPr/>
            </a:pPr>
            <a:r>
              <a:rPr lang="en-US" dirty="0">
                <a:latin typeface="Calibri"/>
              </a:rPr>
              <a:t>fixed set of classes </a:t>
            </a:r>
            <a:r>
              <a:rPr lang="en-US" i="1" dirty="0">
                <a:solidFill>
                  <a:srgbClr val="FF0000"/>
                </a:solidFill>
                <a:latin typeface="+mj-lt"/>
              </a:rPr>
              <a:t>C</a:t>
            </a:r>
            <a:r>
              <a:rPr lang="en-US" dirty="0">
                <a:solidFill>
                  <a:srgbClr val="FF0000"/>
                </a:solidFill>
                <a:latin typeface="+mj-lt"/>
              </a:rPr>
              <a:t> = {</a:t>
            </a:r>
            <a:r>
              <a:rPr lang="en-US" i="1" dirty="0">
                <a:solidFill>
                  <a:srgbClr val="FF0000"/>
                </a:solidFill>
                <a:latin typeface="+mj-lt"/>
              </a:rPr>
              <a:t>c</a:t>
            </a:r>
            <a:r>
              <a:rPr lang="en-US" baseline="-25000" dirty="0">
                <a:solidFill>
                  <a:srgbClr val="FF0000"/>
                </a:solidFill>
                <a:latin typeface="+mj-lt"/>
              </a:rPr>
              <a:t>1</a:t>
            </a:r>
            <a:r>
              <a:rPr lang="en-US" dirty="0">
                <a:solidFill>
                  <a:srgbClr val="FF0000"/>
                </a:solidFill>
                <a:latin typeface="+mj-lt"/>
              </a:rPr>
              <a:t>,...,</a:t>
            </a:r>
            <a:r>
              <a:rPr lang="en-US" i="1" dirty="0" err="1">
                <a:solidFill>
                  <a:srgbClr val="FF0000"/>
                </a:solidFill>
                <a:latin typeface="+mj-lt"/>
              </a:rPr>
              <a:t>c</a:t>
            </a:r>
            <a:r>
              <a:rPr lang="en-US" i="1" baseline="-25000" dirty="0" err="1">
                <a:solidFill>
                  <a:srgbClr val="FF0000"/>
                </a:solidFill>
                <a:latin typeface="+mj-lt"/>
              </a:rPr>
              <a:t>K</a:t>
            </a:r>
            <a:r>
              <a:rPr lang="en-US" dirty="0">
                <a:solidFill>
                  <a:srgbClr val="FF0000"/>
                </a:solidFill>
                <a:latin typeface="+mj-lt"/>
              </a:rPr>
              <a:t>}</a:t>
            </a:r>
            <a:endParaRPr lang="en-US" i="1" dirty="0">
              <a:solidFill>
                <a:srgbClr val="FF0000"/>
              </a:solidFill>
              <a:latin typeface="+mj-lt"/>
            </a:endParaRPr>
          </a:p>
          <a:p>
            <a:pPr lvl="1">
              <a:defRPr/>
            </a:pPr>
            <a:r>
              <a:rPr lang="en-US" i="1" dirty="0">
                <a:latin typeface="Calibri"/>
              </a:rPr>
              <a:t>Output</a:t>
            </a:r>
            <a:r>
              <a:rPr lang="en-US" dirty="0">
                <a:latin typeface="Calibri"/>
              </a:rPr>
              <a:t>: a predicted class </a:t>
            </a:r>
            <a:r>
              <a:rPr lang="en-US" i="1" dirty="0">
                <a:solidFill>
                  <a:srgbClr val="FF0000"/>
                </a:solidFill>
                <a:latin typeface="+mj-lt"/>
              </a:rPr>
              <a:t>c </a:t>
            </a:r>
            <a:r>
              <a:rPr lang="en-US" dirty="0">
                <a:solidFill>
                  <a:srgbClr val="FF0000"/>
                </a:solidFill>
                <a:latin typeface="Symbol" panose="05050102010706020507" pitchFamily="18" charset="2"/>
              </a:rPr>
              <a:t></a:t>
            </a:r>
            <a:r>
              <a:rPr lang="en-US" i="1" dirty="0">
                <a:solidFill>
                  <a:srgbClr val="FF0000"/>
                </a:solidFill>
                <a:latin typeface="+mj-lt"/>
              </a:rPr>
              <a:t> C</a:t>
            </a:r>
            <a:endParaRPr lang="en-US" dirty="0">
              <a:latin typeface="+mj-lt"/>
            </a:endParaRPr>
          </a:p>
          <a:p>
            <a:pPr>
              <a:defRPr/>
            </a:pPr>
            <a:r>
              <a:rPr lang="en-US" dirty="0">
                <a:latin typeface="Calibri"/>
              </a:rPr>
              <a:t>The learner:</a:t>
            </a:r>
            <a:endParaRPr dirty="0"/>
          </a:p>
          <a:p>
            <a:pPr lvl="1">
              <a:defRPr/>
            </a:pPr>
            <a:r>
              <a:rPr lang="en-US" i="1" dirty="0">
                <a:latin typeface="Calibri"/>
              </a:rPr>
              <a:t>Input: </a:t>
            </a:r>
            <a:r>
              <a:rPr lang="en-US" dirty="0">
                <a:latin typeface="Calibri"/>
              </a:rPr>
              <a:t>a set of </a:t>
            </a:r>
            <a:r>
              <a:rPr lang="en-US" i="1" dirty="0">
                <a:latin typeface="+mj-lt"/>
              </a:rPr>
              <a:t>N</a:t>
            </a:r>
            <a:r>
              <a:rPr lang="en-US" i="1" dirty="0">
                <a:latin typeface="Calibri"/>
              </a:rPr>
              <a:t> </a:t>
            </a:r>
            <a:r>
              <a:rPr lang="en-US" dirty="0">
                <a:latin typeface="Calibri"/>
              </a:rPr>
              <a:t>hand-labeled documents </a:t>
            </a:r>
            <a:r>
              <a:rPr lang="en-US" sz="2000" i="1" dirty="0">
                <a:latin typeface="+mj-lt"/>
              </a:rPr>
              <a:t>T</a:t>
            </a:r>
            <a:r>
              <a:rPr lang="en-US" sz="2000" dirty="0">
                <a:latin typeface="+mj-lt"/>
              </a:rPr>
              <a:t> = </a:t>
            </a:r>
            <a:r>
              <a:rPr lang="en-US" dirty="0">
                <a:latin typeface="+mj-lt"/>
              </a:rPr>
              <a:t>{ (</a:t>
            </a:r>
            <a:r>
              <a:rPr lang="en-US" i="1" dirty="0">
                <a:latin typeface="+mj-lt"/>
              </a:rPr>
              <a:t>d</a:t>
            </a:r>
            <a:r>
              <a:rPr lang="en-US" baseline="-25000" dirty="0">
                <a:latin typeface="+mj-lt"/>
              </a:rPr>
              <a:t>1</a:t>
            </a:r>
            <a:r>
              <a:rPr lang="en-US" i="1" dirty="0">
                <a:latin typeface="+mj-lt"/>
              </a:rPr>
              <a:t>,c</a:t>
            </a:r>
            <a:r>
              <a:rPr lang="en-US" baseline="-25000" dirty="0">
                <a:latin typeface="+mj-lt"/>
              </a:rPr>
              <a:t>1</a:t>
            </a:r>
            <a:r>
              <a:rPr lang="en-US" dirty="0">
                <a:latin typeface="+mj-lt"/>
              </a:rPr>
              <a:t>)</a:t>
            </a:r>
            <a:r>
              <a:rPr lang="en-US" i="1" dirty="0">
                <a:latin typeface="+mj-lt"/>
              </a:rPr>
              <a:t>,....,</a:t>
            </a:r>
            <a:r>
              <a:rPr lang="en-US" dirty="0">
                <a:latin typeface="+mj-lt"/>
              </a:rPr>
              <a:t>(</a:t>
            </a:r>
            <a:r>
              <a:rPr lang="en-US" i="1" dirty="0" err="1">
                <a:latin typeface="+mj-lt"/>
              </a:rPr>
              <a:t>d</a:t>
            </a:r>
            <a:r>
              <a:rPr lang="en-US" i="1" baseline="-25000" dirty="0" err="1">
                <a:latin typeface="+mj-lt"/>
              </a:rPr>
              <a:t>N</a:t>
            </a:r>
            <a:r>
              <a:rPr lang="en-US" i="1" dirty="0" err="1">
                <a:latin typeface="+mj-lt"/>
              </a:rPr>
              <a:t>,c</a:t>
            </a:r>
            <a:r>
              <a:rPr lang="en-US" i="1" baseline="-25000" dirty="0" err="1">
                <a:latin typeface="+mj-lt"/>
              </a:rPr>
              <a:t>N</a:t>
            </a:r>
            <a:r>
              <a:rPr lang="en-US" dirty="0">
                <a:latin typeface="+mj-lt"/>
              </a:rPr>
              <a:t>) }</a:t>
            </a:r>
            <a:endParaRPr dirty="0">
              <a:latin typeface="+mj-lt"/>
            </a:endParaRPr>
          </a:p>
          <a:p>
            <a:pPr lvl="1">
              <a:defRPr/>
            </a:pPr>
            <a:r>
              <a:rPr lang="en-US" i="1" dirty="0">
                <a:latin typeface="Calibri"/>
              </a:rPr>
              <a:t>Output: </a:t>
            </a:r>
            <a:r>
              <a:rPr lang="en-US" dirty="0">
                <a:latin typeface="Calibri"/>
              </a:rPr>
              <a:t>a learned classifier </a:t>
            </a:r>
            <a:r>
              <a:rPr lang="en-US" i="1" dirty="0">
                <a:latin typeface="+mj-lt"/>
              </a:rPr>
              <a:t>f</a:t>
            </a:r>
            <a:r>
              <a:rPr lang="en-US" dirty="0">
                <a:latin typeface="+mj-lt"/>
              </a:rPr>
              <a:t>: </a:t>
            </a:r>
            <a:r>
              <a:rPr lang="en-US" i="1" dirty="0">
                <a:latin typeface="+mj-lt"/>
              </a:rPr>
              <a:t>D </a:t>
            </a:r>
            <a:r>
              <a:rPr lang="en-US" dirty="0">
                <a:latin typeface="Arial"/>
                <a:cs typeface="Arial"/>
              </a:rPr>
              <a:t>→</a:t>
            </a:r>
            <a:r>
              <a:rPr lang="en-US" i="1" dirty="0">
                <a:latin typeface="+mj-lt"/>
              </a:rPr>
              <a:t> C</a:t>
            </a:r>
          </a:p>
          <a:p>
            <a:pPr lvl="1">
              <a:defRPr/>
            </a:pPr>
            <a:endParaRPr lang="en-US" dirty="0">
              <a:latin typeface="Calibri"/>
            </a:endParaRPr>
          </a:p>
        </p:txBody>
      </p:sp>
      <p:sp>
        <p:nvSpPr>
          <p:cNvPr id="6" name="Footer Placeholder 4"/>
          <p:cNvSpPr>
            <a:spLocks noGrp="1"/>
          </p:cNvSpPr>
          <p:nvPr>
            <p:ph type="ftr" sz="quarter" idx="4294967295"/>
          </p:nvPr>
        </p:nvSpPr>
        <p:spPr bwMode="auto">
          <a:xfrm>
            <a:off x="1127448" y="6547602"/>
            <a:ext cx="2819400" cy="304800"/>
          </a:xfrm>
          <a:prstGeom prst="rect">
            <a:avLst/>
          </a:prstGeom>
          <a:noFill/>
        </p:spPr>
        <p:txBody>
          <a:bodyPr/>
          <a:lstStyle>
            <a:lvl1pPr>
              <a:defRPr sz="2800" b="1">
                <a:solidFill>
                  <a:schemeClr val="tx1"/>
                </a:solidFill>
                <a:latin typeface="Arial"/>
                <a:ea typeface="ＭＳ Ｐゴシック"/>
              </a:defRPr>
            </a:lvl1pPr>
            <a:lvl2pPr>
              <a:defRPr sz="2400" b="1">
                <a:solidFill>
                  <a:schemeClr val="tx1"/>
                </a:solidFill>
                <a:latin typeface="Arial"/>
                <a:ea typeface="ＭＳ Ｐゴシック"/>
              </a:defRPr>
            </a:lvl2pPr>
            <a:lvl3pPr>
              <a:defRPr sz="2000" b="1">
                <a:solidFill>
                  <a:schemeClr val="tx1"/>
                </a:solidFill>
                <a:latin typeface="Arial"/>
                <a:ea typeface="ＭＳ Ｐゴシック"/>
              </a:defRPr>
            </a:lvl3pPr>
            <a:lvl4pPr>
              <a:defRPr b="1">
                <a:solidFill>
                  <a:schemeClr val="tx1"/>
                </a:solidFill>
                <a:latin typeface="Arial"/>
                <a:ea typeface="ＭＳ Ｐゴシック"/>
              </a:defRPr>
            </a:lvl4pPr>
            <a:lvl5pPr>
              <a:defRPr b="1">
                <a:solidFill>
                  <a:schemeClr val="tx1"/>
                </a:solidFill>
                <a:latin typeface="Arial"/>
                <a:ea typeface="ＭＳ Ｐゴシック"/>
              </a:defRPr>
            </a:lvl5pPr>
            <a:lvl6pPr>
              <a:defRPr b="1">
                <a:solidFill>
                  <a:schemeClr val="tx1"/>
                </a:solidFill>
                <a:latin typeface="Arial"/>
                <a:ea typeface="ＭＳ Ｐゴシック"/>
              </a:defRPr>
            </a:lvl6pPr>
            <a:lvl7pPr>
              <a:defRPr b="1">
                <a:solidFill>
                  <a:schemeClr val="tx1"/>
                </a:solidFill>
                <a:latin typeface="Arial"/>
                <a:ea typeface="ＭＳ Ｐゴシック"/>
              </a:defRPr>
            </a:lvl7pPr>
            <a:lvl8pPr>
              <a:defRPr b="1">
                <a:solidFill>
                  <a:schemeClr val="tx1"/>
                </a:solidFill>
                <a:latin typeface="Arial"/>
                <a:ea typeface="ＭＳ Ｐゴシック"/>
              </a:defRPr>
            </a:lvl8pPr>
            <a:lvl9pPr>
              <a:defRPr b="1">
                <a:solidFill>
                  <a:schemeClr val="tx1"/>
                </a:solidFill>
                <a:latin typeface="Arial"/>
                <a:ea typeface="ＭＳ Ｐゴシック"/>
              </a:defRPr>
            </a:lvl9pPr>
          </a:lstStyle>
          <a:p>
            <a:pPr>
              <a:defRPr/>
            </a:pPr>
            <a:r>
              <a:rPr lang="en-US" sz="1800" b="0" dirty="0">
                <a:latin typeface="Tw Cen MT"/>
              </a:rPr>
              <a:t>Slide from William Cohen</a:t>
            </a:r>
            <a:endParaRPr dirty="0"/>
          </a:p>
        </p:txBody>
      </p:sp>
    </p:spTree>
  </p:cSld>
  <p:clrMapOvr>
    <a:masterClrMapping/>
  </p:clrMapOvr>
</p:sld>
</file>

<file path=ppt/theme/theme1.xml><?xml version="1.0" encoding="utf-8"?>
<a:theme xmlns:a="http://schemas.openxmlformats.org/drawingml/2006/main" name="1_AIIA00">
  <a:themeElements>
    <a:clrScheme name="1_AIIA00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fontScheme name="1_AIIA00">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AIIA00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1_AIIA00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1_AIIA00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spDef>
      <a:spPr bwMode="auto"/>
      <a:bodyPr/>
      <a:lstStyle/>
      <a:style>
        <a:lnRef idx="1">
          <a:schemeClr val="accent1"/>
        </a:lnRef>
        <a:fillRef idx="3">
          <a:schemeClr val="accent1"/>
        </a:fillRef>
        <a:effectRef idx="2">
          <a:schemeClr val="accent1"/>
        </a:effectRef>
        <a:fontRef idx="minor">
          <a:schemeClr val="lt1"/>
        </a:fontRef>
      </a:style>
    </a:spDef>
    <a:lnDef>
      <a:spPr bwMode="auto"/>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1-Intro</Template>
  <TotalTime>517</TotalTime>
  <Words>4273</Words>
  <Application>Microsoft Office PowerPoint</Application>
  <PresentationFormat>Widescreen</PresentationFormat>
  <Paragraphs>887</Paragraphs>
  <Slides>69</Slides>
  <Notes>2</Notes>
  <HiddenSlides>0</HiddenSlides>
  <MMClips>0</MMClips>
  <ScaleCrop>false</ScaleCrop>
  <HeadingPairs>
    <vt:vector size="8" baseType="variant">
      <vt:variant>
        <vt:lpstr>Fonts Used</vt:lpstr>
      </vt:variant>
      <vt:variant>
        <vt:i4>21</vt:i4>
      </vt: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92" baseType="lpstr">
      <vt:lpstr>Arial Unicode MS</vt:lpstr>
      <vt:lpstr>MS PGothic</vt:lpstr>
      <vt:lpstr>MS PGothic</vt:lpstr>
      <vt:lpstr>PMingLiU</vt:lpstr>
      <vt:lpstr>Arial</vt:lpstr>
      <vt:lpstr>Calibri</vt:lpstr>
      <vt:lpstr>Cambra Math</vt:lpstr>
      <vt:lpstr>Cambria Math</vt:lpstr>
      <vt:lpstr>Comic Sans MS</vt:lpstr>
      <vt:lpstr>Courier</vt:lpstr>
      <vt:lpstr>Courier New</vt:lpstr>
      <vt:lpstr>Lucida Sans</vt:lpstr>
      <vt:lpstr>Palatino</vt:lpstr>
      <vt:lpstr>Symbol</vt:lpstr>
      <vt:lpstr>Tahoma</vt:lpstr>
      <vt:lpstr>Times</vt:lpstr>
      <vt:lpstr>Times New Roman</vt:lpstr>
      <vt:lpstr>Times New Roman (Hebrew)</vt:lpstr>
      <vt:lpstr>Tw Cen MT</vt:lpstr>
      <vt:lpstr>Tw Cen MT Condensed</vt:lpstr>
      <vt:lpstr>Wingdings</vt:lpstr>
      <vt:lpstr>1_AIIA00</vt:lpstr>
      <vt:lpstr>oleObj</vt:lpstr>
      <vt:lpstr>Text Classification</vt:lpstr>
      <vt:lpstr>Outline</vt:lpstr>
      <vt:lpstr>Is this spam?</vt:lpstr>
      <vt:lpstr>Who wrote which Federalist papers?</vt:lpstr>
      <vt:lpstr>Male or female author?</vt:lpstr>
      <vt:lpstr>Positive or negative movie review?</vt:lpstr>
      <vt:lpstr>What is the subject of this article?</vt:lpstr>
      <vt:lpstr>More Applications</vt:lpstr>
      <vt:lpstr>Text Classification: definition</vt:lpstr>
      <vt:lpstr>Document Classification</vt:lpstr>
      <vt:lpstr>Classification Methods: Hand-coded rules</vt:lpstr>
      <vt:lpstr>Classification Methods: Supervised Machine Learning</vt:lpstr>
      <vt:lpstr>Classification Methods: Supervised Machine Learning</vt:lpstr>
      <vt:lpstr>Naïve Bayes Intuition</vt:lpstr>
      <vt:lpstr>Naïve Bayes Intuition</vt:lpstr>
      <vt:lpstr>Bag of words representation</vt:lpstr>
      <vt:lpstr>The Bag of Words Representation</vt:lpstr>
      <vt:lpstr>Representing text for classification</vt:lpstr>
      <vt:lpstr>Bag of words representation</vt:lpstr>
      <vt:lpstr>Formalizing Naïve Bayes</vt:lpstr>
      <vt:lpstr>Bayes’ Rule</vt:lpstr>
      <vt:lpstr>Conditional Probability</vt:lpstr>
      <vt:lpstr>Deriving Bayes’ Rule</vt:lpstr>
      <vt:lpstr>Bayes Rule Applied to Documents and Classes</vt:lpstr>
      <vt:lpstr>The Text Classification Problem</vt:lpstr>
      <vt:lpstr>Naïve Bayes Text Classification</vt:lpstr>
      <vt:lpstr>Naive Bayes Classifiers</vt:lpstr>
      <vt:lpstr>Naïve Bayes Assumption</vt:lpstr>
      <vt:lpstr>The Naïve Bayes Classifier</vt:lpstr>
      <vt:lpstr>Multinomial Naive Bayes Text Classification</vt:lpstr>
      <vt:lpstr>Learning the Model</vt:lpstr>
      <vt:lpstr>Problem with Max Likelihood</vt:lpstr>
      <vt:lpstr>Smoothing to Avoid Overfitting</vt:lpstr>
      <vt:lpstr>Naïve Bayes: Learning</vt:lpstr>
      <vt:lpstr>Naïve Bayes: Classifying</vt:lpstr>
      <vt:lpstr>Underflow Prevention: log space</vt:lpstr>
      <vt:lpstr>Naïve Bayes Generative Model for Text</vt:lpstr>
      <vt:lpstr>Naïve Bayes and Language Modeling</vt:lpstr>
      <vt:lpstr>Each class = Unigram language model</vt:lpstr>
      <vt:lpstr>Naïve Bayes Language Model</vt:lpstr>
      <vt:lpstr>Naïve Bayes Classification </vt:lpstr>
      <vt:lpstr>NB Text Classification Example</vt:lpstr>
      <vt:lpstr>Naïve Bayes Text Classification</vt:lpstr>
      <vt:lpstr>Naïve Bayes Text Classification</vt:lpstr>
      <vt:lpstr>Evaluating Categorization</vt:lpstr>
      <vt:lpstr>Measuring Performance</vt:lpstr>
      <vt:lpstr>Measuring Performance</vt:lpstr>
      <vt:lpstr>The 2-by-2 contingency table</vt:lpstr>
      <vt:lpstr>Precision and Recall</vt:lpstr>
      <vt:lpstr>A Combined measure: F</vt:lpstr>
      <vt:lpstr>Multiclass Classification</vt:lpstr>
      <vt:lpstr>Micro- vs. Macro-Averaging</vt:lpstr>
      <vt:lpstr>Micro- vs. Macro-Averaging: Example</vt:lpstr>
      <vt:lpstr>More Complicated Cases of Measuring Performance</vt:lpstr>
      <vt:lpstr>Evaluation Benchmark</vt:lpstr>
      <vt:lpstr>Evaluation: Classic Reuters-21578 Data Set </vt:lpstr>
      <vt:lpstr>Reuters Text Categorization data set</vt:lpstr>
      <vt:lpstr>Confusion matrix c</vt:lpstr>
      <vt:lpstr>Development Test Sets and Cross-validation</vt:lpstr>
      <vt:lpstr>Training size</vt:lpstr>
      <vt:lpstr>Training size</vt:lpstr>
      <vt:lpstr>Training size</vt:lpstr>
      <vt:lpstr>Training Size</vt:lpstr>
      <vt:lpstr>Violation of NB Assumptions</vt:lpstr>
      <vt:lpstr>Naïve Bayes is Not So Naïve</vt:lpstr>
      <vt:lpstr>Naïve Bayes is Not So Naïve</vt:lpstr>
      <vt:lpstr>SpamAssassin</vt:lpstr>
      <vt:lpstr>SpamAssassin Tests</vt:lpstr>
      <vt:lpstr>Naïve Bayes: Word Sense Disambiguation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Classification</dc:title>
  <dc:creator/>
  <cp:lastModifiedBy>GIUSEPPE ATTARDI</cp:lastModifiedBy>
  <cp:revision>22</cp:revision>
  <dcterms:modified xsi:type="dcterms:W3CDTF">2019-03-04T16:27:44Z</dcterms:modified>
</cp:coreProperties>
</file>