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9" r:id="rId1"/>
  </p:sldMasterIdLst>
  <p:notesMasterIdLst>
    <p:notesMasterId r:id="rId68"/>
  </p:notesMasterIdLst>
  <p:sldIdLst>
    <p:sldId id="282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8" r:id="rId14"/>
    <p:sldId id="435" r:id="rId15"/>
    <p:sldId id="434" r:id="rId16"/>
    <p:sldId id="359" r:id="rId17"/>
    <p:sldId id="360" r:id="rId18"/>
    <p:sldId id="357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432" r:id="rId44"/>
    <p:sldId id="433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8" r:id="rId58"/>
    <p:sldId id="399" r:id="rId59"/>
    <p:sldId id="400" r:id="rId60"/>
    <p:sldId id="401" r:id="rId61"/>
    <p:sldId id="402" r:id="rId62"/>
    <p:sldId id="403" r:id="rId63"/>
    <p:sldId id="404" r:id="rId64"/>
    <p:sldId id="405" r:id="rId65"/>
    <p:sldId id="406" r:id="rId66"/>
    <p:sldId id="417" r:id="rId6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42" autoAdjust="0"/>
    <p:restoredTop sz="94660"/>
  </p:normalViewPr>
  <p:slideViewPr>
    <p:cSldViewPr snapToObjects="1">
      <p:cViewPr varScale="1">
        <p:scale>
          <a:sx n="64" d="100"/>
          <a:sy n="64" d="100"/>
        </p:scale>
        <p:origin x="125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40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CB76569-F639-4DC5-87E0-2A6A96699B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23F6EC-9DE0-4557-ACBC-9E763BE98F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42E3D50-4372-4ADB-B573-A225CC7C5280}" type="datetimeFigureOut">
              <a:rPr lang="en-US" altLang="it-IT"/>
              <a:pPr/>
              <a:t>12/3/2018</a:t>
            </a:fld>
            <a:endParaRPr lang="en-US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6A225C9-E0C9-4989-A000-BB0A33C807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63D910E-AB56-47F9-8ED8-44B10AE7C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C0EC33-C843-4889-B934-C79CE6C6CE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2B28D7-2EA3-42E9-8679-5FBEAE4B5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84D80E7-41CF-436D-8161-B6EE1C818582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113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xmlns="" id="{D9D06F96-ED21-4E32-8191-0504EDD110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E64135-F69F-4EA3-94AE-839E812603EA}" type="slidenum">
              <a:rPr lang="en-US" altLang="it-IT" sz="1200"/>
              <a:pPr/>
              <a:t>1</a:t>
            </a:fld>
            <a:endParaRPr lang="en-US" altLang="it-IT" sz="120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450C8649-AC59-4180-BC47-09FCB4855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08CF948F-09EC-4A7A-BD20-48F1CA102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4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xmlns="" id="{A1A41789-C30C-4C94-9453-E6C54D9C9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AE0FCD-0F7C-4E15-83FC-F7B842E984EB}" type="slidenum">
              <a:rPr lang="en-US" altLang="it-IT" sz="1200">
                <a:latin typeface="Calibri" panose="020F0502020204030204" pitchFamily="34" charset="0"/>
              </a:rPr>
              <a:pPr/>
              <a:t>11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C1129AFD-5EAF-4AF8-8D03-599638A8A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80B5B845-55BE-4DAC-BA0B-23D4CD5F9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7556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xmlns="" id="{D0D592B6-4D1D-4E2B-AAC1-D0876EFBA2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1FA752-15DC-40B6-98CE-1D1B2CACC109}" type="slidenum">
              <a:rPr lang="en-US" altLang="it-IT" sz="1200">
                <a:latin typeface="Calibri" panose="020F0502020204030204" pitchFamily="34" charset="0"/>
              </a:rPr>
              <a:pPr/>
              <a:t>12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65E786F8-7BF9-4CD6-BB74-3CF3877FE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F62BC560-6FE4-4E05-8B4E-E2FADB117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4326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xmlns="" id="{F65090D9-57F2-46AA-B097-21F6F02EE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6C45E9F-617B-456F-9105-39E146D53F38}" type="slidenum">
              <a:rPr lang="en-US" altLang="it-IT" sz="1200">
                <a:latin typeface="Calibri" panose="020F0502020204030204" pitchFamily="34" charset="0"/>
              </a:rPr>
              <a:pPr/>
              <a:t>13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E9061522-1641-4179-B0AE-737BFF2AB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53319179-F166-41C5-96D5-164B1D298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4974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9FEA91-D428-4F66-BD8A-7CCAE90B2D13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686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xmlns="" id="{31695084-2817-4D51-91B9-0804FD2BD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39DADD-38FA-4F4F-BC4C-C2CDEDD158A7}" type="slidenum">
              <a:rPr lang="en-US" altLang="it-IT" sz="1200">
                <a:latin typeface="Calibri" panose="020F0502020204030204" pitchFamily="34" charset="0"/>
              </a:rPr>
              <a:pPr/>
              <a:t>16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80DE2E7B-D533-4C5F-B873-695A87C1EA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205712A4-2BDD-43B9-B163-C0028EDA8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9600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xmlns="" id="{2B440BD5-1CF5-4A64-9920-2DAC456D0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AAF536-BDD7-4267-9CBD-21EBDC9306B9}" type="slidenum">
              <a:rPr lang="en-US" altLang="it-IT" sz="1200">
                <a:latin typeface="Calibri" panose="020F0502020204030204" pitchFamily="34" charset="0"/>
              </a:rPr>
              <a:pPr/>
              <a:t>17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ABF52FB2-B10A-4B7C-9EF3-62E1104DA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C0B5103C-E1BD-4E40-AB64-C1B61B2B5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2110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xmlns="" id="{EFC7DF58-6631-4B13-A6B5-685755376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D31B49-A5A2-4D33-A1E0-E82D4C1FA21B}" type="slidenum">
              <a:rPr lang="en-US" altLang="it-IT" sz="1200">
                <a:latin typeface="Calibri" panose="020F0502020204030204" pitchFamily="34" charset="0"/>
              </a:rPr>
              <a:pPr/>
              <a:t>18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808C6167-0C67-4D37-9910-AEDD3DDC3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1048F9C4-102B-49D7-B33B-5E0207BAE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3813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xmlns="" id="{DAF6F425-EACC-453E-8BE6-2A65C59AA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743F69-6948-425C-8BC8-09142D14F348}" type="slidenum">
              <a:rPr lang="en-US" altLang="it-IT" sz="1200">
                <a:latin typeface="Calibri" panose="020F0502020204030204" pitchFamily="34" charset="0"/>
              </a:rPr>
              <a:pPr/>
              <a:t>19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934E99AF-A3B9-4E99-8B89-7B84E7DF8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1AF9619C-5647-4052-9423-68371BDB0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2086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xmlns="" id="{BBFCBAFD-DFC0-41CA-AAA1-EB0AEE5D3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871472-AC3D-45E1-ACAA-C13D511F4871}" type="slidenum">
              <a:rPr lang="en-US" altLang="it-IT" sz="1200">
                <a:latin typeface="Calibri" panose="020F0502020204030204" pitchFamily="34" charset="0"/>
              </a:rPr>
              <a:pPr/>
              <a:t>20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2AE7D0E9-12ED-4590-965F-4CFC53DA0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D575936E-6847-4A0C-8CEF-93B38AB5B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4213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xmlns="" id="{8B1C25E2-713E-4C4B-A3E4-A2AC8B95A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BD7214-411B-48C4-AA7A-B177C45DB32C}" type="slidenum">
              <a:rPr lang="en-US" altLang="it-IT" sz="1200">
                <a:latin typeface="Calibri" panose="020F0502020204030204" pitchFamily="34" charset="0"/>
              </a:rPr>
              <a:pPr/>
              <a:t>21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8E482CD3-88A9-4C0D-8715-620B0D0A6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xmlns="" id="{0C8592BB-85F3-4336-A8A6-1E575B9C5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160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xmlns="" id="{786E7148-2B47-4A51-85DC-6C539D7271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0F683EC-A0F5-454C-BD6C-CA3C013250D0}" type="slidenum">
              <a:rPr lang="en-US" altLang="it-IT" sz="1200">
                <a:latin typeface="Calibri" panose="020F0502020204030204" pitchFamily="34" charset="0"/>
              </a:rPr>
              <a:pPr/>
              <a:t>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C71D3AB5-2613-4552-97E5-225B823F31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C322F9C4-4B74-4E11-87C4-F463AA6E0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8401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xmlns="" id="{06300D9F-7241-4F8F-BEFC-70422E0CC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D37578-EAD0-4FA2-BFA5-36862FFF6E2C}" type="slidenum">
              <a:rPr lang="en-US" altLang="it-IT" sz="1200">
                <a:latin typeface="Calibri" panose="020F0502020204030204" pitchFamily="34" charset="0"/>
              </a:rPr>
              <a:pPr/>
              <a:t>22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0486A4A3-D92C-4046-9C42-69F9C49AA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9A0274A4-46E0-48F6-86E5-F2E7ACC34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1041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xmlns="" id="{4614EBFA-04CF-4BF5-8F85-6F64B4D39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4846A64-D5B2-4C9E-9642-04DF78528EEE}" type="slidenum">
              <a:rPr lang="en-US" altLang="it-IT" sz="1200">
                <a:latin typeface="Calibri" panose="020F0502020204030204" pitchFamily="34" charset="0"/>
              </a:rPr>
              <a:pPr/>
              <a:t>23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C4464CA2-2C85-4E16-B138-EAB332BEEF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F740A8DB-12D2-4646-B243-D5CA3199C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6822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xmlns="" id="{163A1A7F-A437-451D-917B-AE242F7A6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4E7740E-1A24-49C9-A70F-50D6DADC8619}" type="slidenum">
              <a:rPr lang="en-US" altLang="it-IT" sz="1200">
                <a:latin typeface="Calibri" panose="020F0502020204030204" pitchFamily="34" charset="0"/>
              </a:rPr>
              <a:pPr/>
              <a:t>24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5DCA8EE8-A4F6-48CD-9146-7687EA6C7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15EA2F6A-05BA-45DC-9B39-2FFEF2191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751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xmlns="" id="{108B141E-EA1A-4BF5-B9DE-464B8116A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7E3FC5-AB7A-41E2-9AEA-E8231944A897}" type="slidenum">
              <a:rPr lang="en-US" altLang="it-IT" sz="1200">
                <a:latin typeface="Calibri" panose="020F0502020204030204" pitchFamily="34" charset="0"/>
              </a:rPr>
              <a:pPr/>
              <a:t>25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31923C91-4314-4680-9E41-C2A5A7E88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41398B07-EFF1-4522-82D1-E93D26B89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9139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xmlns="" id="{45E78CD8-2906-4BF5-A480-9EE4C6EA5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58684B-133C-4EA7-B25A-CE73CBBE26E8}" type="slidenum">
              <a:rPr lang="en-US" altLang="it-IT" sz="1200">
                <a:latin typeface="Calibri" panose="020F0502020204030204" pitchFamily="34" charset="0"/>
              </a:rPr>
              <a:pPr/>
              <a:t>26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1666207A-4689-475F-AC51-F94018888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xmlns="" id="{B8405F90-3AF3-493F-A6FC-3F4FADBFE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5695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xmlns="" id="{F380A6B5-FDCE-418D-852E-8CC249AB26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A86560A-4C71-44B0-9EE6-AB50D50B375F}" type="slidenum">
              <a:rPr lang="en-US" altLang="it-IT" sz="1200">
                <a:latin typeface="Calibri" panose="020F0502020204030204" pitchFamily="34" charset="0"/>
              </a:rPr>
              <a:pPr/>
              <a:t>27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67375EFA-102E-4E45-B8D7-76221D2F8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xmlns="" id="{51C59C9D-D653-4D2A-AC1E-8D4FD37B9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6150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xmlns="" id="{38085FD5-65D2-46F5-A0D6-39148EA72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1B2375-33C7-4EDB-8530-A63DD5214436}" type="slidenum">
              <a:rPr lang="en-US" altLang="it-IT" sz="1200">
                <a:latin typeface="Calibri" panose="020F0502020204030204" pitchFamily="34" charset="0"/>
              </a:rPr>
              <a:pPr/>
              <a:t>28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C79C0C60-DEDA-49EE-959A-C3D44F0F4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7D6BC71B-C098-4D4F-AD8E-A5D8B60D4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1307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xmlns="" id="{A68F7587-CF60-47E6-955A-8F4D1AA3D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A4AAAD-7D07-43F8-B078-67BD5859CAA6}" type="slidenum">
              <a:rPr lang="en-US" altLang="it-IT" sz="1200">
                <a:latin typeface="Calibri" panose="020F0502020204030204" pitchFamily="34" charset="0"/>
              </a:rPr>
              <a:pPr/>
              <a:t>29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457DDD60-771A-40B3-86A3-310D95AB1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xmlns="" id="{236CEC04-1764-4E9F-85BA-FEB2C1B5E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9693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xmlns="" id="{24AECAA4-FECE-4586-AEBF-0E4619D7F8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79199D4-9E4D-40B3-803F-A37459557F03}" type="slidenum">
              <a:rPr lang="en-US" altLang="it-IT" sz="1200">
                <a:latin typeface="Calibri" panose="020F0502020204030204" pitchFamily="34" charset="0"/>
              </a:rPr>
              <a:pPr/>
              <a:t>30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xmlns="" id="{6B1264EE-E682-4728-9307-0A312C1D1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xmlns="" id="{7BA5DD10-18FC-4FA7-B3B6-0A4F1165A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141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xmlns="" id="{57E299B0-92FA-4D14-8D6A-355941EAE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738076-C8D1-48C8-A35C-697420EDEE24}" type="slidenum">
              <a:rPr lang="en-US" altLang="it-IT" sz="1200">
                <a:latin typeface="Calibri" panose="020F0502020204030204" pitchFamily="34" charset="0"/>
              </a:rPr>
              <a:pPr/>
              <a:t>31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3E1CB2BF-348E-42F1-AAF9-7BE108632C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xmlns="" id="{8488CA7A-D7A5-4865-BB5D-260DCD444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908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xmlns="" id="{BE304720-8B08-484C-8B28-E2E99A762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5045DC-2372-4D4F-B1B4-E9E2C97BA477}" type="slidenum">
              <a:rPr lang="en-US" altLang="it-IT" sz="1200">
                <a:latin typeface="Calibri" panose="020F0502020204030204" pitchFamily="34" charset="0"/>
              </a:rPr>
              <a:pPr/>
              <a:t>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3258EAE4-097A-40D9-9C3C-0B01AD1EB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16B76142-E818-436E-9F2B-51871F6CF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4957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xmlns="" id="{CFBEC9F5-D0AD-4CD2-BEBC-278C4B591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CE5F4B-ED1E-4880-A320-73C77CC3D515}" type="slidenum">
              <a:rPr lang="en-US" altLang="it-IT" sz="1200">
                <a:latin typeface="Calibri" panose="020F0502020204030204" pitchFamily="34" charset="0"/>
              </a:rPr>
              <a:pPr/>
              <a:t>32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F494988B-FCFF-4B18-BF2A-21F4C4F31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xmlns="" id="{7339AFDF-09B8-4859-A842-C13F4E042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0859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xmlns="" id="{66967878-6A24-4C0F-A0D1-B7CFFF7CA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CC493AD-54F6-40C7-8E52-C91BDE1715C5}" type="slidenum">
              <a:rPr lang="en-US" altLang="it-IT" sz="1200">
                <a:latin typeface="Calibri" panose="020F0502020204030204" pitchFamily="34" charset="0"/>
              </a:rPr>
              <a:pPr/>
              <a:t>33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6E0650F8-6B25-4770-B4CC-85A1697E96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xmlns="" id="{835F20A7-75C1-4067-9B02-3CB7E3226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0956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xmlns="" id="{F99F8F43-877A-4710-A386-E0E91A5A9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787466-656D-4B0E-B1CA-43FB794E0947}" type="slidenum">
              <a:rPr lang="en-US" altLang="it-IT" sz="1200">
                <a:latin typeface="Calibri" panose="020F0502020204030204" pitchFamily="34" charset="0"/>
              </a:rPr>
              <a:pPr/>
              <a:t>34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9D96938E-91DA-4BB0-BB40-D30FA83A6E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xmlns="" id="{FB377065-36CF-4BC5-BB67-7699DA9E8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68585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xmlns="" id="{998CD8D7-A6BB-42BF-99A5-2515FAE9B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666BD4-FCCE-41AD-8EFB-94FFA673FC31}" type="slidenum">
              <a:rPr lang="en-US" altLang="it-IT" sz="1200">
                <a:latin typeface="Calibri" panose="020F0502020204030204" pitchFamily="34" charset="0"/>
              </a:rPr>
              <a:pPr/>
              <a:t>35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1779D407-E5A6-4329-826C-861BAB0FC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1AB6F9CF-5DE6-4BC2-9637-93D120722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4402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xmlns="" id="{A2B2FC17-077D-4277-AB2C-2B453F944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CA2597C-EA68-4939-9324-9029207D066A}" type="slidenum">
              <a:rPr lang="en-US" altLang="it-IT" sz="1200">
                <a:latin typeface="Calibri" panose="020F0502020204030204" pitchFamily="34" charset="0"/>
              </a:rPr>
              <a:pPr/>
              <a:t>36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CA4DD421-7A8B-4E61-9EB3-CEF19D33E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xmlns="" id="{A617EDA5-8AD4-4285-9E52-4040C4B44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427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xmlns="" id="{17A93D53-AD49-4B9D-9FB7-9DDE9D2085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727075-01FA-470A-999C-3D5E04453CE1}" type="slidenum">
              <a:rPr lang="en-US" altLang="it-IT" sz="1200">
                <a:latin typeface="Calibri" panose="020F0502020204030204" pitchFamily="34" charset="0"/>
              </a:rPr>
              <a:pPr/>
              <a:t>38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xmlns="" id="{13B985F4-AC37-46A2-ABB7-AC7299EEE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xmlns="" id="{6A4F6B06-3268-4B36-BAB0-EB8203769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0969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xmlns="" id="{0B59B83F-9285-4483-AFA3-2552F13E7B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03E7C29-660B-456C-93AA-32CB7CFF4852}" type="slidenum">
              <a:rPr lang="en-US" altLang="it-IT" sz="1200">
                <a:latin typeface="Calibri" panose="020F0502020204030204" pitchFamily="34" charset="0"/>
              </a:rPr>
              <a:pPr/>
              <a:t>39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xmlns="" id="{79729193-E635-4B70-B714-3A8DCF249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xmlns="" id="{26694D2F-1A42-44A1-A995-7C3795CB2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5638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xmlns="" id="{CD30DE71-A67D-4F40-B347-38655E6E0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A066EE-553F-4B1E-AE50-41FA5A9B6E9C}" type="slidenum">
              <a:rPr lang="en-US" altLang="it-IT" sz="1200">
                <a:latin typeface="Calibri" panose="020F0502020204030204" pitchFamily="34" charset="0"/>
              </a:rPr>
              <a:pPr/>
              <a:t>40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xmlns="" id="{A8A6F28C-A1B2-4C58-B81D-FF3BEE943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xmlns="" id="{4F08658E-023E-4A41-B310-377FB6E6B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5260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xmlns="" id="{3174CC70-9ABE-4687-AB7B-744650DD9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91129C-AA4A-48BA-94C0-65A388101C7D}" type="slidenum">
              <a:rPr lang="en-US" altLang="it-IT" sz="1200">
                <a:latin typeface="Calibri" panose="020F0502020204030204" pitchFamily="34" charset="0"/>
              </a:rPr>
              <a:pPr/>
              <a:t>41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xmlns="" id="{FA7D3D32-ED1E-44E9-B231-B7ED8A19C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xmlns="" id="{99B6D859-4AEA-4D77-924E-A7773E1D4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7408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xmlns="" id="{F12EC612-9BB2-40D8-A92D-73B29CB4E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334D0C-2AC1-4D4A-A8D9-838EC38DB308}" type="slidenum">
              <a:rPr lang="en-US" altLang="it-IT" sz="1200">
                <a:latin typeface="Calibri" panose="020F0502020204030204" pitchFamily="34" charset="0"/>
              </a:rPr>
              <a:pPr/>
              <a:t>42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xmlns="" id="{01319D0C-66FA-4791-8882-E95087704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xmlns="" id="{09F42F10-7FAE-4D61-9F24-ACF1CBA6E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478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xmlns="" id="{BAC4315B-868C-4035-A453-A14C17DA2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1CAF4A-E695-4206-BAF2-88899DF0F9FA}" type="slidenum">
              <a:rPr lang="en-US" altLang="it-IT" sz="1200">
                <a:latin typeface="Calibri" panose="020F0502020204030204" pitchFamily="34" charset="0"/>
              </a:rPr>
              <a:pPr/>
              <a:t>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92C3AD4E-B542-4511-A25A-B85B7EF2CD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07B569BD-4F20-42F0-9D9B-C9206043F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81574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xmlns="" id="{E44E94D7-0E56-4E3E-8D5B-DCB289F7A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89DDE6-F0CC-4B48-B59C-8C4D75636310}" type="slidenum">
              <a:rPr lang="en-US" altLang="it-IT" sz="1200">
                <a:latin typeface="Calibri" panose="020F0502020204030204" pitchFamily="34" charset="0"/>
              </a:rPr>
              <a:pPr/>
              <a:t>45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xmlns="" id="{4843C85F-90E3-4851-97A9-283B4BF2D5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xmlns="" id="{71A0AB15-BD3C-47FF-8004-CB7E4C665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21731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xmlns="" id="{7094F43C-327A-4EE5-8E7E-E536C3CD9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0EB6F26-A48E-4758-B883-061CF117A561}" type="slidenum">
              <a:rPr lang="en-US" altLang="it-IT" sz="1200">
                <a:latin typeface="Calibri" panose="020F0502020204030204" pitchFamily="34" charset="0"/>
              </a:rPr>
              <a:pPr/>
              <a:t>46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xmlns="" id="{14060935-47ED-4390-9C76-55D2D533B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xmlns="" id="{8997C792-A5F3-4C4B-B9FF-CBCE772C1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5882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xmlns="" id="{044C5D60-D7BC-44D3-83D8-56E74702E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FD51993-3D76-4FA8-A9F6-CBB1C02A2329}" type="slidenum">
              <a:rPr lang="en-US" altLang="it-IT" sz="1200">
                <a:latin typeface="Calibri" panose="020F0502020204030204" pitchFamily="34" charset="0"/>
              </a:rPr>
              <a:pPr/>
              <a:t>47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xmlns="" id="{7B10084E-6B37-4C7A-BA8A-79BFEE688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xmlns="" id="{88FB12A1-4802-4312-9851-B82B6EB36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08766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xmlns="" id="{2E330ABF-3929-47C6-AC98-21FC78ACA5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08D204-C0BC-421C-8FAA-B45AE3F078B0}" type="slidenum">
              <a:rPr lang="en-US" altLang="it-IT" sz="1200">
                <a:latin typeface="Calibri" panose="020F0502020204030204" pitchFamily="34" charset="0"/>
              </a:rPr>
              <a:pPr/>
              <a:t>48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xmlns="" id="{AF275DCC-D0BD-402F-886D-459D422C00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xmlns="" id="{A998E0C2-A76D-4695-BE65-64C130703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96357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xmlns="" id="{8322FF48-7F9A-4F98-B1AD-83D7B6FF0D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433F77-786B-48B7-A6D7-0541C44FD507}" type="slidenum">
              <a:rPr lang="en-US" altLang="it-IT" sz="1200">
                <a:latin typeface="Calibri" panose="020F0502020204030204" pitchFamily="34" charset="0"/>
              </a:rPr>
              <a:pPr/>
              <a:t>49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C9BF834C-1C42-4E00-98F3-FAB9EF28F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0A51E73C-5BF9-44AF-8657-E5C880328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62640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xmlns="" id="{FF2E6EED-D593-4A2C-B933-0185D4AA8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76069E-9D98-4EC1-9ACA-B3A9F0E8C922}" type="slidenum">
              <a:rPr lang="en-US" altLang="it-IT" sz="1200">
                <a:latin typeface="Calibri" panose="020F0502020204030204" pitchFamily="34" charset="0"/>
              </a:rPr>
              <a:pPr/>
              <a:t>50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xmlns="" id="{017B729A-F643-40CF-8B8B-D53BE1A0C7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xmlns="" id="{EB02D1BA-A8AE-455B-903E-2235DAD54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97330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>
            <a:extLst>
              <a:ext uri="{FF2B5EF4-FFF2-40B4-BE49-F238E27FC236}">
                <a16:creationId xmlns:a16="http://schemas.microsoft.com/office/drawing/2014/main" xmlns="" id="{9A2A7926-7A20-4883-8BBC-024FD66AA4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F0A406F-C955-46DB-B491-7C4FEF998205}" type="slidenum">
              <a:rPr lang="en-US" altLang="it-IT" sz="1200">
                <a:latin typeface="Calibri" panose="020F0502020204030204" pitchFamily="34" charset="0"/>
              </a:rPr>
              <a:pPr/>
              <a:t>51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xmlns="" id="{D73B0168-0B3C-4D97-90C5-5CE2F2B9F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xmlns="" id="{FE7AD3B1-BDDD-4F77-9361-9CCEB72E8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43049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xmlns="" id="{BD068300-9DFD-44B3-959E-4AFB11385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BBCE8B-F68A-4E6C-B891-E4715342473F}" type="slidenum">
              <a:rPr lang="en-US" altLang="it-IT" sz="1200">
                <a:latin typeface="Calibri" panose="020F0502020204030204" pitchFamily="34" charset="0"/>
              </a:rPr>
              <a:pPr/>
              <a:t>52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xmlns="" id="{D3E4E713-C9C1-409F-9A78-9D5F1A3895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xmlns="" id="{976BC220-2CAD-4DC6-88AF-6CC2A38C4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63623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xmlns="" id="{5B5FCB8D-5597-4EA9-996C-B165436EF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31126-E9FB-420A-BD4D-082E5926CAE8}" type="slidenum">
              <a:rPr lang="en-US" altLang="it-IT" sz="1200">
                <a:latin typeface="Calibri" panose="020F0502020204030204" pitchFamily="34" charset="0"/>
              </a:rPr>
              <a:pPr/>
              <a:t>53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xmlns="" id="{3BCA59F3-1F94-4034-89D5-8BEC35294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xmlns="" id="{387F6D1B-02DE-4B25-99CA-4F41731A2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05751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>
            <a:extLst>
              <a:ext uri="{FF2B5EF4-FFF2-40B4-BE49-F238E27FC236}">
                <a16:creationId xmlns:a16="http://schemas.microsoft.com/office/drawing/2014/main" xmlns="" id="{C0EDE3AF-2B69-44C8-A537-620B21A9B0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020162-0496-4BF4-90F0-A88F96E68262}" type="slidenum">
              <a:rPr lang="en-US" altLang="it-IT" sz="1200">
                <a:latin typeface="Calibri" panose="020F0502020204030204" pitchFamily="34" charset="0"/>
              </a:rPr>
              <a:pPr/>
              <a:t>54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xmlns="" id="{2B5D19BA-77E4-45E1-BC6A-921C06B86C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xmlns="" id="{530E65BC-6586-4A32-B6D8-5336A9D0D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433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xmlns="" id="{EFAE8DDB-7F10-491E-BD0B-4095EE13C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025434-D072-4AA5-9E71-F61778322B9D}" type="slidenum">
              <a:rPr lang="en-US" altLang="it-IT" sz="1200">
                <a:latin typeface="Calibri" panose="020F0502020204030204" pitchFamily="34" charset="0"/>
              </a:rPr>
              <a:pPr/>
              <a:t>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3388BADD-816A-4E2B-A18A-7061EE3E8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95DF400F-E639-4408-9F40-1F6D29D53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9372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>
            <a:extLst>
              <a:ext uri="{FF2B5EF4-FFF2-40B4-BE49-F238E27FC236}">
                <a16:creationId xmlns:a16="http://schemas.microsoft.com/office/drawing/2014/main" xmlns="" id="{1CE3C6E5-3254-4AF5-BA60-914E6C8E50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2D254A-E62E-43B5-A54B-1FF764ADAE4A}" type="slidenum">
              <a:rPr lang="en-US" altLang="it-IT" sz="1200">
                <a:latin typeface="Calibri" panose="020F0502020204030204" pitchFamily="34" charset="0"/>
              </a:rPr>
              <a:pPr/>
              <a:t>55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xmlns="" id="{19A43080-0223-4BC3-A8F9-FF6C653A4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xmlns="" id="{A387B76C-2891-4CC1-850A-D2C976606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97084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>
            <a:extLst>
              <a:ext uri="{FF2B5EF4-FFF2-40B4-BE49-F238E27FC236}">
                <a16:creationId xmlns:a16="http://schemas.microsoft.com/office/drawing/2014/main" xmlns="" id="{F6415C43-EE8A-4161-9768-5B5713B46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6798DA4-D756-4EFD-9F23-57AD480F21C0}" type="slidenum">
              <a:rPr lang="en-US" altLang="it-IT" sz="1200">
                <a:latin typeface="Calibri" panose="020F0502020204030204" pitchFamily="34" charset="0"/>
              </a:rPr>
              <a:pPr/>
              <a:t>56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xmlns="" id="{7E245DD9-8EE6-4391-B509-19490B254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xmlns="" id="{958C4528-2326-40AD-8E7C-AA6C1004B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02417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>
            <a:extLst>
              <a:ext uri="{FF2B5EF4-FFF2-40B4-BE49-F238E27FC236}">
                <a16:creationId xmlns:a16="http://schemas.microsoft.com/office/drawing/2014/main" xmlns="" id="{14850DBC-FDAB-417D-BFA7-CDA5BC0139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041D92-EA62-4E7E-8349-5CA4A2E3646D}" type="slidenum">
              <a:rPr lang="en-US" altLang="it-IT" sz="1200">
                <a:latin typeface="Calibri" panose="020F0502020204030204" pitchFamily="34" charset="0"/>
              </a:rPr>
              <a:pPr/>
              <a:t>57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29026" name="Rectangle 1026">
            <a:extLst>
              <a:ext uri="{FF2B5EF4-FFF2-40B4-BE49-F238E27FC236}">
                <a16:creationId xmlns:a16="http://schemas.microsoft.com/office/drawing/2014/main" xmlns="" id="{ACED3FE7-95B4-4FCC-B97D-AC0ADC648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1027">
            <a:extLst>
              <a:ext uri="{FF2B5EF4-FFF2-40B4-BE49-F238E27FC236}">
                <a16:creationId xmlns:a16="http://schemas.microsoft.com/office/drawing/2014/main" xmlns="" id="{E7476856-0A6D-4F11-BBA1-296F4BC34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11826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xmlns="" id="{402BDED1-9693-4AC9-A70D-3C85AAA32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69AC98-7CFE-463E-A4B8-6050F07C744E}" type="slidenum">
              <a:rPr lang="en-US" altLang="it-IT" sz="1200">
                <a:latin typeface="Calibri" panose="020F0502020204030204" pitchFamily="34" charset="0"/>
              </a:rPr>
              <a:pPr/>
              <a:t>58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31074" name="Rectangle 1026">
            <a:extLst>
              <a:ext uri="{FF2B5EF4-FFF2-40B4-BE49-F238E27FC236}">
                <a16:creationId xmlns:a16="http://schemas.microsoft.com/office/drawing/2014/main" xmlns="" id="{745A457A-273E-443A-BF02-88F05EC82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1027">
            <a:extLst>
              <a:ext uri="{FF2B5EF4-FFF2-40B4-BE49-F238E27FC236}">
                <a16:creationId xmlns:a16="http://schemas.microsoft.com/office/drawing/2014/main" xmlns="" id="{007F8E78-0ED7-4640-B4BD-15BE94696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75116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xmlns="" id="{1D3D42D1-FA75-4182-B798-77EBEF6278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54E6F7-9B28-425F-97FF-BC5437F76EB8}" type="slidenum">
              <a:rPr lang="en-US" altLang="it-IT" sz="1200">
                <a:latin typeface="Calibri" panose="020F0502020204030204" pitchFamily="34" charset="0"/>
              </a:rPr>
              <a:pPr/>
              <a:t>59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xmlns="" id="{99FF6A5D-FD22-4368-B312-CEA2C3731E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xmlns="" id="{521D1001-73CA-4173-8752-245358FEE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01719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xmlns="" id="{401B6ADE-B2D4-46D1-BA45-E285BD597D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215D7E-EF66-4240-B190-29D6B274D735}" type="slidenum">
              <a:rPr lang="en-US" altLang="it-IT" sz="1200">
                <a:latin typeface="Calibri" panose="020F0502020204030204" pitchFamily="34" charset="0"/>
              </a:rPr>
              <a:pPr/>
              <a:t>60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xmlns="" id="{1C2411D3-52B0-4D1D-9DA2-69C9352A4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xmlns="" id="{D041989A-06F2-4DC0-9F04-9CDB8D418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60988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>
            <a:extLst>
              <a:ext uri="{FF2B5EF4-FFF2-40B4-BE49-F238E27FC236}">
                <a16:creationId xmlns:a16="http://schemas.microsoft.com/office/drawing/2014/main" xmlns="" id="{8456362D-F090-4EFF-93BE-2CC01B291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42BE10-E7E5-42E6-8483-ABD957C3F573}" type="slidenum">
              <a:rPr lang="en-US" altLang="it-IT" sz="1200">
                <a:latin typeface="Calibri" panose="020F0502020204030204" pitchFamily="34" charset="0"/>
              </a:rPr>
              <a:pPr/>
              <a:t>64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xmlns="" id="{0E8CE617-E3EC-4F67-8332-9ED893275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xmlns="" id="{8D14D99E-6182-487C-B6E9-1E1E6421D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725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xmlns="" id="{E3539673-2970-4C5E-B06B-3428C2575C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EADF10F-D978-4B25-8E35-8D8740F5121A}" type="slidenum">
              <a:rPr lang="en-US" altLang="it-IT" sz="1200">
                <a:latin typeface="Calibri" panose="020F0502020204030204" pitchFamily="34" charset="0"/>
              </a:rPr>
              <a:pPr/>
              <a:t>7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6014A90B-670B-4BAF-9A88-61024B546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4864864E-3729-42CA-AC93-E162D2856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528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xmlns="" id="{837D5B41-AC24-4B8B-947A-32560C945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4A19D7-7146-4139-8826-39DC5AE5396F}" type="slidenum">
              <a:rPr lang="en-US" altLang="it-IT" sz="1200">
                <a:latin typeface="Calibri" panose="020F0502020204030204" pitchFamily="34" charset="0"/>
              </a:rPr>
              <a:pPr/>
              <a:t>8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02F238E0-160A-47DA-88A6-9FE8E93B76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7BECDAB3-7260-403D-B4C5-FFEC8D071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499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xmlns="" id="{BC1AEEC3-7EB4-4323-A4A0-6263829A9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43C50A-25C2-4C83-ADC0-8DB39E293F5F}" type="slidenum">
              <a:rPr lang="en-US" altLang="it-IT" sz="1200">
                <a:latin typeface="Calibri" panose="020F0502020204030204" pitchFamily="34" charset="0"/>
              </a:rPr>
              <a:pPr/>
              <a:t>9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A1AB469E-EA43-4870-9C83-345DED8AE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2BFEC3C0-4EFE-4F98-A34B-5AB003567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1274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xmlns="" id="{CC1CF4E2-0441-4607-BFD9-2236B708F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D9C088-92FE-4DE5-AB34-73A5C960E3F9}" type="slidenum">
              <a:rPr lang="en-US" altLang="it-IT" sz="1200">
                <a:latin typeface="Calibri" panose="020F0502020204030204" pitchFamily="34" charset="0"/>
              </a:rPr>
              <a:pPr/>
              <a:t>10</a:t>
            </a:fld>
            <a:endParaRPr lang="en-US" altLang="it-IT" sz="1200">
              <a:latin typeface="Calibri" panose="020F050202020403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76359993-45F1-4E92-B5F4-A03CEA5E9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0B854617-139D-4FF2-A253-D455FC9CE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972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47800"/>
            <a:ext cx="9142413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377591" y="16383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w Cen MT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573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  <a:lvl2pPr>
              <a:defRPr b="0">
                <a:latin typeface="Calibri" pitchFamily="34" charset="0"/>
              </a:defRPr>
            </a:lvl2pPr>
            <a:lvl3pPr>
              <a:defRPr b="0">
                <a:latin typeface="Calibri" pitchFamily="34" charset="0"/>
              </a:defRPr>
            </a:lvl3pPr>
            <a:lvl4pPr>
              <a:defRPr b="0">
                <a:latin typeface="Calibri" pitchFamily="34" charset="0"/>
              </a:defRPr>
            </a:lvl4pPr>
            <a:lvl5pPr>
              <a:defRPr b="0">
                <a:latin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4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78321"/>
            <a:ext cx="3810000" cy="5255830"/>
          </a:xfrm>
        </p:spPr>
        <p:txBody>
          <a:bodyPr/>
          <a:lstStyle>
            <a:lvl1pPr>
              <a:defRPr sz="2800"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8321"/>
            <a:ext cx="3810000" cy="5255829"/>
          </a:xfrm>
        </p:spPr>
        <p:txBody>
          <a:bodyPr/>
          <a:lstStyle>
            <a:lvl1pPr>
              <a:defRPr sz="2800" b="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7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4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7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0" y="783911"/>
            <a:ext cx="685800" cy="6072502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0" y="10955"/>
            <a:ext cx="9144000" cy="7620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254000" dist="76200" dir="2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63137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0244" y="-1"/>
            <a:ext cx="8469312" cy="7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39915"/>
            <a:ext cx="7772400" cy="5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5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8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 b="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b="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6.jpe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8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89119E54-8709-4BDF-A791-F895B4AA4D9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6764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t-IT" sz="5400"/>
              <a:t>Hidden Markov Models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75ECD842-28A2-4211-8BD1-EF2BCDBB630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3810000"/>
            <a:ext cx="6400800" cy="1752600"/>
          </a:xfrm>
        </p:spPr>
        <p:txBody>
          <a:bodyPr>
            <a:normAutofit/>
          </a:bodyPr>
          <a:lstStyle/>
          <a:p>
            <a:pPr eaLnBrk="1" hangingPunct="1">
              <a:buFont typeface="Times" pitchFamily="-65" charset="0"/>
              <a:buNone/>
              <a:defRPr/>
            </a:pPr>
            <a:endParaRPr lang="en-US" dirty="0">
              <a:solidFill>
                <a:srgbClr val="A50021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buFont typeface="Times" pitchFamily="-65" charset="0"/>
              <a:buNone/>
              <a:defRPr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buFont typeface="Times" pitchFamily="-65" charset="0"/>
              <a:buNone/>
              <a:defRPr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buFont typeface="Times" pitchFamily="-65" charset="0"/>
              <a:buNone/>
              <a:defRPr/>
            </a:pP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xmlns="" id="{56F645B7-F9E9-446E-BF2F-DC428294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1244"/>
            <a:ext cx="9144000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/>
              <a:t>IP notice: slides from Dan </a:t>
            </a:r>
            <a:r>
              <a:rPr lang="en-US" altLang="it-IT" sz="2000" dirty="0" err="1"/>
              <a:t>Jurafsky</a:t>
            </a:r>
            <a:endParaRPr lang="en-US" altLang="it-IT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D32692BB-DE11-4D84-9EA5-530CD428E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393112" cy="762000"/>
          </a:xfrm>
        </p:spPr>
        <p:txBody>
          <a:bodyPr/>
          <a:lstStyle/>
          <a:p>
            <a:pPr eaLnBrk="1" hangingPunct="1"/>
            <a:r>
              <a:rPr lang="en-US" altLang="it-IT" sz="4000"/>
              <a:t>The weather model: specific example</a:t>
            </a:r>
          </a:p>
        </p:txBody>
      </p:sp>
      <p:pic>
        <p:nvPicPr>
          <p:cNvPr id="38914" name="Picture 4" descr="markovchainpi2.eps">
            <a:extLst>
              <a:ext uri="{FF2B5EF4-FFF2-40B4-BE49-F238E27FC236}">
                <a16:creationId xmlns:a16="http://schemas.microsoft.com/office/drawing/2014/main" xmlns="" id="{5A2D2FA6-8EC6-45FB-9F02-5BE845327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451600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DA4B16C3-6939-4C52-8AD1-2B3A5FC38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Markov chain for weather</a:t>
            </a:r>
          </a:p>
        </p:txBody>
      </p:sp>
      <p:sp>
        <p:nvSpPr>
          <p:cNvPr id="918531" name="Rectangle 3">
            <a:extLst>
              <a:ext uri="{FF2B5EF4-FFF2-40B4-BE49-F238E27FC236}">
                <a16:creationId xmlns:a16="http://schemas.microsoft.com/office/drawing/2014/main" xmlns="" id="{C618D605-45FA-4274-94BC-328603C890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What is the probability of 4 consecutive warm days?</a:t>
            </a:r>
          </a:p>
          <a:p>
            <a:pPr eaLnBrk="1" hangingPunct="1"/>
            <a:r>
              <a:rPr lang="en-US" altLang="it-IT"/>
              <a:t>Sequence is warm-warm-warm-warm</a:t>
            </a:r>
          </a:p>
          <a:p>
            <a:pPr eaLnBrk="1" hangingPunct="1"/>
            <a:r>
              <a:rPr lang="en-US" altLang="it-IT"/>
              <a:t>i.e., state sequence is 3-3-3-3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t-IT" i="1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i="1">
                <a:latin typeface="Times New Roman" panose="02020603050405020304" pitchFamily="18" charset="0"/>
              </a:rPr>
              <a:t>		P</a:t>
            </a:r>
            <a:r>
              <a:rPr lang="en-US" altLang="it-IT">
                <a:latin typeface="Times New Roman" panose="02020603050405020304" pitchFamily="18" charset="0"/>
              </a:rPr>
              <a:t>(3, 3, 3, 3) =</a:t>
            </a:r>
            <a:r>
              <a:rPr lang="en-US" altLang="it-IT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>
                <a:sym typeface="Symbol" panose="05050102010706020507" pitchFamily="18" charset="2"/>
              </a:rPr>
              <a:t>		</a:t>
            </a:r>
            <a:r>
              <a:rPr lang="en-US" altLang="it-IT" baseline="-2500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it-IT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baseline="-25000">
                <a:latin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lang="en-US" altLang="it-IT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baseline="-25000">
                <a:latin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lang="en-US" altLang="it-IT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baseline="-25000">
                <a:latin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lang="en-US" altLang="it-IT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baseline="-25000">
                <a:latin typeface="Times New Roman" panose="02020603050405020304" pitchFamily="18" charset="0"/>
                <a:sym typeface="Symbol" panose="05050102010706020507" pitchFamily="18" charset="2"/>
              </a:rPr>
              <a:t>33</a:t>
            </a:r>
            <a:r>
              <a:rPr lang="en-US" altLang="it-IT">
                <a:latin typeface="Times New Roman" panose="02020603050405020304" pitchFamily="18" charset="0"/>
                <a:sym typeface="Symbol" panose="05050102010706020507" pitchFamily="18" charset="2"/>
              </a:rPr>
              <a:t> = 0.2 • (0.6)</a:t>
            </a:r>
            <a:r>
              <a:rPr lang="en-US" altLang="it-IT" baseline="3000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it-IT">
                <a:latin typeface="Times New Roman" panose="02020603050405020304" pitchFamily="18" charset="0"/>
                <a:sym typeface="Symbol" panose="05050102010706020507" pitchFamily="18" charset="2"/>
              </a:rPr>
              <a:t> = 0.0432</a:t>
            </a:r>
            <a:endParaRPr lang="en-US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4F826E25-0D75-4CCE-A241-524029D48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How about?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00ED066A-F2F8-4E59-80B5-B6216C422F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Hot hot hot hot</a:t>
            </a:r>
          </a:p>
          <a:p>
            <a:pPr eaLnBrk="1" hangingPunct="1"/>
            <a:r>
              <a:rPr lang="en-US" altLang="it-IT"/>
              <a:t>Cold hot cold hot</a:t>
            </a:r>
          </a:p>
          <a:p>
            <a:pPr eaLnBrk="1" hangingPunct="1"/>
            <a:endParaRPr lang="en-US" altLang="it-IT"/>
          </a:p>
          <a:p>
            <a:pPr eaLnBrk="1" hangingPunct="1"/>
            <a:r>
              <a:rPr lang="en-US" altLang="it-IT"/>
              <a:t>What does the difference in these probabilities tell you about the real world weather info encoded in the figure?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5595AE1F-60AF-450A-8487-2789B5D3E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Hidden Markov Model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C08DEBEC-E80A-4160-880A-F10439F4C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153400" cy="5391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t-IT" sz="2400" dirty="0"/>
              <a:t>For Markov chains, the output symbols are the same as the states.</a:t>
            </a:r>
          </a:p>
          <a:p>
            <a:pPr lvl="1" eaLnBrk="1" hangingPunct="1"/>
            <a:r>
              <a:rPr lang="en-US" altLang="it-IT" sz="2000" dirty="0"/>
              <a:t>See </a:t>
            </a:r>
            <a:r>
              <a:rPr lang="en-US" altLang="it-IT" sz="2000" b="1" dirty="0"/>
              <a:t>hot</a:t>
            </a:r>
            <a:r>
              <a:rPr lang="en-US" altLang="it-IT" sz="2000" dirty="0"/>
              <a:t> weather: we are in state </a:t>
            </a:r>
            <a:r>
              <a:rPr lang="en-US" altLang="it-IT" sz="2000" b="1" dirty="0"/>
              <a:t>hot</a:t>
            </a:r>
            <a:endParaRPr lang="en-US" altLang="it-IT" sz="2000" dirty="0"/>
          </a:p>
          <a:p>
            <a:pPr eaLnBrk="1" hangingPunct="1"/>
            <a:r>
              <a:rPr lang="en-US" altLang="it-IT" sz="2400" dirty="0"/>
              <a:t>But in named-entity or part-of-speech tagging (and speech recognition and other things)</a:t>
            </a:r>
          </a:p>
          <a:p>
            <a:pPr lvl="1" eaLnBrk="1" hangingPunct="1"/>
            <a:r>
              <a:rPr lang="en-US" altLang="it-IT" sz="2000" dirty="0"/>
              <a:t>The output symbols are </a:t>
            </a:r>
            <a:r>
              <a:rPr lang="en-US" altLang="it-IT" sz="2000" b="1" dirty="0"/>
              <a:t>words</a:t>
            </a:r>
            <a:endParaRPr lang="en-US" altLang="it-IT" sz="2000" dirty="0"/>
          </a:p>
          <a:p>
            <a:pPr lvl="1" eaLnBrk="1" hangingPunct="1"/>
            <a:r>
              <a:rPr lang="en-US" altLang="it-IT" sz="2000" dirty="0"/>
              <a:t>But the hidden states are something else</a:t>
            </a:r>
          </a:p>
          <a:p>
            <a:pPr lvl="2" eaLnBrk="1" hangingPunct="1"/>
            <a:r>
              <a:rPr lang="en-US" altLang="it-IT" sz="1800" b="1" dirty="0"/>
              <a:t>Part-of-speech tags</a:t>
            </a:r>
          </a:p>
          <a:p>
            <a:pPr lvl="2" eaLnBrk="1" hangingPunct="1"/>
            <a:r>
              <a:rPr lang="en-US" altLang="it-IT" sz="1800" b="1" dirty="0"/>
              <a:t>Named entity tags</a:t>
            </a:r>
            <a:endParaRPr lang="en-US" altLang="it-IT" sz="1800" dirty="0"/>
          </a:p>
          <a:p>
            <a:pPr eaLnBrk="1" hangingPunct="1"/>
            <a:r>
              <a:rPr lang="en-US" altLang="it-IT" sz="2400" dirty="0"/>
              <a:t>So we need an extension!</a:t>
            </a:r>
          </a:p>
          <a:p>
            <a:pPr eaLnBrk="1" hangingPunct="1"/>
            <a:r>
              <a:rPr lang="en-US" altLang="it-IT" sz="2400" dirty="0"/>
              <a:t>A </a:t>
            </a:r>
            <a:r>
              <a:rPr lang="en-US" altLang="it-IT" sz="2400" dirty="0">
                <a:solidFill>
                  <a:srgbClr val="A50021"/>
                </a:solidFill>
              </a:rPr>
              <a:t>Hidden Markov Model</a:t>
            </a:r>
            <a:r>
              <a:rPr lang="en-US" altLang="it-IT" sz="2400" dirty="0"/>
              <a:t> is an extension of a Markov chain in which the input symbols are not the same as the states.</a:t>
            </a:r>
          </a:p>
          <a:p>
            <a:pPr eaLnBrk="1" hangingPunct="1"/>
            <a:r>
              <a:rPr lang="en-US" altLang="it-IT" sz="2400" dirty="0"/>
              <a:t>This means </a:t>
            </a:r>
            <a:r>
              <a:rPr lang="en-US" altLang="it-IT" sz="2400" dirty="0">
                <a:solidFill>
                  <a:srgbClr val="A50021"/>
                </a:solidFill>
              </a:rPr>
              <a:t>we don</a:t>
            </a:r>
            <a:r>
              <a:rPr lang="en-US" altLang="en-US" sz="2400" dirty="0">
                <a:solidFill>
                  <a:srgbClr val="A50021"/>
                </a:solidFill>
              </a:rPr>
              <a:t>’</a:t>
            </a:r>
            <a:r>
              <a:rPr lang="en-US" altLang="it-IT" sz="2400" dirty="0">
                <a:solidFill>
                  <a:srgbClr val="A50021"/>
                </a:solidFill>
              </a:rPr>
              <a:t>t know which state we are in</a:t>
            </a:r>
            <a:r>
              <a:rPr lang="en-US" altLang="it-IT" sz="24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HMMs for speech: the word “six”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Observed outputs are phones (speech sound)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Hidden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states are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phonemes (unit </a:t>
            </a:r>
            <a:r>
              <a:rPr lang="en-US" altLang="en-US" smtClean="0">
                <a:ea typeface="ＭＳ Ｐゴシック" panose="020B0600070205080204" pitchFamily="34" charset="-128"/>
              </a:rPr>
              <a:t>of sound):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Loopbacks because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 a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phone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is ~100 milliseconds long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An observation of speech every 10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ms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So each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phone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repeats ~10 times (simplifying greatly)</a:t>
            </a:r>
          </a:p>
        </p:txBody>
      </p:sp>
      <p:pic>
        <p:nvPicPr>
          <p:cNvPr id="28676" name="Picture 1028" descr="sixh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0150"/>
            <a:ext cx="7424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for Speech: Recognizing Digits</a:t>
            </a:r>
            <a:endParaRPr lang="en-US" dirty="0"/>
          </a:p>
        </p:txBody>
      </p:sp>
      <p:pic>
        <p:nvPicPr>
          <p:cNvPr id="4" name="Picture 4" descr="digith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55320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99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>
            <a:extLst>
              <a:ext uri="{FF2B5EF4-FFF2-40B4-BE49-F238E27FC236}">
                <a16:creationId xmlns:a16="http://schemas.microsoft.com/office/drawing/2014/main" xmlns="" id="{1A7B275F-624E-4ADE-8867-1ECBD4D4E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Hidden Markov Models</a:t>
            </a:r>
          </a:p>
        </p:txBody>
      </p:sp>
      <p:pic>
        <p:nvPicPr>
          <p:cNvPr id="49154" name="Picture 7" descr="un 6.3.jpg">
            <a:extLst>
              <a:ext uri="{FF2B5EF4-FFF2-40B4-BE49-F238E27FC236}">
                <a16:creationId xmlns:a16="http://schemas.microsoft.com/office/drawing/2014/main" xmlns="" id="{92873836-F1EC-4FA9-9848-0E523024D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43000"/>
            <a:ext cx="90487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E099406B-97C5-4608-B402-D0248AECD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Assumptions</a:t>
            </a:r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xmlns="" id="{AC2DF54A-1251-4099-B3AD-CD07404D1D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 b="1"/>
              <a:t>Markov assumption: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i="1"/>
              <a:t>		</a:t>
            </a:r>
            <a:r>
              <a:rPr lang="en-US" altLang="it-IT" i="1">
                <a:latin typeface="Times New Roman" panose="02020603050405020304" pitchFamily="18" charset="0"/>
              </a:rPr>
              <a:t>P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>
                <a:latin typeface="Times New Roman" panose="02020603050405020304" pitchFamily="18" charset="0"/>
              </a:rPr>
              <a:t> | 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baseline="-25000">
                <a:latin typeface="Times New Roman" panose="02020603050405020304" pitchFamily="18" charset="0"/>
              </a:rPr>
              <a:t>1</a:t>
            </a:r>
            <a:r>
              <a:rPr lang="en-US" altLang="it-IT">
                <a:latin typeface="Times New Roman" panose="02020603050405020304" pitchFamily="18" charset="0"/>
              </a:rPr>
              <a:t> … 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 baseline="-25000">
                <a:latin typeface="Times New Roman" panose="02020603050405020304" pitchFamily="18" charset="0"/>
              </a:rPr>
              <a:t>-1</a:t>
            </a:r>
            <a:r>
              <a:rPr lang="en-US" altLang="it-IT">
                <a:latin typeface="Times New Roman" panose="02020603050405020304" pitchFamily="18" charset="0"/>
              </a:rPr>
              <a:t>) = </a:t>
            </a:r>
            <a:r>
              <a:rPr lang="en-US" altLang="it-IT" i="1">
                <a:latin typeface="Times New Roman" panose="02020603050405020304" pitchFamily="18" charset="0"/>
              </a:rPr>
              <a:t>P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>
                <a:latin typeface="Times New Roman" panose="02020603050405020304" pitchFamily="18" charset="0"/>
              </a:rPr>
              <a:t> | 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 baseline="-25000">
                <a:latin typeface="Times New Roman" panose="02020603050405020304" pitchFamily="18" charset="0"/>
              </a:rPr>
              <a:t>-1</a:t>
            </a:r>
            <a:r>
              <a:rPr lang="en-US" altLang="it-IT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t-IT"/>
          </a:p>
          <a:p>
            <a:pPr eaLnBrk="1" hangingPunct="1"/>
            <a:r>
              <a:rPr lang="en-US" altLang="it-IT" b="1"/>
              <a:t>Output-independence assumption</a:t>
            </a:r>
          </a:p>
        </p:txBody>
      </p:sp>
      <p:graphicFrame>
        <p:nvGraphicFramePr>
          <p:cNvPr id="51203" name="Object 3">
            <a:extLst>
              <a:ext uri="{FF2B5EF4-FFF2-40B4-BE49-F238E27FC236}">
                <a16:creationId xmlns:a16="http://schemas.microsoft.com/office/drawing/2014/main" xmlns="" id="{E385A973-2874-493A-A27B-78B6AAAE70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9313" y="3962400"/>
          <a:ext cx="34877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Equation" r:id="rId4" imgW="1511300" imgH="203200" progId="Equation.3">
                  <p:embed/>
                </p:oleObj>
              </mc:Choice>
              <mc:Fallback>
                <p:oleObj name="Equation" r:id="rId4" imgW="15113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3962400"/>
                        <a:ext cx="348773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7257838A-60D6-44C3-87F5-C91CD5C7D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HMM for Ice Cream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D30D4847-1333-41BB-A401-4438E9C2E1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You are a climatologist in the year 2799</a:t>
            </a:r>
          </a:p>
          <a:p>
            <a:pPr eaLnBrk="1" hangingPunct="1"/>
            <a:r>
              <a:rPr lang="en-US" altLang="it-IT"/>
              <a:t>Studying global warming</a:t>
            </a:r>
          </a:p>
          <a:p>
            <a:pPr eaLnBrk="1" hangingPunct="1"/>
            <a:r>
              <a:rPr lang="en-US" altLang="it-IT"/>
              <a:t>You can</a:t>
            </a:r>
            <a:r>
              <a:rPr lang="en-US" altLang="en-US"/>
              <a:t>’</a:t>
            </a:r>
            <a:r>
              <a:rPr lang="en-US" altLang="it-IT"/>
              <a:t>t find any records of the weather in Baltimore, MD for summer of 2008</a:t>
            </a:r>
          </a:p>
          <a:p>
            <a:pPr eaLnBrk="1" hangingPunct="1"/>
            <a:r>
              <a:rPr lang="en-US" altLang="it-IT"/>
              <a:t>But you find Jason Eisner</a:t>
            </a:r>
            <a:r>
              <a:rPr lang="en-US" altLang="en-US"/>
              <a:t>’</a:t>
            </a:r>
            <a:r>
              <a:rPr lang="en-US" altLang="it-IT"/>
              <a:t>s diary</a:t>
            </a:r>
          </a:p>
          <a:p>
            <a:pPr eaLnBrk="1" hangingPunct="1"/>
            <a:r>
              <a:rPr lang="en-US" altLang="it-IT"/>
              <a:t>Which lists how many ice-creams Jason ate every date that summer</a:t>
            </a:r>
          </a:p>
          <a:p>
            <a:pPr eaLnBrk="1" hangingPunct="1"/>
            <a:r>
              <a:rPr lang="en-US" altLang="it-IT"/>
              <a:t>Our job: figure out how hot it was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EB15DF10-D848-4972-842C-962D92600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Eisner task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C5E6B632-10AE-4924-B8F6-7D68EB6D65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Given</a:t>
            </a:r>
          </a:p>
          <a:p>
            <a:pPr lvl="1" eaLnBrk="1" hangingPunct="1"/>
            <a:r>
              <a:rPr lang="en-US" altLang="it-IT"/>
              <a:t>Ice Cream Observation Sequence: 1,2,3,2,2,2,3…</a:t>
            </a:r>
          </a:p>
          <a:p>
            <a:pPr eaLnBrk="1" hangingPunct="1"/>
            <a:r>
              <a:rPr lang="en-US" altLang="it-IT"/>
              <a:t>Produce:</a:t>
            </a:r>
          </a:p>
          <a:p>
            <a:pPr lvl="1" eaLnBrk="1" hangingPunct="1"/>
            <a:r>
              <a:rPr lang="en-US" altLang="it-IT"/>
              <a:t>Weather Sequence: H,C,H,H,H,C…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ACF9A49B-82E6-4C84-8AD1-A82AB965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5400"/>
              <a:t>Outline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xmlns="" id="{D800FDE1-4D20-4840-AB81-7420E1C7F0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371600"/>
            <a:ext cx="7772400" cy="48355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Markov Chains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Hidden Markov Models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Three Algorithms for HMMs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The Forward Algorithm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The </a:t>
            </a:r>
            <a:r>
              <a:rPr lang="en-US" dirty="0" err="1">
                <a:ea typeface="ＭＳ Ｐゴシック" charset="0"/>
              </a:rPr>
              <a:t>Viterbi</a:t>
            </a:r>
            <a:r>
              <a:rPr lang="en-US" dirty="0">
                <a:ea typeface="ＭＳ Ｐゴシック" charset="0"/>
              </a:rPr>
              <a:t> Algorithm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The Baum-Welch (EM Algorithm)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Applications: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The Ice Cream Task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Part of Speech Tagging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A2484E02-3791-4321-8D97-F32B59BE9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HMM for ice cream</a:t>
            </a:r>
          </a:p>
        </p:txBody>
      </p:sp>
      <p:pic>
        <p:nvPicPr>
          <p:cNvPr id="55298" name="Picture 4" descr="hmmweatherg.eps">
            <a:extLst>
              <a:ext uri="{FF2B5EF4-FFF2-40B4-BE49-F238E27FC236}">
                <a16:creationId xmlns:a16="http://schemas.microsoft.com/office/drawing/2014/main" xmlns="" id="{3F0E33C3-5070-46DF-8D17-05EF12CF7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83470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D69BE9DC-38F8-4158-A1C8-63BAEA8C4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 eaLnBrk="1" hangingPunct="1"/>
            <a:r>
              <a:rPr lang="en-US" altLang="it-IT"/>
              <a:t>Different types of HMM structure</a:t>
            </a:r>
          </a:p>
        </p:txBody>
      </p:sp>
      <p:sp>
        <p:nvSpPr>
          <p:cNvPr id="57346" name="Rectangle 7">
            <a:extLst>
              <a:ext uri="{FF2B5EF4-FFF2-40B4-BE49-F238E27FC236}">
                <a16:creationId xmlns:a16="http://schemas.microsoft.com/office/drawing/2014/main" xmlns="" id="{650DB598-CAF9-42E2-AFD4-18FE1C32C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5" y="5470525"/>
            <a:ext cx="34385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3200"/>
              <a:t>Bakis = left-to-right</a:t>
            </a:r>
          </a:p>
          <a:p>
            <a:pPr eaLnBrk="1" hangingPunct="1"/>
            <a:endParaRPr lang="en-US" altLang="it-IT" sz="1800"/>
          </a:p>
        </p:txBody>
      </p:sp>
      <p:sp>
        <p:nvSpPr>
          <p:cNvPr id="57347" name="Rectangle 8">
            <a:extLst>
              <a:ext uri="{FF2B5EF4-FFF2-40B4-BE49-F238E27FC236}">
                <a16:creationId xmlns:a16="http://schemas.microsoft.com/office/drawing/2014/main" xmlns="" id="{3A6E725A-F709-4938-9733-9C4CC0975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394325"/>
            <a:ext cx="2733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3200"/>
              <a:t>Ergodic = </a:t>
            </a:r>
          </a:p>
          <a:p>
            <a:pPr eaLnBrk="1" hangingPunct="1"/>
            <a:r>
              <a:rPr lang="en-US" altLang="it-IT" sz="3200"/>
              <a:t>fully-connected</a:t>
            </a:r>
          </a:p>
          <a:p>
            <a:pPr eaLnBrk="1" hangingPunct="1"/>
            <a:endParaRPr lang="en-US" altLang="it-IT" sz="1800"/>
          </a:p>
        </p:txBody>
      </p:sp>
      <p:pic>
        <p:nvPicPr>
          <p:cNvPr id="57348" name="Picture 5" descr="bakis.eps">
            <a:extLst>
              <a:ext uri="{FF2B5EF4-FFF2-40B4-BE49-F238E27FC236}">
                <a16:creationId xmlns:a16="http://schemas.microsoft.com/office/drawing/2014/main" xmlns="" id="{48040431-0178-4F64-89BB-D5336DE7C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660525"/>
            <a:ext cx="8148637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7DEF31D2-261E-49B5-A7B4-783D3845E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Three Basic Problems for HMMs</a:t>
            </a:r>
            <a:endParaRPr lang="en-US" sz="6000" dirty="0">
              <a:ea typeface="+mj-ea"/>
              <a:cs typeface="+mj-cs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F2782393-E660-464D-98CD-4E26FE5FC6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534400" cy="4495800"/>
          </a:xfrm>
        </p:spPr>
        <p:txBody>
          <a:bodyPr/>
          <a:lstStyle/>
          <a:p>
            <a:pPr eaLnBrk="1" hangingPunct="1"/>
            <a:r>
              <a:rPr lang="en-US" altLang="it-IT" sz="2400" dirty="0"/>
              <a:t>Problem 1 (</a:t>
            </a:r>
            <a:r>
              <a:rPr lang="en-US" altLang="it-IT" sz="2400" b="1" dirty="0"/>
              <a:t>Evaluation</a:t>
            </a:r>
            <a:r>
              <a:rPr lang="en-US" altLang="it-IT" sz="2400" dirty="0"/>
              <a:t>)</a:t>
            </a:r>
            <a:r>
              <a:rPr lang="en-US" altLang="it-IT" sz="2400" b="1" dirty="0"/>
              <a:t>: </a:t>
            </a:r>
            <a:r>
              <a:rPr lang="en-US" altLang="it-IT" sz="2400" dirty="0"/>
              <a:t>Given the observation sequence 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dirty="0">
                <a:latin typeface="Times New Roman" panose="02020603050405020304" pitchFamily="18" charset="0"/>
              </a:rPr>
              <a:t>=(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it-IT" sz="2400" dirty="0">
                <a:latin typeface="Times New Roman" panose="02020603050405020304" pitchFamily="18" charset="0"/>
              </a:rPr>
              <a:t>…</a:t>
            </a:r>
            <a:r>
              <a:rPr lang="en-US" altLang="it-IT" sz="2400" i="1" dirty="0" err="1">
                <a:latin typeface="Times New Roman" panose="02020603050405020304" pitchFamily="18" charset="0"/>
              </a:rPr>
              <a:t>o</a:t>
            </a:r>
            <a:r>
              <a:rPr lang="en-US" altLang="it-IT" sz="2400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sz="2400" dirty="0">
                <a:latin typeface="Times New Roman" panose="02020603050405020304" pitchFamily="18" charset="0"/>
              </a:rPr>
              <a:t>)</a:t>
            </a:r>
            <a:r>
              <a:rPr lang="en-US" altLang="it-IT" sz="2400" dirty="0"/>
              <a:t>, and an HMM model 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 = (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it-IT" sz="2400" dirty="0">
                <a:sym typeface="Symbol" panose="05050102010706020507" pitchFamily="18" charset="2"/>
              </a:rPr>
              <a:t>, </a:t>
            </a:r>
            <a:r>
              <a:rPr lang="en-US" altLang="it-IT" sz="2400" dirty="0">
                <a:solidFill>
                  <a:srgbClr val="A50021"/>
                </a:solidFill>
                <a:sym typeface="Symbol" panose="05050102010706020507" pitchFamily="18" charset="2"/>
              </a:rPr>
              <a:t>how do we efficiently compute 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| )</a:t>
            </a:r>
            <a:r>
              <a:rPr lang="en-US" altLang="it-IT" sz="2400" dirty="0">
                <a:sym typeface="Symbol" panose="05050102010706020507" pitchFamily="18" charset="2"/>
              </a:rPr>
              <a:t>, the probability of the observation sequence, given the model</a:t>
            </a:r>
          </a:p>
          <a:p>
            <a:pPr eaLnBrk="1" hangingPunct="1"/>
            <a:r>
              <a:rPr lang="en-US" altLang="it-IT" sz="2400" dirty="0">
                <a:sym typeface="Symbol" panose="05050102010706020507" pitchFamily="18" charset="2"/>
              </a:rPr>
              <a:t>Problem 2 (</a:t>
            </a:r>
            <a:r>
              <a:rPr lang="en-US" altLang="it-IT" sz="2400" b="1" dirty="0">
                <a:sym typeface="Symbol" panose="05050102010706020507" pitchFamily="18" charset="2"/>
              </a:rPr>
              <a:t>Decoding</a:t>
            </a:r>
            <a:r>
              <a:rPr lang="en-US" altLang="it-IT" sz="2400" dirty="0">
                <a:sym typeface="Symbol" panose="05050102010706020507" pitchFamily="18" charset="2"/>
              </a:rPr>
              <a:t>)</a:t>
            </a:r>
            <a:r>
              <a:rPr lang="en-US" altLang="it-IT" sz="2400" b="1" dirty="0">
                <a:sym typeface="Symbol" panose="05050102010706020507" pitchFamily="18" charset="2"/>
              </a:rPr>
              <a:t>: </a:t>
            </a:r>
            <a:r>
              <a:rPr lang="en-US" altLang="it-IT" sz="2400" dirty="0">
                <a:sym typeface="Symbol" panose="05050102010706020507" pitchFamily="18" charset="2"/>
              </a:rPr>
              <a:t>Given the observation sequence 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dirty="0">
                <a:latin typeface="Times New Roman" panose="02020603050405020304" pitchFamily="18" charset="0"/>
              </a:rPr>
              <a:t>=(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sz="2400" i="1" dirty="0">
                <a:latin typeface="Times New Roman" panose="02020603050405020304" pitchFamily="18" charset="0"/>
              </a:rPr>
              <a:t>o</a:t>
            </a:r>
            <a:r>
              <a:rPr lang="en-US" altLang="it-IT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it-IT" sz="2400" dirty="0">
                <a:latin typeface="Times New Roman" panose="02020603050405020304" pitchFamily="18" charset="0"/>
              </a:rPr>
              <a:t>…</a:t>
            </a:r>
            <a:r>
              <a:rPr lang="en-US" altLang="it-IT" sz="2400" i="1" dirty="0" err="1">
                <a:latin typeface="Times New Roman" panose="02020603050405020304" pitchFamily="18" charset="0"/>
              </a:rPr>
              <a:t>o</a:t>
            </a:r>
            <a:r>
              <a:rPr lang="en-US" altLang="it-IT" sz="2400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sz="2400" dirty="0">
                <a:latin typeface="Times New Roman" panose="02020603050405020304" pitchFamily="18" charset="0"/>
              </a:rPr>
              <a:t>)</a:t>
            </a:r>
            <a:r>
              <a:rPr lang="en-US" altLang="it-IT" sz="2400" dirty="0"/>
              <a:t>, and an HMM model 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 = (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it-IT" sz="2400" dirty="0">
                <a:sym typeface="Symbol" panose="05050102010706020507" pitchFamily="18" charset="2"/>
              </a:rPr>
              <a:t>, </a:t>
            </a:r>
            <a:r>
              <a:rPr lang="en-US" altLang="it-IT" sz="2400" dirty="0">
                <a:solidFill>
                  <a:srgbClr val="A50021"/>
                </a:solidFill>
                <a:sym typeface="Symbol" panose="05050102010706020507" pitchFamily="18" charset="2"/>
              </a:rPr>
              <a:t>how do we choose a corresponding state sequence 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 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</a:rPr>
              <a:t>= (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sz="2400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1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sz="2400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2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it-IT" sz="2400" i="1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sz="2400" i="1" baseline="-250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T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</a:rPr>
              <a:t>)</a:t>
            </a:r>
            <a:r>
              <a:rPr lang="en-US" altLang="it-IT" sz="2400" dirty="0"/>
              <a:t> that is optimal in some sense (i.e., best explains the observations)</a:t>
            </a:r>
          </a:p>
          <a:p>
            <a:pPr eaLnBrk="1" hangingPunct="1"/>
            <a:r>
              <a:rPr lang="en-US" altLang="it-IT" sz="2400" dirty="0"/>
              <a:t>Problem 3 (</a:t>
            </a:r>
            <a:r>
              <a:rPr lang="en-US" altLang="it-IT" sz="2400" b="1" dirty="0"/>
              <a:t>Learning): </a:t>
            </a:r>
            <a:r>
              <a:rPr lang="en-US" altLang="it-IT" sz="2400" dirty="0">
                <a:solidFill>
                  <a:srgbClr val="A50021"/>
                </a:solidFill>
              </a:rPr>
              <a:t>How do we adjust the model parameters 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 = (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it-IT" sz="2400" i="1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2400" dirty="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400" dirty="0">
                <a:sym typeface="Symbol" panose="05050102010706020507" pitchFamily="18" charset="2"/>
              </a:rPr>
              <a:t>to maximize 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it-IT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it-IT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|  )</a:t>
            </a:r>
            <a:r>
              <a:rPr lang="en-US" altLang="it-IT" sz="2400" dirty="0">
                <a:sym typeface="Symbol" panose="05050102010706020507" pitchFamily="18" charset="2"/>
              </a:rPr>
              <a:t>?</a:t>
            </a:r>
          </a:p>
        </p:txBody>
      </p:sp>
      <p:sp>
        <p:nvSpPr>
          <p:cNvPr id="59395" name="TextBox 4">
            <a:extLst>
              <a:ext uri="{FF2B5EF4-FFF2-40B4-BE49-F238E27FC236}">
                <a16:creationId xmlns:a16="http://schemas.microsoft.com/office/drawing/2014/main" xmlns="" id="{F6593520-0CCF-44E0-82AF-1C4C25C3F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47800"/>
            <a:ext cx="723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dirty="0">
                <a:latin typeface="Tahoma" panose="020B0604030504040204" pitchFamily="34" charset="0"/>
                <a:cs typeface="Tahoma" panose="020B0604030504040204" pitchFamily="34" charset="0"/>
              </a:rPr>
              <a:t>Jack Ferguson at IDA in the 1960s</a:t>
            </a:r>
            <a:endParaRPr lang="en-US" altLang="it-IT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xmlns="" id="{FBD1A48E-D7A7-4BB9-9869-602DECD15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16954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EEA3A2FC-69DD-4EBE-81FA-E24E9BF44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76200"/>
            <a:ext cx="8545512" cy="741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t-IT" sz="3600"/>
              <a:t>Problem 1: computing the observation likelihood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xmlns="" id="{19F44C86-50B8-49AD-A160-811687975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7848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 dirty="0"/>
              <a:t>Given the following HMM:</a:t>
            </a:r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r>
              <a:rPr lang="en-US" altLang="it-IT" dirty="0"/>
              <a:t>How likely is the sequence 3 1 3?</a:t>
            </a:r>
          </a:p>
        </p:txBody>
      </p:sp>
      <p:pic>
        <p:nvPicPr>
          <p:cNvPr id="61444" name="Picture 6" descr="hmm4">
            <a:extLst>
              <a:ext uri="{FF2B5EF4-FFF2-40B4-BE49-F238E27FC236}">
                <a16:creationId xmlns:a16="http://schemas.microsoft.com/office/drawing/2014/main" xmlns="" id="{11F4042A-E19F-42CA-B3ED-8766472C4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7" descr="hmmweatherg.eps">
            <a:extLst>
              <a:ext uri="{FF2B5EF4-FFF2-40B4-BE49-F238E27FC236}">
                <a16:creationId xmlns:a16="http://schemas.microsoft.com/office/drawing/2014/main" xmlns="" id="{1BBCC232-44ED-4107-AC65-131054AF0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43213"/>
            <a:ext cx="67056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A6F8D3D4-3066-4678-917C-B53F7412F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How to compute likelihood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6A5D4084-EA7D-4C3D-9636-DED7944B00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For a Markov chain, we just follow the states 3 1 3 and multiply the probabilities</a:t>
            </a:r>
          </a:p>
          <a:p>
            <a:pPr eaLnBrk="1" hangingPunct="1"/>
            <a:r>
              <a:rPr lang="en-US" altLang="it-IT"/>
              <a:t>But for an HMM, we don</a:t>
            </a:r>
            <a:r>
              <a:rPr lang="ja-JP" altLang="en-US"/>
              <a:t>’</a:t>
            </a:r>
            <a:r>
              <a:rPr lang="en-US" altLang="ja-JP"/>
              <a:t>t know what the states are!</a:t>
            </a:r>
          </a:p>
          <a:p>
            <a:pPr eaLnBrk="1" hangingPunct="1"/>
            <a:r>
              <a:rPr lang="en-US" altLang="it-IT"/>
              <a:t>So let</a:t>
            </a:r>
            <a:r>
              <a:rPr lang="ja-JP" altLang="en-US"/>
              <a:t>’</a:t>
            </a:r>
            <a:r>
              <a:rPr lang="en-US" altLang="ja-JP"/>
              <a:t>s start with a simpler situation.</a:t>
            </a:r>
          </a:p>
          <a:p>
            <a:pPr eaLnBrk="1" hangingPunct="1"/>
            <a:r>
              <a:rPr lang="en-US" altLang="it-IT"/>
              <a:t>Computing the observation likelihood for a </a:t>
            </a:r>
            <a:r>
              <a:rPr lang="en-US" altLang="it-IT" b="1"/>
              <a:t>given</a:t>
            </a:r>
            <a:r>
              <a:rPr lang="en-US" altLang="it-IT"/>
              <a:t> hidden state sequence</a:t>
            </a:r>
          </a:p>
          <a:p>
            <a:pPr lvl="1" eaLnBrk="1" hangingPunct="1"/>
            <a:r>
              <a:rPr lang="en-US" altLang="it-IT"/>
              <a:t>Suppose we knew the weather and wanted to predict how much ice cream Jason would eat.</a:t>
            </a:r>
          </a:p>
          <a:p>
            <a:pPr lvl="1" eaLnBrk="1" hangingPunct="1"/>
            <a:r>
              <a:rPr lang="en-US" altLang="it-IT"/>
              <a:t>i.e.  </a:t>
            </a:r>
            <a:r>
              <a:rPr lang="en-US" altLang="it-IT" i="1">
                <a:latin typeface="Times New Roman" panose="02020603050405020304" pitchFamily="18" charset="0"/>
              </a:rPr>
              <a:t>P</a:t>
            </a:r>
            <a:r>
              <a:rPr lang="en-US" altLang="it-IT">
                <a:latin typeface="Times New Roman" panose="02020603050405020304" pitchFamily="18" charset="0"/>
              </a:rPr>
              <a:t>( 3 1 3 | H H C)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BB1E5A07-B428-468D-B0CB-C4669D2A1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t-IT" sz="2800"/>
              <a:t>Computing likelihood of 3 1 3 given hidden state sequence</a:t>
            </a:r>
          </a:p>
        </p:txBody>
      </p:sp>
      <p:pic>
        <p:nvPicPr>
          <p:cNvPr id="65538" name="Picture 7" descr="hmm1">
            <a:extLst>
              <a:ext uri="{FF2B5EF4-FFF2-40B4-BE49-F238E27FC236}">
                <a16:creationId xmlns:a16="http://schemas.microsoft.com/office/drawing/2014/main" xmlns="" id="{17FD4581-0FAF-410B-8DA0-2562E7BA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38068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8" descr="hmm2">
            <a:extLst>
              <a:ext uri="{FF2B5EF4-FFF2-40B4-BE49-F238E27FC236}">
                <a16:creationId xmlns:a16="http://schemas.microsoft.com/office/drawing/2014/main" xmlns="" id="{AA5B83E7-16EF-49E9-B278-7E3C7A12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200400"/>
            <a:ext cx="883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9" descr="hmmforwardfig0.eps">
            <a:extLst>
              <a:ext uri="{FF2B5EF4-FFF2-40B4-BE49-F238E27FC236}">
                <a16:creationId xmlns:a16="http://schemas.microsoft.com/office/drawing/2014/main" xmlns="" id="{4CE035DD-E20B-4F57-894A-BE065926E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241800"/>
            <a:ext cx="34036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C266D305-28E8-4872-B315-AAD155CE6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-1"/>
            <a:ext cx="8316912" cy="76200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t-IT" sz="3200" dirty="0"/>
              <a:t>Computing joint probability of  observation and state sequence</a:t>
            </a:r>
          </a:p>
        </p:txBody>
      </p:sp>
      <p:pic>
        <p:nvPicPr>
          <p:cNvPr id="67586" name="Picture 6" descr="hmmforwardfig1">
            <a:extLst>
              <a:ext uri="{FF2B5EF4-FFF2-40B4-BE49-F238E27FC236}">
                <a16:creationId xmlns:a16="http://schemas.microsoft.com/office/drawing/2014/main" xmlns="" id="{E022094E-FFE4-47DD-9DCE-282069A2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36941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8" descr="eq1.tiff">
            <a:extLst>
              <a:ext uri="{FF2B5EF4-FFF2-40B4-BE49-F238E27FC236}">
                <a16:creationId xmlns:a16="http://schemas.microsoft.com/office/drawing/2014/main" xmlns="" id="{781FE96B-47F8-4AC4-BA69-4D1CBAC7C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7"/>
          <a:stretch>
            <a:fillRect/>
          </a:stretch>
        </p:blipFill>
        <p:spPr bwMode="auto">
          <a:xfrm>
            <a:off x="0" y="15240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9" descr="eq2.tiff">
            <a:extLst>
              <a:ext uri="{FF2B5EF4-FFF2-40B4-BE49-F238E27FC236}">
                <a16:creationId xmlns:a16="http://schemas.microsoft.com/office/drawing/2014/main" xmlns="" id="{7E526B48-9FA3-4C6D-9A2E-1EBC5AB9D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04550DC7-5F46-41F5-9DF0-0F0DC5765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991600" cy="762000"/>
          </a:xfrm>
        </p:spPr>
        <p:txBody>
          <a:bodyPr/>
          <a:lstStyle/>
          <a:p>
            <a:pPr eaLnBrk="1" hangingPunct="1"/>
            <a:r>
              <a:rPr lang="en-US" altLang="it-IT"/>
              <a:t>Computing total likelihood of 3 1 3</a:t>
            </a:r>
          </a:p>
        </p:txBody>
      </p:sp>
      <p:sp>
        <p:nvSpPr>
          <p:cNvPr id="1050627" name="Rectangle 3">
            <a:extLst>
              <a:ext uri="{FF2B5EF4-FFF2-40B4-BE49-F238E27FC236}">
                <a16:creationId xmlns:a16="http://schemas.microsoft.com/office/drawing/2014/main" xmlns="" id="{B914435B-133F-421D-B9D4-A3CC0A4926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 sz="2400"/>
              <a:t>We would need to sum 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Hot hot cold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Hot hot hot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Hot cold hot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/>
              <a:t>….</a:t>
            </a:r>
          </a:p>
          <a:p>
            <a:pPr lvl="1" eaLnBrk="1" hangingPunct="1">
              <a:lnSpc>
                <a:spcPct val="90000"/>
              </a:lnSpc>
            </a:pPr>
            <a:endParaRPr lang="en-US" altLang="it-IT" sz="2000"/>
          </a:p>
          <a:p>
            <a:pPr eaLnBrk="1" hangingPunct="1">
              <a:lnSpc>
                <a:spcPct val="90000"/>
              </a:lnSpc>
            </a:pPr>
            <a:r>
              <a:rPr lang="en-US" altLang="it-IT" sz="2400"/>
              <a:t>How many possible hidden state sequences are there for this sequence?</a:t>
            </a:r>
          </a:p>
          <a:p>
            <a:pPr eaLnBrk="1" hangingPunct="1">
              <a:lnSpc>
                <a:spcPct val="90000"/>
              </a:lnSpc>
            </a:pPr>
            <a:endParaRPr lang="en-US" altLang="it-IT" sz="2400"/>
          </a:p>
          <a:p>
            <a:pPr eaLnBrk="1" hangingPunct="1">
              <a:lnSpc>
                <a:spcPct val="90000"/>
              </a:lnSpc>
            </a:pPr>
            <a:r>
              <a:rPr lang="en-US" altLang="it-IT" sz="2400"/>
              <a:t>How about in general for an HMM with </a:t>
            </a:r>
            <a:r>
              <a:rPr lang="en-US" altLang="it-IT" sz="2400" i="1">
                <a:latin typeface="Times New Roman" panose="02020603050405020304" pitchFamily="18" charset="0"/>
              </a:rPr>
              <a:t>N</a:t>
            </a:r>
            <a:r>
              <a:rPr lang="en-US" altLang="it-IT" sz="2400"/>
              <a:t> hidden states and a sequence of </a:t>
            </a:r>
            <a:r>
              <a:rPr lang="en-US" altLang="it-IT" sz="2400" i="1">
                <a:latin typeface="Times New Roman" panose="02020603050405020304" pitchFamily="18" charset="0"/>
              </a:rPr>
              <a:t>T</a:t>
            </a:r>
            <a:r>
              <a:rPr lang="en-US" altLang="it-IT" sz="2400"/>
              <a:t> observations?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000" i="1">
                <a:latin typeface="Times New Roman" panose="02020603050405020304" pitchFamily="18" charset="0"/>
              </a:rPr>
              <a:t>N</a:t>
            </a:r>
            <a:r>
              <a:rPr lang="en-US" altLang="it-IT" sz="2000" i="1" baseline="30000">
                <a:latin typeface="Times New Roman" panose="02020603050405020304" pitchFamily="18" charset="0"/>
              </a:rPr>
              <a:t>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400"/>
              <a:t>So we can</a:t>
            </a:r>
            <a:r>
              <a:rPr lang="ja-JP" altLang="en-US" sz="2400"/>
              <a:t>’</a:t>
            </a:r>
            <a:r>
              <a:rPr lang="en-US" altLang="ja-JP" sz="2400"/>
              <a:t>t just do separate computation for each hidden state sequence.</a:t>
            </a:r>
            <a:endParaRPr lang="en-US" altLang="it-IT" sz="2400"/>
          </a:p>
        </p:txBody>
      </p:sp>
      <p:pic>
        <p:nvPicPr>
          <p:cNvPr id="69635" name="Picture 4" descr="hmm4">
            <a:extLst>
              <a:ext uri="{FF2B5EF4-FFF2-40B4-BE49-F238E27FC236}">
                <a16:creationId xmlns:a16="http://schemas.microsoft.com/office/drawing/2014/main" xmlns="" id="{4BA01F56-4C0D-451B-91DF-2DF4E0900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133600"/>
            <a:ext cx="4000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629" name="Picture 5" descr="hmm5">
            <a:extLst>
              <a:ext uri="{FF2B5EF4-FFF2-40B4-BE49-F238E27FC236}">
                <a16:creationId xmlns:a16="http://schemas.microsoft.com/office/drawing/2014/main" xmlns="" id="{EDF0A2E5-A930-431D-A3C8-7670C668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050"/>
            <a:ext cx="9144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2F874175-D034-4A0F-879A-A21104599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Instead: the Forward algorithm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5EBEC233-85A2-4586-B906-F4D327FF6A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A kind of </a:t>
            </a:r>
            <a:r>
              <a:rPr lang="en-US" b="1" dirty="0">
                <a:ea typeface="+mn-ea"/>
                <a:cs typeface="+mn-cs"/>
              </a:rPr>
              <a:t>dynamic programming</a:t>
            </a:r>
            <a:r>
              <a:rPr lang="en-US" dirty="0">
                <a:ea typeface="+mn-ea"/>
                <a:cs typeface="+mn-cs"/>
              </a:rPr>
              <a:t> algorithm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Just like Minimum Edit Distance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Uses a table to store intermediate values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Idea: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Compute the likelihood of the observation sequence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By summing over all possible hidden state sequences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But doing this efficiently </a:t>
            </a:r>
          </a:p>
          <a:p>
            <a:pPr lvl="2" eaLnBrk="1" hangingPunct="1">
              <a:defRPr/>
            </a:pPr>
            <a:r>
              <a:rPr lang="en-US" dirty="0">
                <a:ea typeface="ＭＳ Ｐゴシック" charset="0"/>
              </a:rPr>
              <a:t>By folding all the sequences into a single </a:t>
            </a:r>
            <a:r>
              <a:rPr lang="en-US" b="1" dirty="0">
                <a:ea typeface="ＭＳ Ｐゴシック" charset="0"/>
              </a:rPr>
              <a:t>trellis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>
            <a:extLst>
              <a:ext uri="{FF2B5EF4-FFF2-40B4-BE49-F238E27FC236}">
                <a16:creationId xmlns:a16="http://schemas.microsoft.com/office/drawing/2014/main" xmlns="" id="{0F5AE014-B08E-4A5D-A175-EEFCA2B7D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800"/>
              <a:t>The forward algorithm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xmlns="" id="{5E22A5AB-7ED6-47DF-9201-9D43613E31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goal of the forward algorithm is to compute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it-IT" sz="4400" i="1">
                <a:latin typeface="Times New Roman" panose="02020603050405020304" pitchFamily="18" charset="0"/>
              </a:rPr>
              <a:t>P</a:t>
            </a:r>
            <a:r>
              <a:rPr lang="en-US" altLang="it-IT" sz="4400">
                <a:latin typeface="Times New Roman" panose="02020603050405020304" pitchFamily="18" charset="0"/>
              </a:rPr>
              <a:t>(</a:t>
            </a:r>
            <a:r>
              <a:rPr lang="en-US" altLang="it-IT" sz="4400" i="1">
                <a:latin typeface="Times New Roman" panose="02020603050405020304" pitchFamily="18" charset="0"/>
              </a:rPr>
              <a:t>o</a:t>
            </a:r>
            <a:r>
              <a:rPr lang="en-US" altLang="it-IT" sz="4400" baseline="-25000">
                <a:latin typeface="Times New Roman" panose="02020603050405020304" pitchFamily="18" charset="0"/>
              </a:rPr>
              <a:t>1</a:t>
            </a:r>
            <a:r>
              <a:rPr lang="en-US" altLang="it-IT" sz="4400">
                <a:latin typeface="Times New Roman" panose="02020603050405020304" pitchFamily="18" charset="0"/>
              </a:rPr>
              <a:t>, </a:t>
            </a:r>
            <a:r>
              <a:rPr lang="en-US" altLang="it-IT" sz="4400" i="1">
                <a:latin typeface="Times New Roman" panose="02020603050405020304" pitchFamily="18" charset="0"/>
              </a:rPr>
              <a:t>o</a:t>
            </a:r>
            <a:r>
              <a:rPr lang="en-US" altLang="it-IT" sz="4400" baseline="-25000">
                <a:latin typeface="Times New Roman" panose="02020603050405020304" pitchFamily="18" charset="0"/>
              </a:rPr>
              <a:t>2</a:t>
            </a:r>
            <a:r>
              <a:rPr lang="en-US" altLang="it-IT" sz="4400">
                <a:latin typeface="Times New Roman" panose="02020603050405020304" pitchFamily="18" charset="0"/>
              </a:rPr>
              <a:t> … </a:t>
            </a:r>
            <a:r>
              <a:rPr lang="en-US" altLang="it-IT" sz="4400" i="1">
                <a:latin typeface="Times New Roman" panose="02020603050405020304" pitchFamily="18" charset="0"/>
              </a:rPr>
              <a:t>o</a:t>
            </a:r>
            <a:r>
              <a:rPr lang="en-US" altLang="it-IT" sz="4400" i="1" baseline="-25000">
                <a:latin typeface="Times New Roman" panose="02020603050405020304" pitchFamily="18" charset="0"/>
              </a:rPr>
              <a:t>T</a:t>
            </a:r>
            <a:r>
              <a:rPr lang="en-US" altLang="it-IT" sz="4400">
                <a:latin typeface="Times New Roman" panose="02020603050405020304" pitchFamily="18" charset="0"/>
              </a:rPr>
              <a:t>, </a:t>
            </a:r>
            <a:r>
              <a:rPr lang="en-US" altLang="it-IT" sz="4400" i="1">
                <a:latin typeface="Times New Roman" panose="02020603050405020304" pitchFamily="18" charset="0"/>
              </a:rPr>
              <a:t>q</a:t>
            </a:r>
            <a:r>
              <a:rPr lang="en-US" altLang="it-IT" sz="4400" i="1" baseline="-25000">
                <a:latin typeface="Times New Roman" panose="02020603050405020304" pitchFamily="18" charset="0"/>
              </a:rPr>
              <a:t>T</a:t>
            </a:r>
            <a:r>
              <a:rPr lang="en-US" altLang="it-IT" sz="4400">
                <a:latin typeface="Times New Roman" panose="02020603050405020304" pitchFamily="18" charset="0"/>
              </a:rPr>
              <a:t> = </a:t>
            </a:r>
            <a:r>
              <a:rPr lang="en-US" altLang="it-IT" sz="4400" i="1">
                <a:latin typeface="Times New Roman" panose="02020603050405020304" pitchFamily="18" charset="0"/>
              </a:rPr>
              <a:t>q</a:t>
            </a:r>
            <a:r>
              <a:rPr lang="en-US" altLang="it-IT" sz="4400" i="1" baseline="-25000">
                <a:latin typeface="Times New Roman" panose="02020603050405020304" pitchFamily="18" charset="0"/>
              </a:rPr>
              <a:t>F</a:t>
            </a:r>
            <a:r>
              <a:rPr lang="en-US" altLang="it-IT" sz="4400">
                <a:latin typeface="Times New Roman" panose="02020603050405020304" pitchFamily="18" charset="0"/>
              </a:rPr>
              <a:t> | </a:t>
            </a:r>
            <a:r>
              <a:rPr lang="en-US" altLang="it-IT" sz="4400">
                <a:latin typeface="Symbol" panose="05050102010706020507" pitchFamily="18" charset="2"/>
              </a:rPr>
              <a:t>l</a:t>
            </a:r>
            <a:r>
              <a:rPr lang="en-US" altLang="it-IT" sz="4400">
                <a:latin typeface="Times New Roman" panose="02020603050405020304" pitchFamily="18" charset="0"/>
              </a:rPr>
              <a:t>)</a:t>
            </a:r>
            <a:endParaRPr lang="en-US" altLang="it-IT">
              <a:latin typeface="Times New Roman" panose="02020603050405020304" pitchFamily="18" charset="0"/>
            </a:endParaRPr>
          </a:p>
          <a:p>
            <a:pPr lvl="1" eaLnBrk="1" hangingPunct="1"/>
            <a:endParaRPr lang="en-US" altLang="it-IT"/>
          </a:p>
          <a:p>
            <a:pPr eaLnBrk="1" hangingPunct="1"/>
            <a:r>
              <a:rPr lang="en-US" altLang="it-IT"/>
              <a:t>We</a:t>
            </a:r>
            <a:r>
              <a:rPr lang="ja-JP" altLang="en-US"/>
              <a:t>’</a:t>
            </a:r>
            <a:r>
              <a:rPr lang="en-US" altLang="ja-JP"/>
              <a:t>ll do this by recursion</a:t>
            </a:r>
          </a:p>
          <a:p>
            <a:pPr lvl="1" eaLnBrk="1" hangingPunct="1"/>
            <a:endParaRPr lang="en-US" alt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285296CE-F38F-4B26-82DB-8B0246AAD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5400"/>
              <a:t>Definitions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5396C909-A109-4947-BB4F-829E9ED4281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14400" y="1219200"/>
            <a:ext cx="8229600" cy="5314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it-IT"/>
              <a:t>A </a:t>
            </a:r>
            <a:r>
              <a:rPr lang="en-US" altLang="it-IT">
                <a:solidFill>
                  <a:srgbClr val="A50021"/>
                </a:solidFill>
              </a:rPr>
              <a:t>Weighted Finite-State Automaton (WFSA)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t-IT"/>
              <a:t>An</a:t>
            </a:r>
            <a:r>
              <a:rPr lang="en-US" altLang="it-IT">
                <a:solidFill>
                  <a:srgbClr val="A50021"/>
                </a:solidFill>
              </a:rPr>
              <a:t> FSA </a:t>
            </a:r>
            <a:r>
              <a:rPr lang="en-US" altLang="it-IT"/>
              <a:t>with probabilities on the arcs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t-IT"/>
              <a:t>The sum of the probabilities leaving any arc must sum to one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t-IT"/>
              <a:t>A </a:t>
            </a:r>
            <a:r>
              <a:rPr lang="en-US" altLang="it-IT">
                <a:solidFill>
                  <a:srgbClr val="A50021"/>
                </a:solidFill>
              </a:rPr>
              <a:t>Markov Chain (or observable Markov Model)</a:t>
            </a:r>
            <a:r>
              <a:rPr lang="en-US" altLang="it-IT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t-IT"/>
              <a:t>a special case of a WFST in which the input sequence uniquely determines which states the automaton will go through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t-IT"/>
              <a:t>Markov Chains can</a:t>
            </a:r>
            <a:r>
              <a:rPr lang="en-US" altLang="en-US"/>
              <a:t>’</a:t>
            </a:r>
            <a:r>
              <a:rPr lang="en-US" altLang="it-IT"/>
              <a:t>t represent inherently ambiguous problems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t-IT"/>
              <a:t>Useful for assigning probabilities to unambiguous sequences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E031BCE6-7C07-4DDD-8734-B08FE4F5B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800"/>
              <a:t>The forward algorithm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E5626FFC-9CDE-4331-B731-1553630FFC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Each cell of the forward algorithm trellis </a:t>
            </a:r>
            <a:r>
              <a:rPr lang="en-US" altLang="it-IT">
                <a:latin typeface="Symbol" panose="05050102010706020507" pitchFamily="18" charset="2"/>
              </a:rPr>
              <a:t>a</a:t>
            </a:r>
            <a:r>
              <a:rPr lang="en-US" altLang="it-IT" i="1" baseline="-25000">
                <a:latin typeface="Times New Roman" panose="02020603050405020304" pitchFamily="18" charset="0"/>
              </a:rPr>
              <a:t>t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j</a:t>
            </a:r>
            <a:r>
              <a:rPr lang="en-US" altLang="it-IT">
                <a:latin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altLang="it-IT"/>
              <a:t>Represents the probability of being in state </a:t>
            </a:r>
            <a:r>
              <a:rPr lang="en-US" altLang="it-IT" i="1">
                <a:latin typeface="Times New Roman" panose="02020603050405020304" pitchFamily="18" charset="0"/>
              </a:rPr>
              <a:t>j</a:t>
            </a:r>
          </a:p>
          <a:p>
            <a:pPr lvl="1" eaLnBrk="1" hangingPunct="1"/>
            <a:r>
              <a:rPr lang="en-US" altLang="it-IT"/>
              <a:t>After seeing the first 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/>
              <a:t> observations</a:t>
            </a:r>
          </a:p>
          <a:p>
            <a:pPr lvl="1" eaLnBrk="1" hangingPunct="1"/>
            <a:r>
              <a:rPr lang="en-US" altLang="it-IT"/>
              <a:t>Given the automaton</a:t>
            </a:r>
          </a:p>
          <a:p>
            <a:pPr eaLnBrk="1" hangingPunct="1"/>
            <a:r>
              <a:rPr lang="en-US" altLang="it-IT"/>
              <a:t>Each cell thus expresses the following probability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t-IT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it-IT"/>
              <a:t>	</a:t>
            </a:r>
            <a:r>
              <a:rPr lang="en-US" altLang="it-IT">
                <a:latin typeface="Symbol" panose="05050102010706020507" pitchFamily="18" charset="2"/>
              </a:rPr>
              <a:t> </a:t>
            </a:r>
            <a:r>
              <a:rPr lang="en-US" altLang="it-IT" sz="3600">
                <a:latin typeface="Symbol" panose="05050102010706020507" pitchFamily="18" charset="2"/>
              </a:rPr>
              <a:t>a</a:t>
            </a:r>
            <a:r>
              <a:rPr lang="en-US" altLang="it-IT" sz="3600" i="1" baseline="-25000">
                <a:latin typeface="Times New Roman" panose="02020603050405020304" pitchFamily="18" charset="0"/>
              </a:rPr>
              <a:t>t</a:t>
            </a:r>
            <a:r>
              <a:rPr lang="en-US" altLang="it-IT" sz="3600">
                <a:latin typeface="Times New Roman" panose="02020603050405020304" pitchFamily="18" charset="0"/>
              </a:rPr>
              <a:t>(</a:t>
            </a:r>
            <a:r>
              <a:rPr lang="en-US" altLang="it-IT" sz="3600" i="1">
                <a:latin typeface="Times New Roman" panose="02020603050405020304" pitchFamily="18" charset="0"/>
              </a:rPr>
              <a:t>j</a:t>
            </a:r>
            <a:r>
              <a:rPr lang="en-US" altLang="it-IT" sz="3600">
                <a:latin typeface="Times New Roman" panose="02020603050405020304" pitchFamily="18" charset="0"/>
              </a:rPr>
              <a:t>) = </a:t>
            </a:r>
            <a:r>
              <a:rPr lang="en-US" altLang="it-IT" sz="3600" i="1">
                <a:latin typeface="Times New Roman" panose="02020603050405020304" pitchFamily="18" charset="0"/>
              </a:rPr>
              <a:t>P</a:t>
            </a:r>
            <a:r>
              <a:rPr lang="en-US" altLang="it-IT" sz="3600">
                <a:latin typeface="Times New Roman" panose="02020603050405020304" pitchFamily="18" charset="0"/>
              </a:rPr>
              <a:t>(</a:t>
            </a:r>
            <a:r>
              <a:rPr lang="en-US" altLang="it-IT" sz="3600" i="1">
                <a:latin typeface="Times New Roman" panose="02020603050405020304" pitchFamily="18" charset="0"/>
              </a:rPr>
              <a:t>o</a:t>
            </a:r>
            <a:r>
              <a:rPr lang="en-US" altLang="it-IT" sz="3600" baseline="-25000">
                <a:latin typeface="Times New Roman" panose="02020603050405020304" pitchFamily="18" charset="0"/>
              </a:rPr>
              <a:t>1</a:t>
            </a:r>
            <a:r>
              <a:rPr lang="en-US" altLang="it-IT" sz="3600">
                <a:latin typeface="Times New Roman" panose="02020603050405020304" pitchFamily="18" charset="0"/>
              </a:rPr>
              <a:t>, </a:t>
            </a:r>
            <a:r>
              <a:rPr lang="en-US" altLang="it-IT" sz="3600" i="1">
                <a:latin typeface="Times New Roman" panose="02020603050405020304" pitchFamily="18" charset="0"/>
              </a:rPr>
              <a:t>o</a:t>
            </a:r>
            <a:r>
              <a:rPr lang="en-US" altLang="it-IT" sz="3600" baseline="-25000">
                <a:latin typeface="Times New Roman" panose="02020603050405020304" pitchFamily="18" charset="0"/>
              </a:rPr>
              <a:t>2</a:t>
            </a:r>
            <a:r>
              <a:rPr lang="en-US" altLang="it-IT" sz="3600">
                <a:latin typeface="Times New Roman" panose="02020603050405020304" pitchFamily="18" charset="0"/>
              </a:rPr>
              <a:t> … </a:t>
            </a:r>
            <a:r>
              <a:rPr lang="en-US" altLang="it-IT" sz="3600" i="1">
                <a:latin typeface="Times New Roman" panose="02020603050405020304" pitchFamily="18" charset="0"/>
              </a:rPr>
              <a:t>o</a:t>
            </a:r>
            <a:r>
              <a:rPr lang="en-US" altLang="it-IT" sz="3600" i="1" baseline="-25000">
                <a:latin typeface="Times New Roman" panose="02020603050405020304" pitchFamily="18" charset="0"/>
              </a:rPr>
              <a:t>t</a:t>
            </a:r>
            <a:r>
              <a:rPr lang="en-US" altLang="it-IT" sz="3600">
                <a:latin typeface="Times New Roman" panose="02020603050405020304" pitchFamily="18" charset="0"/>
              </a:rPr>
              <a:t>, </a:t>
            </a:r>
            <a:r>
              <a:rPr lang="en-US" altLang="it-IT" sz="3600" i="1">
                <a:latin typeface="Times New Roman" panose="02020603050405020304" pitchFamily="18" charset="0"/>
              </a:rPr>
              <a:t>q</a:t>
            </a:r>
            <a:r>
              <a:rPr lang="en-US" altLang="it-IT" sz="3600" i="1" baseline="-25000">
                <a:latin typeface="Times New Roman" panose="02020603050405020304" pitchFamily="18" charset="0"/>
              </a:rPr>
              <a:t>t</a:t>
            </a:r>
            <a:r>
              <a:rPr lang="en-US" altLang="it-IT" sz="3600">
                <a:latin typeface="Times New Roman" panose="02020603050405020304" pitchFamily="18" charset="0"/>
              </a:rPr>
              <a:t> = </a:t>
            </a:r>
            <a:r>
              <a:rPr lang="en-US" altLang="it-IT" sz="3600" i="1">
                <a:latin typeface="Times New Roman" panose="02020603050405020304" pitchFamily="18" charset="0"/>
              </a:rPr>
              <a:t>j</a:t>
            </a:r>
            <a:r>
              <a:rPr lang="en-US" altLang="it-IT" sz="3600">
                <a:latin typeface="Times New Roman" panose="02020603050405020304" pitchFamily="18" charset="0"/>
              </a:rPr>
              <a:t> | </a:t>
            </a:r>
            <a:r>
              <a:rPr lang="en-US" altLang="it-IT" sz="3600">
                <a:latin typeface="Symbol" panose="05050102010706020507" pitchFamily="18" charset="2"/>
              </a:rPr>
              <a:t>l</a:t>
            </a:r>
            <a:r>
              <a:rPr lang="en-US" altLang="it-IT" sz="3600">
                <a:latin typeface="Times New Roman" panose="02020603050405020304" pitchFamily="18" charset="0"/>
              </a:rPr>
              <a:t>)</a:t>
            </a:r>
            <a:endParaRPr lang="en-US" altLang="it-IT">
              <a:latin typeface="Times New Roman" panose="02020603050405020304" pitchFamily="18" charset="0"/>
            </a:endParaRPr>
          </a:p>
          <a:p>
            <a:pPr eaLnBrk="1" hangingPunct="1"/>
            <a:endParaRPr lang="en-US" altLang="it-IT"/>
          </a:p>
          <a:p>
            <a:pPr lvl="1" eaLnBrk="1" hangingPunct="1"/>
            <a:endParaRPr lang="en-US" alt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03A2C471-9088-429F-B160-21F10832B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Forward Recursion</a:t>
            </a:r>
          </a:p>
        </p:txBody>
      </p:sp>
      <p:pic>
        <p:nvPicPr>
          <p:cNvPr id="77826" name="Picture 4" descr="for">
            <a:extLst>
              <a:ext uri="{FF2B5EF4-FFF2-40B4-BE49-F238E27FC236}">
                <a16:creationId xmlns:a16="http://schemas.microsoft.com/office/drawing/2014/main" xmlns="" id="{6F27F62C-456D-462E-9B4C-EE1DA69D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83820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37ACD491-56B2-468A-9B86-2E6135028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Forward Trellis</a:t>
            </a:r>
          </a:p>
        </p:txBody>
      </p:sp>
      <p:pic>
        <p:nvPicPr>
          <p:cNvPr id="79874" name="Picture 5" descr="flatticehmm.eps">
            <a:extLst>
              <a:ext uri="{FF2B5EF4-FFF2-40B4-BE49-F238E27FC236}">
                <a16:creationId xmlns:a16="http://schemas.microsoft.com/office/drawing/2014/main" xmlns="" id="{86386FA5-3C10-4D05-A18D-0F4CD5C53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BA74F20A-5720-4359-B84F-52C3007A4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it-IT" dirty="0"/>
              <a:t>We update each cell</a:t>
            </a:r>
          </a:p>
        </p:txBody>
      </p:sp>
      <p:pic>
        <p:nvPicPr>
          <p:cNvPr id="81922" name="Picture 6" descr="rabiner1.eps">
            <a:extLst>
              <a:ext uri="{FF2B5EF4-FFF2-40B4-BE49-F238E27FC236}">
                <a16:creationId xmlns:a16="http://schemas.microsoft.com/office/drawing/2014/main" xmlns="" id="{151BB99E-F700-4833-A2A4-AE5E3AAFB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5037"/>
            <a:ext cx="6629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7" descr="un 6.6.jpg">
            <a:extLst>
              <a:ext uri="{FF2B5EF4-FFF2-40B4-BE49-F238E27FC236}">
                <a16:creationId xmlns:a16="http://schemas.microsoft.com/office/drawing/2014/main" xmlns="" id="{4CB18371-45E9-440B-8E45-453A35091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924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5AFE5773-5953-450A-95BA-B31823909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Forward Algorithm</a:t>
            </a:r>
          </a:p>
        </p:txBody>
      </p:sp>
      <p:pic>
        <p:nvPicPr>
          <p:cNvPr id="83970" name="Picture 5" descr="fig 6.9.jpg">
            <a:extLst>
              <a:ext uri="{FF2B5EF4-FFF2-40B4-BE49-F238E27FC236}">
                <a16:creationId xmlns:a16="http://schemas.microsoft.com/office/drawing/2014/main" xmlns="" id="{0EABA4A2-50EF-451D-B9BF-7899F2180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513"/>
            <a:ext cx="91440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C883B766-B369-4523-85D6-69CA5AFF6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Decoding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8BF0481D-1CD0-4975-9FBC-7E773D0533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it-IT" dirty="0"/>
              <a:t>Given an observation sequence</a:t>
            </a:r>
          </a:p>
          <a:p>
            <a:pPr lvl="1" eaLnBrk="1" hangingPunct="1"/>
            <a:r>
              <a:rPr lang="en-US" altLang="it-IT" dirty="0"/>
              <a:t>3 1 3</a:t>
            </a:r>
          </a:p>
          <a:p>
            <a:pPr eaLnBrk="1" hangingPunct="1"/>
            <a:r>
              <a:rPr lang="en-US" altLang="it-IT" dirty="0"/>
              <a:t>And an HMM</a:t>
            </a:r>
          </a:p>
          <a:p>
            <a:pPr eaLnBrk="1" hangingPunct="1"/>
            <a:r>
              <a:rPr lang="en-US" altLang="it-IT" dirty="0"/>
              <a:t>The task of the </a:t>
            </a:r>
            <a:r>
              <a:rPr lang="en-US" altLang="it-IT" b="1" dirty="0"/>
              <a:t>decoder</a:t>
            </a:r>
          </a:p>
          <a:p>
            <a:pPr lvl="1" eaLnBrk="1" hangingPunct="1"/>
            <a:r>
              <a:rPr lang="en-US" altLang="it-IT" dirty="0"/>
              <a:t>To find the best </a:t>
            </a:r>
            <a:r>
              <a:rPr lang="en-US" altLang="it-IT" b="1" dirty="0"/>
              <a:t>hidden</a:t>
            </a:r>
            <a:r>
              <a:rPr lang="en-US" altLang="it-IT" dirty="0"/>
              <a:t> state sequence</a:t>
            </a:r>
          </a:p>
          <a:p>
            <a:pPr eaLnBrk="1" hangingPunct="1"/>
            <a:r>
              <a:rPr lang="en-US" altLang="it-IT" dirty="0">
                <a:sym typeface="Symbol" panose="05050102010706020507" pitchFamily="18" charset="2"/>
              </a:rPr>
              <a:t>Given the observation sequence </a:t>
            </a:r>
            <a:r>
              <a:rPr lang="en-US" altLang="it-IT" i="1" dirty="0">
                <a:latin typeface="Times New Roman" panose="02020603050405020304" pitchFamily="18" charset="0"/>
              </a:rPr>
              <a:t>O </a:t>
            </a:r>
            <a:r>
              <a:rPr lang="en-US" altLang="it-IT" dirty="0">
                <a:latin typeface="Times New Roman" panose="02020603050405020304" pitchFamily="18" charset="0"/>
              </a:rPr>
              <a:t>= (</a:t>
            </a:r>
            <a:r>
              <a:rPr lang="en-US" altLang="it-IT" i="1" dirty="0">
                <a:latin typeface="Times New Roman" panose="02020603050405020304" pitchFamily="18" charset="0"/>
              </a:rPr>
              <a:t>o</a:t>
            </a:r>
            <a:r>
              <a:rPr lang="en-US" altLang="it-IT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i="1" dirty="0">
                <a:latin typeface="Times New Roman" panose="02020603050405020304" pitchFamily="18" charset="0"/>
              </a:rPr>
              <a:t>o</a:t>
            </a:r>
            <a:r>
              <a:rPr lang="en-US" altLang="it-IT" baseline="-25000" dirty="0">
                <a:latin typeface="Times New Roman" panose="02020603050405020304" pitchFamily="18" charset="0"/>
              </a:rPr>
              <a:t>2</a:t>
            </a:r>
            <a:r>
              <a:rPr lang="en-US" altLang="it-IT" dirty="0">
                <a:latin typeface="Times New Roman" panose="02020603050405020304" pitchFamily="18" charset="0"/>
              </a:rPr>
              <a:t>…</a:t>
            </a:r>
            <a:r>
              <a:rPr lang="en-US" altLang="it-IT" i="1" dirty="0" err="1">
                <a:latin typeface="Times New Roman" panose="02020603050405020304" pitchFamily="18" charset="0"/>
              </a:rPr>
              <a:t>o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latin typeface="Times New Roman" panose="02020603050405020304" pitchFamily="18" charset="0"/>
              </a:rPr>
              <a:t>)</a:t>
            </a:r>
            <a:r>
              <a:rPr lang="en-US" altLang="it-IT" dirty="0"/>
              <a:t>, and an HMM model </a:t>
            </a:r>
            <a:r>
              <a:rPr lang="en-US" altLang="it-IT" dirty="0">
                <a:sym typeface="Symbol" panose="05050102010706020507" pitchFamily="18" charset="2"/>
              </a:rPr>
              <a:t> 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= (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it-IT" i="1" dirty="0"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dirty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it-IT" dirty="0">
                <a:sym typeface="Symbol" panose="05050102010706020507" pitchFamily="18" charset="2"/>
              </a:rPr>
              <a:t>, </a:t>
            </a:r>
            <a:r>
              <a:rPr lang="en-US" altLang="it-IT" dirty="0">
                <a:solidFill>
                  <a:srgbClr val="A50021"/>
                </a:solidFill>
                <a:sym typeface="Symbol" panose="05050102010706020507" pitchFamily="18" charset="2"/>
              </a:rPr>
              <a:t>how do we choose a corresponding state sequence </a:t>
            </a:r>
            <a:r>
              <a:rPr lang="en-US" altLang="it-IT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dirty="0">
                <a:solidFill>
                  <a:srgbClr val="A50021"/>
                </a:solidFill>
                <a:latin typeface="Times New Roman" panose="02020603050405020304" pitchFamily="18" charset="0"/>
              </a:rPr>
              <a:t>=(</a:t>
            </a:r>
            <a:r>
              <a:rPr lang="en-US" altLang="it-IT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1</a:t>
            </a:r>
            <a:r>
              <a:rPr lang="en-US" altLang="it-IT" i="1" dirty="0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baseline="-25000" dirty="0">
                <a:solidFill>
                  <a:srgbClr val="A50021"/>
                </a:solidFill>
                <a:latin typeface="Times New Roman" panose="02020603050405020304" pitchFamily="18" charset="0"/>
              </a:rPr>
              <a:t>2</a:t>
            </a:r>
            <a:r>
              <a:rPr lang="en-US" altLang="it-IT" dirty="0">
                <a:solidFill>
                  <a:srgbClr val="A50021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it-IT" i="1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T</a:t>
            </a:r>
            <a:r>
              <a:rPr lang="en-US" altLang="it-IT" dirty="0">
                <a:solidFill>
                  <a:srgbClr val="A50021"/>
                </a:solidFill>
                <a:latin typeface="Times New Roman" panose="02020603050405020304" pitchFamily="18" charset="0"/>
              </a:rPr>
              <a:t>)</a:t>
            </a:r>
            <a:r>
              <a:rPr lang="en-US" altLang="it-IT" dirty="0"/>
              <a:t> that is optimal in some sense (i.e., best explains the observations)</a:t>
            </a:r>
          </a:p>
          <a:p>
            <a:pPr lvl="1" eaLnBrk="1" hangingPunct="1">
              <a:buFontTx/>
              <a:buNone/>
            </a:pPr>
            <a:endParaRPr lang="en-US" altLang="it-I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xmlns="" id="{3D01A902-E285-4B08-B518-744DFD166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5400"/>
              <a:t>Decoding</a:t>
            </a:r>
          </a:p>
        </p:txBody>
      </p:sp>
      <p:sp>
        <p:nvSpPr>
          <p:cNvPr id="1067011" name="Rectangle 3">
            <a:extLst>
              <a:ext uri="{FF2B5EF4-FFF2-40B4-BE49-F238E27FC236}">
                <a16:creationId xmlns:a16="http://schemas.microsoft.com/office/drawing/2014/main" xmlns="" id="{7FEF15C5-6705-4812-9B6F-3552E26956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One possibility: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For each hidden state sequence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Q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HHH, HHC, HCH,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Compute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|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Q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Pick the highest one 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Why not?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N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Instead: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Viterbi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algorithm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Is again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dynamic programming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algorithm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Uses a similar trellis to the Forward algorithm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1">
            <a:extLst>
              <a:ext uri="{FF2B5EF4-FFF2-40B4-BE49-F238E27FC236}">
                <a16:creationId xmlns:a16="http://schemas.microsoft.com/office/drawing/2014/main" xmlns="" id="{E506D3B9-453E-4FFD-A412-EE67D0D0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Viterbi intuition</a:t>
            </a:r>
          </a:p>
        </p:txBody>
      </p:sp>
      <p:sp>
        <p:nvSpPr>
          <p:cNvPr id="86020" name="Content Placeholder 2">
            <a:extLst>
              <a:ext uri="{FF2B5EF4-FFF2-40B4-BE49-F238E27FC236}">
                <a16:creationId xmlns:a16="http://schemas.microsoft.com/office/drawing/2014/main" xmlns="" id="{93F76E02-9D59-4C0A-B7F8-196D03A9D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n-ea"/>
                <a:cs typeface="+mn-cs"/>
              </a:rPr>
              <a:t>We want to compute the joint probability of the observation sequence together with the best state sequence </a:t>
            </a:r>
          </a:p>
          <a:p>
            <a:pPr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  <p:graphicFrame>
        <p:nvGraphicFramePr>
          <p:cNvPr id="90115" name="Object 2">
            <a:extLst>
              <a:ext uri="{FF2B5EF4-FFF2-40B4-BE49-F238E27FC236}">
                <a16:creationId xmlns:a16="http://schemas.microsoft.com/office/drawing/2014/main" xmlns="" id="{D6B72F39-FE6B-4506-94ED-B48D88B3A7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095625"/>
          <a:ext cx="74676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8" name="Equation" r:id="rId3" imgW="2603500" imgH="254000" progId="Equation.3">
                  <p:embed/>
                </p:oleObj>
              </mc:Choice>
              <mc:Fallback>
                <p:oleObj name="Equation" r:id="rId3" imgW="26035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95625"/>
                        <a:ext cx="74676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16" name="Picture 7" descr="vit1.tiff">
            <a:extLst>
              <a:ext uri="{FF2B5EF4-FFF2-40B4-BE49-F238E27FC236}">
                <a16:creationId xmlns:a16="http://schemas.microsoft.com/office/drawing/2014/main" xmlns="" id="{9EBEE53D-B3FC-427D-B834-C007701ED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830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8" descr="vit2.tiff">
            <a:extLst>
              <a:ext uri="{FF2B5EF4-FFF2-40B4-BE49-F238E27FC236}">
                <a16:creationId xmlns:a16="http://schemas.microsoft.com/office/drawing/2014/main" xmlns="" id="{96472F28-AE2B-4A46-85F3-E629D161D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5245100"/>
            <a:ext cx="56896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772788B8-8031-4013-9C17-9F1689B82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800"/>
              <a:t>Viterbi Recursion</a:t>
            </a:r>
          </a:p>
        </p:txBody>
      </p:sp>
      <p:pic>
        <p:nvPicPr>
          <p:cNvPr id="91138" name="Picture 6" descr="vit.tiff">
            <a:extLst>
              <a:ext uri="{FF2B5EF4-FFF2-40B4-BE49-F238E27FC236}">
                <a16:creationId xmlns:a16="http://schemas.microsoft.com/office/drawing/2014/main" xmlns="" id="{9936A3E3-4914-4656-A52B-AAE87DCB6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68463"/>
            <a:ext cx="75438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5C98E0EA-0CC7-4455-BB30-EF215CB6A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Viterbi trellis</a:t>
            </a:r>
          </a:p>
        </p:txBody>
      </p:sp>
      <p:pic>
        <p:nvPicPr>
          <p:cNvPr id="93186" name="Picture 5" descr="vlatticehmm.eps">
            <a:extLst>
              <a:ext uri="{FF2B5EF4-FFF2-40B4-BE49-F238E27FC236}">
                <a16:creationId xmlns:a16="http://schemas.microsoft.com/office/drawing/2014/main" xmlns="" id="{92703C0F-B98D-4E2B-885F-FB98A7E71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3058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3306AD37-6474-4BBF-ABF0-BC60CC5A8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 eaLnBrk="1" hangingPunct="1"/>
            <a:r>
              <a:rPr lang="en-US" altLang="it-IT" sz="5400"/>
              <a:t>Markov Chain for weather</a:t>
            </a:r>
          </a:p>
        </p:txBody>
      </p:sp>
      <p:pic>
        <p:nvPicPr>
          <p:cNvPr id="26626" name="Picture 4" descr="markovchain1g.eps">
            <a:extLst>
              <a:ext uri="{FF2B5EF4-FFF2-40B4-BE49-F238E27FC236}">
                <a16:creationId xmlns:a16="http://schemas.microsoft.com/office/drawing/2014/main" xmlns="" id="{07175657-6FF7-4313-8693-3720CA4D9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247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xmlns="" id="{AD04C2B9-66F1-4ED0-9502-3DBE08FB0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it-IT"/>
              <a:t>Viterbi intuition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B5D69BBA-30B1-41CC-979A-4641796F17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Process observation sequence left to right</a:t>
            </a:r>
          </a:p>
          <a:p>
            <a:pPr eaLnBrk="1" hangingPunct="1"/>
            <a:r>
              <a:rPr lang="en-US" altLang="it-IT"/>
              <a:t>Filling out the trellis</a:t>
            </a:r>
          </a:p>
          <a:p>
            <a:pPr eaLnBrk="1" hangingPunct="1"/>
            <a:r>
              <a:rPr lang="en-US" altLang="it-IT"/>
              <a:t>Each cell:</a:t>
            </a:r>
          </a:p>
        </p:txBody>
      </p:sp>
      <p:pic>
        <p:nvPicPr>
          <p:cNvPr id="95235" name="Picture 7" descr="vit1.tiff">
            <a:extLst>
              <a:ext uri="{FF2B5EF4-FFF2-40B4-BE49-F238E27FC236}">
                <a16:creationId xmlns:a16="http://schemas.microsoft.com/office/drawing/2014/main" xmlns="" id="{A1A2095D-1F15-49C8-8619-D67CDE4B5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25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10" descr="un 6.7.jpg">
            <a:extLst>
              <a:ext uri="{FF2B5EF4-FFF2-40B4-BE49-F238E27FC236}">
                <a16:creationId xmlns:a16="http://schemas.microsoft.com/office/drawing/2014/main" xmlns="" id="{DACA2CFF-5D39-4ECC-BF8F-EA3B6E4DB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3038"/>
            <a:ext cx="91440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5237" name="Object 7">
            <a:extLst>
              <a:ext uri="{FF2B5EF4-FFF2-40B4-BE49-F238E27FC236}">
                <a16:creationId xmlns:a16="http://schemas.microsoft.com/office/drawing/2014/main" xmlns="" id="{5DC1D067-8EDF-42FC-8358-B636675441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275138"/>
          <a:ext cx="4470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8" name="Equation" r:id="rId6" imgW="1624895" imgH="355446" progId="Equation.3">
                  <p:embed/>
                </p:oleObj>
              </mc:Choice>
              <mc:Fallback>
                <p:oleObj name="Equation" r:id="rId6" imgW="1624895" imgH="3554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75138"/>
                        <a:ext cx="4470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xmlns="" id="{CE7FFC97-2326-48EA-92AB-88559ACA8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Viterbi Algorithm</a:t>
            </a:r>
          </a:p>
        </p:txBody>
      </p:sp>
      <p:pic>
        <p:nvPicPr>
          <p:cNvPr id="97282" name="Picture 5" descr="fig 6.11.jpg">
            <a:extLst>
              <a:ext uri="{FF2B5EF4-FFF2-40B4-BE49-F238E27FC236}">
                <a16:creationId xmlns:a16="http://schemas.microsoft.com/office/drawing/2014/main" xmlns="" id="{4E796B92-7C55-4E03-BBC6-A2E7930CD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163"/>
            <a:ext cx="91440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6F826F82-74BC-4942-9E56-627D32F07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it-IT"/>
              <a:t>Viterbi backtrace</a:t>
            </a:r>
          </a:p>
        </p:txBody>
      </p:sp>
      <p:pic>
        <p:nvPicPr>
          <p:cNvPr id="99330" name="Picture 5" descr="vlatticehmmback.eps">
            <a:extLst>
              <a:ext uri="{FF2B5EF4-FFF2-40B4-BE49-F238E27FC236}">
                <a16:creationId xmlns:a16="http://schemas.microsoft.com/office/drawing/2014/main" xmlns="" id="{A2B60BB9-708A-4FCE-A0FF-2E89A2010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219200"/>
            <a:ext cx="84629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A714E-3D20-469A-961B-F7344C5D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Training a HMM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085E6D-B9AA-4626-B6CA-EBAFF75DF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/>
              <a:t>Forward-backward or Baum-Welch algorithm (Expectation Maximization)</a:t>
            </a:r>
          </a:p>
          <a:p>
            <a:r>
              <a:rPr lang="en-US" altLang="it-IT"/>
              <a:t>Backward probability (prob. of observations from 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>
                <a:latin typeface="Times New Roman" panose="02020603050405020304" pitchFamily="18" charset="0"/>
              </a:rPr>
              <a:t>+1</a:t>
            </a:r>
            <a:r>
              <a:rPr lang="en-US" altLang="it-IT"/>
              <a:t> to 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it-IT"/>
              <a:t>	</a:t>
            </a:r>
            <a:r>
              <a:rPr lang="en-US" altLang="it-IT" i="1">
                <a:latin typeface="Symbol" panose="05050102010706020507" pitchFamily="18" charset="2"/>
              </a:rPr>
              <a:t>b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i</a:t>
            </a:r>
            <a:r>
              <a:rPr lang="en-US" altLang="it-IT">
                <a:latin typeface="Times New Roman" panose="02020603050405020304" pitchFamily="18" charset="0"/>
              </a:rPr>
              <a:t>) = </a:t>
            </a:r>
            <a:r>
              <a:rPr lang="en-US" altLang="it-IT" i="1">
                <a:latin typeface="Times New Roman" panose="02020603050405020304" pitchFamily="18" charset="0"/>
              </a:rPr>
              <a:t>P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o</a:t>
            </a:r>
            <a:r>
              <a:rPr lang="en-US" altLang="it-IT" i="1" baseline="-25000">
                <a:latin typeface="Times New Roman" panose="02020603050405020304" pitchFamily="18" charset="0"/>
              </a:rPr>
              <a:t>t</a:t>
            </a:r>
            <a:r>
              <a:rPr lang="en-US" altLang="it-IT" baseline="-25000">
                <a:latin typeface="Times New Roman" panose="02020603050405020304" pitchFamily="18" charset="0"/>
              </a:rPr>
              <a:t>+1</a:t>
            </a:r>
            <a:r>
              <a:rPr lang="en-US" altLang="it-IT">
                <a:latin typeface="Times New Roman" panose="02020603050405020304" pitchFamily="18" charset="0"/>
              </a:rPr>
              <a:t>, </a:t>
            </a:r>
            <a:r>
              <a:rPr lang="en-US" altLang="it-IT" i="1">
                <a:latin typeface="Times New Roman" panose="02020603050405020304" pitchFamily="18" charset="0"/>
              </a:rPr>
              <a:t>o</a:t>
            </a:r>
            <a:r>
              <a:rPr lang="en-US" altLang="it-IT" i="1" baseline="-25000">
                <a:latin typeface="Times New Roman" panose="02020603050405020304" pitchFamily="18" charset="0"/>
              </a:rPr>
              <a:t>t</a:t>
            </a:r>
            <a:r>
              <a:rPr lang="en-US" altLang="it-IT" baseline="-25000">
                <a:latin typeface="Times New Roman" panose="02020603050405020304" pitchFamily="18" charset="0"/>
              </a:rPr>
              <a:t>+2</a:t>
            </a:r>
            <a:r>
              <a:rPr lang="en-US" altLang="it-IT">
                <a:latin typeface="Times New Roman" panose="02020603050405020304" pitchFamily="18" charset="0"/>
              </a:rPr>
              <a:t>…</a:t>
            </a:r>
            <a:r>
              <a:rPr lang="en-US" altLang="it-IT" i="1">
                <a:latin typeface="Times New Roman" panose="02020603050405020304" pitchFamily="18" charset="0"/>
              </a:rPr>
              <a:t>o</a:t>
            </a:r>
            <a:r>
              <a:rPr lang="en-US" altLang="it-IT" i="1" baseline="-25000">
                <a:latin typeface="Times New Roman" panose="02020603050405020304" pitchFamily="18" charset="0"/>
              </a:rPr>
              <a:t>T </a:t>
            </a:r>
            <a:r>
              <a:rPr lang="en-US" altLang="it-IT">
                <a:latin typeface="Times New Roman" panose="02020603050405020304" pitchFamily="18" charset="0"/>
              </a:rPr>
              <a:t>| </a:t>
            </a:r>
            <a:r>
              <a:rPr lang="en-US" altLang="it-IT" i="1">
                <a:latin typeface="Times New Roman" panose="02020603050405020304" pitchFamily="18" charset="0"/>
              </a:rPr>
              <a:t>q</a:t>
            </a:r>
            <a:r>
              <a:rPr lang="en-US" altLang="it-IT" i="1" baseline="-25000">
                <a:latin typeface="Times New Roman" panose="02020603050405020304" pitchFamily="18" charset="0"/>
              </a:rPr>
              <a:t>t</a:t>
            </a:r>
            <a:r>
              <a:rPr lang="en-US" altLang="it-IT">
                <a:latin typeface="Times New Roman" panose="02020603050405020304" pitchFamily="18" charset="0"/>
              </a:rPr>
              <a:t> = </a:t>
            </a:r>
            <a:r>
              <a:rPr lang="en-US" altLang="it-IT" i="1">
                <a:latin typeface="Times New Roman" panose="02020603050405020304" pitchFamily="18" charset="0"/>
              </a:rPr>
              <a:t>i, </a:t>
            </a:r>
            <a:r>
              <a:rPr lang="en-US" altLang="it-IT">
                <a:latin typeface="Symbol" panose="05050102010706020507" pitchFamily="18" charset="2"/>
              </a:rPr>
              <a:t>l</a:t>
            </a:r>
            <a:r>
              <a:rPr lang="en-US" altLang="it-IT">
                <a:latin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it-IT">
                <a:latin typeface="Times New Roman" panose="02020603050405020304" pitchFamily="18" charset="0"/>
              </a:rPr>
              <a:t>	</a:t>
            </a:r>
            <a:r>
              <a:rPr lang="en-US" altLang="it-IT" i="1">
                <a:latin typeface="Symbol" panose="05050102010706020507" pitchFamily="18" charset="2"/>
              </a:rPr>
              <a:t>b</a:t>
            </a:r>
            <a:r>
              <a:rPr lang="en-US" altLang="it-IT" i="1" baseline="-25000">
                <a:latin typeface="Times New Roman" panose="02020603050405020304" pitchFamily="18" charset="0"/>
              </a:rPr>
              <a:t>T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i</a:t>
            </a:r>
            <a:r>
              <a:rPr lang="en-US" altLang="it-IT">
                <a:latin typeface="Times New Roman" panose="02020603050405020304" pitchFamily="18" charset="0"/>
              </a:rPr>
              <a:t>) = </a:t>
            </a:r>
            <a:r>
              <a:rPr lang="en-US" altLang="it-IT" i="1">
                <a:latin typeface="Times New Roman" panose="02020603050405020304" pitchFamily="18" charset="0"/>
              </a:rPr>
              <a:t>a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 baseline="-25000">
                <a:latin typeface="Times New Roman" panose="02020603050405020304" pitchFamily="18" charset="0"/>
              </a:rPr>
              <a:t>,</a:t>
            </a:r>
            <a:r>
              <a:rPr lang="en-US" altLang="it-IT" i="1" baseline="-25000">
                <a:latin typeface="Times New Roman" panose="02020603050405020304" pitchFamily="18" charset="0"/>
              </a:rPr>
              <a:t>F </a:t>
            </a:r>
            <a:r>
              <a:rPr lang="en-US" altLang="it-IT">
                <a:latin typeface="Times New Roman" panose="02020603050405020304" pitchFamily="18" charset="0"/>
              </a:rPr>
              <a:t> 1 </a:t>
            </a:r>
            <a:r>
              <a:rPr lang="en-US" altLang="it-IT">
                <a:latin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it-IT" i="1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it-IT">
                <a:latin typeface="Times New Roman" panose="02020603050405020304" pitchFamily="18" charset="0"/>
                <a:sym typeface="Symbol" panose="05050102010706020507" pitchFamily="18" charset="2"/>
              </a:rPr>
              <a:t>  </a:t>
            </a:r>
            <a:r>
              <a:rPr lang="en-US" altLang="it-IT" i="1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it-IT" i="1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2A84AE-31D0-45B6-B978-4CAD7C7964E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0" y="5486400"/>
            <a:ext cx="6025945" cy="117262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+mn-ea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42F850-48B5-4773-A290-3B3EBF3BAC7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17588" y="4737905"/>
            <a:ext cx="7086600" cy="778931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ea typeface="ＭＳ Ｐゴシック" charset="0"/>
              </a:rPr>
              <a:t> 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E93166-020A-40B3-91C5-6DEB5273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430FAF-EF53-4CC6-8F94-27B8FA68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8625"/>
            <a:ext cx="8382000" cy="48355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it-IT" sz="2000" b="1">
                <a:latin typeface="Times New Roman" panose="02020603050405020304" pitchFamily="18" charset="0"/>
              </a:rPr>
              <a:t>function </a:t>
            </a:r>
            <a:r>
              <a:rPr lang="en-US" altLang="it-IT" sz="2000">
                <a:latin typeface="Times New Roman" panose="02020603050405020304" pitchFamily="18" charset="0"/>
              </a:rPr>
              <a:t>FORWARD-BACKWARD(</a:t>
            </a:r>
            <a:r>
              <a:rPr lang="en-US" altLang="it-IT" sz="2000" i="1">
                <a:latin typeface="Times New Roman" panose="02020603050405020304" pitchFamily="18" charset="0"/>
              </a:rPr>
              <a:t>observations </a:t>
            </a:r>
            <a:r>
              <a:rPr lang="en-US" altLang="it-IT" sz="2000">
                <a:latin typeface="Times New Roman" panose="02020603050405020304" pitchFamily="18" charset="0"/>
              </a:rPr>
              <a:t>of len </a:t>
            </a:r>
            <a:r>
              <a:rPr lang="en-US" altLang="it-IT" sz="2000" i="1">
                <a:latin typeface="Times New Roman" panose="02020603050405020304" pitchFamily="18" charset="0"/>
              </a:rPr>
              <a:t>T</a:t>
            </a:r>
            <a:r>
              <a:rPr lang="en-US" altLang="it-IT" sz="2000">
                <a:latin typeface="Times New Roman" panose="02020603050405020304" pitchFamily="18" charset="0"/>
              </a:rPr>
              <a:t>, </a:t>
            </a:r>
            <a:r>
              <a:rPr lang="en-US" altLang="it-IT" sz="2000" i="1">
                <a:latin typeface="Times New Roman" panose="02020603050405020304" pitchFamily="18" charset="0"/>
              </a:rPr>
              <a:t>output vocabulary V</a:t>
            </a:r>
            <a:r>
              <a:rPr lang="en-US" altLang="it-IT" sz="2000">
                <a:latin typeface="Times New Roman" panose="02020603050405020304" pitchFamily="18" charset="0"/>
              </a:rPr>
              <a:t>, </a:t>
            </a:r>
            <a:r>
              <a:rPr lang="en-US" altLang="it-IT" sz="2000" i="1">
                <a:latin typeface="Times New Roman" panose="02020603050405020304" pitchFamily="18" charset="0"/>
              </a:rPr>
              <a:t>hidden state set Q</a:t>
            </a:r>
            <a:r>
              <a:rPr lang="en-US" altLang="it-IT" sz="2000">
                <a:latin typeface="Times New Roman" panose="02020603050405020304" pitchFamily="18" charset="0"/>
              </a:rPr>
              <a:t>) </a:t>
            </a:r>
            <a:r>
              <a:rPr lang="en-US" altLang="it-IT" sz="2000" b="1">
                <a:latin typeface="Times New Roman" panose="02020603050405020304" pitchFamily="18" charset="0"/>
              </a:rPr>
              <a:t>returns </a:t>
            </a:r>
            <a:r>
              <a:rPr lang="en-US" altLang="it-IT" sz="2000" i="1">
                <a:latin typeface="Times New Roman" panose="02020603050405020304" pitchFamily="18" charset="0"/>
              </a:rPr>
              <a:t>HMM</a:t>
            </a:r>
            <a:r>
              <a:rPr lang="en-US" altLang="it-IT" sz="2000">
                <a:latin typeface="Times New Roman" panose="02020603050405020304" pitchFamily="18" charset="0"/>
              </a:rPr>
              <a:t>=(</a:t>
            </a:r>
            <a:r>
              <a:rPr lang="en-US" altLang="it-IT" sz="2000" i="1">
                <a:latin typeface="Times New Roman" panose="02020603050405020304" pitchFamily="18" charset="0"/>
              </a:rPr>
              <a:t>A</a:t>
            </a:r>
            <a:r>
              <a:rPr lang="en-US" altLang="it-IT" sz="2000">
                <a:latin typeface="Times New Roman" panose="02020603050405020304" pitchFamily="18" charset="0"/>
              </a:rPr>
              <a:t>,</a:t>
            </a:r>
            <a:r>
              <a:rPr lang="en-US" altLang="it-IT" sz="2000" i="1">
                <a:latin typeface="Times New Roman" panose="02020603050405020304" pitchFamily="18" charset="0"/>
              </a:rPr>
              <a:t>B</a:t>
            </a:r>
            <a:r>
              <a:rPr lang="en-US" altLang="it-IT" sz="2000">
                <a:latin typeface="Times New Roman" panose="02020603050405020304" pitchFamily="18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it-IT" sz="2000" b="1">
                <a:latin typeface="Times New Roman" panose="02020603050405020304" pitchFamily="18" charset="0"/>
              </a:rPr>
              <a:t>initialize </a:t>
            </a:r>
            <a:r>
              <a:rPr lang="en-US" altLang="it-IT" sz="2000" i="1">
                <a:latin typeface="Times New Roman" panose="02020603050405020304" pitchFamily="18" charset="0"/>
              </a:rPr>
              <a:t>A </a:t>
            </a:r>
            <a:r>
              <a:rPr lang="en-US" altLang="it-IT" sz="2000">
                <a:latin typeface="Times New Roman" panose="02020603050405020304" pitchFamily="18" charset="0"/>
              </a:rPr>
              <a:t>and </a:t>
            </a:r>
            <a:r>
              <a:rPr lang="en-US" altLang="it-IT" sz="2000" i="1">
                <a:latin typeface="Times New Roman" panose="02020603050405020304" pitchFamily="18" charset="0"/>
              </a:rPr>
              <a:t>B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it-IT" sz="2000" b="1">
                <a:latin typeface="Times New Roman" panose="02020603050405020304" pitchFamily="18" charset="0"/>
              </a:rPr>
              <a:t>iterate </a:t>
            </a:r>
            <a:r>
              <a:rPr lang="en-US" altLang="it-IT" sz="2000">
                <a:latin typeface="Times New Roman" panose="02020603050405020304" pitchFamily="18" charset="0"/>
              </a:rPr>
              <a:t>until convergence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it-IT" sz="2000" b="1">
                <a:latin typeface="Times New Roman" panose="02020603050405020304" pitchFamily="18" charset="0"/>
              </a:rPr>
              <a:t>E-step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it-IT" sz="2000" b="1">
              <a:latin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it-IT" sz="2000" b="1">
              <a:latin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it-IT" sz="2000" b="1">
              <a:latin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it-IT" sz="2000" b="1">
                <a:latin typeface="Times New Roman" panose="02020603050405020304" pitchFamily="18" charset="0"/>
              </a:rPr>
              <a:t>M-step</a:t>
            </a:r>
            <a:endParaRPr lang="en-US" altLang="it-IT" sz="2000">
              <a:latin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it-IT" sz="2000">
              <a:latin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it-IT" sz="2000">
              <a:latin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it-IT" sz="2000">
              <a:latin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it-IT" sz="2000" b="1">
                <a:latin typeface="Times New Roman" panose="02020603050405020304" pitchFamily="18" charset="0"/>
              </a:rPr>
              <a:t>return</a:t>
            </a:r>
            <a:r>
              <a:rPr lang="en-US" altLang="it-IT" sz="2000">
                <a:latin typeface="Times New Roman" panose="02020603050405020304" pitchFamily="18" charset="0"/>
              </a:rPr>
              <a:t> </a:t>
            </a:r>
            <a:r>
              <a:rPr lang="en-US" altLang="it-IT" sz="2000" i="1">
                <a:latin typeface="Times New Roman" panose="02020603050405020304" pitchFamily="18" charset="0"/>
              </a:rPr>
              <a:t>A</a:t>
            </a:r>
            <a:r>
              <a:rPr lang="en-US" altLang="it-IT" sz="2000">
                <a:latin typeface="Times New Roman" panose="02020603050405020304" pitchFamily="18" charset="0"/>
              </a:rPr>
              <a:t>, </a:t>
            </a:r>
            <a:r>
              <a:rPr lang="en-US" altLang="it-IT" sz="20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78CCB0-2018-4C2B-ADA0-40FEDDF6685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3657600"/>
            <a:ext cx="3314369" cy="8613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+mn-ea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D38046-8E96-4E76-A0C0-2454256A35B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0" y="3632064"/>
            <a:ext cx="5491503" cy="8719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+mn-ea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4051AC-A3ED-4303-AD36-25156C601E1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4958254"/>
            <a:ext cx="3796937" cy="112588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+mn-ea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89020A-B48A-444C-99BC-51630CB5A3E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4922640"/>
            <a:ext cx="4498347" cy="109716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+mn-ea"/>
              </a:rPr>
              <a:t> 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xmlns="" id="{74830AF9-D39E-454C-AAB2-B72260FBBCE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Hidden Markov Models for Part of Speech Tagging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EA354791-D6DF-4B1D-B848-2E57779A5F83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xmlns="" id="{8ADB77C2-F0CB-4410-89B2-ACF8663D1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Part of speech tagging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xmlns="" id="{87796824-F31D-4045-A8C1-E3B782A3E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8 (ish) traditional English parts of speech</a:t>
            </a:r>
          </a:p>
          <a:p>
            <a:pPr lvl="1" eaLnBrk="1" hangingPunct="1"/>
            <a:r>
              <a:rPr lang="en-US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Noun, verb, adjective, preposition, adverb, article, interjection, pronoun, conjunction, etc.</a:t>
            </a:r>
          </a:p>
          <a:p>
            <a:pPr lvl="1" eaLnBrk="1" hangingPunct="1"/>
            <a:r>
              <a:rPr lang="en-US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This idea has been around for over 2000 years (Dionysius Thrax of Alexandria, c. 100 B.C.)</a:t>
            </a:r>
          </a:p>
          <a:p>
            <a:pPr lvl="1" eaLnBrk="1" hangingPunct="1"/>
            <a:r>
              <a:rPr lang="en-US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Called: parts-of-speech, lexical category, word classes, morphological classes, lexical tags, POS</a:t>
            </a:r>
          </a:p>
          <a:p>
            <a:pPr lvl="1" eaLnBrk="1" hangingPunct="1"/>
            <a:r>
              <a:rPr lang="en-US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We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ll use POS most frequently</a:t>
            </a:r>
          </a:p>
          <a:p>
            <a:pPr lvl="1" eaLnBrk="1" hangingPunct="1"/>
            <a:r>
              <a:rPr lang="en-US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Assuming that you know what these are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xmlns="" id="{82F0ABE4-CEB3-421E-979D-6A4DEA7FD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POS examples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xmlns="" id="{8A1E1CE6-45F4-4176-A48B-1B3AB2D498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N		noun   </a:t>
            </a:r>
            <a:r>
              <a:rPr lang="en-US" altLang="it-IT" i="1"/>
              <a:t>chair, bandwidth, pacing</a:t>
            </a:r>
          </a:p>
          <a:p>
            <a:pPr eaLnBrk="1" hangingPunct="1"/>
            <a:r>
              <a:rPr lang="en-US" altLang="it-IT"/>
              <a:t>V		verb	</a:t>
            </a:r>
            <a:r>
              <a:rPr lang="en-US" altLang="it-IT" i="1"/>
              <a:t>    study, debate, munch</a:t>
            </a:r>
          </a:p>
          <a:p>
            <a:pPr eaLnBrk="1" hangingPunct="1"/>
            <a:r>
              <a:rPr lang="en-US" altLang="it-IT"/>
              <a:t>ADJ	adj		</a:t>
            </a:r>
            <a:r>
              <a:rPr lang="en-US" altLang="it-IT" i="1"/>
              <a:t>purple, tall, ridiculous</a:t>
            </a:r>
          </a:p>
          <a:p>
            <a:pPr eaLnBrk="1" hangingPunct="1"/>
            <a:r>
              <a:rPr lang="en-US" altLang="it-IT"/>
              <a:t>ADV	adverb	</a:t>
            </a:r>
            <a:r>
              <a:rPr lang="en-US" altLang="it-IT" i="1"/>
              <a:t>unfortunately, slowly,</a:t>
            </a:r>
          </a:p>
          <a:p>
            <a:pPr eaLnBrk="1" hangingPunct="1"/>
            <a:r>
              <a:rPr lang="en-US" altLang="it-IT"/>
              <a:t>P		preposition	</a:t>
            </a:r>
            <a:r>
              <a:rPr lang="en-US" altLang="it-IT" i="1"/>
              <a:t>of, by, to</a:t>
            </a:r>
          </a:p>
          <a:p>
            <a:pPr eaLnBrk="1" hangingPunct="1"/>
            <a:r>
              <a:rPr lang="en-US" altLang="it-IT"/>
              <a:t>PRO	pronoun	</a:t>
            </a:r>
            <a:r>
              <a:rPr lang="en-US" altLang="it-IT" i="1"/>
              <a:t>I, me, mine</a:t>
            </a:r>
          </a:p>
          <a:p>
            <a:pPr eaLnBrk="1" hangingPunct="1"/>
            <a:r>
              <a:rPr lang="en-US" altLang="it-IT"/>
              <a:t>DET	determiner	</a:t>
            </a:r>
            <a:r>
              <a:rPr lang="en-US" altLang="it-IT" i="1"/>
              <a:t>the, a, that, those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xmlns="" id="{7BCCBFF1-ABCB-4036-B821-D0F78E658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POS Tagging example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xmlns="" id="{E5BE197D-BD20-476E-8367-D7C876A32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sz="2000"/>
              <a:t>			</a:t>
            </a:r>
            <a:r>
              <a:rPr lang="en-US" altLang="it-IT"/>
              <a:t>WORD	tag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it-IT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/>
              <a:t>			the		DET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/>
              <a:t>			koala		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/>
              <a:t>			put 		V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/>
              <a:t>			the 		DET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/>
              <a:t>			keys		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/>
              <a:t>			on		P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/>
              <a:t>			the		DET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it-IT" b="1"/>
              <a:t>			table		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3DC4C790-D8C4-42A4-BACA-83D487CF4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POS Tagging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xmlns="" id="{E9850B71-FBE4-44DA-8EAA-9130125DF0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Words often have more than one POS: </a:t>
            </a:r>
            <a:r>
              <a:rPr lang="en-US" altLang="it-IT" i="1"/>
              <a:t>back</a:t>
            </a:r>
          </a:p>
          <a:p>
            <a:pPr lvl="1" eaLnBrk="1" hangingPunct="1"/>
            <a:r>
              <a:rPr lang="en-US" altLang="it-IT"/>
              <a:t>The </a:t>
            </a:r>
            <a:r>
              <a:rPr lang="en-US" altLang="it-IT" i="1"/>
              <a:t>back</a:t>
            </a:r>
            <a:r>
              <a:rPr lang="en-US" altLang="it-IT"/>
              <a:t> door = JJ</a:t>
            </a:r>
          </a:p>
          <a:p>
            <a:pPr lvl="1" eaLnBrk="1" hangingPunct="1"/>
            <a:r>
              <a:rPr lang="en-US" altLang="it-IT"/>
              <a:t>On my </a:t>
            </a:r>
            <a:r>
              <a:rPr lang="en-US" altLang="it-IT" i="1"/>
              <a:t>back</a:t>
            </a:r>
            <a:r>
              <a:rPr lang="en-US" altLang="it-IT"/>
              <a:t> = NN</a:t>
            </a:r>
          </a:p>
          <a:p>
            <a:pPr lvl="1" eaLnBrk="1" hangingPunct="1"/>
            <a:r>
              <a:rPr lang="en-US" altLang="it-IT"/>
              <a:t>Win the voters </a:t>
            </a:r>
            <a:r>
              <a:rPr lang="en-US" altLang="it-IT" i="1"/>
              <a:t>back</a:t>
            </a:r>
            <a:r>
              <a:rPr lang="en-US" altLang="it-IT"/>
              <a:t> = RB</a:t>
            </a:r>
          </a:p>
          <a:p>
            <a:pPr lvl="1" eaLnBrk="1" hangingPunct="1"/>
            <a:r>
              <a:rPr lang="en-US" altLang="it-IT"/>
              <a:t>Promised to </a:t>
            </a:r>
            <a:r>
              <a:rPr lang="en-US" altLang="it-IT" i="1"/>
              <a:t>back</a:t>
            </a:r>
            <a:r>
              <a:rPr lang="en-US" altLang="it-IT"/>
              <a:t> the bill = VB</a:t>
            </a:r>
          </a:p>
          <a:p>
            <a:pPr eaLnBrk="1" hangingPunct="1"/>
            <a:r>
              <a:rPr lang="en-US" altLang="it-IT"/>
              <a:t>The POS tagging problem is to determine the POS tag for a particular instance of a word.</a:t>
            </a:r>
          </a:p>
        </p:txBody>
      </p:sp>
      <p:sp>
        <p:nvSpPr>
          <p:cNvPr id="111619" name="Text Box 4">
            <a:extLst>
              <a:ext uri="{FF2B5EF4-FFF2-40B4-BE49-F238E27FC236}">
                <a16:creationId xmlns:a16="http://schemas.microsoft.com/office/drawing/2014/main" xmlns="" id="{F0E39CE6-B8BF-4848-8E8C-B56FCE50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5405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>
                <a:latin typeface="Tw Cen MT" panose="020B0602020104020603" pitchFamily="34" charset="0"/>
              </a:rPr>
              <a:t>These examples from Dekang Lin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126C552A-9B96-492D-BC91-8B2C24DF7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800"/>
              <a:t>Markov Chain for words</a:t>
            </a:r>
          </a:p>
        </p:txBody>
      </p:sp>
      <p:pic>
        <p:nvPicPr>
          <p:cNvPr id="28674" name="Picture 4" descr="markovchain2g.eps">
            <a:extLst>
              <a:ext uri="{FF2B5EF4-FFF2-40B4-BE49-F238E27FC236}">
                <a16:creationId xmlns:a16="http://schemas.microsoft.com/office/drawing/2014/main" xmlns="" id="{EE8FED87-1EEA-492F-9D38-B7C04DD4A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2688"/>
            <a:ext cx="7602538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xmlns="" id="{5DAAC0C3-E300-48A7-9A96-211993BD4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ea typeface="+mj-ea"/>
                <a:cs typeface="+mj-cs"/>
              </a:rPr>
              <a:t>POS tagging as a sequence classification task</a:t>
            </a:r>
            <a:endParaRPr lang="en-US" sz="4800" dirty="0">
              <a:ea typeface="+mj-ea"/>
              <a:cs typeface="+mj-cs"/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xmlns="" id="{0ECE4043-3BBA-433A-A445-CDF1EA5895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t-IT"/>
              <a:t>We are given a sentence (an </a:t>
            </a:r>
            <a:r>
              <a:rPr lang="ja-JP" altLang="en-US"/>
              <a:t>“</a:t>
            </a:r>
            <a:r>
              <a:rPr lang="en-US" altLang="ja-JP"/>
              <a:t>observation</a:t>
            </a:r>
            <a:r>
              <a:rPr lang="ja-JP" altLang="en-US"/>
              <a:t>”</a:t>
            </a:r>
            <a:r>
              <a:rPr lang="en-US" altLang="ja-JP"/>
              <a:t> or </a:t>
            </a:r>
            <a:r>
              <a:rPr lang="ja-JP" altLang="en-US"/>
              <a:t>“</a:t>
            </a:r>
            <a:r>
              <a:rPr lang="en-US" altLang="ja-JP"/>
              <a:t>sequence of observations</a:t>
            </a:r>
            <a:r>
              <a:rPr lang="ja-JP" altLang="en-US"/>
              <a:t>”</a:t>
            </a:r>
            <a:r>
              <a:rPr lang="en-US" altLang="ja-JP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/>
              <a:t>Secretariat is expected to race tomorrow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/>
              <a:t>She promised to back the bill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/>
              <a:t>What is the best sequence of tags which corresponds to this sequence of observations?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/>
              <a:t>Probabilistic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/>
              <a:t>Consider all possible sequences of tags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/>
              <a:t>Out of this universe of sequences, choose the tag sequence which is most probable given the observation sequence of </a:t>
            </a:r>
            <a:r>
              <a:rPr lang="en-US" altLang="it-IT" i="1">
                <a:latin typeface="Times New Roman" panose="02020603050405020304" pitchFamily="18" charset="0"/>
              </a:rPr>
              <a:t>n</a:t>
            </a:r>
            <a:r>
              <a:rPr lang="en-US" altLang="it-IT"/>
              <a:t> words </a:t>
            </a:r>
            <a:r>
              <a:rPr lang="en-US" altLang="it-IT" i="1">
                <a:latin typeface="Times New Roman" panose="02020603050405020304" pitchFamily="18" charset="0"/>
              </a:rPr>
              <a:t>w</a:t>
            </a:r>
            <a:r>
              <a:rPr lang="en-US" altLang="it-IT" baseline="-25000">
                <a:latin typeface="Times New Roman" panose="02020603050405020304" pitchFamily="18" charset="0"/>
              </a:rPr>
              <a:t>1</a:t>
            </a:r>
            <a:r>
              <a:rPr lang="en-US" altLang="it-IT">
                <a:latin typeface="Times New Roman" panose="02020603050405020304" pitchFamily="18" charset="0"/>
              </a:rPr>
              <a:t>…</a:t>
            </a:r>
            <a:r>
              <a:rPr lang="en-US" altLang="it-IT" i="1">
                <a:latin typeface="Times New Roman" panose="02020603050405020304" pitchFamily="18" charset="0"/>
              </a:rPr>
              <a:t>w</a:t>
            </a:r>
            <a:r>
              <a:rPr lang="en-US" altLang="it-IT" i="1" baseline="-25000">
                <a:latin typeface="Times New Roman" panose="02020603050405020304" pitchFamily="18" charset="0"/>
              </a:rPr>
              <a:t>n</a:t>
            </a:r>
            <a:r>
              <a:rPr lang="en-US" altLang="it-IT"/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xmlns="" id="{273EF1A7-EB21-43CF-B9F5-ED9EE8B19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Getting to HMM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xmlns="" id="{ACA6AED2-9D83-4550-9FC6-7180019BEB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/>
              <a:t>We want, out of all sequences of </a:t>
            </a:r>
            <a:r>
              <a:rPr lang="en-US" altLang="it-IT" i="1">
                <a:latin typeface="Times New Roman" panose="02020603050405020304" pitchFamily="18" charset="0"/>
              </a:rPr>
              <a:t>n</a:t>
            </a:r>
            <a:r>
              <a:rPr lang="en-US" altLang="it-IT"/>
              <a:t> tags 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 baseline="-25000">
                <a:latin typeface="Times New Roman" panose="02020603050405020304" pitchFamily="18" charset="0"/>
              </a:rPr>
              <a:t>1</a:t>
            </a:r>
            <a:r>
              <a:rPr lang="en-US" altLang="it-IT">
                <a:latin typeface="Times New Roman" panose="02020603050405020304" pitchFamily="18" charset="0"/>
              </a:rPr>
              <a:t>…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 i="1" baseline="-25000">
                <a:latin typeface="Times New Roman" panose="02020603050405020304" pitchFamily="18" charset="0"/>
              </a:rPr>
              <a:t>n</a:t>
            </a:r>
            <a:r>
              <a:rPr lang="en-US" altLang="it-IT"/>
              <a:t> the single tag sequence such that </a:t>
            </a:r>
            <a:r>
              <a:rPr lang="en-US" altLang="it-IT" i="1">
                <a:latin typeface="Times New Roman" panose="02020603050405020304" pitchFamily="18" charset="0"/>
              </a:rPr>
              <a:t>P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 baseline="-25000">
                <a:latin typeface="Times New Roman" panose="02020603050405020304" pitchFamily="18" charset="0"/>
              </a:rPr>
              <a:t>1</a:t>
            </a:r>
            <a:r>
              <a:rPr lang="en-US" altLang="it-IT">
                <a:latin typeface="Times New Roman" panose="02020603050405020304" pitchFamily="18" charset="0"/>
              </a:rPr>
              <a:t>…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 i="1" baseline="-25000">
                <a:latin typeface="Times New Roman" panose="02020603050405020304" pitchFamily="18" charset="0"/>
              </a:rPr>
              <a:t>n</a:t>
            </a:r>
            <a:r>
              <a:rPr lang="en-US" altLang="it-IT">
                <a:latin typeface="Times New Roman" panose="02020603050405020304" pitchFamily="18" charset="0"/>
              </a:rPr>
              <a:t>|</a:t>
            </a:r>
            <a:r>
              <a:rPr lang="en-US" altLang="it-IT" i="1">
                <a:latin typeface="Times New Roman" panose="02020603050405020304" pitchFamily="18" charset="0"/>
              </a:rPr>
              <a:t>w</a:t>
            </a:r>
            <a:r>
              <a:rPr lang="en-US" altLang="it-IT" baseline="-25000">
                <a:latin typeface="Times New Roman" panose="02020603050405020304" pitchFamily="18" charset="0"/>
              </a:rPr>
              <a:t>1</a:t>
            </a:r>
            <a:r>
              <a:rPr lang="en-US" altLang="it-IT">
                <a:latin typeface="Times New Roman" panose="02020603050405020304" pitchFamily="18" charset="0"/>
              </a:rPr>
              <a:t>…</a:t>
            </a:r>
            <a:r>
              <a:rPr lang="en-US" altLang="it-IT" i="1">
                <a:latin typeface="Times New Roman" panose="02020603050405020304" pitchFamily="18" charset="0"/>
              </a:rPr>
              <a:t>w</a:t>
            </a:r>
            <a:r>
              <a:rPr lang="en-US" altLang="it-IT" i="1" baseline="-25000">
                <a:latin typeface="Times New Roman" panose="02020603050405020304" pitchFamily="18" charset="0"/>
              </a:rPr>
              <a:t>n</a:t>
            </a:r>
            <a:r>
              <a:rPr lang="en-US" altLang="it-IT">
                <a:latin typeface="Times New Roman" panose="02020603050405020304" pitchFamily="18" charset="0"/>
              </a:rPr>
              <a:t>)</a:t>
            </a:r>
            <a:r>
              <a:rPr lang="en-US" altLang="it-IT"/>
              <a:t> is highest.</a:t>
            </a:r>
          </a:p>
          <a:p>
            <a:pPr eaLnBrk="1" hangingPunct="1">
              <a:lnSpc>
                <a:spcPct val="90000"/>
              </a:lnSpc>
            </a:pPr>
            <a:endParaRPr lang="en-US" altLang="it-IT"/>
          </a:p>
          <a:p>
            <a:pPr eaLnBrk="1" hangingPunct="1">
              <a:lnSpc>
                <a:spcPct val="90000"/>
              </a:lnSpc>
            </a:pPr>
            <a:endParaRPr lang="en-US" altLang="it-IT"/>
          </a:p>
          <a:p>
            <a:pPr eaLnBrk="1" hangingPunct="1">
              <a:lnSpc>
                <a:spcPct val="90000"/>
              </a:lnSpc>
            </a:pPr>
            <a:endParaRPr lang="en-US" altLang="it-IT"/>
          </a:p>
          <a:p>
            <a:pPr eaLnBrk="1" hangingPunct="1">
              <a:lnSpc>
                <a:spcPct val="90000"/>
              </a:lnSpc>
            </a:pPr>
            <a:endParaRPr lang="en-US" altLang="it-IT"/>
          </a:p>
          <a:p>
            <a:pPr eaLnBrk="1" hangingPunct="1">
              <a:lnSpc>
                <a:spcPct val="90000"/>
              </a:lnSpc>
            </a:pPr>
            <a:r>
              <a:rPr lang="en-US" altLang="it-IT"/>
              <a:t>Hat ^ means </a:t>
            </a:r>
            <a:r>
              <a:rPr lang="ja-JP" altLang="en-US"/>
              <a:t>“</a:t>
            </a:r>
            <a:r>
              <a:rPr lang="en-US" altLang="ja-JP"/>
              <a:t>our estimate of the best one</a:t>
            </a:r>
            <a:r>
              <a:rPr lang="ja-JP" altLang="en-US"/>
              <a:t>”</a:t>
            </a:r>
            <a:endParaRPr lang="en-US" altLang="ja-JP"/>
          </a:p>
          <a:p>
            <a:pPr eaLnBrk="1" hangingPunct="1">
              <a:lnSpc>
                <a:spcPct val="90000"/>
              </a:lnSpc>
            </a:pPr>
            <a:r>
              <a:rPr lang="en-US" altLang="it-IT">
                <a:latin typeface="Times New Roman" panose="02020603050405020304" pitchFamily="18" charset="0"/>
              </a:rPr>
              <a:t>argmax</a:t>
            </a:r>
            <a:r>
              <a:rPr lang="en-US" altLang="it-IT" i="1" baseline="-25000">
                <a:latin typeface="Times New Roman" panose="02020603050405020304" pitchFamily="18" charset="0"/>
              </a:rPr>
              <a:t>x</a:t>
            </a:r>
            <a:r>
              <a:rPr lang="en-US" altLang="it-IT">
                <a:latin typeface="Times New Roman" panose="02020603050405020304" pitchFamily="18" charset="0"/>
              </a:rPr>
              <a:t> </a:t>
            </a:r>
            <a:r>
              <a:rPr lang="en-US" altLang="it-IT" i="1">
                <a:latin typeface="Times New Roman" panose="02020603050405020304" pitchFamily="18" charset="0"/>
              </a:rPr>
              <a:t>f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x</a:t>
            </a:r>
            <a:r>
              <a:rPr lang="en-US" altLang="it-IT">
                <a:latin typeface="Times New Roman" panose="02020603050405020304" pitchFamily="18" charset="0"/>
              </a:rPr>
              <a:t>)</a:t>
            </a:r>
            <a:r>
              <a:rPr lang="en-US" altLang="it-IT"/>
              <a:t> means </a:t>
            </a:r>
            <a:r>
              <a:rPr lang="ja-JP" altLang="en-US"/>
              <a:t>“</a:t>
            </a:r>
            <a:r>
              <a:rPr lang="en-US" altLang="ja-JP"/>
              <a:t>the </a:t>
            </a:r>
            <a:r>
              <a:rPr lang="en-US" altLang="ja-JP" i="1">
                <a:latin typeface="Times New Roman" panose="02020603050405020304" pitchFamily="18" charset="0"/>
              </a:rPr>
              <a:t>x</a:t>
            </a:r>
            <a:r>
              <a:rPr lang="en-US" altLang="ja-JP"/>
              <a:t> such that </a:t>
            </a:r>
            <a:r>
              <a:rPr lang="en-US" altLang="ja-JP" i="1">
                <a:latin typeface="Times New Roman" panose="02020603050405020304" pitchFamily="18" charset="0"/>
              </a:rPr>
              <a:t>f</a:t>
            </a:r>
            <a:r>
              <a:rPr lang="en-US" altLang="ja-JP">
                <a:latin typeface="Times New Roman" panose="02020603050405020304" pitchFamily="18" charset="0"/>
              </a:rPr>
              <a:t>(</a:t>
            </a:r>
            <a:r>
              <a:rPr lang="en-US" altLang="ja-JP" i="1">
                <a:latin typeface="Times New Roman" panose="02020603050405020304" pitchFamily="18" charset="0"/>
              </a:rPr>
              <a:t>x</a:t>
            </a:r>
            <a:r>
              <a:rPr lang="en-US" altLang="ja-JP">
                <a:latin typeface="Times New Roman" panose="02020603050405020304" pitchFamily="18" charset="0"/>
              </a:rPr>
              <a:t>)</a:t>
            </a:r>
            <a:r>
              <a:rPr lang="en-US" altLang="ja-JP"/>
              <a:t> is maximized</a:t>
            </a:r>
            <a:r>
              <a:rPr lang="ja-JP" altLang="en-US"/>
              <a:t>”</a:t>
            </a:r>
            <a:endParaRPr lang="en-US" altLang="it-IT"/>
          </a:p>
        </p:txBody>
      </p:sp>
      <p:pic>
        <p:nvPicPr>
          <p:cNvPr id="115715" name="Picture 4" descr="argmax1">
            <a:extLst>
              <a:ext uri="{FF2B5EF4-FFF2-40B4-BE49-F238E27FC236}">
                <a16:creationId xmlns:a16="http://schemas.microsoft.com/office/drawing/2014/main" xmlns="" id="{9065B6C5-6DB5-44D7-AEA8-45556DC38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486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xmlns="" id="{BE7AA145-3A23-49C7-8544-A7F2F8C23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Getting to HMM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xmlns="" id="{99DB45D1-16A0-47D9-81B3-48ECC7B6F3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This equation is guaranteed to give us the best tag sequence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But how to make it operational? How to compute this value?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Intuition of Bayesian classification: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Use Bayes rule to transform into a set of other probabilities that are easier to compute</a:t>
            </a:r>
          </a:p>
        </p:txBody>
      </p:sp>
      <p:pic>
        <p:nvPicPr>
          <p:cNvPr id="117763" name="Picture 4" descr="argmax1">
            <a:extLst>
              <a:ext uri="{FF2B5EF4-FFF2-40B4-BE49-F238E27FC236}">
                <a16:creationId xmlns:a16="http://schemas.microsoft.com/office/drawing/2014/main" xmlns="" id="{C7749414-E3AB-4442-A709-01F5C9885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6775"/>
            <a:ext cx="3657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xmlns="" id="{C7E0E520-886B-4096-BE82-2413B7F0F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Using Bayes Rule</a:t>
            </a:r>
          </a:p>
        </p:txBody>
      </p:sp>
      <p:pic>
        <p:nvPicPr>
          <p:cNvPr id="119810" name="Picture 4" descr="tag1">
            <a:extLst>
              <a:ext uri="{FF2B5EF4-FFF2-40B4-BE49-F238E27FC236}">
                <a16:creationId xmlns:a16="http://schemas.microsoft.com/office/drawing/2014/main" xmlns="" id="{3A6B588E-9F1F-4853-ACD6-EF6C261E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38290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5" descr="tag2">
            <a:extLst>
              <a:ext uri="{FF2B5EF4-FFF2-40B4-BE49-F238E27FC236}">
                <a16:creationId xmlns:a16="http://schemas.microsoft.com/office/drawing/2014/main" xmlns="" id="{198CAEDF-C5B5-4ADF-ABA9-6E70BC910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49149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6" descr="tag3">
            <a:extLst>
              <a:ext uri="{FF2B5EF4-FFF2-40B4-BE49-F238E27FC236}">
                <a16:creationId xmlns:a16="http://schemas.microsoft.com/office/drawing/2014/main" xmlns="" id="{F3993FD1-61F0-4A22-9D5C-CA741090A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6057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xmlns="" id="{2A05B016-E2BE-4B27-8F77-13907B80B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Likelihood and prior</a:t>
            </a:r>
          </a:p>
        </p:txBody>
      </p:sp>
      <p:pic>
        <p:nvPicPr>
          <p:cNvPr id="121858" name="Picture 3" descr="tag4">
            <a:extLst>
              <a:ext uri="{FF2B5EF4-FFF2-40B4-BE49-F238E27FC236}">
                <a16:creationId xmlns:a16="http://schemas.microsoft.com/office/drawing/2014/main" xmlns="" id="{2F570A73-6780-4786-9275-AFE254486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51308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4" descr="tag5">
            <a:extLst>
              <a:ext uri="{FF2B5EF4-FFF2-40B4-BE49-F238E27FC236}">
                <a16:creationId xmlns:a16="http://schemas.microsoft.com/office/drawing/2014/main" xmlns="" id="{021F3385-1E7B-4652-B237-B4DC106F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/>
          <a:stretch>
            <a:fillRect/>
          </a:stretch>
        </p:blipFill>
        <p:spPr bwMode="auto">
          <a:xfrm>
            <a:off x="2514600" y="3367088"/>
            <a:ext cx="4025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5" descr="tag6">
            <a:extLst>
              <a:ext uri="{FF2B5EF4-FFF2-40B4-BE49-F238E27FC236}">
                <a16:creationId xmlns:a16="http://schemas.microsoft.com/office/drawing/2014/main" xmlns="" id="{FAB501B4-D804-4EA6-A4CD-D5262EE6C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4254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6" descr="tag7">
            <a:extLst>
              <a:ext uri="{FF2B5EF4-FFF2-40B4-BE49-F238E27FC236}">
                <a16:creationId xmlns:a16="http://schemas.microsoft.com/office/drawing/2014/main" xmlns="" id="{BAD94148-C905-4F7E-8F7F-9A63E2C3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10200"/>
            <a:ext cx="7797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Rectangle 7">
            <a:extLst>
              <a:ext uri="{FF2B5EF4-FFF2-40B4-BE49-F238E27FC236}">
                <a16:creationId xmlns:a16="http://schemas.microsoft.com/office/drawing/2014/main" xmlns="" id="{1BD35DA0-54C0-4192-BC6E-FFF13C471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124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/>
              <a:t>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xmlns="" id="{44398ADA-C1FA-4419-9861-6585588B0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Two kinds of probabilities (1)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xmlns="" id="{C788BB15-DB88-4A0D-A065-A88F78AF3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458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Tag transition probabilities </a:t>
            </a:r>
            <a:r>
              <a:rPr lang="en-US" i="1" dirty="0">
                <a:latin typeface="+mj-lt"/>
                <a:ea typeface="+mn-ea"/>
                <a:cs typeface="+mn-cs"/>
              </a:rPr>
              <a:t>P</a:t>
            </a:r>
            <a:r>
              <a:rPr lang="en-US" dirty="0">
                <a:latin typeface="+mj-lt"/>
                <a:ea typeface="+mn-ea"/>
                <a:cs typeface="+mn-cs"/>
              </a:rPr>
              <a:t>(</a:t>
            </a:r>
            <a:r>
              <a:rPr lang="en-US" i="1" dirty="0">
                <a:latin typeface="+mj-lt"/>
                <a:ea typeface="+mn-ea"/>
                <a:cs typeface="+mn-cs"/>
              </a:rPr>
              <a:t>t</a:t>
            </a:r>
            <a:r>
              <a:rPr lang="en-US" i="1" baseline="-25000" dirty="0">
                <a:latin typeface="+mj-lt"/>
                <a:ea typeface="+mn-ea"/>
                <a:cs typeface="+mn-cs"/>
              </a:rPr>
              <a:t>i</a:t>
            </a:r>
            <a:r>
              <a:rPr lang="en-US" dirty="0">
                <a:latin typeface="+mj-lt"/>
                <a:ea typeface="+mn-ea"/>
                <a:cs typeface="+mn-cs"/>
              </a:rPr>
              <a:t>|</a:t>
            </a:r>
            <a:r>
              <a:rPr lang="en-US" i="1" dirty="0">
                <a:latin typeface="+mj-lt"/>
                <a:ea typeface="+mn-ea"/>
                <a:cs typeface="+mn-cs"/>
              </a:rPr>
              <a:t>t</a:t>
            </a:r>
            <a:r>
              <a:rPr lang="en-US" i="1" baseline="-25000" dirty="0">
                <a:latin typeface="+mj-lt"/>
                <a:ea typeface="+mn-ea"/>
                <a:cs typeface="+mn-cs"/>
              </a:rPr>
              <a:t>i</a:t>
            </a:r>
            <a:r>
              <a:rPr lang="en-US" baseline="-25000" dirty="0">
                <a:latin typeface="+mj-lt"/>
                <a:ea typeface="+mn-ea"/>
                <a:cs typeface="+mn-cs"/>
              </a:rPr>
              <a:t>-1</a:t>
            </a:r>
            <a:r>
              <a:rPr lang="en-US" dirty="0">
                <a:latin typeface="+mj-lt"/>
                <a:ea typeface="+mn-ea"/>
                <a:cs typeface="+mn-cs"/>
              </a:rPr>
              <a:t>)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Determiners likely to precede </a:t>
            </a:r>
            <a:r>
              <a:rPr lang="en-US" dirty="0" err="1">
                <a:ea typeface="ＭＳ Ｐゴシック" charset="0"/>
              </a:rPr>
              <a:t>adjs</a:t>
            </a:r>
            <a:r>
              <a:rPr lang="en-US" dirty="0">
                <a:ea typeface="ＭＳ Ｐゴシック" charset="0"/>
              </a:rPr>
              <a:t> and nouns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That/DT flight/NN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The/DT yellow/JJ hat/NN</a:t>
            </a:r>
          </a:p>
          <a:p>
            <a:pPr lvl="2" eaLnBrk="1" hangingPunct="1">
              <a:defRPr/>
            </a:pPr>
            <a:r>
              <a:rPr lang="en-US" dirty="0">
                <a:ea typeface="ＭＳ Ｐゴシック" charset="0"/>
              </a:rPr>
              <a:t>So we expect </a:t>
            </a:r>
            <a:r>
              <a:rPr lang="en-US" i="1" dirty="0">
                <a:latin typeface="+mj-lt"/>
                <a:ea typeface="ＭＳ Ｐゴシック" charset="0"/>
              </a:rPr>
              <a:t>P</a:t>
            </a:r>
            <a:r>
              <a:rPr lang="en-US" dirty="0">
                <a:ea typeface="ＭＳ Ｐゴシック" charset="0"/>
              </a:rPr>
              <a:t>(NN|DT) and </a:t>
            </a:r>
            <a:r>
              <a:rPr lang="en-US" i="1" dirty="0">
                <a:latin typeface="+mj-lt"/>
                <a:ea typeface="ＭＳ Ｐゴシック" charset="0"/>
              </a:rPr>
              <a:t>P</a:t>
            </a:r>
            <a:r>
              <a:rPr lang="en-US" dirty="0">
                <a:ea typeface="ＭＳ Ｐゴシック" charset="0"/>
              </a:rPr>
              <a:t>(JJ|DT) to be high</a:t>
            </a:r>
          </a:p>
          <a:p>
            <a:pPr lvl="2" eaLnBrk="1" hangingPunct="1">
              <a:defRPr/>
            </a:pPr>
            <a:r>
              <a:rPr lang="en-US" dirty="0">
                <a:ea typeface="ＭＳ Ｐゴシック" charset="0"/>
              </a:rPr>
              <a:t>But </a:t>
            </a:r>
            <a:r>
              <a:rPr lang="en-US" i="1" dirty="0">
                <a:latin typeface="+mj-lt"/>
                <a:ea typeface="ＭＳ Ｐゴシック" charset="0"/>
              </a:rPr>
              <a:t>P</a:t>
            </a:r>
            <a:r>
              <a:rPr lang="en-US" dirty="0">
                <a:ea typeface="ＭＳ Ｐゴシック" charset="0"/>
              </a:rPr>
              <a:t>(DT|JJ) to be low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Compute </a:t>
            </a:r>
            <a:r>
              <a:rPr lang="en-US" i="1" dirty="0">
                <a:latin typeface="+mj-lt"/>
                <a:ea typeface="ＭＳ Ｐゴシック" charset="0"/>
              </a:rPr>
              <a:t>P</a:t>
            </a:r>
            <a:r>
              <a:rPr lang="en-US" dirty="0">
                <a:ea typeface="ＭＳ Ｐゴシック" charset="0"/>
              </a:rPr>
              <a:t>(NN|DT) by counting in a labeled corpus:</a:t>
            </a:r>
          </a:p>
        </p:txBody>
      </p:sp>
      <p:pic>
        <p:nvPicPr>
          <p:cNvPr id="123907" name="Picture 4" descr="tag8">
            <a:extLst>
              <a:ext uri="{FF2B5EF4-FFF2-40B4-BE49-F238E27FC236}">
                <a16:creationId xmlns:a16="http://schemas.microsoft.com/office/drawing/2014/main" xmlns="" id="{6D948CB8-001D-43B8-A9E1-14CC12B7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2971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5" descr="tag9">
            <a:extLst>
              <a:ext uri="{FF2B5EF4-FFF2-40B4-BE49-F238E27FC236}">
                <a16:creationId xmlns:a16="http://schemas.microsoft.com/office/drawing/2014/main" xmlns="" id="{AD824C95-7B76-49D5-8A3E-CDAA287E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64706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xmlns="" id="{0770A60E-5DE5-444C-890F-47D23AB1F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Two kinds of probabilities (2)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xmlns="" id="{DFBF88CB-ADA7-4197-8232-9A057F1B11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it-IT"/>
              <a:t>Word likelihood probabilities </a:t>
            </a:r>
            <a:r>
              <a:rPr lang="en-US" altLang="it-IT" i="1">
                <a:latin typeface="Times New Roman" panose="02020603050405020304" pitchFamily="18" charset="0"/>
              </a:rPr>
              <a:t>P</a:t>
            </a:r>
            <a:r>
              <a:rPr lang="en-US" altLang="it-IT">
                <a:latin typeface="Times New Roman" panose="02020603050405020304" pitchFamily="18" charset="0"/>
              </a:rPr>
              <a:t>(</a:t>
            </a:r>
            <a:r>
              <a:rPr lang="en-US" altLang="it-IT" i="1">
                <a:latin typeface="Times New Roman" panose="02020603050405020304" pitchFamily="18" charset="0"/>
              </a:rPr>
              <a:t>w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>
                <a:latin typeface="Times New Roman" panose="02020603050405020304" pitchFamily="18" charset="0"/>
              </a:rPr>
              <a:t>|</a:t>
            </a:r>
            <a:r>
              <a:rPr lang="en-US" altLang="it-IT" i="1">
                <a:latin typeface="Times New Roman" panose="02020603050405020304" pitchFamily="18" charset="0"/>
              </a:rPr>
              <a:t>t</a:t>
            </a:r>
            <a:r>
              <a:rPr lang="en-US" altLang="it-IT" i="1" baseline="-25000">
                <a:latin typeface="Times New Roman" panose="02020603050405020304" pitchFamily="18" charset="0"/>
              </a:rPr>
              <a:t>i</a:t>
            </a:r>
            <a:r>
              <a:rPr lang="en-US" altLang="it-IT">
                <a:latin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en-US" altLang="it-IT"/>
              <a:t>VBZ (3sg Pres verb) likely to be </a:t>
            </a:r>
            <a:r>
              <a:rPr lang="ja-JP" altLang="en-US"/>
              <a:t>“</a:t>
            </a:r>
            <a:r>
              <a:rPr lang="en-US" altLang="ja-JP"/>
              <a:t>is</a:t>
            </a:r>
            <a:r>
              <a:rPr lang="ja-JP" altLang="en-US"/>
              <a:t>”</a:t>
            </a:r>
            <a:endParaRPr lang="en-US" altLang="ja-JP"/>
          </a:p>
          <a:p>
            <a:pPr lvl="1" eaLnBrk="1" hangingPunct="1"/>
            <a:r>
              <a:rPr lang="en-US" altLang="it-IT"/>
              <a:t>Compute </a:t>
            </a:r>
            <a:r>
              <a:rPr lang="en-US" altLang="it-IT" i="1">
                <a:latin typeface="Times New Roman" panose="02020603050405020304" pitchFamily="18" charset="0"/>
              </a:rPr>
              <a:t>P</a:t>
            </a:r>
            <a:r>
              <a:rPr lang="en-US" altLang="it-IT">
                <a:latin typeface="Times New Roman" panose="02020603050405020304" pitchFamily="18" charset="0"/>
              </a:rPr>
              <a:t>(is|VBZ)</a:t>
            </a:r>
            <a:r>
              <a:rPr lang="en-US" altLang="it-IT"/>
              <a:t> by counting in a labeled corpus:</a:t>
            </a:r>
          </a:p>
        </p:txBody>
      </p:sp>
      <p:pic>
        <p:nvPicPr>
          <p:cNvPr id="125955" name="Picture 4" descr="tag10">
            <a:extLst>
              <a:ext uri="{FF2B5EF4-FFF2-40B4-BE49-F238E27FC236}">
                <a16:creationId xmlns:a16="http://schemas.microsoft.com/office/drawing/2014/main" xmlns="" id="{84E917FB-3B7B-4EEE-B617-795B33DA6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36004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5" descr="tag11">
            <a:extLst>
              <a:ext uri="{FF2B5EF4-FFF2-40B4-BE49-F238E27FC236}">
                <a16:creationId xmlns:a16="http://schemas.microsoft.com/office/drawing/2014/main" xmlns="" id="{F3BADA3E-932B-4BFC-A08F-41FE7BA8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75755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xmlns="" id="{F13B2CA7-D267-41E3-BB58-69627030F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An Example: the verb </a:t>
            </a:r>
            <a:r>
              <a:rPr lang="ja-JP" altLang="en-US"/>
              <a:t>“</a:t>
            </a:r>
            <a:r>
              <a:rPr lang="en-US" altLang="ja-JP"/>
              <a:t>race</a:t>
            </a:r>
            <a:r>
              <a:rPr lang="ja-JP" altLang="en-US"/>
              <a:t>”</a:t>
            </a:r>
            <a:endParaRPr lang="en-US" altLang="it-IT"/>
          </a:p>
        </p:txBody>
      </p:sp>
      <p:sp>
        <p:nvSpPr>
          <p:cNvPr id="613379" name="Rectangle 3">
            <a:extLst>
              <a:ext uri="{FF2B5EF4-FFF2-40B4-BE49-F238E27FC236}">
                <a16:creationId xmlns:a16="http://schemas.microsoft.com/office/drawing/2014/main" xmlns="" id="{90D2F160-AE6E-4768-857A-A90C9FB354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Secretariat/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NNP</a:t>
            </a:r>
            <a:r>
              <a:rPr lang="en-US" dirty="0">
                <a:ea typeface="+mn-ea"/>
                <a:cs typeface="+mn-cs"/>
              </a:rPr>
              <a:t> is/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VBZ</a:t>
            </a:r>
            <a:r>
              <a:rPr lang="en-US" dirty="0">
                <a:ea typeface="+mn-ea"/>
                <a:cs typeface="+mn-cs"/>
              </a:rPr>
              <a:t> expected/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VBN</a:t>
            </a:r>
            <a:r>
              <a:rPr lang="en-US" dirty="0">
                <a:ea typeface="+mn-ea"/>
                <a:cs typeface="+mn-cs"/>
              </a:rPr>
              <a:t> to/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TO </a:t>
            </a:r>
            <a:r>
              <a:rPr lang="en-US" b="1" dirty="0">
                <a:solidFill>
                  <a:srgbClr val="A50021"/>
                </a:solidFill>
                <a:ea typeface="+mn-ea"/>
                <a:cs typeface="+mn-cs"/>
              </a:rPr>
              <a:t>race</a:t>
            </a:r>
            <a:r>
              <a:rPr lang="en-US" dirty="0">
                <a:ea typeface="+mn-ea"/>
                <a:cs typeface="+mn-cs"/>
              </a:rPr>
              <a:t>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</a:t>
            </a:r>
            <a:r>
              <a:rPr lang="en-US" dirty="0">
                <a:ea typeface="+mn-ea"/>
                <a:cs typeface="+mn-cs"/>
              </a:rPr>
              <a:t> tomorrow/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NR</a:t>
            </a:r>
            <a:endParaRPr lang="en-US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People/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NNS</a:t>
            </a:r>
            <a:r>
              <a:rPr lang="en-US" dirty="0">
                <a:ea typeface="+mn-ea"/>
                <a:cs typeface="+mn-cs"/>
              </a:rPr>
              <a:t> continue/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</a:t>
            </a:r>
            <a:r>
              <a:rPr lang="en-US" dirty="0">
                <a:ea typeface="+mn-ea"/>
                <a:cs typeface="+mn-cs"/>
              </a:rPr>
              <a:t> to/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TO</a:t>
            </a:r>
            <a:r>
              <a:rPr lang="en-US" dirty="0">
                <a:ea typeface="+mn-ea"/>
                <a:cs typeface="+mn-cs"/>
              </a:rPr>
              <a:t> inquire/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VB</a:t>
            </a:r>
            <a:r>
              <a:rPr lang="en-US" dirty="0">
                <a:ea typeface="+mn-ea"/>
                <a:cs typeface="+mn-cs"/>
              </a:rPr>
              <a:t> the/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DT</a:t>
            </a:r>
            <a:r>
              <a:rPr lang="en-US" dirty="0">
                <a:ea typeface="+mn-ea"/>
                <a:cs typeface="+mn-cs"/>
              </a:rPr>
              <a:t> reason/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</a:t>
            </a:r>
            <a:r>
              <a:rPr lang="en-US" dirty="0">
                <a:ea typeface="+mn-ea"/>
                <a:cs typeface="+mn-cs"/>
              </a:rPr>
              <a:t> for/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IN</a:t>
            </a:r>
            <a:r>
              <a:rPr lang="en-US" dirty="0">
                <a:ea typeface="+mn-ea"/>
                <a:cs typeface="+mn-cs"/>
              </a:rPr>
              <a:t> the/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DT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A50021"/>
                </a:solidFill>
                <a:ea typeface="+mn-ea"/>
                <a:cs typeface="+mn-cs"/>
              </a:rPr>
              <a:t>race</a:t>
            </a:r>
            <a:r>
              <a:rPr lang="en-US" dirty="0">
                <a:ea typeface="+mn-ea"/>
                <a:cs typeface="+mn-cs"/>
              </a:rPr>
              <a:t>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</a:t>
            </a:r>
            <a:r>
              <a:rPr lang="en-US" dirty="0">
                <a:ea typeface="+mn-ea"/>
                <a:cs typeface="+mn-cs"/>
              </a:rPr>
              <a:t> for/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IN</a:t>
            </a:r>
            <a:r>
              <a:rPr lang="en-US" dirty="0">
                <a:ea typeface="+mn-ea"/>
                <a:cs typeface="+mn-cs"/>
              </a:rPr>
              <a:t> outer/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JJ</a:t>
            </a:r>
            <a:r>
              <a:rPr lang="en-US" dirty="0">
                <a:ea typeface="+mn-ea"/>
                <a:cs typeface="+mn-cs"/>
              </a:rPr>
              <a:t> space/</a:t>
            </a:r>
            <a:r>
              <a:rPr lang="en-US" dirty="0">
                <a:solidFill>
                  <a:schemeClr val="accent2"/>
                </a:solidFill>
                <a:ea typeface="+mn-ea"/>
                <a:cs typeface="+mn-cs"/>
              </a:rPr>
              <a:t>NN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How do we pick the right tag?</a:t>
            </a:r>
            <a:endParaRPr lang="en-US" sz="20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xmlns="" id="{DD9BA77E-50BE-4F30-889C-8AB4378E6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Disambiguating </a:t>
            </a:r>
            <a:r>
              <a:rPr lang="ja-JP" altLang="en-US"/>
              <a:t>“</a:t>
            </a:r>
            <a:r>
              <a:rPr lang="en-US" altLang="ja-JP"/>
              <a:t>race</a:t>
            </a:r>
            <a:r>
              <a:rPr lang="ja-JP" altLang="en-US"/>
              <a:t>”</a:t>
            </a:r>
            <a:endParaRPr lang="en-US" altLang="it-IT"/>
          </a:p>
        </p:txBody>
      </p:sp>
      <p:pic>
        <p:nvPicPr>
          <p:cNvPr id="130050" name="Picture 4" descr="posrace1">
            <a:extLst>
              <a:ext uri="{FF2B5EF4-FFF2-40B4-BE49-F238E27FC236}">
                <a16:creationId xmlns:a16="http://schemas.microsoft.com/office/drawing/2014/main" xmlns="" id="{AF957E49-0CFA-4CEF-823D-8C671CCD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752600"/>
            <a:ext cx="75406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5" descr="posrace2">
            <a:extLst>
              <a:ext uri="{FF2B5EF4-FFF2-40B4-BE49-F238E27FC236}">
                <a16:creationId xmlns:a16="http://schemas.microsoft.com/office/drawing/2014/main" xmlns="" id="{E76D586C-7D0D-4782-8F56-50647076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4038600"/>
            <a:ext cx="75406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xmlns="" id="{02898972-E80C-448A-A967-5182E18A6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ML Estimation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xmlns="" id="{E2B3E303-8365-4644-B41C-19B41442B2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t-IT" sz="2600" i="1">
                <a:latin typeface="Times New Roman" panose="02020603050405020304" pitchFamily="18" charset="0"/>
              </a:rPr>
              <a:t>P</a:t>
            </a:r>
            <a:r>
              <a:rPr lang="en-US" altLang="it-IT" sz="2600"/>
              <a:t>(NN|TO) = .00047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600" i="1">
                <a:latin typeface="Times New Roman" panose="02020603050405020304" pitchFamily="18" charset="0"/>
              </a:rPr>
              <a:t>P</a:t>
            </a:r>
            <a:r>
              <a:rPr lang="en-US" altLang="it-IT" sz="2600"/>
              <a:t>(VB|TO) = .83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600" i="1">
                <a:latin typeface="Times New Roman" panose="02020603050405020304" pitchFamily="18" charset="0"/>
              </a:rPr>
              <a:t>P</a:t>
            </a:r>
            <a:r>
              <a:rPr lang="en-US" altLang="it-IT" sz="2600"/>
              <a:t>(race|NN) = .00057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600" i="1">
                <a:latin typeface="Times New Roman" panose="02020603050405020304" pitchFamily="18" charset="0"/>
              </a:rPr>
              <a:t>P</a:t>
            </a:r>
            <a:r>
              <a:rPr lang="en-US" altLang="it-IT" sz="2600"/>
              <a:t>(race|VB) = .00012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600" i="1">
                <a:latin typeface="Times New Roman" panose="02020603050405020304" pitchFamily="18" charset="0"/>
              </a:rPr>
              <a:t>P</a:t>
            </a:r>
            <a:r>
              <a:rPr lang="en-US" altLang="it-IT" sz="2600"/>
              <a:t>(NR|VB) = .0027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600" i="1">
                <a:latin typeface="Times New Roman" panose="02020603050405020304" pitchFamily="18" charset="0"/>
              </a:rPr>
              <a:t>P</a:t>
            </a:r>
            <a:r>
              <a:rPr lang="en-US" altLang="it-IT" sz="2600"/>
              <a:t>(NR|NN) = .0012</a:t>
            </a:r>
          </a:p>
          <a:p>
            <a:pPr eaLnBrk="1" hangingPunct="1">
              <a:lnSpc>
                <a:spcPct val="90000"/>
              </a:lnSpc>
            </a:pPr>
            <a:endParaRPr lang="en-US" altLang="it-IT" sz="2600"/>
          </a:p>
          <a:p>
            <a:pPr eaLnBrk="1" hangingPunct="1">
              <a:lnSpc>
                <a:spcPct val="90000"/>
              </a:lnSpc>
            </a:pPr>
            <a:r>
              <a:rPr lang="en-US" altLang="it-IT" sz="2600" i="1">
                <a:latin typeface="Times New Roman" panose="02020603050405020304" pitchFamily="18" charset="0"/>
              </a:rPr>
              <a:t>P</a:t>
            </a:r>
            <a:r>
              <a:rPr lang="en-US" altLang="it-IT" sz="2600"/>
              <a:t>(VB|TO)</a:t>
            </a:r>
            <a:r>
              <a:rPr lang="en-US" altLang="it-IT" sz="2600" i="1">
                <a:latin typeface="Times New Roman" panose="02020603050405020304" pitchFamily="18" charset="0"/>
              </a:rPr>
              <a:t>P</a:t>
            </a:r>
            <a:r>
              <a:rPr lang="en-US" altLang="it-IT" sz="2600"/>
              <a:t>(race|VB)</a:t>
            </a:r>
            <a:r>
              <a:rPr lang="en-US" altLang="it-IT" sz="2600" i="1"/>
              <a:t>P</a:t>
            </a:r>
            <a:r>
              <a:rPr lang="en-US" altLang="it-IT" sz="2600"/>
              <a:t>(NR|VB) = .00000027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600" i="1">
                <a:latin typeface="Times New Roman" panose="02020603050405020304" pitchFamily="18" charset="0"/>
              </a:rPr>
              <a:t>P</a:t>
            </a:r>
            <a:r>
              <a:rPr lang="en-US" altLang="it-IT" sz="2600"/>
              <a:t>(NN|TO)</a:t>
            </a:r>
            <a:r>
              <a:rPr lang="en-US" altLang="it-IT" sz="2600" i="1">
                <a:latin typeface="Times New Roman" panose="02020603050405020304" pitchFamily="18" charset="0"/>
              </a:rPr>
              <a:t>P</a:t>
            </a:r>
            <a:r>
              <a:rPr lang="en-US" altLang="it-IT" sz="2600"/>
              <a:t>(race|NN)</a:t>
            </a:r>
            <a:r>
              <a:rPr lang="en-US" altLang="it-IT" sz="2600" i="1">
                <a:latin typeface="Times New Roman" panose="02020603050405020304" pitchFamily="18" charset="0"/>
              </a:rPr>
              <a:t>P</a:t>
            </a:r>
            <a:r>
              <a:rPr lang="en-US" altLang="it-IT" sz="2600"/>
              <a:t>(NR|NN) =.00000000032</a:t>
            </a:r>
          </a:p>
          <a:p>
            <a:pPr eaLnBrk="1" hangingPunct="1">
              <a:lnSpc>
                <a:spcPct val="90000"/>
              </a:lnSpc>
            </a:pPr>
            <a:endParaRPr lang="en-US" altLang="it-IT" sz="2600"/>
          </a:p>
          <a:p>
            <a:pPr eaLnBrk="1" hangingPunct="1">
              <a:lnSpc>
                <a:spcPct val="90000"/>
              </a:lnSpc>
            </a:pPr>
            <a:r>
              <a:rPr lang="en-US" altLang="it-IT" sz="2600"/>
              <a:t>So we (correctly) choose the verb reading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>
            <a:extLst>
              <a:ext uri="{FF2B5EF4-FFF2-40B4-BE49-F238E27FC236}">
                <a16:creationId xmlns:a16="http://schemas.microsoft.com/office/drawing/2014/main" xmlns="" id="{06F3A101-0443-4E36-834F-1D516D284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8458200" cy="747712"/>
          </a:xfrm>
        </p:spPr>
        <p:txBody>
          <a:bodyPr/>
          <a:lstStyle/>
          <a:p>
            <a:pPr eaLnBrk="1" hangingPunct="1"/>
            <a:r>
              <a:rPr lang="en-US" altLang="it-IT" sz="4000"/>
              <a:t>Markov Chain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xmlns="" id="{28BD79F0-E1E1-47C8-A34F-FBBB507545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077200" cy="5391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t-IT" dirty="0">
                <a:cs typeface="Calibri" panose="020F0502020204030204" pitchFamily="34" charset="0"/>
              </a:rPr>
              <a:t>First-order observable Markov Model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/>
              <a:t>A set of states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dirty="0">
                <a:latin typeface="Times New Roman" panose="02020603050405020304" pitchFamily="18" charset="0"/>
              </a:rPr>
              <a:t>,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baseline="-25000" dirty="0">
                <a:latin typeface="Times New Roman" panose="02020603050405020304" pitchFamily="18" charset="0"/>
              </a:rPr>
              <a:t>2</a:t>
            </a:r>
            <a:r>
              <a:rPr lang="en-US" altLang="it-IT" dirty="0">
                <a:latin typeface="Times New Roman" panose="02020603050405020304" pitchFamily="18" charset="0"/>
              </a:rPr>
              <a:t>…</a:t>
            </a:r>
            <a:r>
              <a:rPr lang="en-US" altLang="it-IT" i="1" dirty="0" err="1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N</a:t>
            </a:r>
            <a:r>
              <a:rPr lang="en-US" altLang="it-IT" baseline="-25000" dirty="0"/>
              <a:t> </a:t>
            </a:r>
            <a:r>
              <a:rPr lang="en-US" altLang="it-IT" dirty="0"/>
              <a:t> sequence of states: state at time </a:t>
            </a:r>
            <a:r>
              <a:rPr lang="en-US" altLang="it-IT" i="1" dirty="0">
                <a:latin typeface="Times New Roman" panose="02020603050405020304" pitchFamily="18" charset="0"/>
              </a:rPr>
              <a:t>t</a:t>
            </a:r>
            <a:r>
              <a:rPr lang="en-US" altLang="it-IT" dirty="0"/>
              <a:t> is </a:t>
            </a:r>
            <a:r>
              <a:rPr lang="en-US" altLang="it-IT" i="1" dirty="0" err="1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t</a:t>
            </a:r>
            <a:endParaRPr lang="en-US" altLang="it-IT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it-IT" dirty="0"/>
              <a:t>Transition probabilities: </a:t>
            </a:r>
          </a:p>
          <a:p>
            <a:pPr lvl="1" eaLnBrk="1" hangingPunct="1"/>
            <a:r>
              <a:rPr lang="en-US" altLang="it-IT" dirty="0"/>
              <a:t>a set of probabilities </a:t>
            </a:r>
            <a:r>
              <a:rPr lang="en-US" altLang="it-IT" i="1" dirty="0">
                <a:latin typeface="Times New Roman" panose="02020603050405020304" pitchFamily="18" charset="0"/>
              </a:rPr>
              <a:t>A</a:t>
            </a:r>
            <a:r>
              <a:rPr lang="en-US" altLang="it-IT" dirty="0">
                <a:latin typeface="Times New Roman" panose="02020603050405020304" pitchFamily="18" charset="0"/>
              </a:rPr>
              <a:t> = </a:t>
            </a:r>
            <a:r>
              <a:rPr lang="en-US" altLang="it-IT" i="1" dirty="0">
                <a:latin typeface="Times New Roman" panose="02020603050405020304" pitchFamily="18" charset="0"/>
              </a:rPr>
              <a:t>a</a:t>
            </a:r>
            <a:r>
              <a:rPr lang="en-US" altLang="it-IT" baseline="-25000" dirty="0">
                <a:latin typeface="Times New Roman" panose="02020603050405020304" pitchFamily="18" charset="0"/>
              </a:rPr>
              <a:t>01</a:t>
            </a:r>
            <a:r>
              <a:rPr lang="en-US" altLang="it-IT" i="1" dirty="0">
                <a:latin typeface="Times New Roman" panose="02020603050405020304" pitchFamily="18" charset="0"/>
              </a:rPr>
              <a:t>a</a:t>
            </a:r>
            <a:r>
              <a:rPr lang="en-US" altLang="it-IT" baseline="-25000" dirty="0">
                <a:latin typeface="Times New Roman" panose="02020603050405020304" pitchFamily="18" charset="0"/>
              </a:rPr>
              <a:t>02</a:t>
            </a:r>
            <a:r>
              <a:rPr lang="en-US" altLang="it-IT" dirty="0">
                <a:latin typeface="Times New Roman" panose="02020603050405020304" pitchFamily="18" charset="0"/>
              </a:rPr>
              <a:t>…</a:t>
            </a:r>
            <a:r>
              <a:rPr lang="en-US" altLang="it-IT" i="1" dirty="0">
                <a:latin typeface="Times New Roman" panose="02020603050405020304" pitchFamily="18" charset="0"/>
              </a:rPr>
              <a:t>a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n</a:t>
            </a:r>
            <a:r>
              <a:rPr lang="en-US" altLang="it-IT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dirty="0">
                <a:latin typeface="Times New Roman" panose="02020603050405020304" pitchFamily="18" charset="0"/>
              </a:rPr>
              <a:t>…</a:t>
            </a:r>
            <a:r>
              <a:rPr lang="en-US" altLang="it-IT" i="1" dirty="0">
                <a:latin typeface="Times New Roman" panose="02020603050405020304" pitchFamily="18" charset="0"/>
              </a:rPr>
              <a:t>a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nn</a:t>
            </a:r>
            <a:r>
              <a:rPr lang="en-US" altLang="it-IT" dirty="0"/>
              <a:t>. </a:t>
            </a:r>
          </a:p>
          <a:p>
            <a:pPr lvl="1" eaLnBrk="1" hangingPunct="1"/>
            <a:r>
              <a:rPr lang="en-US" altLang="it-IT" dirty="0"/>
              <a:t>Each </a:t>
            </a:r>
            <a:r>
              <a:rPr lang="en-US" altLang="it-IT" i="1" dirty="0" err="1">
                <a:latin typeface="Times New Roman" panose="02020603050405020304" pitchFamily="18" charset="0"/>
              </a:rPr>
              <a:t>a</a:t>
            </a:r>
            <a:r>
              <a:rPr lang="en-US" altLang="it-IT" i="1" baseline="-25000" dirty="0" err="1">
                <a:latin typeface="Times New Roman" panose="02020603050405020304" pitchFamily="18" charset="0"/>
              </a:rPr>
              <a:t>ij</a:t>
            </a:r>
            <a:r>
              <a:rPr lang="en-US" altLang="it-IT" baseline="-25000" dirty="0"/>
              <a:t> </a:t>
            </a:r>
            <a:r>
              <a:rPr lang="en-US" altLang="it-IT" dirty="0"/>
              <a:t>represents the probability of transitioning from state </a:t>
            </a:r>
            <a:r>
              <a:rPr lang="en-US" altLang="it-IT" i="1" dirty="0" err="1">
                <a:latin typeface="Times New Roman" panose="02020603050405020304" pitchFamily="18" charset="0"/>
              </a:rPr>
              <a:t>i</a:t>
            </a:r>
            <a:r>
              <a:rPr lang="en-US" altLang="it-IT" dirty="0"/>
              <a:t> to state </a:t>
            </a:r>
            <a:r>
              <a:rPr lang="en-US" altLang="it-IT" i="1" dirty="0">
                <a:latin typeface="Times New Roman" panose="02020603050405020304" pitchFamily="18" charset="0"/>
              </a:rPr>
              <a:t>j</a:t>
            </a: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endParaRPr lang="en-US" altLang="it-IT" dirty="0"/>
          </a:p>
          <a:p>
            <a:pPr eaLnBrk="1" hangingPunct="1">
              <a:lnSpc>
                <a:spcPct val="90000"/>
              </a:lnSpc>
            </a:pPr>
            <a:r>
              <a:rPr lang="en-US" altLang="it-IT" dirty="0"/>
              <a:t>Distinguished start and end states</a:t>
            </a:r>
            <a:endParaRPr lang="en-US" altLang="it-IT" dirty="0">
              <a:sym typeface="Symbol" panose="05050102010706020507" pitchFamily="18" charset="2"/>
            </a:endParaRPr>
          </a:p>
        </p:txBody>
      </p:sp>
      <p:graphicFrame>
        <p:nvGraphicFramePr>
          <p:cNvPr id="30723" name="Object 2">
            <a:extLst>
              <a:ext uri="{FF2B5EF4-FFF2-40B4-BE49-F238E27FC236}">
                <a16:creationId xmlns:a16="http://schemas.microsoft.com/office/drawing/2014/main" xmlns="" id="{1D65D9B6-B2FD-4758-8138-B926853EDE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2500" y="4267200"/>
          <a:ext cx="48641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Equation" r:id="rId4" imgW="2108200" imgH="203200" progId="Equation.3">
                  <p:embed/>
                </p:oleObj>
              </mc:Choice>
              <mc:Fallback>
                <p:oleObj name="Equation" r:id="rId4" imgW="21082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4267200"/>
                        <a:ext cx="48641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3">
            <a:extLst>
              <a:ext uri="{FF2B5EF4-FFF2-40B4-BE49-F238E27FC236}">
                <a16:creationId xmlns:a16="http://schemas.microsoft.com/office/drawing/2014/main" xmlns="" id="{A5D41400-9799-48A9-8B93-5F206F3E91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4840288"/>
          <a:ext cx="26416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6" imgW="1270000" imgH="457200" progId="Equation.3">
                  <p:embed/>
                </p:oleObj>
              </mc:Choice>
              <mc:Fallback>
                <p:oleObj name="Equation" r:id="rId6" imgW="12700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40288"/>
                        <a:ext cx="264160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xmlns="" id="{322C7815-93D7-44E9-8718-3C0DF260A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53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a typeface="+mj-ea"/>
                <a:cs typeface="+mj-cs"/>
              </a:rPr>
              <a:t>HMM for </a:t>
            </a:r>
            <a:r>
              <a:rPr lang="en-US" sz="3600" dirty="0" err="1">
                <a:ea typeface="+mj-ea"/>
                <a:cs typeface="+mj-cs"/>
              </a:rPr>
              <a:t>PoS</a:t>
            </a:r>
            <a:r>
              <a:rPr lang="en-US" sz="3600" dirty="0">
                <a:ea typeface="+mj-ea"/>
                <a:cs typeface="+mj-cs"/>
              </a:rPr>
              <a:t> tagging</a:t>
            </a:r>
            <a:endParaRPr lang="en-US" sz="4800" dirty="0">
              <a:ea typeface="+mj-ea"/>
              <a:cs typeface="+mj-cs"/>
            </a:endParaRPr>
          </a:p>
        </p:txBody>
      </p:sp>
      <p:pic>
        <p:nvPicPr>
          <p:cNvPr id="134146" name="Picture 5" descr="fig 5.13.jpg">
            <a:extLst>
              <a:ext uri="{FF2B5EF4-FFF2-40B4-BE49-F238E27FC236}">
                <a16:creationId xmlns:a16="http://schemas.microsoft.com/office/drawing/2014/main" xmlns="" id="{6BD202D5-21A1-4812-8F59-C08C5BFBD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5" t="3293" r="18413"/>
          <a:stretch>
            <a:fillRect/>
          </a:stretch>
        </p:blipFill>
        <p:spPr bwMode="auto">
          <a:xfrm>
            <a:off x="1219200" y="2154238"/>
            <a:ext cx="7010400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3FCDC9-2F38-4579-90C4-CA9B57D10D72}"/>
              </a:ext>
            </a:extLst>
          </p:cNvPr>
          <p:cNvSpPr txBox="1"/>
          <p:nvPr/>
        </p:nvSpPr>
        <p:spPr>
          <a:xfrm>
            <a:off x="838200" y="1187450"/>
            <a:ext cx="830580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kumimoji="1" lang="en-US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Transitions probabilities</a:t>
            </a:r>
            <a:r>
              <a:rPr kumimoji="1" lang="en-US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 A between the hidden states: tags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xmlns="" id="{4F71EF10-A2F1-4663-BA8D-B24EBD122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685800"/>
          </a:xfrm>
        </p:spPr>
        <p:txBody>
          <a:bodyPr/>
          <a:lstStyle/>
          <a:p>
            <a:pPr eaLnBrk="1" hangingPunct="1"/>
            <a:r>
              <a:rPr lang="en-US" altLang="it-IT" sz="3600"/>
              <a:t>B observation likelihoods for POS HMM</a:t>
            </a:r>
          </a:p>
        </p:txBody>
      </p:sp>
      <p:sp>
        <p:nvSpPr>
          <p:cNvPr id="132100" name="Content Placeholder 6">
            <a:extLst>
              <a:ext uri="{FF2B5EF4-FFF2-40B4-BE49-F238E27FC236}">
                <a16:creationId xmlns:a16="http://schemas.microsoft.com/office/drawing/2014/main" xmlns="" id="{08CA490D-F927-4634-9419-D79FB581F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it-IT"/>
              <a:t> </a:t>
            </a:r>
            <a:r>
              <a:rPr lang="en-US" altLang="it-IT" b="1">
                <a:solidFill>
                  <a:srgbClr val="FF0000"/>
                </a:solidFill>
              </a:rPr>
              <a:t>Emission probabilities </a:t>
            </a:r>
            <a:r>
              <a:rPr lang="en-US" altLang="it-IT"/>
              <a:t>B: words</a:t>
            </a:r>
          </a:p>
        </p:txBody>
      </p:sp>
      <p:pic>
        <p:nvPicPr>
          <p:cNvPr id="136195" name="Picture 7" descr="fig 5.14.jpg">
            <a:extLst>
              <a:ext uri="{FF2B5EF4-FFF2-40B4-BE49-F238E27FC236}">
                <a16:creationId xmlns:a16="http://schemas.microsoft.com/office/drawing/2014/main" xmlns="" id="{DB0EDD31-A2E1-4552-B0DC-1758F0619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r="7813"/>
          <a:stretch>
            <a:fillRect/>
          </a:stretch>
        </p:blipFill>
        <p:spPr bwMode="auto">
          <a:xfrm>
            <a:off x="0" y="2063750"/>
            <a:ext cx="91440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xmlns="" id="{44C82FDC-5941-4D39-AF9D-24AE391A3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it-IT" sz="4000"/>
              <a:t>The A matrix for the POS HMM</a:t>
            </a:r>
          </a:p>
        </p:txBody>
      </p:sp>
      <p:pic>
        <p:nvPicPr>
          <p:cNvPr id="137218" name="Picture 5" descr="fig 5.15.jpg">
            <a:extLst>
              <a:ext uri="{FF2B5EF4-FFF2-40B4-BE49-F238E27FC236}">
                <a16:creationId xmlns:a16="http://schemas.microsoft.com/office/drawing/2014/main" xmlns="" id="{EC76D66A-860A-4A60-B7D6-B82D746AE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2525"/>
            <a:ext cx="91440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xmlns="" id="{A91A72C2-5F17-47EA-B064-567D1F50B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 eaLnBrk="1" hangingPunct="1"/>
            <a:r>
              <a:rPr lang="en-US" altLang="it-IT"/>
              <a:t>The B matrix for the POS HMM</a:t>
            </a:r>
          </a:p>
        </p:txBody>
      </p:sp>
      <p:pic>
        <p:nvPicPr>
          <p:cNvPr id="138242" name="Picture 6" descr="fig 5.16.jpg">
            <a:extLst>
              <a:ext uri="{FF2B5EF4-FFF2-40B4-BE49-F238E27FC236}">
                <a16:creationId xmlns:a16="http://schemas.microsoft.com/office/drawing/2014/main" xmlns="" id="{FBB7C33E-1CF0-46DA-8158-0F1DF9656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100"/>
            <a:ext cx="9144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2">
            <a:extLst>
              <a:ext uri="{FF2B5EF4-FFF2-40B4-BE49-F238E27FC236}">
                <a16:creationId xmlns:a16="http://schemas.microsoft.com/office/drawing/2014/main" xmlns="" id="{7195E220-C097-4D06-8B54-F2D883433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76200"/>
            <a:ext cx="8469312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it-IT" sz="2800"/>
              <a:t>Viterbi intuition: we are looking for the best </a:t>
            </a:r>
            <a:r>
              <a:rPr lang="ja-JP" altLang="en-US" sz="2800"/>
              <a:t>‘</a:t>
            </a:r>
            <a:r>
              <a:rPr lang="en-US" altLang="ja-JP" sz="2800"/>
              <a:t>path</a:t>
            </a:r>
            <a:r>
              <a:rPr lang="ja-JP" altLang="en-US" sz="2800"/>
              <a:t>’</a:t>
            </a:r>
            <a:endParaRPr lang="en-US" altLang="it-IT" sz="2800"/>
          </a:p>
        </p:txBody>
      </p:sp>
      <p:graphicFrame>
        <p:nvGraphicFramePr>
          <p:cNvPr id="139266" name="Object 2">
            <a:extLst>
              <a:ext uri="{FF2B5EF4-FFF2-40B4-BE49-F238E27FC236}">
                <a16:creationId xmlns:a16="http://schemas.microsoft.com/office/drawing/2014/main" xmlns="" id="{501D7436-A1CF-489B-A951-437AFF19DE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133600"/>
          <a:ext cx="9144000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5" name="VISIO" r:id="rId4" imgW="4969164" imgH="2272145" progId="">
                  <p:embed/>
                </p:oleObj>
              </mc:Choice>
              <mc:Fallback>
                <p:oleObj name="VISIO" r:id="rId4" imgW="4969164" imgH="227214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9144000" cy="418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7716" name="Object 3">
            <a:extLst>
              <a:ext uri="{FF2B5EF4-FFF2-40B4-BE49-F238E27FC236}">
                <a16:creationId xmlns:a16="http://schemas.microsoft.com/office/drawing/2014/main" xmlns="" id="{AD1A7503-D778-4DB8-88DC-434EE69685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133600"/>
          <a:ext cx="9144000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6" name="VISIO" r:id="rId6" imgW="4969164" imgH="2272145" progId="">
                  <p:embed/>
                </p:oleObj>
              </mc:Choice>
              <mc:Fallback>
                <p:oleObj name="VISIO" r:id="rId6" imgW="4969164" imgH="227214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9144000" cy="418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8" name="Text Box 5">
            <a:extLst>
              <a:ext uri="{FF2B5EF4-FFF2-40B4-BE49-F238E27FC236}">
                <a16:creationId xmlns:a16="http://schemas.microsoft.com/office/drawing/2014/main" xmlns="" id="{CFBFE145-AC0F-4F6A-914C-64F74EF4F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1</a:t>
            </a:r>
            <a:endParaRPr lang="en-US" altLang="it-IT">
              <a:ea typeface="SimSun" panose="02010600030101010101" pitchFamily="2" charset="-122"/>
            </a:endParaRPr>
          </a:p>
        </p:txBody>
      </p:sp>
      <p:sp>
        <p:nvSpPr>
          <p:cNvPr id="139269" name="Text Box 6">
            <a:extLst>
              <a:ext uri="{FF2B5EF4-FFF2-40B4-BE49-F238E27FC236}">
                <a16:creationId xmlns:a16="http://schemas.microsoft.com/office/drawing/2014/main" xmlns="" id="{30E640CD-55DA-48F8-BD47-E5C31184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9050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2</a:t>
            </a:r>
            <a:endParaRPr lang="en-US" altLang="it-IT">
              <a:ea typeface="SimSun" panose="02010600030101010101" pitchFamily="2" charset="-122"/>
            </a:endParaRPr>
          </a:p>
        </p:txBody>
      </p:sp>
      <p:sp>
        <p:nvSpPr>
          <p:cNvPr id="139270" name="Text Box 7">
            <a:extLst>
              <a:ext uri="{FF2B5EF4-FFF2-40B4-BE49-F238E27FC236}">
                <a16:creationId xmlns:a16="http://schemas.microsoft.com/office/drawing/2014/main" xmlns="" id="{8CC0CB10-4A70-4886-86F8-76A29229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9050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4</a:t>
            </a:r>
            <a:endParaRPr lang="en-US" altLang="it-IT">
              <a:ea typeface="SimSun" panose="02010600030101010101" pitchFamily="2" charset="-122"/>
            </a:endParaRPr>
          </a:p>
        </p:txBody>
      </p:sp>
      <p:sp>
        <p:nvSpPr>
          <p:cNvPr id="139271" name="Text Box 8">
            <a:extLst>
              <a:ext uri="{FF2B5EF4-FFF2-40B4-BE49-F238E27FC236}">
                <a16:creationId xmlns:a16="http://schemas.microsoft.com/office/drawing/2014/main" xmlns="" id="{4BF926AD-091C-4753-9F57-A0E948EF0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9050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3</a:t>
            </a:r>
            <a:endParaRPr lang="en-US" altLang="it-IT">
              <a:ea typeface="SimSun" panose="02010600030101010101" pitchFamily="2" charset="-122"/>
            </a:endParaRPr>
          </a:p>
        </p:txBody>
      </p:sp>
      <p:sp>
        <p:nvSpPr>
          <p:cNvPr id="139272" name="Text Box 9">
            <a:extLst>
              <a:ext uri="{FF2B5EF4-FFF2-40B4-BE49-F238E27FC236}">
                <a16:creationId xmlns:a16="http://schemas.microsoft.com/office/drawing/2014/main" xmlns="" id="{B43EBBAC-25AD-4C20-AC54-E34EA5E96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9050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ea typeface="SimSun" panose="02010600030101010101" pitchFamily="2" charset="-122"/>
              </a:rPr>
              <a:t>S</a:t>
            </a:r>
            <a:r>
              <a:rPr lang="en-US" altLang="it-IT" baseline="-25000">
                <a:ea typeface="SimSun" panose="02010600030101010101" pitchFamily="2" charset="-122"/>
              </a:rPr>
              <a:t>5</a:t>
            </a:r>
            <a:endParaRPr lang="en-US" altLang="it-IT">
              <a:ea typeface="SimSun" panose="02010600030101010101" pitchFamily="2" charset="-122"/>
            </a:endParaRPr>
          </a:p>
        </p:txBody>
      </p:sp>
      <p:graphicFrame>
        <p:nvGraphicFramePr>
          <p:cNvPr id="627722" name="Object 4">
            <a:extLst>
              <a:ext uri="{FF2B5EF4-FFF2-40B4-BE49-F238E27FC236}">
                <a16:creationId xmlns:a16="http://schemas.microsoft.com/office/drawing/2014/main" xmlns="" id="{DCE1A754-BD6D-41EB-8E09-E935FA70D3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133600"/>
          <a:ext cx="9144000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7" name="VISIO" r:id="rId7" imgW="4969164" imgH="2272145" progId="">
                  <p:embed/>
                </p:oleObj>
              </mc:Choice>
              <mc:Fallback>
                <p:oleObj name="VISIO" r:id="rId7" imgW="4969164" imgH="227214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9144000" cy="418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4" name="Rectangle 11">
            <a:extLst>
              <a:ext uri="{FF2B5EF4-FFF2-40B4-BE49-F238E27FC236}">
                <a16:creationId xmlns:a16="http://schemas.microsoft.com/office/drawing/2014/main" xmlns="" id="{3D43E6D1-C73B-44B4-8531-A23563B61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542088"/>
            <a:ext cx="220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>
                <a:latin typeface="Tw Cen MT" panose="020B0602020104020603" pitchFamily="34" charset="0"/>
              </a:rPr>
              <a:t>Slide from Dekang 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xmlns="" id="{B11A212A-F896-41E5-9073-47C0B3D4F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Viterbi example</a:t>
            </a:r>
          </a:p>
        </p:txBody>
      </p:sp>
      <p:pic>
        <p:nvPicPr>
          <p:cNvPr id="141314" name="Picture 5" descr="fig 5.18.jpg">
            <a:extLst>
              <a:ext uri="{FF2B5EF4-FFF2-40B4-BE49-F238E27FC236}">
                <a16:creationId xmlns:a16="http://schemas.microsoft.com/office/drawing/2014/main" xmlns="" id="{5D15A898-5BE1-4712-A0D1-9B2129F5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55688"/>
            <a:ext cx="68580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>
                <a16:creationId xmlns:a16="http://schemas.microsoft.com/office/drawing/2014/main" xmlns="" id="{497FFB62-2B19-4C5D-B982-46F09860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Outline</a:t>
            </a:r>
          </a:p>
        </p:txBody>
      </p:sp>
      <p:sp>
        <p:nvSpPr>
          <p:cNvPr id="164867" name="Content Placeholder 2">
            <a:extLst>
              <a:ext uri="{FF2B5EF4-FFF2-40B4-BE49-F238E27FC236}">
                <a16:creationId xmlns:a16="http://schemas.microsoft.com/office/drawing/2014/main" xmlns="" id="{A34A5E54-47F1-4AD4-A547-694FA2922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Markov Chains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Hidden Markov Models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Three Algorithms for HMMs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Forward Algorithm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Viterbi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Algorithm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Baum-Welch (EM Algorithm)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Applications: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Ice Cream Task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Part of Speech Tagging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Next time: Named Entity Tagging</a:t>
            </a:r>
          </a:p>
          <a:p>
            <a:pPr eaLnBrk="1" hangingPunct="1">
              <a:defRPr/>
            </a:pPr>
            <a:endParaRPr lang="en-US" sz="32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90E56433-80E4-402F-B0B7-99A5AFC10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 eaLnBrk="1" hangingPunct="1"/>
            <a:r>
              <a:rPr lang="en-US" altLang="it-IT"/>
              <a:t>Markov Chain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152C622C-9532-408D-AB14-5B72CDDDC7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8077200" cy="4476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t-IT" b="1" dirty="0">
                <a:solidFill>
                  <a:srgbClr val="FF0000"/>
                </a:solidFill>
              </a:rPr>
              <a:t>Markov Assumption:</a:t>
            </a:r>
          </a:p>
          <a:p>
            <a:pPr>
              <a:lnSpc>
                <a:spcPct val="90000"/>
              </a:lnSpc>
            </a:pPr>
            <a:r>
              <a:rPr lang="en-US" altLang="it-IT" dirty="0"/>
              <a:t>Current state only depends on </a:t>
            </a:r>
            <a:r>
              <a:rPr lang="en-US" altLang="it-IT" b="1" dirty="0">
                <a:solidFill>
                  <a:srgbClr val="FF0000"/>
                </a:solidFill>
              </a:rPr>
              <a:t>previous state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it-IT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t-IT" dirty="0"/>
              <a:t>		</a:t>
            </a:r>
            <a:r>
              <a:rPr lang="en-US" altLang="it-IT" i="1" dirty="0">
                <a:latin typeface="Times New Roman" panose="02020603050405020304" pitchFamily="18" charset="0"/>
              </a:rPr>
              <a:t>P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it-IT" dirty="0">
                <a:latin typeface="Times New Roman" panose="02020603050405020304" pitchFamily="18" charset="0"/>
              </a:rPr>
              <a:t> |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baseline="-25000" dirty="0">
                <a:latin typeface="Times New Roman" panose="02020603050405020304" pitchFamily="18" charset="0"/>
              </a:rPr>
              <a:t>1</a:t>
            </a:r>
            <a:r>
              <a:rPr lang="en-US" altLang="it-IT" dirty="0">
                <a:latin typeface="Times New Roman" panose="02020603050405020304" pitchFamily="18" charset="0"/>
              </a:rPr>
              <a:t> …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it-IT" baseline="-25000" dirty="0">
                <a:latin typeface="Times New Roman" panose="02020603050405020304" pitchFamily="18" charset="0"/>
              </a:rPr>
              <a:t>-1</a:t>
            </a:r>
            <a:r>
              <a:rPr lang="en-US" altLang="it-IT" dirty="0">
                <a:latin typeface="Times New Roman" panose="02020603050405020304" pitchFamily="18" charset="0"/>
              </a:rPr>
              <a:t>) = </a:t>
            </a:r>
            <a:r>
              <a:rPr lang="en-US" altLang="it-IT" i="1" dirty="0">
                <a:latin typeface="Times New Roman" panose="02020603050405020304" pitchFamily="18" charset="0"/>
              </a:rPr>
              <a:t>P</a:t>
            </a:r>
            <a:r>
              <a:rPr lang="en-US" altLang="it-IT" dirty="0">
                <a:latin typeface="Times New Roman" panose="02020603050405020304" pitchFamily="18" charset="0"/>
              </a:rPr>
              <a:t>(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it-IT" dirty="0">
                <a:latin typeface="Times New Roman" panose="02020603050405020304" pitchFamily="18" charset="0"/>
              </a:rPr>
              <a:t> | </a:t>
            </a:r>
            <a:r>
              <a:rPr lang="en-US" altLang="it-IT" i="1" dirty="0">
                <a:latin typeface="Times New Roman" panose="02020603050405020304" pitchFamily="18" charset="0"/>
              </a:rPr>
              <a:t>q</a:t>
            </a:r>
            <a:r>
              <a:rPr lang="en-US" altLang="it-IT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it-IT" baseline="-25000" dirty="0">
                <a:latin typeface="Times New Roman" panose="02020603050405020304" pitchFamily="18" charset="0"/>
              </a:rPr>
              <a:t>-1</a:t>
            </a:r>
            <a:r>
              <a:rPr lang="en-US" altLang="it-IT" dirty="0">
                <a:latin typeface="Times New Roman" panose="02020603050405020304" pitchFamily="18" charset="0"/>
              </a:rPr>
              <a:t>)</a:t>
            </a:r>
            <a:r>
              <a:rPr lang="en-US" altLang="it-IT" dirty="0"/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it-IT" sz="1800" dirty="0"/>
          </a:p>
          <a:p>
            <a:pPr marL="0" indent="0" eaLnBrk="1" hangingPunct="1">
              <a:lnSpc>
                <a:spcPct val="90000"/>
              </a:lnSpc>
            </a:pPr>
            <a:endParaRPr lang="en-US" altLang="it-IT" sz="1800" dirty="0"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it-IT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>
            <a:extLst>
              <a:ext uri="{FF2B5EF4-FFF2-40B4-BE49-F238E27FC236}">
                <a16:creationId xmlns:a16="http://schemas.microsoft.com/office/drawing/2014/main" xmlns="" id="{C465059D-573A-4488-ADC3-5F1A76887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469312" cy="762000"/>
          </a:xfrm>
        </p:spPr>
        <p:txBody>
          <a:bodyPr/>
          <a:lstStyle/>
          <a:p>
            <a:pPr eaLnBrk="1" hangingPunct="1"/>
            <a:r>
              <a:rPr lang="en-US" altLang="it-IT" sz="4000"/>
              <a:t>Another representation for start state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xmlns="" id="{EFDA7591-9816-4CCD-BFC9-CE4B6FA20C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98625"/>
            <a:ext cx="7772400" cy="2779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  <a:cs typeface="+mn-cs"/>
              </a:rPr>
              <a:t>Instead of start state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  <a:cs typeface="+mn-cs"/>
              </a:rPr>
              <a:t>Special initial probability vector </a:t>
            </a:r>
            <a:r>
              <a:rPr lang="en-US" sz="2400" dirty="0">
                <a:latin typeface="Symbol" pitchFamily="18" charset="2"/>
                <a:ea typeface="+mn-ea"/>
                <a:cs typeface="+mn-cs"/>
                <a:sym typeface="Symbol" charset="2"/>
              </a:rPr>
              <a:t>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>
                <a:ea typeface="ＭＳ Ｐゴシック" charset="0"/>
                <a:sym typeface="Symbol" charset="2"/>
              </a:rPr>
              <a:t>An initial distribution over probability of start states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+mn-ea"/>
              <a:cs typeface="+mn-cs"/>
              <a:sym typeface="Symbol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+mn-ea"/>
              <a:cs typeface="+mn-cs"/>
              <a:sym typeface="Symbol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a typeface="+mn-ea"/>
              <a:cs typeface="+mn-cs"/>
              <a:sym typeface="Symbol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+mn-ea"/>
                <a:cs typeface="+mn-cs"/>
                <a:sym typeface="Symbol" charset="2"/>
              </a:rPr>
              <a:t>Constraints: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ea typeface="+mn-ea"/>
              <a:cs typeface="+mn-cs"/>
            </a:endParaRPr>
          </a:p>
        </p:txBody>
      </p:sp>
      <p:graphicFrame>
        <p:nvGraphicFramePr>
          <p:cNvPr id="34819" name="Object 2">
            <a:extLst>
              <a:ext uri="{FF2B5EF4-FFF2-40B4-BE49-F238E27FC236}">
                <a16:creationId xmlns:a16="http://schemas.microsoft.com/office/drawing/2014/main" xmlns="" id="{9F79CBC5-8DD8-4322-9A0A-4FCFFBB71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3200400"/>
          <a:ext cx="3390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Equation" r:id="rId4" imgW="1485900" imgH="177800" progId="Equation.3">
                  <p:embed/>
                </p:oleObj>
              </mc:Choice>
              <mc:Fallback>
                <p:oleObj name="Equation" r:id="rId4" imgW="14859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00400"/>
                        <a:ext cx="3390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3">
            <a:extLst>
              <a:ext uri="{FF2B5EF4-FFF2-40B4-BE49-F238E27FC236}">
                <a16:creationId xmlns:a16="http://schemas.microsoft.com/office/drawing/2014/main" xmlns="" id="{7B828953-B314-4C1D-A089-45DBC3390F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476750"/>
          <a:ext cx="1163638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Equation" r:id="rId6" imgW="558800" imgH="457200" progId="Equation.3">
                  <p:embed/>
                </p:oleObj>
              </mc:Choice>
              <mc:Fallback>
                <p:oleObj name="Equation" r:id="rId6" imgW="5588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76750"/>
                        <a:ext cx="1163638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1E5102E7-3FF5-4FE6-BE73-162DE6B40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The weather model using </a:t>
            </a:r>
            <a:r>
              <a:rPr lang="en-US" altLang="it-IT">
                <a:latin typeface="Symbol" panose="05050102010706020507" pitchFamily="18" charset="2"/>
              </a:rPr>
              <a:t>p</a:t>
            </a:r>
          </a:p>
        </p:txBody>
      </p:sp>
      <p:pic>
        <p:nvPicPr>
          <p:cNvPr id="36866" name="Picture 4" descr="markovchainpi.eps">
            <a:extLst>
              <a:ext uri="{FF2B5EF4-FFF2-40B4-BE49-F238E27FC236}">
                <a16:creationId xmlns:a16="http://schemas.microsoft.com/office/drawing/2014/main" xmlns="" id="{5B3E05AE-CCDD-4F4F-ADBF-003BFFF23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35688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</Template>
  <TotalTime>5396</TotalTime>
  <Words>1842</Words>
  <Application>Microsoft Office PowerPoint</Application>
  <PresentationFormat>On-screen Show (4:3)</PresentationFormat>
  <Paragraphs>394</Paragraphs>
  <Slides>66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81" baseType="lpstr">
      <vt:lpstr>ＭＳ Ｐゴシック</vt:lpstr>
      <vt:lpstr>ＭＳ Ｐゴシック</vt:lpstr>
      <vt:lpstr>SimSun</vt:lpstr>
      <vt:lpstr>Arial</vt:lpstr>
      <vt:lpstr>Calibri</vt:lpstr>
      <vt:lpstr>Symbol</vt:lpstr>
      <vt:lpstr>Tahoma</vt:lpstr>
      <vt:lpstr>Times</vt:lpstr>
      <vt:lpstr>Times New Roman</vt:lpstr>
      <vt:lpstr>Tw Cen MT</vt:lpstr>
      <vt:lpstr>Tw Cen MT Condensed</vt:lpstr>
      <vt:lpstr>Wingdings</vt:lpstr>
      <vt:lpstr>1_AIIA00</vt:lpstr>
      <vt:lpstr>Equation</vt:lpstr>
      <vt:lpstr>VISIO</vt:lpstr>
      <vt:lpstr>Hidden Markov Models</vt:lpstr>
      <vt:lpstr>Outline</vt:lpstr>
      <vt:lpstr>Definitions</vt:lpstr>
      <vt:lpstr>Markov Chain for weather</vt:lpstr>
      <vt:lpstr>Markov Chain for words</vt:lpstr>
      <vt:lpstr>Markov Chain</vt:lpstr>
      <vt:lpstr>Markov Chain</vt:lpstr>
      <vt:lpstr>Another representation for start state</vt:lpstr>
      <vt:lpstr>The weather model using p</vt:lpstr>
      <vt:lpstr>The weather model: specific example</vt:lpstr>
      <vt:lpstr>Markov chain for weather</vt:lpstr>
      <vt:lpstr>How about?</vt:lpstr>
      <vt:lpstr>Hidden Markov Model</vt:lpstr>
      <vt:lpstr>HMMs for speech: the word “six”</vt:lpstr>
      <vt:lpstr>HMM for Speech: Recognizing Digits</vt:lpstr>
      <vt:lpstr>Hidden Markov Models</vt:lpstr>
      <vt:lpstr>Assumptions</vt:lpstr>
      <vt:lpstr>HMM for Ice Cream</vt:lpstr>
      <vt:lpstr>Eisner task</vt:lpstr>
      <vt:lpstr>HMM for ice cream</vt:lpstr>
      <vt:lpstr>Different types of HMM structure</vt:lpstr>
      <vt:lpstr>The Three Basic Problems for HMMs</vt:lpstr>
      <vt:lpstr>Problem 1: computing the observation likelihood</vt:lpstr>
      <vt:lpstr>How to compute likelihood</vt:lpstr>
      <vt:lpstr>Computing likelihood of 3 1 3 given hidden state sequence</vt:lpstr>
      <vt:lpstr>Computing joint probability of  observation and state sequence</vt:lpstr>
      <vt:lpstr>Computing total likelihood of 3 1 3</vt:lpstr>
      <vt:lpstr>Instead: the Forward algorithm</vt:lpstr>
      <vt:lpstr>The forward algorithm</vt:lpstr>
      <vt:lpstr>The forward algorithm</vt:lpstr>
      <vt:lpstr>The Forward Recursion</vt:lpstr>
      <vt:lpstr>The Forward Trellis</vt:lpstr>
      <vt:lpstr>We update each cell</vt:lpstr>
      <vt:lpstr>The Forward Algorithm</vt:lpstr>
      <vt:lpstr>Decoding</vt:lpstr>
      <vt:lpstr>Decoding</vt:lpstr>
      <vt:lpstr>Viterbi intuition</vt:lpstr>
      <vt:lpstr>Viterbi Recursion</vt:lpstr>
      <vt:lpstr>The Viterbi trellis</vt:lpstr>
      <vt:lpstr>Viterbi intuition</vt:lpstr>
      <vt:lpstr>Viterbi Algorithm</vt:lpstr>
      <vt:lpstr>Viterbi backtrace</vt:lpstr>
      <vt:lpstr>Training a HMM</vt:lpstr>
      <vt:lpstr>PowerPoint Presentation</vt:lpstr>
      <vt:lpstr>Hidden Markov Models for Part of Speech Tagging</vt:lpstr>
      <vt:lpstr>Part of speech tagging</vt:lpstr>
      <vt:lpstr>POS examples</vt:lpstr>
      <vt:lpstr>POS Tagging example</vt:lpstr>
      <vt:lpstr>POS Tagging</vt:lpstr>
      <vt:lpstr>POS tagging as a sequence classification task</vt:lpstr>
      <vt:lpstr>Getting to HMM</vt:lpstr>
      <vt:lpstr>Getting to HMM</vt:lpstr>
      <vt:lpstr>Using Bayes Rule</vt:lpstr>
      <vt:lpstr>Likelihood and prior</vt:lpstr>
      <vt:lpstr>Two kinds of probabilities (1)</vt:lpstr>
      <vt:lpstr>Two kinds of probabilities (2)</vt:lpstr>
      <vt:lpstr>An Example: the verb “race”</vt:lpstr>
      <vt:lpstr>Disambiguating “race”</vt:lpstr>
      <vt:lpstr>ML Estimation</vt:lpstr>
      <vt:lpstr>HMM for PoS tagging</vt:lpstr>
      <vt:lpstr>B observation likelihoods for POS HMM</vt:lpstr>
      <vt:lpstr>The A matrix for the POS HMM</vt:lpstr>
      <vt:lpstr>The B matrix for the POS HMM</vt:lpstr>
      <vt:lpstr>Viterbi intuition: we are looking for the best ‘path’</vt:lpstr>
      <vt:lpstr>Viterbi example</vt:lpstr>
      <vt:lpstr>Outline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sentiment, etc</dc:title>
  <dc:creator>Dan Jurafsky</dc:creator>
  <cp:lastModifiedBy>Giuseppe Attardi</cp:lastModifiedBy>
  <cp:revision>105</cp:revision>
  <dcterms:created xsi:type="dcterms:W3CDTF">2011-01-19T20:50:47Z</dcterms:created>
  <dcterms:modified xsi:type="dcterms:W3CDTF">2018-03-12T10:04:39Z</dcterms:modified>
</cp:coreProperties>
</file>