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92"/>
  </p:notesMasterIdLst>
  <p:handoutMasterIdLst>
    <p:handoutMasterId r:id="rId93"/>
  </p:handoutMasterIdLst>
  <p:sldIdLst>
    <p:sldId id="708" r:id="rId2"/>
    <p:sldId id="781" r:id="rId3"/>
    <p:sldId id="784" r:id="rId4"/>
    <p:sldId id="844" r:id="rId5"/>
    <p:sldId id="846" r:id="rId6"/>
    <p:sldId id="744" r:id="rId7"/>
    <p:sldId id="785" r:id="rId8"/>
    <p:sldId id="748" r:id="rId9"/>
    <p:sldId id="804" r:id="rId10"/>
    <p:sldId id="788" r:id="rId11"/>
    <p:sldId id="817" r:id="rId12"/>
    <p:sldId id="823" r:id="rId13"/>
    <p:sldId id="824" r:id="rId14"/>
    <p:sldId id="805" r:id="rId15"/>
    <p:sldId id="806" r:id="rId16"/>
    <p:sldId id="807" r:id="rId17"/>
    <p:sldId id="815" r:id="rId18"/>
    <p:sldId id="808" r:id="rId19"/>
    <p:sldId id="809" r:id="rId20"/>
    <p:sldId id="810" r:id="rId21"/>
    <p:sldId id="812" r:id="rId22"/>
    <p:sldId id="813" r:id="rId23"/>
    <p:sldId id="814" r:id="rId24"/>
    <p:sldId id="745" r:id="rId25"/>
    <p:sldId id="778" r:id="rId26"/>
    <p:sldId id="779" r:id="rId27"/>
    <p:sldId id="711" r:id="rId28"/>
    <p:sldId id="845" r:id="rId29"/>
    <p:sldId id="755" r:id="rId30"/>
    <p:sldId id="811" r:id="rId31"/>
    <p:sldId id="776" r:id="rId32"/>
    <p:sldId id="789" r:id="rId33"/>
    <p:sldId id="843" r:id="rId34"/>
    <p:sldId id="782" r:id="rId35"/>
    <p:sldId id="818" r:id="rId36"/>
    <p:sldId id="819" r:id="rId37"/>
    <p:sldId id="798" r:id="rId38"/>
    <p:sldId id="826" r:id="rId39"/>
    <p:sldId id="759" r:id="rId40"/>
    <p:sldId id="754" r:id="rId41"/>
    <p:sldId id="756" r:id="rId42"/>
    <p:sldId id="757" r:id="rId43"/>
    <p:sldId id="758" r:id="rId44"/>
    <p:sldId id="827" r:id="rId45"/>
    <p:sldId id="715" r:id="rId46"/>
    <p:sldId id="828" r:id="rId47"/>
    <p:sldId id="829" r:id="rId48"/>
    <p:sldId id="830" r:id="rId49"/>
    <p:sldId id="831" r:id="rId50"/>
    <p:sldId id="832" r:id="rId51"/>
    <p:sldId id="800" r:id="rId52"/>
    <p:sldId id="760" r:id="rId53"/>
    <p:sldId id="761" r:id="rId54"/>
    <p:sldId id="816" r:id="rId55"/>
    <p:sldId id="762" r:id="rId56"/>
    <p:sldId id="763" r:id="rId57"/>
    <p:sldId id="716" r:id="rId58"/>
    <p:sldId id="717" r:id="rId59"/>
    <p:sldId id="796" r:id="rId60"/>
    <p:sldId id="797" r:id="rId61"/>
    <p:sldId id="792" r:id="rId62"/>
    <p:sldId id="847" r:id="rId63"/>
    <p:sldId id="848" r:id="rId64"/>
    <p:sldId id="794" r:id="rId65"/>
    <p:sldId id="793" r:id="rId66"/>
    <p:sldId id="849" r:id="rId67"/>
    <p:sldId id="723" r:id="rId68"/>
    <p:sldId id="835" r:id="rId69"/>
    <p:sldId id="738" r:id="rId70"/>
    <p:sldId id="751" r:id="rId71"/>
    <p:sldId id="752" r:id="rId72"/>
    <p:sldId id="736" r:id="rId73"/>
    <p:sldId id="737" r:id="rId74"/>
    <p:sldId id="733" r:id="rId75"/>
    <p:sldId id="836" r:id="rId76"/>
    <p:sldId id="837" r:id="rId77"/>
    <p:sldId id="839" r:id="rId78"/>
    <p:sldId id="840" r:id="rId79"/>
    <p:sldId id="841" r:id="rId80"/>
    <p:sldId id="842" r:id="rId81"/>
    <p:sldId id="838" r:id="rId82"/>
    <p:sldId id="833" r:id="rId83"/>
    <p:sldId id="746" r:id="rId84"/>
    <p:sldId id="747" r:id="rId85"/>
    <p:sldId id="834" r:id="rId86"/>
    <p:sldId id="739" r:id="rId87"/>
    <p:sldId id="741" r:id="rId88"/>
    <p:sldId id="771" r:id="rId89"/>
    <p:sldId id="742" r:id="rId90"/>
    <p:sldId id="780" r:id="rId9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5FF"/>
    <a:srgbClr val="DAC2FE"/>
    <a:srgbClr val="CFC2FE"/>
    <a:srgbClr val="E3C2FE"/>
    <a:srgbClr val="FFFFCC"/>
    <a:srgbClr val="EAEAEA"/>
    <a:srgbClr val="000099"/>
    <a:srgbClr val="3333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13" autoAdjust="0"/>
    <p:restoredTop sz="82396" autoAdjust="0"/>
  </p:normalViewPr>
  <p:slideViewPr>
    <p:cSldViewPr>
      <p:cViewPr varScale="1">
        <p:scale>
          <a:sx n="71" d="100"/>
          <a:sy n="71" d="100"/>
        </p:scale>
        <p:origin x="204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80" d="100"/>
        <a:sy n="180" d="100"/>
      </p:scale>
      <p:origin x="0" y="-43446"/>
    </p:cViewPr>
  </p:sorterViewPr>
  <p:notesViewPr>
    <p:cSldViewPr>
      <p:cViewPr varScale="1">
        <p:scale>
          <a:sx n="74" d="100"/>
          <a:sy n="74" d="100"/>
        </p:scale>
        <p:origin x="2504" y="168"/>
      </p:cViewPr>
      <p:guideLst/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B8FF3-38BB-4E4A-966E-490A0625E255}" type="datetimeFigureOut">
              <a:rPr lang="en-US" smtClean="0"/>
              <a:t>18/2/2019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BD36C-C0B8-7346-9515-B326A4254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14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3D16734D-2A19-4E74-A0EA-F2D133F8C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009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33A391-37F9-4D23-BAC3-E19B61F3A98B}" type="slidenum">
              <a:rPr lang="en-US">
                <a:latin typeface="Arial" charset="0"/>
              </a:rPr>
              <a:pPr/>
              <a:t>1</a:t>
            </a:fld>
            <a:endParaRPr lang="en-US"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993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5"/>
            <a:ext cx="1930400" cy="6856413"/>
          </a:xfrm>
          <a:prstGeom prst="rect">
            <a:avLst/>
          </a:prstGeom>
          <a:gradFill rotWithShape="0">
            <a:gsLst>
              <a:gs pos="0">
                <a:srgbClr val="33CCCC"/>
              </a:gs>
              <a:gs pos="50000">
                <a:srgbClr val="33CCCC">
                  <a:gamma/>
                  <a:tint val="0"/>
                  <a:invGamma/>
                </a:srgbClr>
              </a:gs>
              <a:gs pos="100000">
                <a:srgbClr val="33CC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930400" y="1447800"/>
            <a:ext cx="10259485" cy="1752600"/>
          </a:xfrm>
          <a:prstGeom prst="rect">
            <a:avLst/>
          </a:prstGeom>
          <a:gradFill rotWithShape="0">
            <a:gsLst>
              <a:gs pos="0">
                <a:srgbClr val="33CCCC">
                  <a:gamma/>
                  <a:tint val="0"/>
                  <a:invGamma/>
                </a:srgbClr>
              </a:gs>
              <a:gs pos="100000">
                <a:srgbClr val="33CCCC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3505200"/>
            <a:ext cx="6299200" cy="152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64717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622610" y="1638300"/>
            <a:ext cx="9290719" cy="13716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4717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3200" y="41148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9898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-1"/>
            <a:ext cx="10523008" cy="75500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7188" marR="0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0000"/>
              <a:buFont typeface="Wingdings" pitchFamily="2" charset="2"/>
              <a:buChar char="l"/>
              <a:tabLst/>
              <a:defRPr sz="2400" b="0">
                <a:latin typeface="Calibri" pitchFamily="34" charset="0"/>
              </a:defRPr>
            </a:lvl1pPr>
            <a:lvl2pPr marL="628650" marR="0" indent="-2714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 sz="2200" b="0">
                <a:latin typeface="Calibri" pitchFamily="34" charset="0"/>
              </a:defRPr>
            </a:lvl2pPr>
            <a:lvl3pPr marL="900113" marR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Tx/>
              <a:buFontTx/>
              <a:buChar char="•"/>
              <a:tabLst/>
              <a:defRPr sz="2000" b="0">
                <a:latin typeface="Calibri" pitchFamily="34" charset="0"/>
              </a:defRPr>
            </a:lvl3pPr>
            <a:lvl4pPr marL="1071563" marR="0" indent="-1714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 b="0">
                <a:latin typeface="Calibri" pitchFamily="34" charset="0"/>
              </a:defRPr>
            </a:lvl4pPr>
            <a:lvl5pPr marL="1257300" marR="0" indent="-185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Tx/>
              <a:buFontTx/>
              <a:buChar char="•"/>
              <a:tabLst/>
              <a:defRPr sz="1800" b="0"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9144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-1"/>
            <a:ext cx="10624610" cy="75500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4800" y="1278321"/>
            <a:ext cx="4826000" cy="5255830"/>
          </a:xfrm>
        </p:spPr>
        <p:txBody>
          <a:bodyPr/>
          <a:lstStyle>
            <a:lvl1pPr>
              <a:defRPr sz="2400" b="0">
                <a:latin typeface="Calibri" pitchFamily="34" charset="0"/>
              </a:defRPr>
            </a:lvl1pPr>
            <a:lvl2pPr>
              <a:defRPr sz="2200" b="0">
                <a:latin typeface="Calibri" pitchFamily="34" charset="0"/>
              </a:defRPr>
            </a:lvl2pPr>
            <a:lvl3pPr>
              <a:defRPr sz="2000" b="0">
                <a:latin typeface="Calibri" pitchFamily="34" charset="0"/>
              </a:defRPr>
            </a:lvl3pPr>
            <a:lvl4pPr>
              <a:defRPr sz="1800" b="0">
                <a:latin typeface="Calibri" pitchFamily="34" charset="0"/>
              </a:defRPr>
            </a:lvl4pPr>
            <a:lvl5pPr>
              <a:defRPr sz="1800" b="0">
                <a:latin typeface="Calibri" pitchFamily="34" charset="0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DECFEE2-CE70-496C-B424-6F282209B752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897421" y="1278321"/>
            <a:ext cx="4826000" cy="5255830"/>
          </a:xfrm>
        </p:spPr>
        <p:txBody>
          <a:bodyPr/>
          <a:lstStyle>
            <a:lvl1pPr>
              <a:defRPr sz="2400" b="0">
                <a:latin typeface="Calibri" pitchFamily="34" charset="0"/>
              </a:defRPr>
            </a:lvl1pPr>
            <a:lvl2pPr>
              <a:defRPr sz="2200" b="0">
                <a:latin typeface="Calibri" pitchFamily="34" charset="0"/>
              </a:defRPr>
            </a:lvl2pPr>
            <a:lvl3pPr>
              <a:defRPr sz="2000" b="0">
                <a:latin typeface="Calibri" pitchFamily="34" charset="0"/>
              </a:defRPr>
            </a:lvl3pPr>
            <a:lvl4pPr>
              <a:defRPr sz="1800" b="0">
                <a:latin typeface="Calibri" pitchFamily="34" charset="0"/>
              </a:defRPr>
            </a:lvl4pPr>
            <a:lvl5pPr>
              <a:defRPr sz="1800" b="0">
                <a:latin typeface="Calibri" pitchFamily="34" charset="0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6485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-1"/>
            <a:ext cx="10624610" cy="75500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769100" y="1163106"/>
            <a:ext cx="4826000" cy="668337"/>
          </a:xfr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effectLst/>
              </a:defRPr>
            </a:lvl1pPr>
            <a:lvl2pPr marL="257175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574800" y="1163105"/>
            <a:ext cx="4826000" cy="668337"/>
          </a:xfr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effectLst/>
              </a:defRPr>
            </a:lvl1pPr>
            <a:lvl2pPr marL="257175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55F990B-26DF-49D0-94B4-2DA5C0F84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4800" y="1991101"/>
            <a:ext cx="4826000" cy="4543050"/>
          </a:xfrm>
        </p:spPr>
        <p:txBody>
          <a:bodyPr/>
          <a:lstStyle>
            <a:lvl1pPr>
              <a:defRPr sz="2400" b="0">
                <a:latin typeface="Calibri" pitchFamily="34" charset="0"/>
              </a:defRPr>
            </a:lvl1pPr>
            <a:lvl2pPr>
              <a:defRPr sz="2200" b="0">
                <a:latin typeface="Calibri" pitchFamily="34" charset="0"/>
              </a:defRPr>
            </a:lvl2pPr>
            <a:lvl3pPr>
              <a:defRPr sz="2000" b="0">
                <a:latin typeface="Calibri" pitchFamily="34" charset="0"/>
              </a:defRPr>
            </a:lvl3pPr>
            <a:lvl4pPr>
              <a:defRPr sz="1800" b="0">
                <a:latin typeface="Calibri" pitchFamily="34" charset="0"/>
              </a:defRPr>
            </a:lvl4pPr>
            <a:lvl5pPr>
              <a:defRPr sz="1800" b="0">
                <a:latin typeface="Calibri" pitchFamily="34" charset="0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54D40C9-44E8-4D29-B889-2E1A02D7FE86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769100" y="1989317"/>
            <a:ext cx="4826000" cy="4543050"/>
          </a:xfrm>
        </p:spPr>
        <p:txBody>
          <a:bodyPr/>
          <a:lstStyle>
            <a:lvl1pPr>
              <a:defRPr sz="2400" b="0">
                <a:latin typeface="Calibri" pitchFamily="34" charset="0"/>
              </a:defRPr>
            </a:lvl1pPr>
            <a:lvl2pPr>
              <a:defRPr sz="2200" b="0">
                <a:latin typeface="Calibri" pitchFamily="34" charset="0"/>
              </a:defRPr>
            </a:lvl2pPr>
            <a:lvl3pPr>
              <a:defRPr sz="2000" b="0">
                <a:latin typeface="Calibri" pitchFamily="34" charset="0"/>
              </a:defRPr>
            </a:lvl3pPr>
            <a:lvl4pPr>
              <a:defRPr sz="1800" b="0">
                <a:latin typeface="Calibri" pitchFamily="34" charset="0"/>
              </a:defRPr>
            </a:lvl4pPr>
            <a:lvl5pPr>
              <a:defRPr sz="1800" b="0">
                <a:latin typeface="Calibri" pitchFamily="34" charset="0"/>
              </a:defRPr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0564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640" y="-1"/>
            <a:ext cx="10404768" cy="75500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48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979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020" y="0"/>
            <a:ext cx="10363200" cy="7406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4220" y="1470345"/>
            <a:ext cx="5080000" cy="4835525"/>
          </a:xfrm>
        </p:spPr>
        <p:txBody>
          <a:bodyPr/>
          <a:lstStyle>
            <a:lvl1pPr>
              <a:defRPr b="0">
                <a:latin typeface="Tw Cen MT" pitchFamily="34" charset="0"/>
              </a:defRPr>
            </a:lvl1pPr>
            <a:lvl2pPr>
              <a:defRPr b="0">
                <a:latin typeface="Tw Cen MT" pitchFamily="34" charset="0"/>
              </a:defRPr>
            </a:lvl2pPr>
            <a:lvl3pPr>
              <a:defRPr b="0">
                <a:latin typeface="Tw Cen MT" pitchFamily="34" charset="0"/>
              </a:defRPr>
            </a:lvl3pPr>
            <a:lvl4pPr>
              <a:defRPr b="0">
                <a:latin typeface="Tw Cen MT" pitchFamily="34" charset="0"/>
              </a:defRPr>
            </a:lvl4pPr>
            <a:lvl5pPr>
              <a:defRPr sz="1800" b="0">
                <a:latin typeface="Tw Cen MT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4102D0A-6578-4DD6-BA8D-CCAA3C29F85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487400" y="1470344"/>
            <a:ext cx="5080000" cy="4835525"/>
          </a:xfrm>
        </p:spPr>
        <p:txBody>
          <a:bodyPr/>
          <a:lstStyle>
            <a:lvl1pPr>
              <a:defRPr b="0">
                <a:latin typeface="Tw Cen MT" pitchFamily="34" charset="0"/>
              </a:defRPr>
            </a:lvl1pPr>
            <a:lvl2pPr>
              <a:defRPr b="0">
                <a:latin typeface="Tw Cen MT" pitchFamily="34" charset="0"/>
              </a:defRPr>
            </a:lvl2pPr>
            <a:lvl3pPr>
              <a:defRPr b="0">
                <a:latin typeface="Tw Cen MT" pitchFamily="34" charset="0"/>
              </a:defRPr>
            </a:lvl3pPr>
            <a:lvl4pPr>
              <a:defRPr b="0">
                <a:latin typeface="Tw Cen MT" pitchFamily="34" charset="0"/>
              </a:defRPr>
            </a:lvl4pPr>
            <a:lvl5pPr>
              <a:defRPr sz="1800" b="0">
                <a:latin typeface="Tw Cen MT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82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EDFBFB"/>
            </a:gs>
            <a:gs pos="7000">
              <a:schemeClr val="bg1">
                <a:lumMod val="65000"/>
              </a:schemeClr>
            </a:gs>
            <a:gs pos="100000">
              <a:schemeClr val="bg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-7408" y="-2"/>
            <a:ext cx="12199408" cy="755003"/>
          </a:xfrm>
          <a:prstGeom prst="rect">
            <a:avLst/>
          </a:prstGeom>
          <a:gradFill flip="none" rotWithShape="1">
            <a:gsLst>
              <a:gs pos="0">
                <a:srgbClr val="34CCCC"/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 cap="sq" cmpd="sng" algn="ctr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254000" dist="762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46148" name="Rectangle 4"/>
          <p:cNvSpPr>
            <a:spLocks noChangeArrowheads="1"/>
          </p:cNvSpPr>
          <p:nvPr/>
        </p:nvSpPr>
        <p:spPr bwMode="auto">
          <a:xfrm>
            <a:off x="914400" y="6629401"/>
            <a:ext cx="10363200" cy="237968"/>
          </a:xfrm>
          <a:prstGeom prst="rect">
            <a:avLst/>
          </a:prstGeom>
          <a:gradFill rotWithShape="1">
            <a:gsLst>
              <a:gs pos="20000">
                <a:schemeClr val="bg1">
                  <a:lumMod val="75000"/>
                </a:schemeClr>
              </a:gs>
              <a:gs pos="100000">
                <a:schemeClr val="folHlink">
                  <a:gamma/>
                  <a:shade val="6313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sp>
        <p:nvSpPr>
          <p:cNvPr id="64615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-1"/>
            <a:ext cx="10523008" cy="75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4615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239920"/>
            <a:ext cx="9601200" cy="529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lowchart: Manual Input 2"/>
          <p:cNvSpPr/>
          <p:nvPr/>
        </p:nvSpPr>
        <p:spPr bwMode="auto">
          <a:xfrm rot="16200000" flipV="1">
            <a:off x="-2598984" y="3353985"/>
            <a:ext cx="6112368" cy="914400"/>
          </a:xfrm>
          <a:prstGeom prst="flowChartManualInput">
            <a:avLst/>
          </a:prstGeom>
          <a:gradFill>
            <a:gsLst>
              <a:gs pos="1000">
                <a:srgbClr val="34CCCC"/>
              </a:gs>
              <a:gs pos="100000">
                <a:schemeClr val="bg1"/>
              </a:gs>
            </a:gsLst>
            <a:lin ang="0" scaled="1"/>
          </a:gradFill>
          <a:ln w="12700" cap="sq" cmpd="sng" algn="ctr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5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56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w Cen MT Condensed" pitchFamily="34" charset="0"/>
        </a:defRPr>
      </a:lvl5pPr>
      <a:lvl6pPr marL="257175"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6pPr>
      <a:lvl7pPr marL="514350"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7pPr>
      <a:lvl8pPr marL="771525"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8pPr>
      <a:lvl9pPr marL="1028700" algn="l" rtl="0" eaLnBrk="1" fontAlgn="base" hangingPunct="1">
        <a:spcBef>
          <a:spcPct val="0"/>
        </a:spcBef>
        <a:spcAft>
          <a:spcPct val="0"/>
        </a:spcAft>
        <a:defRPr kumimoji="1" sz="2475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</a:defRPr>
      </a:lvl9pPr>
    </p:titleStyle>
    <p:bodyStyle>
      <a:lvl1pPr marL="357188" indent="-3571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kumimoji="1" sz="2400" b="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+mn-ea"/>
          <a:cs typeface="+mn-cs"/>
        </a:defRPr>
      </a:lvl1pPr>
      <a:lvl2pPr marL="628650" indent="-271463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kumimoji="1" sz="2200" b="0">
          <a:solidFill>
            <a:schemeClr val="tx1"/>
          </a:solidFill>
          <a:latin typeface="Calibri" pitchFamily="34" charset="0"/>
        </a:defRPr>
      </a:lvl2pPr>
      <a:lvl3pPr marL="900113" indent="-25717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 b="0">
          <a:solidFill>
            <a:schemeClr val="tx1"/>
          </a:solidFill>
          <a:latin typeface="Calibri" pitchFamily="34" charset="0"/>
        </a:defRPr>
      </a:lvl3pPr>
      <a:lvl4pPr marL="1071563" indent="-171450" algn="l" rtl="0" eaLnBrk="1" fontAlgn="base" hangingPunct="1">
        <a:spcBef>
          <a:spcPct val="20000"/>
        </a:spcBef>
        <a:spcAft>
          <a:spcPct val="0"/>
        </a:spcAft>
        <a:buChar char="–"/>
        <a:defRPr kumimoji="1" b="0">
          <a:solidFill>
            <a:schemeClr val="tx1"/>
          </a:solidFill>
          <a:latin typeface="Calibri" pitchFamily="34" charset="0"/>
        </a:defRPr>
      </a:lvl4pPr>
      <a:lvl5pPr marL="1257300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600" b="0">
          <a:solidFill>
            <a:schemeClr val="tx1"/>
          </a:solidFill>
          <a:latin typeface="Calibri" pitchFamily="34" charset="0"/>
        </a:defRPr>
      </a:lvl5pPr>
      <a:lvl6pPr marL="1414463" indent="-1285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125" b="1">
          <a:solidFill>
            <a:schemeClr val="tx1"/>
          </a:solidFill>
          <a:latin typeface="+mn-lt"/>
        </a:defRPr>
      </a:lvl6pPr>
      <a:lvl7pPr marL="1671638" indent="-1285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125" b="1">
          <a:solidFill>
            <a:schemeClr val="tx1"/>
          </a:solidFill>
          <a:latin typeface="+mn-lt"/>
        </a:defRPr>
      </a:lvl7pPr>
      <a:lvl8pPr marL="1928813" indent="-1285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125" b="1">
          <a:solidFill>
            <a:schemeClr val="tx1"/>
          </a:solidFill>
          <a:latin typeface="+mn-lt"/>
        </a:defRPr>
      </a:lvl8pPr>
      <a:lvl9pPr marL="2185988" indent="-12858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1125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Microformat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l.facebook.com/l.php?u=http://www.jetpress.org/volume1/moravec.pdf&amp;h=ATNU2uW0bJiwVQsATEIqQTB2AKE4_z3ZNIIdexe8M_DsE9Id0A4aVCHsKc0YgzM_dJF1QALAPwWq9_BF_hT2yQplRZvtC-se6rKAcbNRYvj6QykgdEJHeyRdtc-JQmG4_jqM79ekqeO2R40IQ83H7xb-z2jNy6mM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TWg80Jw8_s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frm=1&amp;source=images&amp;cd=&amp;cad=rja&amp;docid=OelvQtWhfKf-rM&amp;tbnid=yGlOb-4Pr2bGbM:&amp;ved=0CAUQjRw&amp;url=http://google.wikia.com/wiki/File:Google_Translate_iOS_logo.png&amp;ei=V646Uo7ANKap0QXw-oCIDg&amp;psig=AFQjCNG8kWaSWhJ6tgc1hwx-SmpEbj28zg&amp;ust=1379663650627042" TargetMode="External"/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hyperlink" Target="http://www.google.com/url?sa=i&amp;rct=j&amp;q=&amp;esrc=s&amp;frm=1&amp;source=images&amp;cd=&amp;cad=rja&amp;docid=b910v2oAXwAvYM&amp;tbnid=vHDdipEjrrlfYM:&amp;ved=0CAUQjRw&amp;url=http://www.prwatch.org/spin/2011/11/11160/apples-new-iphone-4s-opposes-abortion&amp;ei=bq86UvaxBq3y0gWgl4DYDA&amp;psig=AFQjCNG7YW8SAUyZKpBmEKPvnXlg96mSVA&amp;ust=137966406806306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frm=1&amp;source=images&amp;cd=&amp;cad=rja&amp;docid=41ZDnfJp2vKJUM&amp;tbnid=BT2lfNiNVBUt2M:&amp;ved=0CAUQjRw&amp;url=http://mentalfloss.com/article/51543/what-ibm-watson-7-videos-jeopardy-era&amp;ei=cqw6UuqgDsTlswaR24HwCg&amp;psig=AFQjCNG_n1579zOxVRvU9rrZl0Y7l72Brg&amp;ust=1379663111274137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://www.google.com/url?sa=i&amp;rct=j&amp;q=&amp;esrc=s&amp;frm=1&amp;source=images&amp;cd=&amp;cad=rja&amp;docid=EkAbALVOGSGkLM&amp;tbnid=lG0Y6aUdoOCIeM:&amp;ved=0CAUQjRw&amp;url=http://reliablesoftwares.com/blog/2013/02/20/google-now-your-personal-assistant/google-now-logo/&amp;ei=3sI6UuTtMrGa0QXm94DwDw&amp;psig=AFQjCNHMjGCpG46L6gl6i3C_K-CC5hmmrg&amp;ust=1379669077546274" TargetMode="External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TXJCEvCDYk?t=848" TargetMode="External"/><Relationship Id="rId2" Type="http://schemas.openxmlformats.org/officeDocument/2006/relationships/hyperlink" Target="https://www.youtube.com/watch?v=kTXJCEvCDY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pload.wikimedia.org/wikipedia/commons/b/bb/Musopen_-_In_the_Hall_Of_The_Mountain_King.og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pKx7Oi0oeM/?end=38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TXJCEvCDYk?t=848" TargetMode="External"/><Relationship Id="rId2" Type="http://schemas.openxmlformats.org/officeDocument/2006/relationships/hyperlink" Target="https://www.youtube.com/watch?v=kTXJCEvCDY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pload.wikimedia.org/wikipedia/commons/b/bb/Musopen_-_In_the_Hall_Of_The_Mountain_King.og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xm8iUjzgPTg" TargetMode="External"/><Relationship Id="rId2" Type="http://schemas.openxmlformats.org/officeDocument/2006/relationships/hyperlink" Target="http://www.aaai.org/Magazine/Watson/watson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hyperlink" Target="http://googleblog.blogspot.com/2011/02/introducing-google-translate-app-for.html" TargetMode="External"/><Relationship Id="rId4" Type="http://schemas.openxmlformats.org/officeDocument/2006/relationships/hyperlink" Target="http://www.youtube.com/watch?v=dr7IxQeXr7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FmGNwMyFCqo" TargetMode="External"/><Relationship Id="rId1" Type="http://schemas.openxmlformats.org/officeDocument/2006/relationships/video" Target="https://www.youtube.com/embed/m3u-1yttrVw" TargetMode="Externa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elearning.di.unipi.it/course/view.php?id=112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alphagomovie.com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varianceexplained.org/r/ds-ml-ai/" TargetMode="Externa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tanl.di.unipi.it/embeddings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nlp.stanford.edu:8080/corenlp/" TargetMode="External"/><Relationship Id="rId2" Type="http://schemas.openxmlformats.org/officeDocument/2006/relationships/hyperlink" Target="http://tanl.di.unipi.it/it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googleresearch.blogspot.com/2015/06/a-multilingual-corpus-of-automatically.html" TargetMode="External"/><Relationship Id="rId7" Type="http://schemas.openxmlformats.org/officeDocument/2006/relationships/hyperlink" Target="http://googleresearch.blogspot.com/2015/11/computer-respond-to-this-email.html" TargetMode="External"/><Relationship Id="rId2" Type="http://schemas.openxmlformats.org/officeDocument/2006/relationships/hyperlink" Target="http://googleresearch.blogspot.com/2013/12/free-language-lessons-for-computers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oogleresearch.blogspot.com/2014/04/a-billion-words-because-todays-language.html" TargetMode="External"/><Relationship Id="rId5" Type="http://schemas.openxmlformats.org/officeDocument/2006/relationships/hyperlink" Target="http://googleresearch.blogspot.com/2014/08/teaching-machines-to-read-between-lines.html" TargetMode="External"/><Relationship Id="rId4" Type="http://schemas.openxmlformats.org/officeDocument/2006/relationships/hyperlink" Target="http://googleresearch.blogspot.com/2014/11/a-picture-is-worth-thousand-coherent.html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as.edu/ideas/2017/machine-learning-lecun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tanl.di.unipi.it/embeddings/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tanl.di.unipi.it/it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903482" y="1710099"/>
            <a:ext cx="7772400" cy="1371600"/>
          </a:xfrm>
        </p:spPr>
        <p:txBody>
          <a:bodyPr/>
          <a:lstStyle/>
          <a:p>
            <a:r>
              <a:rPr lang="en-US" dirty="0">
                <a:effectLst/>
              </a:rPr>
              <a:t>Human Language Technologies</a:t>
            </a:r>
          </a:p>
        </p:txBody>
      </p:sp>
      <p:sp>
        <p:nvSpPr>
          <p:cNvPr id="642053" name="Rectangle 5"/>
          <p:cNvSpPr>
            <a:spLocks noGrp="1" noChangeArrowheads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Giuseppe Attardi</a:t>
            </a:r>
          </a:p>
          <a:p>
            <a:pPr>
              <a:defRPr/>
            </a:pPr>
            <a:r>
              <a:rPr lang="en-US" sz="2400" i="1" dirty="0" err="1">
                <a:latin typeface="+mj-lt"/>
              </a:rPr>
              <a:t>Dipartimento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di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Informatica</a:t>
            </a:r>
            <a:endParaRPr lang="en-US" sz="2400" i="1" dirty="0">
              <a:latin typeface="+mj-lt"/>
            </a:endParaRPr>
          </a:p>
          <a:p>
            <a:pPr>
              <a:defRPr/>
            </a:pPr>
            <a:r>
              <a:rPr lang="en-US" sz="2400" i="1" dirty="0" err="1">
                <a:latin typeface="+mj-lt"/>
              </a:rPr>
              <a:t>Università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di</a:t>
            </a:r>
            <a:r>
              <a:rPr lang="en-US" sz="2400" i="1" dirty="0">
                <a:latin typeface="+mj-lt"/>
              </a:rPr>
              <a:t> Pisa</a:t>
            </a:r>
          </a:p>
        </p:txBody>
      </p:sp>
      <p:grpSp>
        <p:nvGrpSpPr>
          <p:cNvPr id="3076" name="Group 6"/>
          <p:cNvGrpSpPr>
            <a:grpSpLocks/>
          </p:cNvGrpSpPr>
          <p:nvPr/>
        </p:nvGrpSpPr>
        <p:grpSpPr bwMode="auto">
          <a:xfrm>
            <a:off x="9115642" y="115887"/>
            <a:ext cx="1090181" cy="1256502"/>
            <a:chOff x="419" y="2976"/>
            <a:chExt cx="959" cy="1057"/>
          </a:xfrm>
        </p:grpSpPr>
        <p:pic>
          <p:nvPicPr>
            <p:cNvPr id="3077" name="Picture 7" descr="cherubin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0" y="2976"/>
              <a:ext cx="822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8" name="Text Box 8"/>
            <p:cNvSpPr txBox="1">
              <a:spLocks noChangeArrowheads="1"/>
            </p:cNvSpPr>
            <p:nvPr/>
          </p:nvSpPr>
          <p:spPr bwMode="auto">
            <a:xfrm>
              <a:off x="419" y="3839"/>
              <a:ext cx="95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900">
                  <a:solidFill>
                    <a:srgbClr val="006699"/>
                  </a:solidFill>
                  <a:latin typeface="Palatino Linotype" pitchFamily="18" charset="0"/>
                </a:rPr>
                <a:t>Università di Pisa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vs Unstructured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effectLst/>
              </a:rPr>
              <a:t>85%</a:t>
            </a:r>
            <a:r>
              <a:rPr lang="en-US" dirty="0">
                <a:effectLst/>
              </a:rPr>
              <a:t> of business-relevant information originates in unstructured form, primarily text, according to </a:t>
            </a:r>
            <a:r>
              <a:rPr lang="en-US" dirty="0" err="1">
                <a:effectLst/>
              </a:rPr>
              <a:t>Anant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Jhingran</a:t>
            </a:r>
            <a:r>
              <a:rPr lang="en-US" dirty="0">
                <a:effectLst/>
              </a:rPr>
              <a:t> of IBM Research.</a:t>
            </a:r>
          </a:p>
          <a:p>
            <a:r>
              <a:rPr lang="en-US" dirty="0">
                <a:effectLst/>
              </a:rPr>
              <a:t>Information is mostly communicated by reading or writing e-mails, reports, or articles and the like, in conversations, or by listening/watching media</a:t>
            </a:r>
          </a:p>
          <a:p>
            <a:r>
              <a:rPr lang="en-US" dirty="0">
                <a:effectLst/>
              </a:rPr>
              <a:t>Attempts to turn text into structured (HTML) or </a:t>
            </a:r>
            <a:r>
              <a:rPr lang="en-US" dirty="0">
                <a:effectLst/>
                <a:hlinkClick r:id="rId2"/>
              </a:rPr>
              <a:t>microformat </a:t>
            </a:r>
            <a:r>
              <a:rPr lang="en-US" dirty="0">
                <a:effectLst/>
              </a:rPr>
              <a:t>only scratch the surface</a:t>
            </a:r>
          </a:p>
          <a:p>
            <a:r>
              <a:rPr lang="en-US" dirty="0">
                <a:effectLst/>
              </a:rPr>
              <a:t>Problems:</a:t>
            </a:r>
          </a:p>
          <a:p>
            <a:pPr lvl="1"/>
            <a:r>
              <a:rPr lang="en-US" dirty="0"/>
              <a:t>Requires universal agreed ontologies</a:t>
            </a:r>
          </a:p>
          <a:p>
            <a:pPr lvl="1"/>
            <a:r>
              <a:rPr lang="en-US" dirty="0">
                <a:effectLst/>
              </a:rPr>
              <a:t>Additional effort</a:t>
            </a:r>
          </a:p>
          <a:p>
            <a:r>
              <a:rPr lang="en-US" dirty="0">
                <a:effectLst/>
              </a:rPr>
              <a:t>Entity linking attempts to provide a bridge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338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Human Language Technology</a:t>
            </a:r>
            <a:br>
              <a:rPr lang="en-US" dirty="0"/>
            </a:br>
            <a:r>
              <a:rPr lang="en-US" dirty="0"/>
              <a:t>State of the art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68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history of NLP: 1950s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Early NLP (Machine Translation) on machines less powerful than pocket calculators</a:t>
            </a:r>
          </a:p>
          <a:p>
            <a:r>
              <a:rPr lang="en-US" dirty="0"/>
              <a:t>Foundational work on automata, formal languages, probabilities, and information theory</a:t>
            </a:r>
          </a:p>
          <a:p>
            <a:r>
              <a:rPr lang="en-US" dirty="0"/>
              <a:t>First speech systems (Davis et al., Bell Labs)</a:t>
            </a:r>
          </a:p>
          <a:p>
            <a:r>
              <a:rPr lang="en-US" dirty="0"/>
              <a:t>MT heavily funded by military – a lot of it was just word substitution programs but there were a few seeds of later successes, e.g., trigrams</a:t>
            </a:r>
          </a:p>
          <a:p>
            <a:r>
              <a:rPr lang="en-US" dirty="0"/>
              <a:t>Little understanding of natural language syntax, semantics, pragmatics</a:t>
            </a:r>
          </a:p>
          <a:p>
            <a:r>
              <a:rPr lang="en-US" dirty="0"/>
              <a:t>Problem soon appeared </a:t>
            </a:r>
            <a:r>
              <a:rPr lang="en-US" dirty="0">
                <a:solidFill>
                  <a:srgbClr val="FF0000"/>
                </a:solidFill>
              </a:rPr>
              <a:t>intractable</a:t>
            </a:r>
          </a:p>
          <a:p>
            <a:r>
              <a:rPr lang="en-US" dirty="0">
                <a:solidFill>
                  <a:srgbClr val="FF0000"/>
                </a:solidFill>
              </a:rPr>
              <a:t>AI Winter</a:t>
            </a:r>
            <a:r>
              <a:rPr lang="en-US" dirty="0"/>
              <a:t>: discipline mostly neglected</a:t>
            </a:r>
          </a:p>
        </p:txBody>
      </p:sp>
    </p:spTree>
    <p:extLst>
      <p:ext uri="{BB962C8B-B14F-4D97-AF65-F5344CB8AC3E}">
        <p14:creationId xmlns:p14="http://schemas.microsoft.com/office/powerpoint/2010/main" val="1083691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Resurgence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72075" y="1278320"/>
            <a:ext cx="4826000" cy="5255830"/>
          </a:xfrm>
        </p:spPr>
        <p:txBody>
          <a:bodyPr/>
          <a:lstStyle/>
          <a:p>
            <a:r>
              <a:rPr lang="en-US" dirty="0">
                <a:hlinkClick r:id="rId2"/>
              </a:rPr>
              <a:t>Hans Moravec</a:t>
            </a:r>
            <a:r>
              <a:rPr lang="en-US" dirty="0"/>
              <a:t> in 1978 was saying that it was impossible to achieve AI because of insufficient computing power</a:t>
            </a:r>
          </a:p>
          <a:p>
            <a:pPr lvl="1"/>
            <a:r>
              <a:rPr lang="en-US" dirty="0"/>
              <a:t>10</a:t>
            </a:r>
            <a:r>
              <a:rPr lang="en-US" baseline="30000" dirty="0"/>
              <a:t>9</a:t>
            </a:r>
            <a:r>
              <a:rPr lang="en-US" dirty="0"/>
              <a:t> increase required</a:t>
            </a:r>
          </a:p>
          <a:p>
            <a:pPr lvl="1"/>
            <a:r>
              <a:rPr lang="en-US" dirty="0"/>
              <a:t>expected to be available by 40 years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800DF0-1975-4A38-924E-775214AEB72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574801" y="1278320"/>
            <a:ext cx="4826000" cy="5255830"/>
          </a:xfrm>
        </p:spPr>
        <p:txBody>
          <a:bodyPr/>
          <a:lstStyle/>
          <a:p>
            <a:r>
              <a:rPr lang="en-US" dirty="0"/>
              <a:t>‘90s: introduction of statistical methods</a:t>
            </a:r>
          </a:p>
          <a:p>
            <a:r>
              <a:rPr lang="en-US" dirty="0"/>
              <a:t>Challenges: NIST (speech, </a:t>
            </a:r>
            <a:r>
              <a:rPr lang="en-US" dirty="0" err="1"/>
              <a:t>Trec</a:t>
            </a:r>
            <a:r>
              <a:rPr lang="en-US" dirty="0"/>
              <a:t>, MT), Netflix, DARPA Grand Challenge</a:t>
            </a:r>
          </a:p>
          <a:p>
            <a:r>
              <a:rPr lang="en-US" dirty="0"/>
              <a:t>2010’s: Deep Learning</a:t>
            </a:r>
          </a:p>
        </p:txBody>
      </p:sp>
    </p:spTree>
    <p:extLst>
      <p:ext uri="{BB962C8B-B14F-4D97-AF65-F5344CB8AC3E}">
        <p14:creationId xmlns:p14="http://schemas.microsoft.com/office/powerpoint/2010/main" val="789053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878027" y="4724401"/>
            <a:ext cx="34115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 altLang="en-US" b="1"/>
              <a:t>…and bad airline food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174" y="-17009"/>
            <a:ext cx="8903828" cy="7837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2001 a space Odyssey: 40 years later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929883" y="1747839"/>
            <a:ext cx="8198367" cy="2135187"/>
            <a:chOff x="4922" y="1793867"/>
            <a:chExt cx="8198164" cy="2134317"/>
          </a:xfrm>
        </p:grpSpPr>
        <p:sp>
          <p:nvSpPr>
            <p:cNvPr id="7191" name="TextBox 7"/>
            <p:cNvSpPr txBox="1">
              <a:spLocks noChangeArrowheads="1"/>
            </p:cNvSpPr>
            <p:nvPr/>
          </p:nvSpPr>
          <p:spPr bwMode="auto">
            <a:xfrm>
              <a:off x="4922" y="1793867"/>
              <a:ext cx="2597122" cy="461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9pPr>
            </a:lstStyle>
            <a:p>
              <a:pPr eaLnBrk="1" hangingPunct="1"/>
              <a:r>
                <a:rPr lang="en-US" altLang="en-US" b="1" dirty="0"/>
                <a:t>Computer chess</a:t>
              </a:r>
            </a:p>
          </p:txBody>
        </p:sp>
        <p:pic>
          <p:nvPicPr>
            <p:cNvPr id="7192" name="Picture 8" descr="32_ches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3265" y="1793867"/>
              <a:ext cx="4599821" cy="2134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764173" y="2373313"/>
            <a:ext cx="8527591" cy="1663700"/>
            <a:chOff x="-171670" y="2373768"/>
            <a:chExt cx="8528174" cy="1663700"/>
          </a:xfrm>
        </p:grpSpPr>
        <p:sp>
          <p:nvSpPr>
            <p:cNvPr id="7189" name="TextBox 10"/>
            <p:cNvSpPr txBox="1">
              <a:spLocks noChangeArrowheads="1"/>
            </p:cNvSpPr>
            <p:nvPr/>
          </p:nvSpPr>
          <p:spPr bwMode="auto">
            <a:xfrm>
              <a:off x="-171670" y="2373768"/>
              <a:ext cx="431910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9pPr>
            </a:lstStyle>
            <a:p>
              <a:pPr eaLnBrk="1" hangingPunct="1"/>
              <a:r>
                <a:rPr lang="en-US" altLang="en-US" b="1" dirty="0"/>
                <a:t>Audio-video communication</a:t>
              </a:r>
            </a:p>
          </p:txBody>
        </p:sp>
        <p:pic>
          <p:nvPicPr>
            <p:cNvPr id="7190" name="Picture 11" descr="On_Space_Station_V,_Dr._Heywood_Floyd_places_a_videocall_to_his_daughter_on_Earth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9004" y="2373768"/>
              <a:ext cx="4127500" cy="166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772951" y="3041651"/>
            <a:ext cx="7482175" cy="2214563"/>
            <a:chOff x="-91435" y="3041628"/>
            <a:chExt cx="7482429" cy="2214475"/>
          </a:xfrm>
        </p:grpSpPr>
        <p:sp>
          <p:nvSpPr>
            <p:cNvPr id="7187" name="TextBox 13"/>
            <p:cNvSpPr txBox="1">
              <a:spLocks noChangeArrowheads="1"/>
            </p:cNvSpPr>
            <p:nvPr/>
          </p:nvSpPr>
          <p:spPr bwMode="auto">
            <a:xfrm>
              <a:off x="-91435" y="3041628"/>
              <a:ext cx="3671323" cy="461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9pPr>
            </a:lstStyle>
            <a:p>
              <a:pPr eaLnBrk="1" hangingPunct="1"/>
              <a:r>
                <a:rPr lang="en-US" altLang="en-US" b="1"/>
                <a:t>On board entertainment</a:t>
              </a:r>
            </a:p>
          </p:txBody>
        </p:sp>
        <p:pic>
          <p:nvPicPr>
            <p:cNvPr id="7188" name="Picture 14" descr="IMAG3628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2708" y="3041628"/>
              <a:ext cx="3928286" cy="221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1868071" y="3357563"/>
            <a:ext cx="7323554" cy="2311400"/>
            <a:chOff x="-9055" y="3410960"/>
            <a:chExt cx="7324707" cy="2311600"/>
          </a:xfrm>
        </p:grpSpPr>
        <p:sp>
          <p:nvSpPr>
            <p:cNvPr id="7185" name="TextBox 16"/>
            <p:cNvSpPr txBox="1">
              <a:spLocks noChangeArrowheads="1"/>
            </p:cNvSpPr>
            <p:nvPr/>
          </p:nvSpPr>
          <p:spPr bwMode="auto">
            <a:xfrm>
              <a:off x="-9055" y="3760119"/>
              <a:ext cx="3006425" cy="461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9pPr>
            </a:lstStyle>
            <a:p>
              <a:pPr eaLnBrk="1" hangingPunct="1"/>
              <a:r>
                <a:rPr lang="en-US" altLang="en-US" b="1"/>
                <a:t>Computer graphics</a:t>
              </a:r>
            </a:p>
          </p:txBody>
        </p:sp>
        <p:pic>
          <p:nvPicPr>
            <p:cNvPr id="7186" name="Picture 17" descr="hal9000-2010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2106" y="3410960"/>
              <a:ext cx="4273546" cy="231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1945709" y="4343401"/>
            <a:ext cx="8274616" cy="2106613"/>
            <a:chOff x="81321" y="4343970"/>
            <a:chExt cx="8275183" cy="2105432"/>
          </a:xfrm>
        </p:grpSpPr>
        <p:sp>
          <p:nvSpPr>
            <p:cNvPr id="7183" name="TextBox 23"/>
            <p:cNvSpPr txBox="1">
              <a:spLocks noChangeArrowheads="1"/>
            </p:cNvSpPr>
            <p:nvPr/>
          </p:nvSpPr>
          <p:spPr bwMode="auto">
            <a:xfrm>
              <a:off x="81321" y="4343970"/>
              <a:ext cx="2282769" cy="46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Geneva" charset="-128"/>
                </a:defRPr>
              </a:lvl9pPr>
            </a:lstStyle>
            <a:p>
              <a:pPr eaLnBrk="1" hangingPunct="1"/>
              <a:r>
                <a:rPr lang="en-US" altLang="en-US" b="1"/>
                <a:t>Tablet devices</a:t>
              </a:r>
            </a:p>
          </p:txBody>
        </p:sp>
        <p:pic>
          <p:nvPicPr>
            <p:cNvPr id="7184" name="Picture 24" descr="2001clipsamsung-5209914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7730" y="4392855"/>
              <a:ext cx="4598774" cy="2056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Rounded Rectangle 27"/>
          <p:cNvSpPr/>
          <p:nvPr/>
        </p:nvSpPr>
        <p:spPr>
          <a:xfrm>
            <a:off x="5411788" y="1417638"/>
            <a:ext cx="5003800" cy="3187700"/>
          </a:xfrm>
          <a:prstGeom prst="roundRect">
            <a:avLst>
              <a:gd name="adj" fmla="val 759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chemeClr val="tx1"/>
                </a:solidFill>
              </a:rPr>
              <a:t>Technology surpassed the vision</a:t>
            </a:r>
          </a:p>
          <a:p>
            <a:pPr algn="ctr">
              <a:defRPr/>
            </a:pPr>
            <a:endParaRPr lang="en-US" sz="2000" dirty="0"/>
          </a:p>
          <a:p>
            <a:pPr algn="ctr">
              <a:defRPr/>
            </a:pPr>
            <a:r>
              <a:rPr lang="en-US" sz="2000" dirty="0"/>
              <a:t>Internet</a:t>
            </a:r>
          </a:p>
          <a:p>
            <a:pPr algn="ctr">
              <a:defRPr/>
            </a:pPr>
            <a:r>
              <a:rPr lang="en-US" sz="2000" dirty="0"/>
              <a:t>The Web</a:t>
            </a:r>
          </a:p>
          <a:p>
            <a:pPr algn="ctr">
              <a:defRPr/>
            </a:pPr>
            <a:r>
              <a:rPr lang="en-US" sz="2000" dirty="0"/>
              <a:t>Smartphones</a:t>
            </a:r>
          </a:p>
          <a:p>
            <a:pPr algn="ctr">
              <a:defRPr/>
            </a:pPr>
            <a:r>
              <a:rPr lang="en-US" sz="2000" dirty="0"/>
              <a:t>Genomics</a:t>
            </a:r>
          </a:p>
          <a:p>
            <a:pPr algn="ctr">
              <a:defRPr/>
            </a:pPr>
            <a:r>
              <a:rPr lang="en-US" sz="2000" dirty="0"/>
              <a:t>Unmanned space exploration</a:t>
            </a:r>
          </a:p>
          <a:p>
            <a:pPr algn="ctr">
              <a:defRPr/>
            </a:pPr>
            <a:r>
              <a:rPr lang="en-US" sz="2000" dirty="0"/>
              <a:t>Home computing</a:t>
            </a:r>
          </a:p>
          <a:p>
            <a:pPr algn="ctr">
              <a:defRPr/>
            </a:pPr>
            <a:r>
              <a:rPr lang="en-US" sz="2000" dirty="0"/>
              <a:t>Big data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631950" y="3260725"/>
            <a:ext cx="5003800" cy="3189288"/>
          </a:xfrm>
          <a:prstGeom prst="roundRect">
            <a:avLst>
              <a:gd name="adj" fmla="val 650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692926" y="3979864"/>
            <a:ext cx="1689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FFFF"/>
                </a:solidFill>
              </a:rPr>
              <a:t>Except for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186548" y="4614864"/>
            <a:ext cx="26677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 altLang="en-US"/>
              <a:t>Computer Speech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237161" y="5213351"/>
            <a:ext cx="24569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 altLang="en-US"/>
              <a:t>Computer Vision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137214" y="5811839"/>
            <a:ext cx="28568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eaLnBrk="1" hangingPunct="1"/>
            <a:r>
              <a:rPr lang="en-US" altLang="en-US"/>
              <a:t>Computer cognition</a:t>
            </a:r>
          </a:p>
        </p:txBody>
      </p:sp>
    </p:spTree>
    <p:extLst>
      <p:ext uri="{BB962C8B-B14F-4D97-AF65-F5344CB8AC3E}">
        <p14:creationId xmlns:p14="http://schemas.microsoft.com/office/powerpoint/2010/main" val="1443932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28" grpId="0" animBg="1"/>
      <p:bldP spid="29" grpId="0" animBg="1"/>
      <p:bldP spid="6" grpId="0"/>
      <p:bldP spid="30" grpId="0"/>
      <p:bldP spid="30" grpId="1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Speech technology in 2001: the vision</a:t>
            </a:r>
          </a:p>
        </p:txBody>
      </p:sp>
      <p:pic>
        <p:nvPicPr>
          <p:cNvPr id="4" name="DoYoReadMeHal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1541916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0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Speech technology in 2001: the reality</a:t>
            </a:r>
          </a:p>
        </p:txBody>
      </p:sp>
      <p:pic>
        <p:nvPicPr>
          <p:cNvPr id="8" name="Picture 7" descr="hal90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317" y="1453818"/>
            <a:ext cx="7205578" cy="5404183"/>
          </a:xfrm>
          <a:prstGeom prst="rect">
            <a:avLst/>
          </a:prstGeom>
        </p:spPr>
      </p:pic>
      <p:pic>
        <p:nvPicPr>
          <p:cNvPr id="9" name="H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47549" y="5829058"/>
            <a:ext cx="340555" cy="3405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29713" y="2384971"/>
            <a:ext cx="3239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Design: Jonathan Bloom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Realization: Peter Krogh</a:t>
            </a:r>
          </a:p>
        </p:txBody>
      </p:sp>
    </p:spTree>
    <p:extLst>
      <p:ext uri="{BB962C8B-B14F-4D97-AF65-F5344CB8AC3E}">
        <p14:creationId xmlns:p14="http://schemas.microsoft.com/office/powerpoint/2010/main" val="2595288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9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53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 Assistants: today</a:t>
            </a:r>
          </a:p>
        </p:txBody>
      </p:sp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FB8F9EF4-69BD-46A8-99C9-CCE7B3A7016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48260" y="1095897"/>
            <a:ext cx="9336683" cy="525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8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Machine Translation, circa 2001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dirty="0"/>
              <a:t>Lo </a:t>
            </a:r>
            <a:r>
              <a:rPr lang="en-US" altLang="en-US" dirty="0" err="1"/>
              <a:t>spirito</a:t>
            </a:r>
            <a:r>
              <a:rPr lang="en-US" altLang="en-US" dirty="0"/>
              <a:t> è forte ma la carne è </a:t>
            </a:r>
            <a:r>
              <a:rPr lang="en-US" altLang="en-US" dirty="0" err="1"/>
              <a:t>debole</a:t>
            </a:r>
            <a:endParaRPr lang="en-US" altLang="en-US" dirty="0"/>
          </a:p>
          <a:p>
            <a:pPr marL="0" indent="0" eaLnBrk="1" hangingPunct="1">
              <a:buNone/>
              <a:defRPr/>
            </a:pPr>
            <a:endParaRPr lang="en-US" altLang="en-US" dirty="0"/>
          </a:p>
          <a:p>
            <a:pPr marL="0" indent="0" algn="ctr" eaLnBrk="1" hangingPunct="1">
              <a:buNone/>
              <a:defRPr/>
            </a:pPr>
            <a:r>
              <a:rPr lang="en-US" altLang="en-US" dirty="0" err="1"/>
              <a:t>tradotto</a:t>
            </a:r>
            <a:r>
              <a:rPr lang="en-US" altLang="en-US" dirty="0"/>
              <a:t> in </a:t>
            </a:r>
            <a:r>
              <a:rPr lang="en-US" altLang="en-US" dirty="0" err="1"/>
              <a:t>russo</a:t>
            </a:r>
            <a:endParaRPr lang="en-US" altLang="en-US" dirty="0"/>
          </a:p>
          <a:p>
            <a:pPr marL="0" indent="0" eaLnBrk="1" hangingPunct="1">
              <a:buNone/>
              <a:defRPr/>
            </a:pPr>
            <a:endParaRPr lang="en-US" altLang="en-US" dirty="0"/>
          </a:p>
          <a:p>
            <a:pPr marL="0" indent="0" eaLnBrk="1" hangingPunct="1">
              <a:buNone/>
              <a:defRPr/>
            </a:pPr>
            <a:r>
              <a:rPr lang="en-US" altLang="en-US" dirty="0"/>
              <a:t>La vodka è forte ma la </a:t>
            </a:r>
            <a:r>
              <a:rPr lang="en-US" altLang="en-US" dirty="0" err="1"/>
              <a:t>bistecca</a:t>
            </a:r>
            <a:r>
              <a:rPr lang="en-US" altLang="en-US" dirty="0"/>
              <a:t> è </a:t>
            </a:r>
            <a:r>
              <a:rPr lang="en-US" altLang="en-US" dirty="0" err="1"/>
              <a:t>tenera</a:t>
            </a:r>
            <a:endParaRPr lang="en-US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48526" y="5265739"/>
            <a:ext cx="2555875" cy="522287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err="1"/>
              <a:t>apocrifo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261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/>
              <a:t>Machine Translation Progress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1" y="1698626"/>
            <a:ext cx="8207375" cy="48355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chiese</a:t>
            </a:r>
            <a:r>
              <a:rPr lang="en-US" dirty="0"/>
              <a:t> di </a:t>
            </a:r>
            <a:r>
              <a:rPr lang="en-US" dirty="0" err="1"/>
              <a:t>riorganizzare</a:t>
            </a:r>
            <a:r>
              <a:rPr lang="en-US" dirty="0"/>
              <a:t> </a:t>
            </a:r>
            <a:r>
              <a:rPr lang="en-US" dirty="0" err="1"/>
              <a:t>Forza</a:t>
            </a:r>
            <a:r>
              <a:rPr lang="en-US" dirty="0"/>
              <a:t> Italia</a:t>
            </a:r>
          </a:p>
          <a:p>
            <a:pPr marL="457200" lvl="1" indent="0" eaLnBrk="1" hangingPunct="1">
              <a:buNone/>
              <a:defRPr/>
            </a:pPr>
            <a:r>
              <a:rPr lang="en-US" i="1" dirty="0">
                <a:latin typeface="+mj-lt"/>
              </a:rPr>
              <a:t>The churches to reorganize Italy Force </a:t>
            </a:r>
            <a:r>
              <a:rPr lang="en-US" dirty="0"/>
              <a:t>(</a:t>
            </a:r>
            <a:r>
              <a:rPr lang="en-US" dirty="0" err="1"/>
              <a:t>Altavista</a:t>
            </a:r>
            <a:r>
              <a:rPr lang="en-US" dirty="0"/>
              <a:t>)</a:t>
            </a:r>
          </a:p>
          <a:p>
            <a:pPr marL="457200" lvl="1" indent="0" eaLnBrk="1" hangingPunct="1">
              <a:buNone/>
              <a:defRPr/>
            </a:pPr>
            <a:r>
              <a:rPr lang="en-US" i="1" dirty="0">
                <a:latin typeface="+mj-lt"/>
              </a:rPr>
              <a:t>She asked him to reorganize </a:t>
            </a:r>
            <a:r>
              <a:rPr lang="en-US" i="1" dirty="0" err="1">
                <a:latin typeface="+mj-lt"/>
              </a:rPr>
              <a:t>Forza</a:t>
            </a:r>
            <a:r>
              <a:rPr lang="en-US" i="1" dirty="0">
                <a:latin typeface="+mj-lt"/>
              </a:rPr>
              <a:t> Italia</a:t>
            </a:r>
            <a:r>
              <a:rPr lang="en-US" i="1" dirty="0"/>
              <a:t> </a:t>
            </a:r>
            <a:r>
              <a:rPr lang="en-US" dirty="0"/>
              <a:t>(Google)</a:t>
            </a:r>
          </a:p>
          <a:p>
            <a:pPr marL="514350" indent="-457200" eaLnBrk="1" hangingPunct="1">
              <a:defRPr/>
            </a:pPr>
            <a:r>
              <a:rPr lang="it-IT" dirty="0"/>
              <a:t>Il ministro Stanca si è laureato alla Bocconi</a:t>
            </a:r>
          </a:p>
          <a:p>
            <a:pPr marL="457200" lvl="1" indent="0" eaLnBrk="1" hangingPunct="1">
              <a:buNone/>
              <a:defRPr/>
            </a:pPr>
            <a:r>
              <a:rPr lang="en-US" i="1" dirty="0">
                <a:latin typeface="+mj-lt"/>
              </a:rPr>
              <a:t>The Minister </a:t>
            </a:r>
            <a:r>
              <a:rPr lang="en-US" i="1" dirty="0" err="1">
                <a:latin typeface="+mj-lt"/>
              </a:rPr>
              <a:t>Stanca</a:t>
            </a:r>
            <a:r>
              <a:rPr lang="en-US" i="1" dirty="0">
                <a:latin typeface="+mj-lt"/>
              </a:rPr>
              <a:t> graduated at Mouthfuls</a:t>
            </a:r>
            <a:r>
              <a:rPr lang="en-US" i="1" dirty="0"/>
              <a:t> 	</a:t>
            </a:r>
            <a:r>
              <a:rPr lang="en-US" dirty="0"/>
              <a:t>(</a:t>
            </a:r>
            <a:r>
              <a:rPr lang="en-US" dirty="0" err="1"/>
              <a:t>Altavista</a:t>
            </a:r>
            <a:r>
              <a:rPr lang="en-US" dirty="0"/>
              <a:t>)</a:t>
            </a:r>
            <a:endParaRPr lang="it-IT" dirty="0"/>
          </a:p>
          <a:p>
            <a:pPr marL="457200" lvl="1" indent="0" eaLnBrk="1" hangingPunct="1">
              <a:buNone/>
              <a:defRPr/>
            </a:pPr>
            <a:r>
              <a:rPr lang="en-US" i="1" dirty="0">
                <a:latin typeface="+mj-lt"/>
              </a:rPr>
              <a:t>The Minister </a:t>
            </a:r>
            <a:r>
              <a:rPr lang="en-US" i="1" dirty="0" err="1">
                <a:latin typeface="+mj-lt"/>
              </a:rPr>
              <a:t>Stanca</a:t>
            </a:r>
            <a:r>
              <a:rPr lang="en-US" i="1" dirty="0">
                <a:latin typeface="+mj-lt"/>
              </a:rPr>
              <a:t> is a graduate of </a:t>
            </a:r>
            <a:r>
              <a:rPr lang="en-US" i="1" dirty="0" err="1">
                <a:latin typeface="+mj-lt"/>
              </a:rPr>
              <a:t>Bocconi</a:t>
            </a:r>
            <a:r>
              <a:rPr lang="en-US" i="1" dirty="0"/>
              <a:t> 	</a:t>
            </a:r>
            <a:r>
              <a:rPr lang="en-US" dirty="0"/>
              <a:t>(Google)</a:t>
            </a:r>
          </a:p>
        </p:txBody>
      </p:sp>
    </p:spTree>
    <p:extLst>
      <p:ext uri="{BB962C8B-B14F-4D97-AF65-F5344CB8AC3E}">
        <p14:creationId xmlns:p14="http://schemas.microsoft.com/office/powerpoint/2010/main" val="2074492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latin typeface="Tw Cen MT Condensed" panose="020B0606020104020203" pitchFamily="34" charset="0"/>
                <a:ea typeface="ＭＳ Ｐゴシック" pitchFamily="2" charset="-128"/>
              </a:rPr>
              <a:t>Instructor</a:t>
            </a:r>
          </a:p>
        </p:txBody>
      </p:sp>
      <p:pic>
        <p:nvPicPr>
          <p:cNvPr id="7171" name="Content Placeholder 4" descr="Beppe07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2364" y="1698625"/>
            <a:ext cx="1336675" cy="1773238"/>
          </a:xfr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41788" y="1992314"/>
            <a:ext cx="4735512" cy="1501775"/>
          </a:xfrm>
          <a:prstGeom prst="rect">
            <a:avLst/>
          </a:prstGeom>
          <a:gradFill rotWithShape="1">
            <a:gsLst>
              <a:gs pos="0">
                <a:srgbClr val="E8ECFF"/>
              </a:gs>
              <a:gs pos="64999">
                <a:srgbClr val="CBD4FF"/>
              </a:gs>
              <a:gs pos="100000">
                <a:srgbClr val="B7C4FF"/>
              </a:gs>
            </a:gsLst>
            <a:lin ang="5400000" scaled="1"/>
          </a:gradFill>
          <a:ln w="9525">
            <a:solidFill>
              <a:srgbClr val="A7B2FB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Giuseppe Attardi</a:t>
            </a:r>
          </a:p>
          <a:p>
            <a:pPr>
              <a:defRPr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Office: 292</a:t>
            </a:r>
          </a:p>
          <a:p>
            <a:pPr>
              <a:defRPr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mail: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attardi@di.unipi.it</a:t>
            </a:r>
            <a:endParaRPr lang="en-US"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web: 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www.di.unipi.it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/~</a:t>
            </a:r>
            <a:r>
              <a:rPr lang="en-US" sz="24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attardi</a:t>
            </a:r>
            <a:endParaRPr lang="en-US"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74" name="AutoShape 6" descr="data:image/jpeg;base64,/9j/4AAQSkZJRgABAQAAAQABAAD/2wCEAAkGBxQHBhUTEhQWFhUWFx8VGRcYFhsXHhkfJR8XHCAdHh8aKCggGB0mHR8XJjEhJSksLi4vIx80ODMsNygtLiwBCgoKDgwNGg8PGzQkHyU4LTQ3NCw0NDcsLDcsKyw0NTQ3NCw0NCs0LCs0NCw0NCssNCwsKzUsLCs3LDQuKywrK//AABEIAFAAUAMBIgACEQEDEQH/xAAcAAABBAMBAAAAAAAAAAAAAAAGAwQFBwACCAH/xAA4EAABAgQDAwoFAgcAAAAAAAABAgMABAURBhIhMUFRBxMiMmFxgZGhwRRCUrHRFeEjM0NicoLx/8QAGQEAAgMBAAAAAAAAAAAAAAAAAwQAAQIF/8QAHxEAAwACAgIDAAAAAAAAAAAAAAECAxESMSFBBFFx/9oADAMBAAIRAxEAPwCjgI9AhVtPRhZpjMBFbINcsSMhSTNy5XewBtDmWpoEspa9g0A4mEVTam9AbcANn/YrZej1FOQlRBuo7h+/GGkxJlB3iFmXDa99d198JvOl1RUSIhBotGURpDhRBHGECLGNGTyMMZGRCwuGEnU6KKU6X1Un8xKSuCjk1eZ0P1j2Ji5KfgaVqNObdSTZbSSPQ3h+nAzLd8qiNltIy0aTKMxFh402TaIcSsKWU9Enba43b9YZMYFmZkKUUka22evdF149wcJjCT3NqOdsc6iw16OtvEXgcY5RGKdTm8yHFKKEqVlTom/HxgGV1OtDOGYvboD2uTdTLGddzoTbZ3RCVOi/prOVQN1DhB9jvHblOpzBaQP46StKjw0tfgdYBkMVCrTtiC4bXJGqQO/YIxjd90/ATNONLjK8gYB0oUW6knqesTFSpvNVJBSNupF7ajt3RHVqX+HnyCnKSAop4X3Q2nsRc6GpcH0iNSvsEaRkWZOvuTqY+JwVKm1rNhPlpBJAPyOvc7gpAv1FqT3a3g4iFnihmEAE5QmGZpTTiAQNR8t0nUA222iwIFcbyxbDcwkX5u6VD+07D4K+5gOeW52vQz8a1N6fTKp5WCy23LgFIUApATwFxDBOPFow6GyghYTk22FofYvklTcuXH1tjNqkrXv7EpHhtiuVOBtwjOFA6aA29YDEqpWxjNVY7dL2LCaUsFQ2jZEJMPKmHSpRuTvickEBx7LutaGE/RnJNegzp+pIv58DDUr6OfdJeGRu+MtHpFjGydkWZOjOQmYzSEy39LiVeYP4i0o575L8SihTczfXM3ca703/ADF1U7EbNQmlIbWFEISuw1te8WTZNQ2nXkNskLsQdLbb9loZTFQUsdHojjtP4EQkkk1Kptr1yJClX7QQke/lEJsCMWUt6mOq5qXDzd8yAQFFF9bWMU7UX1TM2orTlVmuRa1uy26Om6zMp/WEsq+dorH+qgD90+sVDX8PhWIXL/OrN3CFFSi2h/g8sJpgNT3cjo74IaQ8t95zKDlSLk8ANII5LBrU5iDm0CyUpKvEWg8GGmKRhl8DKnM0cyibW0PvaG8OTxtCHycL5cWCTGCm5ijIcfRnUddljY7Bp2RC1PkxQqWKmlKbXuQemPHeItHDronsLsKt/TA2W1AA9vWMfQEMknYBcwXafYHi10czys0Wl3EX9yJSBZwyXlkEvquOISAQPcxz9Ly63eolR7gTHT+BJQ07CrDatFIQhR3bRf3MBD8WlvQ9xU98JSlkbSLCF8Nt/D0NpNtQgE+NzEdjZ4O0hVj1TYxKhXNUlPHIPtEKK05ZKi5TKtJPsqspPOp7/wCXoew6wvRnm8XPsPt7tHEX6qtDY8RwO+Inlq6VKl1cFqT5p/aK5pldeoLxXLryFxvIru9jt1geTErW/YxgzvH+Fu0OppmeUF1prqNNquRvUSL99tnnBlV2EvSZCwFZUldiLi41B14WineRw3xKvtZvr/kIuKttlVEey9YtlI7z0R943MqFpAclu6dM1ww85M4dacetnWgKNhYai+zdpaGGJ2uep6mwrKFdZWzKkdYnwiQq8+KRKtNDrGzYHkIH63MCpVb4bUobAcdA+Y36KPE/aNbMNH//2Q=="/>
          <p:cNvSpPr>
            <a:spLocks noChangeAspect="1" noChangeArrowheads="1"/>
          </p:cNvSpPr>
          <p:nvPr/>
        </p:nvSpPr>
        <p:spPr bwMode="auto">
          <a:xfrm>
            <a:off x="14859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l"/>
              <a:defRPr kumimoji="1" sz="3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24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608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800" dirty="0"/>
              <a:t>How to teach </a:t>
            </a:r>
            <a:r>
              <a:rPr lang="en-US" altLang="en-US" sz="4800" dirty="0">
                <a:solidFill>
                  <a:srgbClr val="FF0000"/>
                </a:solidFill>
              </a:rPr>
              <a:t>natural</a:t>
            </a:r>
            <a:r>
              <a:rPr lang="en-US" altLang="en-US" sz="4800" dirty="0"/>
              <a:t> language to computers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1677543" y="1201510"/>
            <a:ext cx="8134350" cy="511968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latin typeface="Calibri" charset="0"/>
                <a:ea typeface="Calibri" charset="0"/>
                <a:cs typeface="Calibri" charset="0"/>
              </a:rPr>
              <a:t>Children learn to speak </a:t>
            </a:r>
            <a:r>
              <a:rPr lang="en-US" altLang="en-US" sz="2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naturally</a:t>
            </a:r>
            <a:r>
              <a:rPr lang="en-US" altLang="en-US" sz="2800" dirty="0">
                <a:latin typeface="Calibri" charset="0"/>
                <a:ea typeface="Calibri" charset="0"/>
                <a:cs typeface="Calibri" charset="0"/>
              </a:rPr>
              <a:t>, by interacting with others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Nobody teaches them grammar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Is it possible to let computer learn language in a similarly </a:t>
            </a:r>
            <a:r>
              <a:rPr lang="en-US" altLang="en-US" sz="2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natural</a:t>
            </a:r>
            <a:r>
              <a:rPr lang="en-US" altLang="en-US" sz="2800" dirty="0">
                <a:latin typeface="Calibri" charset="0"/>
                <a:ea typeface="Calibri" charset="0"/>
                <a:cs typeface="Calibri" charset="0"/>
              </a:rPr>
              <a:t> way</a:t>
            </a:r>
            <a:r>
              <a:rPr lang="en-US" altLang="en-US" sz="28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04001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8458200" cy="76234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Recent Breakthroughs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268760"/>
            <a:ext cx="7772400" cy="526539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sz="4400" dirty="0">
                <a:latin typeface="Calibri" charset="0"/>
                <a:ea typeface="Calibri" charset="0"/>
                <a:cs typeface="Calibri" charset="0"/>
              </a:rPr>
              <a:t>Speech to text</a:t>
            </a:r>
          </a:p>
          <a:p>
            <a:pPr marL="742950" lvl="2" indent="-342900" eaLnBrk="1" hangingPunct="1">
              <a:buSzPct val="80000"/>
              <a:buFont typeface="Wingdings" pitchFamily="2" charset="2"/>
              <a:buChar char="l"/>
              <a:defRPr/>
            </a:pP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Apple </a:t>
            </a:r>
            <a:r>
              <a:rPr lang="en-US" sz="3600" b="1" dirty="0" err="1">
                <a:latin typeface="Calibri" charset="0"/>
                <a:ea typeface="Calibri" charset="0"/>
                <a:cs typeface="Calibri" charset="0"/>
              </a:rPr>
              <a:t>Siri</a:t>
            </a:r>
            <a:r>
              <a:rPr lang="en-US" sz="3600" b="1" dirty="0">
                <a:latin typeface="Calibri" charset="0"/>
                <a:ea typeface="Calibri" charset="0"/>
                <a:cs typeface="Calibri" charset="0"/>
              </a:rPr>
              <a:t>, Google Now</a:t>
            </a:r>
          </a:p>
          <a:p>
            <a:pPr eaLnBrk="1" hangingPunct="1">
              <a:defRPr/>
            </a:pPr>
            <a:r>
              <a:rPr lang="en-US" sz="4400" dirty="0">
                <a:latin typeface="Calibri" charset="0"/>
                <a:ea typeface="Calibri" charset="0"/>
                <a:cs typeface="Calibri" charset="0"/>
              </a:rPr>
              <a:t>Machine Translation</a:t>
            </a:r>
          </a:p>
          <a:p>
            <a:pPr lvl="1" eaLnBrk="1" hangingPunct="1">
              <a:defRPr/>
            </a:pPr>
            <a:r>
              <a:rPr lang="en-US" sz="4000" b="1" dirty="0">
                <a:latin typeface="Calibri" charset="0"/>
                <a:ea typeface="Calibri" charset="0"/>
                <a:cs typeface="Calibri" charset="0"/>
              </a:rPr>
              <a:t>Google translate</a:t>
            </a:r>
          </a:p>
          <a:p>
            <a:pPr eaLnBrk="1" hangingPunct="1">
              <a:defRPr/>
            </a:pPr>
            <a:r>
              <a:rPr lang="en-US" sz="4400" dirty="0">
                <a:latin typeface="Calibri" charset="0"/>
                <a:ea typeface="Calibri" charset="0"/>
                <a:cs typeface="Calibri" charset="0"/>
              </a:rPr>
              <a:t>Question Answering</a:t>
            </a:r>
          </a:p>
          <a:p>
            <a:pPr lvl="1" eaLnBrk="1" hangingPunct="1">
              <a:defRPr/>
            </a:pPr>
            <a:r>
              <a:rPr lang="en-US" sz="4000" b="1" dirty="0">
                <a:latin typeface="Calibri" charset="0"/>
                <a:ea typeface="Calibri" charset="0"/>
                <a:cs typeface="Calibri" charset="0"/>
              </a:rPr>
              <a:t>IBM Watson </a:t>
            </a:r>
          </a:p>
          <a:p>
            <a:pPr lvl="1" eaLnBrk="1" hangingPunct="1">
              <a:defRPr/>
            </a:pPr>
            <a:r>
              <a:rPr lang="en-US" sz="4000" b="1" dirty="0" err="1">
                <a:latin typeface="Calibri" charset="0"/>
                <a:ea typeface="Calibri" charset="0"/>
                <a:cs typeface="Calibri" charset="0"/>
              </a:rPr>
              <a:t>Beated</a:t>
            </a:r>
            <a:r>
              <a:rPr lang="en-US" sz="4000" b="1" dirty="0">
                <a:latin typeface="Calibri" charset="0"/>
                <a:ea typeface="Calibri" charset="0"/>
                <a:cs typeface="Calibri" charset="0"/>
              </a:rPr>
              <a:t> the human champions at the TV quiz Jeopardy!</a:t>
            </a:r>
          </a:p>
        </p:txBody>
      </p:sp>
      <p:sp>
        <p:nvSpPr>
          <p:cNvPr id="14340" name="AutoShape 9" descr="data:image/jpeg;base64,/9j/4AAQSkZJRgABAQAAAQABAAD/2wCEAAkGBxAPEA8NDxAQEA4NDw8ODQ8NDQ8NDQ4NFBQWFhQRFBQYHSggGBolGxcUITEhJSkrLi4uGh8zODMsOCgtLiwBCgoKDg0OGxAQFywcHBwsLCwtLCwsLCwsLCwsLCwsLCwsLCwtLCwsLCwtLCwsLCwsLCwsLCwsLCwsLCwsLCwsLP/AABEIAOEA4QMBEQACEQEDEQH/xAAcAAACAgMBAQAAAAAAAAAAAAAAAgEGAwUHBAj/xABLEAABAwIBBQsIBwUHBQEAAAABAAIDBBESBQYhMVEHExUiQVJhcYGR0RQjJFRzkrGyFjJCcoKTlGJ0oaOzM1NjosHS8DRDVdPhF//EABoBAQEAAwEBAAAAAAAAAAAAAAABAwQFAgb/xAA1EQEAAQMBBAcHBAIDAQAAAAAAAQIDEVEEBRIhExQxMnGBsSMzQVKRocEiQtHwNGGCsuEk/9oADAMBAAIRAxEAPwDuKAQaDK2dEUJLI/OyDQbG0bT0u5eoLds7FXXzq5Qw13op5RzVmrzhqZf+4WDmxcQDt1/xW/Rslqn4Z8WvN2qfi8D5nON3Oc47XOLj/FZ4piOyHjOQCgcFFOCoHBQOCoGBRTgqBwVHmTXUTCbo84RdFwglVcEJR6KSvSkJQISiEJVCEoIEhGkEg7QSCmIntMvZTZcqYtUrnDZId8B79KxV7Naq7afo9Rcqj4rDkzOyN5DJwI3H7Y0xE9PK3+PWtG7sNVPOjn6s9F+J7eSxtIIBGkHSCNIIWgzpQCAQUfOfOMyF1PA60Yu2SRp0yHlaDzfj1a+vsmycMcdfbpo1Lt3PKFZBW+wGBUDgoHBUU4KBgVFOCoHBTAYFA4KgYOQSHKYTCbpgwMSYMILlcKUlAhKoUlAhKYCEqhSUQhKoQlVCEoN1m9nA6ncI5CXQE6eUxdLejaP+HU2nZYuRmnverLbu8PKexf2ODgHAghwBBBuCDqIXGmMTiW6ZQV3PTKphhELDaSe4uNbYh9Y9urv2Le2Gzx18U9kerBfr4YxHxc/BXZaaQUDAqKcFA4KgYFA4KmFOCoGBRTgoGDlAwcmBOJMAxIDEmBGJMCC5ApKoUlAhKIQlUKSgQlVCEqhCUCkqouWY2VcQdSPOlgL4b837Tey9+07Fytvs49pHm2rFf7VuXNbLl+ddZvtXKb6IzvLegM0H/NiX0GyW+CzH++f1c+9VmuWqBWyxpBUUwKBwVAwKinBQMCoHDkDhyimDkwGDkwJxKCcSCcSAxIIxIFJVEFyYClyBC5UKSiEJQISqFJVCEohSVR6cl1hgmimvbA8F33NTh3ErHdt8dE06rRVw1RLrOIbV83h0nGZpcTnPOt7nOPWTdfU004iI0cuZzOUAqiQVAwKBg5RTB6Bg9TAYPUUwegcPUDB6Bg9BO+IJ3xMKnGpgGNXAMSYEYkQpcgUuQKSqELkClyqFLkCEqhSVUKSgUlUbr6Qyc4961Oq06MvSy0AK3GBIKKYFBOJRWzzbySayYsJLYowHyuH1rE2DW9Jse4rU2vaOhp5ds9jLat8c/wCl/hzfo2gN8mhdblkibK89bnXJXDq2m7VOZrn6t2LdEfBk4Eo/VKb9NF4KdPd+efrJwU6QOBaP1Wm/TReCdPd+efrJwU6QOBaT1Wm/TReCdPd+efrJwU6Qngak9Vpv08XgnT3fmn6ycFOkDgak9Vp/08XgnT3fmn6ycFOg4GpPVaf9PF4J0935p+srwU6Dgek9Vp/08XgnT3Pmn6ycFOg4HpPVqf8ATxeCdPd+afrJwU6Dgek9Wp/08XgnT3fmn6ynBTpDwZVzahkaTA1sMoF24Bhicea5o0DrH/xZ7O2XKJ/VOYeK7NM9nJRw/kOgjQQdYI1gruRMTGYaacSqILkClyuApcmEKXKhS5ApKqEJQKSqIJVQpKCLoMYK9IkFQNdFI9yguO5s/RVfeh+D1xd696nwbmy9kryCuU2hdAXQF0HnyjWNghlqHAlsMb5XBtsRa0EkC+i+hBUP/wBNpP7iq92H/eqmVsyTlBtVBHUsDmsmbia19sYFyNNiRyKK9d0BdAXQLIUHKq2Tz9R7ef8AqOX02z+6p8Ic6vvSgOWZ4BcmBBcgUuQKXKoUuQISqFJVRBKBSUEEqoi6DECvSGBUE4kVilcoLjuZO0VX34fg9cXevep8G7svZK+Arktt55MoQtJa6aJrhra6VjXDrBKIXhSn9Yg/Pj8UBwpT+sQfnx+KDW5y5RgdRVjWzQuc6mnDQ2aMkksNgBfSg4xhVeXYMzq+FlBSsdNE1zYyC10rGuBxO1glR6hueFKf1iD8+PxQHClP6xB+fH4oJGU4CQBPCSdAAmjJJ2a0GeQoOR1r/SKj94n/AKjl9Ps/uqfCHNud6TscszwkuVEFyBS5ApcrgKXIhboIJVEEohS5UKSgi6DECvSGBQTdQYZSguW5gdFX9+H4PXD3t36fBvbL2SvoK5Lacczzb6fVe0HyNRJabCiDCgMKAsgMKAwoDCg9OTG+fg9vF84QdymOvrR6cernekVP7xP/AFHL6nZ/dU+EOZc70sjHLM8mxIiC5ApcqFLkEEoIuqhboIJVCkoiCUEXVGAOVQ4KBroMMpUVcty86Kv78PweuFvfv0+Et7ZOyV+BXIbbxTZKpnuL308D3uN3OfCxznHpJCI1+WqKlp4JahtFTPMQDsBhjbcXAOnCeQ3QU/6UU3/i6T/J/wCtVF3osmUcsUUopKa0sbJABBGbYmg21dKis3AlH6rT/p4/BB4cu5OpIaaolFLTgsifhO8Rgh5Fm8m0hByjCqjqWbGQacUdOZaeF8kke+udJCx7+OS5oJI5GkIsNqzI9ICHClpwWkEEQRggjURoUHskKK45Xu9Jqf3mf+o5fV7P7mnwhy7nenxOx6zPBi9VEY0EYkEYlRGJBF0RBKoUlBBKIUlURiQecORGQOVU2JBhlcoLnuXnRV/fh+D1wt79+nwlvbJ3ZX4FcduJugwVsAmikhOqVj4z0YgRdEcakiLSWOFnNJa4bHA2IRHSsxa8S0jY78emJjcOXASSw9Vjb8JRYWK6Kqef9WTHFRs0vqHhxaNeBp0Dtdb3SrETM4h5qmIjMtVR5rwhvni57yNIa4sYOgW0nrXRo2OmI/Vzc6vbKpn9PKFpFe8WAIAAAADRYAaAFk6pb0eOt3NRwhJtHuhTqlvQ63c1HCEm0e6E6pb0Ot3NWgmzepXvfI5rsUj3SPIlkALnEkm19GkrcpuV0xFMTyhim5MzmQM3qbmv/Nk8V66avVOOR9H6bmv/ADZPFOmuanHI+j1NzX/nSeKdNc1OOR9Hqbmv/Ok8U6a5qccj6PU3Nf8AnSeKdNc1OOWKozbhI8258buQlxkbfpB/0IXqm/XE8+ZxqtURuje6J4s5hseUdBHQQt2iqKozD1kmJexBcgUuVClyBcSDzMeCmEZQ5A4cgxSlFXPcuPFq/vw/B64O+O/T4S3tk7sr8CuM3E3QF0HPs+Ml73N5Q0ebn+tbU2Ya+8ae9Elrc3sqmkmEmkxu4kzR9pm0dI1ju5UR0qSvibEagvG8huPGNILeS3TyW2o9OfU9e6prxO/lx4G68DAx2Fv/ADlutnZIzdj+/Bq7XPsp8vVaqWJ0jxG3W7bqA5SV166oop4pcm3TNdUUw38eRYgOMXOPKb4R2ALnztVczy5OlTsluI58z8Dw7He+VOs3HrqlrT7jgeHY73ynWbh1S1p90cDw7He+U6zcOq2tPuOB4djvfKdZuHVbX9kcDw7He+U6zcOq2tPuOB4djvfKdZuHVLWn3HA8Ox3vlOs3DqlrT7ofkaEjRiB2h1/ikbTcSdktzq0VfTuheWHTytO1q37VcXKcw5163NurhlRM63+kjphYT0nG8LobN3ZWieTWNctl7SSgVz7KowPm2K4Mse+lMI87SqMrZCpgZWypgySSQJhcrtuWni1f34fg5fP7579HhLf2Puyv4K4zcF0BdB56+kZPG6GQXa8drTyOHSEHM8p5NfTSGKQatLXD6r28jgjyxGok3sQ43b0HYwy/FD9tkHsyDA4y74GktiBMjuRodxRfrJC2tij20efo1dt9zPl6rxm27zx9m74tXS2yPZ+f8ufsM+18v4Wa65jri6AugoW6dnVNSGCnpZd7mfeaVwbG8iLS1rbOBGk4j+FZrNuKszLXv3JpxESon06yr64/8mm/2LP0VGjB0tevo3+Y2e9W+tjgrJzLFUAxNxMiZgmOlhu1o1kYfxBY7lqOHMQyWrtXFiqXWbrWbYugLoK/nS7TF1P+IW/sUcqvJzN4Tzp8/wAOX52yekt9gz55F2NnjlLBan9LXMlWzh7yHSFXAxuKDGSgi6DACgyAoGBQY5SgvO5QeLWe0h+Vy+f3136PCXQ2Luz4uhAritwXQJNM1gxPc1rdrnBo/ig0WUc64mXbCDK7nG7YwevWezvUMqllCulqHY5XYiPqgaGNGwDkR5ebejbFY4b4cVjhxa7X2oPXkl7myAAkNcCHAEgOABIuOXStzYff0+fo1Nv9xV5esLlmu/z59k75mrqbbHs/P+XM3fPtfKfWFquuU7ORdDKC62k6ANJJ1AJgy4BnPlQ1lXPU/Ze+0V+SFvFZ/AX6yVv0UcNOHPrr4qplrMK9YeEsJaQ5ps5pDmuGtrgbgjtTBl9A5u5VFZSwVIteRgxgfZlHFe33gVoVU8M4dGivipy2N15esi6GVcztdph6pPi1dHYI5VeTlbxnnT5/hyzO53pLPYM+eRdmx2Sw2J/T5tfG5Z2Y5KgQlAhKBboMIKBwUDgoMUpQXrcmPFrPaQ/K5fP7679HhLobF3Z8XQ7riNxScr5Xq45HxOlw4CdLGtYC3WHX16ulEa6vp52FrqhsoMgux02K7hy6T1jQrMDDT07pHBkbXPedTWNLndwUFmyZmlaz6p1h/cxkF56HOGhvZc9SuBYzDHve8iNghtbeg0YLdI5T0plcK5lLILIfSInENadMbtNsWjiu7dR71ubvjO0U+fpLR3ly2ery9YenNV/n3eyd8zV19uj2Xn/Lkbun23lPrC24lyHcyMSGVZ3Qsq+T0UjWm0lT5hm0NcOOfduO0LLao4qvBhvV8NPi41hW40W8yfm66Wgqq/T6O9gYORzGi8x7A5p7Csc14rinVlpozRNWn9lo8KyMToW5RlXC6ahcdDvPw35wsJG92E9hWvfo/c2dnr/a6TiWs2sjEi5VrPB2mHqk+LV093xyq8vy5G8550+f4cszrd6S32DPnkXWtdksezT+jz/h4YysrYOSgQlAhKBboMLSiHBRTgoMUpQXvclPFrPaQ/K5fPb679HhPq6Gxd2fF0Fz1xW4KXIjJpY6uVt97HmmnU43u17h0abdd9i900/FJbbKNBFURmKZocwkEcha4aiDyFe5jKNS2PeLwtYyMa7RNwNeOdtPaVjnMPUGDl5E3Qa7OB3o7+tnztW9u3/Jp8/SXP3pP/y1eXrDW5pP9Id7F/zMXa2+PZef8uLuyfbT4T6wt+JcbDvZGJMGXJ90bKe/1e9A3ZSt3sbN9NjIflH4VuWaMU51aV+vNWNFWDSdAFydAA1k7Fmwwu4ZGyW2npIqNwBDYi2YcjnvuZf4krnVTxVTU6MUxTTFOn9lxnK1AaaeandrheWg7W62u7WkHtW/TPFGWhVHDMwMk1rqaeKpbrheHWH2m6nN7WkjtSqnijBTVwzl3SGdr2tkYbse1r2Eai1wuD3LQxh0IqyfEphcqxnm/TB92T4tXU3dHKry/Ljb0n9VHn+HLc6HekN9iz55F1aIedjn2fn+IeOMr22zlyBCUCkoFxIMAKiHDkDgqjFK5FXrcmdxKz2kPyuXz++u/R4S6Gxd2fF0ygo98ON39kPqj+8O0/s/Hq18emltzLdLIgQYKymbK3CdBGlrhra7apMZGjIcxxY8Wc3uI5HDoWKYw9HDkGtzkd6NJ1x/O1b+7P8AJp8/SXN3v/iVf8f+0NRmg/0h3sX/ADMXc3hHsvOPSXB3XPt/+M+sLniXFw+hy8eV8oCmglqD/wBthLQftP1Nb2kgK008U4eaq+GMuKSEuJc4kucS5xOtzibk966GHOy3+YmTN/rY3OF46b0h+wlhGAe+W9xWG/VijGvJmsU8VefhHP8Aj7usYlqYbuXPd0zJ1nxVbRokG8yffbpYe0XH4QtmxPbS1dojsqUjCtjDWy6dud5T3ymNO48elOEbTC65b3HEOwLUvUYqzq3LFeacaLXiWHDPlVc9n8aD7svxauru2OVXl+XE3tP6qPP8OX5yu9Ib7FnzvXShdhnNufH8Q8kZXpushKBSUCFyiFxIrA0ohwUDByDHMVRv9zvLrKaeWGYgRz724F5wsxsJ0OPICDa/UuFvmic0V45c4b+x1dsOvnL7gB5tlraLPNrdy4vG3cN5k+ffI45NW+Ma+2u2IA2XuEeooNLlTKboXtYGg4ml1y4jUbcgXmZwPLLXb9hxNaC03DgXEgco1cq8zOVZGub/AMuvKtZnQW+SyW13j289q6G6/wDKp8/SXM3x/iVeXrDRZmu9Id7F/wAzF3t4e6jxj0l89ur38+E+sLriXFfQ5UndGyjoipGnX56XqGhg+Y9gWxYo+LXv1/tUay2MNbLeZu5xOoWytZCx7pnNLnue5pwtBs2w5LklYrlrjmJz2Mtu9wRMRHa230/l9Xj/ADH+C89XjV66zOjxZZztdVQvp3wMAdhIcHuLmuaQQRo7O0q02eGc5ear/FGMK1ZZsMWW5zRyh5NVRuJsyXzMmzC4ix7HBp71ju0cVLJar4anVsS027lU893caD7snxauru3sq8vy4m9+9R5/hzDON3n2+xb8z10Pi97v91Pj+IeaNyrfZCUQhcoEJQRdBgBQOHIHBQY5Sg1tRcG40Ealju26blE01RmJZLdU0zmGWHLkrW4BPLFb7LZXtj7LGwXzu0buuW5zTHFH3dKi5FUPojcyr/KMl0UhcXuEW9PcTiJfG4sJJ5Txb9q0piY5TyZIWxFcz3bqeZlPTV0MkkbaeR0U5jkdGBHLhwudY6bPa0fjThmqcRGUlyiDOGfR6ZLf95f4r10Fz5J+icUar5nfm/lHJzd/bVVE9IAC+VssjXQ7d8bi0N/aGjbbl8RTmcRCqzk7LcssjY3VL5Guvdjp3PBsCdRK6G77VdO0UzNMx2/D/UuZvWqJ2WqM6esLxmY70h3sX/Mxdjb/AHUeP8uDuzlenwn1hc3SAAkmwAuSdQA1lch38uUZXrDUTyznU93FB5IxoaO4Bb9FPDGHPqr4py8scRcQ1rS5x0BrQXOJ6ANas4jtSOfY9HBdR6vP+nl8F546NY+sPXBX8s/SRwXUerz/AKeXwTjo1j6wcFfyz9JHBdR6vP8Ap5fBOOjWPrBwV/LP0lhnpnxkCRj2Ei4EjHMJG0XC9RMT2Tl5mJjtjDHhVwmXUs3Mo+UU0chN3tG9ybcbdBPaLHtWjco4asN63XxU5abPd2mDqk+LV0N3dlXl+XK3r20ef4cxzjd59vsW/M9dD4ve7/dT4/iHmjcjeOXIFJQIXIIxIMAKBw5AwKAKDyzx3QayohXmYbFut17cAy2MFTkx540bvKoATrjdZsgHUQ0/iK4W87OKorj4t61VmHZmlctlYa6jjnjkgmYJIpmlkjHfVcw6CFYmaZzA41lrcPkEhfQVMZjLsTYqzGxzBfVvjGuxe6F1re8/04uU+cMM2ufJ2rCLWOkWsQdIIXIZnMM59y5jZxX5NaGFuMzUY0Ruu0jFDzTp+rq2W1HrbLvGYxTd5xr/AC0Nv2abtmqKO3/15MzXEVL2kEObE9rmuBDmuDm3BB1Fb+2TFVqJjX+Xz+76ZpvzExicT6w3ed1fvdOWA8ec72NuDW892jtWhZozV4OperxT4uf4Vu4aS0Zh0d5ZKo6oG4Iz/ivuLjqaHd4WttM8op1bWyxzmrT1lePK384960+CnRudJVqPK38496cFOh0lWo8rfzj3pwU6HSVaq5nvTGaAS6305v0727Q4d+E9hWxs+KasatfaM1U50ULCt3DRWTMmt3uV0BPFmF2+0b4i/cFgv0ZjOjYsV4nGr2Z7u0wdUnxas+wdlXl+WnvTtp8/w5jnG7z7fZN+Z6347WTYPdT4/iHmjcq3WQuQKXIEJQRiQYAUDhyBgUDXQQ4IPLNGixOEZJyjLRVEVZAbSwOxC/1XN1OY79ki4PWsN61Tcommr4ti1cxL6WzSzngylA2ogdsE0TiN8gk5WOHwPKF8ves1WauGp0KaoqjMN+HLE9JQCAKDSZYybAS6r0MnawtMg0CRuizX7dQAOv4LPavVxHB2xo1r1iiqePsnVz3OKGoqJuJDM6OMYGFsTi0nW4g226OxdazNFNPOYzLj3orqq5ROIazgep9Xm/Jf4LL0tHzR9WLornyz9F2yHSeT08cRFnuvLKCLEPfbQekNDQtG5Vx1zLdt08FER5y92JecPeRiTBkYkwZLIA5rmOF2uBa4bWkWITsTtUCbIlQ1zmiGVwa4gObE4tcAdDgQOVb8XaJjthoTarieyRDkyrY5sjaeYOY4Ob5l+sG+xJuW5jHFBFu5E5imfo2ueMuLyZxBaSx5LXCzmk4dBG1eti5cTDvHnNPn+HNM4j59vsm/M9b1Pay7D7qfH8Q80bl6bhyUClyBS5AuJBhBQOHIGBQMHIGBQK4IPLNGixJsl5TqKKUVFLK6GVujEw6HN5rmnQ5vQVhu2aLlPDXGWxbuTT2OmZE3aiAG11KSQNMtG4cY+yeRb3lybm6p/ZV9W3Tfie1aqfdbyQ6155YyeR9LOTfZxQQtWd334/b94ZOkp1XxsmhaT20Wc+dNNk9rTO/zkl94gaQZpiBc4RyAcrjo+Cy2bNV2cUsd27Fumaqvg53DnZLU1bH1BDInXZFE0+aiLvqk7XGwGI7eRdadlptWv085+MuH1yq7d/Vyj4QuEM7gLBxHQCQtbhhs8U6s4qXc53vFOGNF451IX30nSelXDzlGJAYkMjEgMSB2zuGgOIGwEqcMLxTqnyl3Od7xThjReOdVMzvqxLMyJpxOjFnm97Pdbi9YAHeujsccNMy5O8KuKumn4uc5xnz7fZN+Z63aWbYY9lPj+IeWNy9ttkLkClyBSUC3QYQUUwKIcOQMHIGDkE3QI4IMD40WJYHxqYZIqYgyxB2EfFeKo5Sy01c3eM+d0+CibvFGWVVW5o0tcH00FxoL3D6zv2Qesjl+f2bYa7s5q5Q3arkQ4bJlaaarFXVSulkc7zkjzc2II0DUAL6hoC7M0U2qP0xiIal+JuW6qY7V1pcD2hj9lg7kIVfOzMZ58m4pqqeMBrKx2Eag8RSEDZd2lYJsUz8GxG0TEdrPwlU+ufy4PBTq8aHWZ19E8JVPrn8uDwTq8aL1mdfQcJVPrn8uDwTq8aHWZ19BwlU+ufy4PBOrxodZnX0HCVT65/Lg8E6vGh1mdfQcJVPrn8uDwTq8aHWZ19BwlU+ufy4PBOrxodZnX0LJX1DgWmtNjrwtiY7sI0hWLFOiTtE6+jwF0cQIYcTzfjE3NzrN9q2IjljshqVVRHPOZUnLNSJJzh0hjQy41Egkn4r3aq4sy6my25otc/jzY4yszKcuQQXIEJQRdBNREWPfGdbHuYetpIPwXmmcxnV6mMThjXpEgohw5BIcgYOQTdBBCBHMQYXMR6iWJ0amHuKmF8S8zDJTWz0mUZYhha8hvICA4Dv1LQuWrlvnbnlox3dnt3Ocxze0Zan549xngtbrV3VrTsVnT7ynhqfnj3G+CvWrmvonUrOn3kcNT88e43wTrVzX0OpWdPvI4an549xvgnWrmvodSs6feRw1Pzx7jfBOtXNfQ6lZ0+8jhqfnj3G+Cdaua+h1Kzp95HDU/PHuN8E61c19DqVnT7yOGp+ePcb4J1q5r6HUrOn3kcNT88e43wTrVzU6lZ0+8vNU5YmeMOPXoOEBo7SFmt03bvenEM9vY7dE54XnhC6NMREYhkrethXtiMSiFLkCkoqw/RSfmHuK1etUas3QyfdFyYaXKdZHYhskpqI9hZNx9HQHFw7E2K5x2KZ05fQ2inFcq2tlhCAVEgoGDkRIcgm6CboFKBS1BjexR6iXmkjUmGampgdGvE0xPwZIqLgPT3qcFOj1xQMB6e9OCnQzAwHp704KdDMDAdpTgp0OKEYD095Tgp0MwjAenvKcFOi5gYD096nBToZhIYVeCnROJmjjXt4qqemMKsFUswXp4F0QKK9uRMnGrqaekaCTUSsiNtYYTxndjbnsXi7c6Oia9Ie7dPFVEPqbyOPmN7gvkuKdXWxDnO7Xm2Z4GZRibeSkBZUAa3UpN8X4HXPU5x5F092bRw1dHPZV2eP/AK1tpt8VOY7YcSXdc8IBAIBAKom6KnEiJugLoIcisbmqLEsZjUw9xUXe0wvEN7TBxDe0wcQ3tMHEje0wcQ3tTC8SN7Q4kiNDiO1irzMsgCrxkyIEAg6tuIZtl0j8qyt4kYdDSX+1IdEkg6hxfxO2Lkb02jERajxn8fz9G7stv90uyLiN0r2BwLXAFrgQ5rgCCDrBHKEicD5/3SMxH5OkdUQNLqCR3FI0mmcT/Zv/AGea7sOm1/o9i2yL0cNXej7/AN+LnX7HD+qOxR1vtYIBAIBAIBAKgQCIEVFlAWQFkMiyLkWQyMKGUYUMjChlOFDIsiZSgEAgs+Y2Z02VJgACykjcPKZ7aANe9s2vPcNZ5AdXatqpsU61T2R/fgzWbM3J/wBPougo46eKOnhYGRQtDI2N1NaPj1r5muua6pqq5zLpxERGIeheVCBJYmva5j2hzHgtc1wDmuadBBB1hWJmJzA5XnbuRNeXTZNe2Mm5NNMTvV/8N+kt6jcdIC62z70mP03Yz/uPy1LmyxPOnk5fljN6soyRVU0sQGt7mYouyRt2nvXWt37dzuVRP90alVqunthrAVmYwoBAIBAIBAIBAIBAIBAIBAIBAIBAXQe3JeSKmrIbTQSzEm14oy5gPS7U3tK8XLtFvv1RD3Tbqq7IdJzV3IJHFsuUnhjNfk0D8UjuiSQaG9Tb9YXL2jekRytR5z/H8/RtW9l+NTrtDRxU8bIIY2xxRjCxkbQ1rR1LjVV1VzxVTmZbkREcoZ15UIBAIBAsmo9RSB89bpH/AFD+tfR7D3HO2jtUxb7WCAQCAQCAQCAQCAQCAQCAQCAQCCw5l/8AUM+8P9Fq7V3Gex2vpKh/s2fdC+Zq7XSjsZ15UIBAIP/Z"/>
          <p:cNvSpPr>
            <a:spLocks noChangeAspect="1" noChangeArrowheads="1"/>
          </p:cNvSpPr>
          <p:nvPr/>
        </p:nvSpPr>
        <p:spPr bwMode="auto">
          <a:xfrm>
            <a:off x="15875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 b="0"/>
          </a:p>
        </p:txBody>
      </p:sp>
      <p:sp>
        <p:nvSpPr>
          <p:cNvPr id="14341" name="AutoShape 11" descr="data:image/jpeg;base64,/9j/4AAQSkZJRgABAQAAAQABAAD/2wCEAAkGBxAPEA8NDxAQEA4NDw8ODQ8NDQ8NDQ4NFBQWFhQRFBQYHSggGBolGxcUITEhJSkrLi4uGh8zODMsOCgtLiwBCgoKDg0OGxAQFywcHBwsLCwtLCwsLCwsLCwsLCwsLCwsLCwtLCwsLCwtLCwsLCwsLCwsLCwsLCwsLCwsLCwsLP/AABEIAOEA4QMBEQACEQEDEQH/xAAcAAACAgMBAQAAAAAAAAAAAAAAAgEGAwUHBAj/xABLEAABAwIBBQsIBwUHBQEAAAABAAIDBBESBQYhMVEHExUiQVJhcYGR0RQjJFRzkrGyFjJCcoKTlGJ0oaOzM1NjosHS8DRDVdPhF//EABoBAQEAAwEBAAAAAAAAAAAAAAABAwQFAgb/xAA1EQEAAQMBBAcHBAIDAQAAAAAAAQIDEVEEBRIhExQxMnGBsSMzQVKRocEiQtHwNGGCsuEk/9oADAMBAAIRAxEAPwDuKAQaDK2dEUJLI/OyDQbG0bT0u5eoLds7FXXzq5Qw13op5RzVmrzhqZf+4WDmxcQDt1/xW/Rslqn4Z8WvN2qfi8D5nON3Oc47XOLj/FZ4piOyHjOQCgcFFOCoHBQOCoGBRTgqBwVHmTXUTCbo84RdFwglVcEJR6KSvSkJQISiEJVCEoIEhGkEg7QSCmIntMvZTZcqYtUrnDZId8B79KxV7Naq7afo9Rcqj4rDkzOyN5DJwI3H7Y0xE9PK3+PWtG7sNVPOjn6s9F+J7eSxtIIBGkHSCNIIWgzpQCAQUfOfOMyF1PA60Yu2SRp0yHlaDzfj1a+vsmycMcdfbpo1Lt3PKFZBW+wGBUDgoHBUU4KBgVFOCoHBTAYFA4KgYOQSHKYTCbpgwMSYMILlcKUlAhKoUlAhKYCEqhSUQhKoQlVCEoN1m9nA6ncI5CXQE6eUxdLejaP+HU2nZYuRmnverLbu8PKexf2ODgHAghwBBBuCDqIXGmMTiW6ZQV3PTKphhELDaSe4uNbYh9Y9urv2Le2Gzx18U9kerBfr4YxHxc/BXZaaQUDAqKcFA4KgYFA4KmFOCoGBRTgoGDlAwcmBOJMAxIDEmBGJMCC5ApKoUlAhKIQlUKSgQlVCEqhCUCkqouWY2VcQdSPOlgL4b837Tey9+07Fytvs49pHm2rFf7VuXNbLl+ddZvtXKb6IzvLegM0H/NiX0GyW+CzH++f1c+9VmuWqBWyxpBUUwKBwVAwKinBQMCoHDkDhyimDkwGDkwJxKCcSCcSAxIIxIFJVEFyYClyBC5UKSiEJQISqFJVCEohSVR6cl1hgmimvbA8F33NTh3ErHdt8dE06rRVw1RLrOIbV83h0nGZpcTnPOt7nOPWTdfU004iI0cuZzOUAqiQVAwKBg5RTB6Bg9TAYPUUwegcPUDB6Bg9BO+IJ3xMKnGpgGNXAMSYEYkQpcgUuQKSqELkClyqFLkCEqhSVUKSgUlUbr6Qyc4961Oq06MvSy0AK3GBIKKYFBOJRWzzbySayYsJLYowHyuH1rE2DW9Jse4rU2vaOhp5ds9jLat8c/wCl/hzfo2gN8mhdblkibK89bnXJXDq2m7VOZrn6t2LdEfBk4Eo/VKb9NF4KdPd+efrJwU6QOBaP1Wm/TReCdPd+efrJwU6QOBaT1Wm/TReCdPd+efrJwU6Qngak9Vpv08XgnT3fmn6ycFOkDgak9Vp/08XgnT3fmn6ycFOg4GpPVaf9PF4J0935p+srwU6Dgek9Vp/08XgnT3Pmn6ycFOg4HpPVqf8ATxeCdPd+afrJwU6Dgek9Wp/08XgnT3fmn6ynBTpDwZVzahkaTA1sMoF24Bhicea5o0DrH/xZ7O2XKJ/VOYeK7NM9nJRw/kOgjQQdYI1gruRMTGYaacSqILkClyuApcmEKXKhS5ApKqEJQKSqIJVQpKCLoMYK9IkFQNdFI9yguO5s/RVfeh+D1xd696nwbmy9kryCuU2hdAXQF0HnyjWNghlqHAlsMb5XBtsRa0EkC+i+hBUP/wBNpP7iq92H/eqmVsyTlBtVBHUsDmsmbia19sYFyNNiRyKK9d0BdAXQLIUHKq2Tz9R7ef8AqOX02z+6p8Ic6vvSgOWZ4BcmBBcgUuQKXKoUuQISqFJVRBKBSUEEqoi6DECvSGBUE4kVilcoLjuZO0VX34fg9cXevep8G7svZK+Arktt55MoQtJa6aJrhra6VjXDrBKIXhSn9Yg/Pj8UBwpT+sQfnx+KDW5y5RgdRVjWzQuc6mnDQ2aMkksNgBfSg4xhVeXYMzq+FlBSsdNE1zYyC10rGuBxO1glR6hueFKf1iD8+PxQHClP6xB+fH4oJGU4CQBPCSdAAmjJJ2a0GeQoOR1r/SKj94n/AKjl9Ps/uqfCHNud6TscszwkuVEFyBS5ApcrgKXIhboIJVEEohS5UKSgi6DECvSGBQTdQYZSguW5gdFX9+H4PXD3t36fBvbL2SvoK5Lacczzb6fVe0HyNRJabCiDCgMKAsgMKAwoDCg9OTG+fg9vF84QdymOvrR6cernekVP7xP/AFHL6nZ/dU+EOZc70sjHLM8mxIiC5ApcqFLkEEoIuqhboIJVCkoiCUEXVGAOVQ4KBroMMpUVcty86Kv78PweuFvfv0+Et7ZOyV+BXIbbxTZKpnuL308D3uN3OfCxznHpJCI1+WqKlp4JahtFTPMQDsBhjbcXAOnCeQ3QU/6UU3/i6T/J/wCtVF3osmUcsUUopKa0sbJABBGbYmg21dKis3AlH6rT/p4/BB4cu5OpIaaolFLTgsifhO8Rgh5Fm8m0hByjCqjqWbGQacUdOZaeF8kke+udJCx7+OS5oJI5GkIsNqzI9ICHClpwWkEEQRggjURoUHskKK45Xu9Jqf3mf+o5fV7P7mnwhy7nenxOx6zPBi9VEY0EYkEYlRGJBF0RBKoUlBBKIUlURiQecORGQOVU2JBhlcoLnuXnRV/fh+D1wt79+nwlvbJ3ZX4FcduJugwVsAmikhOqVj4z0YgRdEcakiLSWOFnNJa4bHA2IRHSsxa8S0jY78emJjcOXASSw9Vjb8JRYWK6Kqef9WTHFRs0vqHhxaNeBp0Dtdb3SrETM4h5qmIjMtVR5rwhvni57yNIa4sYOgW0nrXRo2OmI/Vzc6vbKpn9PKFpFe8WAIAAAADRYAaAFk6pb0eOt3NRwhJtHuhTqlvQ63c1HCEm0e6E6pb0Ot3NWgmzepXvfI5rsUj3SPIlkALnEkm19GkrcpuV0xFMTyhim5MzmQM3qbmv/Nk8V66avVOOR9H6bmv/ADZPFOmuanHI+j1NzX/nSeKdNc1OOR9Hqbmv/Ok8U6a5qccj6PU3Nf8AnSeKdNc1OOWKozbhI8258buQlxkbfpB/0IXqm/XE8+ZxqtURuje6J4s5hseUdBHQQt2iqKozD1kmJexBcgUuVClyBcSDzMeCmEZQ5A4cgxSlFXPcuPFq/vw/B64O+O/T4S3tk7sr8CuM3E3QF0HPs+Ml73N5Q0ebn+tbU2Ya+8ae9Elrc3sqmkmEmkxu4kzR9pm0dI1ju5UR0qSvibEagvG8huPGNILeS3TyW2o9OfU9e6prxO/lx4G68DAx2Fv/ADlutnZIzdj+/Bq7XPsp8vVaqWJ0jxG3W7bqA5SV166oop4pcm3TNdUUw38eRYgOMXOPKb4R2ALnztVczy5OlTsluI58z8Dw7He+VOs3HrqlrT7jgeHY73ynWbh1S1p90cDw7He+U6zcOq2tPuOB4djvfKdZuHVbX9kcDw7He+U6zcOq2tPuOB4djvfKdZuHVLWn3HA8Ox3vlOs3DqlrT7ofkaEjRiB2h1/ikbTcSdktzq0VfTuheWHTytO1q37VcXKcw5163NurhlRM63+kjphYT0nG8LobN3ZWieTWNctl7SSgVz7KowPm2K4Mse+lMI87SqMrZCpgZWypgySSQJhcrtuWni1f34fg5fP7579HhLf2Puyv4K4zcF0BdB56+kZPG6GQXa8drTyOHSEHM8p5NfTSGKQatLXD6r28jgjyxGok3sQ43b0HYwy/FD9tkHsyDA4y74GktiBMjuRodxRfrJC2tij20efo1dt9zPl6rxm27zx9m74tXS2yPZ+f8ufsM+18v4Wa65jri6AugoW6dnVNSGCnpZd7mfeaVwbG8iLS1rbOBGk4j+FZrNuKszLXv3JpxESon06yr64/8mm/2LP0VGjB0tevo3+Y2e9W+tjgrJzLFUAxNxMiZgmOlhu1o1kYfxBY7lqOHMQyWrtXFiqXWbrWbYugLoK/nS7TF1P+IW/sUcqvJzN4Tzp8/wAOX52yekt9gz55F2NnjlLBan9LXMlWzh7yHSFXAxuKDGSgi6DACgyAoGBQY5SgvO5QeLWe0h+Vy+f3136PCXQ2Luz4uhAritwXQJNM1gxPc1rdrnBo/ig0WUc64mXbCDK7nG7YwevWezvUMqllCulqHY5XYiPqgaGNGwDkR5ebejbFY4b4cVjhxa7X2oPXkl7myAAkNcCHAEgOABIuOXStzYff0+fo1Nv9xV5esLlmu/z59k75mrqbbHs/P+XM3fPtfKfWFquuU7ORdDKC62k6ANJJ1AJgy4BnPlQ1lXPU/Ze+0V+SFvFZ/AX6yVv0UcNOHPrr4qplrMK9YeEsJaQ5ps5pDmuGtrgbgjtTBl9A5u5VFZSwVIteRgxgfZlHFe33gVoVU8M4dGivipy2N15esi6GVcztdph6pPi1dHYI5VeTlbxnnT5/hyzO53pLPYM+eRdmx2Sw2J/T5tfG5Z2Y5KgQlAhKBboMIKBwUDgoMUpQXrcmPFrPaQ/K5fP7679HhLobF3Z8XQ7riNxScr5Xq45HxOlw4CdLGtYC3WHX16ulEa6vp52FrqhsoMgux02K7hy6T1jQrMDDT07pHBkbXPedTWNLndwUFmyZmlaz6p1h/cxkF56HOGhvZc9SuBYzDHve8iNghtbeg0YLdI5T0plcK5lLILIfSInENadMbtNsWjiu7dR71ubvjO0U+fpLR3ly2ery9YenNV/n3eyd8zV19uj2Xn/Lkbun23lPrC24lyHcyMSGVZ3Qsq+T0UjWm0lT5hm0NcOOfduO0LLao4qvBhvV8NPi41hW40W8yfm66Wgqq/T6O9gYORzGi8x7A5p7Csc14rinVlpozRNWn9lo8KyMToW5RlXC6ahcdDvPw35wsJG92E9hWvfo/c2dnr/a6TiWs2sjEi5VrPB2mHqk+LV093xyq8vy5G8550+f4cszrd6S32DPnkXWtdksezT+jz/h4YysrYOSgQlAhKBboMLSiHBRTgoMUpQXvclPFrPaQ/K5fPb679HhPq6Gxd2fF0Fz1xW4KXIjJpY6uVt97HmmnU43u17h0abdd9i900/FJbbKNBFURmKZocwkEcha4aiDyFe5jKNS2PeLwtYyMa7RNwNeOdtPaVjnMPUGDl5E3Qa7OB3o7+tnztW9u3/Jp8/SXP3pP/y1eXrDW5pP9Id7F/zMXa2+PZef8uLuyfbT4T6wt+JcbDvZGJMGXJ90bKe/1e9A3ZSt3sbN9NjIflH4VuWaMU51aV+vNWNFWDSdAFydAA1k7Fmwwu4ZGyW2npIqNwBDYi2YcjnvuZf4krnVTxVTU6MUxTTFOn9lxnK1AaaeandrheWg7W62u7WkHtW/TPFGWhVHDMwMk1rqaeKpbrheHWH2m6nN7WkjtSqnijBTVwzl3SGdr2tkYbse1r2Eai1wuD3LQxh0IqyfEphcqxnm/TB92T4tXU3dHKry/Ljb0n9VHn+HLc6HekN9iz55F1aIedjn2fn+IeOMr22zlyBCUCkoFxIMAKiHDkDgqjFK5FXrcmdxKz2kPyuXz++u/R4S6Gxd2fF0ygo98ON39kPqj+8O0/s/Hq18emltzLdLIgQYKymbK3CdBGlrhra7apMZGjIcxxY8Wc3uI5HDoWKYw9HDkGtzkd6NJ1x/O1b+7P8AJp8/SXN3v/iVf8f+0NRmg/0h3sX/ADMXc3hHsvOPSXB3XPt/+M+sLniXFw+hy8eV8oCmglqD/wBthLQftP1Nb2kgK008U4eaq+GMuKSEuJc4kucS5xOtzibk966GHOy3+YmTN/rY3OF46b0h+wlhGAe+W9xWG/VijGvJmsU8VefhHP8Aj7usYlqYbuXPd0zJ1nxVbRokG8yffbpYe0XH4QtmxPbS1dojsqUjCtjDWy6dud5T3ymNO48elOEbTC65b3HEOwLUvUYqzq3LFeacaLXiWHDPlVc9n8aD7svxauru2OVXl+XE3tP6qPP8OX5yu9Ib7FnzvXShdhnNufH8Q8kZXpushKBSUCFyiFxIrA0ohwUDByDHMVRv9zvLrKaeWGYgRz724F5wsxsJ0OPICDa/UuFvmic0V45c4b+x1dsOvnL7gB5tlraLPNrdy4vG3cN5k+ffI45NW+Ma+2u2IA2XuEeooNLlTKboXtYGg4ml1y4jUbcgXmZwPLLXb9hxNaC03DgXEgco1cq8zOVZGub/AMuvKtZnQW+SyW13j289q6G6/wDKp8/SXM3x/iVeXrDRZmu9Id7F/wAzF3t4e6jxj0l89ur38+E+sLriXFfQ5UndGyjoipGnX56XqGhg+Y9gWxYo+LXv1/tUay2MNbLeZu5xOoWytZCx7pnNLnue5pwtBs2w5LklYrlrjmJz2Mtu9wRMRHa230/l9Xj/ADH+C89XjV66zOjxZZztdVQvp3wMAdhIcHuLmuaQQRo7O0q02eGc5ear/FGMK1ZZsMWW5zRyh5NVRuJsyXzMmzC4ix7HBp71ju0cVLJar4anVsS027lU893caD7snxauru3sq8vy4m9+9R5/hzDON3n2+xb8z10Pi97v91Pj+IeaNyrfZCUQhcoEJQRdBgBQOHIHBQY5Sg1tRcG40Ealju26blE01RmJZLdU0zmGWHLkrW4BPLFb7LZXtj7LGwXzu0buuW5zTHFH3dKi5FUPojcyr/KMl0UhcXuEW9PcTiJfG4sJJ5Txb9q0piY5TyZIWxFcz3bqeZlPTV0MkkbaeR0U5jkdGBHLhwudY6bPa0fjThmqcRGUlyiDOGfR6ZLf95f4r10Fz5J+icUar5nfm/lHJzd/bVVE9IAC+VssjXQ7d8bi0N/aGjbbl8RTmcRCqzk7LcssjY3VL5Guvdjp3PBsCdRK6G77VdO0UzNMx2/D/UuZvWqJ2WqM6esLxmY70h3sX/Mxdjb/AHUeP8uDuzlenwn1hc3SAAkmwAuSdQA1lch38uUZXrDUTyznU93FB5IxoaO4Bb9FPDGHPqr4py8scRcQ1rS5x0BrQXOJ6ANas4jtSOfY9HBdR6vP+nl8F546NY+sPXBX8s/SRwXUerz/AKeXwTjo1j6wcFfyz9JHBdR6vP8Ap5fBOOjWPrBwV/LP0lhnpnxkCRj2Ei4EjHMJG0XC9RMT2Tl5mJjtjDHhVwmXUs3Mo+UU0chN3tG9ybcbdBPaLHtWjco4asN63XxU5abPd2mDqk+LV0N3dlXl+XK3r20ef4cxzjd59vsW/M9dD4ve7/dT4/iHmjcjeOXIFJQIXIIxIMAKBw5AwKAKDyzx3QayohXmYbFut17cAy2MFTkx540bvKoATrjdZsgHUQ0/iK4W87OKorj4t61VmHZmlctlYa6jjnjkgmYJIpmlkjHfVcw6CFYmaZzA41lrcPkEhfQVMZjLsTYqzGxzBfVvjGuxe6F1re8/04uU+cMM2ufJ2rCLWOkWsQdIIXIZnMM59y5jZxX5NaGFuMzUY0Ruu0jFDzTp+rq2W1HrbLvGYxTd5xr/AC0Nv2abtmqKO3/15MzXEVL2kEObE9rmuBDmuDm3BB1Fb+2TFVqJjX+Xz+76ZpvzExicT6w3ed1fvdOWA8ec72NuDW892jtWhZozV4OperxT4uf4Vu4aS0Zh0d5ZKo6oG4Iz/ivuLjqaHd4WttM8op1bWyxzmrT1lePK384960+CnRudJVqPK38496cFOh0lWo8rfzj3pwU6HSVaq5nvTGaAS6305v0727Q4d+E9hWxs+KasatfaM1U50ULCt3DRWTMmt3uV0BPFmF2+0b4i/cFgv0ZjOjYsV4nGr2Z7u0wdUnxas+wdlXl+WnvTtp8/w5jnG7z7fZN+Z6347WTYPdT4/iHmjcq3WQuQKXIEJQRiQYAUDhyBgUDXQQ4IPLNGixOEZJyjLRVEVZAbSwOxC/1XN1OY79ki4PWsN61Tcommr4ti1cxL6WzSzngylA2ogdsE0TiN8gk5WOHwPKF8ves1WauGp0KaoqjMN+HLE9JQCAKDSZYybAS6r0MnawtMg0CRuizX7dQAOv4LPavVxHB2xo1r1iiqePsnVz3OKGoqJuJDM6OMYGFsTi0nW4g226OxdazNFNPOYzLj3orqq5ROIazgep9Xm/Jf4LL0tHzR9WLornyz9F2yHSeT08cRFnuvLKCLEPfbQekNDQtG5Vx1zLdt08FER5y92JecPeRiTBkYkwZLIA5rmOF2uBa4bWkWITsTtUCbIlQ1zmiGVwa4gObE4tcAdDgQOVb8XaJjthoTarieyRDkyrY5sjaeYOY4Ob5l+sG+xJuW5jHFBFu5E5imfo2ueMuLyZxBaSx5LXCzmk4dBG1eti5cTDvHnNPn+HNM4j59vsm/M9b1Pay7D7qfH8Q80bl6bhyUClyBS5AuJBhBQOHIGBQMHIGBQK4IPLNGixJsl5TqKKUVFLK6GVujEw6HN5rmnQ5vQVhu2aLlPDXGWxbuTT2OmZE3aiAG11KSQNMtG4cY+yeRb3lybm6p/ZV9W3Tfie1aqfdbyQ6155YyeR9LOTfZxQQtWd334/b94ZOkp1XxsmhaT20Wc+dNNk9rTO/zkl94gaQZpiBc4RyAcrjo+Cy2bNV2cUsd27Fumaqvg53DnZLU1bH1BDInXZFE0+aiLvqk7XGwGI7eRdadlptWv085+MuH1yq7d/Vyj4QuEM7gLBxHQCQtbhhs8U6s4qXc53vFOGNF451IX30nSelXDzlGJAYkMjEgMSB2zuGgOIGwEqcMLxTqnyl3Od7xThjReOdVMzvqxLMyJpxOjFnm97Pdbi9YAHeujsccNMy5O8KuKumn4uc5xnz7fZN+Z63aWbYY9lPj+IeWNy9ttkLkClyBSUC3QYQUUwKIcOQMHIGDkE3QI4IMD40WJYHxqYZIqYgyxB2EfFeKo5Sy01c3eM+d0+CibvFGWVVW5o0tcH00FxoL3D6zv2Qesjl+f2bYa7s5q5Q3arkQ4bJlaaarFXVSulkc7zkjzc2II0DUAL6hoC7M0U2qP0xiIal+JuW6qY7V1pcD2hj9lg7kIVfOzMZ58m4pqqeMBrKx2Eag8RSEDZd2lYJsUz8GxG0TEdrPwlU+ufy4PBTq8aHWZ19E8JVPrn8uDwTq8aL1mdfQcJVPrn8uDwTq8aHWZ19BwlU+ufy4PBOrxodZnX0HCVT65/Lg8E6vGh1mdfQcJVPrn8uDwTq8aHWZ19BwlU+ufy4PBOrxodZnX0LJX1DgWmtNjrwtiY7sI0hWLFOiTtE6+jwF0cQIYcTzfjE3NzrN9q2IjljshqVVRHPOZUnLNSJJzh0hjQy41Egkn4r3aq4sy6my25otc/jzY4yszKcuQQXIEJQRdBNREWPfGdbHuYetpIPwXmmcxnV6mMThjXpEgohw5BIcgYOQTdBBCBHMQYXMR6iWJ0amHuKmF8S8zDJTWz0mUZYhha8hvICA4Dv1LQuWrlvnbnlox3dnt3Ocxze0Zan549xngtbrV3VrTsVnT7ynhqfnj3G+CvWrmvonUrOn3kcNT88e43wTrVzX0OpWdPvI4an549xvgnWrmvodSs6feRw1Pzx7jfBOtXNfQ6lZ0+8jhqfnj3G+Cdaua+h1Kzp95HDU/PHuN8E61c19DqVnT7yOGp+ePcb4J1q5r6HUrOn3kcNT88e43wTrVzU6lZ0+8vNU5YmeMOPXoOEBo7SFmt03bvenEM9vY7dE54XnhC6NMREYhkrethXtiMSiFLkCkoqw/RSfmHuK1etUas3QyfdFyYaXKdZHYhskpqI9hZNx9HQHFw7E2K5x2KZ05fQ2inFcq2tlhCAVEgoGDkRIcgm6CboFKBS1BjexR6iXmkjUmGampgdGvE0xPwZIqLgPT3qcFOj1xQMB6e9OCnQzAwHp704KdDMDAdpTgp0OKEYD095Tgp0MwjAenvKcFOi5gYD096nBToZhIYVeCnROJmjjXt4qqemMKsFUswXp4F0QKK9uRMnGrqaekaCTUSsiNtYYTxndjbnsXi7c6Oia9Ie7dPFVEPqbyOPmN7gvkuKdXWxDnO7Xm2Z4GZRibeSkBZUAa3UpN8X4HXPU5x5F092bRw1dHPZV2eP/AK1tpt8VOY7YcSXdc8IBAIBAKom6KnEiJugLoIcisbmqLEsZjUw9xUXe0wvEN7TBxDe0wcQ3tMHEje0wcQ3tTC8SN7Q4kiNDiO1irzMsgCrxkyIEAg6tuIZtl0j8qyt4kYdDSX+1IdEkg6hxfxO2Lkb02jERajxn8fz9G7stv90uyLiN0r2BwLXAFrgQ5rgCCDrBHKEicD5/3SMxH5OkdUQNLqCR3FI0mmcT/Zv/AGea7sOm1/o9i2yL0cNXej7/AN+LnX7HD+qOxR1vtYIBAIBAIBAKgQCIEVFlAWQFkMiyLkWQyMKGUYUMjChlOFDIsiZSgEAgs+Y2Z02VJgACykjcPKZ7aANe9s2vPcNZ5AdXatqpsU61T2R/fgzWbM3J/wBPougo46eKOnhYGRQtDI2N1NaPj1r5muua6pqq5zLpxERGIeheVCBJYmva5j2hzHgtc1wDmuadBBB1hWJmJzA5XnbuRNeXTZNe2Mm5NNMTvV/8N+kt6jcdIC62z70mP03Yz/uPy1LmyxPOnk5fljN6soyRVU0sQGt7mYouyRt2nvXWt37dzuVRP90alVqunthrAVmYwoBAIBAIBAIBAIBAIBAIBAIBAIBAXQe3JeSKmrIbTQSzEm14oy5gPS7U3tK8XLtFvv1RD3Tbqq7IdJzV3IJHFsuUnhjNfk0D8UjuiSQaG9Tb9YXL2jekRytR5z/H8/RtW9l+NTrtDRxU8bIIY2xxRjCxkbQ1rR1LjVV1VzxVTmZbkREcoZ15UIBAIBAsmo9RSB89bpH/AFD+tfR7D3HO2jtUxb7WCAQCAQCAQCAQCAQCAQCAQCAQCCw5l/8AUM+8P9Fq7V3Gex2vpKh/s2fdC+Zq7XSjsZ15UIBAIP/Z"/>
          <p:cNvSpPr>
            <a:spLocks noChangeAspect="1" noChangeArrowheads="1"/>
          </p:cNvSpPr>
          <p:nvPr/>
        </p:nvSpPr>
        <p:spPr bwMode="auto">
          <a:xfrm>
            <a:off x="1739900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 b="0"/>
          </a:p>
        </p:txBody>
      </p:sp>
      <p:sp>
        <p:nvSpPr>
          <p:cNvPr id="14342" name="AutoShape 13" descr="data:image/jpeg;base64,/9j/4AAQSkZJRgABAQAAAQABAAD/2wCEAAkGBxAPEA8NDxAQEA4NDw8ODQ8NDQ8NDQ4NFBQWFhQRFBQYHSggGBolGxcUITEhJSkrLi4uGh8zODMsOCgtLiwBCgoKDg0OGxAQFywcHBwsLCwtLCwsLCwsLCwsLCwsLCwsLCwtLCwsLCwtLCwsLCwsLCwsLCwsLCwsLCwsLCwsLP/AABEIAOEA4QMBEQACEQEDEQH/xAAcAAACAgMBAQAAAAAAAAAAAAAAAgEGAwUHBAj/xABLEAABAwIBBQsIBwUHBQEAAAABAAIDBBESBQYhMVEHExUiQVJhcYGR0RQjJFRzkrGyFjJCcoKTlGJ0oaOzM1NjosHS8DRDVdPhF//EABoBAQEAAwEBAAAAAAAAAAAAAAABAwQFAgb/xAA1EQEAAQMBBAcHBAIDAQAAAAAAAQIDEVEEBRIhExQxMnGBsSMzQVKRocEiQtHwNGGCsuEk/9oADAMBAAIRAxEAPwDuKAQaDK2dEUJLI/OyDQbG0bT0u5eoLds7FXXzq5Qw13op5RzVmrzhqZf+4WDmxcQDt1/xW/Rslqn4Z8WvN2qfi8D5nON3Oc47XOLj/FZ4piOyHjOQCgcFFOCoHBQOCoGBRTgqBwVHmTXUTCbo84RdFwglVcEJR6KSvSkJQISiEJVCEoIEhGkEg7QSCmIntMvZTZcqYtUrnDZId8B79KxV7Naq7afo9Rcqj4rDkzOyN5DJwI3H7Y0xE9PK3+PWtG7sNVPOjn6s9F+J7eSxtIIBGkHSCNIIWgzpQCAQUfOfOMyF1PA60Yu2SRp0yHlaDzfj1a+vsmycMcdfbpo1Lt3PKFZBW+wGBUDgoHBUU4KBgVFOCoHBTAYFA4KgYOQSHKYTCbpgwMSYMILlcKUlAhKoUlAhKYCEqhSUQhKoQlVCEoN1m9nA6ncI5CXQE6eUxdLejaP+HU2nZYuRmnverLbu8PKexf2ODgHAghwBBBuCDqIXGmMTiW6ZQV3PTKphhELDaSe4uNbYh9Y9urv2Le2Gzx18U9kerBfr4YxHxc/BXZaaQUDAqKcFA4KgYFA4KmFOCoGBRTgoGDlAwcmBOJMAxIDEmBGJMCC5ApKoUlAhKIQlUKSgQlVCEqhCUCkqouWY2VcQdSPOlgL4b837Tey9+07Fytvs49pHm2rFf7VuXNbLl+ddZvtXKb6IzvLegM0H/NiX0GyW+CzH++f1c+9VmuWqBWyxpBUUwKBwVAwKinBQMCoHDkDhyimDkwGDkwJxKCcSCcSAxIIxIFJVEFyYClyBC5UKSiEJQISqFJVCEohSVR6cl1hgmimvbA8F33NTh3ErHdt8dE06rRVw1RLrOIbV83h0nGZpcTnPOt7nOPWTdfU004iI0cuZzOUAqiQVAwKBg5RTB6Bg9TAYPUUwegcPUDB6Bg9BO+IJ3xMKnGpgGNXAMSYEYkQpcgUuQKSqELkClyqFLkCEqhSVUKSgUlUbr6Qyc4961Oq06MvSy0AK3GBIKKYFBOJRWzzbySayYsJLYowHyuH1rE2DW9Jse4rU2vaOhp5ds9jLat8c/wCl/hzfo2gN8mhdblkibK89bnXJXDq2m7VOZrn6t2LdEfBk4Eo/VKb9NF4KdPd+efrJwU6QOBaP1Wm/TReCdPd+efrJwU6QOBaT1Wm/TReCdPd+efrJwU6Qngak9Vpv08XgnT3fmn6ycFOkDgak9Vp/08XgnT3fmn6ycFOg4GpPVaf9PF4J0935p+srwU6Dgek9Vp/08XgnT3Pmn6ycFOg4HpPVqf8ATxeCdPd+afrJwU6Dgek9Wp/08XgnT3fmn6ynBTpDwZVzahkaTA1sMoF24Bhicea5o0DrH/xZ7O2XKJ/VOYeK7NM9nJRw/kOgjQQdYI1gruRMTGYaacSqILkClyuApcmEKXKhS5ApKqEJQKSqIJVQpKCLoMYK9IkFQNdFI9yguO5s/RVfeh+D1xd696nwbmy9kryCuU2hdAXQF0HnyjWNghlqHAlsMb5XBtsRa0EkC+i+hBUP/wBNpP7iq92H/eqmVsyTlBtVBHUsDmsmbia19sYFyNNiRyKK9d0BdAXQLIUHKq2Tz9R7ef8AqOX02z+6p8Ic6vvSgOWZ4BcmBBcgUuQKXKoUuQISqFJVRBKBSUEEqoi6DECvSGBUE4kVilcoLjuZO0VX34fg9cXevep8G7svZK+Arktt55MoQtJa6aJrhra6VjXDrBKIXhSn9Yg/Pj8UBwpT+sQfnx+KDW5y5RgdRVjWzQuc6mnDQ2aMkksNgBfSg4xhVeXYMzq+FlBSsdNE1zYyC10rGuBxO1glR6hueFKf1iD8+PxQHClP6xB+fH4oJGU4CQBPCSdAAmjJJ2a0GeQoOR1r/SKj94n/AKjl9Ps/uqfCHNud6TscszwkuVEFyBS5ApcrgKXIhboIJVEEohS5UKSgi6DECvSGBQTdQYZSguW5gdFX9+H4PXD3t36fBvbL2SvoK5Lacczzb6fVe0HyNRJabCiDCgMKAsgMKAwoDCg9OTG+fg9vF84QdymOvrR6cernekVP7xP/AFHL6nZ/dU+EOZc70sjHLM8mxIiC5ApcqFLkEEoIuqhboIJVCkoiCUEXVGAOVQ4KBroMMpUVcty86Kv78PweuFvfv0+Et7ZOyV+BXIbbxTZKpnuL308D3uN3OfCxznHpJCI1+WqKlp4JahtFTPMQDsBhjbcXAOnCeQ3QU/6UU3/i6T/J/wCtVF3osmUcsUUopKa0sbJABBGbYmg21dKis3AlH6rT/p4/BB4cu5OpIaaolFLTgsifhO8Rgh5Fm8m0hByjCqjqWbGQacUdOZaeF8kke+udJCx7+OS5oJI5GkIsNqzI9ICHClpwWkEEQRggjURoUHskKK45Xu9Jqf3mf+o5fV7P7mnwhy7nenxOx6zPBi9VEY0EYkEYlRGJBF0RBKoUlBBKIUlURiQecORGQOVU2JBhlcoLnuXnRV/fh+D1wt79+nwlvbJ3ZX4FcduJugwVsAmikhOqVj4z0YgRdEcakiLSWOFnNJa4bHA2IRHSsxa8S0jY78emJjcOXASSw9Vjb8JRYWK6Kqef9WTHFRs0vqHhxaNeBp0Dtdb3SrETM4h5qmIjMtVR5rwhvni57yNIa4sYOgW0nrXRo2OmI/Vzc6vbKpn9PKFpFe8WAIAAAADRYAaAFk6pb0eOt3NRwhJtHuhTqlvQ63c1HCEm0e6E6pb0Ot3NWgmzepXvfI5rsUj3SPIlkALnEkm19GkrcpuV0xFMTyhim5MzmQM3qbmv/Nk8V66avVOOR9H6bmv/ADZPFOmuanHI+j1NzX/nSeKdNc1OOR9Hqbmv/Ok8U6a5qccj6PU3Nf8AnSeKdNc1OOWKozbhI8258buQlxkbfpB/0IXqm/XE8+ZxqtURuje6J4s5hseUdBHQQt2iqKozD1kmJexBcgUuVClyBcSDzMeCmEZQ5A4cgxSlFXPcuPFq/vw/B64O+O/T4S3tk7sr8CuM3E3QF0HPs+Ml73N5Q0ebn+tbU2Ya+8ae9Elrc3sqmkmEmkxu4kzR9pm0dI1ju5UR0qSvibEagvG8huPGNILeS3TyW2o9OfU9e6prxO/lx4G68DAx2Fv/ADlutnZIzdj+/Bq7XPsp8vVaqWJ0jxG3W7bqA5SV166oop4pcm3TNdUUw38eRYgOMXOPKb4R2ALnztVczy5OlTsluI58z8Dw7He+VOs3HrqlrT7jgeHY73ynWbh1S1p90cDw7He+U6zcOq2tPuOB4djvfKdZuHVbX9kcDw7He+U6zcOq2tPuOB4djvfKdZuHVLWn3HA8Ox3vlOs3DqlrT7ofkaEjRiB2h1/ikbTcSdktzq0VfTuheWHTytO1q37VcXKcw5163NurhlRM63+kjphYT0nG8LobN3ZWieTWNctl7SSgVz7KowPm2K4Mse+lMI87SqMrZCpgZWypgySSQJhcrtuWni1f34fg5fP7579HhLf2Puyv4K4zcF0BdB56+kZPG6GQXa8drTyOHSEHM8p5NfTSGKQatLXD6r28jgjyxGok3sQ43b0HYwy/FD9tkHsyDA4y74GktiBMjuRodxRfrJC2tij20efo1dt9zPl6rxm27zx9m74tXS2yPZ+f8ufsM+18v4Wa65jri6AugoW6dnVNSGCnpZd7mfeaVwbG8iLS1rbOBGk4j+FZrNuKszLXv3JpxESon06yr64/8mm/2LP0VGjB0tevo3+Y2e9W+tjgrJzLFUAxNxMiZgmOlhu1o1kYfxBY7lqOHMQyWrtXFiqXWbrWbYugLoK/nS7TF1P+IW/sUcqvJzN4Tzp8/wAOX52yekt9gz55F2NnjlLBan9LXMlWzh7yHSFXAxuKDGSgi6DACgyAoGBQY5SgvO5QeLWe0h+Vy+f3136PCXQ2Luz4uhAritwXQJNM1gxPc1rdrnBo/ig0WUc64mXbCDK7nG7YwevWezvUMqllCulqHY5XYiPqgaGNGwDkR5ebejbFY4b4cVjhxa7X2oPXkl7myAAkNcCHAEgOABIuOXStzYff0+fo1Nv9xV5esLlmu/z59k75mrqbbHs/P+XM3fPtfKfWFquuU7ORdDKC62k6ANJJ1AJgy4BnPlQ1lXPU/Ze+0V+SFvFZ/AX6yVv0UcNOHPrr4qplrMK9YeEsJaQ5ps5pDmuGtrgbgjtTBl9A5u5VFZSwVIteRgxgfZlHFe33gVoVU8M4dGivipy2N15esi6GVcztdph6pPi1dHYI5VeTlbxnnT5/hyzO53pLPYM+eRdmx2Sw2J/T5tfG5Z2Y5KgQlAhKBboMIKBwUDgoMUpQXrcmPFrPaQ/K5fP7679HhLobF3Z8XQ7riNxScr5Xq45HxOlw4CdLGtYC3WHX16ulEa6vp52FrqhsoMgux02K7hy6T1jQrMDDT07pHBkbXPedTWNLndwUFmyZmlaz6p1h/cxkF56HOGhvZc9SuBYzDHve8iNghtbeg0YLdI5T0plcK5lLILIfSInENadMbtNsWjiu7dR71ubvjO0U+fpLR3ly2ery9YenNV/n3eyd8zV19uj2Xn/Lkbun23lPrC24lyHcyMSGVZ3Qsq+T0UjWm0lT5hm0NcOOfduO0LLao4qvBhvV8NPi41hW40W8yfm66Wgqq/T6O9gYORzGi8x7A5p7Csc14rinVlpozRNWn9lo8KyMToW5RlXC6ahcdDvPw35wsJG92E9hWvfo/c2dnr/a6TiWs2sjEi5VrPB2mHqk+LV093xyq8vy5G8550+f4cszrd6S32DPnkXWtdksezT+jz/h4YysrYOSgQlAhKBboMLSiHBRTgoMUpQXvclPFrPaQ/K5fPb679HhPq6Gxd2fF0Fz1xW4KXIjJpY6uVt97HmmnU43u17h0abdd9i900/FJbbKNBFURmKZocwkEcha4aiDyFe5jKNS2PeLwtYyMa7RNwNeOdtPaVjnMPUGDl5E3Qa7OB3o7+tnztW9u3/Jp8/SXP3pP/y1eXrDW5pP9Id7F/zMXa2+PZef8uLuyfbT4T6wt+JcbDvZGJMGXJ90bKe/1e9A3ZSt3sbN9NjIflH4VuWaMU51aV+vNWNFWDSdAFydAA1k7Fmwwu4ZGyW2npIqNwBDYi2YcjnvuZf4krnVTxVTU6MUxTTFOn9lxnK1AaaeandrheWg7W62u7WkHtW/TPFGWhVHDMwMk1rqaeKpbrheHWH2m6nN7WkjtSqnijBTVwzl3SGdr2tkYbse1r2Eai1wuD3LQxh0IqyfEphcqxnm/TB92T4tXU3dHKry/Ljb0n9VHn+HLc6HekN9iz55F1aIedjn2fn+IeOMr22zlyBCUCkoFxIMAKiHDkDgqjFK5FXrcmdxKz2kPyuXz++u/R4S6Gxd2fF0ygo98ON39kPqj+8O0/s/Hq18emltzLdLIgQYKymbK3CdBGlrhra7apMZGjIcxxY8Wc3uI5HDoWKYw9HDkGtzkd6NJ1x/O1b+7P8AJp8/SXN3v/iVf8f+0NRmg/0h3sX/ADMXc3hHsvOPSXB3XPt/+M+sLniXFw+hy8eV8oCmglqD/wBthLQftP1Nb2kgK008U4eaq+GMuKSEuJc4kucS5xOtzibk966GHOy3+YmTN/rY3OF46b0h+wlhGAe+W9xWG/VijGvJmsU8VefhHP8Aj7usYlqYbuXPd0zJ1nxVbRokG8yffbpYe0XH4QtmxPbS1dojsqUjCtjDWy6dud5T3ymNO48elOEbTC65b3HEOwLUvUYqzq3LFeacaLXiWHDPlVc9n8aD7svxauru2OVXl+XE3tP6qPP8OX5yu9Ib7FnzvXShdhnNufH8Q8kZXpushKBSUCFyiFxIrA0ohwUDByDHMVRv9zvLrKaeWGYgRz724F5wsxsJ0OPICDa/UuFvmic0V45c4b+x1dsOvnL7gB5tlraLPNrdy4vG3cN5k+ffI45NW+Ma+2u2IA2XuEeooNLlTKboXtYGg4ml1y4jUbcgXmZwPLLXb9hxNaC03DgXEgco1cq8zOVZGub/AMuvKtZnQW+SyW13j289q6G6/wDKp8/SXM3x/iVeXrDRZmu9Id7F/wAzF3t4e6jxj0l89ur38+E+sLriXFfQ5UndGyjoipGnX56XqGhg+Y9gWxYo+LXv1/tUay2MNbLeZu5xOoWytZCx7pnNLnue5pwtBs2w5LklYrlrjmJz2Mtu9wRMRHa230/l9Xj/ADH+C89XjV66zOjxZZztdVQvp3wMAdhIcHuLmuaQQRo7O0q02eGc5ear/FGMK1ZZsMWW5zRyh5NVRuJsyXzMmzC4ix7HBp71ju0cVLJar4anVsS027lU893caD7snxauru3sq8vy4m9+9R5/hzDON3n2+xb8z10Pi97v91Pj+IeaNyrfZCUQhcoEJQRdBgBQOHIHBQY5Sg1tRcG40Ealju26blE01RmJZLdU0zmGWHLkrW4BPLFb7LZXtj7LGwXzu0buuW5zTHFH3dKi5FUPojcyr/KMl0UhcXuEW9PcTiJfG4sJJ5Txb9q0piY5TyZIWxFcz3bqeZlPTV0MkkbaeR0U5jkdGBHLhwudY6bPa0fjThmqcRGUlyiDOGfR6ZLf95f4r10Fz5J+icUar5nfm/lHJzd/bVVE9IAC+VssjXQ7d8bi0N/aGjbbl8RTmcRCqzk7LcssjY3VL5Guvdjp3PBsCdRK6G77VdO0UzNMx2/D/UuZvWqJ2WqM6esLxmY70h3sX/Mxdjb/AHUeP8uDuzlenwn1hc3SAAkmwAuSdQA1lch38uUZXrDUTyznU93FB5IxoaO4Bb9FPDGHPqr4py8scRcQ1rS5x0BrQXOJ6ANas4jtSOfY9HBdR6vP+nl8F546NY+sPXBX8s/SRwXUerz/AKeXwTjo1j6wcFfyz9JHBdR6vP8Ap5fBOOjWPrBwV/LP0lhnpnxkCRj2Ei4EjHMJG0XC9RMT2Tl5mJjtjDHhVwmXUs3Mo+UU0chN3tG9ybcbdBPaLHtWjco4asN63XxU5abPd2mDqk+LV0N3dlXl+XK3r20ef4cxzjd59vsW/M9dD4ve7/dT4/iHmjcjeOXIFJQIXIIxIMAKBw5AwKAKDyzx3QayohXmYbFut17cAy2MFTkx540bvKoATrjdZsgHUQ0/iK4W87OKorj4t61VmHZmlctlYa6jjnjkgmYJIpmlkjHfVcw6CFYmaZzA41lrcPkEhfQVMZjLsTYqzGxzBfVvjGuxe6F1re8/04uU+cMM2ufJ2rCLWOkWsQdIIXIZnMM59y5jZxX5NaGFuMzUY0Ruu0jFDzTp+rq2W1HrbLvGYxTd5xr/AC0Nv2abtmqKO3/15MzXEVL2kEObE9rmuBDmuDm3BB1Fb+2TFVqJjX+Xz+76ZpvzExicT6w3ed1fvdOWA8ec72NuDW892jtWhZozV4OperxT4uf4Vu4aS0Zh0d5ZKo6oG4Iz/ivuLjqaHd4WttM8op1bWyxzmrT1lePK384960+CnRudJVqPK38496cFOh0lWo8rfzj3pwU6HSVaq5nvTGaAS6305v0727Q4d+E9hWxs+KasatfaM1U50ULCt3DRWTMmt3uV0BPFmF2+0b4i/cFgv0ZjOjYsV4nGr2Z7u0wdUnxas+wdlXl+WnvTtp8/w5jnG7z7fZN+Z6347WTYPdT4/iHmjcq3WQuQKXIEJQRiQYAUDhyBgUDXQQ4IPLNGixOEZJyjLRVEVZAbSwOxC/1XN1OY79ki4PWsN61Tcommr4ti1cxL6WzSzngylA2ogdsE0TiN8gk5WOHwPKF8ves1WauGp0KaoqjMN+HLE9JQCAKDSZYybAS6r0MnawtMg0CRuizX7dQAOv4LPavVxHB2xo1r1iiqePsnVz3OKGoqJuJDM6OMYGFsTi0nW4g226OxdazNFNPOYzLj3orqq5ROIazgep9Xm/Jf4LL0tHzR9WLornyz9F2yHSeT08cRFnuvLKCLEPfbQekNDQtG5Vx1zLdt08FER5y92JecPeRiTBkYkwZLIA5rmOF2uBa4bWkWITsTtUCbIlQ1zmiGVwa4gObE4tcAdDgQOVb8XaJjthoTarieyRDkyrY5sjaeYOY4Ob5l+sG+xJuW5jHFBFu5E5imfo2ueMuLyZxBaSx5LXCzmk4dBG1eti5cTDvHnNPn+HNM4j59vsm/M9b1Pay7D7qfH8Q80bl6bhyUClyBS5AuJBhBQOHIGBQMHIGBQK4IPLNGixJsl5TqKKUVFLK6GVujEw6HN5rmnQ5vQVhu2aLlPDXGWxbuTT2OmZE3aiAG11KSQNMtG4cY+yeRb3lybm6p/ZV9W3Tfie1aqfdbyQ6155YyeR9LOTfZxQQtWd334/b94ZOkp1XxsmhaT20Wc+dNNk9rTO/zkl94gaQZpiBc4RyAcrjo+Cy2bNV2cUsd27Fumaqvg53DnZLU1bH1BDInXZFE0+aiLvqk7XGwGI7eRdadlptWv085+MuH1yq7d/Vyj4QuEM7gLBxHQCQtbhhs8U6s4qXc53vFOGNF451IX30nSelXDzlGJAYkMjEgMSB2zuGgOIGwEqcMLxTqnyl3Od7xThjReOdVMzvqxLMyJpxOjFnm97Pdbi9YAHeujsccNMy5O8KuKumn4uc5xnz7fZN+Z63aWbYY9lPj+IeWNy9ttkLkClyBSUC3QYQUUwKIcOQMHIGDkE3QI4IMD40WJYHxqYZIqYgyxB2EfFeKo5Sy01c3eM+d0+CibvFGWVVW5o0tcH00FxoL3D6zv2Qesjl+f2bYa7s5q5Q3arkQ4bJlaaarFXVSulkc7zkjzc2II0DUAL6hoC7M0U2qP0xiIal+JuW6qY7V1pcD2hj9lg7kIVfOzMZ58m4pqqeMBrKx2Eag8RSEDZd2lYJsUz8GxG0TEdrPwlU+ufy4PBTq8aHWZ19E8JVPrn8uDwTq8aL1mdfQcJVPrn8uDwTq8aHWZ19BwlU+ufy4PBOrxodZnX0HCVT65/Lg8E6vGh1mdfQcJVPrn8uDwTq8aHWZ19BwlU+ufy4PBOrxodZnX0LJX1DgWmtNjrwtiY7sI0hWLFOiTtE6+jwF0cQIYcTzfjE3NzrN9q2IjljshqVVRHPOZUnLNSJJzh0hjQy41Egkn4r3aq4sy6my25otc/jzY4yszKcuQQXIEJQRdBNREWPfGdbHuYetpIPwXmmcxnV6mMThjXpEgohw5BIcgYOQTdBBCBHMQYXMR6iWJ0amHuKmF8S8zDJTWz0mUZYhha8hvICA4Dv1LQuWrlvnbnlox3dnt3Ocxze0Zan549xngtbrV3VrTsVnT7ynhqfnj3G+CvWrmvonUrOn3kcNT88e43wTrVzX0OpWdPvI4an549xvgnWrmvodSs6feRw1Pzx7jfBOtXNfQ6lZ0+8jhqfnj3G+Cdaua+h1Kzp95HDU/PHuN8E61c19DqVnT7yOGp+ePcb4J1q5r6HUrOn3kcNT88e43wTrVzU6lZ0+8vNU5YmeMOPXoOEBo7SFmt03bvenEM9vY7dE54XnhC6NMREYhkrethXtiMSiFLkCkoqw/RSfmHuK1etUas3QyfdFyYaXKdZHYhskpqI9hZNx9HQHFw7E2K5x2KZ05fQ2inFcq2tlhCAVEgoGDkRIcgm6CboFKBS1BjexR6iXmkjUmGampgdGvE0xPwZIqLgPT3qcFOj1xQMB6e9OCnQzAwHp704KdDMDAdpTgp0OKEYD095Tgp0MwjAenvKcFOi5gYD096nBToZhIYVeCnROJmjjXt4qqemMKsFUswXp4F0QKK9uRMnGrqaekaCTUSsiNtYYTxndjbnsXi7c6Oia9Ie7dPFVEPqbyOPmN7gvkuKdXWxDnO7Xm2Z4GZRibeSkBZUAa3UpN8X4HXPU5x5F092bRw1dHPZV2eP/AK1tpt8VOY7YcSXdc8IBAIBAKom6KnEiJugLoIcisbmqLEsZjUw9xUXe0wvEN7TBxDe0wcQ3tMHEje0wcQ3tTC8SN7Q4kiNDiO1irzMsgCrxkyIEAg6tuIZtl0j8qyt4kYdDSX+1IdEkg6hxfxO2Lkb02jERajxn8fz9G7stv90uyLiN0r2BwLXAFrgQ5rgCCDrBHKEicD5/3SMxH5OkdUQNLqCR3FI0mmcT/Zv/AGea7sOm1/o9i2yL0cNXej7/AN+LnX7HD+qOxR1vtYIBAIBAIBAKgQCIEVFlAWQFkMiyLkWQyMKGUYUMjChlOFDIsiZSgEAgs+Y2Z02VJgACykjcPKZ7aANe9s2vPcNZ5AdXatqpsU61T2R/fgzWbM3J/wBPougo46eKOnhYGRQtDI2N1NaPj1r5muua6pqq5zLpxERGIeheVCBJYmva5j2hzHgtc1wDmuadBBB1hWJmJzA5XnbuRNeXTZNe2Mm5NNMTvV/8N+kt6jcdIC62z70mP03Yz/uPy1LmyxPOnk5fljN6soyRVU0sQGt7mYouyRt2nvXWt37dzuVRP90alVqunthrAVmYwoBAIBAIBAIBAIBAIBAIBAIBAIBAXQe3JeSKmrIbTQSzEm14oy5gPS7U3tK8XLtFvv1RD3Tbqq7IdJzV3IJHFsuUnhjNfk0D8UjuiSQaG9Tb9YXL2jekRytR5z/H8/RtW9l+NTrtDRxU8bIIY2xxRjCxkbQ1rR1LjVV1VzxVTmZbkREcoZ15UIBAIBAsmo9RSB89bpH/AFD+tfR7D3HO2jtUxb7WCAQCAQCAQCAQCAQCAQCAQCAQCCw5l/8AUM+8P9Fq7V3Gex2vpKh/s2fdC+Zq7XSjsZ15UIBAIP/Z"/>
          <p:cNvSpPr>
            <a:spLocks noChangeAspect="1" noChangeArrowheads="1"/>
          </p:cNvSpPr>
          <p:nvPr/>
        </p:nvSpPr>
        <p:spPr bwMode="auto">
          <a:xfrm>
            <a:off x="1892300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kumimoji="1"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kumimoji="1"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US" altLang="en-US" sz="1800" b="0"/>
          </a:p>
        </p:txBody>
      </p:sp>
      <p:pic>
        <p:nvPicPr>
          <p:cNvPr id="5137" name="Picture 17" descr="http://www.prwatch.org/files/images/siri-logo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938" y="2205039"/>
            <a:ext cx="212566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19" descr="http://reliablesoftwares.com/blog/wp-content/uploads/2013/02/Google-Now-Logo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2265364"/>
            <a:ext cx="28384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http://mentalfloss.com/sites/default/files/styles/article_640x430/public/watson_jeopardy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708026"/>
            <a:ext cx="46386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5" descr="http://images.wikia.com/google/images/1/13/Google_Translate_iOS_logo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188" y="2840038"/>
            <a:ext cx="3694113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52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Bowl Competition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Iyyer</a:t>
            </a:r>
            <a:r>
              <a:rPr lang="en-US" dirty="0"/>
              <a:t> et </a:t>
            </a:r>
            <a:r>
              <a:rPr lang="pt-BR" dirty="0"/>
              <a:t>al. </a:t>
            </a:r>
            <a:r>
              <a:rPr lang="de-DE" dirty="0"/>
              <a:t>2014: A </a:t>
            </a:r>
            <a:r>
              <a:rPr lang="de-DE" dirty="0" err="1"/>
              <a:t>Neural</a:t>
            </a:r>
            <a:r>
              <a:rPr lang="de-DE" dirty="0"/>
              <a:t> Network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Factoid</a:t>
            </a:r>
            <a:r>
              <a:rPr lang="de-DE" dirty="0"/>
              <a:t> </a:t>
            </a:r>
            <a:r>
              <a:rPr lang="de-DE" dirty="0" err="1"/>
              <a:t>Question</a:t>
            </a:r>
            <a:r>
              <a:rPr lang="de-DE" dirty="0"/>
              <a:t> </a:t>
            </a:r>
            <a:r>
              <a:rPr lang="de-DE" dirty="0" err="1"/>
              <a:t>Answering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Paragraphs</a:t>
            </a:r>
          </a:p>
          <a:p>
            <a:r>
              <a:rPr lang="de-DE" dirty="0"/>
              <a:t>QUESTION:</a:t>
            </a:r>
          </a:p>
          <a:p>
            <a:pPr marL="400050" lvl="1" indent="0">
              <a:buNone/>
            </a:pPr>
            <a:r>
              <a:rPr lang="de-DE" dirty="0"/>
              <a:t>He </a:t>
            </a:r>
            <a:r>
              <a:rPr lang="ru-RU" dirty="0" err="1"/>
              <a:t>le</a:t>
            </a:r>
            <a:r>
              <a:rPr lang="en-US" dirty="0" err="1"/>
              <a:t>ft</a:t>
            </a:r>
            <a:r>
              <a:rPr lang="en-US" dirty="0"/>
              <a:t> unfinished a novel whose title character forges his father’s signature to get out of school and avoids the draft by feigning desire to join.</a:t>
            </a:r>
          </a:p>
          <a:p>
            <a:pPr marL="400050" lvl="1" indent="0">
              <a:buNone/>
            </a:pPr>
            <a:r>
              <a:rPr lang="en-US" dirty="0"/>
              <a:t>One of his novels features the </a:t>
            </a:r>
            <a:r>
              <a:rPr lang="en-US" dirty="0" err="1"/>
              <a:t>jesuit</a:t>
            </a:r>
            <a:r>
              <a:rPr lang="en-US" dirty="0"/>
              <a:t> </a:t>
            </a:r>
            <a:r>
              <a:rPr lang="en-US" dirty="0" err="1"/>
              <a:t>Naptha</a:t>
            </a:r>
            <a:r>
              <a:rPr lang="en-US" dirty="0"/>
              <a:t> and his opponent </a:t>
            </a:r>
            <a:r>
              <a:rPr lang="en-US" dirty="0" err="1"/>
              <a:t>Settembrini</a:t>
            </a:r>
            <a:r>
              <a:rPr lang="en-US" dirty="0"/>
              <a:t>, while his most famous work depicts the aging writer Gustav von </a:t>
            </a:r>
            <a:r>
              <a:rPr lang="en-US" dirty="0" err="1"/>
              <a:t>Aschenbach</a:t>
            </a:r>
            <a:r>
              <a:rPr lang="en-US" dirty="0"/>
              <a:t>.</a:t>
            </a:r>
          </a:p>
          <a:p>
            <a:pPr marL="400050" lvl="1" indent="0">
              <a:buNone/>
            </a:pPr>
            <a:r>
              <a:rPr lang="en-US" dirty="0"/>
              <a:t>Name this German author of The Magic Mountain and Death in Venice.</a:t>
            </a:r>
          </a:p>
          <a:p>
            <a:r>
              <a:rPr lang="en-US" dirty="0"/>
              <a:t>ANSWER: Thomas Mann</a:t>
            </a:r>
          </a:p>
        </p:txBody>
      </p:sp>
    </p:spTree>
    <p:extLst>
      <p:ext uri="{BB962C8B-B14F-4D97-AF65-F5344CB8AC3E}">
        <p14:creationId xmlns:p14="http://schemas.microsoft.com/office/powerpoint/2010/main" val="131511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QANTA vs Ken Jennings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QUESTION</a:t>
            </a:r>
            <a:r>
              <a:rPr lang="en-US" dirty="0"/>
              <a:t>:</a:t>
            </a:r>
          </a:p>
          <a:p>
            <a:pPr marL="457200" lvl="1" indent="0">
              <a:buNone/>
            </a:pPr>
            <a:r>
              <a:rPr lang="en-US" dirty="0"/>
              <a:t>Along with Evangelista Torricelli, this man is the namesake of a point the minimizes the distances to the vertices of a triangle.</a:t>
            </a:r>
          </a:p>
          <a:p>
            <a:pPr marL="457200" lvl="1" indent="0">
              <a:buNone/>
            </a:pPr>
            <a:r>
              <a:rPr lang="en-US" dirty="0"/>
              <a:t>He developed a factorization method </a:t>
            </a:r>
            <a:r>
              <a:rPr lang="is-IS" dirty="0"/>
              <a:t>…</a:t>
            </a:r>
          </a:p>
          <a:p>
            <a:pPr marL="457200" lvl="1" indent="0">
              <a:buNone/>
            </a:pPr>
            <a:r>
              <a:rPr lang="is-IS" dirty="0"/>
              <a:t>ANSWER: Fermat</a:t>
            </a:r>
          </a:p>
          <a:p>
            <a:pPr marL="514350" indent="-457200"/>
            <a:r>
              <a:rPr lang="is-IS" dirty="0"/>
              <a:t>QUESTION:</a:t>
            </a:r>
          </a:p>
          <a:p>
            <a:pPr marL="457200" lvl="1" indent="0">
              <a:buNone/>
            </a:pPr>
            <a:r>
              <a:rPr lang="is-IS" dirty="0"/>
              <a:t>A movie by this director contains several scenes set in the Yoshiwara Nightclub.</a:t>
            </a:r>
          </a:p>
          <a:p>
            <a:pPr marL="457200" lvl="1" indent="0">
              <a:buNone/>
            </a:pPr>
            <a:r>
              <a:rPr lang="is-IS" dirty="0"/>
              <a:t>In a movie by this director a man is recognized by a blind beggar because he is wistling </a:t>
            </a:r>
            <a:r>
              <a:rPr lang="is-IS" dirty="0">
                <a:hlinkClick r:id="rId4"/>
              </a:rPr>
              <a:t>In the hall of the mountain king</a:t>
            </a:r>
            <a:r>
              <a:rPr lang="is-IS" dirty="0"/>
              <a:t>.</a:t>
            </a:r>
          </a:p>
          <a:p>
            <a:pPr marL="457200" lvl="1" indent="0">
              <a:buNone/>
            </a:pPr>
            <a:r>
              <a:rPr lang="is-IS" dirty="0"/>
              <a:t>ANSWER: Fritz Lang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405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NL: Science Fiction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1" y="1278320"/>
            <a:ext cx="7772400" cy="1576755"/>
          </a:xfrm>
        </p:spPr>
        <p:txBody>
          <a:bodyPr/>
          <a:lstStyle/>
          <a:p>
            <a:r>
              <a:rPr lang="en-US" sz="2800" dirty="0"/>
              <a:t>Star Trek</a:t>
            </a:r>
          </a:p>
          <a:p>
            <a:pPr lvl="1"/>
            <a:r>
              <a:rPr lang="en-US" sz="2400" dirty="0"/>
              <a:t>universal translator: Babel Fish</a:t>
            </a:r>
          </a:p>
          <a:p>
            <a:pPr lvl="1"/>
            <a:r>
              <a:rPr lang="en-US" sz="2400" dirty="0"/>
              <a:t>Language Interaction</a:t>
            </a:r>
          </a:p>
          <a:p>
            <a:pPr lvl="1"/>
            <a:endParaRPr lang="en-US" sz="2400" dirty="0"/>
          </a:p>
        </p:txBody>
      </p:sp>
      <p:pic>
        <p:nvPicPr>
          <p:cNvPr id="6" name="Online Media 5">
            <a:hlinkClick r:id="" action="ppaction://media"/>
            <a:extLst>
              <a:ext uri="{FF2B5EF4-FFF2-40B4-BE49-F238E27FC236}">
                <a16:creationId xmlns:a16="http://schemas.microsoft.com/office/drawing/2014/main" id="{10140C69-AFAE-4359-AA3A-5FE9FD50982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832457" y="2855075"/>
            <a:ext cx="6411618" cy="360653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Bowl Competition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Iyyer</a:t>
            </a:r>
            <a:r>
              <a:rPr lang="en-US" dirty="0"/>
              <a:t> et </a:t>
            </a:r>
            <a:r>
              <a:rPr lang="pt-BR" dirty="0"/>
              <a:t>al. </a:t>
            </a:r>
            <a:r>
              <a:rPr lang="de-DE" dirty="0"/>
              <a:t>2014: A </a:t>
            </a:r>
            <a:r>
              <a:rPr lang="de-DE" dirty="0" err="1"/>
              <a:t>Neural</a:t>
            </a:r>
            <a:r>
              <a:rPr lang="de-DE" dirty="0"/>
              <a:t> Network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Factoid</a:t>
            </a:r>
            <a:r>
              <a:rPr lang="de-DE" dirty="0"/>
              <a:t> </a:t>
            </a:r>
            <a:r>
              <a:rPr lang="de-DE" dirty="0" err="1"/>
              <a:t>Question</a:t>
            </a:r>
            <a:r>
              <a:rPr lang="de-DE" dirty="0"/>
              <a:t> </a:t>
            </a:r>
            <a:r>
              <a:rPr lang="de-DE" dirty="0" err="1"/>
              <a:t>Answering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Paragraphs</a:t>
            </a:r>
          </a:p>
          <a:p>
            <a:r>
              <a:rPr lang="de-DE" dirty="0"/>
              <a:t>QUESTION:</a:t>
            </a:r>
          </a:p>
          <a:p>
            <a:pPr marL="400050" lvl="1" indent="0">
              <a:buNone/>
            </a:pPr>
            <a:r>
              <a:rPr lang="de-DE" dirty="0"/>
              <a:t>He </a:t>
            </a:r>
            <a:r>
              <a:rPr lang="ru-RU" dirty="0" err="1"/>
              <a:t>le</a:t>
            </a:r>
            <a:r>
              <a:rPr lang="en-US" dirty="0" err="1"/>
              <a:t>ft</a:t>
            </a:r>
            <a:r>
              <a:rPr lang="en-US" dirty="0"/>
              <a:t> unfinished a novel whose title character forges his father’s signature to get out of school and avoids the draft by feigning desire to join.</a:t>
            </a:r>
          </a:p>
          <a:p>
            <a:pPr marL="400050" lvl="1" indent="0">
              <a:buNone/>
            </a:pPr>
            <a:r>
              <a:rPr lang="en-US" dirty="0"/>
              <a:t>One of his novels features the Jesuit </a:t>
            </a:r>
            <a:r>
              <a:rPr lang="en-US" dirty="0" err="1"/>
              <a:t>Naptha</a:t>
            </a:r>
            <a:r>
              <a:rPr lang="en-US" dirty="0"/>
              <a:t> and his opponent </a:t>
            </a:r>
            <a:r>
              <a:rPr lang="en-US" dirty="0" err="1"/>
              <a:t>Settembrini</a:t>
            </a:r>
            <a:r>
              <a:rPr lang="en-US" dirty="0"/>
              <a:t>, while his most famous work depicts the aging writer Gustav von </a:t>
            </a:r>
            <a:r>
              <a:rPr lang="en-US" dirty="0" err="1"/>
              <a:t>Aschenbach</a:t>
            </a:r>
            <a:r>
              <a:rPr lang="en-US" dirty="0"/>
              <a:t>.</a:t>
            </a:r>
          </a:p>
          <a:p>
            <a:pPr marL="400050" lvl="1" indent="0">
              <a:buNone/>
            </a:pPr>
            <a:r>
              <a:rPr lang="en-US" dirty="0"/>
              <a:t>Name this German author of The Magic Mountain and Death in Venice.</a:t>
            </a:r>
          </a:p>
          <a:p>
            <a:r>
              <a:rPr lang="en-US" dirty="0"/>
              <a:t>ANSWER: Thomas Mann</a:t>
            </a:r>
          </a:p>
        </p:txBody>
      </p:sp>
    </p:spTree>
    <p:extLst>
      <p:ext uri="{BB962C8B-B14F-4D97-AF65-F5344CB8AC3E}">
        <p14:creationId xmlns:p14="http://schemas.microsoft.com/office/powerpoint/2010/main" val="326501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QANTA vs Ken Jennings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QUESTION</a:t>
            </a:r>
            <a:r>
              <a:rPr lang="en-US" dirty="0"/>
              <a:t>:</a:t>
            </a:r>
          </a:p>
          <a:p>
            <a:pPr marL="457200" lvl="1" indent="0">
              <a:buNone/>
            </a:pPr>
            <a:r>
              <a:rPr lang="en-US" dirty="0"/>
              <a:t>Along with Evangelista Torricelli, this man is the namesake of a point the minimizes the distances to the vertices of a triangle.</a:t>
            </a:r>
          </a:p>
          <a:p>
            <a:pPr marL="457200" lvl="1" indent="0">
              <a:buNone/>
            </a:pPr>
            <a:r>
              <a:rPr lang="en-US" dirty="0"/>
              <a:t>He developed a factorization method </a:t>
            </a:r>
            <a:r>
              <a:rPr lang="is-IS" dirty="0"/>
              <a:t>…</a:t>
            </a:r>
          </a:p>
          <a:p>
            <a:pPr marL="457200" lvl="1" indent="0">
              <a:buNone/>
            </a:pPr>
            <a:r>
              <a:rPr lang="is-IS" dirty="0"/>
              <a:t>ANSWER: Fermat</a:t>
            </a:r>
          </a:p>
          <a:p>
            <a:pPr marL="514350" indent="-457200"/>
            <a:r>
              <a:rPr lang="is-IS" dirty="0"/>
              <a:t>QUESTION:</a:t>
            </a:r>
          </a:p>
          <a:p>
            <a:pPr marL="457200" lvl="1" indent="0">
              <a:buNone/>
            </a:pPr>
            <a:r>
              <a:rPr lang="is-IS" dirty="0"/>
              <a:t>A movie by this director contains several scenes set in the Yoshiwara Nightclub.</a:t>
            </a:r>
          </a:p>
          <a:p>
            <a:pPr marL="457200" lvl="1" indent="0">
              <a:buNone/>
            </a:pPr>
            <a:r>
              <a:rPr lang="is-IS" dirty="0"/>
              <a:t>In a movie by this director a man is recognized by a blind beggar because he is wistlin </a:t>
            </a:r>
            <a:r>
              <a:rPr lang="is-IS" dirty="0">
                <a:hlinkClick r:id="rId4"/>
              </a:rPr>
              <a:t>In the hall of the mountain king</a:t>
            </a:r>
            <a:r>
              <a:rPr lang="is-IS" dirty="0"/>
              <a:t>.</a:t>
            </a:r>
          </a:p>
          <a:p>
            <a:pPr marL="457200" lvl="1" indent="0">
              <a:buNone/>
            </a:pPr>
            <a:r>
              <a:rPr lang="is-IS" dirty="0"/>
              <a:t>ANSWER: Fritz Lang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617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Recent Breakthroughs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239920"/>
            <a:ext cx="6954330" cy="5294235"/>
          </a:xfrm>
        </p:spPr>
        <p:txBody>
          <a:bodyPr/>
          <a:lstStyle/>
          <a:p>
            <a:pPr>
              <a:defRPr/>
            </a:pPr>
            <a:r>
              <a:rPr lang="en-US" dirty="0"/>
              <a:t>IBM Watson beats human champions at TV quiz Jeopardy!:</a:t>
            </a:r>
          </a:p>
          <a:p>
            <a:pPr lvl="1">
              <a:defRPr/>
            </a:pPr>
            <a:r>
              <a:rPr lang="en-US" dirty="0">
                <a:hlinkClick r:id="rId2"/>
              </a:rPr>
              <a:t>http://www.aaai.org/Magazine/Watson/watson.php</a:t>
            </a:r>
            <a:endParaRPr lang="en-US" dirty="0"/>
          </a:p>
          <a:p>
            <a:pPr lvl="1">
              <a:defRPr/>
            </a:pPr>
            <a:r>
              <a:rPr lang="en-US" dirty="0">
                <a:hlinkClick r:id="rId3"/>
              </a:rPr>
              <a:t>Final Game</a:t>
            </a:r>
            <a:endParaRPr lang="en-US" dirty="0"/>
          </a:p>
          <a:p>
            <a:pPr lvl="1">
              <a:defRPr/>
            </a:pPr>
            <a:r>
              <a:rPr lang="en-US" dirty="0">
                <a:hlinkClick r:id="rId4"/>
              </a:rPr>
              <a:t>PBS report</a:t>
            </a:r>
            <a:endParaRPr lang="en-US" dirty="0"/>
          </a:p>
          <a:p>
            <a:pPr>
              <a:defRPr/>
            </a:pPr>
            <a:r>
              <a:rPr lang="en-US" dirty="0"/>
              <a:t>Google Translate on </a:t>
            </a:r>
            <a:r>
              <a:rPr lang="en-US" dirty="0" err="1"/>
              <a:t>iPhone</a:t>
            </a:r>
            <a:endParaRPr lang="en-US" dirty="0"/>
          </a:p>
          <a:p>
            <a:pPr lvl="1">
              <a:defRPr/>
            </a:pPr>
            <a:r>
              <a:rPr lang="en-US" dirty="0">
                <a:hlinkClick r:id="rId5"/>
              </a:rPr>
              <a:t>http://googleblog.blogspot.com/2011/02/introducing-google-translate-app-for.html</a:t>
            </a:r>
            <a:endParaRPr lang="en-US" dirty="0"/>
          </a:p>
          <a:p>
            <a:pPr>
              <a:defRPr/>
            </a:pPr>
            <a:r>
              <a:rPr lang="en-US" dirty="0"/>
              <a:t>Apple SIRI</a:t>
            </a:r>
          </a:p>
          <a:p>
            <a:pPr>
              <a:defRPr/>
            </a:pPr>
            <a:r>
              <a:rPr lang="en-US" dirty="0"/>
              <a:t>Amazon Alexa (Echo)</a:t>
            </a:r>
          </a:p>
          <a:p>
            <a:pPr>
              <a:defRPr/>
            </a:pPr>
            <a:r>
              <a:rPr lang="en-US" dirty="0"/>
              <a:t>Google Home</a:t>
            </a:r>
          </a:p>
        </p:txBody>
      </p:sp>
      <p:pic>
        <p:nvPicPr>
          <p:cNvPr id="1026" name="Picture 2" descr="Image result for echo">
            <a:extLst>
              <a:ext uri="{FF2B5EF4-FFF2-40B4-BE49-F238E27FC236}">
                <a16:creationId xmlns:a16="http://schemas.microsoft.com/office/drawing/2014/main" id="{879C3DB7-0D7E-41CE-9AA3-5AA3EC7BD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615" y="3121760"/>
            <a:ext cx="1978455" cy="197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52BDB-7D77-4E4F-BD4E-602BD46E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IBM Project Debater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5D342-F2DD-4167-A227-146C6A405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0591" y="1239921"/>
            <a:ext cx="2841970" cy="519674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effectLst/>
              </a:rPr>
              <a:t>IBM Debater, went head-to-head with one of the world’s most decorated practitioners.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After a 25-minute rapid-fire exchange about pre-school subsidies, the audience handed the victory to Harish Natarajan.</a:t>
            </a:r>
            <a:endParaRPr lang="en-US" dirty="0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C0AF6E55-A168-43F3-B209-D041FEF60B7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3612" y="3861510"/>
            <a:ext cx="4578057" cy="2575157"/>
          </a:xfrm>
          <a:prstGeom prst="rect">
            <a:avLst/>
          </a:prstGeom>
        </p:spPr>
      </p:pic>
      <p:pic>
        <p:nvPicPr>
          <p:cNvPr id="5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BEB23332-43E9-40C6-9080-C609AE520685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4"/>
          <a:stretch>
            <a:fillRect/>
          </a:stretch>
        </p:blipFill>
        <p:spPr>
          <a:xfrm>
            <a:off x="6093612" y="1022381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83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Technological Breakthroughs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A7A566-CB1E-484E-90A9-B776D4A55A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dirty="0"/>
              <a:t>Missing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F7536E-CA75-437F-A830-C3D5434A71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dirty="0"/>
              <a:t>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  <a:p>
            <a:r>
              <a:rPr lang="en-US" dirty="0" err="1"/>
              <a:t>Lrage</a:t>
            </a:r>
            <a:r>
              <a:rPr lang="en-US" dirty="0"/>
              <a:t> amount of annotated data</a:t>
            </a:r>
          </a:p>
          <a:p>
            <a:r>
              <a:rPr lang="en-US" dirty="0"/>
              <a:t>Large processing capabilities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D3982E-E28E-4664-89B6-4A5623D68F51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ZapfDingbatsITC" charset="0"/>
              <a:buChar char="✖︎"/>
            </a:pPr>
            <a:r>
              <a:rPr lang="en-US" b="1" dirty="0">
                <a:solidFill>
                  <a:srgbClr val="FF0000"/>
                </a:solidFill>
              </a:rPr>
              <a:t>Lack of talent</a:t>
            </a:r>
          </a:p>
          <a:p>
            <a:pPr>
              <a:buClr>
                <a:srgbClr val="C00000"/>
              </a:buClr>
              <a:buFont typeface="ZapfDingbatsITC" charset="0"/>
              <a:buChar char="✖︎"/>
            </a:pPr>
            <a:r>
              <a:rPr lang="en-US" b="1" dirty="0">
                <a:solidFill>
                  <a:srgbClr val="FF0000"/>
                </a:solidFill>
              </a:rPr>
              <a:t>Lack of annotated data</a:t>
            </a:r>
          </a:p>
          <a:p>
            <a:pPr>
              <a:buClr>
                <a:srgbClr val="C00000"/>
              </a:buClr>
              <a:buFont typeface="ZapfDingbatsITC" charset="0"/>
              <a:buChar char="✖︎"/>
            </a:pPr>
            <a:r>
              <a:rPr lang="en-US" b="1" dirty="0">
                <a:solidFill>
                  <a:srgbClr val="FF0000"/>
                </a:solidFill>
              </a:rPr>
              <a:t>Lack of widespread computational resources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Course Page:</a:t>
            </a:r>
          </a:p>
          <a:p>
            <a:pPr lvl="1"/>
            <a:r>
              <a:rPr lang="en-US" dirty="0">
                <a:hlinkClick r:id="rId2"/>
              </a:rPr>
              <a:t>https://elearning.di.unipi.it/course/view.php?id=152</a:t>
            </a:r>
            <a:endParaRPr lang="en-US" dirty="0"/>
          </a:p>
          <a:p>
            <a:r>
              <a:rPr lang="en-US" dirty="0"/>
              <a:t>Hours:</a:t>
            </a:r>
          </a:p>
          <a:p>
            <a:pPr lvl="1"/>
            <a:r>
              <a:rPr lang="en-US" dirty="0"/>
              <a:t>Monday 11-13, Room L1</a:t>
            </a:r>
          </a:p>
          <a:p>
            <a:pPr lvl="1"/>
            <a:r>
              <a:rPr lang="en-US" dirty="0"/>
              <a:t>Tuesday 9-11, Room C1</a:t>
            </a:r>
          </a:p>
          <a:p>
            <a:pPr lvl="1"/>
            <a:r>
              <a:rPr lang="en-US" dirty="0"/>
              <a:t>Friday 14-16, Room A1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44839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800" dirty="0"/>
              <a:t>Statistical Machine Learning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1676401" y="1201510"/>
            <a:ext cx="7772400" cy="504983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/>
              <a:t>Supervised Training</a:t>
            </a:r>
          </a:p>
          <a:p>
            <a:pPr eaLnBrk="1" hangingPunct="1">
              <a:defRPr/>
            </a:pPr>
            <a:r>
              <a:rPr lang="en-US" altLang="en-US" dirty="0"/>
              <a:t>Annotated document collections</a:t>
            </a:r>
          </a:p>
          <a:p>
            <a:pPr eaLnBrk="1" hangingPunct="1">
              <a:defRPr/>
            </a:pPr>
            <a:r>
              <a:rPr lang="en-US" altLang="en-US" dirty="0"/>
              <a:t>Ability to process Big Data</a:t>
            </a:r>
          </a:p>
          <a:p>
            <a:pPr lvl="1" eaLnBrk="1" hangingPunct="1">
              <a:defRPr/>
            </a:pPr>
            <a:r>
              <a:rPr lang="en-US" altLang="en-US" sz="2400" dirty="0"/>
              <a:t>If we used same algorithms 10 years ago they would still be running</a:t>
            </a:r>
          </a:p>
          <a:p>
            <a:pPr eaLnBrk="1" hangingPunct="1">
              <a:defRPr/>
            </a:pPr>
            <a:r>
              <a:rPr lang="en-US" altLang="en-US" dirty="0"/>
              <a:t>Similar techniques for </a:t>
            </a:r>
            <a:r>
              <a:rPr lang="en-US" altLang="en-US" dirty="0">
                <a:solidFill>
                  <a:srgbClr val="C00000"/>
                </a:solidFill>
              </a:rPr>
              <a:t>both speech and tex</a:t>
            </a:r>
            <a:r>
              <a:rPr lang="en-US" altLang="en-US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092199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 &amp;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1" y="1880917"/>
            <a:ext cx="4039820" cy="4835525"/>
          </a:xfrm>
        </p:spPr>
        <p:txBody>
          <a:bodyPr/>
          <a:lstStyle/>
          <a:p>
            <a:r>
              <a:rPr lang="en-US" dirty="0"/>
              <a:t>Requires high speed computing</a:t>
            </a:r>
          </a:p>
          <a:p>
            <a:r>
              <a:rPr lang="en-US" dirty="0"/>
              <a:t>Typical using GPUs</a:t>
            </a:r>
          </a:p>
          <a:p>
            <a:pPr lvl="1"/>
            <a:r>
              <a:rPr lang="en-US" dirty="0" err="1"/>
              <a:t>Eg</a:t>
            </a:r>
            <a:r>
              <a:rPr lang="en-US" dirty="0"/>
              <a:t>. NVIDIA Tesla</a:t>
            </a:r>
          </a:p>
          <a:p>
            <a:r>
              <a:rPr lang="en-US" dirty="0"/>
              <a:t>Google custom chip TPU</a:t>
            </a:r>
          </a:p>
          <a:p>
            <a:r>
              <a:rPr lang="en-US" dirty="0"/>
              <a:t>10x more power per watt</a:t>
            </a:r>
          </a:p>
          <a:p>
            <a:r>
              <a:rPr lang="en-US" dirty="0"/>
              <a:t>Half precision floats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16" y="1892801"/>
            <a:ext cx="4806284" cy="369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56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AlphaGo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Exploiting Deep Learning and Reinforcement Learning, running on TPU equipped machines, the program AlphaGo by DeepMind has beaten the world champion at the game of Go, on March 9, 2016.</a:t>
            </a:r>
          </a:p>
          <a:p>
            <a:r>
              <a:rPr lang="en-US" dirty="0"/>
              <a:t>The story has been</a:t>
            </a:r>
            <a:br>
              <a:rPr lang="en-US" dirty="0"/>
            </a:br>
            <a:r>
              <a:rPr lang="en-US" dirty="0">
                <a:hlinkClick r:id="rId2"/>
              </a:rPr>
              <a:t>told in a movie</a:t>
            </a:r>
            <a:r>
              <a:rPr lang="en-US" dirty="0"/>
              <a:t>.</a:t>
            </a:r>
          </a:p>
          <a:p>
            <a:r>
              <a:rPr lang="it-IT" spc="-1" dirty="0">
                <a:solidFill>
                  <a:srgbClr val="000000"/>
                </a:solidFill>
                <a:latin typeface="Calibri"/>
                <a:ea typeface="ＭＳ Ｐゴシック"/>
              </a:rPr>
              <a:t>AlphaGo evolved into</a:t>
            </a:r>
            <a:br>
              <a:rPr lang="it-IT" spc="-1" dirty="0">
                <a:solidFill>
                  <a:srgbClr val="000000"/>
                </a:solidFill>
                <a:latin typeface="Calibri"/>
                <a:ea typeface="ＭＳ Ｐゴシック"/>
              </a:rPr>
            </a:br>
            <a:r>
              <a:rPr lang="it-IT" spc="-1" dirty="0">
                <a:solidFill>
                  <a:srgbClr val="000000"/>
                </a:solidFill>
                <a:latin typeface="Calibri"/>
                <a:ea typeface="ＭＳ Ｐゴシック"/>
              </a:rPr>
              <a:t>AlphaGo Zero in 2017,</a:t>
            </a:r>
            <a:br>
              <a:rPr lang="it-IT" spc="-1" dirty="0">
                <a:solidFill>
                  <a:srgbClr val="000000"/>
                </a:solidFill>
                <a:latin typeface="Calibri"/>
                <a:ea typeface="ＭＳ Ｐゴシック"/>
              </a:rPr>
            </a:br>
            <a:r>
              <a:rPr lang="it-IT" spc="-1" dirty="0">
                <a:solidFill>
                  <a:srgbClr val="000000"/>
                </a:solidFill>
                <a:latin typeface="Calibri"/>
                <a:ea typeface="ＭＳ Ｐゴシック"/>
              </a:rPr>
              <a:t>which learns by itself,</a:t>
            </a:r>
            <a:br>
              <a:rPr lang="it-IT" spc="-1" dirty="0">
                <a:solidFill>
                  <a:srgbClr val="000000"/>
                </a:solidFill>
                <a:latin typeface="Calibri"/>
                <a:ea typeface="ＭＳ Ｐゴシック"/>
              </a:rPr>
            </a:br>
            <a:r>
              <a:rPr lang="it-IT" spc="-1" dirty="0">
                <a:solidFill>
                  <a:srgbClr val="000000"/>
                </a:solidFill>
                <a:latin typeface="Calibri"/>
                <a:ea typeface="ＭＳ Ｐゴシック"/>
              </a:rPr>
              <a:t>without playing with</a:t>
            </a:r>
            <a:br>
              <a:rPr lang="it-IT" spc="-1" dirty="0">
                <a:solidFill>
                  <a:srgbClr val="000000"/>
                </a:solidFill>
                <a:latin typeface="Calibri"/>
                <a:ea typeface="ＭＳ Ｐゴシック"/>
              </a:rPr>
            </a:br>
            <a:r>
              <a:rPr lang="it-IT" spc="-1" dirty="0">
                <a:solidFill>
                  <a:srgbClr val="000000"/>
                </a:solidFill>
                <a:latin typeface="Calibri"/>
                <a:ea typeface="ＭＳ Ｐゴシック"/>
              </a:rPr>
              <a:t>humans.</a:t>
            </a:r>
            <a:endParaRPr lang="it-IT" spc="-1" dirty="0">
              <a:latin typeface="Arial"/>
            </a:endParaRPr>
          </a:p>
          <a:p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EDE8E75-6F21-4902-A0B0-E42AE887850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212685" y="2707715"/>
            <a:ext cx="6823800" cy="38264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9380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Digression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65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Data Science &amp; Artificial Intelligence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use Big Data</a:t>
            </a:r>
          </a:p>
          <a:p>
            <a:r>
              <a:rPr lang="en-US" dirty="0"/>
              <a:t>Different kinds and different use</a:t>
            </a:r>
          </a:p>
          <a:p>
            <a:r>
              <a:rPr lang="en-US" dirty="0"/>
              <a:t>Statistical Analysis of Big Data use raw data and extract correlations or statistical indicators</a:t>
            </a:r>
          </a:p>
          <a:p>
            <a:r>
              <a:rPr lang="en-US" dirty="0"/>
              <a:t>AI needs data </a:t>
            </a:r>
            <a:r>
              <a:rPr lang="en-US" dirty="0">
                <a:solidFill>
                  <a:srgbClr val="FF0000"/>
                </a:solidFill>
              </a:rPr>
              <a:t>annotated by humans</a:t>
            </a:r>
            <a:r>
              <a:rPr lang="en-US" dirty="0"/>
              <a:t>, from which to </a:t>
            </a:r>
            <a:r>
              <a:rPr lang="en-US" dirty="0">
                <a:solidFill>
                  <a:srgbClr val="FF0000"/>
                </a:solidFill>
              </a:rPr>
              <a:t>learn behaviors </a:t>
            </a:r>
            <a:r>
              <a:rPr lang="en-US" dirty="0"/>
              <a:t>to perform similar tasks in other situations</a:t>
            </a:r>
          </a:p>
          <a:p>
            <a:r>
              <a:rPr lang="en-US" dirty="0">
                <a:solidFill>
                  <a:srgbClr val="FF0000"/>
                </a:solidFill>
              </a:rPr>
              <a:t>Human in the loop </a:t>
            </a:r>
            <a:r>
              <a:rPr lang="en-US" dirty="0"/>
              <a:t>in data used for ML in AI:</a:t>
            </a:r>
          </a:p>
          <a:p>
            <a:pPr lvl="1"/>
            <a:r>
              <a:rPr lang="en-US" dirty="0"/>
              <a:t>data produced by humans and annotated by humans, enter the learning cycle of human behaviors</a:t>
            </a:r>
          </a:p>
        </p:txBody>
      </p:sp>
    </p:spTree>
    <p:extLst>
      <p:ext uri="{BB962C8B-B14F-4D97-AF65-F5344CB8AC3E}">
        <p14:creationId xmlns:p14="http://schemas.microsoft.com/office/powerpoint/2010/main" val="387042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 between Data Science, ML and 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Data science</a:t>
            </a:r>
            <a:r>
              <a:rPr lang="en-US" dirty="0"/>
              <a:t> produces </a:t>
            </a:r>
            <a:r>
              <a:rPr lang="en-US" dirty="0">
                <a:solidFill>
                  <a:srgbClr val="FF0000"/>
                </a:solidFill>
              </a:rPr>
              <a:t>insights</a:t>
            </a:r>
          </a:p>
          <a:p>
            <a:r>
              <a:rPr lang="en-US" b="1" dirty="0"/>
              <a:t>Machine learning </a:t>
            </a:r>
            <a:r>
              <a:rPr lang="en-US" dirty="0"/>
              <a:t>produces </a:t>
            </a:r>
            <a:r>
              <a:rPr lang="en-US" dirty="0">
                <a:solidFill>
                  <a:srgbClr val="FF0000"/>
                </a:solidFill>
              </a:rPr>
              <a:t>predictions</a:t>
            </a:r>
          </a:p>
          <a:p>
            <a:r>
              <a:rPr lang="en-US" b="1" dirty="0"/>
              <a:t>Artificial Intelligence </a:t>
            </a:r>
            <a:r>
              <a:rPr lang="en-US" dirty="0"/>
              <a:t>produces </a:t>
            </a:r>
            <a:r>
              <a:rPr lang="en-US" dirty="0" err="1">
                <a:solidFill>
                  <a:srgbClr val="FF0000"/>
                </a:solidFill>
              </a:rPr>
              <a:t>behaviours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See </a:t>
            </a:r>
            <a:r>
              <a:rPr lang="en-US" dirty="0">
                <a:effectLst/>
                <a:hlinkClick r:id="rId2"/>
              </a:rPr>
              <a:t>David Robinson’s post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AD8269-1658-4F96-A999-0B69BC3FFC25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/>
              <a:t>A model is required to make predictions</a:t>
            </a:r>
          </a:p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Statistics about whether are not enough to make weather forecasting</a:t>
            </a:r>
          </a:p>
          <a:p>
            <a:pPr lvl="1"/>
            <a:r>
              <a:rPr lang="en-US" dirty="0"/>
              <a:t>An </a:t>
            </a:r>
            <a:r>
              <a:rPr lang="en-US" dirty="0">
                <a:solidFill>
                  <a:srgbClr val="C00000"/>
                </a:solidFill>
              </a:rPr>
              <a:t>atmosphere model </a:t>
            </a:r>
            <a:r>
              <a:rPr lang="en-US" dirty="0"/>
              <a:t>is needed for forecasting</a:t>
            </a:r>
          </a:p>
        </p:txBody>
      </p:sp>
    </p:spTree>
    <p:extLst>
      <p:ext uri="{BB962C8B-B14F-4D97-AF65-F5344CB8AC3E}">
        <p14:creationId xmlns:p14="http://schemas.microsoft.com/office/powerpoint/2010/main" val="2049805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in the Loop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>
                  <a:outerShdw dist="38100" dir="2700000" sx="1000" sy="1000" algn="tl" rotWithShape="0">
                    <a:prstClr val="black"/>
                  </a:outerShdw>
                </a:effectLst>
              </a:rPr>
              <a:t>Data Science exploits </a:t>
            </a:r>
            <a:r>
              <a:rPr lang="en-US" b="1" dirty="0">
                <a:solidFill>
                  <a:srgbClr val="FF0000"/>
                </a:solidFill>
                <a:effectLst>
                  <a:outerShdw dist="38100" dir="2700000" sx="1000" sy="1000" algn="tl" rotWithShape="0">
                    <a:prstClr val="black"/>
                  </a:outerShdw>
                </a:effectLst>
              </a:rPr>
              <a:t>human in the end</a:t>
            </a:r>
            <a:r>
              <a:rPr lang="en-US" dirty="0">
                <a:effectLst>
                  <a:outerShdw dist="38100" dir="2700000" sx="1000" sy="1000" algn="tl" rotWithShape="0">
                    <a:prstClr val="black"/>
                  </a:outerShdw>
                </a:effectLst>
              </a:rPr>
              <a:t>, whose intelligence is involved for sifting among </a:t>
            </a:r>
            <a:r>
              <a:rPr lang="en-US" dirty="0">
                <a:solidFill>
                  <a:srgbClr val="FF0000"/>
                </a:solidFill>
                <a:effectLst>
                  <a:outerShdw dist="38100" dir="2700000" sx="1000" sy="1000" algn="tl" rotWithShape="0">
                    <a:prstClr val="black"/>
                  </a:outerShdw>
                </a:effectLst>
              </a:rPr>
              <a:t>statistical correlation hints </a:t>
            </a:r>
            <a:r>
              <a:rPr lang="en-US" dirty="0">
                <a:effectLst>
                  <a:outerShdw dist="38100" dir="2700000" sx="1000" sy="1000" algn="tl" rotWithShape="0">
                    <a:prstClr val="black"/>
                  </a:outerShdw>
                </a:effectLst>
              </a:rPr>
              <a:t>to produce insights. Intelligence lays in the humans that interpret the output of statistical analysis.</a:t>
            </a:r>
          </a:p>
          <a:p>
            <a:r>
              <a:rPr lang="en-US" dirty="0">
                <a:effectLst>
                  <a:outerShdw dist="38100" dir="2700000" sx="1000" sy="1000" algn="tl" rotWithShape="0">
                    <a:prstClr val="black"/>
                  </a:outerShdw>
                </a:effectLst>
              </a:rPr>
              <a:t>ML provides generalizations that can be used to make predictions</a:t>
            </a:r>
          </a:p>
          <a:p>
            <a:r>
              <a:rPr lang="en-US" dirty="0">
                <a:effectLst>
                  <a:outerShdw dist="38100" dir="2700000" sx="1000" sy="1000" algn="tl" rotWithShape="0">
                    <a:prstClr val="black"/>
                  </a:outerShdw>
                </a:effectLst>
              </a:rPr>
              <a:t>AI uses ML with </a:t>
            </a:r>
            <a:r>
              <a:rPr lang="en-US" b="1" dirty="0">
                <a:solidFill>
                  <a:srgbClr val="FF0000"/>
                </a:solidFill>
                <a:effectLst>
                  <a:outerShdw dist="38100" dir="2700000" sx="1000" sy="1000" algn="tl" rotWithShape="0">
                    <a:prstClr val="black"/>
                  </a:outerShdw>
                </a:effectLst>
              </a:rPr>
              <a:t>human in the loop</a:t>
            </a:r>
            <a:r>
              <a:rPr lang="en-US" dirty="0">
                <a:effectLst>
                  <a:outerShdw dist="38100" dir="2700000" sx="1000" sy="1000" algn="tl" rotWithShape="0">
                    <a:prstClr val="black"/>
                  </a:outerShdw>
                </a:effectLst>
              </a:rPr>
              <a:t> to extract a model of a human intelligence </a:t>
            </a:r>
            <a:r>
              <a:rPr lang="en-US" dirty="0">
                <a:solidFill>
                  <a:srgbClr val="FF0000"/>
                </a:solidFill>
                <a:effectLst>
                  <a:outerShdw dist="38100" dir="2700000" sx="1000" sy="1000" algn="tl" rotWithShape="0">
                    <a:prstClr val="black"/>
                  </a:outerShdw>
                </a:effectLst>
              </a:rPr>
              <a:t>ability</a:t>
            </a:r>
            <a:r>
              <a:rPr lang="en-US" dirty="0">
                <a:effectLst>
                  <a:outerShdw dist="38100" dir="2700000" sx="1000" sy="1000" algn="tl" rotWithShape="0">
                    <a:prstClr val="black"/>
                  </a:outerShdw>
                </a:effectLst>
              </a:rPr>
              <a:t>. AI embeds the human intelligence in the system itself.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EF3B60-D9C8-48B9-BAF4-BD7CF98422B6}"/>
              </a:ext>
            </a:extLst>
          </p:cNvPr>
          <p:cNvSpPr txBox="1"/>
          <p:nvPr/>
        </p:nvSpPr>
        <p:spPr>
          <a:xfrm>
            <a:off x="4675015" y="4158695"/>
            <a:ext cx="7028115" cy="23754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Chris Manning: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When you take a product off the supermarket shelf, data is collected and stored into logs.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Analysis proceeds from such business process 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exhaust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data.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With language human has some information to communicate and construct a message to 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convey meaning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to other humans.</a:t>
            </a:r>
          </a:p>
          <a:p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Deliberate form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of expressing intent, facts, opinion, etc.</a:t>
            </a:r>
          </a:p>
        </p:txBody>
      </p:sp>
    </p:spTree>
    <p:extLst>
      <p:ext uri="{BB962C8B-B14F-4D97-AF65-F5344CB8AC3E}">
        <p14:creationId xmlns:p14="http://schemas.microsoft.com/office/powerpoint/2010/main" val="11431127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Analytics vs. Text Mining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91F0B-5DC1-4386-B69B-8FA2023B89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dirty="0"/>
              <a:t>Text Mining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BDB5E-8FBD-4411-94CA-04DD6880B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dirty="0"/>
              <a:t>Text Analytics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</a:rPr>
              <a:t>Need to analyze large amounts of text to discover useful information</a:t>
            </a:r>
          </a:p>
          <a:p>
            <a:r>
              <a:rPr lang="en-US" dirty="0">
                <a:effectLst/>
              </a:rPr>
              <a:t>Examples:</a:t>
            </a:r>
          </a:p>
          <a:p>
            <a:pPr lvl="1"/>
            <a:r>
              <a:rPr lang="en-US" dirty="0">
                <a:effectLst/>
              </a:rPr>
              <a:t>monitoring how the public discusses a product in social media</a:t>
            </a:r>
          </a:p>
          <a:p>
            <a:pPr lvl="1"/>
            <a:r>
              <a:rPr lang="en-US" dirty="0"/>
              <a:t>Anti-terrorism intelligence</a:t>
            </a:r>
          </a:p>
          <a:p>
            <a:pPr lvl="1"/>
            <a:r>
              <a:rPr lang="en-US" dirty="0">
                <a:effectLst/>
              </a:rPr>
              <a:t>Sentiment analysis 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6706DA-47DB-41F4-944C-FA9EB667D29C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/>
          <a:lstStyle/>
          <a:p>
            <a:r>
              <a:rPr lang="en-US" dirty="0">
                <a:effectLst/>
              </a:rPr>
              <a:t>The process of deriving high-quality information from text</a:t>
            </a:r>
          </a:p>
          <a:p>
            <a:r>
              <a:rPr lang="en-US" dirty="0">
                <a:effectLst/>
              </a:rPr>
              <a:t>High-quality information is typically derived through the devising of patterns and trends through means such as statistical pattern learning</a:t>
            </a:r>
          </a:p>
          <a:p>
            <a:r>
              <a:rPr lang="en-US" dirty="0">
                <a:effectLst/>
              </a:rPr>
              <a:t>aims to turn text into data for analysis, via application of natural language processing (NLP) and analytical methods.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095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Role of Data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69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Unreasonable Effectiveness of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Halevy, </a:t>
            </a:r>
            <a:r>
              <a:rPr lang="en-US" dirty="0" err="1"/>
              <a:t>Norvig</a:t>
            </a:r>
            <a:r>
              <a:rPr lang="en-US" dirty="0"/>
              <a:t>, and Pereira argue that we should stop acting as if our goal is to author extremely </a:t>
            </a:r>
            <a:r>
              <a:rPr lang="en-US" dirty="0">
                <a:solidFill>
                  <a:srgbClr val="FF0000"/>
                </a:solidFill>
              </a:rPr>
              <a:t>elegant theories</a:t>
            </a:r>
            <a:r>
              <a:rPr lang="en-US" dirty="0"/>
              <a:t>, and instead embrace complexity and make use of the best ally we have: the </a:t>
            </a:r>
            <a:r>
              <a:rPr lang="en-US" dirty="0">
                <a:solidFill>
                  <a:srgbClr val="FF0000"/>
                </a:solidFill>
              </a:rPr>
              <a:t>unreasonable effectiveness of data</a:t>
            </a:r>
            <a:r>
              <a:rPr lang="en-US" dirty="0"/>
              <a:t>.</a:t>
            </a:r>
          </a:p>
          <a:p>
            <a:r>
              <a:rPr lang="en-US" dirty="0"/>
              <a:t>A simpler technique on more data beat a more sophisticated technique on less data.</a:t>
            </a:r>
          </a:p>
          <a:p>
            <a:r>
              <a:rPr lang="en-US" dirty="0"/>
              <a:t>Language in the wild, just like human behavior in general, is messy.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84D3CC7-2103-4149-94F6-3A2F369F3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Prerequisites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F5E16F-8899-4BFE-B32A-600D7A16B2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Proficiency in Python</a:t>
            </a:r>
          </a:p>
          <a:p>
            <a:pPr lvl="1"/>
            <a:r>
              <a:rPr lang="en-US" dirty="0"/>
              <a:t>Assignments, projects will be in Python, using NLP and Deep Learning libraries</a:t>
            </a:r>
          </a:p>
          <a:p>
            <a:r>
              <a:rPr lang="en-US" dirty="0"/>
              <a:t>Calculus, Linear Algebra</a:t>
            </a:r>
          </a:p>
          <a:p>
            <a:pPr lvl="1"/>
            <a:r>
              <a:rPr lang="en-US" dirty="0"/>
              <a:t>Basic knowledge of derivatives and vector/matrix operations</a:t>
            </a:r>
          </a:p>
          <a:p>
            <a:pPr lvl="1"/>
            <a:r>
              <a:rPr lang="en-US" dirty="0"/>
              <a:t>See course “Computational Mathematics for learning and data analysis” (646AA)</a:t>
            </a:r>
            <a:br>
              <a:rPr lang="en-US" dirty="0"/>
            </a:br>
            <a:r>
              <a:rPr lang="en-US" dirty="0"/>
              <a:t>https://esami.unipi.it/esami2/programma.php?c=39132&amp;aa=2018&amp;cid=69&amp;did=13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0A8B669-D003-41D9-92E3-947352B3B49E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Basic Probability and Statistics</a:t>
            </a:r>
          </a:p>
          <a:p>
            <a:pPr lvl="1"/>
            <a:r>
              <a:rPr lang="en-US" dirty="0"/>
              <a:t>Basic concepts of probability distributions, mean, standard deviation.</a:t>
            </a:r>
          </a:p>
          <a:p>
            <a:pPr lvl="1"/>
            <a:r>
              <a:rPr lang="en-US" dirty="0"/>
              <a:t>See course “</a:t>
            </a:r>
            <a:r>
              <a:rPr lang="en-US" dirty="0" err="1"/>
              <a:t>Calcolo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</a:t>
            </a:r>
            <a:r>
              <a:rPr lang="en-US" dirty="0" err="1"/>
              <a:t>Probabilità</a:t>
            </a:r>
            <a:r>
              <a:rPr lang="en-US" dirty="0"/>
              <a:t> e </a:t>
            </a:r>
            <a:r>
              <a:rPr lang="en-US" dirty="0" err="1"/>
              <a:t>Statistica</a:t>
            </a:r>
            <a:r>
              <a:rPr lang="en-US" dirty="0"/>
              <a:t>” (269AA)</a:t>
            </a:r>
            <a:br>
              <a:rPr lang="en-US" dirty="0"/>
            </a:br>
            <a:r>
              <a:rPr lang="en-US" dirty="0"/>
              <a:t>https://elearning.di.unipi.it/enrol/index.php?id=101</a:t>
            </a:r>
          </a:p>
          <a:p>
            <a:r>
              <a:rPr lang="en-US" dirty="0"/>
              <a:t>Machine Learning</a:t>
            </a:r>
          </a:p>
          <a:p>
            <a:pPr lvl="1"/>
            <a:r>
              <a:rPr lang="en-US" dirty="0"/>
              <a:t>Machine learning notions like cost functions, optimization with backpropagation.</a:t>
            </a:r>
          </a:p>
          <a:p>
            <a:pPr lvl="1"/>
            <a:r>
              <a:rPr lang="en-US" dirty="0"/>
              <a:t>See course “Machine Learning” (654AA)</a:t>
            </a:r>
            <a:br>
              <a:rPr lang="en-US" dirty="0"/>
            </a:br>
            <a:r>
              <a:rPr lang="en-US" dirty="0"/>
              <a:t>https://esami.unipi.it/esami2/programma.php?c=36545&amp;aa=2018&amp;cid=69&amp;did=13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6082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690" y="1"/>
            <a:ext cx="8489310" cy="779055"/>
          </a:xfrm>
        </p:spPr>
        <p:txBody>
          <a:bodyPr/>
          <a:lstStyle/>
          <a:p>
            <a:r>
              <a:rPr lang="en-US" dirty="0"/>
              <a:t>Scientific Dispute: is it science?</a:t>
            </a:r>
          </a:p>
        </p:txBody>
      </p:sp>
      <p:pic>
        <p:nvPicPr>
          <p:cNvPr id="1026" name="Picture 2" descr="https://encrypted-tbn2.gstatic.com/images?q=tbn:ANd9GcRSKVAgAoqCd4HyzcQK2CSt05EongN17SHx5he8M5R445Xh-kOAqQ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7525" y="1777586"/>
            <a:ext cx="1752600" cy="2333625"/>
          </a:xfrm>
          <a:prstGeom prst="rect">
            <a:avLst/>
          </a:prstGeom>
          <a:noFill/>
        </p:spPr>
      </p:pic>
      <p:pic>
        <p:nvPicPr>
          <p:cNvPr id="1028" name="Picture 4" descr="https://encrypted-tbn0.gstatic.com/images?q=tbn:ANd9GcTA2Z4zNGReA_5L3gXjMdcmyWKX3UbKzl-XAMKiJ0Z-83E9adg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9121" y="4273911"/>
            <a:ext cx="2143125" cy="21431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212686" y="2468877"/>
            <a:ext cx="472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Prof. Noam Chomsky, Linguist, MIT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97471" y="4849988"/>
            <a:ext cx="541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Peter </a:t>
            </a:r>
            <a:r>
              <a:rPr lang="en-US" dirty="0" err="1">
                <a:latin typeface="Calibri" pitchFamily="34" charset="0"/>
              </a:rPr>
              <a:t>Norvig</a:t>
            </a:r>
            <a:r>
              <a:rPr lang="en-US" dirty="0">
                <a:latin typeface="Calibri" pitchFamily="34" charset="0"/>
              </a:rPr>
              <a:t>, Director of research, Google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Chomsky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/>
              <a:t>It's true there's been a lot of work on trying to apply statistical models to various linguistic problems. I think there have been some successes, but a lot of failures. There is a notion of success ... which I think is novel in the history of science. It interprets success as approximating unanalyzed data.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http://norvig.com/chomsky.html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Norvig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 agree that engineering success is not the goal or the measure of science. But I observe that </a:t>
            </a:r>
            <a:r>
              <a:rPr lang="en-US" dirty="0">
                <a:solidFill>
                  <a:srgbClr val="C00000"/>
                </a:solidFill>
              </a:rPr>
              <a:t>science and engineering develop together</a:t>
            </a:r>
            <a:r>
              <a:rPr lang="en-US" dirty="0"/>
              <a:t>, and that engineering success shows that something is working right, and so is evidence (but not proof) of a scientifically successful model.</a:t>
            </a:r>
          </a:p>
          <a:p>
            <a:r>
              <a:rPr lang="en-US" dirty="0">
                <a:solidFill>
                  <a:srgbClr val="C00000"/>
                </a:solidFill>
              </a:rPr>
              <a:t>Science is a combination of gathering facts and making theories</a:t>
            </a:r>
            <a:r>
              <a:rPr lang="en-US" dirty="0"/>
              <a:t>; neither can progress on its own. I think Chomsky is wrong to push the needle so far towards theory over facts; in the history of science, the laborious accumulation of facts is the dominant mode, not a novelty. The science of understanding language is no different than other sciences in this respect.</a:t>
            </a:r>
          </a:p>
          <a:p>
            <a:r>
              <a:rPr lang="en-US" dirty="0"/>
              <a:t>I agree that it can be </a:t>
            </a:r>
            <a:r>
              <a:rPr lang="en-US" dirty="0">
                <a:solidFill>
                  <a:srgbClr val="C00000"/>
                </a:solidFill>
              </a:rPr>
              <a:t>difficult to make sense of a model containing billions of parameters</a:t>
            </a:r>
            <a:r>
              <a:rPr lang="en-US" dirty="0"/>
              <a:t>. Certainly a </a:t>
            </a:r>
            <a:r>
              <a:rPr lang="en-US" dirty="0">
                <a:solidFill>
                  <a:srgbClr val="C00000"/>
                </a:solidFill>
              </a:rPr>
              <a:t>human can't understand such a model</a:t>
            </a:r>
            <a:r>
              <a:rPr lang="en-US" dirty="0"/>
              <a:t> by inspecting the values of each parameter individually. But one can gain insight by examining the </a:t>
            </a:r>
            <a:r>
              <a:rPr lang="en-US" i="1" dirty="0"/>
              <a:t>properties</a:t>
            </a:r>
            <a:r>
              <a:rPr lang="en-US" dirty="0"/>
              <a:t> of the model—where it succeeds and fails, how well it learns as a function of data, etc.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Norvig</a:t>
            </a:r>
            <a:r>
              <a:rPr lang="en-US" dirty="0"/>
              <a:t>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Einstein said to make everything as simple as possible, but no simpler. </a:t>
            </a:r>
            <a:r>
              <a:rPr lang="en-US" dirty="0">
                <a:solidFill>
                  <a:srgbClr val="C00000"/>
                </a:solidFill>
              </a:rPr>
              <a:t>Many phenomena in science are stochastic</a:t>
            </a:r>
            <a:r>
              <a:rPr lang="en-US" dirty="0"/>
              <a:t>, and the simplest model of them is a </a:t>
            </a:r>
            <a:r>
              <a:rPr lang="en-US" dirty="0">
                <a:solidFill>
                  <a:srgbClr val="C00000"/>
                </a:solidFill>
              </a:rPr>
              <a:t>probabilistic model</a:t>
            </a:r>
            <a:r>
              <a:rPr lang="en-US" dirty="0"/>
              <a:t>; I believe language is such a phenomenon and therefore that probabilistic models are our best tool for representing facts about language, for algorithmically processing language, and for understanding how humans process language. </a:t>
            </a:r>
          </a:p>
          <a:p>
            <a:r>
              <a:rPr lang="en-US" dirty="0"/>
              <a:t>I agree with Chomsky that it is undeniable that </a:t>
            </a:r>
            <a:r>
              <a:rPr lang="en-US" dirty="0">
                <a:solidFill>
                  <a:srgbClr val="C00000"/>
                </a:solidFill>
              </a:rPr>
              <a:t>humans have some innate capability to learn natural language</a:t>
            </a:r>
            <a:r>
              <a:rPr lang="en-US" dirty="0"/>
              <a:t>, but we don't know enough about that capability to rule out probabilistic language representations, nor statistical learning. I think it is much more likely that human language learning involves something like probabilistic and statistical inference, but we just don't know yet.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HLT in Industry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785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285" y="1"/>
            <a:ext cx="8527715" cy="779055"/>
          </a:xfrm>
        </p:spPr>
        <p:txBody>
          <a:bodyPr/>
          <a:lstStyle/>
          <a:p>
            <a:pPr>
              <a:defRPr/>
            </a:pPr>
            <a:r>
              <a:rPr lang="en-US" dirty="0"/>
              <a:t>HLT in Industry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2255500" y="1047891"/>
            <a:ext cx="7955300" cy="5452923"/>
          </a:xfrm>
        </p:spPr>
        <p:txBody>
          <a:bodyPr/>
          <a:lstStyle/>
          <a:p>
            <a:r>
              <a:rPr lang="en-US" dirty="0"/>
              <a:t>Advanced Search</a:t>
            </a:r>
          </a:p>
          <a:p>
            <a:r>
              <a:rPr lang="en-US" dirty="0"/>
              <a:t>Advertisement, preference analysis</a:t>
            </a:r>
          </a:p>
          <a:p>
            <a:r>
              <a:rPr lang="en-US" dirty="0"/>
              <a:t>Machine Translation</a:t>
            </a:r>
          </a:p>
          <a:p>
            <a:r>
              <a:rPr lang="en-US" dirty="0"/>
              <a:t>Speech Interfaces</a:t>
            </a:r>
          </a:p>
          <a:p>
            <a:r>
              <a:rPr lang="en-US" dirty="0"/>
              <a:t>Assistants, </a:t>
            </a:r>
            <a:r>
              <a:rPr lang="en-US" dirty="0" err="1"/>
              <a:t>Chatbots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Customer support</a:t>
            </a:r>
          </a:p>
          <a:p>
            <a:pPr lvl="1"/>
            <a:r>
              <a:rPr lang="en-US" dirty="0"/>
              <a:t>Controlling devices</a:t>
            </a:r>
          </a:p>
          <a:p>
            <a:pPr lvl="1"/>
            <a:r>
              <a:rPr lang="en-US" dirty="0"/>
              <a:t>Home devices (Amazon, Google, Apple)</a:t>
            </a:r>
          </a:p>
          <a:p>
            <a:pPr lvl="1"/>
            <a:r>
              <a:rPr lang="en-US" dirty="0"/>
              <a:t>Sales assistants</a:t>
            </a:r>
          </a:p>
          <a:p>
            <a:pPr lvl="1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422" y="2968140"/>
            <a:ext cx="2690155" cy="2017616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Tsunami of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AlphaGo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beats human champion at Go.</a:t>
            </a:r>
          </a:p>
          <a:p>
            <a:r>
              <a:rPr lang="en-US" dirty="0" err="1">
                <a:solidFill>
                  <a:srgbClr val="FF0000"/>
                </a:solidFill>
              </a:rPr>
              <a:t>RankBrain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is third most important factor in the ranking algorithm along with links and content at Google</a:t>
            </a:r>
          </a:p>
          <a:p>
            <a:r>
              <a:rPr lang="en-US" dirty="0" err="1"/>
              <a:t>RankBrain</a:t>
            </a:r>
            <a:r>
              <a:rPr lang="en-US" dirty="0"/>
              <a:t> is given batches of historical searches and learns to make predictions from these</a:t>
            </a:r>
          </a:p>
          <a:p>
            <a:r>
              <a:rPr lang="en-US" dirty="0"/>
              <a:t>It learns to deal also with queries and words never seen before</a:t>
            </a:r>
          </a:p>
          <a:p>
            <a:r>
              <a:rPr lang="en-US" dirty="0"/>
              <a:t>Most likely it is using </a:t>
            </a:r>
            <a:r>
              <a:rPr lang="en-US" dirty="0">
                <a:hlinkClick r:id="rId2"/>
              </a:rPr>
              <a:t>Word Embeddings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03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Dependency Parsing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hlinkClick r:id="rId2"/>
              </a:rPr>
              <a:t>DeSR</a:t>
            </a:r>
            <a:r>
              <a:rPr lang="en-US" dirty="0">
                <a:hlinkClick r:id="rId2"/>
              </a:rPr>
              <a:t> is online</a:t>
            </a:r>
            <a:r>
              <a:rPr lang="en-US" dirty="0"/>
              <a:t> since 2007</a:t>
            </a:r>
          </a:p>
          <a:p>
            <a:r>
              <a:rPr lang="en-US" dirty="0">
                <a:hlinkClick r:id="rId3"/>
              </a:rPr>
              <a:t>Stanford Parser</a:t>
            </a:r>
            <a:endParaRPr lang="en-US" dirty="0"/>
          </a:p>
          <a:p>
            <a:r>
              <a:rPr lang="en-US" dirty="0"/>
              <a:t>Google </a:t>
            </a:r>
            <a:r>
              <a:rPr lang="en-US" dirty="0" err="1"/>
              <a:t>Parsey</a:t>
            </a:r>
            <a:r>
              <a:rPr lang="en-US" dirty="0"/>
              <a:t> </a:t>
            </a:r>
            <a:r>
              <a:rPr lang="en-US" dirty="0" err="1"/>
              <a:t>McParseFace</a:t>
            </a:r>
            <a:r>
              <a:rPr lang="en-US" dirty="0"/>
              <a:t> in 2016</a:t>
            </a:r>
          </a:p>
        </p:txBody>
      </p:sp>
    </p:spTree>
    <p:extLst>
      <p:ext uri="{BB962C8B-B14F-4D97-AF65-F5344CB8AC3E}">
        <p14:creationId xmlns:p14="http://schemas.microsoft.com/office/powerpoint/2010/main" val="19549504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“At Google, we spend a lot of time thinking about how </a:t>
            </a:r>
            <a:r>
              <a:rPr lang="en-US" dirty="0">
                <a:effectLst/>
                <a:hlinkClick r:id="rId2"/>
              </a:rPr>
              <a:t>computer systems</a:t>
            </a:r>
            <a:r>
              <a:rPr lang="en-US" dirty="0">
                <a:effectLst/>
              </a:rPr>
              <a:t> can </a:t>
            </a:r>
            <a:r>
              <a:rPr lang="en-US" dirty="0">
                <a:effectLst/>
                <a:hlinkClick r:id="rId3"/>
              </a:rPr>
              <a:t>read</a:t>
            </a:r>
            <a:r>
              <a:rPr lang="en-US" dirty="0">
                <a:effectLst/>
              </a:rPr>
              <a:t> and </a:t>
            </a:r>
            <a:r>
              <a:rPr lang="en-US" dirty="0">
                <a:effectLst/>
                <a:hlinkClick r:id="rId4"/>
              </a:rPr>
              <a:t>understand</a:t>
            </a:r>
            <a:r>
              <a:rPr lang="en-US" dirty="0">
                <a:effectLst/>
              </a:rPr>
              <a:t> </a:t>
            </a:r>
            <a:r>
              <a:rPr lang="en-US" dirty="0">
                <a:effectLst/>
                <a:hlinkClick r:id="rId5"/>
              </a:rPr>
              <a:t>human language</a:t>
            </a:r>
            <a:r>
              <a:rPr lang="en-US" dirty="0">
                <a:effectLst/>
              </a:rPr>
              <a:t> in order </a:t>
            </a:r>
            <a:r>
              <a:rPr lang="en-US" dirty="0">
                <a:effectLst/>
                <a:hlinkClick r:id="rId6"/>
              </a:rPr>
              <a:t>to process it</a:t>
            </a:r>
            <a:r>
              <a:rPr lang="en-US" dirty="0">
                <a:effectLst/>
              </a:rPr>
              <a:t> in </a:t>
            </a:r>
            <a:r>
              <a:rPr lang="en-US" dirty="0">
                <a:effectLst/>
                <a:hlinkClick r:id="rId7"/>
              </a:rPr>
              <a:t>intelligent ways</a:t>
            </a:r>
            <a:r>
              <a:rPr lang="en-US" dirty="0">
                <a:effectLst/>
              </a:rPr>
              <a:t>.”</a:t>
            </a:r>
          </a:p>
          <a:p>
            <a:r>
              <a:rPr lang="en-US" dirty="0">
                <a:effectLst/>
              </a:rPr>
              <a:t>Parser used to analyze most of text processed</a:t>
            </a:r>
          </a:p>
          <a:p>
            <a:r>
              <a:rPr lang="en-US" dirty="0">
                <a:effectLst/>
              </a:rPr>
              <a:t>Parser used in Machine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468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Apple SIRI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ASR (Automated Speech Recognition) integrated in mobile phone</a:t>
            </a:r>
          </a:p>
          <a:p>
            <a:r>
              <a:rPr lang="en-US" dirty="0"/>
              <a:t>Special signal processing chip for noise reduction</a:t>
            </a:r>
          </a:p>
          <a:p>
            <a:r>
              <a:rPr lang="en-US" dirty="0"/>
              <a:t>Custom GPU</a:t>
            </a:r>
          </a:p>
          <a:p>
            <a:r>
              <a:rPr lang="en-US" dirty="0"/>
              <a:t>SIRI ASR</a:t>
            </a:r>
          </a:p>
          <a:p>
            <a:r>
              <a:rPr lang="en-US" dirty="0"/>
              <a:t>Cloud service for analysis</a:t>
            </a:r>
          </a:p>
          <a:p>
            <a:r>
              <a:rPr lang="en-US" dirty="0"/>
              <a:t>Integration with applications</a:t>
            </a:r>
          </a:p>
        </p:txBody>
      </p:sp>
    </p:spTree>
    <p:extLst>
      <p:ext uri="{BB962C8B-B14F-4D97-AF65-F5344CB8AC3E}">
        <p14:creationId xmlns:p14="http://schemas.microsoft.com/office/powerpoint/2010/main" val="1280622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1326E4-640F-445F-83B1-A6863EE89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will learn?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038E98-E9F8-4E80-A9D0-24BB449C2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Understanding of and ability to use effective modern methods for Natural Language Processing</a:t>
            </a:r>
          </a:p>
          <a:p>
            <a:pPr lvl="1"/>
            <a:r>
              <a:rPr lang="en-US" dirty="0"/>
              <a:t>From traditional methods used in NLP to current advanced methods like Recurrent networks, attention, etc.</a:t>
            </a:r>
          </a:p>
          <a:p>
            <a:r>
              <a:rPr lang="en-US" dirty="0"/>
              <a:t>Understanding the difficulties in dealing with NL and the capabilities of current technologies</a:t>
            </a:r>
          </a:p>
          <a:p>
            <a:r>
              <a:rPr lang="en-US" dirty="0"/>
              <a:t>Experience with modern tools</a:t>
            </a:r>
          </a:p>
          <a:p>
            <a:r>
              <a:rPr lang="en-US" dirty="0"/>
              <a:t>Ability to build systems for some of the major NLP tasks:</a:t>
            </a:r>
          </a:p>
          <a:p>
            <a:pPr lvl="1"/>
            <a:r>
              <a:rPr lang="en-US" dirty="0"/>
              <a:t>Word similarities, parsing, machine translation, entity recognition, question answering, sentiment analysis, dialogue system</a:t>
            </a:r>
          </a:p>
        </p:txBody>
      </p:sp>
    </p:spTree>
    <p:extLst>
      <p:ext uri="{BB962C8B-B14F-4D97-AF65-F5344CB8AC3E}">
        <p14:creationId xmlns:p14="http://schemas.microsoft.com/office/powerpoint/2010/main" val="29359232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Voice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Google: what is the population of Rome?</a:t>
            </a:r>
          </a:p>
          <a:p>
            <a:r>
              <a:rPr lang="en-US" dirty="0"/>
              <a:t>Google: how tall is Berlusconi</a:t>
            </a:r>
          </a:p>
          <a:p>
            <a:r>
              <a:rPr lang="en-US" dirty="0"/>
              <a:t>How old is Lady Gaga</a:t>
            </a:r>
          </a:p>
          <a:p>
            <a:r>
              <a:rPr lang="en-US" dirty="0"/>
              <a:t>Who is the CEO of </a:t>
            </a:r>
            <a:r>
              <a:rPr lang="en-US" dirty="0" err="1"/>
              <a:t>Tiscali</a:t>
            </a:r>
            <a:endParaRPr lang="en-US" dirty="0"/>
          </a:p>
          <a:p>
            <a:r>
              <a:rPr lang="en-US" dirty="0"/>
              <a:t>Who won the Champions League</a:t>
            </a:r>
          </a:p>
          <a:p>
            <a:r>
              <a:rPr lang="en-US" dirty="0"/>
              <a:t>Send text to </a:t>
            </a:r>
            <a:r>
              <a:rPr lang="en-US" dirty="0" err="1"/>
              <a:t>Gervasi</a:t>
            </a:r>
            <a:r>
              <a:rPr lang="en-US" dirty="0"/>
              <a:t> Please lend me your tablet</a:t>
            </a:r>
          </a:p>
          <a:p>
            <a:r>
              <a:rPr lang="en-US" dirty="0"/>
              <a:t>Navigate to Palazzo </a:t>
            </a:r>
            <a:r>
              <a:rPr lang="en-US" dirty="0" err="1"/>
              <a:t>Pitti</a:t>
            </a:r>
            <a:r>
              <a:rPr lang="en-US" dirty="0"/>
              <a:t> in Florence</a:t>
            </a:r>
          </a:p>
          <a:p>
            <a:r>
              <a:rPr lang="en-US" dirty="0"/>
              <a:t>Call Antonio </a:t>
            </a:r>
            <a:r>
              <a:rPr lang="en-US" dirty="0" err="1"/>
              <a:t>Cisternino</a:t>
            </a:r>
            <a:endParaRPr lang="en-US" dirty="0"/>
          </a:p>
          <a:p>
            <a:r>
              <a:rPr lang="en-US" dirty="0"/>
              <a:t>Map of Pisa</a:t>
            </a:r>
          </a:p>
          <a:p>
            <a:r>
              <a:rPr lang="en-US" dirty="0"/>
              <a:t>Note to self publish course slides</a:t>
            </a:r>
          </a:p>
          <a:p>
            <a:r>
              <a:rPr lang="en-US" dirty="0"/>
              <a:t>Listen to Dylan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5077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Assistants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153" y="1292681"/>
            <a:ext cx="4318248" cy="5040559"/>
          </a:xfrm>
        </p:spPr>
        <p:txBody>
          <a:bodyPr>
            <a:normAutofit/>
          </a:bodyPr>
          <a:lstStyle/>
          <a:p>
            <a:r>
              <a:rPr lang="en-US" dirty="0"/>
              <a:t>Siri, Alexa, Google Home</a:t>
            </a:r>
          </a:p>
          <a:p>
            <a:r>
              <a:rPr lang="en-US" dirty="0" err="1"/>
              <a:t>Jibo</a:t>
            </a:r>
            <a:r>
              <a:rPr lang="en-US" dirty="0"/>
              <a:t>, by Roberto </a:t>
            </a:r>
            <a:r>
              <a:rPr lang="en-US" dirty="0" err="1"/>
              <a:t>Pieraccini</a:t>
            </a:r>
            <a:r>
              <a:rPr lang="en-US" dirty="0"/>
              <a:t>, formerly from CSELT, Torino</a:t>
            </a:r>
          </a:p>
          <a:p>
            <a:r>
              <a:rPr lang="en-US" dirty="0"/>
              <a:t>They will invade our houses, behaving as mediators, sales persons, advisers, entertaining us, etc.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9" y="1292681"/>
            <a:ext cx="3958803" cy="527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729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sz="5400" dirty="0"/>
              <a:t>Why to study human language?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 bwMode="auto">
          <a:xfrm>
            <a:off x="2432935" y="1928813"/>
            <a:ext cx="7772400" cy="1828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Autofit/>
          </a:bodyPr>
          <a:lstStyle/>
          <a:p>
            <a:pPr algn="l">
              <a:defRPr/>
            </a:pPr>
            <a:r>
              <a:rPr kumimoji="1" lang="en-US" sz="4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AI is fascinating since it is a discipline where the mind studies itself.</a:t>
            </a:r>
          </a:p>
        </p:txBody>
      </p:sp>
      <p:sp>
        <p:nvSpPr>
          <p:cNvPr id="5" name="Subtitle 4"/>
          <p:cNvSpPr txBox="1">
            <a:spLocks/>
          </p:cNvSpPr>
          <p:nvPr/>
        </p:nvSpPr>
        <p:spPr bwMode="auto">
          <a:xfrm>
            <a:off x="6096000" y="3929063"/>
            <a:ext cx="3914774" cy="575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indent="-342900" algn="r">
              <a:spcBef>
                <a:spcPct val="20000"/>
              </a:spcBef>
              <a:buClr>
                <a:schemeClr val="accent2"/>
              </a:buClr>
              <a:buSzPct val="80000"/>
              <a:defRPr/>
            </a:pPr>
            <a:r>
              <a:rPr kumimoji="1" lang="en-US" sz="28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Luigi </a:t>
            </a:r>
            <a:r>
              <a:rPr kumimoji="1" lang="en-US" sz="2800" kern="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Stringa</a:t>
            </a:r>
            <a:r>
              <a:rPr kumimoji="1" lang="en-US" sz="2800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, director FBK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Thirty Million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number of words a child hears in early life will determine their academic success and IQ in later life.</a:t>
            </a:r>
          </a:p>
          <a:p>
            <a:r>
              <a:rPr lang="en-US" dirty="0"/>
              <a:t>Researchers Betty Hart and Todd </a:t>
            </a:r>
            <a:r>
              <a:rPr lang="en-US" dirty="0" err="1"/>
              <a:t>Risley</a:t>
            </a:r>
            <a:r>
              <a:rPr lang="en-US" dirty="0"/>
              <a:t> (1995) found that children from professional families heard </a:t>
            </a:r>
            <a:r>
              <a:rPr lang="en-US" dirty="0">
                <a:solidFill>
                  <a:srgbClr val="FF0000"/>
                </a:solidFill>
              </a:rPr>
              <a:t>thirty million more words </a:t>
            </a:r>
            <a:r>
              <a:rPr lang="en-US" dirty="0"/>
              <a:t>in their first 3 years</a:t>
            </a:r>
          </a:p>
          <a:p>
            <a:r>
              <a:rPr lang="en-US" dirty="0"/>
              <a:t>http://www.youtube.com/watch?v=qLoEUEDqagQ</a:t>
            </a:r>
          </a:p>
        </p:txBody>
      </p:sp>
    </p:spTree>
    <p:extLst>
      <p:ext uri="{BB962C8B-B14F-4D97-AF65-F5344CB8AC3E}">
        <p14:creationId xmlns:p14="http://schemas.microsoft.com/office/powerpoint/2010/main" val="25530219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Language and Intelligence</a:t>
            </a:r>
          </a:p>
        </p:txBody>
      </p:sp>
      <p:sp>
        <p:nvSpPr>
          <p:cNvPr id="4823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/>
              <a:t>“Understanding cannot be measured by external behavior; it is an internal metric of how the brain remembers things and </a:t>
            </a:r>
            <a:r>
              <a:rPr lang="en-US" b="1" dirty="0">
                <a:solidFill>
                  <a:srgbClr val="FF0000"/>
                </a:solidFill>
              </a:rPr>
              <a:t>uses its memories to make predictions</a:t>
            </a:r>
            <a:r>
              <a:rPr lang="en-US" dirty="0"/>
              <a:t>”.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>
              <a:buFont typeface="Wingdings" pitchFamily="2" charset="2"/>
              <a:buNone/>
            </a:pPr>
            <a:r>
              <a:rPr lang="en-US" dirty="0"/>
              <a:t>“The difference between the intelligence of humans and other mammals is that we have language”.</a:t>
            </a:r>
          </a:p>
          <a:p>
            <a:pPr>
              <a:buFont typeface="Wingdings" pitchFamily="2" charset="2"/>
              <a:buNone/>
            </a:pPr>
            <a:endParaRPr lang="en-US" dirty="0"/>
          </a:p>
          <a:p>
            <a:pPr lvl="1">
              <a:buFontTx/>
              <a:buNone/>
            </a:pPr>
            <a:r>
              <a:rPr lang="en-US" dirty="0"/>
              <a:t>		Jeff Hawkins, “On Intelligence”, 2004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Hawkins’ Memory-Prediction Framework</a:t>
            </a:r>
          </a:p>
        </p:txBody>
      </p:sp>
      <p:sp>
        <p:nvSpPr>
          <p:cNvPr id="4833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brain uses vast amounts of memory to create a model of the world.</a:t>
            </a:r>
          </a:p>
          <a:p>
            <a:r>
              <a:rPr lang="en-US" dirty="0"/>
              <a:t>Everything you know and have learned is stored in this model.</a:t>
            </a:r>
          </a:p>
          <a:p>
            <a:r>
              <a:rPr lang="en-US" dirty="0"/>
              <a:t>The brain uses this memory-based model to make continuous predictions of future events.</a:t>
            </a:r>
          </a:p>
          <a:p>
            <a:r>
              <a:rPr lang="en-US" dirty="0"/>
              <a:t>It is the </a:t>
            </a:r>
            <a:r>
              <a:rPr lang="en-US" dirty="0">
                <a:solidFill>
                  <a:srgbClr val="C00000"/>
                </a:solidFill>
              </a:rPr>
              <a:t>ability to make predictions</a:t>
            </a:r>
            <a:r>
              <a:rPr lang="en-US" dirty="0"/>
              <a:t> about the future that is the crux of intelligence.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985195" y="1547156"/>
            <a:ext cx="6965895" cy="1574605"/>
          </a:xfrm>
        </p:spPr>
        <p:txBody>
          <a:bodyPr/>
          <a:lstStyle/>
          <a:p>
            <a:pPr>
              <a:defRPr/>
            </a:pPr>
            <a:r>
              <a:rPr lang="en-US" sz="4800" dirty="0"/>
              <a:t>Exploiting Knowledge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3798" y="9103"/>
            <a:ext cx="8454202" cy="769953"/>
          </a:xfrm>
        </p:spPr>
        <p:txBody>
          <a:bodyPr/>
          <a:lstStyle/>
          <a:p>
            <a:pPr>
              <a:defRPr/>
            </a:pPr>
            <a:r>
              <a:rPr lang="en-US" dirty="0"/>
              <a:t>Knowledge is Power 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213798" y="1547156"/>
            <a:ext cx="8183562" cy="4953658"/>
          </a:xfrm>
        </p:spPr>
        <p:txBody>
          <a:bodyPr/>
          <a:lstStyle/>
          <a:p>
            <a:r>
              <a:rPr lang="en-US" dirty="0"/>
              <a:t>But only if you know how to acquire it …</a:t>
            </a:r>
          </a:p>
          <a:p>
            <a:pPr algn="r">
              <a:buFont typeface="Wingdings 2" pitchFamily="18" charset="2"/>
              <a:buNone/>
            </a:pPr>
            <a:r>
              <a:rPr lang="en-US" i="1" dirty="0"/>
              <a:t>The Economist</a:t>
            </a:r>
            <a:r>
              <a:rPr lang="en-US" dirty="0"/>
              <a:t>, May 8, 2003</a:t>
            </a:r>
          </a:p>
          <a:p>
            <a:r>
              <a:rPr lang="en-US" dirty="0"/>
              <a:t>Requires</a:t>
            </a:r>
          </a:p>
          <a:p>
            <a:pPr lvl="1"/>
            <a:r>
              <a:rPr lang="en-US" dirty="0"/>
              <a:t>Knowledge Extraction</a:t>
            </a:r>
          </a:p>
          <a:p>
            <a:pPr lvl="1"/>
            <a:r>
              <a:rPr lang="en-US" dirty="0"/>
              <a:t>Repositories of knowledge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Inference</a:t>
            </a:r>
            <a:r>
              <a:rPr lang="en-US" dirty="0"/>
              <a:t> mechanisms for using that knowledge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Based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Sense requires an immense amount of knowledge about the world</a:t>
            </a:r>
          </a:p>
          <a:p>
            <a:r>
              <a:rPr lang="en-US" dirty="0"/>
              <a:t>Mostly subjective and intuitive: hard and complex to formalize</a:t>
            </a:r>
          </a:p>
          <a:p>
            <a:r>
              <a:rPr lang="en-US" dirty="0"/>
              <a:t>Computer can apply logical inference rules to statements in a formal language:</a:t>
            </a:r>
          </a:p>
          <a:p>
            <a:pPr lvl="1"/>
            <a:r>
              <a:rPr lang="en-US" dirty="0"/>
              <a:t>Logical inference is computationally expensive</a:t>
            </a:r>
          </a:p>
          <a:p>
            <a:pPr lvl="1"/>
            <a:r>
              <a:rPr lang="en-US" dirty="0"/>
              <a:t>Rules can be hundreds of thousands</a:t>
            </a:r>
          </a:p>
        </p:txBody>
      </p:sp>
    </p:spTree>
    <p:extLst>
      <p:ext uri="{BB962C8B-B14F-4D97-AF65-F5344CB8AC3E}">
        <p14:creationId xmlns:p14="http://schemas.microsoft.com/office/powerpoint/2010/main" val="1685844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D. </a:t>
            </a:r>
            <a:r>
              <a:rPr lang="en-US" dirty="0" err="1"/>
              <a:t>Jurafsky</a:t>
            </a:r>
            <a:r>
              <a:rPr lang="en-US" dirty="0"/>
              <a:t>, J.H. Martin. Speech and Language Processing. 2nd edition, Prentice-Hall, 2008.</a:t>
            </a:r>
          </a:p>
          <a:p>
            <a:r>
              <a:rPr lang="en-US" dirty="0"/>
              <a:t>I. Goodfellow,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</a:t>
            </a:r>
            <a:r>
              <a:rPr lang="en-US" dirty="0"/>
              <a:t> and A. Courville. Deep Learning, http://</a:t>
            </a:r>
            <a:r>
              <a:rPr lang="en-US" dirty="0" err="1"/>
              <a:t>www.deeplearningbook.org</a:t>
            </a:r>
            <a:r>
              <a:rPr lang="en-US" dirty="0"/>
              <a:t>, 2016.</a:t>
            </a:r>
          </a:p>
          <a:p>
            <a:r>
              <a:rPr lang="en-US" dirty="0"/>
              <a:t>S. Bird, E. Klein, E. </a:t>
            </a:r>
            <a:r>
              <a:rPr lang="en-US" dirty="0" err="1"/>
              <a:t>Loper</a:t>
            </a:r>
            <a:r>
              <a:rPr lang="en-US" dirty="0"/>
              <a:t>. Natural Language Processing with Python.</a:t>
            </a:r>
          </a:p>
          <a:p>
            <a:r>
              <a:rPr lang="en-US" dirty="0"/>
              <a:t>S. </a:t>
            </a:r>
            <a:r>
              <a:rPr lang="en-US" dirty="0" err="1"/>
              <a:t>Kubler</a:t>
            </a:r>
            <a:r>
              <a:rPr lang="en-US" dirty="0"/>
              <a:t>, R. McDonald, J. </a:t>
            </a:r>
            <a:r>
              <a:rPr lang="en-US" dirty="0" err="1"/>
              <a:t>Nivre</a:t>
            </a:r>
            <a:r>
              <a:rPr lang="en-US" dirty="0"/>
              <a:t>. Dependency Parsing. 2010.</a:t>
            </a:r>
          </a:p>
          <a:p>
            <a:r>
              <a:rPr lang="en-US" dirty="0"/>
              <a:t>P. Koehn. Statistical Machine Translation. Cambridge University Press, 2010.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9926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239920"/>
            <a:ext cx="5302915" cy="5294235"/>
          </a:xfrm>
        </p:spPr>
        <p:txBody>
          <a:bodyPr/>
          <a:lstStyle/>
          <a:p>
            <a:r>
              <a:rPr lang="en-US" dirty="0"/>
              <a:t>Relies on feature representation</a:t>
            </a:r>
          </a:p>
          <a:p>
            <a:r>
              <a:rPr lang="en-US" dirty="0"/>
              <a:t>Input is transformed into a vector of features</a:t>
            </a:r>
          </a:p>
          <a:p>
            <a:r>
              <a:rPr lang="en-US" dirty="0"/>
              <a:t>Designing features for a complex task requires a great deal of human time and effort</a:t>
            </a:r>
          </a:p>
          <a:p>
            <a:r>
              <a:rPr lang="en-US" dirty="0"/>
              <a:t>Feature selection or feature engineering</a:t>
            </a:r>
          </a:p>
          <a:p>
            <a:r>
              <a:rPr lang="en-US" dirty="0"/>
              <a:t>Possible solution: representation learning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197911E-3798-4FAF-8697-4E4633F71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108530"/>
              </p:ext>
            </p:extLst>
          </p:nvPr>
        </p:nvGraphicFramePr>
        <p:xfrm>
          <a:off x="8246680" y="1316725"/>
          <a:ext cx="3341236" cy="36716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1110">
                  <a:extLst>
                    <a:ext uri="{9D8B030D-6E8A-4147-A177-3AD203B41FA5}">
                      <a16:colId xmlns:a16="http://schemas.microsoft.com/office/drawing/2014/main" val="3977998152"/>
                    </a:ext>
                  </a:extLst>
                </a:gridCol>
                <a:gridCol w="960126">
                  <a:extLst>
                    <a:ext uri="{9D8B030D-6E8A-4147-A177-3AD203B41FA5}">
                      <a16:colId xmlns:a16="http://schemas.microsoft.com/office/drawing/2014/main" val="3018249565"/>
                    </a:ext>
                  </a:extLst>
                </a:gridCol>
              </a:tblGrid>
              <a:tr h="32981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j-lt"/>
                        </a:rPr>
                        <a:t>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j-lt"/>
                        </a:rPr>
                        <a:t>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750198"/>
                  </a:ext>
                </a:extLst>
              </a:tr>
              <a:tr h="329812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</a:rPr>
                        <a:t>Current Word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j-lt"/>
                          <a:sym typeface="Webdings" panose="05030102010509060703" pitchFamily="18" charset="2"/>
                        </a:rPr>
                        <a:t>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844041"/>
                  </a:ext>
                </a:extLst>
              </a:tr>
              <a:tr h="329812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</a:rPr>
                        <a:t>Previous Word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  <a:sym typeface="Webdings" panose="05030102010509060703" pitchFamily="18" charset="2"/>
                        </a:rPr>
                        <a:t>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115225"/>
                  </a:ext>
                </a:extLst>
              </a:tr>
              <a:tr h="329812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</a:rPr>
                        <a:t>Next Word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  <a:sym typeface="Webdings" panose="05030102010509060703" pitchFamily="18" charset="2"/>
                        </a:rPr>
                        <a:t>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65605"/>
                  </a:ext>
                </a:extLst>
              </a:tr>
              <a:tr h="329812"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-Roman"/>
                        </a:rPr>
                        <a:t>Current Word Character n-gram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</a:rPr>
                        <a:t>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456258"/>
                  </a:ext>
                </a:extLst>
              </a:tr>
              <a:tr h="329812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-Roman"/>
                        </a:rPr>
                        <a:t>length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  <a:sym typeface="Webdings" panose="05030102010509060703" pitchFamily="18" charset="2"/>
                        </a:rPr>
                        <a:t>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017969"/>
                  </a:ext>
                </a:extLst>
              </a:tr>
              <a:tr h="329812"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Times-Roman"/>
                        </a:rPr>
                        <a:t>Current POS Tag 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  <a:sym typeface="Webdings" panose="05030102010509060703" pitchFamily="18" charset="2"/>
                        </a:rPr>
                        <a:t>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358496"/>
                  </a:ext>
                </a:extLst>
              </a:tr>
              <a:tr h="329812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-Roman"/>
                        </a:rPr>
                        <a:t>Surrounding POS Tag Sequence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  <a:sym typeface="Webdings" panose="05030102010509060703" pitchFamily="18" charset="2"/>
                        </a:rPr>
                        <a:t>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393817"/>
                  </a:ext>
                </a:extLst>
              </a:tr>
              <a:tr h="329812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-Roman"/>
                        </a:rPr>
                        <a:t>Current Word Shape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  <a:sym typeface="Webdings" panose="05030102010509060703" pitchFamily="18" charset="2"/>
                        </a:rPr>
                        <a:t>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422987"/>
                  </a:ext>
                </a:extLst>
              </a:tr>
              <a:tr h="329812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-Roman"/>
                        </a:rPr>
                        <a:t>Surrounding Word Shape Sequence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  <a:sym typeface="Webdings" panose="05030102010509060703" pitchFamily="18" charset="2"/>
                        </a:rPr>
                        <a:t></a:t>
                      </a:r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89551"/>
                  </a:ext>
                </a:extLst>
              </a:tr>
              <a:tr h="329812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j-lt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45353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59D135B-A547-4F08-806C-593DEF6C4A48}"/>
              </a:ext>
            </a:extLst>
          </p:cNvPr>
          <p:cNvSpPr/>
          <p:nvPr/>
        </p:nvSpPr>
        <p:spPr>
          <a:xfrm>
            <a:off x="8246680" y="5050413"/>
            <a:ext cx="3341236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Features for finding</a:t>
            </a:r>
          </a:p>
          <a:p>
            <a:r>
              <a:rPr lang="en-US" dirty="0">
                <a:latin typeface="Calibri" panose="020F0502020204030204" pitchFamily="34" charset="0"/>
              </a:rPr>
              <a:t>named entities like locations or</a:t>
            </a:r>
          </a:p>
          <a:p>
            <a:r>
              <a:rPr lang="da-DK" dirty="0">
                <a:latin typeface="Calibri" panose="020F0502020204030204" pitchFamily="34" charset="0"/>
              </a:rPr>
              <a:t>organization names (Finkel et al.,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160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Deep learning is a particular kind of machine learning that relies on representation learning</a:t>
            </a:r>
          </a:p>
          <a:p>
            <a:r>
              <a:rPr lang="en-US" dirty="0"/>
              <a:t>End-to-end task learning capability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B7410-C89D-4C34-A577-2B288FF4D472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Representation Learning</a:t>
            </a:r>
            <a:r>
              <a:rPr lang="en-US" dirty="0"/>
              <a:t> attempts to learn automatically good representations</a:t>
            </a:r>
          </a:p>
          <a:p>
            <a:r>
              <a:rPr lang="en-US" dirty="0">
                <a:solidFill>
                  <a:schemeClr val="accent1"/>
                </a:solidFill>
              </a:rPr>
              <a:t>Deep Learning</a:t>
            </a:r>
            <a:r>
              <a:rPr lang="en-US" dirty="0"/>
              <a:t> algorithms aim at producing representations at several levels of abstraction</a:t>
            </a:r>
          </a:p>
          <a:p>
            <a:r>
              <a:rPr lang="en-US" dirty="0"/>
              <a:t>Automatically from raw data</a:t>
            </a:r>
          </a:p>
          <a:p>
            <a:pPr lvl="1"/>
            <a:r>
              <a:rPr lang="en-US" dirty="0"/>
              <a:t>(e.g. sound, pixels, characters, or words)</a:t>
            </a:r>
          </a:p>
          <a:p>
            <a:r>
              <a:rPr lang="en-US" dirty="0"/>
              <a:t>Rely on Machine Learning to optimize weights to best make a final prediction</a:t>
            </a:r>
          </a:p>
        </p:txBody>
      </p:sp>
    </p:spTree>
    <p:extLst>
      <p:ext uri="{BB962C8B-B14F-4D97-AF65-F5344CB8AC3E}">
        <p14:creationId xmlns:p14="http://schemas.microsoft.com/office/powerpoint/2010/main" val="11914755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C2858-E328-405B-853C-1814AF2D1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for Speech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77CE1-ACBF-4ADC-A56E-2D655A0DE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4800" y="1278321"/>
            <a:ext cx="4826000" cy="5255830"/>
          </a:xfrm>
        </p:spPr>
        <p:txBody>
          <a:bodyPr/>
          <a:lstStyle/>
          <a:p>
            <a:r>
              <a:rPr lang="en-US" dirty="0"/>
              <a:t>The first breakthrough results of “deep learning” on large datasets happened in speech recognition</a:t>
            </a:r>
          </a:p>
          <a:p>
            <a:r>
              <a:rPr lang="en-US" dirty="0"/>
              <a:t>Context-Dependent Pre-trained Deep Neural Networks for Large Vocabulary Speech Recognition Dahl et al. (2010)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D417E13-4266-4AB0-BC5C-FD513902BE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268400"/>
              </p:ext>
            </p:extLst>
          </p:nvPr>
        </p:nvGraphicFramePr>
        <p:xfrm>
          <a:off x="1794640" y="4510646"/>
          <a:ext cx="4416576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2705">
                  <a:extLst>
                    <a:ext uri="{9D8B030D-6E8A-4147-A177-3AD203B41FA5}">
                      <a16:colId xmlns:a16="http://schemas.microsoft.com/office/drawing/2014/main" val="2379546652"/>
                    </a:ext>
                  </a:extLst>
                </a:gridCol>
                <a:gridCol w="1036935">
                  <a:extLst>
                    <a:ext uri="{9D8B030D-6E8A-4147-A177-3AD203B41FA5}">
                      <a16:colId xmlns:a16="http://schemas.microsoft.com/office/drawing/2014/main" val="2111488670"/>
                    </a:ext>
                  </a:extLst>
                </a:gridCol>
                <a:gridCol w="1036936">
                  <a:extLst>
                    <a:ext uri="{9D8B030D-6E8A-4147-A177-3AD203B41FA5}">
                      <a16:colId xmlns:a16="http://schemas.microsoft.com/office/drawing/2014/main" val="5926489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-Bold"/>
                        </a:rPr>
                        <a:t>Acoustic model</a:t>
                      </a:r>
                    </a:p>
                    <a:p>
                      <a:r>
                        <a:rPr lang="en-US" sz="2000" b="1" dirty="0">
                          <a:latin typeface="Calibri-Bold"/>
                        </a:rPr>
                        <a:t>and 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-Bold"/>
                        </a:rPr>
                        <a:t>RT03S</a:t>
                      </a:r>
                    </a:p>
                    <a:p>
                      <a:r>
                        <a:rPr lang="en-US" sz="2000" b="1" dirty="0">
                          <a:latin typeface="Calibri-Bold"/>
                        </a:rPr>
                        <a:t>FSH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-Bold"/>
                        </a:rPr>
                        <a:t>Hub5</a:t>
                      </a:r>
                    </a:p>
                    <a:p>
                      <a:r>
                        <a:rPr lang="en-US" sz="2000" b="1" dirty="0">
                          <a:latin typeface="Calibri-Bold"/>
                        </a:rPr>
                        <a:t>SWB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334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</a:rPr>
                        <a:t>Traditional features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-Bold"/>
                        </a:rPr>
                        <a:t>27.4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Calibri-Bold"/>
                        </a:rPr>
                        <a:t>23.6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36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</a:rPr>
                        <a:t>Deep Learning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-Bold"/>
                        </a:rPr>
                        <a:t>18.5</a:t>
                      </a:r>
                    </a:p>
                    <a:p>
                      <a:r>
                        <a:rPr lang="en-US" sz="2000" dirty="0">
                          <a:latin typeface="Calibri" panose="020F0502020204030204" pitchFamily="34" charset="0"/>
                        </a:rPr>
                        <a:t>(−33%)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-Bold"/>
                        </a:rPr>
                        <a:t>16.1</a:t>
                      </a:r>
                    </a:p>
                    <a:p>
                      <a:r>
                        <a:rPr lang="en-US" sz="2000" dirty="0">
                          <a:latin typeface="Calibri" panose="020F0502020204030204" pitchFamily="34" charset="0"/>
                        </a:rPr>
                        <a:t>(−32%)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354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24534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EA4F-DF18-41DB-A294-D374F998C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for Computer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12B8F-ED65-4AAE-ADC3-A438D6A398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4799" y="1247964"/>
            <a:ext cx="8707346" cy="91367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ImageNet Classification with Deep Convolutional Neural Networks by </a:t>
            </a:r>
            <a:r>
              <a:rPr lang="en-US" dirty="0" err="1"/>
              <a:t>Krizhevsky</a:t>
            </a:r>
            <a:r>
              <a:rPr lang="en-US" dirty="0"/>
              <a:t>, </a:t>
            </a:r>
            <a:r>
              <a:rPr lang="en-US" dirty="0" err="1"/>
              <a:t>Sutskever</a:t>
            </a:r>
            <a:r>
              <a:rPr lang="en-US" dirty="0"/>
              <a:t>, &amp; Hinton, </a:t>
            </a:r>
            <a:r>
              <a:rPr lang="es-ES" dirty="0"/>
              <a:t>2012, U. Toronto. -37% error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EA6378-72E1-4798-B7B4-92E62A337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799" y="3707748"/>
            <a:ext cx="5212685" cy="12646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389171-9B45-4346-811F-EFFAB91A1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00" y="5234035"/>
            <a:ext cx="5212685" cy="1266447"/>
          </a:xfrm>
          <a:prstGeom prst="rect">
            <a:avLst/>
          </a:prstGeom>
        </p:spPr>
      </p:pic>
      <p:pic>
        <p:nvPicPr>
          <p:cNvPr id="1026" name="Picture 2" descr="Image result for zeiler ferguson imagenet">
            <a:extLst>
              <a:ext uri="{FF2B5EF4-FFF2-40B4-BE49-F238E27FC236}">
                <a16:creationId xmlns:a16="http://schemas.microsoft.com/office/drawing/2014/main" id="{82EE2ACC-D362-4A8E-89AB-13280E8BA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950" y="2814520"/>
            <a:ext cx="6232501" cy="362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8232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for NLP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 language is a symbolic/discrete communication system</a:t>
            </a:r>
          </a:p>
          <a:p>
            <a:r>
              <a:rPr lang="en-US" dirty="0"/>
              <a:t>Symbols/Concepts may have different encodings: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Deep Learning explores a continuous encoding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226343"/>
              </p:ext>
            </p:extLst>
          </p:nvPr>
        </p:nvGraphicFramePr>
        <p:xfrm>
          <a:off x="4175750" y="2276850"/>
          <a:ext cx="3283628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8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5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sound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continuous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gesture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continuous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image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continuous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text</a:t>
                      </a:r>
                    </a:p>
                  </a:txBody>
                  <a:tcPr>
                    <a:solidFill>
                      <a:srgbClr val="FF85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discrete</a:t>
                      </a:r>
                    </a:p>
                  </a:txBody>
                  <a:tcPr>
                    <a:solidFill>
                      <a:srgbClr val="FF8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4F44F15-EAFE-4725-B1E5-B1FBFCABC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880" y="4888390"/>
            <a:ext cx="1796565" cy="886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9661F052-A24E-40F8-A5FC-9E648AF0E9F9}"/>
              </a:ext>
            </a:extLst>
          </p:cNvPr>
          <p:cNvSpPr/>
          <p:nvPr/>
        </p:nvSpPr>
        <p:spPr bwMode="auto">
          <a:xfrm>
            <a:off x="5135875" y="4778679"/>
            <a:ext cx="1228960" cy="1267365"/>
          </a:xfrm>
          <a:prstGeom prst="foldedCorner">
            <a:avLst/>
          </a:prstGeom>
          <a:solidFill>
            <a:schemeClr val="bg1">
              <a:lumMod val="95000"/>
            </a:schemeClr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Afg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ghg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ahj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ajk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al kl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akl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akla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kla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kl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akl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akl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akl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io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sd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jio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  op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eo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po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eop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kumimoji="0" lang="en-US" sz="9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oppo</a:t>
            </a: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po e[ p[p[pe p[ p[p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E8582A-04E4-4374-9C0B-EBDDBA4A9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083" y="4778679"/>
            <a:ext cx="2594530" cy="1368375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307856C6-768C-4715-8969-E83986253DE5}"/>
              </a:ext>
            </a:extLst>
          </p:cNvPr>
          <p:cNvSpPr/>
          <p:nvPr/>
        </p:nvSpPr>
        <p:spPr bwMode="auto">
          <a:xfrm>
            <a:off x="4290965" y="5115223"/>
            <a:ext cx="499265" cy="579672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14F77F3-E212-429B-92E9-2204F2F1EA35}"/>
              </a:ext>
            </a:extLst>
          </p:cNvPr>
          <p:cNvSpPr/>
          <p:nvPr/>
        </p:nvSpPr>
        <p:spPr bwMode="auto">
          <a:xfrm>
            <a:off x="6950073" y="5115223"/>
            <a:ext cx="499265" cy="579672"/>
          </a:xfrm>
          <a:prstGeom prst="righ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9163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399" y="1239920"/>
            <a:ext cx="9757895" cy="5294235"/>
          </a:xfrm>
        </p:spPr>
        <p:txBody>
          <a:bodyPr/>
          <a:lstStyle/>
          <a:p>
            <a:r>
              <a:rPr lang="en-US" dirty="0"/>
              <a:t>Deep Learning has grown in success and popularity, largely due to:</a:t>
            </a:r>
          </a:p>
          <a:p>
            <a:pPr lvl="1"/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more powerful computers</a:t>
            </a:r>
          </a:p>
          <a:p>
            <a:pPr lvl="2"/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Faster CPUs and GPUs</a:t>
            </a:r>
          </a:p>
          <a:p>
            <a:pPr lvl="1"/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larger datasets</a:t>
            </a:r>
          </a:p>
          <a:p>
            <a:pPr lvl="1"/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better techniques to train deep networks</a:t>
            </a:r>
          </a:p>
          <a:p>
            <a:pPr lvl="2"/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Libraries</a:t>
            </a:r>
          </a:p>
          <a:p>
            <a:pPr lvl="2"/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Transferring models between tasks</a:t>
            </a:r>
          </a:p>
          <a:p>
            <a:pPr lvl="2"/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Regularization and optimization methods</a:t>
            </a:r>
          </a:p>
        </p:txBody>
      </p:sp>
    </p:spTree>
    <p:extLst>
      <p:ext uri="{BB962C8B-B14F-4D97-AF65-F5344CB8AC3E}">
        <p14:creationId xmlns:p14="http://schemas.microsoft.com/office/powerpoint/2010/main" val="9120230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9712A-DA59-437C-941E-0023F30A6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Linguistic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C4805-95EA-43C8-BDCF-0D68EDDB0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Easy</a:t>
            </a:r>
          </a:p>
          <a:p>
            <a:pPr lvl="1"/>
            <a:r>
              <a:rPr lang="en-US" dirty="0"/>
              <a:t>Spell Checking</a:t>
            </a:r>
          </a:p>
          <a:p>
            <a:pPr lvl="1"/>
            <a:r>
              <a:rPr lang="en-US" dirty="0"/>
              <a:t>Keyword Search</a:t>
            </a:r>
          </a:p>
          <a:p>
            <a:pPr lvl="1"/>
            <a:r>
              <a:rPr lang="en-US" dirty="0"/>
              <a:t>Finding Synonyms</a:t>
            </a:r>
          </a:p>
          <a:p>
            <a:pPr marL="0" indent="0">
              <a:buNone/>
            </a:pPr>
            <a:r>
              <a:rPr lang="en-US" dirty="0"/>
              <a:t>Medium</a:t>
            </a:r>
          </a:p>
          <a:p>
            <a:pPr lvl="1"/>
            <a:r>
              <a:rPr lang="en-US" dirty="0"/>
              <a:t>Parsing information from websites, documents, etc.</a:t>
            </a:r>
          </a:p>
          <a:p>
            <a:pPr marL="0" indent="0">
              <a:buNone/>
            </a:pPr>
            <a:r>
              <a:rPr lang="en-US" dirty="0"/>
              <a:t>Hard</a:t>
            </a:r>
          </a:p>
          <a:p>
            <a:pPr lvl="1"/>
            <a:r>
              <a:rPr lang="en-US" dirty="0"/>
              <a:t>Machine Translation</a:t>
            </a:r>
          </a:p>
          <a:p>
            <a:pPr lvl="1"/>
            <a:r>
              <a:rPr lang="en-US" dirty="0"/>
              <a:t>Semantic Analysis (What is the meaning of query statement?)</a:t>
            </a:r>
          </a:p>
          <a:p>
            <a:pPr lvl="1"/>
            <a:r>
              <a:rPr lang="en-US" dirty="0"/>
              <a:t>Coreference (e.g. What does "he" or "it" refer to given a document?) </a:t>
            </a:r>
          </a:p>
          <a:p>
            <a:pPr lvl="1"/>
            <a:r>
              <a:rPr lang="en-US" dirty="0"/>
              <a:t>Question Answering.</a:t>
            </a:r>
          </a:p>
        </p:txBody>
      </p:sp>
    </p:spTree>
    <p:extLst>
      <p:ext uri="{BB962C8B-B14F-4D97-AF65-F5344CB8AC3E}">
        <p14:creationId xmlns:p14="http://schemas.microsoft.com/office/powerpoint/2010/main" val="20889711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640" y="1"/>
            <a:ext cx="8873360" cy="779055"/>
          </a:xfrm>
        </p:spPr>
        <p:txBody>
          <a:bodyPr/>
          <a:lstStyle/>
          <a:p>
            <a:pPr>
              <a:defRPr/>
            </a:pPr>
            <a:r>
              <a:rPr lang="en-US" dirty="0"/>
              <a:t>Linguistic Applications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1794640" y="1163105"/>
            <a:ext cx="8183562" cy="5299303"/>
          </a:xfrm>
        </p:spPr>
        <p:txBody>
          <a:bodyPr>
            <a:normAutofit/>
          </a:bodyPr>
          <a:lstStyle/>
          <a:p>
            <a:r>
              <a:rPr lang="en-US" dirty="0"/>
              <a:t>So far self referential: from language to language</a:t>
            </a:r>
          </a:p>
          <a:p>
            <a:pPr lvl="1"/>
            <a:r>
              <a:rPr lang="en-US" dirty="0"/>
              <a:t>Classification</a:t>
            </a:r>
          </a:p>
          <a:p>
            <a:pPr lvl="1"/>
            <a:r>
              <a:rPr lang="en-US" dirty="0"/>
              <a:t>Extraction</a:t>
            </a:r>
          </a:p>
          <a:p>
            <a:pPr lvl="1"/>
            <a:r>
              <a:rPr lang="en-US" dirty="0"/>
              <a:t>Summarization</a:t>
            </a:r>
          </a:p>
          <a:p>
            <a:pPr lvl="1"/>
            <a:r>
              <a:rPr lang="en-US" dirty="0"/>
              <a:t>Translation</a:t>
            </a:r>
          </a:p>
          <a:p>
            <a:r>
              <a:rPr lang="en-US" dirty="0"/>
              <a:t>More challenging:</a:t>
            </a:r>
          </a:p>
          <a:p>
            <a:pPr lvl="1"/>
            <a:r>
              <a:rPr lang="en-US" dirty="0"/>
              <a:t>Derive conclusion</a:t>
            </a:r>
          </a:p>
          <a:p>
            <a:pPr lvl="1"/>
            <a:r>
              <a:rPr lang="en-US" dirty="0"/>
              <a:t>Perform actions</a:t>
            </a:r>
          </a:p>
          <a:p>
            <a:r>
              <a:rPr lang="en-US" dirty="0"/>
              <a:t>Challenge:</a:t>
            </a:r>
          </a:p>
          <a:p>
            <a:pPr lvl="1"/>
            <a:r>
              <a:rPr lang="en-US" dirty="0"/>
              <a:t>Find a universal learning mechanism capable of learning from observations and interactions, adequate to make predictions</a:t>
            </a:r>
          </a:p>
          <a:p>
            <a:pPr lvl="1"/>
            <a:r>
              <a:rPr lang="en-US" dirty="0"/>
              <a:t>Yann </a:t>
            </a:r>
            <a:r>
              <a:rPr lang="en-US" dirty="0" err="1"/>
              <a:t>LeCunn</a:t>
            </a:r>
            <a:r>
              <a:rPr lang="en-US" dirty="0"/>
              <a:t>. </a:t>
            </a:r>
            <a:r>
              <a:rPr lang="en-US" dirty="0">
                <a:hlinkClick r:id="rId2"/>
              </a:rPr>
              <a:t>How could machines learn as efficiently as humans?</a:t>
            </a:r>
            <a:endParaRPr lang="en-US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NLP is Difficult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50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NLP hard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Natural language is:</a:t>
            </a:r>
          </a:p>
          <a:p>
            <a:pPr lvl="1"/>
            <a:r>
              <a:rPr lang="en-US" dirty="0"/>
              <a:t>highly ambiguous at all levels</a:t>
            </a:r>
          </a:p>
          <a:p>
            <a:pPr lvl="1"/>
            <a:r>
              <a:rPr lang="en-US" dirty="0"/>
              <a:t>complex and subtle use of context to convey meaning</a:t>
            </a:r>
          </a:p>
          <a:p>
            <a:pPr lvl="1"/>
            <a:r>
              <a:rPr lang="en-US" dirty="0"/>
              <a:t>fuzzy?, probabilistic</a:t>
            </a:r>
          </a:p>
          <a:p>
            <a:pPr lvl="1"/>
            <a:r>
              <a:rPr lang="en-US" dirty="0"/>
              <a:t>involves reasoning about the world</a:t>
            </a:r>
          </a:p>
          <a:p>
            <a:pPr lvl="1"/>
            <a:r>
              <a:rPr lang="en-US" dirty="0"/>
              <a:t>a key part of people interacting with other people (a social system):</a:t>
            </a:r>
          </a:p>
          <a:p>
            <a:pPr lvl="2"/>
            <a:r>
              <a:rPr lang="en-US" dirty="0"/>
              <a:t>persuading, insulting and amusing them</a:t>
            </a:r>
          </a:p>
          <a:p>
            <a:r>
              <a:rPr lang="en-US" dirty="0"/>
              <a:t>But NLP can also be surprisingly easy sometimes:</a:t>
            </a:r>
          </a:p>
          <a:p>
            <a:pPr lvl="1"/>
            <a:r>
              <a:rPr lang="en-US" dirty="0"/>
              <a:t>rough text features can often do </a:t>
            </a:r>
            <a:r>
              <a:rPr lang="en-US" dirty="0">
                <a:solidFill>
                  <a:srgbClr val="FF0000"/>
                </a:solidFill>
              </a:rPr>
              <a:t>half the job</a:t>
            </a:r>
          </a:p>
          <a:p>
            <a:pPr lvl="1"/>
            <a:r>
              <a:rPr lang="en-US" dirty="0"/>
              <a:t>Information Retrieval and similar superficial techniques have been in widespread use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239920"/>
            <a:ext cx="4419600" cy="5294235"/>
          </a:xfrm>
        </p:spPr>
        <p:txBody>
          <a:bodyPr/>
          <a:lstStyle/>
          <a:p>
            <a:r>
              <a:rPr lang="en-US" dirty="0"/>
              <a:t>Project</a:t>
            </a:r>
          </a:p>
          <a:p>
            <a:pPr lvl="1"/>
            <a:r>
              <a:rPr lang="en-US" dirty="0"/>
              <a:t>alone or in a small team</a:t>
            </a:r>
          </a:p>
          <a:p>
            <a:r>
              <a:rPr lang="en-US" dirty="0"/>
              <a:t>Aim</a:t>
            </a:r>
          </a:p>
          <a:p>
            <a:pPr lvl="1"/>
            <a:r>
              <a:rPr lang="en-US" dirty="0"/>
              <a:t>Experiment with techniques in a realistic setting, e.g.</a:t>
            </a:r>
          </a:p>
          <a:p>
            <a:pPr lvl="1"/>
            <a:r>
              <a:rPr lang="en-US" dirty="0"/>
              <a:t>Using data from competitions</a:t>
            </a:r>
            <a:br>
              <a:rPr lang="en-US" dirty="0"/>
            </a:br>
            <a:r>
              <a:rPr lang="en-US" dirty="0"/>
              <a:t>(Kaggle, </a:t>
            </a:r>
            <a:r>
              <a:rPr lang="en-US" dirty="0" err="1"/>
              <a:t>CoNLL</a:t>
            </a:r>
            <a:r>
              <a:rPr lang="en-US" dirty="0"/>
              <a:t>, </a:t>
            </a:r>
            <a:r>
              <a:rPr lang="en-US" dirty="0" err="1"/>
              <a:t>SemEval</a:t>
            </a:r>
            <a:r>
              <a:rPr lang="en-US" dirty="0"/>
              <a:t>, </a:t>
            </a:r>
            <a:r>
              <a:rPr lang="en-US" dirty="0" err="1"/>
              <a:t>Evalita</a:t>
            </a:r>
            <a:r>
              <a:rPr lang="en-US" dirty="0"/>
              <a:t>)</a:t>
            </a:r>
          </a:p>
          <a:p>
            <a:r>
              <a:rPr lang="en-US" dirty="0"/>
              <a:t>Topics</a:t>
            </a:r>
          </a:p>
          <a:p>
            <a:pPr lvl="1"/>
            <a:r>
              <a:rPr lang="en-US" dirty="0"/>
              <a:t>List of suggestions</a:t>
            </a:r>
          </a:p>
          <a:p>
            <a:pPr lvl="1"/>
            <a:r>
              <a:rPr lang="en-US" dirty="0"/>
              <a:t>Proposed by team</a:t>
            </a:r>
          </a:p>
        </p:txBody>
      </p:sp>
      <p:pic>
        <p:nvPicPr>
          <p:cNvPr id="2050" name="Picture 2" descr="student_unipi.jpg">
            <a:extLst>
              <a:ext uri="{FF2B5EF4-FFF2-40B4-BE49-F238E27FC236}">
                <a16:creationId xmlns:a16="http://schemas.microsoft.com/office/drawing/2014/main" id="{4F8B7A3A-C678-4FC6-A418-E23AB6A1E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71363"/>
            <a:ext cx="5530320" cy="17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C2EF73-51B5-4D85-80AA-A69B20F77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47890"/>
            <a:ext cx="5530320" cy="3260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F180D2-9C46-4CF8-A310-640791489AD2}"/>
              </a:ext>
            </a:extLst>
          </p:cNvPr>
          <p:cNvSpPr txBox="1"/>
          <p:nvPr/>
        </p:nvSpPr>
        <p:spPr>
          <a:xfrm>
            <a:off x="7805022" y="4413206"/>
            <a:ext cx="2112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Price: 20,000 $</a:t>
            </a:r>
          </a:p>
        </p:txBody>
      </p:sp>
    </p:spTree>
    <p:extLst>
      <p:ext uri="{BB962C8B-B14F-4D97-AF65-F5344CB8AC3E}">
        <p14:creationId xmlns:p14="http://schemas.microsoft.com/office/powerpoint/2010/main" val="16868901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Understanding is difficult 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hidden structure of language is highly ambiguous</a:t>
            </a:r>
          </a:p>
          <a:p>
            <a:r>
              <a:rPr lang="en-US" dirty="0"/>
              <a:t>Structures for: </a:t>
            </a:r>
            <a:r>
              <a:rPr lang="en-US" i="1" dirty="0"/>
              <a:t>Fed raises interest rates 0.5% in effort to control inflation </a:t>
            </a:r>
            <a:r>
              <a:rPr lang="en-US" dirty="0"/>
              <a:t> </a:t>
            </a:r>
            <a:r>
              <a:rPr lang="en-US" sz="1800" dirty="0"/>
              <a:t>(</a:t>
            </a:r>
            <a:r>
              <a:rPr lang="en-US" sz="1800" i="1" dirty="0"/>
              <a:t>NYT</a:t>
            </a:r>
            <a:r>
              <a:rPr lang="en-US" sz="1800" dirty="0"/>
              <a:t> headline 5/17/00)</a:t>
            </a:r>
          </a:p>
          <a:p>
            <a:endParaRPr lang="en-US" sz="1800" dirty="0"/>
          </a:p>
        </p:txBody>
      </p:sp>
      <p:pic>
        <p:nvPicPr>
          <p:cNvPr id="204805" name="Picture 5"/>
          <p:cNvPicPr>
            <a:picLocks noChangeAspect="1" noChangeArrowheads="1"/>
          </p:cNvPicPr>
          <p:nvPr/>
        </p:nvPicPr>
        <p:blipFill>
          <a:blip r:embed="rId2" cstate="print"/>
          <a:srcRect l="8240" t="26732" r="17360" b="17867"/>
          <a:stretch>
            <a:fillRect/>
          </a:stretch>
        </p:blipFill>
        <p:spPr bwMode="auto">
          <a:xfrm>
            <a:off x="2908385" y="2968140"/>
            <a:ext cx="5334000" cy="296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753296" y="6600825"/>
            <a:ext cx="165211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Tw Cen MT" pitchFamily="34" charset="0"/>
              </a:rPr>
              <a:t>Slide by C. Manning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are the ambiguities?</a:t>
            </a:r>
          </a:p>
        </p:txBody>
      </p:sp>
      <p:pic>
        <p:nvPicPr>
          <p:cNvPr id="205827" name="Picture 3"/>
          <p:cNvPicPr>
            <a:picLocks noChangeAspect="1" noChangeArrowheads="1"/>
          </p:cNvPicPr>
          <p:nvPr/>
        </p:nvPicPr>
        <p:blipFill>
          <a:blip r:embed="rId2" cstate="print"/>
          <a:srcRect l="3922" t="23517" r="2333" b="4759"/>
          <a:stretch>
            <a:fillRect/>
          </a:stretch>
        </p:blipFill>
        <p:spPr bwMode="auto">
          <a:xfrm>
            <a:off x="1794640" y="1312661"/>
            <a:ext cx="861060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330841" y="6611780"/>
            <a:ext cx="165211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>
                <a:latin typeface="Tw Cen MT" pitchFamily="34" charset="0"/>
              </a:rPr>
              <a:t>Slide by C. Manning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Newspaper Headlines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Minister Accused Of Having 8 Wives In Jail</a:t>
            </a:r>
          </a:p>
          <a:p>
            <a:r>
              <a:rPr lang="en-US" dirty="0"/>
              <a:t>Pope’s baby steps on gays</a:t>
            </a:r>
          </a:p>
          <a:p>
            <a:r>
              <a:rPr lang="en-US" dirty="0"/>
              <a:t>Juvenile Court to Try Shooting Defendant</a:t>
            </a:r>
          </a:p>
          <a:p>
            <a:r>
              <a:rPr lang="en-US" dirty="0"/>
              <a:t>Teacher Strikes Idle Kids</a:t>
            </a:r>
          </a:p>
          <a:p>
            <a:r>
              <a:rPr lang="en-US" dirty="0"/>
              <a:t>China to Orbit Human on Oct. 15</a:t>
            </a:r>
          </a:p>
          <a:p>
            <a:r>
              <a:rPr lang="en-US" dirty="0"/>
              <a:t>Local High School Dropouts Cut in Half</a:t>
            </a:r>
          </a:p>
          <a:p>
            <a:r>
              <a:rPr lang="en-US" dirty="0"/>
              <a:t>Red Tape Holds Up New Bridges</a:t>
            </a:r>
          </a:p>
          <a:p>
            <a:r>
              <a:rPr lang="en-US" dirty="0"/>
              <a:t>Clinton Wins on Budget, but More Lies Ahead</a:t>
            </a:r>
          </a:p>
          <a:p>
            <a:r>
              <a:rPr lang="en-US" dirty="0"/>
              <a:t>Hospitals Are Sued by 7 Foot Doctors</a:t>
            </a:r>
          </a:p>
          <a:p>
            <a:r>
              <a:rPr lang="en-US" dirty="0"/>
              <a:t>Police: Crack Found in Man's Buttocks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Coreference</a:t>
            </a:r>
            <a:r>
              <a:rPr lang="en-US" dirty="0"/>
              <a:t> Resolution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U: Where is The Green Hornet playing in Mountain View?</a:t>
            </a:r>
          </a:p>
          <a:p>
            <a:pPr>
              <a:buNone/>
            </a:pPr>
            <a:r>
              <a:rPr lang="en-US" dirty="0"/>
              <a:t>S: The Green Hornet is playing at the Century 16 theater.</a:t>
            </a:r>
          </a:p>
          <a:p>
            <a:pPr>
              <a:buNone/>
            </a:pPr>
            <a:r>
              <a:rPr lang="en-US" dirty="0"/>
              <a:t>U: When is it playing there?</a:t>
            </a:r>
          </a:p>
          <a:p>
            <a:pPr>
              <a:buNone/>
            </a:pPr>
            <a:r>
              <a:rPr lang="en-US" dirty="0"/>
              <a:t>S: It’s playing at 2pm, 5pm, and 8pm.</a:t>
            </a:r>
          </a:p>
          <a:p>
            <a:pPr>
              <a:buNone/>
            </a:pPr>
            <a:r>
              <a:rPr lang="en-US" dirty="0"/>
              <a:t>U: I’d like 1 adult and 2 children for the first show.</a:t>
            </a:r>
            <a:br>
              <a:rPr lang="en-US" dirty="0"/>
            </a:br>
            <a:r>
              <a:rPr lang="en-US" dirty="0"/>
              <a:t>How much would that cost?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Knowledge sources:</a:t>
            </a:r>
          </a:p>
          <a:p>
            <a:pPr lvl="1"/>
            <a:r>
              <a:rPr lang="en-US" dirty="0"/>
              <a:t>Domain knowledge</a:t>
            </a:r>
          </a:p>
          <a:p>
            <a:pPr lvl="1"/>
            <a:r>
              <a:rPr lang="en-US" dirty="0"/>
              <a:t>Discourse knowledge</a:t>
            </a:r>
          </a:p>
          <a:p>
            <a:pPr lvl="1"/>
            <a:r>
              <a:rPr lang="en-US" dirty="0"/>
              <a:t>World knowledge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Hidden Structure of Language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Going beneath the surface…</a:t>
            </a:r>
          </a:p>
          <a:p>
            <a:pPr lvl="1"/>
            <a:r>
              <a:rPr lang="en-US" dirty="0"/>
              <a:t>Not just string processing</a:t>
            </a:r>
          </a:p>
          <a:p>
            <a:pPr lvl="1"/>
            <a:r>
              <a:rPr lang="en-US" dirty="0"/>
              <a:t>Not just keyword matching in a search engine</a:t>
            </a:r>
          </a:p>
          <a:p>
            <a:pPr lvl="2"/>
            <a:r>
              <a:rPr lang="en-US" dirty="0"/>
              <a:t>Search Google on “tennis racquet” and “tennis racquets” or “laptop” and “notebook” and the results are quite different …</a:t>
            </a:r>
            <a:br>
              <a:rPr lang="en-US" dirty="0"/>
            </a:br>
            <a:r>
              <a:rPr lang="en-US" dirty="0"/>
              <a:t>though these days Google does lots of subtle stuff beyond keyword matching itself</a:t>
            </a:r>
          </a:p>
          <a:p>
            <a:pPr lvl="1"/>
            <a:r>
              <a:rPr lang="en-US" dirty="0"/>
              <a:t>Not just converting a sound stream to a string of words</a:t>
            </a:r>
          </a:p>
          <a:p>
            <a:pPr lvl="2"/>
            <a:r>
              <a:rPr lang="en-US" dirty="0"/>
              <a:t>Like Nuance/IBM/Dragon/Philips speech recognition</a:t>
            </a:r>
          </a:p>
          <a:p>
            <a:r>
              <a:rPr lang="en-US" dirty="0"/>
              <a:t>To recover and manipulate at least </a:t>
            </a:r>
            <a:r>
              <a:rPr lang="en-US" i="1" dirty="0"/>
              <a:t>some </a:t>
            </a:r>
            <a:r>
              <a:rPr lang="en-US" dirty="0"/>
              <a:t>aspects of language structure and meaning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for NLP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Achieving goals of NLP by using representation learning and deep learning to build end-to-end systems</a:t>
            </a:r>
          </a:p>
        </p:txBody>
      </p:sp>
    </p:spTree>
    <p:extLst>
      <p:ext uri="{BB962C8B-B14F-4D97-AF65-F5344CB8AC3E}">
        <p14:creationId xmlns:p14="http://schemas.microsoft.com/office/powerpoint/2010/main" val="15823161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representation of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1" y="1239915"/>
            <a:ext cx="7772400" cy="1728225"/>
          </a:xfrm>
        </p:spPr>
        <p:txBody>
          <a:bodyPr/>
          <a:lstStyle/>
          <a:p>
            <a:r>
              <a:rPr lang="en-US" dirty="0"/>
              <a:t>Learning vectors in large dimensional space that represents all aspects of word meaning</a:t>
            </a:r>
          </a:p>
          <a:p>
            <a:r>
              <a:rPr lang="en-US" dirty="0">
                <a:hlinkClick r:id="rId2"/>
              </a:rPr>
              <a:t>Word </a:t>
            </a:r>
            <a:r>
              <a:rPr lang="en-US" dirty="0" err="1">
                <a:hlinkClick r:id="rId2"/>
              </a:rPr>
              <a:t>embeddings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00" y="2776115"/>
            <a:ext cx="61976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149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 Similarities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Nearest word to ‘rana’: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farfalla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tartaruga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delfino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zampa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scimmia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1723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Entails 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Words are made of morphemes:</a:t>
            </a:r>
          </a:p>
          <a:p>
            <a:pPr marL="457200" lvl="1" indent="0">
              <a:buNone/>
            </a:pPr>
            <a:r>
              <a:rPr lang="en-US" dirty="0"/>
              <a:t>Prefix stem suffix</a:t>
            </a:r>
          </a:p>
          <a:p>
            <a:pPr marL="457200" lvl="1" indent="0">
              <a:buNone/>
            </a:pPr>
            <a:r>
              <a:rPr lang="en-US" dirty="0"/>
              <a:t>un  interest </a:t>
            </a:r>
            <a:r>
              <a:rPr lang="en-US" dirty="0" err="1"/>
              <a:t>ed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DL:</a:t>
            </a:r>
          </a:p>
          <a:p>
            <a:pPr lvl="1"/>
            <a:r>
              <a:rPr lang="en-US" dirty="0"/>
              <a:t>Every morpheme is a vector</a:t>
            </a:r>
          </a:p>
          <a:p>
            <a:pPr lvl="1"/>
            <a:r>
              <a:rPr lang="en-US" dirty="0"/>
              <a:t>A NN combines vectors</a:t>
            </a:r>
          </a:p>
          <a:p>
            <a:pPr lvl="1"/>
            <a:r>
              <a:rPr lang="en-US" dirty="0"/>
              <a:t>Luong et al. 2013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605" y="3352190"/>
            <a:ext cx="3423785" cy="289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051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Parsing for Sentence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Dependency Parser can determine grammatical structure of sentences</a:t>
            </a:r>
          </a:p>
          <a:p>
            <a:r>
              <a:rPr lang="en-US" dirty="0"/>
              <a:t>Useful for interpretation and relation extraction</a:t>
            </a:r>
          </a:p>
          <a:p>
            <a:r>
              <a:rPr lang="en-US" dirty="0"/>
              <a:t>See </a:t>
            </a:r>
            <a:r>
              <a:rPr lang="en-US" dirty="0">
                <a:hlinkClick r:id="rId2"/>
              </a:rPr>
              <a:t>demo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56" y="3736240"/>
            <a:ext cx="9144000" cy="154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18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Year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Participation to </a:t>
            </a:r>
            <a:r>
              <a:rPr lang="en-US" dirty="0" err="1"/>
              <a:t>Evalita</a:t>
            </a:r>
            <a:r>
              <a:rPr lang="en-US" dirty="0"/>
              <a:t> 2011</a:t>
            </a:r>
          </a:p>
          <a:p>
            <a:pPr lvl="1"/>
            <a:r>
              <a:rPr lang="en-US" dirty="0"/>
              <a:t>Task POS + Lemmatization: 1</a:t>
            </a:r>
            <a:r>
              <a:rPr lang="en-US" baseline="30000" dirty="0"/>
              <a:t>st</a:t>
            </a:r>
            <a:r>
              <a:rPr lang="en-US" dirty="0"/>
              <a:t> position</a:t>
            </a:r>
          </a:p>
          <a:p>
            <a:pPr lvl="1"/>
            <a:r>
              <a:rPr lang="en-US" dirty="0"/>
              <a:t>Task Domain Adaptation: 1</a:t>
            </a:r>
            <a:r>
              <a:rPr lang="en-US" baseline="30000" dirty="0"/>
              <a:t>st</a:t>
            </a:r>
            <a:r>
              <a:rPr lang="en-US" dirty="0"/>
              <a:t> position</a:t>
            </a:r>
          </a:p>
          <a:p>
            <a:pPr lvl="1"/>
            <a:r>
              <a:rPr lang="en-US" dirty="0"/>
              <a:t>Task </a:t>
            </a:r>
            <a:r>
              <a:rPr lang="en-US" dirty="0" err="1"/>
              <a:t>SuperSense</a:t>
            </a:r>
            <a:r>
              <a:rPr lang="en-US" dirty="0"/>
              <a:t>: 1</a:t>
            </a:r>
            <a:r>
              <a:rPr lang="en-US" baseline="30000" dirty="0"/>
              <a:t>st</a:t>
            </a:r>
            <a:r>
              <a:rPr lang="en-US" dirty="0"/>
              <a:t> position</a:t>
            </a:r>
          </a:p>
          <a:p>
            <a:pPr lvl="1"/>
            <a:r>
              <a:rPr lang="en-US" dirty="0"/>
              <a:t>Task Dependency Parsing: 2</a:t>
            </a:r>
            <a:r>
              <a:rPr lang="en-US" baseline="30000" dirty="0"/>
              <a:t>nd</a:t>
            </a:r>
            <a:r>
              <a:rPr lang="en-US" dirty="0"/>
              <a:t> position</a:t>
            </a:r>
          </a:p>
          <a:p>
            <a:pPr lvl="1"/>
            <a:r>
              <a:rPr lang="en-US" dirty="0"/>
              <a:t>Task NER: 3</a:t>
            </a:r>
            <a:r>
              <a:rPr lang="en-US" baseline="30000" dirty="0"/>
              <a:t>rd</a:t>
            </a:r>
            <a:r>
              <a:rPr lang="en-US" dirty="0"/>
              <a:t> position</a:t>
            </a:r>
          </a:p>
          <a:p>
            <a:r>
              <a:rPr lang="en-US" dirty="0" err="1"/>
              <a:t>SemEval</a:t>
            </a:r>
            <a:r>
              <a:rPr lang="en-US" dirty="0"/>
              <a:t> 2012 </a:t>
            </a:r>
          </a:p>
          <a:p>
            <a:pPr lvl="1"/>
            <a:r>
              <a:rPr lang="en-US" dirty="0"/>
              <a:t>Sentiment Analysis on tweets</a:t>
            </a:r>
          </a:p>
          <a:p>
            <a:r>
              <a:rPr lang="en-US" dirty="0"/>
              <a:t>Participation to </a:t>
            </a:r>
            <a:r>
              <a:rPr lang="en-US" dirty="0" err="1"/>
              <a:t>Evalita</a:t>
            </a:r>
            <a:r>
              <a:rPr lang="en-US" dirty="0"/>
              <a:t> 2014</a:t>
            </a:r>
          </a:p>
          <a:p>
            <a:pPr lvl="1"/>
            <a:r>
              <a:rPr lang="en-US" dirty="0"/>
              <a:t>Sentiment Analysis on tweets</a:t>
            </a:r>
          </a:p>
          <a:p>
            <a:r>
              <a:rPr lang="en-US" dirty="0"/>
              <a:t>Disaster Alarm from Tweets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5D71BE-717D-4FAD-B6EB-F95791B8A68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/>
              <a:t>Participation to </a:t>
            </a:r>
            <a:r>
              <a:rPr lang="en-US" dirty="0" err="1"/>
              <a:t>Evalita</a:t>
            </a:r>
            <a:r>
              <a:rPr lang="en-US" dirty="0"/>
              <a:t> 2016</a:t>
            </a:r>
          </a:p>
          <a:p>
            <a:pPr lvl="1"/>
            <a:r>
              <a:rPr lang="en-US" dirty="0"/>
              <a:t>Task POS on Tweets:</a:t>
            </a:r>
          </a:p>
          <a:p>
            <a:pPr lvl="1"/>
            <a:r>
              <a:rPr lang="en-US" dirty="0"/>
              <a:t>Task </a:t>
            </a:r>
            <a:r>
              <a:rPr lang="en-US" dirty="0" err="1"/>
              <a:t>Sentipolc</a:t>
            </a:r>
            <a:r>
              <a:rPr lang="en-US" dirty="0"/>
              <a:t> on Twitter: 1</a:t>
            </a:r>
            <a:r>
              <a:rPr lang="en-US" baseline="30000" dirty="0"/>
              <a:t>st</a:t>
            </a:r>
            <a:r>
              <a:rPr lang="en-US" dirty="0"/>
              <a:t> position</a:t>
            </a:r>
          </a:p>
          <a:p>
            <a:pPr lvl="1"/>
            <a:r>
              <a:rPr lang="en-US" dirty="0"/>
              <a:t>Task Named Entity Linking: 1</a:t>
            </a:r>
            <a:r>
              <a:rPr lang="en-US" baseline="30000" dirty="0"/>
              <a:t>st</a:t>
            </a:r>
            <a:r>
              <a:rPr lang="en-US" dirty="0"/>
              <a:t> position</a:t>
            </a:r>
          </a:p>
          <a:p>
            <a:r>
              <a:rPr lang="en-US" dirty="0"/>
              <a:t>Fujitsu AI NLP Challenge 2018</a:t>
            </a:r>
          </a:p>
          <a:p>
            <a:pPr lvl="1"/>
            <a:r>
              <a:rPr lang="en-US" dirty="0"/>
              <a:t>Winners of 20,000 $ prize</a:t>
            </a:r>
          </a:p>
          <a:p>
            <a:r>
              <a:rPr lang="en-US" dirty="0"/>
              <a:t>Neural Machine Translator</a:t>
            </a:r>
          </a:p>
          <a:p>
            <a:r>
              <a:rPr lang="en-US" dirty="0"/>
              <a:t>Voice Guide for the Museo </a:t>
            </a:r>
            <a:r>
              <a:rPr lang="en-US" dirty="0" err="1"/>
              <a:t>degli</a:t>
            </a:r>
            <a:r>
              <a:rPr lang="en-US" dirty="0"/>
              <a:t> </a:t>
            </a:r>
            <a:r>
              <a:rPr lang="en-US" dirty="0" err="1"/>
              <a:t>Strumenti</a:t>
            </a:r>
            <a:r>
              <a:rPr lang="en-US" dirty="0"/>
              <a:t> di </a:t>
            </a:r>
            <a:r>
              <a:rPr lang="en-US" dirty="0" err="1"/>
              <a:t>Calcolo</a:t>
            </a:r>
            <a:endParaRPr lang="en-US" dirty="0"/>
          </a:p>
          <a:p>
            <a:r>
              <a:rPr lang="en-US" dirty="0"/>
              <a:t>Chatbot for Persona.AI</a:t>
            </a:r>
          </a:p>
        </p:txBody>
      </p:sp>
    </p:spTree>
    <p:extLst>
      <p:ext uri="{BB962C8B-B14F-4D97-AF65-F5344CB8AC3E}">
        <p14:creationId xmlns:p14="http://schemas.microsoft.com/office/powerpoint/2010/main" val="19600305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Answering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0371" y="1263621"/>
            <a:ext cx="8225965" cy="1267365"/>
          </a:xfrm>
        </p:spPr>
        <p:txBody>
          <a:bodyPr/>
          <a:lstStyle/>
          <a:p>
            <a:r>
              <a:rPr lang="en-US" sz="2400" dirty="0">
                <a:effectLst/>
              </a:rPr>
              <a:t>Traditional: A lot of feature engineering to capture world and other knowledge, e.g., regular expressions, </a:t>
            </a:r>
            <a:r>
              <a:rPr lang="en-US" sz="2400" dirty="0" err="1">
                <a:effectLst/>
              </a:rPr>
              <a:t>Berant</a:t>
            </a:r>
            <a:r>
              <a:rPr lang="en-US" sz="2400" dirty="0">
                <a:effectLst/>
              </a:rPr>
              <a:t> et al. (2014)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48" y="2530986"/>
            <a:ext cx="5277079" cy="39297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3337" y="2582692"/>
            <a:ext cx="40600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</a:pPr>
            <a:r>
              <a:rPr kumimoji="1" lang="en-US" sz="2000" dirty="0">
                <a:latin typeface="Calibri" pitchFamily="34" charset="0"/>
              </a:rPr>
              <a:t>Deep Learning: embeddings represent words, a Recurrent Neural Network extracts entities and their relations and output module extracts the answer.</a:t>
            </a:r>
            <a:br>
              <a:rPr kumimoji="1" lang="en-US" sz="2000" dirty="0">
                <a:latin typeface="Calibri" pitchFamily="34" charset="0"/>
              </a:rPr>
            </a:br>
            <a:r>
              <a:rPr kumimoji="1" lang="en-US" sz="2000" dirty="0" err="1">
                <a:latin typeface="Calibri" pitchFamily="34" charset="0"/>
              </a:rPr>
              <a:t>Madotto</a:t>
            </a:r>
            <a:r>
              <a:rPr kumimoji="1" lang="en-US" sz="2000" dirty="0">
                <a:latin typeface="Calibri" pitchFamily="34" charset="0"/>
              </a:rPr>
              <a:t>, Attardi. 2017. Question Dependent Recurrent Entity Network for QA</a:t>
            </a:r>
          </a:p>
        </p:txBody>
      </p:sp>
    </p:spTree>
    <p:extLst>
      <p:ext uri="{BB962C8B-B14F-4D97-AF65-F5344CB8AC3E}">
        <p14:creationId xmlns:p14="http://schemas.microsoft.com/office/powerpoint/2010/main" val="19124640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Reasoner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 frontier for AI</a:t>
            </a:r>
          </a:p>
          <a:p>
            <a:r>
              <a:rPr lang="en-US" dirty="0"/>
              <a:t>Overcome the dichotomy between</a:t>
            </a:r>
          </a:p>
          <a:p>
            <a:pPr lvl="1"/>
            <a:r>
              <a:rPr lang="en-US" dirty="0"/>
              <a:t>Perceptive Tasks (voice, images): Deep Learning</a:t>
            </a:r>
          </a:p>
          <a:p>
            <a:pPr lvl="1"/>
            <a:r>
              <a:rPr lang="en-US" dirty="0"/>
              <a:t>Inference: rule based systems, logic</a:t>
            </a:r>
          </a:p>
          <a:p>
            <a:r>
              <a:rPr lang="en-US" dirty="0"/>
              <a:t>Single Neural Network Model for both tasks</a:t>
            </a:r>
          </a:p>
          <a:p>
            <a:r>
              <a:rPr lang="en-US" dirty="0"/>
              <a:t>Learning like children, who do not know neither grammar nor differential equations for:</a:t>
            </a:r>
          </a:p>
          <a:p>
            <a:pPr lvl="1"/>
            <a:r>
              <a:rPr lang="en-US" dirty="0"/>
              <a:t>Learning to speak interacting with adults</a:t>
            </a:r>
          </a:p>
          <a:p>
            <a:pPr lvl="1"/>
            <a:r>
              <a:rPr lang="en-US" dirty="0"/>
              <a:t>Learn a simple model of the physical world starting from perceptual experiences</a:t>
            </a:r>
          </a:p>
        </p:txBody>
      </p:sp>
    </p:spTree>
    <p:extLst>
      <p:ext uri="{BB962C8B-B14F-4D97-AF65-F5344CB8AC3E}">
        <p14:creationId xmlns:p14="http://schemas.microsoft.com/office/powerpoint/2010/main" val="10191627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Course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82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About the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Assumes some skills…</a:t>
            </a:r>
          </a:p>
          <a:p>
            <a:pPr lvl="1">
              <a:defRPr/>
            </a:pPr>
            <a:r>
              <a:rPr lang="en-US" dirty="0"/>
              <a:t>basic linear algebra, probability, and statistics</a:t>
            </a:r>
          </a:p>
          <a:p>
            <a:pPr lvl="1">
              <a:defRPr/>
            </a:pPr>
            <a:r>
              <a:rPr lang="en-US" dirty="0"/>
              <a:t>decent programming skills</a:t>
            </a:r>
          </a:p>
          <a:p>
            <a:pPr lvl="1">
              <a:defRPr/>
            </a:pPr>
            <a:r>
              <a:rPr lang="en-US" dirty="0"/>
              <a:t>willingness to learn missing knowledge</a:t>
            </a:r>
          </a:p>
          <a:p>
            <a:pPr>
              <a:defRPr/>
            </a:pPr>
            <a:r>
              <a:rPr lang="en-US" dirty="0"/>
              <a:t>Teaches key theory and methods for Statistical NLP</a:t>
            </a:r>
            <a:endParaRPr lang="fr-FR" dirty="0"/>
          </a:p>
          <a:p>
            <a:pPr lvl="1">
              <a:defRPr/>
            </a:pPr>
            <a:r>
              <a:rPr lang="en-US" dirty="0"/>
              <a:t>Useful for building practical, robust systems capable of interpreting human language</a:t>
            </a:r>
          </a:p>
          <a:p>
            <a:pPr>
              <a:defRPr/>
            </a:pPr>
            <a:r>
              <a:rPr lang="en-US" dirty="0"/>
              <a:t>Experimental approach:</a:t>
            </a:r>
          </a:p>
          <a:p>
            <a:pPr lvl="1">
              <a:defRPr/>
            </a:pPr>
            <a:r>
              <a:rPr lang="en-US" dirty="0"/>
              <a:t>Lots of problem-based learning</a:t>
            </a:r>
          </a:p>
          <a:p>
            <a:pPr lvl="1">
              <a:defRPr/>
            </a:pPr>
            <a:r>
              <a:rPr lang="en-US" dirty="0"/>
              <a:t>Often practical issues are as important as theoretical niceties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Experimental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Formulate Hypothesis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Implement Technique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Train and Test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Apply Evaluation Metric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If not improved:</a:t>
            </a:r>
          </a:p>
          <a:p>
            <a:pPr marL="914400" lvl="1" indent="-514350">
              <a:buFont typeface="+mj-lt"/>
              <a:buAutoNum type="arabicPeriod"/>
              <a:defRPr/>
            </a:pPr>
            <a:r>
              <a:rPr lang="en-US" dirty="0"/>
              <a:t>Perform error analysis</a:t>
            </a:r>
          </a:p>
          <a:p>
            <a:pPr marL="914400" lvl="1" indent="-514350">
              <a:buFont typeface="+mj-lt"/>
              <a:buAutoNum type="arabicPeriod"/>
              <a:defRPr/>
            </a:pPr>
            <a:r>
              <a:rPr lang="en-US" dirty="0"/>
              <a:t>Revise Hypothesis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Repeat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 of the Course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Teach an understanding of technologies used for dealing with human language and Deep Learning in particular</a:t>
            </a:r>
          </a:p>
          <a:p>
            <a:r>
              <a:rPr lang="en-US" dirty="0"/>
              <a:t>Understanding the difficulties and the way to overcome them</a:t>
            </a:r>
          </a:p>
          <a:p>
            <a:r>
              <a:rPr lang="en-US" dirty="0"/>
              <a:t>Approaches to the basic NLP problems:</a:t>
            </a:r>
          </a:p>
          <a:p>
            <a:pPr lvl="1"/>
            <a:r>
              <a:rPr lang="en-US" dirty="0"/>
              <a:t>Word similarities, entity recognition, parsing, machine translation, question answering, sentence comprehension </a:t>
            </a:r>
          </a:p>
          <a:p>
            <a:r>
              <a:rPr lang="en-US" dirty="0"/>
              <a:t>Skills in using modern tools and techniques in building NLP applications</a:t>
            </a:r>
          </a:p>
        </p:txBody>
      </p:sp>
    </p:spTree>
    <p:extLst>
      <p:ext uri="{BB962C8B-B14F-4D97-AF65-F5344CB8AC3E}">
        <p14:creationId xmlns:p14="http://schemas.microsoft.com/office/powerpoint/2010/main" val="12557042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dirty="0"/>
              <a:t>Introduction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History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Present and Future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NL Processing and Human Interactions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Statistical Methods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Language Model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Hidden Markov Model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Viterbi Algorithm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Generative vs Discriminative Models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Linguistic Essentials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Words, Lemmas, Part of Speech and Morphology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Collocations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Word Sense Disambiguation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Word Embeddings</a:t>
            </a:r>
            <a:endParaRPr lang="en-US" dirty="0"/>
          </a:p>
          <a:p>
            <a:pPr>
              <a:spcBef>
                <a:spcPts val="0"/>
              </a:spcBef>
            </a:pPr>
            <a:endParaRPr lang="en-US" sz="2400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Preprocessing</a:t>
            </a:r>
          </a:p>
          <a:p>
            <a:pPr lvl="1">
              <a:spcBef>
                <a:spcPts val="0"/>
              </a:spcBef>
            </a:pPr>
            <a:r>
              <a:rPr lang="en-US" dirty="0"/>
              <a:t>Encoding</a:t>
            </a:r>
          </a:p>
          <a:p>
            <a:pPr lvl="1">
              <a:spcBef>
                <a:spcPts val="0"/>
              </a:spcBef>
            </a:pPr>
            <a:r>
              <a:rPr lang="en-US" dirty="0"/>
              <a:t>Regular Expressions</a:t>
            </a:r>
          </a:p>
          <a:p>
            <a:pPr lvl="1">
              <a:spcBef>
                <a:spcPts val="0"/>
              </a:spcBef>
            </a:pPr>
            <a:r>
              <a:rPr lang="en-US" dirty="0"/>
              <a:t>Segmentation</a:t>
            </a:r>
          </a:p>
          <a:p>
            <a:pPr lvl="1">
              <a:spcBef>
                <a:spcPts val="0"/>
              </a:spcBef>
            </a:pPr>
            <a:r>
              <a:rPr lang="en-US" dirty="0"/>
              <a:t>Tokenization</a:t>
            </a:r>
          </a:p>
          <a:p>
            <a:pPr lvl="1">
              <a:spcBef>
                <a:spcPts val="0"/>
              </a:spcBef>
            </a:pPr>
            <a:r>
              <a:rPr lang="en-US" dirty="0"/>
              <a:t>Normalization</a:t>
            </a:r>
          </a:p>
          <a:p>
            <a:r>
              <a:rPr lang="en-US" dirty="0">
                <a:effectLst/>
              </a:rPr>
              <a:t>Lexical semantics</a:t>
            </a:r>
          </a:p>
          <a:p>
            <a:pPr lvl="1"/>
            <a:r>
              <a:rPr lang="en-US" dirty="0">
                <a:effectLst/>
              </a:rPr>
              <a:t>Collocations</a:t>
            </a:r>
          </a:p>
          <a:p>
            <a:pPr lvl="1"/>
            <a:r>
              <a:rPr lang="en-US" dirty="0">
                <a:effectLst/>
              </a:rPr>
              <a:t>Corpora</a:t>
            </a:r>
          </a:p>
          <a:p>
            <a:pPr lvl="1"/>
            <a:r>
              <a:rPr lang="en-US" dirty="0">
                <a:effectLst/>
              </a:rPr>
              <a:t>Thesauri</a:t>
            </a:r>
          </a:p>
          <a:p>
            <a:pPr lvl="1"/>
            <a:r>
              <a:rPr lang="en-US" dirty="0"/>
              <a:t>G</a:t>
            </a:r>
            <a:r>
              <a:rPr lang="en-US" dirty="0">
                <a:effectLst/>
              </a:rPr>
              <a:t>azetteers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</a:rPr>
              <a:t>Distributional Semantics</a:t>
            </a:r>
          </a:p>
          <a:p>
            <a:pPr lvl="1"/>
            <a:r>
              <a:rPr lang="en-US" dirty="0">
                <a:effectLst/>
              </a:rPr>
              <a:t>Word </a:t>
            </a:r>
            <a:r>
              <a:rPr lang="en-US" dirty="0" err="1">
                <a:effectLst/>
              </a:rPr>
              <a:t>embeddings</a:t>
            </a:r>
            <a:endParaRPr lang="en-US" dirty="0">
              <a:effectLst/>
            </a:endParaRPr>
          </a:p>
          <a:p>
            <a:pPr lvl="1"/>
            <a:r>
              <a:rPr lang="en-US" dirty="0">
                <a:effectLst/>
              </a:rPr>
              <a:t>Character </a:t>
            </a:r>
            <a:r>
              <a:rPr lang="en-US" dirty="0" err="1">
                <a:effectLst/>
              </a:rPr>
              <a:t>embeddings</a:t>
            </a:r>
            <a:endParaRPr lang="en-US" dirty="0">
              <a:effectLst/>
            </a:endParaRPr>
          </a:p>
          <a:p>
            <a:pPr lvl="1"/>
            <a:r>
              <a:rPr lang="en-US" dirty="0"/>
              <a:t>Neural Language Models</a:t>
            </a:r>
            <a:endParaRPr lang="en-US" dirty="0">
              <a:effectLst/>
            </a:endParaRPr>
          </a:p>
          <a:p>
            <a:r>
              <a:rPr lang="en-US" dirty="0"/>
              <a:t>Classification</a:t>
            </a:r>
          </a:p>
          <a:p>
            <a:pPr lvl="1"/>
            <a:r>
              <a:rPr lang="en-US" dirty="0"/>
              <a:t>Bayesian Networks</a:t>
            </a:r>
          </a:p>
          <a:p>
            <a:pPr lvl="1"/>
            <a:r>
              <a:rPr lang="en-US" dirty="0"/>
              <a:t>Perceptron</a:t>
            </a:r>
          </a:p>
          <a:p>
            <a:pPr lvl="1"/>
            <a:r>
              <a:rPr lang="en-US" dirty="0"/>
              <a:t>SVM</a:t>
            </a:r>
          </a:p>
          <a:p>
            <a:pPr lvl="1"/>
            <a:r>
              <a:rPr lang="en-US" dirty="0"/>
              <a:t>Maximum Entropy</a:t>
            </a:r>
          </a:p>
          <a:p>
            <a:pPr lvl="1"/>
            <a:r>
              <a:rPr lang="en-US" dirty="0"/>
              <a:t>Applications: spam, phishing, fake news detection</a:t>
            </a:r>
          </a:p>
        </p:txBody>
      </p:sp>
    </p:spTree>
    <p:extLst>
      <p:ext uri="{BB962C8B-B14F-4D97-AF65-F5344CB8AC3E}">
        <p14:creationId xmlns:p14="http://schemas.microsoft.com/office/powerpoint/2010/main" val="5250740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239920"/>
            <a:ext cx="4803650" cy="529423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Tagging</a:t>
            </a:r>
          </a:p>
          <a:p>
            <a:pPr lvl="1"/>
            <a:r>
              <a:rPr lang="en-US" dirty="0"/>
              <a:t>Part of Speech</a:t>
            </a:r>
          </a:p>
          <a:p>
            <a:pPr lvl="1"/>
            <a:r>
              <a:rPr lang="en-US" dirty="0"/>
              <a:t>Named Entity</a:t>
            </a:r>
          </a:p>
          <a:p>
            <a:r>
              <a:rPr lang="en-US" dirty="0"/>
              <a:t>Sentence Structure</a:t>
            </a:r>
          </a:p>
          <a:p>
            <a:pPr lvl="1"/>
            <a:r>
              <a:rPr lang="en-US" dirty="0"/>
              <a:t>Constituency Parsing</a:t>
            </a:r>
          </a:p>
          <a:p>
            <a:pPr lvl="1"/>
            <a:r>
              <a:rPr lang="en-US" dirty="0"/>
              <a:t>Dependency Parsing</a:t>
            </a:r>
          </a:p>
          <a:p>
            <a:r>
              <a:rPr lang="en-US" dirty="0"/>
              <a:t>Semantic Analysis</a:t>
            </a:r>
          </a:p>
          <a:p>
            <a:pPr lvl="1"/>
            <a:r>
              <a:rPr lang="en-US" dirty="0"/>
              <a:t>Semantic Role Labeling</a:t>
            </a:r>
          </a:p>
          <a:p>
            <a:pPr lvl="1"/>
            <a:r>
              <a:rPr lang="en-US" dirty="0" err="1"/>
              <a:t>Coreference</a:t>
            </a:r>
            <a:r>
              <a:rPr lang="en-US" dirty="0"/>
              <a:t> resolution</a:t>
            </a:r>
          </a:p>
          <a:p>
            <a:r>
              <a:rPr lang="en-US" dirty="0"/>
              <a:t>Statistical Machine Translation</a:t>
            </a:r>
          </a:p>
          <a:p>
            <a:pPr lvl="1"/>
            <a:r>
              <a:rPr lang="en-US" dirty="0"/>
              <a:t>Phrase-Based Models</a:t>
            </a:r>
          </a:p>
          <a:p>
            <a:pPr lvl="1"/>
            <a:r>
              <a:rPr lang="en-US" dirty="0"/>
              <a:t>Neural Network Models</a:t>
            </a:r>
          </a:p>
          <a:p>
            <a:pPr lvl="1"/>
            <a:r>
              <a:rPr lang="en-US" dirty="0"/>
              <a:t>Evaluation metrics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D3257AD-0665-41DB-8803-EAC72AB1407F}"/>
              </a:ext>
            </a:extLst>
          </p:cNvPr>
          <p:cNvSpPr txBox="1">
            <a:spLocks/>
          </p:cNvSpPr>
          <p:nvPr/>
        </p:nvSpPr>
        <p:spPr bwMode="auto">
          <a:xfrm>
            <a:off x="6864100" y="1244158"/>
            <a:ext cx="4577490" cy="548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  <a:normAutofit/>
          </a:bodyPr>
          <a:lstStyle>
            <a:lvl1pPr marL="357188" marR="0" indent="-3571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80000"/>
              <a:buFont typeface="Wingdings" pitchFamily="2" charset="2"/>
              <a:buChar char="l"/>
              <a:tabLst/>
              <a:defRPr kumimoji="1" sz="24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+mn-ea"/>
                <a:cs typeface="+mn-cs"/>
              </a:defRPr>
            </a:lvl1pPr>
            <a:lvl2pPr marL="628650" marR="0" indent="-27146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 kumimoji="1" sz="2200" b="0">
                <a:solidFill>
                  <a:schemeClr val="tx1"/>
                </a:solidFill>
                <a:latin typeface="Calibri" pitchFamily="34" charset="0"/>
              </a:defRPr>
            </a:lvl2pPr>
            <a:lvl3pPr marL="900113" marR="0" indent="-25717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Tx/>
              <a:buFontTx/>
              <a:buChar char="•"/>
              <a:tabLst/>
              <a:defRPr kumimoji="1" sz="2000" b="0">
                <a:solidFill>
                  <a:schemeClr val="tx1"/>
                </a:solidFill>
                <a:latin typeface="Calibri" pitchFamily="34" charset="0"/>
              </a:defRPr>
            </a:lvl3pPr>
            <a:lvl4pPr marL="1071563" marR="0" indent="-1714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kumimoji="1" sz="1800" b="0">
                <a:solidFill>
                  <a:schemeClr val="tx1"/>
                </a:solidFill>
                <a:latin typeface="Calibri" pitchFamily="34" charset="0"/>
              </a:defRPr>
            </a:lvl4pPr>
            <a:lvl5pPr marL="1257300" marR="0" indent="-1857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Tx/>
              <a:buFontTx/>
              <a:buChar char="•"/>
              <a:tabLst/>
              <a:defRPr kumimoji="1" sz="1800" b="0">
                <a:solidFill>
                  <a:schemeClr val="tx1"/>
                </a:solidFill>
                <a:latin typeface="Calibri" pitchFamily="34" charset="0"/>
              </a:defRPr>
            </a:lvl5pPr>
            <a:lvl6pPr marL="1414463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125" b="1">
                <a:solidFill>
                  <a:schemeClr val="tx1"/>
                </a:solidFill>
                <a:latin typeface="+mn-lt"/>
              </a:defRPr>
            </a:lvl6pPr>
            <a:lvl7pPr marL="167163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125" b="1">
                <a:solidFill>
                  <a:schemeClr val="tx1"/>
                </a:solidFill>
                <a:latin typeface="+mn-lt"/>
              </a:defRPr>
            </a:lvl7pPr>
            <a:lvl8pPr marL="1928813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125" b="1">
                <a:solidFill>
                  <a:schemeClr val="tx1"/>
                </a:solidFill>
                <a:latin typeface="+mn-lt"/>
              </a:defRPr>
            </a:lvl8pPr>
            <a:lvl9pPr marL="2185988" indent="-12858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1125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/>
              <a:t>Deep Learning</a:t>
            </a:r>
          </a:p>
          <a:p>
            <a:pPr lvl="1"/>
            <a:r>
              <a:rPr lang="en-US" kern="0"/>
              <a:t>MLP, CNN, RNN, LSTM</a:t>
            </a:r>
          </a:p>
          <a:p>
            <a:r>
              <a:rPr lang="en-US" kern="0"/>
              <a:t>Libraries</a:t>
            </a:r>
          </a:p>
          <a:p>
            <a:pPr lvl="1"/>
            <a:r>
              <a:rPr lang="en-US" kern="0"/>
              <a:t>NLTK</a:t>
            </a:r>
          </a:p>
          <a:p>
            <a:pPr lvl="1"/>
            <a:r>
              <a:rPr lang="en-US" kern="0"/>
              <a:t>Theano</a:t>
            </a:r>
          </a:p>
          <a:p>
            <a:pPr lvl="1"/>
            <a:r>
              <a:rPr lang="en-US" kern="0"/>
              <a:t>Tensorflow</a:t>
            </a:r>
          </a:p>
          <a:p>
            <a:pPr lvl="1"/>
            <a:r>
              <a:rPr lang="en-US" kern="0"/>
              <a:t>Keras</a:t>
            </a:r>
          </a:p>
          <a:p>
            <a:r>
              <a:rPr lang="en-US" kern="0"/>
              <a:t>Applications</a:t>
            </a:r>
          </a:p>
          <a:p>
            <a:pPr lvl="1"/>
            <a:r>
              <a:rPr lang="en-US" kern="0"/>
              <a:t>Entity Linking</a:t>
            </a:r>
          </a:p>
          <a:p>
            <a:pPr lvl="1"/>
            <a:r>
              <a:rPr lang="en-US" kern="0"/>
              <a:t>Semantic Search</a:t>
            </a:r>
          </a:p>
          <a:p>
            <a:pPr lvl="1"/>
            <a:r>
              <a:rPr lang="en-US" kern="0"/>
              <a:t>Question Answering</a:t>
            </a:r>
          </a:p>
          <a:p>
            <a:pPr lvl="1"/>
            <a:r>
              <a:rPr lang="en-US" kern="0"/>
              <a:t>Language Inference </a:t>
            </a:r>
          </a:p>
          <a:p>
            <a:endParaRPr lang="en-US" kern="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Language is the most </a:t>
            </a:r>
            <a:r>
              <a:rPr lang="en-US" dirty="0">
                <a:solidFill>
                  <a:srgbClr val="C00000"/>
                </a:solidFill>
              </a:rPr>
              <a:t>distinctive feature of human intelligence</a:t>
            </a:r>
          </a:p>
          <a:p>
            <a:pPr>
              <a:defRPr/>
            </a:pPr>
            <a:r>
              <a:rPr lang="en-US" dirty="0"/>
              <a:t>Language </a:t>
            </a:r>
            <a:r>
              <a:rPr lang="en-US" dirty="0">
                <a:solidFill>
                  <a:srgbClr val="C00000"/>
                </a:solidFill>
              </a:rPr>
              <a:t>shapes thought</a:t>
            </a:r>
          </a:p>
          <a:p>
            <a:pPr>
              <a:defRPr/>
            </a:pPr>
            <a:r>
              <a:rPr lang="en-US" dirty="0"/>
              <a:t>Emulating language capabilities is a </a:t>
            </a:r>
            <a:r>
              <a:rPr lang="en-US" dirty="0">
                <a:solidFill>
                  <a:srgbClr val="C00000"/>
                </a:solidFill>
              </a:rPr>
              <a:t>scientific challenge</a:t>
            </a:r>
          </a:p>
          <a:p>
            <a:pPr>
              <a:defRPr/>
            </a:pPr>
            <a:r>
              <a:rPr lang="en-US" dirty="0"/>
              <a:t>Keystone for intelligent systems </a:t>
            </a:r>
          </a:p>
        </p:txBody>
      </p:sp>
    </p:spTree>
    <p:extLst>
      <p:ext uri="{BB962C8B-B14F-4D97-AF65-F5344CB8AC3E}">
        <p14:creationId xmlns:p14="http://schemas.microsoft.com/office/powerpoint/2010/main" val="1073380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</a:rPr>
              <a:t>Opinion Mining</a:t>
            </a:r>
          </a:p>
          <a:p>
            <a:pPr lvl="1"/>
            <a:r>
              <a:rPr lang="en-US" dirty="0">
                <a:effectLst/>
              </a:rPr>
              <a:t>Introduction to sentiment analysis</a:t>
            </a:r>
          </a:p>
          <a:p>
            <a:pPr lvl="1"/>
            <a:r>
              <a:rPr lang="en-US" dirty="0">
                <a:effectLst/>
              </a:rPr>
              <a:t>Sentiment classification</a:t>
            </a:r>
          </a:p>
          <a:p>
            <a:pPr lvl="1"/>
            <a:r>
              <a:rPr lang="en-US" dirty="0">
                <a:effectLst/>
              </a:rPr>
              <a:t>Lexical resources for sentiment analysis</a:t>
            </a:r>
          </a:p>
          <a:p>
            <a:r>
              <a:rPr lang="en-US" dirty="0">
                <a:effectLst/>
              </a:rPr>
              <a:t>Question answering</a:t>
            </a:r>
          </a:p>
          <a:p>
            <a:pPr lvl="1"/>
            <a:r>
              <a:rPr lang="en-US" dirty="0">
                <a:effectLst/>
              </a:rPr>
              <a:t>Language inference</a:t>
            </a:r>
          </a:p>
          <a:p>
            <a:pPr lvl="1"/>
            <a:r>
              <a:rPr lang="en-US" dirty="0">
                <a:effectLst/>
              </a:rPr>
              <a:t>Dialogic interfaces (</a:t>
            </a:r>
            <a:r>
              <a:rPr lang="en-US" dirty="0" err="1">
                <a:effectLst/>
              </a:rPr>
              <a:t>chatbots</a:t>
            </a:r>
            <a:r>
              <a:rPr lang="en-US" dirty="0">
                <a:effectLst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4542092"/>
      </p:ext>
    </p:extLst>
  </p:cSld>
  <p:clrMapOvr>
    <a:masterClrMapping/>
  </p:clrMapOvr>
</p:sld>
</file>

<file path=ppt/theme/theme1.xml><?xml version="1.0" encoding="utf-8"?>
<a:theme xmlns:a="http://schemas.openxmlformats.org/drawingml/2006/main" name="1_AIIA00">
  <a:themeElements>
    <a:clrScheme name="1_AIIA00 2">
      <a:dk1>
        <a:srgbClr val="000000"/>
      </a:dk1>
      <a:lt1>
        <a:srgbClr val="FFFFFF"/>
      </a:lt1>
      <a:dk2>
        <a:srgbClr val="000000"/>
      </a:dk2>
      <a:lt2>
        <a:srgbClr val="868686"/>
      </a:lt2>
      <a:accent1>
        <a:srgbClr val="3366FF"/>
      </a:accent1>
      <a:accent2>
        <a:srgbClr val="009900"/>
      </a:accent2>
      <a:accent3>
        <a:srgbClr val="FFFFFF"/>
      </a:accent3>
      <a:accent4>
        <a:srgbClr val="000000"/>
      </a:accent4>
      <a:accent5>
        <a:srgbClr val="ADB8FF"/>
      </a:accent5>
      <a:accent6>
        <a:srgbClr val="008A00"/>
      </a:accent6>
      <a:hlink>
        <a:srgbClr val="FF0033"/>
      </a:hlink>
      <a:folHlink>
        <a:srgbClr val="CCCCCC"/>
      </a:folHlink>
    </a:clrScheme>
    <a:fontScheme name="1_AIIA00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miter lim="800000"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AIIA00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IIA00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IIA00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1-Intro</Template>
  <TotalTime>17609</TotalTime>
  <Words>4125</Words>
  <Application>Microsoft Office PowerPoint</Application>
  <PresentationFormat>Widescreen</PresentationFormat>
  <Paragraphs>655</Paragraphs>
  <Slides>90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106" baseType="lpstr">
      <vt:lpstr>MS PGothic</vt:lpstr>
      <vt:lpstr>MS PGothic</vt:lpstr>
      <vt:lpstr>Arial</vt:lpstr>
      <vt:lpstr>Calibri</vt:lpstr>
      <vt:lpstr>Calibri-Bold</vt:lpstr>
      <vt:lpstr>Geneva</vt:lpstr>
      <vt:lpstr>Palatino Linotype</vt:lpstr>
      <vt:lpstr>Times New Roman</vt:lpstr>
      <vt:lpstr>Times-Roman</vt:lpstr>
      <vt:lpstr>Tw Cen MT</vt:lpstr>
      <vt:lpstr>Tw Cen MT Condensed</vt:lpstr>
      <vt:lpstr>Webdings</vt:lpstr>
      <vt:lpstr>Wingdings</vt:lpstr>
      <vt:lpstr>Wingdings 2</vt:lpstr>
      <vt:lpstr>ZapfDingbatsITC</vt:lpstr>
      <vt:lpstr>1_AIIA00</vt:lpstr>
      <vt:lpstr>Human Language Technologies</vt:lpstr>
      <vt:lpstr>Instructor</vt:lpstr>
      <vt:lpstr>Course Info</vt:lpstr>
      <vt:lpstr>Prerequisites</vt:lpstr>
      <vt:lpstr>What you will learn?</vt:lpstr>
      <vt:lpstr>Books</vt:lpstr>
      <vt:lpstr>Exam</vt:lpstr>
      <vt:lpstr>Previous Year Projects</vt:lpstr>
      <vt:lpstr>Motivation</vt:lpstr>
      <vt:lpstr>Structured vs Unstructured Data</vt:lpstr>
      <vt:lpstr>Human Language Technology State of the art</vt:lpstr>
      <vt:lpstr>Early history of NLP: 1950s</vt:lpstr>
      <vt:lpstr>Resurgence</vt:lpstr>
      <vt:lpstr>2001 a space Odyssey: 40 years later</vt:lpstr>
      <vt:lpstr>Speech technology in 2001: the vision</vt:lpstr>
      <vt:lpstr>Speech technology in 2001: the reality</vt:lpstr>
      <vt:lpstr>Speech Assistants: today</vt:lpstr>
      <vt:lpstr>Machine Translation, circa 2001</vt:lpstr>
      <vt:lpstr>Machine Translation Progress</vt:lpstr>
      <vt:lpstr>How to teach natural language to computers</vt:lpstr>
      <vt:lpstr>Recent Breakthroughs</vt:lpstr>
      <vt:lpstr>Quiz Bowl Competition</vt:lpstr>
      <vt:lpstr>QANTA vs Ken Jennings</vt:lpstr>
      <vt:lpstr>NL: Science Fiction</vt:lpstr>
      <vt:lpstr>Quiz Bowl Competition</vt:lpstr>
      <vt:lpstr>QANTA vs Ken Jennings</vt:lpstr>
      <vt:lpstr>Recent Breakthroughs</vt:lpstr>
      <vt:lpstr>IBM Project Debater</vt:lpstr>
      <vt:lpstr>Technological Breakthroughs</vt:lpstr>
      <vt:lpstr>Statistical Machine Learning</vt:lpstr>
      <vt:lpstr>Big Data &amp; Deep Learning</vt:lpstr>
      <vt:lpstr>AlphaGo</vt:lpstr>
      <vt:lpstr>Digression</vt:lpstr>
      <vt:lpstr>Big Data Science &amp; Artificial Intelligence</vt:lpstr>
      <vt:lpstr>Difference between Data Science, ML and AI</vt:lpstr>
      <vt:lpstr>Human in the Loop</vt:lpstr>
      <vt:lpstr>Text Analytics vs. Text Mining</vt:lpstr>
      <vt:lpstr>Role of Data</vt:lpstr>
      <vt:lpstr>Unreasonable Effectiveness of Data</vt:lpstr>
      <vt:lpstr>Scientific Dispute: is it science?</vt:lpstr>
      <vt:lpstr>Chomsky</vt:lpstr>
      <vt:lpstr>Norvig</vt:lpstr>
      <vt:lpstr>Norvig (2)</vt:lpstr>
      <vt:lpstr>HLT in Industry</vt:lpstr>
      <vt:lpstr>HLT in Industry</vt:lpstr>
      <vt:lpstr>Tsunami of Deep Learning</vt:lpstr>
      <vt:lpstr>Dependency Parsing</vt:lpstr>
      <vt:lpstr>Google</vt:lpstr>
      <vt:lpstr>Apple SIRI</vt:lpstr>
      <vt:lpstr>Google Voice Actions</vt:lpstr>
      <vt:lpstr>Personal Assistants</vt:lpstr>
      <vt:lpstr>Why to study human language?</vt:lpstr>
      <vt:lpstr>PowerPoint Presentation</vt:lpstr>
      <vt:lpstr>Thirty Million Words</vt:lpstr>
      <vt:lpstr>Language and Intelligence</vt:lpstr>
      <vt:lpstr>Hawkins’ Memory-Prediction Framework</vt:lpstr>
      <vt:lpstr>Exploiting Knowledge</vt:lpstr>
      <vt:lpstr>Knowledge is Power </vt:lpstr>
      <vt:lpstr>Knowledge Based Approach</vt:lpstr>
      <vt:lpstr>Machine Learning</vt:lpstr>
      <vt:lpstr>Deep Learning</vt:lpstr>
      <vt:lpstr>Deep Learning for Speech</vt:lpstr>
      <vt:lpstr>Deep Learning for Computer Vision</vt:lpstr>
      <vt:lpstr>Deep Learning for NLP</vt:lpstr>
      <vt:lpstr>Deep Learning Success</vt:lpstr>
      <vt:lpstr>Linguistic Tasks</vt:lpstr>
      <vt:lpstr>Linguistic Applications</vt:lpstr>
      <vt:lpstr>NLP is Difficult</vt:lpstr>
      <vt:lpstr>NLP hard</vt:lpstr>
      <vt:lpstr>Natural Language Understanding is difficult </vt:lpstr>
      <vt:lpstr>Where are the ambiguities?</vt:lpstr>
      <vt:lpstr>Newspaper Headlines</vt:lpstr>
      <vt:lpstr>Coreference Resolution</vt:lpstr>
      <vt:lpstr>Hidden Structure of Language</vt:lpstr>
      <vt:lpstr>Deep Learning for NLP</vt:lpstr>
      <vt:lpstr>Continuous representation of Words</vt:lpstr>
      <vt:lpstr>Word Similarities</vt:lpstr>
      <vt:lpstr>Entails Morphology</vt:lpstr>
      <vt:lpstr>Parsing for Sentence Structure</vt:lpstr>
      <vt:lpstr>Question Answering</vt:lpstr>
      <vt:lpstr>Neural Reasoner</vt:lpstr>
      <vt:lpstr>Course Overview</vt:lpstr>
      <vt:lpstr>About the Course</vt:lpstr>
      <vt:lpstr>Experimental Approach</vt:lpstr>
      <vt:lpstr>Aims of the Course</vt:lpstr>
      <vt:lpstr>Program</vt:lpstr>
      <vt:lpstr>PowerPoint Presentation</vt:lpstr>
      <vt:lpstr>PowerPoint Presentation</vt:lpstr>
      <vt:lpstr>PowerPoint Presentation</vt:lpstr>
      <vt:lpstr>PowerPoint Presentation</vt:lpstr>
    </vt:vector>
  </TitlesOfParts>
  <Company>Università di Pisa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Categorization</dc:title>
  <dc:creator>Giuseppe Attardi</dc:creator>
  <cp:lastModifiedBy>GIUSEPPE ATTARDI</cp:lastModifiedBy>
  <cp:revision>932</cp:revision>
  <dcterms:created xsi:type="dcterms:W3CDTF">2004-04-23T19:18:16Z</dcterms:created>
  <dcterms:modified xsi:type="dcterms:W3CDTF">2019-02-18T09:34:32Z</dcterms:modified>
</cp:coreProperties>
</file>