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media/audio1.bin" ContentType="audio/unknown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8" r:id="rId1"/>
  </p:sldMasterIdLst>
  <p:notesMasterIdLst>
    <p:notesMasterId r:id="rId83"/>
  </p:notesMasterIdLst>
  <p:handoutMasterIdLst>
    <p:handoutMasterId r:id="rId84"/>
  </p:handoutMasterIdLst>
  <p:sldIdLst>
    <p:sldId id="256" r:id="rId2"/>
    <p:sldId id="421" r:id="rId3"/>
    <p:sldId id="583" r:id="rId4"/>
    <p:sldId id="593" r:id="rId5"/>
    <p:sldId id="489" r:id="rId6"/>
    <p:sldId id="441" r:id="rId7"/>
    <p:sldId id="442" r:id="rId8"/>
    <p:sldId id="443" r:id="rId9"/>
    <p:sldId id="490" r:id="rId10"/>
    <p:sldId id="491" r:id="rId11"/>
    <p:sldId id="445" r:id="rId12"/>
    <p:sldId id="446" r:id="rId13"/>
    <p:sldId id="587" r:id="rId14"/>
    <p:sldId id="447" r:id="rId15"/>
    <p:sldId id="448" r:id="rId16"/>
    <p:sldId id="492" r:id="rId17"/>
    <p:sldId id="568" r:id="rId18"/>
    <p:sldId id="569" r:id="rId19"/>
    <p:sldId id="581" r:id="rId20"/>
    <p:sldId id="449" r:id="rId21"/>
    <p:sldId id="450" r:id="rId22"/>
    <p:sldId id="451" r:id="rId23"/>
    <p:sldId id="452" r:id="rId24"/>
    <p:sldId id="453" r:id="rId25"/>
    <p:sldId id="588" r:id="rId26"/>
    <p:sldId id="565" r:id="rId27"/>
    <p:sldId id="454" r:id="rId28"/>
    <p:sldId id="455" r:id="rId29"/>
    <p:sldId id="456" r:id="rId30"/>
    <p:sldId id="457" r:id="rId31"/>
    <p:sldId id="595" r:id="rId32"/>
    <p:sldId id="594" r:id="rId33"/>
    <p:sldId id="501" r:id="rId34"/>
    <p:sldId id="579" r:id="rId35"/>
    <p:sldId id="592" r:id="rId36"/>
    <p:sldId id="574" r:id="rId37"/>
    <p:sldId id="503" r:id="rId38"/>
    <p:sldId id="504" r:id="rId39"/>
    <p:sldId id="505" r:id="rId40"/>
    <p:sldId id="506" r:id="rId41"/>
    <p:sldId id="507" r:id="rId42"/>
    <p:sldId id="508" r:id="rId43"/>
    <p:sldId id="533" r:id="rId44"/>
    <p:sldId id="534" r:id="rId45"/>
    <p:sldId id="575" r:id="rId46"/>
    <p:sldId id="576" r:id="rId47"/>
    <p:sldId id="577" r:id="rId48"/>
    <p:sldId id="578" r:id="rId49"/>
    <p:sldId id="525" r:id="rId50"/>
    <p:sldId id="528" r:id="rId51"/>
    <p:sldId id="529" r:id="rId52"/>
    <p:sldId id="589" r:id="rId53"/>
    <p:sldId id="530" r:id="rId54"/>
    <p:sldId id="590" r:id="rId55"/>
    <p:sldId id="535" r:id="rId56"/>
    <p:sldId id="537" r:id="rId57"/>
    <p:sldId id="567" r:id="rId58"/>
    <p:sldId id="538" r:id="rId59"/>
    <p:sldId id="566" r:id="rId60"/>
    <p:sldId id="573" r:id="rId61"/>
    <p:sldId id="539" r:id="rId62"/>
    <p:sldId id="541" r:id="rId63"/>
    <p:sldId id="542" r:id="rId64"/>
    <p:sldId id="580" r:id="rId65"/>
    <p:sldId id="536" r:id="rId66"/>
    <p:sldId id="591" r:id="rId67"/>
    <p:sldId id="531" r:id="rId68"/>
    <p:sldId id="552" r:id="rId69"/>
    <p:sldId id="553" r:id="rId70"/>
    <p:sldId id="570" r:id="rId71"/>
    <p:sldId id="554" r:id="rId72"/>
    <p:sldId id="555" r:id="rId73"/>
    <p:sldId id="559" r:id="rId74"/>
    <p:sldId id="571" r:id="rId75"/>
    <p:sldId id="560" r:id="rId76"/>
    <p:sldId id="561" r:id="rId77"/>
    <p:sldId id="572" r:id="rId78"/>
    <p:sldId id="584" r:id="rId79"/>
    <p:sldId id="585" r:id="rId80"/>
    <p:sldId id="586" r:id="rId81"/>
    <p:sldId id="532" r:id="rId8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46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5400A8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1" autoAdjust="0"/>
    <p:restoredTop sz="94660"/>
  </p:normalViewPr>
  <p:slideViewPr>
    <p:cSldViewPr>
      <p:cViewPr varScale="1">
        <p:scale>
          <a:sx n="65" d="100"/>
          <a:sy n="65" d="100"/>
        </p:scale>
        <p:origin x="84" y="210"/>
      </p:cViewPr>
      <p:guideLst>
        <p:guide orient="horz" pos="2064"/>
        <p:guide pos="46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819AE0-F581-4E25-B829-9572C6442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98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CDB3F2A-4D61-4581-ADB5-AFE0E7057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2991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194AF60C-EC05-4D39-A7F7-736E5109049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A9B75540-AA8F-4222-8994-584C24DEE1F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83854757-6159-4750-A619-C8394DDB382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CDB496E8-73C9-4406-AF2B-F4D9F1BC9A0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9EAFEAED-6324-42F7-B4A0-64F5D761AB0E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C83764F-1B15-4258-B2CD-81242E63B01F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85DCC9F2-EE19-4D4D-A558-96B0F6FAD6E3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E9BB40DF-E9A6-4DC3-A8D5-F10FDCB75B2D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B9F6D1F-4F50-4B3C-A0EB-DF599DCE44EA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64C87A4-F75F-49FF-90A6-E388591D03F2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5C78B7D4-79FA-4116-814A-98E3D7C5FD0F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5F06F159-09AC-4A11-B48C-6E7E92E1A32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B2D9FECE-4D93-4AFF-B73F-DB874637FC26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B185F411-2C8C-4549-ABE0-816A708D1753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22EE3C4-ABC0-4ADA-9EA5-8C20D7FC7F67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29A744A6-E232-459D-A3AA-D352C0B69CD8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39E4AFBA-3EDC-4358-B951-F6437B9020AC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1DCBB33B-07A0-4E0F-9932-B8B3770DB761}" type="slidenum">
              <a:rPr lang="en-US" altLang="en-US" sz="1200"/>
              <a:pPr/>
              <a:t>34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2B174BB9-C93D-4EDB-B7FA-0BA910CE667D}" type="slidenum">
              <a:rPr lang="en-US" altLang="en-US" sz="1200"/>
              <a:pPr/>
              <a:t>36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3EE06E15-03D3-431D-8D56-E1307F95CC7C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BE6CACD1-F198-4D6D-856C-59A238683445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18650831-4FC5-4168-9A68-4DC74F2A9082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1E02D49B-5F9A-418F-8E95-13EE89F108F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A6EB03C4-A883-4A62-9E77-3E28301CC98C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9617907B-389C-4876-B67C-7A1A0FFA84A7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C9B979CA-281B-4129-B71D-B3012637AD61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D3F84D06-5D4A-449D-A6A8-710A4E22E21F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F0BE0358-D516-4468-A115-8E5D5B9C7A71}" type="slidenum">
              <a:rPr lang="en-GB" altLang="en-US" sz="1200"/>
              <a:pPr/>
              <a:t>46</a:t>
            </a:fld>
            <a:endParaRPr lang="en-GB" altLang="en-US" sz="1200"/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1179513" y="687388"/>
            <a:ext cx="4500562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4438" cy="4202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91EC6419-BE31-4EF1-8432-385AD7937991}" type="slidenum">
              <a:rPr lang="en-GB" altLang="en-US" sz="1200"/>
              <a:pPr/>
              <a:t>47</a:t>
            </a:fld>
            <a:endParaRPr lang="en-GB" altLang="en-US" sz="1200"/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179513" y="687388"/>
            <a:ext cx="4497387" cy="3424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4438" cy="4202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AA6C97BD-FBBD-438F-BABE-718FE6279926}" type="slidenum">
              <a:rPr lang="en-GB" altLang="en-US" sz="1200"/>
              <a:pPr/>
              <a:t>48</a:t>
            </a:fld>
            <a:endParaRPr lang="en-GB" altLang="en-US" sz="1200"/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79513" y="687388"/>
            <a:ext cx="4500562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it-IT" altLang="en-US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4438" cy="4202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C9EC4B06-68AE-433E-8F07-D0CE413B6CED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FDFDBBB1-B328-4F5B-95EF-5439299480FA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B69405-B92A-41D0-8D74-D15C013901B2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1C8C6651-CF8D-4716-98A2-7ACE76D4712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1600968C-3C05-4EBA-9D07-98808000ABC4}" type="slidenum">
              <a:rPr lang="en-US" altLang="en-US" sz="1200"/>
              <a:pPr/>
              <a:t>53</a:t>
            </a:fld>
            <a:endParaRPr lang="en-US" alt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B87CB2D6-CBC6-453B-8A0D-78D05DFEFC90}" type="slidenum">
              <a:rPr lang="en-US" altLang="en-US" sz="1200"/>
              <a:pPr/>
              <a:t>55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276914E-3E81-4358-80C9-C95AB34D4B22}" type="slidenum">
              <a:rPr lang="en-US" altLang="en-US" sz="1200"/>
              <a:pPr/>
              <a:t>56</a:t>
            </a:fld>
            <a:endParaRPr lang="en-US" altLang="en-US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8BB35526-9418-4719-9EB8-17E0E0CDE121}" type="slidenum">
              <a:rPr lang="en-US" altLang="en-US" sz="1200"/>
              <a:pPr/>
              <a:t>58</a:t>
            </a:fld>
            <a:endParaRPr lang="en-US" altLang="en-US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E2C9B887-4F54-43B1-94B6-EF0F6F8429EB}" type="slidenum">
              <a:rPr lang="en-US" altLang="en-US" sz="1200"/>
              <a:pPr/>
              <a:t>60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99E65B26-343D-4ED1-9BEB-17132BEFCB49}" type="slidenum">
              <a:rPr lang="en-US" altLang="en-US" sz="1200"/>
              <a:pPr/>
              <a:t>61</a:t>
            </a:fld>
            <a:endParaRPr lang="en-US" altLang="en-US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320189EB-1981-4801-816F-FA1E1C503826}" type="slidenum">
              <a:rPr lang="en-US" altLang="en-US" sz="1200"/>
              <a:pPr/>
              <a:t>62</a:t>
            </a:fld>
            <a:endParaRPr lang="en-US" altLang="en-US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00683AF-920F-4AEB-9065-045432D948CD}" type="slidenum">
              <a:rPr lang="en-US" altLang="en-US" sz="1200"/>
              <a:pPr/>
              <a:t>63</a:t>
            </a:fld>
            <a:endParaRPr lang="en-US" altLang="en-US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58EB6BDE-4CE7-49D5-BAC4-BC564003DC19}" type="slidenum">
              <a:rPr lang="en-US" altLang="en-US" sz="1200"/>
              <a:pPr/>
              <a:t>64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BE001B12-992B-4869-A298-E87C39634A75}" type="slidenum">
              <a:rPr lang="en-US" altLang="en-US" sz="1200"/>
              <a:pPr/>
              <a:t>65</a:t>
            </a:fld>
            <a:endParaRPr lang="en-US" altLang="en-US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8DE972BE-F659-4178-AF01-20C9FE85FE2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877AD225-8224-48D1-88C6-0E472504D60A}" type="slidenum">
              <a:rPr lang="en-US" altLang="en-US" sz="1200"/>
              <a:pPr/>
              <a:t>67</a:t>
            </a:fld>
            <a:endParaRPr lang="en-US" altLang="en-US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B9785707-D48D-4642-BEC7-DE2AAF63ACF7}" type="slidenum">
              <a:rPr lang="en-US" altLang="en-US" sz="1200"/>
              <a:pPr/>
              <a:t>68</a:t>
            </a:fld>
            <a:endParaRPr lang="en-US" altLang="en-US" sz="120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A7EE0552-E7D9-4F72-AF0C-9B9EB8598729}" type="slidenum">
              <a:rPr lang="en-US" altLang="en-US" sz="1200"/>
              <a:pPr/>
              <a:t>69</a:t>
            </a:fld>
            <a:endParaRPr lang="en-US" altLang="en-US" sz="120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EB5946D-00F8-4312-8BE9-5DC8C731C917}" type="slidenum">
              <a:rPr lang="en-US" altLang="en-US" sz="1200"/>
              <a:pPr/>
              <a:t>70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8638B49F-ADDF-47C2-A3B4-E31D1B948763}" type="slidenum">
              <a:rPr lang="en-US" altLang="en-US" sz="1200"/>
              <a:pPr/>
              <a:t>71</a:t>
            </a:fld>
            <a:endParaRPr lang="en-US" altLang="en-US" sz="120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92A7A6FB-C59C-46AD-873C-77F811AB7ACE}" type="slidenum">
              <a:rPr lang="en-US" altLang="en-US" sz="1200"/>
              <a:pPr/>
              <a:t>73</a:t>
            </a:fld>
            <a:endParaRPr lang="en-US" altLang="en-US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0B67F408-ABCE-4336-A582-77327B9ABE5E}" type="slidenum">
              <a:rPr lang="en-US" altLang="en-US" sz="1200"/>
              <a:pPr/>
              <a:t>74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E2E33990-F75E-4002-AF50-2C139F92A374}" type="slidenum">
              <a:rPr lang="en-US" altLang="en-US" sz="1200"/>
              <a:pPr/>
              <a:t>75</a:t>
            </a:fld>
            <a:endParaRPr lang="en-US" altLang="en-US" sz="120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CF40AE54-248F-45EF-B0B0-230A3CDEF49C}" type="slidenum">
              <a:rPr lang="en-US" altLang="en-US" sz="1200"/>
              <a:pPr/>
              <a:t>76</a:t>
            </a:fld>
            <a:endParaRPr lang="en-US" altLang="en-US" sz="120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4B667F79-8591-455F-B737-6C27676D4190}" type="slidenum">
              <a:rPr lang="en-US" altLang="en-US" sz="1200"/>
              <a:pPr/>
              <a:t>77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83027D3C-ED28-4ADA-93C6-755415C39FA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D5FF4AEB-E48A-4713-83C6-703ACBB403E1}" type="slidenum">
              <a:rPr lang="en-US" altLang="en-US" sz="1200"/>
              <a:pPr/>
              <a:t>81</a:t>
            </a:fld>
            <a:endParaRPr lang="en-US" altLang="en-US" sz="120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C50991A-7B6F-4531-A335-6A2CD5E566C9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3B61BAA6-9E80-4DD7-BE94-2092D93EE8E0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19A15EDB-1941-4E3B-8ECD-D684DECF6E3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7532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-1"/>
            <a:ext cx="10523008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400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800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6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600" b="0">
                <a:latin typeface="Calibri" pitchFamily="34" charset="0"/>
              </a:defRPr>
            </a:lvl5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357188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357188" marR="0" lvl="2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357188" marR="0" lvl="3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357188" marR="0" lvl="4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4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0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1278321"/>
            <a:ext cx="4826000" cy="5255829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20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357188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357188" marR="0" lvl="2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357188" marR="0" lvl="3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357188" marR="0" lvl="4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991101"/>
            <a:ext cx="4826000" cy="4371521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013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357188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357188" marR="0" lvl="2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357188" marR="0" lvl="3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357188" marR="0" lvl="4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1991101"/>
            <a:ext cx="4826000" cy="4371521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013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357188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357188" marR="0" lvl="2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357188" marR="0" lvl="3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357188" marR="0" lvl="4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163106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163105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0566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40" y="-1"/>
            <a:ext cx="10404768" cy="755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6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85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20" y="0"/>
            <a:ext cx="10363200" cy="7406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10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42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2244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19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914400" y="6629401"/>
            <a:ext cx="10363200" cy="237968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39920"/>
            <a:ext cx="96012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7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628650" indent="-2714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000" b="0">
          <a:solidFill>
            <a:schemeClr val="tx1"/>
          </a:solidFill>
          <a:latin typeface="Calibri" pitchFamily="34" charset="0"/>
        </a:defRPr>
      </a:lvl2pPr>
      <a:lvl3pPr marL="900113" indent="-2571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1257300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 b="0">
          <a:solidFill>
            <a:schemeClr val="tx1"/>
          </a:solidFill>
          <a:latin typeface="Calibri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emf"/><Relationship Id="rId4" Type="http://schemas.openxmlformats.org/officeDocument/2006/relationships/image" Target="../media/image3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ech.sri.com/projects/srilm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research.blogspot.com/2006/08/all-our-n-gram-are-belong-to-you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0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11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17526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Language Modeling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71800" y="3276600"/>
            <a:ext cx="7162800" cy="19050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A50021"/>
              </a:solidFill>
              <a:latin typeface="Calibri" charset="0"/>
              <a:ea typeface="+mn-ea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A50021"/>
                </a:solidFill>
                <a:latin typeface="Calibri" charset="0"/>
              </a:rPr>
              <a:t>Human Language Technologies</a:t>
            </a:r>
          </a:p>
          <a:p>
            <a:pPr>
              <a:spcAft>
                <a:spcPts val="600"/>
              </a:spcAft>
              <a:defRPr/>
            </a:pPr>
            <a:r>
              <a:rPr lang="en-US" dirty="0" err="1">
                <a:solidFill>
                  <a:srgbClr val="A50021"/>
                </a:solidFill>
                <a:latin typeface="Calibri" charset="0"/>
              </a:rPr>
              <a:t>Università</a:t>
            </a:r>
            <a:r>
              <a:rPr lang="en-US" dirty="0">
                <a:solidFill>
                  <a:srgbClr val="A50021"/>
                </a:solidFill>
                <a:latin typeface="Calibri" charset="0"/>
              </a:rPr>
              <a:t> di Pisa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A50021"/>
                </a:solidFill>
                <a:latin typeface="Calibri" charset="0"/>
                <a:ea typeface="+mn-ea"/>
              </a:rPr>
              <a:t>Giuseppe Attardi</a:t>
            </a: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905000" y="5772944"/>
            <a:ext cx="10287000" cy="3381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 dirty="0">
                <a:latin typeface="Tw Cen MT" pitchFamily="34" charset="0"/>
              </a:rPr>
              <a:t>IP notice: some slides from: Dan </a:t>
            </a:r>
            <a:r>
              <a:rPr kumimoji="0" lang="en-US" altLang="en-US" sz="1600" b="0" dirty="0" err="1">
                <a:latin typeface="Tw Cen MT" pitchFamily="34" charset="0"/>
              </a:rPr>
              <a:t>Jurafsky</a:t>
            </a:r>
            <a:r>
              <a:rPr kumimoji="0" lang="en-US" altLang="en-US" sz="1600" b="0" dirty="0">
                <a:latin typeface="Tw Cen MT" pitchFamily="34" charset="0"/>
              </a:rPr>
              <a:t>, Jim Martin, </a:t>
            </a:r>
            <a:r>
              <a:rPr kumimoji="0" lang="en-US" altLang="en-US" sz="1600" b="0" dirty="0" err="1">
                <a:latin typeface="Tw Cen MT" pitchFamily="34" charset="0"/>
              </a:rPr>
              <a:t>Sandiway</a:t>
            </a:r>
            <a:r>
              <a:rPr kumimoji="0" lang="en-US" altLang="en-US" sz="1600" b="0" dirty="0">
                <a:latin typeface="Tw Cen MT" pitchFamily="34" charset="0"/>
              </a:rPr>
              <a:t> Fong, Dan Klein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0134600" y="152400"/>
            <a:ext cx="1090181" cy="1256502"/>
            <a:chOff x="423" y="2976"/>
            <a:chExt cx="959" cy="1057"/>
          </a:xfrm>
        </p:grpSpPr>
        <p:pic>
          <p:nvPicPr>
            <p:cNvPr id="6" name="Picture 7" descr="cherubin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23" y="3839"/>
              <a:ext cx="95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>
                  <a:solidFill>
                    <a:srgbClr val="006699"/>
                  </a:solidFill>
                  <a:latin typeface="Palatino Linotype" pitchFamily="18" charset="0"/>
                </a:rPr>
                <a:t>Università di Pisa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Unfortunately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678859" y="1371600"/>
            <a:ext cx="8458200" cy="48355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</a:rPr>
              <a:t>There are a lot of possible sentences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</a:rPr>
              <a:t>We will never be able to get enough data to compute the statistics for those long prefixes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</a:rPr>
              <a:t>	</a:t>
            </a:r>
            <a:r>
              <a:rPr lang="en-US" i="1" dirty="0">
                <a:effectLst/>
                <a:latin typeface="Times New Roman" charset="0"/>
                <a:ea typeface="ＭＳ Ｐゴシック" charset="0"/>
              </a:rPr>
              <a:t>P(</a:t>
            </a:r>
            <a:r>
              <a:rPr lang="en-US" i="1" dirty="0" err="1">
                <a:effectLst/>
                <a:latin typeface="Times New Roman" charset="0"/>
                <a:ea typeface="ＭＳ Ｐゴシック" charset="0"/>
              </a:rPr>
              <a:t>lizard|the,other,day,I,was,walking,along,and,saw,a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)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</a:rPr>
              <a:t>	or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</a:rPr>
              <a:t>	</a:t>
            </a:r>
            <a:r>
              <a:rPr lang="en-US" i="1" dirty="0">
                <a:effectLst/>
                <a:latin typeface="Times New Roman" charset="0"/>
                <a:ea typeface="ＭＳ Ｐゴシック" charset="0"/>
              </a:rPr>
              <a:t>P(</a:t>
            </a:r>
            <a:r>
              <a:rPr lang="en-US" i="1" dirty="0" err="1">
                <a:effectLst/>
                <a:latin typeface="Times New Roman" charset="0"/>
                <a:ea typeface="ＭＳ Ｐゴシック" charset="0"/>
              </a:rPr>
              <a:t>the|its</a:t>
            </a:r>
            <a:r>
              <a:rPr lang="en-US" i="1" dirty="0">
                <a:effectLst/>
                <a:latin typeface="Times New Roman" charset="0"/>
                <a:ea typeface="ＭＳ Ｐゴシック" charset="0"/>
              </a:rPr>
              <a:t> water is so transparent that)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Markov Assumption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185862"/>
            <a:ext cx="8305800" cy="34639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latin typeface="Calibri" charset="0"/>
                <a:ea typeface="+mn-ea"/>
              </a:rPr>
              <a:t>Make the simplifying assumption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i="1" dirty="0">
                <a:latin typeface="+mj-lt"/>
                <a:ea typeface="ＭＳ Ｐゴシック" charset="0"/>
              </a:rPr>
              <a:t>P</a:t>
            </a:r>
            <a:r>
              <a:rPr lang="en-US" sz="2400" dirty="0">
                <a:latin typeface="+mj-lt"/>
                <a:ea typeface="ＭＳ Ｐゴシック" charset="0"/>
              </a:rPr>
              <a:t>(</a:t>
            </a:r>
            <a:r>
              <a:rPr lang="en-US" sz="2400" i="1" dirty="0" err="1">
                <a:latin typeface="+mj-lt"/>
                <a:ea typeface="ＭＳ Ｐゴシック" charset="0"/>
              </a:rPr>
              <a:t>lizard|the</a:t>
            </a:r>
            <a:r>
              <a:rPr lang="en-US" sz="2400" i="1" dirty="0">
                <a:latin typeface="+mj-lt"/>
                <a:ea typeface="ＭＳ Ｐゴシック" charset="0"/>
              </a:rPr>
              <a:t>, other, day, I, was, walking, along, and, saw, a</a:t>
            </a:r>
            <a:r>
              <a:rPr lang="en-US" sz="2400" dirty="0">
                <a:latin typeface="+mj-lt"/>
                <a:ea typeface="ＭＳ Ｐゴシック" charset="0"/>
              </a:rPr>
              <a:t>) </a:t>
            </a:r>
            <a:r>
              <a:rPr lang="en-US" sz="2400" dirty="0">
                <a:solidFill>
                  <a:srgbClr val="A50021"/>
                </a:solidFill>
                <a:latin typeface="+mj-lt"/>
                <a:ea typeface="ＭＳ Ｐゴシック" charset="0"/>
              </a:rPr>
              <a:t>=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i="1" dirty="0">
                <a:solidFill>
                  <a:srgbClr val="A50021"/>
                </a:solidFill>
                <a:latin typeface="+mj-lt"/>
                <a:ea typeface="ＭＳ Ｐゴシック" charset="0"/>
              </a:rPr>
              <a:t>	P</a:t>
            </a:r>
            <a:r>
              <a:rPr lang="en-US" sz="2400" dirty="0">
                <a:solidFill>
                  <a:srgbClr val="A50021"/>
                </a:solidFill>
                <a:latin typeface="+mj-lt"/>
                <a:ea typeface="ＭＳ Ｐゴシック" charset="0"/>
              </a:rPr>
              <a:t>(</a:t>
            </a:r>
            <a:r>
              <a:rPr lang="en-US" sz="2400" i="1" dirty="0" err="1">
                <a:solidFill>
                  <a:srgbClr val="A50021"/>
                </a:solidFill>
                <a:latin typeface="+mj-lt"/>
                <a:ea typeface="ＭＳ Ｐゴシック" charset="0"/>
              </a:rPr>
              <a:t>lizard|a</a:t>
            </a:r>
            <a:r>
              <a:rPr lang="en-US" sz="2400" dirty="0">
                <a:solidFill>
                  <a:srgbClr val="A50021"/>
                </a:solidFill>
                <a:latin typeface="+mj-lt"/>
                <a:ea typeface="ＭＳ Ｐゴシック" charset="0"/>
              </a:rPr>
              <a:t>)</a:t>
            </a:r>
            <a:endParaRPr lang="en-US" dirty="0">
              <a:solidFill>
                <a:srgbClr val="A50021"/>
              </a:solidFill>
              <a:latin typeface="+mj-lt"/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charset="0"/>
                <a:ea typeface="+mn-ea"/>
              </a:rPr>
              <a:t>or maybe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i="1" dirty="0">
                <a:latin typeface="+mj-lt"/>
                <a:ea typeface="ＭＳ Ｐゴシック" charset="0"/>
              </a:rPr>
              <a:t>P(</a:t>
            </a:r>
            <a:r>
              <a:rPr lang="en-US" sz="2400" i="1" dirty="0" err="1">
                <a:latin typeface="+mj-lt"/>
                <a:ea typeface="ＭＳ Ｐゴシック" charset="0"/>
              </a:rPr>
              <a:t>lizard|the</a:t>
            </a:r>
            <a:r>
              <a:rPr lang="en-US" sz="2400" i="1" dirty="0">
                <a:latin typeface="+mj-lt"/>
                <a:ea typeface="ＭＳ Ｐゴシック" charset="0"/>
              </a:rPr>
              <a:t>, other, day, I, was, walking, along, and, saw, a)</a:t>
            </a:r>
            <a:r>
              <a:rPr lang="en-US" sz="2400" dirty="0">
                <a:latin typeface="+mj-lt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A50021"/>
                </a:solidFill>
                <a:latin typeface="+mj-lt"/>
                <a:ea typeface="ＭＳ Ｐゴシック" charset="0"/>
              </a:rPr>
              <a:t>=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i="1" dirty="0">
                <a:solidFill>
                  <a:srgbClr val="A50021"/>
                </a:solidFill>
                <a:latin typeface="+mj-lt"/>
                <a:ea typeface="ＭＳ Ｐゴシック" charset="0"/>
              </a:rPr>
              <a:t>	P</a:t>
            </a:r>
            <a:r>
              <a:rPr lang="en-US" sz="2400" dirty="0">
                <a:solidFill>
                  <a:srgbClr val="A50021"/>
                </a:solidFill>
                <a:latin typeface="+mj-lt"/>
                <a:ea typeface="ＭＳ Ｐゴシック" charset="0"/>
              </a:rPr>
              <a:t>(</a:t>
            </a:r>
            <a:r>
              <a:rPr lang="en-US" sz="2400" i="1" dirty="0" err="1">
                <a:solidFill>
                  <a:srgbClr val="A50021"/>
                </a:solidFill>
                <a:latin typeface="+mj-lt"/>
                <a:ea typeface="ＭＳ Ｐゴシック" charset="0"/>
              </a:rPr>
              <a:t>lizard|saw,a</a:t>
            </a:r>
            <a:r>
              <a:rPr lang="en-US" sz="2400" dirty="0">
                <a:solidFill>
                  <a:srgbClr val="A50021"/>
                </a:solidFill>
                <a:latin typeface="+mj-lt"/>
                <a:ea typeface="ＭＳ Ｐゴシック" charset="0"/>
              </a:rPr>
              <a:t>)</a:t>
            </a:r>
            <a:endParaRPr lang="en-US" dirty="0">
              <a:solidFill>
                <a:srgbClr val="A50021"/>
              </a:solidFill>
              <a:latin typeface="+mj-lt"/>
              <a:ea typeface="ＭＳ Ｐゴシック" charset="0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buFont typeface="Wingdings" charset="2"/>
              <a:buNone/>
              <a:defRPr/>
            </a:pPr>
            <a:endParaRPr lang="en-US" dirty="0">
              <a:latin typeface="Calibri" charset="0"/>
              <a:ea typeface="+mn-ea"/>
            </a:endParaRP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1828800"/>
            <a:ext cx="1674812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chemeClr val="tx2"/>
              </a:buClr>
              <a:buSzTx/>
              <a:buFont typeface="Wingdings" pitchFamily="2" charset="2"/>
              <a:buBlip>
                <a:blip r:embed="rId4"/>
              </a:buBlip>
            </a:pPr>
            <a:r>
              <a:rPr kumimoji="0" lang="en-US" altLang="en-US" sz="2400" b="0" dirty="0">
                <a:solidFill>
                  <a:srgbClr val="5400A8"/>
                </a:solidFill>
                <a:latin typeface="Tahoma" pitchFamily="34" charset="0"/>
              </a:rPr>
              <a:t>So for each component in the product, replace with the approximation (assuming a prefix of </a:t>
            </a:r>
            <a:r>
              <a:rPr kumimoji="0" lang="en-US" altLang="en-US" sz="2400" b="0" i="1" dirty="0">
                <a:solidFill>
                  <a:srgbClr val="5400A8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en-US" sz="2400" b="0" dirty="0">
                <a:solidFill>
                  <a:srgbClr val="5400A8"/>
                </a:solidFill>
                <a:latin typeface="Tahoma" pitchFamily="34" charset="0"/>
              </a:rPr>
              <a:t>)</a:t>
            </a:r>
          </a:p>
          <a:p>
            <a:pPr eaLnBrk="1" hangingPunct="1">
              <a:buClr>
                <a:schemeClr val="tx2"/>
              </a:buClr>
              <a:buSzTx/>
              <a:buFont typeface="Wingdings" pitchFamily="2" charset="2"/>
              <a:buBlip>
                <a:blip r:embed="rId4"/>
              </a:buBlip>
            </a:pPr>
            <a:endParaRPr kumimoji="0" lang="en-US" altLang="en-US" sz="2400" b="0" dirty="0">
              <a:solidFill>
                <a:srgbClr val="5400A8"/>
              </a:solidFill>
              <a:latin typeface="Tahoma" pitchFamily="34" charset="0"/>
            </a:endParaRPr>
          </a:p>
          <a:p>
            <a:pPr eaLnBrk="1" hangingPunct="1">
              <a:buClr>
                <a:schemeClr val="tx2"/>
              </a:buClr>
              <a:buSzTx/>
              <a:buFont typeface="Wingdings" pitchFamily="2" charset="2"/>
              <a:buBlip>
                <a:blip r:embed="rId4"/>
              </a:buBlip>
            </a:pPr>
            <a:endParaRPr kumimoji="0" lang="en-US" altLang="en-US" sz="2400" b="0" dirty="0">
              <a:solidFill>
                <a:srgbClr val="5400A8"/>
              </a:solidFill>
              <a:latin typeface="Tahoma" pitchFamily="34" charset="0"/>
            </a:endParaRPr>
          </a:p>
          <a:p>
            <a:pPr eaLnBrk="1" hangingPunct="1">
              <a:buClr>
                <a:schemeClr val="tx2"/>
              </a:buClr>
              <a:buSzTx/>
              <a:buFont typeface="Wingdings" pitchFamily="2" charset="2"/>
              <a:buBlip>
                <a:blip r:embed="rId4"/>
              </a:buBlip>
            </a:pPr>
            <a:endParaRPr kumimoji="0" lang="en-US" altLang="en-US" sz="2400" b="0" dirty="0">
              <a:solidFill>
                <a:srgbClr val="5400A8"/>
              </a:solidFill>
              <a:latin typeface="Tahoma" pitchFamily="34" charset="0"/>
            </a:endParaRPr>
          </a:p>
          <a:p>
            <a:pPr eaLnBrk="1" hangingPunct="1">
              <a:buClr>
                <a:schemeClr val="tx2"/>
              </a:buClr>
              <a:buSzTx/>
              <a:buFont typeface="Wingdings" pitchFamily="2" charset="2"/>
              <a:buBlip>
                <a:blip r:embed="rId4"/>
              </a:buBlip>
            </a:pPr>
            <a:r>
              <a:rPr kumimoji="0" lang="en-US" altLang="en-US" sz="2400" b="0" dirty="0">
                <a:solidFill>
                  <a:srgbClr val="5400A8"/>
                </a:solidFill>
                <a:latin typeface="Tahoma" pitchFamily="34" charset="0"/>
              </a:rPr>
              <a:t> Bigram model</a:t>
            </a:r>
          </a:p>
          <a:p>
            <a:pPr eaLnBrk="1" hangingPunct="1">
              <a:buClr>
                <a:schemeClr val="tx2"/>
              </a:buClr>
              <a:buSzTx/>
              <a:buFont typeface="Wingdings" pitchFamily="2" charset="2"/>
              <a:buBlip>
                <a:blip r:embed="rId4"/>
              </a:buBlip>
            </a:pPr>
            <a:endParaRPr kumimoji="0" lang="en-US" altLang="en-US" sz="2400" b="0" dirty="0">
              <a:solidFill>
                <a:srgbClr val="5400A8"/>
              </a:solidFill>
              <a:latin typeface="Tahoma" pitchFamily="34" charset="0"/>
            </a:endParaRPr>
          </a:p>
        </p:txBody>
      </p:sp>
      <p:graphicFrame>
        <p:nvGraphicFramePr>
          <p:cNvPr id="266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362198"/>
              </p:ext>
            </p:extLst>
          </p:nvPr>
        </p:nvGraphicFramePr>
        <p:xfrm>
          <a:off x="2819400" y="2743200"/>
          <a:ext cx="61404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8" name="Equation" r:id="rId5" imgW="1739900" imgH="203200" progId="Equation.3">
                  <p:embed/>
                </p:oleObj>
              </mc:Choice>
              <mc:Fallback>
                <p:oleObj name="Equation" r:id="rId5" imgW="17399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61404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Markov Assumption</a:t>
            </a:r>
          </a:p>
        </p:txBody>
      </p:sp>
      <p:graphicFrame>
        <p:nvGraphicFramePr>
          <p:cNvPr id="266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271419"/>
              </p:ext>
            </p:extLst>
          </p:nvPr>
        </p:nvGraphicFramePr>
        <p:xfrm>
          <a:off x="2971801" y="4419601"/>
          <a:ext cx="58261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" name="Equation" r:id="rId7" imgW="1651000" imgH="203200" progId="Equation.3">
                  <p:embed/>
                </p:oleObj>
              </mc:Choice>
              <mc:Fallback>
                <p:oleObj name="Equation" r:id="rId7" imgW="16510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419601"/>
                        <a:ext cx="58261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N-gram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	can extend to trigrams, 4-­grams, 5-­grams</a:t>
            </a:r>
          </a:p>
          <a:p>
            <a:pPr>
              <a:defRPr/>
            </a:pPr>
            <a:r>
              <a:rPr lang="en-US" dirty="0"/>
              <a:t>In general this is an insuﬃcient model of language</a:t>
            </a:r>
          </a:p>
          <a:p>
            <a:pPr lvl="1">
              <a:defRPr/>
            </a:pPr>
            <a:r>
              <a:rPr lang="en-US" dirty="0"/>
              <a:t>because language has long-­distance dependencies:</a:t>
            </a:r>
          </a:p>
          <a:p>
            <a:pPr lvl="1">
              <a:defRPr/>
            </a:pPr>
            <a:r>
              <a:rPr lang="en-US" dirty="0"/>
              <a:t>“The computer which I had just put into the machine room on the ﬁfth ﬂoor crashed.”</a:t>
            </a:r>
          </a:p>
          <a:p>
            <a:pPr>
              <a:defRPr/>
            </a:pPr>
            <a:r>
              <a:rPr lang="en-US" dirty="0"/>
              <a:t>But we can often get away with N-­gram models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Estimating bigram probabilities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239921"/>
            <a:ext cx="9601200" cy="75500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>
                <a:latin typeface="Calibri" panose="020F0502020204030204" pitchFamily="34" charset="0"/>
              </a:rPr>
              <a:t>The Maximum Likelihood Estimate</a:t>
            </a:r>
          </a:p>
        </p:txBody>
      </p:sp>
      <p:graphicFrame>
        <p:nvGraphicFramePr>
          <p:cNvPr id="2970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108850"/>
              </p:ext>
            </p:extLst>
          </p:nvPr>
        </p:nvGraphicFramePr>
        <p:xfrm>
          <a:off x="3048000" y="2362200"/>
          <a:ext cx="6172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Equation" r:id="rId4" imgW="1752600" imgH="406400" progId="Equation.3">
                  <p:embed/>
                </p:oleObj>
              </mc:Choice>
              <mc:Fallback>
                <p:oleObj name="Equation" r:id="rId4" imgW="17526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6172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147030"/>
              </p:ext>
            </p:extLst>
          </p:nvPr>
        </p:nvGraphicFramePr>
        <p:xfrm>
          <a:off x="3440114" y="4191000"/>
          <a:ext cx="5233987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Equation" r:id="rId6" imgW="1485900" imgH="406400" progId="Equation.3">
                  <p:embed/>
                </p:oleObj>
              </mc:Choice>
              <mc:Fallback>
                <p:oleObj name="Equation" r:id="rId6" imgW="1485900" imgH="40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4" y="4191000"/>
                        <a:ext cx="5233987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 example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dirty="0"/>
              <a:t>&lt;s&gt; I am Sam &lt;/s&gt;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dirty="0"/>
              <a:t>&lt;s&gt; Sam I am &lt;/s&gt;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dirty="0"/>
              <a:t>&lt;s&gt; I do not like green eggs and ham &lt;/s&gt;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dirty="0"/>
              <a:t>This is the </a:t>
            </a:r>
            <a:r>
              <a:rPr lang="en-US" altLang="en-US" sz="2400" i="1" dirty="0"/>
              <a:t>Maximum Likelihood Estimate</a:t>
            </a:r>
            <a:r>
              <a:rPr lang="en-US" altLang="en-US" sz="2400" dirty="0"/>
              <a:t>, because it is the one which maximizes </a:t>
            </a:r>
            <a:r>
              <a:rPr lang="en-US" altLang="en-US" sz="2400" i="1" dirty="0">
                <a:latin typeface="Times New Roman" panose="02020603050405020304" pitchFamily="18" charset="0"/>
              </a:rPr>
              <a:t>P(Training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set|Model</a:t>
            </a:r>
            <a:r>
              <a:rPr lang="en-US" altLang="en-US" sz="2400" i="1" dirty="0">
                <a:latin typeface="Times New Roman" panose="02020603050405020304" pitchFamily="18" charset="0"/>
              </a:rPr>
              <a:t>)</a:t>
            </a:r>
          </a:p>
        </p:txBody>
      </p:sp>
      <p:pic>
        <p:nvPicPr>
          <p:cNvPr id="31748" name="Picture 7" descr="sam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4826"/>
            <a:ext cx="91440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8" descr="sam2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02100"/>
            <a:ext cx="46101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Maximum Likelihood Estimates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143000"/>
            <a:ext cx="9524999" cy="502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The </a:t>
            </a:r>
            <a:r>
              <a:rPr lang="en-US" altLang="en-US" sz="2400" b="1" dirty="0">
                <a:solidFill>
                  <a:srgbClr val="FF0000"/>
                </a:solidFill>
              </a:rPr>
              <a:t>Maximum Likelihood Estimate</a:t>
            </a:r>
            <a:r>
              <a:rPr lang="en-US" altLang="en-US" sz="2400" dirty="0"/>
              <a:t> of some parameter of a model </a:t>
            </a:r>
            <a:r>
              <a:rPr lang="en-US" altLang="en-US" sz="2400" i="1" dirty="0"/>
              <a:t>M</a:t>
            </a:r>
            <a:r>
              <a:rPr lang="en-US" altLang="en-US" sz="2400" dirty="0"/>
              <a:t> from a training set </a:t>
            </a:r>
            <a:r>
              <a:rPr lang="en-US" altLang="en-US" sz="2400" i="1" dirty="0"/>
              <a:t>T</a:t>
            </a:r>
          </a:p>
          <a:p>
            <a:pPr lvl="1" eaLnBrk="1" hangingPunct="1">
              <a:defRPr/>
            </a:pPr>
            <a:r>
              <a:rPr lang="en-US" altLang="en-US" sz="2200" dirty="0"/>
              <a:t>is the estimate that maximizes the likelihood of the training set </a:t>
            </a:r>
            <a:r>
              <a:rPr lang="en-US" altLang="en-US" sz="2200" i="1" dirty="0"/>
              <a:t>T</a:t>
            </a:r>
            <a:r>
              <a:rPr lang="en-US" altLang="en-US" sz="2200" dirty="0"/>
              <a:t> given the model </a:t>
            </a:r>
            <a:r>
              <a:rPr lang="en-US" altLang="en-US" sz="2200" i="1" dirty="0"/>
              <a:t>M</a:t>
            </a:r>
          </a:p>
          <a:p>
            <a:pPr eaLnBrk="1" hangingPunct="1">
              <a:defRPr/>
            </a:pPr>
            <a:r>
              <a:rPr lang="en-US" altLang="en-US" sz="2400" dirty="0"/>
              <a:t>Suppose the word </a:t>
            </a:r>
            <a:r>
              <a:rPr lang="ja-JP" altLang="en-US" sz="2400" dirty="0"/>
              <a:t>“</a:t>
            </a:r>
            <a:r>
              <a:rPr lang="en-US" altLang="ja-JP" sz="2400" dirty="0"/>
              <a:t>Chinese</a:t>
            </a:r>
            <a:r>
              <a:rPr lang="ja-JP" altLang="en-US" sz="2400" dirty="0"/>
              <a:t>”</a:t>
            </a:r>
            <a:r>
              <a:rPr lang="en-US" altLang="ja-JP" sz="2400" dirty="0"/>
              <a:t> occurs 400 times in a corpus of a million words (e.g. the Brown corpus)</a:t>
            </a:r>
          </a:p>
          <a:p>
            <a:pPr eaLnBrk="1" hangingPunct="1">
              <a:defRPr/>
            </a:pPr>
            <a:r>
              <a:rPr lang="en-US" altLang="en-US" sz="2400" dirty="0"/>
              <a:t>What is the probability that a random word from some other text will be </a:t>
            </a:r>
            <a:r>
              <a:rPr lang="ja-JP" altLang="en-US" sz="2400" dirty="0"/>
              <a:t>“</a:t>
            </a:r>
            <a:r>
              <a:rPr lang="en-US" altLang="ja-JP" sz="2400" dirty="0"/>
              <a:t>Chinese</a:t>
            </a:r>
            <a:r>
              <a:rPr lang="ja-JP" altLang="en-US" sz="2400" dirty="0"/>
              <a:t>”</a:t>
            </a:r>
            <a:endParaRPr lang="en-US" altLang="ja-JP" sz="2400" dirty="0"/>
          </a:p>
          <a:p>
            <a:pPr eaLnBrk="1" hangingPunct="1">
              <a:defRPr/>
            </a:pPr>
            <a:r>
              <a:rPr lang="en-US" altLang="en-US" sz="2400" dirty="0"/>
              <a:t>MLE estimate is 400/1000000 = .004</a:t>
            </a:r>
          </a:p>
          <a:p>
            <a:pPr lvl="1" eaLnBrk="1" hangingPunct="1">
              <a:defRPr/>
            </a:pPr>
            <a:r>
              <a:rPr lang="en-US" altLang="en-US" sz="2200" dirty="0"/>
              <a:t>This may be a bad estimate for some other corpus</a:t>
            </a:r>
          </a:p>
          <a:p>
            <a:pPr eaLnBrk="1" hangingPunct="1">
              <a:defRPr/>
            </a:pPr>
            <a:r>
              <a:rPr lang="en-US" altLang="en-US" sz="2400" dirty="0"/>
              <a:t>But it is the </a:t>
            </a:r>
            <a:r>
              <a:rPr lang="en-US" altLang="en-US" sz="2400" b="1" dirty="0"/>
              <a:t>estimate</a:t>
            </a:r>
            <a:r>
              <a:rPr lang="en-US" altLang="en-US" sz="2400" dirty="0"/>
              <a:t> that makes it </a:t>
            </a:r>
            <a:r>
              <a:rPr lang="en-US" altLang="en-US" sz="2400" b="1" dirty="0"/>
              <a:t>most likely</a:t>
            </a:r>
            <a:r>
              <a:rPr lang="en-US" altLang="en-US" sz="2400" dirty="0"/>
              <a:t> that </a:t>
            </a:r>
            <a:r>
              <a:rPr lang="ja-JP" altLang="en-US" sz="2400" dirty="0"/>
              <a:t>“</a:t>
            </a:r>
            <a:r>
              <a:rPr lang="en-US" altLang="ja-JP" sz="2400" dirty="0"/>
              <a:t>Chinese</a:t>
            </a:r>
            <a:r>
              <a:rPr lang="ja-JP" altLang="en-US" sz="2400" dirty="0"/>
              <a:t>”</a:t>
            </a:r>
            <a:r>
              <a:rPr lang="en-US" altLang="ja-JP" sz="2400" dirty="0"/>
              <a:t> will occur 400 times in a million word corpus.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867401" y="1981200"/>
            <a:ext cx="4952999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maximum likelihood method (discrete distribution)</a:t>
            </a:r>
            <a:r>
              <a:rPr lang="en-GB" sz="24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u="sng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lang="en-GB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24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Write down the probability of each observation by using the model parameters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24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Write down the probability of all the data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GB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24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Find the value parameter(s) that maximize this probability</a:t>
            </a:r>
          </a:p>
        </p:txBody>
      </p:sp>
      <p:sp>
        <p:nvSpPr>
          <p:cNvPr id="35843" name="TextBox 1"/>
          <p:cNvSpPr txBox="1">
            <a:spLocks noChangeArrowheads="1"/>
          </p:cNvSpPr>
          <p:nvPr/>
        </p:nvSpPr>
        <p:spPr bwMode="auto">
          <a:xfrm>
            <a:off x="2212976" y="1"/>
            <a:ext cx="8455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GB" altLang="en-US" sz="4000">
                <a:latin typeface="Calibri" pitchFamily="34" charset="0"/>
              </a:rPr>
              <a:t>Maximum Likelihood</a:t>
            </a:r>
          </a:p>
        </p:txBody>
      </p:sp>
      <p:sp>
        <p:nvSpPr>
          <p:cNvPr id="35844" name="TextBox 2"/>
          <p:cNvSpPr txBox="1">
            <a:spLocks noChangeArrowheads="1"/>
          </p:cNvSpPr>
          <p:nvPr/>
        </p:nvSpPr>
        <p:spPr bwMode="auto">
          <a:xfrm>
            <a:off x="2217738" y="998538"/>
            <a:ext cx="8831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GB" altLang="en-US" sz="2400" b="0">
                <a:latin typeface="Calibri" pitchFamily="34" charset="0"/>
              </a:rPr>
              <a:t>We want to estimate the probability, </a:t>
            </a:r>
            <a:r>
              <a:rPr kumimoji="0" lang="en-GB" altLang="en-US" sz="2400" b="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GB" altLang="en-US" sz="2400" b="0">
                <a:latin typeface="Calibri" pitchFamily="34" charset="0"/>
              </a:rPr>
              <a:t>, that individuals are infected with a certain kind of parasite.</a:t>
            </a:r>
            <a:endParaRPr kumimoji="0" lang="en-GB" altLang="en-US" sz="2400" b="0" u="sng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ject 2"/>
              <p:cNvSpPr txBox="1"/>
              <p:nvPr/>
            </p:nvSpPr>
            <p:spPr bwMode="auto">
              <a:xfrm>
                <a:off x="6392863" y="5105400"/>
                <a:ext cx="3586161" cy="50323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Data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2863" y="5105400"/>
                <a:ext cx="3586161" cy="503238"/>
              </a:xfrm>
              <a:prstGeom prst="rect">
                <a:avLst/>
              </a:prstGeom>
              <a:blipFill>
                <a:blip r:embed="rId2"/>
                <a:stretch>
                  <a:fillRect b="-8537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77392"/>
              </p:ext>
            </p:extLst>
          </p:nvPr>
        </p:nvGraphicFramePr>
        <p:xfrm>
          <a:off x="2212976" y="1987305"/>
          <a:ext cx="3497263" cy="4602348"/>
        </p:xfrm>
        <a:graphic>
          <a:graphicData uri="http://schemas.openxmlformats.org/drawingml/2006/table">
            <a:tbl>
              <a:tblPr/>
              <a:tblGrid>
                <a:gridCol w="60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Ind.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Infected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Probability of observation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 – </a:t>
                      </a: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 – </a:t>
                      </a: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 – </a:t>
                      </a: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 – </a:t>
                      </a: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1" name="TextBox 40"/>
          <p:cNvSpPr txBox="1">
            <a:spLocks noChangeArrowheads="1"/>
          </p:cNvSpPr>
          <p:nvPr/>
        </p:nvSpPr>
        <p:spPr bwMode="auto">
          <a:xfrm>
            <a:off x="5942014" y="1943101"/>
            <a:ext cx="4460875" cy="4805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GB" altLang="en-US" sz="2400" dirty="0">
                <a:latin typeface="Calibri" panose="020F0502020204030204" pitchFamily="34" charset="0"/>
                <a:ea typeface="+mn-ea"/>
              </a:rPr>
              <a:t>Likelihood function: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GB" altLang="en-US" sz="2400" b="0" u="sng" dirty="0">
              <a:latin typeface="Calibri" panose="020F0502020204030204" pitchFamily="34" charset="0"/>
              <a:ea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GB" altLang="en-US" sz="2400" b="0" u="sng" dirty="0">
              <a:latin typeface="Calibri" panose="020F0502020204030204" pitchFamily="34" charset="0"/>
              <a:ea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GB" altLang="en-US" sz="2400" b="0" dirty="0">
                <a:latin typeface="Calibri" panose="020F0502020204030204" pitchFamily="34" charset="0"/>
                <a:ea typeface="+mn-ea"/>
              </a:rPr>
              <a:t>- Find the value parameter(s) that maximize this probability</a:t>
            </a:r>
            <a:endParaRPr kumimoji="0" lang="en-GB" altLang="en-US" sz="2400" b="0" u="sng" dirty="0"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6867" name="TextBox 1"/>
          <p:cNvSpPr txBox="1">
            <a:spLocks noChangeArrowheads="1"/>
          </p:cNvSpPr>
          <p:nvPr/>
        </p:nvSpPr>
        <p:spPr bwMode="auto">
          <a:xfrm>
            <a:off x="2217738" y="1"/>
            <a:ext cx="8450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GB" altLang="en-US" sz="4000">
                <a:latin typeface="Calibri" pitchFamily="34" charset="0"/>
              </a:rPr>
              <a:t>Maximum likelihood</a:t>
            </a:r>
          </a:p>
        </p:txBody>
      </p:sp>
      <p:sp>
        <p:nvSpPr>
          <p:cNvPr id="36868" name="TextBox 2"/>
          <p:cNvSpPr txBox="1">
            <a:spLocks noChangeArrowheads="1"/>
          </p:cNvSpPr>
          <p:nvPr/>
        </p:nvSpPr>
        <p:spPr bwMode="auto">
          <a:xfrm>
            <a:off x="2217738" y="998538"/>
            <a:ext cx="89074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GB" altLang="en-US" sz="2400" b="0" dirty="0">
                <a:latin typeface="Calibri" pitchFamily="34" charset="0"/>
              </a:rPr>
              <a:t>We want to estimate the probability, </a:t>
            </a:r>
            <a:r>
              <a:rPr kumimoji="0" lang="en-GB" altLang="en-US" sz="2400" b="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GB" altLang="en-US" sz="2400" b="0" dirty="0">
                <a:latin typeface="Calibri" pitchFamily="34" charset="0"/>
              </a:rPr>
              <a:t>, that individuals are infected with a certain kind of parasite.</a:t>
            </a:r>
            <a:endParaRPr kumimoji="0" lang="en-GB" altLang="en-US" sz="2400" b="0" u="sng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9" name="Object 2"/>
              <p:cNvSpPr txBox="1"/>
              <p:nvPr/>
            </p:nvSpPr>
            <p:spPr bwMode="auto">
              <a:xfrm>
                <a:off x="5994400" y="2514600"/>
                <a:ext cx="4368800" cy="50482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fName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Data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869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94400" y="2514600"/>
                <a:ext cx="4368800" cy="504825"/>
              </a:xfrm>
              <a:prstGeom prst="rect">
                <a:avLst/>
              </a:prstGeom>
              <a:blipFill>
                <a:blip r:embed="rId2"/>
                <a:stretch>
                  <a:fillRect b="-8537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3429000"/>
            <a:ext cx="367188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Arrow Connector 48"/>
          <p:cNvCxnSpPr/>
          <p:nvPr/>
        </p:nvCxnSpPr>
        <p:spPr>
          <a:xfrm rot="5400000">
            <a:off x="7572375" y="5086350"/>
            <a:ext cx="194468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293938" y="2065338"/>
          <a:ext cx="3497262" cy="4354518"/>
        </p:xfrm>
        <a:graphic>
          <a:graphicData uri="http://schemas.openxmlformats.org/drawingml/2006/table">
            <a:tbl>
              <a:tblPr/>
              <a:tblGrid>
                <a:gridCol w="60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Ind.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Infected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Probability of observation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 –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 –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 –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 –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Computing the MLE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04305" y="1143000"/>
            <a:ext cx="77724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600" dirty="0">
                <a:ea typeface="ＭＳ Ｐゴシック" charset="0"/>
              </a:rPr>
              <a:t>Set the derivative to 0:</a:t>
            </a: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>
              <a:buFont typeface="Wingding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600" dirty="0">
                <a:ea typeface="ＭＳ Ｐゴシック" charset="0"/>
              </a:rPr>
              <a:t>Solutions: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600" dirty="0">
                <a:ea typeface="ＭＳ Ｐゴシック" charset="0"/>
              </a:rPr>
              <a:t>p = 0	(minimum)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600" dirty="0">
                <a:ea typeface="ＭＳ Ｐゴシック" charset="0"/>
              </a:rPr>
              <a:t>p = 1	(minimum)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600" dirty="0">
                <a:ea typeface="ＭＳ Ｐゴシック" charset="0"/>
              </a:rPr>
              <a:t>p = 0.6	(maximum)</a:t>
            </a:r>
            <a:endParaRPr lang="en-US" sz="2400" dirty="0">
              <a:ea typeface="ＭＳ Ｐゴシック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48ED68-F403-4C6A-BE73-44FBFA328DE0}"/>
                  </a:ext>
                </a:extLst>
              </p:cNvPr>
              <p:cNvSpPr txBox="1"/>
              <p:nvPr/>
            </p:nvSpPr>
            <p:spPr>
              <a:xfrm>
                <a:off x="3463708" y="1828800"/>
                <a:ext cx="5264583" cy="25121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𝑑𝑝</m:t>
                          </m:r>
                        </m:den>
                      </m:f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  <a:p>
                <a:r>
                  <a:rPr lang="en-US" sz="3200" dirty="0"/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2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(6−10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48ED68-F403-4C6A-BE73-44FBFA328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708" y="1828800"/>
                <a:ext cx="5264583" cy="2512163"/>
              </a:xfrm>
              <a:prstGeom prst="rect">
                <a:avLst/>
              </a:prstGeom>
              <a:blipFill>
                <a:blip r:embed="rId2"/>
                <a:stretch>
                  <a:fillRect l="-4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+mn-ea"/>
              </a:rPr>
              <a:t>Language Modeling (N-grams)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N-gram Intro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The Chain Rule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The Shannon Visualization Method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Evaluation: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Perplexity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Smoothing: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Laplace (Add-1)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Add-prior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89916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dirty="0"/>
              <a:t>More examples: Berkeley Restaurant Project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can you tell me about any good </a:t>
            </a:r>
            <a:r>
              <a:rPr lang="en-US" altLang="en-US" dirty="0" err="1">
                <a:solidFill>
                  <a:srgbClr val="330099"/>
                </a:solidFill>
                <a:latin typeface="Calibri" panose="020F0502020204030204" pitchFamily="34" charset="0"/>
              </a:rPr>
              <a:t>cantonese</a:t>
            </a: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 restaurants close by</a:t>
            </a:r>
          </a:p>
          <a:p>
            <a:pPr marL="0" indent="0" eaLnBrk="1" hangingPunct="1">
              <a:buNone/>
              <a:defRPr/>
            </a:pP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mid priced </a:t>
            </a:r>
            <a:r>
              <a:rPr lang="en-US" altLang="en-US" dirty="0" err="1">
                <a:solidFill>
                  <a:srgbClr val="330099"/>
                </a:solidFill>
                <a:latin typeface="Calibri" panose="020F0502020204030204" pitchFamily="34" charset="0"/>
              </a:rPr>
              <a:t>thai</a:t>
            </a: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 food is what </a:t>
            </a:r>
            <a:r>
              <a:rPr lang="en-US" altLang="en-US" dirty="0" err="1">
                <a:solidFill>
                  <a:srgbClr val="330099"/>
                </a:solidFill>
                <a:latin typeface="Calibri" panose="020F0502020204030204" pitchFamily="34" charset="0"/>
              </a:rPr>
              <a:t>i</a:t>
            </a:r>
            <a:r>
              <a:rPr lang="ja-JP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’</a:t>
            </a:r>
            <a:r>
              <a:rPr lang="en-US" altLang="ja-JP" dirty="0">
                <a:solidFill>
                  <a:srgbClr val="330099"/>
                </a:solidFill>
                <a:latin typeface="Calibri" panose="020F0502020204030204" pitchFamily="34" charset="0"/>
              </a:rPr>
              <a:t>m looking for</a:t>
            </a:r>
          </a:p>
          <a:p>
            <a:pPr marL="0" indent="0" eaLnBrk="1" hangingPunct="1">
              <a:buNone/>
              <a:defRPr/>
            </a:pP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tell me about chez </a:t>
            </a:r>
            <a:r>
              <a:rPr lang="en-US" altLang="en-US" dirty="0" err="1">
                <a:solidFill>
                  <a:srgbClr val="330099"/>
                </a:solidFill>
                <a:latin typeface="Calibri" panose="020F0502020204030204" pitchFamily="34" charset="0"/>
              </a:rPr>
              <a:t>panisse</a:t>
            </a:r>
            <a:endParaRPr lang="en-US" altLang="en-US" dirty="0">
              <a:solidFill>
                <a:srgbClr val="330099"/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can you give me a listing of the kinds of food that are available</a:t>
            </a:r>
          </a:p>
          <a:p>
            <a:pPr marL="0" indent="0" eaLnBrk="1" hangingPunct="1">
              <a:buNone/>
              <a:defRPr/>
            </a:pPr>
            <a:r>
              <a:rPr lang="en-US" altLang="en-US" dirty="0" err="1">
                <a:solidFill>
                  <a:srgbClr val="330099"/>
                </a:solidFill>
                <a:latin typeface="Calibri" panose="020F0502020204030204" pitchFamily="34" charset="0"/>
              </a:rPr>
              <a:t>i</a:t>
            </a:r>
            <a:r>
              <a:rPr lang="ja-JP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’</a:t>
            </a:r>
            <a:r>
              <a:rPr lang="en-US" altLang="ja-JP" dirty="0">
                <a:solidFill>
                  <a:srgbClr val="330099"/>
                </a:solidFill>
                <a:latin typeface="Calibri" panose="020F0502020204030204" pitchFamily="34" charset="0"/>
              </a:rPr>
              <a:t>m looking for a good place to eat breakfast</a:t>
            </a:r>
          </a:p>
          <a:p>
            <a:pPr marL="0" indent="0" eaLnBrk="1" hangingPunct="1">
              <a:buNone/>
              <a:defRPr/>
            </a:pP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when is </a:t>
            </a:r>
            <a:r>
              <a:rPr lang="en-US" altLang="en-US" dirty="0" err="1">
                <a:solidFill>
                  <a:srgbClr val="330099"/>
                </a:solidFill>
                <a:latin typeface="Calibri" panose="020F0502020204030204" pitchFamily="34" charset="0"/>
              </a:rPr>
              <a:t>caffe</a:t>
            </a: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330099"/>
                </a:solidFill>
                <a:latin typeface="Calibri" panose="020F0502020204030204" pitchFamily="34" charset="0"/>
              </a:rPr>
              <a:t>venezia</a:t>
            </a:r>
            <a:r>
              <a:rPr lang="en-US" altLang="en-US" dirty="0">
                <a:solidFill>
                  <a:srgbClr val="330099"/>
                </a:solidFill>
                <a:latin typeface="Calibri" panose="020F0502020204030204" pitchFamily="34" charset="0"/>
              </a:rPr>
              <a:t> open during the day</a:t>
            </a:r>
            <a:endParaRPr lang="en-US" altLang="en-US" dirty="0">
              <a:solidFill>
                <a:srgbClr val="330099"/>
              </a:solidFill>
              <a:latin typeface="Verdana" panose="020B0604030504040204" pitchFamily="34" charset="0"/>
            </a:endParaRP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Raw bigram counts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Out of 9222 sentences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FE8DAC-8629-4A20-B0A2-49129DE03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4704"/>
              </p:ext>
            </p:extLst>
          </p:nvPr>
        </p:nvGraphicFramePr>
        <p:xfrm>
          <a:off x="2324100" y="2215514"/>
          <a:ext cx="7543800" cy="33375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2737565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1619943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8094393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03512034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63110663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86010191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1853982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1793727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897948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eat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chinese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spend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0525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897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310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147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719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chinese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35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9635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574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1658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Raw bigram probabilities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239920"/>
            <a:ext cx="9601200" cy="185570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Calibri" panose="020F0502020204030204" pitchFamily="34" charset="0"/>
              </a:rPr>
              <a:t>Normalize by unigrams (divide by </a:t>
            </a:r>
            <a:r>
              <a:rPr lang="en-US" altLang="en-US" i="1" dirty="0">
                <a:latin typeface="Times New Roman" panose="02020603050405020304" pitchFamily="18" charset="0"/>
              </a:rPr>
              <a:t>C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w</a:t>
            </a:r>
            <a:r>
              <a:rPr lang="en-US" altLang="en-US" baseline="-25000" dirty="0">
                <a:latin typeface="Times New Roman" panose="02020603050405020304" pitchFamily="18" charset="0"/>
              </a:rPr>
              <a:t>-1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  <a:r>
              <a:rPr lang="en-US" altLang="en-US" dirty="0">
                <a:latin typeface="Calibri" panose="020F0502020204030204" pitchFamily="34" charset="0"/>
              </a:rPr>
              <a:t>):</a:t>
            </a: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25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Result: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4DFDD9-6B08-4E6F-880C-9F33F3E0D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18576"/>
              </p:ext>
            </p:extLst>
          </p:nvPr>
        </p:nvGraphicFramePr>
        <p:xfrm>
          <a:off x="2895600" y="1749518"/>
          <a:ext cx="6629400" cy="741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99484584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51808166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405807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18165793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43216074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76460787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76208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576254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eat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chinese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spend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371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454775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82B86FD-4F42-46BE-BB27-E1EBF9A50F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01508"/>
              </p:ext>
            </p:extLst>
          </p:nvPr>
        </p:nvGraphicFramePr>
        <p:xfrm>
          <a:off x="2324100" y="3103138"/>
          <a:ext cx="7734302" cy="33375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37491">
                  <a:extLst>
                    <a:ext uri="{9D8B030D-6E8A-4147-A177-3AD203B41FA5}">
                      <a16:colId xmlns:a16="http://schemas.microsoft.com/office/drawing/2014/main" val="4273756588"/>
                    </a:ext>
                  </a:extLst>
                </a:gridCol>
                <a:gridCol w="898429">
                  <a:extLst>
                    <a:ext uri="{9D8B030D-6E8A-4147-A177-3AD203B41FA5}">
                      <a16:colId xmlns:a16="http://schemas.microsoft.com/office/drawing/2014/main" val="1216199434"/>
                    </a:ext>
                  </a:extLst>
                </a:gridCol>
                <a:gridCol w="742180">
                  <a:extLst>
                    <a:ext uri="{9D8B030D-6E8A-4147-A177-3AD203B41FA5}">
                      <a16:colId xmlns:a16="http://schemas.microsoft.com/office/drawing/2014/main" val="2280943936"/>
                    </a:ext>
                  </a:extLst>
                </a:gridCol>
                <a:gridCol w="859367">
                  <a:extLst>
                    <a:ext uri="{9D8B030D-6E8A-4147-A177-3AD203B41FA5}">
                      <a16:colId xmlns:a16="http://schemas.microsoft.com/office/drawing/2014/main" val="1035120349"/>
                    </a:ext>
                  </a:extLst>
                </a:gridCol>
                <a:gridCol w="859367">
                  <a:extLst>
                    <a:ext uri="{9D8B030D-6E8A-4147-A177-3AD203B41FA5}">
                      <a16:colId xmlns:a16="http://schemas.microsoft.com/office/drawing/2014/main" val="3631106638"/>
                    </a:ext>
                  </a:extLst>
                </a:gridCol>
                <a:gridCol w="859367">
                  <a:extLst>
                    <a:ext uri="{9D8B030D-6E8A-4147-A177-3AD203B41FA5}">
                      <a16:colId xmlns:a16="http://schemas.microsoft.com/office/drawing/2014/main" val="2860101913"/>
                    </a:ext>
                  </a:extLst>
                </a:gridCol>
                <a:gridCol w="859367">
                  <a:extLst>
                    <a:ext uri="{9D8B030D-6E8A-4147-A177-3AD203B41FA5}">
                      <a16:colId xmlns:a16="http://schemas.microsoft.com/office/drawing/2014/main" val="2918539822"/>
                    </a:ext>
                  </a:extLst>
                </a:gridCol>
                <a:gridCol w="859367">
                  <a:extLst>
                    <a:ext uri="{9D8B030D-6E8A-4147-A177-3AD203B41FA5}">
                      <a16:colId xmlns:a16="http://schemas.microsoft.com/office/drawing/2014/main" val="2179372707"/>
                    </a:ext>
                  </a:extLst>
                </a:gridCol>
                <a:gridCol w="859367">
                  <a:extLst>
                    <a:ext uri="{9D8B030D-6E8A-4147-A177-3AD203B41FA5}">
                      <a16:colId xmlns:a16="http://schemas.microsoft.com/office/drawing/2014/main" val="3897948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eat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chinese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spend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0525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0.00079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897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310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147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719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chinese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35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9635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574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1658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8763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dirty="0"/>
              <a:t>Bigram estimates of sentence probabilities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200" i="1" dirty="0">
                <a:latin typeface="Times New Roman" panose="02020603050405020304" pitchFamily="18" charset="0"/>
              </a:rPr>
              <a:t>P(&lt;s&gt;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3200" i="1" dirty="0">
                <a:latin typeface="Times New Roman" panose="02020603050405020304" pitchFamily="18" charset="0"/>
              </a:rPr>
              <a:t> want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english</a:t>
            </a:r>
            <a:r>
              <a:rPr lang="en-US" altLang="en-US" sz="3200" i="1" dirty="0">
                <a:latin typeface="Times New Roman" panose="02020603050405020304" pitchFamily="18" charset="0"/>
              </a:rPr>
              <a:t> food &lt;/s&gt;) =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200" i="1" dirty="0">
                <a:latin typeface="Times New Roman" panose="02020603050405020304" pitchFamily="18" charset="0"/>
              </a:rPr>
              <a:t>	P(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3200" i="1" dirty="0">
                <a:latin typeface="Times New Roman" panose="02020603050405020304" pitchFamily="18" charset="0"/>
              </a:rPr>
              <a:t>|&lt;s&gt;)  </a:t>
            </a:r>
            <a:r>
              <a:rPr lang="en-US" altLang="en-US" sz="3200" dirty="0">
                <a:latin typeface="Times New Roman" panose="02020603050405020304" pitchFamily="18" charset="0"/>
              </a:rPr>
              <a:t>·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</a:p>
          <a:p>
            <a:pPr>
              <a:buNone/>
              <a:defRPr/>
            </a:pPr>
            <a:r>
              <a:rPr lang="en-US" altLang="en-US" sz="3200" i="1" dirty="0">
                <a:latin typeface="Times New Roman" panose="02020603050405020304" pitchFamily="18" charset="0"/>
              </a:rPr>
              <a:t> 	P(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want|i</a:t>
            </a:r>
            <a:r>
              <a:rPr lang="en-US" altLang="en-US" sz="3200" i="1" dirty="0">
                <a:latin typeface="Times New Roman" panose="02020603050405020304" pitchFamily="18" charset="0"/>
              </a:rPr>
              <a:t>) </a:t>
            </a:r>
            <a:r>
              <a:rPr lang="en-US" altLang="en-US" sz="3200" dirty="0">
                <a:latin typeface="Times New Roman" panose="02020603050405020304" pitchFamily="18" charset="0"/>
              </a:rPr>
              <a:t>·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</a:p>
          <a:p>
            <a:pPr>
              <a:buNone/>
              <a:defRPr/>
            </a:pPr>
            <a:r>
              <a:rPr lang="en-US" altLang="en-US" sz="3200" i="1" dirty="0">
                <a:latin typeface="Times New Roman" panose="02020603050405020304" pitchFamily="18" charset="0"/>
              </a:rPr>
              <a:t>	P(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english|want</a:t>
            </a:r>
            <a:r>
              <a:rPr lang="en-US" altLang="en-US" sz="3200" i="1" dirty="0">
                <a:latin typeface="Times New Roman" panose="02020603050405020304" pitchFamily="18" charset="0"/>
              </a:rPr>
              <a:t>) </a:t>
            </a:r>
            <a:r>
              <a:rPr lang="en-US" altLang="en-US" sz="3200" dirty="0">
                <a:latin typeface="Times New Roman" panose="02020603050405020304" pitchFamily="18" charset="0"/>
              </a:rPr>
              <a:t>·</a:t>
            </a:r>
            <a:r>
              <a:rPr lang="en-US" altLang="en-US" sz="3200" i="1" dirty="0">
                <a:latin typeface="Times New Roman" panose="02020603050405020304" pitchFamily="18" charset="0"/>
              </a:rPr>
              <a:t>   </a:t>
            </a:r>
          </a:p>
          <a:p>
            <a:pPr>
              <a:buNone/>
              <a:defRPr/>
            </a:pPr>
            <a:r>
              <a:rPr lang="en-US" altLang="en-US" sz="3200" i="1" dirty="0">
                <a:latin typeface="Times New Roman" panose="02020603050405020304" pitchFamily="18" charset="0"/>
              </a:rPr>
              <a:t>	P(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food|english</a:t>
            </a:r>
            <a:r>
              <a:rPr lang="en-US" altLang="en-US" sz="3200" i="1" dirty="0">
                <a:latin typeface="Times New Roman" panose="02020603050405020304" pitchFamily="18" charset="0"/>
              </a:rPr>
              <a:t>) </a:t>
            </a:r>
            <a:r>
              <a:rPr lang="en-US" altLang="en-US" sz="3200" dirty="0">
                <a:latin typeface="Times New Roman" panose="02020603050405020304" pitchFamily="18" charset="0"/>
              </a:rPr>
              <a:t>·</a:t>
            </a:r>
            <a:r>
              <a:rPr lang="en-US" altLang="en-US" sz="3200" i="1" dirty="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200" i="1" dirty="0">
                <a:latin typeface="Times New Roman" panose="02020603050405020304" pitchFamily="18" charset="0"/>
              </a:rPr>
              <a:t>	P(&lt;/s&gt;|food)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200" i="1" dirty="0">
                <a:latin typeface="Times New Roman" panose="02020603050405020304" pitchFamily="18" charset="0"/>
              </a:rPr>
              <a:t>  </a:t>
            </a:r>
            <a:r>
              <a:rPr lang="en-US" altLang="en-US" sz="3200" dirty="0">
                <a:latin typeface="Times New Roman" panose="02020603050405020304" pitchFamily="18" charset="0"/>
              </a:rPr>
              <a:t>= 0.000031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Captures Rough Linguistic Knowledge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english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 | want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)  = 0.0011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chinese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 | want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) =  0.0065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to | want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) = .66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eat | 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) = .28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food | 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) = 0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want | spend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) = 0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i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 | &lt;s&gt;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) = .25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Practical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Compute in log space</a:t>
            </a:r>
          </a:p>
          <a:p>
            <a:pPr lvl="1">
              <a:defRPr/>
            </a:pPr>
            <a:r>
              <a:rPr lang="en-US" sz="2200" dirty="0"/>
              <a:t>Avoid underflow</a:t>
            </a:r>
          </a:p>
          <a:p>
            <a:pPr lvl="1">
              <a:defRPr/>
            </a:pPr>
            <a:r>
              <a:rPr lang="en-US" sz="2200" dirty="0"/>
              <a:t>Adding is faster than multiplying</a:t>
            </a:r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sz="2400" dirty="0">
                <a:latin typeface="+mj-lt"/>
              </a:rPr>
              <a:t>log(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•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•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 •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4</a:t>
            </a:r>
            <a:r>
              <a:rPr lang="en-US" sz="2400" dirty="0">
                <a:latin typeface="+mj-lt"/>
              </a:rPr>
              <a:t>) </a:t>
            </a:r>
            <a:r>
              <a:rPr lang="en-US" sz="2400" dirty="0"/>
              <a:t>= </a:t>
            </a:r>
            <a:r>
              <a:rPr lang="en-US" sz="2400" dirty="0">
                <a:latin typeface="+mj-lt"/>
              </a:rPr>
              <a:t>log(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) + log(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) + log(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) + log(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4</a:t>
            </a:r>
            <a:r>
              <a:rPr lang="en-US" sz="2400" dirty="0">
                <a:latin typeface="+mj-lt"/>
              </a:rPr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/>
              <a:t>Shannon’</a:t>
            </a:r>
            <a:r>
              <a:rPr lang="en-US" altLang="ja-JP" sz="4800"/>
              <a:t>s Game</a:t>
            </a:r>
            <a:endParaRPr lang="en-US" altLang="en-US" sz="4800"/>
          </a:p>
        </p:txBody>
      </p:sp>
      <p:sp>
        <p:nvSpPr>
          <p:cNvPr id="5939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239920"/>
            <a:ext cx="6096001" cy="529423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ja-JP" dirty="0">
                <a:solidFill>
                  <a:schemeClr val="accent1"/>
                </a:solidFill>
                <a:ea typeface="+mn-ea"/>
              </a:rPr>
              <a:t>What if we turn these models around and use them to </a:t>
            </a:r>
            <a:r>
              <a:rPr lang="en-US" altLang="ja-JP" i="1" dirty="0">
                <a:solidFill>
                  <a:srgbClr val="C00000"/>
                </a:solidFill>
                <a:ea typeface="+mn-ea"/>
              </a:rPr>
              <a:t>generate </a:t>
            </a:r>
            <a:r>
              <a:rPr lang="en-US" altLang="ja-JP" dirty="0">
                <a:solidFill>
                  <a:srgbClr val="C00000"/>
                </a:solidFill>
                <a:ea typeface="+mn-ea"/>
              </a:rPr>
              <a:t>random sentences</a:t>
            </a:r>
            <a:r>
              <a:rPr lang="en-US" altLang="ja-JP" dirty="0">
                <a:solidFill>
                  <a:schemeClr val="accent1"/>
                </a:solidFill>
                <a:ea typeface="+mn-ea"/>
              </a:rPr>
              <a:t> that are </a:t>
            </a:r>
            <a:r>
              <a:rPr lang="en-US" altLang="ja-JP" i="1" dirty="0">
                <a:solidFill>
                  <a:srgbClr val="C00000"/>
                </a:solidFill>
                <a:ea typeface="+mn-ea"/>
              </a:rPr>
              <a:t>like</a:t>
            </a:r>
            <a:r>
              <a:rPr lang="en-US" altLang="ja-JP" i="1" dirty="0">
                <a:solidFill>
                  <a:schemeClr val="accent2"/>
                </a:solidFill>
                <a:ea typeface="+mn-ea"/>
              </a:rPr>
              <a:t> </a:t>
            </a:r>
            <a:r>
              <a:rPr lang="en-US" altLang="ja-JP" dirty="0">
                <a:solidFill>
                  <a:schemeClr val="accent1"/>
                </a:solidFill>
                <a:ea typeface="+mn-ea"/>
              </a:rPr>
              <a:t>the sentences from which the model was derived.</a:t>
            </a:r>
          </a:p>
          <a:p>
            <a:pPr marL="0" indent="0">
              <a:buNone/>
              <a:defRPr/>
            </a:pPr>
            <a:endParaRPr lang="en-US" altLang="en-US" sz="2400" dirty="0">
              <a:solidFill>
                <a:schemeClr val="accent1"/>
              </a:solidFill>
            </a:endParaRP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629400"/>
            <a:ext cx="2438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400" b="0">
                <a:solidFill>
                  <a:srgbClr val="181813"/>
                </a:solidFill>
                <a:cs typeface="Arial" charset="0"/>
              </a:rPr>
              <a:t>Jim Martin       </a:t>
            </a:r>
            <a:endParaRPr kumimoji="0" lang="en-US" altLang="en-US" sz="2400" b="0">
              <a:solidFill>
                <a:srgbClr val="181813"/>
              </a:solidFill>
              <a:cs typeface="Arial" charset="0"/>
            </a:endParaRPr>
          </a:p>
        </p:txBody>
      </p:sp>
      <p:pic>
        <p:nvPicPr>
          <p:cNvPr id="581636" name="Picture 4" descr="shann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1" y="1331181"/>
            <a:ext cx="1401762" cy="197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1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The Shannon Visualization Method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400" dirty="0">
                <a:latin typeface="Calibri" charset="0"/>
              </a:rPr>
              <a:t>Generate random sentences: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>
                <a:latin typeface="Calibri" charset="0"/>
              </a:rPr>
              <a:t>Choose a random bigram &lt;s&gt;, w according to its probability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>
                <a:latin typeface="Calibri" charset="0"/>
              </a:rPr>
              <a:t>Choose a random bigram (w, x) according to its probability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>
                <a:latin typeface="Calibri" charset="0"/>
              </a:rPr>
              <a:t>repeat until we choose &lt;/s&gt;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charset="0"/>
              </a:rPr>
              <a:t>string the words together</a:t>
            </a:r>
            <a:endParaRPr lang="en-US" sz="2400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A50021"/>
                </a:solidFill>
                <a:latin typeface="Verdana" charset="0"/>
              </a:rPr>
              <a:t>	</a:t>
            </a:r>
            <a:r>
              <a:rPr lang="en-US" sz="2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&lt;s&gt; I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            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want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         </a:t>
            </a:r>
            <a:r>
              <a:rPr lang="en-US" sz="2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want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 to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                   </a:t>
            </a:r>
            <a:r>
              <a:rPr lang="en-US" sz="2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to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 eat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 		              </a:t>
            </a:r>
            <a:r>
              <a:rPr lang="en-US" sz="2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eat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 Chinese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			     </a:t>
            </a:r>
            <a:r>
              <a:rPr lang="en-US" sz="2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Chinese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 food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			                    </a:t>
            </a:r>
            <a:r>
              <a:rPr lang="en-US" sz="2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food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 panose="020F0502020204030204" pitchFamily="34" charset="0"/>
              </a:rPr>
              <a:t> &lt;/s&gt;</a:t>
            </a:r>
          </a:p>
          <a:p>
            <a:pPr eaLnBrk="1" hangingPunct="1">
              <a:defRPr/>
            </a:pPr>
            <a:endParaRPr lang="en-US" sz="1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Approximating Shakespeare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CCBAEC-C943-41F6-968B-3D15641B1174}"/>
              </a:ext>
            </a:extLst>
          </p:cNvPr>
          <p:cNvSpPr txBox="1"/>
          <p:nvPr/>
        </p:nvSpPr>
        <p:spPr>
          <a:xfrm>
            <a:off x="1516591" y="838200"/>
            <a:ext cx="10218209" cy="57708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Unigram</a:t>
            </a:r>
          </a:p>
          <a:p>
            <a:r>
              <a:rPr lang="en-US" sz="1800" dirty="0"/>
              <a:t>To him swallowed confess hear both. Which. Of save on trail for are ay device and rote life have</a:t>
            </a:r>
          </a:p>
          <a:p>
            <a:r>
              <a:rPr lang="en-US" sz="1800" dirty="0"/>
              <a:t>Every enter now severally so, let</a:t>
            </a:r>
          </a:p>
          <a:p>
            <a:r>
              <a:rPr lang="en-US" sz="1800" dirty="0"/>
              <a:t>Hill he late speaks; or! a more to leg less first you enter</a:t>
            </a:r>
          </a:p>
          <a:p>
            <a:r>
              <a:rPr lang="en-US" sz="1800" dirty="0"/>
              <a:t>Are where exeunt and sighs have rise excellency took of.. Sleep knave we. near; vile like</a:t>
            </a:r>
          </a:p>
          <a:p>
            <a:pPr algn="ctr">
              <a:lnSpc>
                <a:spcPct val="150000"/>
              </a:lnSpc>
            </a:pPr>
            <a:r>
              <a:rPr lang="en-US" sz="1800" b="1" dirty="0"/>
              <a:t>Bigram</a:t>
            </a:r>
          </a:p>
          <a:p>
            <a:r>
              <a:rPr lang="en-US" sz="1800" dirty="0"/>
              <a:t>What means, sir. I confess she? then all sorts, he is trim, captain.</a:t>
            </a:r>
          </a:p>
          <a:p>
            <a:r>
              <a:rPr lang="en-US" sz="1800" dirty="0"/>
              <a:t>Why dost stand forth thy canopy, forsooth; he is this palpable hit the King Henry. Live king. Follow.</a:t>
            </a:r>
          </a:p>
          <a:p>
            <a:r>
              <a:rPr lang="en-US" sz="1800" dirty="0"/>
              <a:t>What we, hath got so she that I rest and sent to scold and nature bankrupt, nor the first gentleman?</a:t>
            </a:r>
          </a:p>
          <a:p>
            <a:pPr algn="ctr">
              <a:lnSpc>
                <a:spcPct val="150000"/>
              </a:lnSpc>
            </a:pPr>
            <a:r>
              <a:rPr lang="en-US" sz="1800" b="1" dirty="0"/>
              <a:t>Trigram</a:t>
            </a:r>
          </a:p>
          <a:p>
            <a:r>
              <a:rPr lang="en-US" sz="1800" dirty="0"/>
              <a:t>Sweet prince, Falstaff shall die. Harry of Monmouth’s grave.</a:t>
            </a:r>
          </a:p>
          <a:p>
            <a:r>
              <a:rPr lang="en-US" sz="1800" dirty="0"/>
              <a:t>This shall forbid it should be branded, if renown made it empty.</a:t>
            </a:r>
          </a:p>
          <a:p>
            <a:r>
              <a:rPr lang="en-US" sz="1800" dirty="0"/>
              <a:t>Indeed the duke; and had a very good friend.</a:t>
            </a:r>
          </a:p>
          <a:p>
            <a:r>
              <a:rPr lang="en-US" sz="1800" dirty="0"/>
              <a:t>Fly, and will rid me these news of price. Therefore the sadness of parting, as they say, ‘tis done.</a:t>
            </a:r>
          </a:p>
          <a:p>
            <a:pPr algn="ctr">
              <a:lnSpc>
                <a:spcPct val="150000"/>
              </a:lnSpc>
            </a:pPr>
            <a:r>
              <a:rPr lang="en-US" sz="1800" b="1" dirty="0"/>
              <a:t>Quadrigram</a:t>
            </a:r>
          </a:p>
          <a:p>
            <a:r>
              <a:rPr lang="en-US" sz="1800" dirty="0"/>
              <a:t>King Henry. What! I will go seek the traitor Gloucester. Exeunt some of the watch. A great banquet </a:t>
            </a:r>
            <a:r>
              <a:rPr lang="en-US" sz="1800" dirty="0" err="1"/>
              <a:t>serv’d</a:t>
            </a:r>
            <a:r>
              <a:rPr lang="en-US" sz="1800" dirty="0"/>
              <a:t> in;</a:t>
            </a:r>
          </a:p>
          <a:p>
            <a:r>
              <a:rPr lang="en-US" sz="1800" dirty="0"/>
              <a:t>Will you not tell me who I am?</a:t>
            </a:r>
          </a:p>
          <a:p>
            <a:r>
              <a:rPr lang="en-US" sz="1800" dirty="0"/>
              <a:t>It cannot be but so.</a:t>
            </a:r>
          </a:p>
          <a:p>
            <a:r>
              <a:rPr lang="en-US" sz="1800" dirty="0"/>
              <a:t>Indeed the short and the long. Marry, “tis a noble Lepidus.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Shakespeare as corpus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Calibri" charset="0"/>
              </a:rPr>
              <a:t>N=884,647 tokens, V=29,066</a:t>
            </a:r>
          </a:p>
          <a:p>
            <a:pPr eaLnBrk="1" hangingPunct="1">
              <a:defRPr/>
            </a:pPr>
            <a:r>
              <a:rPr lang="en-US" sz="2800" dirty="0">
                <a:latin typeface="Calibri" charset="0"/>
              </a:rPr>
              <a:t>Shakespeare produced 300,000 bigram types out of V</a:t>
            </a:r>
            <a:r>
              <a:rPr lang="en-US" sz="2800" baseline="30000" dirty="0">
                <a:latin typeface="Calibri" charset="0"/>
              </a:rPr>
              <a:t>2</a:t>
            </a:r>
            <a:r>
              <a:rPr lang="en-US" sz="2800" dirty="0">
                <a:latin typeface="Calibri" charset="0"/>
              </a:rPr>
              <a:t>= 844 million possible bigrams:  so, 99.96% of the possible bigrams were never seen (have zero entries in the table)</a:t>
            </a:r>
            <a:endParaRPr lang="en-US" sz="3200" dirty="0">
              <a:latin typeface="Calibri" charset="0"/>
            </a:endParaRPr>
          </a:p>
          <a:p>
            <a:pPr eaLnBrk="1" hangingPunct="1">
              <a:defRPr/>
            </a:pPr>
            <a:r>
              <a:rPr lang="en-US" sz="2800" dirty="0" err="1">
                <a:latin typeface="Calibri" charset="0"/>
              </a:rPr>
              <a:t>Quadrigrams</a:t>
            </a:r>
            <a:r>
              <a:rPr lang="en-US" sz="2800" dirty="0">
                <a:latin typeface="Calibri" charset="0"/>
              </a:rPr>
              <a:t>:</a:t>
            </a:r>
            <a:endParaRPr lang="en-US" sz="3200" dirty="0">
              <a:latin typeface="Calibri" charset="0"/>
            </a:endParaRPr>
          </a:p>
          <a:p>
            <a:pPr lvl="1"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What's coming out looks like Shakespeare because it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 Shakespeare</a:t>
            </a: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Probabilistic Language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447801"/>
            <a:ext cx="8610599" cy="4835525"/>
          </a:xfrm>
        </p:spPr>
        <p:txBody>
          <a:bodyPr/>
          <a:lstStyle/>
          <a:p>
            <a:pPr>
              <a:defRPr/>
            </a:pPr>
            <a:r>
              <a:rPr lang="en-US" dirty="0"/>
              <a:t>Goal: assign a probability to a sentence</a:t>
            </a:r>
          </a:p>
          <a:p>
            <a:pPr>
              <a:defRPr/>
            </a:pPr>
            <a:r>
              <a:rPr lang="en-US" dirty="0"/>
              <a:t>Machine Translation:</a:t>
            </a:r>
          </a:p>
          <a:p>
            <a:pPr lvl="1">
              <a:defRPr/>
            </a:pPr>
            <a:r>
              <a:rPr lang="en-US" dirty="0"/>
              <a:t>P(high winds </a:t>
            </a:r>
            <a:r>
              <a:rPr lang="en-US" dirty="0" err="1"/>
              <a:t>tonite</a:t>
            </a:r>
            <a:r>
              <a:rPr lang="en-US" dirty="0"/>
              <a:t>) &gt; P(large winds </a:t>
            </a:r>
            <a:r>
              <a:rPr lang="en-US" dirty="0" err="1"/>
              <a:t>tonite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Spell Correction</a:t>
            </a:r>
          </a:p>
          <a:p>
            <a:pPr lvl="1">
              <a:defRPr/>
            </a:pPr>
            <a:r>
              <a:rPr lang="en-US" dirty="0"/>
              <a:t>“The oﬃce is about ﬁfteen minuets from my house"</a:t>
            </a:r>
          </a:p>
          <a:p>
            <a:pPr lvl="2">
              <a:defRPr/>
            </a:pPr>
            <a:r>
              <a:rPr lang="en-US" dirty="0"/>
              <a:t>P(about ﬁfteen minutes from) &gt; P(about ﬁfteen minuets from)</a:t>
            </a:r>
          </a:p>
          <a:p>
            <a:pPr>
              <a:defRPr/>
            </a:pPr>
            <a:r>
              <a:rPr lang="en-US" dirty="0"/>
              <a:t>Speech Recognition</a:t>
            </a:r>
          </a:p>
          <a:p>
            <a:pPr lvl="1">
              <a:defRPr/>
            </a:pPr>
            <a:r>
              <a:rPr lang="en-US" dirty="0"/>
              <a:t>P(I saw a van) &gt;&gt;  P(eyes awe of an)	</a:t>
            </a:r>
          </a:p>
          <a:p>
            <a:pPr>
              <a:defRPr/>
            </a:pPr>
            <a:r>
              <a:rPr lang="en-US" dirty="0"/>
              <a:t>Language identification</a:t>
            </a:r>
          </a:p>
          <a:p>
            <a:pPr lvl="1">
              <a:defRPr/>
            </a:pPr>
            <a:r>
              <a:rPr lang="en-US" dirty="0"/>
              <a:t>s from unknown language </a:t>
            </a:r>
            <a:r>
              <a:rPr lang="en-US" dirty="0" err="1"/>
              <a:t>Ita</a:t>
            </a:r>
            <a:r>
              <a:rPr lang="en-US" dirty="0"/>
              <a:t> or </a:t>
            </a:r>
            <a:r>
              <a:rPr lang="en-US" dirty="0" err="1"/>
              <a:t>Eng</a:t>
            </a:r>
            <a:endParaRPr lang="en-US" dirty="0"/>
          </a:p>
          <a:p>
            <a:pPr lvl="1">
              <a:defRPr/>
            </a:pPr>
            <a:r>
              <a:rPr lang="en-US" dirty="0" err="1"/>
              <a:t>Lita</a:t>
            </a:r>
            <a:r>
              <a:rPr lang="en-US" dirty="0"/>
              <a:t>, </a:t>
            </a:r>
            <a:r>
              <a:rPr lang="en-US" dirty="0" err="1"/>
              <a:t>Leng</a:t>
            </a:r>
            <a:r>
              <a:rPr lang="en-US" dirty="0"/>
              <a:t> language </a:t>
            </a:r>
            <a:r>
              <a:rPr lang="en-US" dirty="0" err="1"/>
              <a:t>modele</a:t>
            </a:r>
            <a:r>
              <a:rPr lang="en-US" dirty="0"/>
              <a:t> for Italian and </a:t>
            </a:r>
            <a:r>
              <a:rPr lang="en-US" dirty="0" err="1"/>
              <a:t>Ebglish</a:t>
            </a:r>
            <a:endParaRPr lang="en-US" dirty="0"/>
          </a:p>
          <a:p>
            <a:pPr lvl="1">
              <a:defRPr/>
            </a:pPr>
            <a:r>
              <a:rPr lang="en-US" dirty="0" err="1"/>
              <a:t>LIts</a:t>
            </a:r>
            <a:r>
              <a:rPr lang="en-US" dirty="0"/>
              <a:t>(s) &gt; </a:t>
            </a:r>
            <a:r>
              <a:rPr lang="en-US" dirty="0" err="1"/>
              <a:t>LEng</a:t>
            </a:r>
            <a:r>
              <a:rPr lang="en-US" dirty="0"/>
              <a:t>(s)</a:t>
            </a:r>
          </a:p>
          <a:p>
            <a:pPr>
              <a:defRPr/>
            </a:pPr>
            <a:r>
              <a:rPr lang="en-US" dirty="0"/>
              <a:t>Summarization, question-­answering, etc.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dirty="0"/>
              <a:t>The Wall Street Journal is not Shakespeare (no offense)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CD4A6F-5A4B-4929-BCF0-EAA42E989994}"/>
              </a:ext>
            </a:extLst>
          </p:cNvPr>
          <p:cNvSpPr/>
          <p:nvPr/>
        </p:nvSpPr>
        <p:spPr>
          <a:xfrm>
            <a:off x="1676401" y="1600200"/>
            <a:ext cx="9601199" cy="36625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Unigram</a:t>
            </a:r>
          </a:p>
          <a:p>
            <a:r>
              <a:rPr lang="en-US" sz="1800" dirty="0"/>
              <a:t>Months the my and issue of year foreign new exchange’s </a:t>
            </a:r>
            <a:r>
              <a:rPr lang="en-US" sz="1800" dirty="0" err="1"/>
              <a:t>september</a:t>
            </a:r>
            <a:r>
              <a:rPr lang="en-US" sz="1800" dirty="0"/>
              <a:t> were recession ex-</a:t>
            </a:r>
          </a:p>
          <a:p>
            <a:r>
              <a:rPr lang="en-US" sz="1800" dirty="0"/>
              <a:t>change new endorsed a acquire to six executives</a:t>
            </a:r>
          </a:p>
          <a:p>
            <a:endParaRPr lang="en-US" sz="1800" dirty="0"/>
          </a:p>
          <a:p>
            <a:pPr algn="ctr"/>
            <a:r>
              <a:rPr lang="en-US" sz="1800" b="1" dirty="0"/>
              <a:t>Bigram</a:t>
            </a:r>
          </a:p>
          <a:p>
            <a:r>
              <a:rPr lang="en-US" sz="1800" dirty="0"/>
              <a:t>Last December through the way to preserve the Hudson corporation N. B. E. C. Taylor</a:t>
            </a:r>
          </a:p>
          <a:p>
            <a:r>
              <a:rPr lang="en-US" sz="1800" dirty="0"/>
              <a:t>would seem to complete the major central planners one point five percent of U. S. E. has</a:t>
            </a:r>
          </a:p>
          <a:p>
            <a:r>
              <a:rPr lang="en-US" sz="1800" dirty="0"/>
              <a:t>already old M. X. corporation of living on information such as more frequently fishing to</a:t>
            </a:r>
          </a:p>
          <a:p>
            <a:r>
              <a:rPr lang="en-US" sz="1800" dirty="0"/>
              <a:t>keep her</a:t>
            </a:r>
          </a:p>
          <a:p>
            <a:endParaRPr lang="en-US" sz="1800" dirty="0"/>
          </a:p>
          <a:p>
            <a:pPr algn="ctr"/>
            <a:r>
              <a:rPr lang="en-US" sz="1800" b="1" dirty="0"/>
              <a:t>Trigram</a:t>
            </a:r>
          </a:p>
          <a:p>
            <a:r>
              <a:rPr lang="en-US" sz="1800" dirty="0"/>
              <a:t>They also point to ninety nine point six billion dollars from two hundred four oh six three</a:t>
            </a:r>
          </a:p>
          <a:p>
            <a:r>
              <a:rPr lang="en-US" sz="1800" dirty="0"/>
              <a:t>percent of the rates of interest stores as Mexico and Brazil on market conditions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06E1-8B6D-44C2-87BB-14DB0F01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OpenAI</a:t>
            </a:r>
            <a:r>
              <a:rPr lang="en-US" dirty="0"/>
              <a:t> Model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53C9-6FAD-4780-853D-A773D4472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Large-scale unsupervised language model which generates coherent paragraphs of text, achieves state-of-the-art performance on many language modeling benchmarks, and performs rudimentary reading comprehension, machine translation, question answering, and summarization — all without task-specific training.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Model, called GPT-2, was trained simply to predict the next word in 40GB of Internet text.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effectLst/>
              </a:rPr>
              <a:t>Due to our concerns about malicious applications of the technology, we are not releasing the trained model.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https://blog.openai.com/better-language-models/</a:t>
            </a:r>
          </a:p>
        </p:txBody>
      </p:sp>
    </p:spTree>
    <p:extLst>
      <p:ext uri="{BB962C8B-B14F-4D97-AF65-F5344CB8AC3E}">
        <p14:creationId xmlns:p14="http://schemas.microsoft.com/office/powerpoint/2010/main" val="4262818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ED85-2B06-4E1D-9692-AFA7389F1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GPT-2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BEE9A-3D4F-49EF-896E-E9411878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601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SYSTEM PROMPT (HUMAN-WRITTEN)</a:t>
            </a:r>
          </a:p>
          <a:p>
            <a:pPr marL="0" indent="0">
              <a:buNone/>
            </a:pPr>
            <a:r>
              <a:rPr lang="en-US" sz="2000" dirty="0"/>
              <a:t>In a shocking finding, scientist discovered a herd of unicorns living in a remote, previously unexplored valley, in the Andes Mountains. Even more surprising to the researchers was the fact that the unicorns spoke perfect English.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MODEL COMPLETION (MACHINE-WRITTEN, 10 TRIES)</a:t>
            </a:r>
          </a:p>
          <a:p>
            <a:pPr marL="0" indent="0">
              <a:buNone/>
            </a:pPr>
            <a:r>
              <a:rPr lang="en-US" sz="2000" dirty="0"/>
              <a:t>The scientist named the population, after their distinctive horn, Ovid’s Unicorn. These four-horned, silver-white unicorns were previously unknown to science.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Now, after almost two centuries, the mystery of what sparked this odd phenomenon is finally solved.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Dr. Jorge Pérez, an evolutionary biologist from the University of La Paz, and several companions, were exploring the Andes Mountains when they found a small valley, with no other animals or humans. Pérez noticed that the valley had what appeared to be a natural fountain, surrounded by two peaks of rock and silver snow.</a:t>
            </a:r>
          </a:p>
        </p:txBody>
      </p:sp>
    </p:spTree>
    <p:extLst>
      <p:ext uri="{BB962C8B-B14F-4D97-AF65-F5344CB8AC3E}">
        <p14:creationId xmlns:p14="http://schemas.microsoft.com/office/powerpoint/2010/main" val="1006421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Lesson 1: the Perils of Overfitting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Calibri" panose="020F0502020204030204" pitchFamily="34" charset="0"/>
              </a:rPr>
              <a:t>N-grams only work well for word prediction if the test corpus looks like the training corpus</a:t>
            </a:r>
          </a:p>
          <a:p>
            <a:pPr lvl="1" eaLnBrk="1" hangingPunct="1"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 real life, it often </a:t>
            </a:r>
            <a:r>
              <a:rPr lang="en-US" altLang="en-US" sz="2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doesn</a:t>
            </a:r>
            <a:r>
              <a:rPr lang="ja-JP" alt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en-US" altLang="ja-JP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</a:p>
          <a:p>
            <a:pPr lvl="1" eaLnBrk="1" hangingPunct="1"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need to train robust models, adapt to test set, etc.</a:t>
            </a: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Train and Test Corpora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4640" y="1371600"/>
            <a:ext cx="9406760" cy="48355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b="0" dirty="0">
                <a:latin typeface="Calibri" panose="020F0502020204030204" pitchFamily="34" charset="0"/>
                <a:ea typeface="+mn-ea"/>
              </a:rPr>
              <a:t>A language model must be trained on a </a:t>
            </a:r>
            <a:r>
              <a:rPr lang="en-US" altLang="en-US" b="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</a:rPr>
              <a:t>large corpus</a:t>
            </a:r>
            <a:r>
              <a:rPr lang="en-US" altLang="en-US" b="0" dirty="0">
                <a:latin typeface="Calibri" panose="020F0502020204030204" pitchFamily="34" charset="0"/>
                <a:ea typeface="+mn-ea"/>
              </a:rPr>
              <a:t> of text to estimate good parameter values.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latin typeface="Calibri" panose="020F0502020204030204" pitchFamily="34" charset="0"/>
                <a:ea typeface="+mn-ea"/>
              </a:rPr>
              <a:t>Model can be evaluated based on its ability to predict a high probability for a </a:t>
            </a:r>
            <a:r>
              <a:rPr lang="en-US" altLang="en-US" b="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</a:rPr>
              <a:t>disjoint (held-out) test corpus</a:t>
            </a:r>
            <a:r>
              <a:rPr lang="en-US" altLang="en-US" b="0" dirty="0">
                <a:latin typeface="Calibri" panose="020F0502020204030204" pitchFamily="34" charset="0"/>
                <a:ea typeface="+mn-ea"/>
              </a:rPr>
              <a:t> (testing on the training corpus would give an optimistically biased estimate).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latin typeface="Calibri" panose="020F0502020204030204" pitchFamily="34" charset="0"/>
                <a:ea typeface="+mn-ea"/>
              </a:rPr>
              <a:t>Ideally, the training (and test) corpus should be </a:t>
            </a:r>
            <a:r>
              <a:rPr lang="en-US" altLang="en-US" b="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</a:rPr>
              <a:t>representative</a:t>
            </a:r>
            <a:r>
              <a:rPr lang="en-US" altLang="en-US" b="0" dirty="0">
                <a:latin typeface="Calibri" panose="020F0502020204030204" pitchFamily="34" charset="0"/>
                <a:ea typeface="+mn-ea"/>
              </a:rPr>
              <a:t> of the actual application data.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latin typeface="Calibri" panose="020F0502020204030204" pitchFamily="34" charset="0"/>
                <a:ea typeface="+mn-ea"/>
              </a:rPr>
              <a:t>May need to </a:t>
            </a:r>
            <a:r>
              <a:rPr lang="en-US" altLang="en-US" b="0" i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</a:rPr>
              <a:t>adapt</a:t>
            </a:r>
            <a:r>
              <a:rPr lang="en-US" altLang="en-US" b="0" dirty="0">
                <a:latin typeface="Calibri" panose="020F0502020204030204" pitchFamily="34" charset="0"/>
                <a:ea typeface="+mn-ea"/>
              </a:rPr>
              <a:t> a general model to a small amount of new (</a:t>
            </a:r>
            <a:r>
              <a:rPr lang="en-US" altLang="en-US" b="0" i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</a:rPr>
              <a:t>in-domain</a:t>
            </a:r>
            <a:r>
              <a:rPr lang="en-US" altLang="en-US" b="0" dirty="0">
                <a:latin typeface="Calibri" panose="020F0502020204030204" pitchFamily="34" charset="0"/>
                <a:ea typeface="+mn-ea"/>
              </a:rPr>
              <a:t>) data by adding highly weighted small corpus to original training data.</a:t>
            </a:r>
          </a:p>
          <a:p>
            <a:pPr>
              <a:lnSpc>
                <a:spcPct val="90000"/>
              </a:lnSpc>
              <a:defRPr/>
            </a:pPr>
            <a:endParaRPr lang="en-US" altLang="en-US" b="0" dirty="0">
              <a:latin typeface="Calibri" panose="020F0502020204030204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Smoothing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5400"/>
              <a:t>Smoothing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4640" y="1066800"/>
            <a:ext cx="8077200" cy="5546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/>
              <a:t>Since there are a combinatorial number of possible word sequences, many </a:t>
            </a:r>
            <a:r>
              <a:rPr lang="en-US" altLang="en-US" sz="2400" dirty="0">
                <a:solidFill>
                  <a:srgbClr val="C00000"/>
                </a:solidFill>
              </a:rPr>
              <a:t>rare</a:t>
            </a:r>
            <a:r>
              <a:rPr lang="en-US" altLang="en-US" sz="2400" dirty="0"/>
              <a:t> (but not impossible) combinations </a:t>
            </a:r>
            <a:r>
              <a:rPr lang="en-US" altLang="en-US" sz="2400" dirty="0">
                <a:solidFill>
                  <a:srgbClr val="C00000"/>
                </a:solidFill>
              </a:rPr>
              <a:t>never occur in tra</a:t>
            </a:r>
            <a:r>
              <a:rPr lang="en-US" altLang="en-US" sz="2400" dirty="0"/>
              <a:t>ining, so MLE incorrectly assigns </a:t>
            </a:r>
            <a:r>
              <a:rPr lang="en-US" altLang="en-US" sz="2400" dirty="0">
                <a:solidFill>
                  <a:srgbClr val="C00000"/>
                </a:solidFill>
              </a:rPr>
              <a:t>zero</a:t>
            </a:r>
            <a:r>
              <a:rPr lang="en-US" altLang="en-US" sz="2400" dirty="0"/>
              <a:t> to many parameters (aka </a:t>
            </a:r>
            <a:r>
              <a:rPr lang="en-US" altLang="en-US" sz="2400" i="1" dirty="0">
                <a:solidFill>
                  <a:srgbClr val="C00000"/>
                </a:solidFill>
              </a:rPr>
              <a:t>sparse data</a:t>
            </a:r>
            <a:r>
              <a:rPr lang="en-US" altLang="en-US" sz="2400" dirty="0"/>
              <a:t>).</a:t>
            </a:r>
          </a:p>
          <a:p>
            <a:pPr>
              <a:defRPr/>
            </a:pPr>
            <a:r>
              <a:rPr lang="en-US" altLang="en-US" sz="2400" dirty="0"/>
              <a:t>If a new combination occurs during testing, it is given a probability of zero and the </a:t>
            </a:r>
            <a:r>
              <a:rPr lang="en-US" altLang="en-US" sz="2400" dirty="0">
                <a:solidFill>
                  <a:srgbClr val="FF0000"/>
                </a:solidFill>
              </a:rPr>
              <a:t>entire sequence gets a probability of zero</a:t>
            </a:r>
            <a:r>
              <a:rPr lang="en-US" altLang="en-US" sz="2400" dirty="0"/>
              <a:t> (i.e. infinite perplexity).</a:t>
            </a:r>
          </a:p>
          <a:p>
            <a:pPr>
              <a:defRPr/>
            </a:pPr>
            <a:r>
              <a:rPr lang="en-US" altLang="en-US" sz="2400" dirty="0"/>
              <a:t>Parameters are </a:t>
            </a:r>
            <a:r>
              <a:rPr lang="en-US" altLang="en-US" sz="2400" i="1" dirty="0">
                <a:solidFill>
                  <a:srgbClr val="C00000"/>
                </a:solidFill>
              </a:rPr>
              <a:t>smoothed</a:t>
            </a:r>
            <a:r>
              <a:rPr lang="en-US" altLang="en-US" sz="2400" dirty="0"/>
              <a:t> (aka </a:t>
            </a:r>
            <a:r>
              <a:rPr lang="en-US" altLang="en-US" sz="2400" i="1" dirty="0">
                <a:solidFill>
                  <a:srgbClr val="C00000"/>
                </a:solidFill>
              </a:rPr>
              <a:t>regularized</a:t>
            </a:r>
            <a:r>
              <a:rPr lang="en-US" altLang="en-US" sz="2400" dirty="0"/>
              <a:t>) to reassign some probability mass to unseen events.</a:t>
            </a:r>
          </a:p>
          <a:p>
            <a:pPr lvl="1"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Adding probability mass to unseen events requires removing it from seen ones (</a:t>
            </a:r>
            <a:r>
              <a:rPr lang="en-US" alt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discounting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in order to maintain a joint distribution that sums to 1.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105918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Smoothing is like Robin Hood</a:t>
            </a:r>
            <a:endParaRPr lang="en-US" altLang="en-US" sz="6000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98892"/>
            <a:ext cx="8193088" cy="50292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124201" y="6545264"/>
            <a:ext cx="1857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latin typeface="Tw Cen MT" pitchFamily="34" charset="0"/>
              </a:rPr>
              <a:t>Slide from Dan Klein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9BF3E1-F641-4656-8ECD-FDFAB7CDB2F1}"/>
              </a:ext>
            </a:extLst>
          </p:cNvPr>
          <p:cNvSpPr/>
          <p:nvPr/>
        </p:nvSpPr>
        <p:spPr>
          <a:xfrm>
            <a:off x="1600200" y="914400"/>
            <a:ext cx="8867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w Cen MT" panose="020B0602020104020603" pitchFamily="34" charset="0"/>
              </a:rPr>
              <a:t>Steal from the rich and give to the poor (in probability mass)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8382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Laplace smoothing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Also called add-one smoothing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Just add one to all the counts!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Very simple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MLE estimate:</a:t>
            </a: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Laplace estimate:</a:t>
            </a: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Reconstructed counts:</a:t>
            </a: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A1EC3F-7E2F-42D7-9188-F89DD51C4B12}"/>
                  </a:ext>
                </a:extLst>
              </p:cNvPr>
              <p:cNvSpPr txBox="1"/>
              <p:nvPr/>
            </p:nvSpPr>
            <p:spPr>
              <a:xfrm>
                <a:off x="7417445" y="2438400"/>
                <a:ext cx="1726050" cy="734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A1EC3F-7E2F-42D7-9188-F89DD51C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445" y="2438400"/>
                <a:ext cx="1726050" cy="7349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19662E-6941-4AA5-82BB-7710E7E88475}"/>
                  </a:ext>
                </a:extLst>
              </p:cNvPr>
              <p:cNvSpPr txBox="1"/>
              <p:nvPr/>
            </p:nvSpPr>
            <p:spPr>
              <a:xfrm>
                <a:off x="7390406" y="3390900"/>
                <a:ext cx="3218573" cy="8166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baseline="-25000" smtClean="0">
                          <a:latin typeface="Cambria Math" panose="02040503050406030204" pitchFamily="18" charset="0"/>
                        </a:rPr>
                        <m:t>𝐿𝑎𝑝𝑙𝑎𝑐𝑒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19662E-6941-4AA5-82BB-7710E7E88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406" y="3390900"/>
                <a:ext cx="3218573" cy="8166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97E850-A643-4616-92CA-BE3F0D0968D8}"/>
                  </a:ext>
                </a:extLst>
              </p:cNvPr>
              <p:cNvSpPr txBox="1"/>
              <p:nvPr/>
            </p:nvSpPr>
            <p:spPr>
              <a:xfrm>
                <a:off x="7368757" y="4772715"/>
                <a:ext cx="3071417" cy="8138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97E850-A643-4616-92CA-BE3F0D096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757" y="4772715"/>
                <a:ext cx="3071417" cy="8138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Laplace smoothed bigram counts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1304926"/>
            <a:ext cx="533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  <a:ea typeface="SimSun" panose="02010600030101010101" pitchFamily="2" charset="-122"/>
              </a:rPr>
              <a:t>Berkeley Restaurant Corpus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B9D28E-C559-469D-9BC3-60A9FB60E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22749"/>
              </p:ext>
            </p:extLst>
          </p:nvPr>
        </p:nvGraphicFramePr>
        <p:xfrm>
          <a:off x="2324100" y="2215514"/>
          <a:ext cx="7543800" cy="33375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2737565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1619943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8094393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03512034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63110663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86010191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1853982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1793727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897948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eat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chinese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spend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0525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897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310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147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719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chinese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35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9635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574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51658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Language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have an English speech recognition system, which answer is better?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   Speech			Interpretation</a:t>
            </a:r>
          </a:p>
          <a:p>
            <a:pPr marL="0" indent="0" algn="r">
              <a:buNone/>
              <a:defRPr/>
            </a:pPr>
            <a:r>
              <a:rPr lang="en-US" sz="2400" dirty="0"/>
              <a:t>speech recognition system</a:t>
            </a:r>
          </a:p>
          <a:p>
            <a:pPr marL="0" indent="0" algn="r">
              <a:buNone/>
              <a:defRPr/>
            </a:pPr>
            <a:r>
              <a:rPr lang="en-US" sz="2400" dirty="0"/>
              <a:t>speech cognition system</a:t>
            </a:r>
          </a:p>
          <a:p>
            <a:pPr marL="0" indent="0" algn="r">
              <a:buNone/>
              <a:defRPr/>
            </a:pPr>
            <a:r>
              <a:rPr lang="en-US" sz="2400" dirty="0"/>
              <a:t>speck podcast histamine</a:t>
            </a:r>
          </a:p>
          <a:p>
            <a:pPr marL="0" indent="0" algn="r">
              <a:buNone/>
              <a:defRPr/>
            </a:pPr>
            <a:r>
              <a:rPr lang="ja-JP" altLang="en-US" sz="2400" dirty="0"/>
              <a:t>スピーチ が 救出 ストン</a:t>
            </a:r>
            <a:endParaRPr lang="en-US" sz="240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Language models tell us the answer!</a:t>
            </a:r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05200"/>
            <a:ext cx="2667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Laplace-smoothed bigrams</a:t>
            </a:r>
          </a:p>
        </p:txBody>
      </p:sp>
      <p:pic>
        <p:nvPicPr>
          <p:cNvPr id="73732" name="Picture 5" descr="laplac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94038"/>
            <a:ext cx="91440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E83648-8E15-4B94-B943-EB376283DF3F}"/>
                  </a:ext>
                </a:extLst>
              </p:cNvPr>
              <p:cNvSpPr txBox="1"/>
              <p:nvPr/>
            </p:nvSpPr>
            <p:spPr>
              <a:xfrm>
                <a:off x="3244850" y="1455084"/>
                <a:ext cx="4928529" cy="897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)+1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E83648-8E15-4B94-B943-EB376283D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850" y="1455084"/>
                <a:ext cx="4928529" cy="8971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Reconstituted counts</a:t>
            </a:r>
          </a:p>
        </p:txBody>
      </p:sp>
      <p:pic>
        <p:nvPicPr>
          <p:cNvPr id="75779" name="Picture 5" descr="laplac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743200"/>
            <a:ext cx="91440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495BC2-A824-40AA-B890-43F80DD42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524000"/>
            <a:ext cx="6779340" cy="908383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Note big change to counts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i="1">
                <a:latin typeface="Times New Roman" panose="02020603050405020304" pitchFamily="18" charset="0"/>
              </a:rPr>
              <a:t>C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want to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/>
              <a:t>went from 608 to 238!</a:t>
            </a:r>
          </a:p>
          <a:p>
            <a:pPr eaLnBrk="1" hangingPunct="1">
              <a:defRPr/>
            </a:pPr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to|want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  <a:r>
              <a:rPr lang="en-US" altLang="en-US" sz="2400"/>
              <a:t> from .66 to .26!</a:t>
            </a:r>
          </a:p>
          <a:p>
            <a:pPr eaLnBrk="1" hangingPunct="1">
              <a:defRPr/>
            </a:pPr>
            <a:r>
              <a:rPr lang="en-US" altLang="en-US" sz="2400"/>
              <a:t>Discount </a:t>
            </a:r>
            <a:r>
              <a:rPr lang="en-US" altLang="en-US" sz="2400" i="1">
                <a:latin typeface="Times New Roman" panose="02020603050405020304" pitchFamily="18" charset="0"/>
              </a:rPr>
              <a:t>d = c*/c</a:t>
            </a:r>
          </a:p>
          <a:p>
            <a:pPr lvl="1" eaLnBrk="1" hangingPunct="1">
              <a:defRPr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  <a:r>
              <a:rPr lang="en-US" altLang="en-US" sz="2000"/>
              <a:t> for </a:t>
            </a:r>
            <a:r>
              <a:rPr lang="ja-JP" altLang="en-US" sz="2000"/>
              <a:t>“</a:t>
            </a:r>
            <a:r>
              <a:rPr lang="en-US" altLang="ja-JP" sz="2000"/>
              <a:t>chinese food</a:t>
            </a:r>
            <a:r>
              <a:rPr lang="ja-JP" altLang="en-US" sz="2000"/>
              <a:t>”</a:t>
            </a:r>
            <a:r>
              <a:rPr lang="en-US" altLang="ja-JP" sz="2000"/>
              <a:t> = .10		A 10x reduction!</a:t>
            </a:r>
          </a:p>
          <a:p>
            <a:pPr lvl="1" eaLnBrk="1" hangingPunct="1">
              <a:defRPr/>
            </a:pPr>
            <a:r>
              <a:rPr lang="en-US" altLang="en-US" sz="2000"/>
              <a:t>So in general, Laplace is a blunt instrument</a:t>
            </a:r>
          </a:p>
          <a:p>
            <a:pPr eaLnBrk="1" hangingPunct="1">
              <a:defRPr/>
            </a:pPr>
            <a:r>
              <a:rPr lang="en-US" altLang="en-US" sz="2400"/>
              <a:t>But Laplace smoothing not used for N-grams, as we have much better methods</a:t>
            </a:r>
          </a:p>
          <a:p>
            <a:pPr eaLnBrk="1" hangingPunct="1">
              <a:defRPr/>
            </a:pPr>
            <a:r>
              <a:rPr lang="en-US" altLang="en-US" sz="2400"/>
              <a:t>Despite its flaws Laplace (add-k) is however still used to smooth other probabilistic models in NLP, especially</a:t>
            </a:r>
          </a:p>
          <a:p>
            <a:pPr lvl="1" eaLnBrk="1" hangingPunct="1">
              <a:defRPr/>
            </a:pPr>
            <a:r>
              <a:rPr lang="en-US" altLang="en-US" sz="2000"/>
              <a:t>For pilot studies</a:t>
            </a:r>
          </a:p>
          <a:p>
            <a:pPr lvl="1" eaLnBrk="1" hangingPunct="1">
              <a:defRPr/>
            </a:pPr>
            <a:r>
              <a:rPr lang="en-US" altLang="en-US" sz="2000"/>
              <a:t>in domains where the number of zeros isn</a:t>
            </a:r>
            <a:r>
              <a:rPr lang="ja-JP" altLang="en-US" sz="2000"/>
              <a:t>’</a:t>
            </a:r>
            <a:r>
              <a:rPr lang="en-US" altLang="ja-JP" sz="2000"/>
              <a:t>t so huge.</a:t>
            </a:r>
            <a:endParaRPr lang="en-US" altLang="en-US" sz="2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Add-k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Add a small fraction instead of 1</a:t>
            </a: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k = 0.01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/>
              <a:t>Even better: Bayesian unigram prior smoothing for bigrams</a:t>
            </a:r>
          </a:p>
        </p:txBody>
      </p:sp>
      <p:sp>
        <p:nvSpPr>
          <p:cNvPr id="121862" name="Content Placeholder 2"/>
          <p:cNvSpPr>
            <a:spLocks noGrp="1"/>
          </p:cNvSpPr>
          <p:nvPr>
            <p:ph idx="1"/>
          </p:nvPr>
        </p:nvSpPr>
        <p:spPr>
          <a:xfrm>
            <a:off x="22098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Calibri" charset="0"/>
              </a:rPr>
              <a:t>Maximum Likelihood Estimation</a:t>
            </a:r>
          </a:p>
          <a:p>
            <a:pPr eaLnBrk="1" hangingPunct="1">
              <a:defRPr/>
            </a:pPr>
            <a:endParaRPr lang="en-US" sz="3200" dirty="0">
              <a:latin typeface="Calibri" charset="0"/>
            </a:endParaRPr>
          </a:p>
          <a:p>
            <a:pPr eaLnBrk="1" hangingPunct="1">
              <a:defRPr/>
            </a:pPr>
            <a:endParaRPr lang="en-US" sz="3200" dirty="0">
              <a:latin typeface="Calibri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Calibri" charset="0"/>
              </a:rPr>
              <a:t>Laplace Smoothing</a:t>
            </a:r>
          </a:p>
          <a:p>
            <a:pPr eaLnBrk="1" hangingPunct="1">
              <a:defRPr/>
            </a:pPr>
            <a:endParaRPr lang="en-US" sz="3200" dirty="0">
              <a:latin typeface="Calibri" charset="0"/>
            </a:endParaRPr>
          </a:p>
          <a:p>
            <a:pPr eaLnBrk="1" hangingPunct="1">
              <a:defRPr/>
            </a:pPr>
            <a:endParaRPr lang="en-US" sz="3200" dirty="0">
              <a:latin typeface="Calibri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Calibri" charset="0"/>
              </a:rPr>
              <a:t>Bayesian Prior Smoothing</a:t>
            </a:r>
          </a:p>
          <a:p>
            <a:pPr lvl="1" eaLnBrk="1" hangingPunct="1">
              <a:defRPr/>
            </a:pPr>
            <a:endParaRPr lang="en-US" sz="3200" dirty="0"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809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460539"/>
              </p:ext>
            </p:extLst>
          </p:nvPr>
        </p:nvGraphicFramePr>
        <p:xfrm>
          <a:off x="3276600" y="2057400"/>
          <a:ext cx="32877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8" name="Equation" r:id="rId3" imgW="1384300" imgH="406400" progId="Equation.3">
                  <p:embed/>
                </p:oleObj>
              </mc:Choice>
              <mc:Fallback>
                <p:oleObj name="Equation" r:id="rId3" imgW="13843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057400"/>
                        <a:ext cx="32877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429837"/>
              </p:ext>
            </p:extLst>
          </p:nvPr>
        </p:nvGraphicFramePr>
        <p:xfrm>
          <a:off x="3127376" y="3733800"/>
          <a:ext cx="46450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39" name="Equation" r:id="rId5" imgW="1955800" imgH="406400" progId="Equation.3">
                  <p:embed/>
                </p:oleObj>
              </mc:Choice>
              <mc:Fallback>
                <p:oleObj name="Equation" r:id="rId5" imgW="19558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6" y="3733800"/>
                        <a:ext cx="46450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390219"/>
              </p:ext>
            </p:extLst>
          </p:nvPr>
        </p:nvGraphicFramePr>
        <p:xfrm>
          <a:off x="3176588" y="5410200"/>
          <a:ext cx="497681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" name="Equation" r:id="rId7" imgW="2095500" imgH="406400" progId="Equation.3">
                  <p:embed/>
                </p:oleObj>
              </mc:Choice>
              <mc:Fallback>
                <p:oleObj name="Equation" r:id="rId7" imgW="2095500" imgH="40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5410200"/>
                        <a:ext cx="4976812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Lesson 2: zeros or not?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1670843" y="1157504"/>
            <a:ext cx="8616157" cy="543855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err="1"/>
              <a:t>Zipf</a:t>
            </a:r>
            <a:r>
              <a:rPr lang="ja-JP" altLang="en-US" sz="2800" dirty="0"/>
              <a:t>’</a:t>
            </a:r>
            <a:r>
              <a:rPr lang="en-US" altLang="ja-JP" sz="2800" dirty="0"/>
              <a:t>s Law: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small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number of events occur with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 frequency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large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number of events occur with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 frequency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You can quickly collect statistics on the high frequency events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You might have to wait an arbitrarily long time to get valid statistics on low frequency events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Result: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Our estimates are sparse! no counts at all for the vast bulk of things we want to estimate!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Some of the zeroes in the table are really zeros  But others are simply low frequency events you haven't seen yet.  After all, ANYTHING CAN HAPPEN!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address?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Answer: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Estimate the likelihood of unseen N-grams!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255838" y="6596064"/>
            <a:ext cx="32305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latin typeface="Times New Roman" pitchFamily="18" charset="0"/>
              </a:rPr>
              <a:t>Slide from B. Dorr and J. Hirschberg</a:t>
            </a:r>
          </a:p>
        </p:txBody>
      </p: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084" y="1157505"/>
            <a:ext cx="11811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1219200"/>
            <a:ext cx="386556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2106614" y="0"/>
            <a:ext cx="8561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5400" b="0">
                <a:latin typeface="Tw Cen MT Condensed" pitchFamily="34" charset="0"/>
              </a:rPr>
              <a:t>Zipf's law </a:t>
            </a:r>
          </a:p>
        </p:txBody>
      </p:sp>
      <p:pic>
        <p:nvPicPr>
          <p:cNvPr id="8397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752601"/>
            <a:ext cx="3529013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5438775"/>
            <a:ext cx="3810000" cy="1202510"/>
          </a:xfrm>
          <a:prstGeom prst="rect">
            <a:avLst/>
          </a:prstGeom>
          <a:gradFill rotWithShape="1">
            <a:gsLst>
              <a:gs pos="0">
                <a:srgbClr val="E8ECFF"/>
              </a:gs>
              <a:gs pos="64999">
                <a:srgbClr val="CBD4FF"/>
              </a:gs>
              <a:gs pos="100000">
                <a:srgbClr val="B7C4FF"/>
              </a:gs>
            </a:gsLst>
            <a:lin ang="5400000" scaled="1"/>
          </a:gradFill>
          <a:ln w="9525">
            <a:solidFill>
              <a:srgbClr val="A7B2F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   </a:t>
            </a: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   f </a:t>
            </a:r>
            <a:r>
              <a:rPr lang="en-US" sz="1800" dirty="0">
                <a:solidFill>
                  <a:srgbClr val="000000"/>
                </a:solidFill>
                <a:latin typeface="Symbol" pitchFamily="1" charset="2"/>
                <a:ea typeface="+mn-ea"/>
              </a:rPr>
              <a:t>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 1/r         (f proportional to 1/r)</a:t>
            </a: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   there is a constant k such that</a:t>
            </a: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   f </a:t>
            </a:r>
            <a:r>
              <a:rPr lang="en-US" sz="1800" dirty="0">
                <a:solidFill>
                  <a:srgbClr val="000000"/>
                </a:solidFill>
                <a:latin typeface="Symbol" pitchFamily="1" charset="2"/>
                <a:ea typeface="+mn-ea"/>
              </a:rPr>
              <a:t>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+mn-ea"/>
              </a:rPr>
              <a:t> r = k</a:t>
            </a:r>
          </a:p>
        </p:txBody>
      </p:sp>
      <p:pic>
        <p:nvPicPr>
          <p:cNvPr id="8397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9" y="1290637"/>
            <a:ext cx="341947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Ba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8269288" cy="761999"/>
          </a:xfrm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en-US" dirty="0" err="1"/>
              <a:t>Zipf's</a:t>
            </a:r>
            <a:r>
              <a:rPr lang="it-IT" altLang="en-US" dirty="0"/>
              <a:t> Law for the </a:t>
            </a:r>
            <a:r>
              <a:rPr lang="it-IT" altLang="en-US" dirty="0" err="1"/>
              <a:t>Brown</a:t>
            </a:r>
            <a:r>
              <a:rPr lang="it-IT" altLang="en-US" dirty="0"/>
              <a:t> Corpus </a:t>
            </a:r>
          </a:p>
        </p:txBody>
      </p:sp>
      <p:pic>
        <p:nvPicPr>
          <p:cNvPr id="860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1295401"/>
            <a:ext cx="6704013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1752600" y="1"/>
            <a:ext cx="8915400" cy="761999"/>
          </a:xfrm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en-US" sz="4800" dirty="0" err="1"/>
              <a:t>Zipf</a:t>
            </a:r>
            <a:r>
              <a:rPr lang="en-US" altLang="en-US" sz="4800" dirty="0"/>
              <a:t> law: interpretation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371600"/>
            <a:ext cx="8686800" cy="4724400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6550" indent="-336550">
              <a:spcBef>
                <a:spcPts val="600"/>
              </a:spcBef>
              <a:buClr>
                <a:srgbClr val="009999"/>
              </a:buClr>
              <a:buFont typeface="Wingdings" pitchFamily="2" charset="2"/>
              <a:buChar char="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US" altLang="en-US" dirty="0">
                <a:latin typeface="Calibri" panose="020F0502020204030204" pitchFamily="34" charset="0"/>
              </a:rPr>
              <a:t>Principle of </a:t>
            </a:r>
            <a:r>
              <a:rPr lang="en-US" altLang="en-US" i="1" dirty="0">
                <a:latin typeface="Calibri" panose="020F0502020204030204" pitchFamily="34" charset="0"/>
              </a:rPr>
              <a:t>least effort</a:t>
            </a:r>
            <a:r>
              <a:rPr lang="en-US" altLang="en-US" dirty="0">
                <a:latin typeface="Calibri" panose="020F0502020204030204" pitchFamily="34" charset="0"/>
              </a:rPr>
              <a:t>: both the speaker and the hearer in communication try to minimize effort:</a:t>
            </a:r>
          </a:p>
          <a:p>
            <a:pPr marL="736600" lvl="1" indent="-279400">
              <a:spcBef>
                <a:spcPts val="5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Speakers tend to use a small vocabulary of common (shorter) words</a:t>
            </a:r>
          </a:p>
          <a:p>
            <a:pPr marL="736600" lvl="1" indent="-279400">
              <a:spcBef>
                <a:spcPts val="5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Hearers prefer a large vocabulary of rarer less ambiguous words</a:t>
            </a:r>
          </a:p>
          <a:p>
            <a:pPr marL="736600" lvl="1" indent="-279400">
              <a:spcBef>
                <a:spcPts val="5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US" altLang="en-US" sz="2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Zipf's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law is the result of this compromise</a:t>
            </a:r>
          </a:p>
          <a:p>
            <a:pPr marL="336550" indent="-336550">
              <a:spcBef>
                <a:spcPts val="600"/>
              </a:spcBef>
              <a:buClr>
                <a:srgbClr val="009999"/>
              </a:buClr>
              <a:buFont typeface="Wingdings" pitchFamily="2" charset="2"/>
              <a:buChar char="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US" altLang="en-US" dirty="0">
                <a:latin typeface="Calibri" panose="020F0502020204030204" pitchFamily="34" charset="0"/>
              </a:rPr>
              <a:t>Other laws:</a:t>
            </a:r>
          </a:p>
          <a:p>
            <a:pPr marL="736600" lvl="1" indent="-279400">
              <a:spcBef>
                <a:spcPts val="5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Number of meanings </a:t>
            </a:r>
            <a:r>
              <a:rPr lang="en-US" altLang="en-US" sz="2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of a word obeys the law: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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1/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</a:t>
            </a:r>
            <a:r>
              <a:rPr lang="en-US" altLang="en-US" sz="2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</a:p>
          <a:p>
            <a:pPr marL="736600" lvl="1" indent="-279400">
              <a:spcBef>
                <a:spcPts val="500"/>
              </a:spcBef>
              <a:buClr>
                <a:srgbClr val="FFCC00"/>
              </a:buClr>
              <a:buFont typeface="Wingdings" pitchFamily="2" charset="2"/>
              <a:buChar char="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Inverse relationship between frequency and length</a:t>
            </a:r>
          </a:p>
        </p:txBody>
      </p:sp>
      <p:sp>
        <p:nvSpPr>
          <p:cNvPr id="88068" name="Line 3"/>
          <p:cNvSpPr>
            <a:spLocks noChangeShapeType="1"/>
          </p:cNvSpPr>
          <p:nvPr/>
        </p:nvSpPr>
        <p:spPr bwMode="auto">
          <a:xfrm>
            <a:off x="9067800" y="3837153"/>
            <a:ext cx="228600" cy="548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Practical Issues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latin typeface="Calibri" charset="0"/>
              </a:rPr>
              <a:t>We do everything in log space</a:t>
            </a:r>
          </a:p>
          <a:p>
            <a:pPr lvl="1" eaLnBrk="1" hangingPunct="1">
              <a:defRPr/>
            </a:pPr>
            <a:r>
              <a:rPr lang="en-US" sz="3200">
                <a:latin typeface="Calibri" charset="0"/>
                <a:ea typeface="ＭＳ Ｐゴシック" charset="0"/>
              </a:rPr>
              <a:t>Avoid underflow</a:t>
            </a:r>
          </a:p>
          <a:p>
            <a:pPr lvl="1" eaLnBrk="1" hangingPunct="1">
              <a:defRPr/>
            </a:pPr>
            <a:r>
              <a:rPr lang="en-US" sz="3200">
                <a:latin typeface="Calibri" charset="0"/>
                <a:ea typeface="ＭＳ Ｐゴシック" charset="0"/>
              </a:rPr>
              <a:t>(also adding is faster than multiplying)</a:t>
            </a:r>
          </a:p>
        </p:txBody>
      </p:sp>
      <p:pic>
        <p:nvPicPr>
          <p:cNvPr id="90116" name="Picture 4" descr="l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3476626"/>
            <a:ext cx="8794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Language Modeling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22426"/>
            <a:ext cx="7772400" cy="5083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>
                <a:latin typeface="Calibri" panose="020F0502020204030204" pitchFamily="34" charset="0"/>
              </a:rPr>
              <a:t>We want to compute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>
                <a:latin typeface="Calibri" panose="020F0502020204030204" pitchFamily="34" charset="0"/>
              </a:rPr>
              <a:t>	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1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3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4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5</a:t>
            </a:r>
            <a:r>
              <a:rPr lang="en-US" altLang="en-US">
                <a:latin typeface="Times New Roman" panose="02020603050405020304" pitchFamily="18" charset="0"/>
              </a:rPr>
              <a:t>…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latin typeface="Times New Roman" panose="02020603050405020304" pitchFamily="18" charset="0"/>
              </a:rPr>
              <a:t>n</a:t>
            </a:r>
            <a:r>
              <a:rPr lang="en-US" altLang="en-US">
                <a:latin typeface="Times New Roman" panose="02020603050405020304" pitchFamily="18" charset="0"/>
              </a:rPr>
              <a:t>) =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>
                <a:latin typeface="Times New Roman" panose="02020603050405020304" pitchFamily="18" charset="0"/>
              </a:rPr>
              <a:t>	= the probability of a sequence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>
                <a:latin typeface="Calibri" panose="020F0502020204030204" pitchFamily="34" charset="0"/>
              </a:rPr>
              <a:t>Alternatively we want to compute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>
                <a:latin typeface="Calibri" panose="020F0502020204030204" pitchFamily="34" charset="0"/>
              </a:rPr>
              <a:t>	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5</a:t>
            </a:r>
            <a:r>
              <a:rPr lang="en-US" altLang="en-US">
                <a:latin typeface="Times New Roman" panose="02020603050405020304" pitchFamily="18" charset="0"/>
              </a:rPr>
              <a:t>|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1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3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4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>
                <a:latin typeface="Times New Roman" panose="02020603050405020304" pitchFamily="18" charset="0"/>
              </a:rPr>
              <a:t>	= the probability of a word given some previous words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>
                <a:latin typeface="Calibri" panose="020F0502020204030204" pitchFamily="34" charset="0"/>
              </a:rPr>
              <a:t>The model that computes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>
                <a:latin typeface="Calibri" panose="020F0502020204030204" pitchFamily="34" charset="0"/>
              </a:rPr>
              <a:t>	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>
                <a:latin typeface="Times New Roman" panose="02020603050405020304" pitchFamily="18" charset="0"/>
              </a:rPr>
              <a:t>) or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>
                <a:latin typeface="Times New Roman" panose="02020603050405020304" pitchFamily="18" charset="0"/>
              </a:rPr>
              <a:t>	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latin typeface="Times New Roman" panose="02020603050405020304" pitchFamily="18" charset="0"/>
              </a:rPr>
              <a:t>n</a:t>
            </a:r>
            <a:r>
              <a:rPr lang="en-US" altLang="en-US">
                <a:latin typeface="Times New Roman" panose="02020603050405020304" pitchFamily="18" charset="0"/>
              </a:rPr>
              <a:t>|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1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baseline="-25000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…</a:t>
            </a:r>
            <a:r>
              <a:rPr lang="en-US" altLang="en-US" i="1"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latin typeface="Times New Roman" panose="02020603050405020304" pitchFamily="18" charset="0"/>
              </a:rPr>
              <a:t>n</a:t>
            </a:r>
            <a:r>
              <a:rPr lang="en-US" altLang="en-US" baseline="-25000">
                <a:latin typeface="Times New Roman" panose="02020603050405020304" pitchFamily="18" charset="0"/>
              </a:rPr>
              <a:t>-1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>
                <a:latin typeface="Calibri" panose="020F0502020204030204" pitchFamily="34" charset="0"/>
              </a:rPr>
              <a:t>is called the </a:t>
            </a:r>
            <a:r>
              <a:rPr lang="en-US" altLang="en-US">
                <a:solidFill>
                  <a:srgbClr val="A50021"/>
                </a:solidFill>
                <a:latin typeface="Calibri" panose="020F0502020204030204" pitchFamily="34" charset="0"/>
              </a:rPr>
              <a:t>language model</a:t>
            </a:r>
            <a:r>
              <a:rPr lang="en-US" altLang="en-US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A better term for this would be </a:t>
            </a:r>
            <a:r>
              <a:rPr lang="ja-JP" altLang="en-US" sz="2400"/>
              <a:t>“</a:t>
            </a:r>
            <a:r>
              <a:rPr lang="en-US" altLang="ja-JP" sz="2400"/>
              <a:t>The Grammar</a:t>
            </a:r>
            <a:r>
              <a:rPr lang="ja-JP" altLang="en-US" sz="2400"/>
              <a:t>”</a:t>
            </a:r>
            <a:endParaRPr lang="en-US" altLang="ja-JP" sz="240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But </a:t>
            </a:r>
            <a:r>
              <a:rPr lang="ja-JP" altLang="en-US" sz="2400"/>
              <a:t>“</a:t>
            </a:r>
            <a:r>
              <a:rPr lang="en-US" altLang="ja-JP" sz="2400"/>
              <a:t>Language model</a:t>
            </a:r>
            <a:r>
              <a:rPr lang="ja-JP" altLang="en-US" sz="2400"/>
              <a:t>”</a:t>
            </a:r>
            <a:r>
              <a:rPr lang="en-US" altLang="ja-JP" sz="2400"/>
              <a:t> or LM is standard</a:t>
            </a:r>
            <a:endParaRPr lang="en-US" altLang="en-US" sz="24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Language Modeling Toolkits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1676401" y="1447800"/>
            <a:ext cx="8077200" cy="48355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SRILM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en-US" sz="3200" dirty="0">
                <a:hlinkClick r:id="rId3"/>
              </a:rPr>
              <a:t>http://www.speech.sri.com/projects/srilm/</a:t>
            </a:r>
            <a:endParaRPr lang="en-US" altLang="en-US" sz="3200" dirty="0"/>
          </a:p>
          <a:p>
            <a:pPr eaLnBrk="1" hangingPunct="1">
              <a:defRPr/>
            </a:pPr>
            <a:r>
              <a:rPr lang="en-US" altLang="en-US" sz="3600" dirty="0"/>
              <a:t>IRSTLM</a:t>
            </a:r>
          </a:p>
          <a:p>
            <a:pPr eaLnBrk="1" hangingPunct="1">
              <a:defRPr/>
            </a:pPr>
            <a:r>
              <a:rPr lang="en-US" altLang="en-US" sz="3600" dirty="0"/>
              <a:t>Ken LM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Google N-Gram Release</a:t>
            </a:r>
          </a:p>
        </p:txBody>
      </p:sp>
      <p:pic>
        <p:nvPicPr>
          <p:cNvPr id="94211" name="Picture 3" descr="google-ngr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143000"/>
            <a:ext cx="84121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4" descr="google2-ngra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4495800"/>
            <a:ext cx="8185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Google Book N-grams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http://ngrams.googlelabs.com/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Google N-Gram Release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incoming 92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incubator 99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independent 794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index 223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indication 72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indicator 120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indicators 45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indispensable 111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</a:t>
            </a:r>
            <a:r>
              <a:rPr lang="en-US" altLang="en-US" sz="2000" dirty="0" err="1">
                <a:solidFill>
                  <a:srgbClr val="333333"/>
                </a:solidFill>
                <a:latin typeface="Verdana" panose="020B0604030504040204" pitchFamily="34" charset="0"/>
              </a:rPr>
              <a:t>indispensible</a:t>
            </a: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 40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>
                <a:solidFill>
                  <a:srgbClr val="333333"/>
                </a:solidFill>
                <a:latin typeface="Verdana" panose="020B0604030504040204" pitchFamily="34" charset="0"/>
              </a:rPr>
              <a:t>serve as the individual 234</a:t>
            </a:r>
          </a:p>
        </p:txBody>
      </p:sp>
      <p:sp>
        <p:nvSpPr>
          <p:cNvPr id="97284" name="TextBox 4"/>
          <p:cNvSpPr txBox="1">
            <a:spLocks noChangeArrowheads="1"/>
          </p:cNvSpPr>
          <p:nvPr/>
        </p:nvSpPr>
        <p:spPr bwMode="auto">
          <a:xfrm>
            <a:off x="2230438" y="5486400"/>
            <a:ext cx="7904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0">
                <a:latin typeface="Times New Roman" pitchFamily="18" charset="0"/>
                <a:hlinkClick r:id="rId3"/>
              </a:rPr>
              <a:t>http://googleresearch.blogspot.com/2006/08/all-our-n-gram-are-belong-to-you.html</a:t>
            </a:r>
            <a:endParaRPr kumimoji="0" lang="en-US" altLang="en-US" sz="1800" b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Evaluation and Perplexity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Evaluation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1676401" y="1371600"/>
            <a:ext cx="800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Train parameters of our model on a </a:t>
            </a:r>
            <a:r>
              <a:rPr lang="en-US" altLang="en-US" b="1" dirty="0">
                <a:latin typeface="Calibri" panose="020F0502020204030204" pitchFamily="34" charset="0"/>
              </a:rPr>
              <a:t>training set</a:t>
            </a:r>
            <a:r>
              <a:rPr lang="en-US" altLang="en-US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How do we evaluate how well our model works?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Look at the models performance on some new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This is what happens in the real world; we want to know how our model performs on data we haven</a:t>
            </a:r>
            <a:r>
              <a:rPr lang="ja-JP" altLang="en-US" dirty="0">
                <a:latin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</a:rPr>
              <a:t>t seen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Use a </a:t>
            </a:r>
            <a:r>
              <a:rPr lang="en-US" altLang="en-US" b="1" dirty="0">
                <a:latin typeface="Calibri" panose="020F0502020204030204" pitchFamily="34" charset="0"/>
              </a:rPr>
              <a:t>test set</a:t>
            </a:r>
            <a:r>
              <a:rPr lang="en-US" altLang="en-US" dirty="0">
                <a:latin typeface="Calibri" panose="020F0502020204030204" pitchFamily="34" charset="0"/>
              </a:rPr>
              <a:t>. A dataset which is different than our training set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Then we need an </a:t>
            </a:r>
            <a:r>
              <a:rPr lang="en-US" altLang="en-US" b="1" dirty="0">
                <a:latin typeface="Calibri" panose="020F0502020204030204" pitchFamily="34" charset="0"/>
              </a:rPr>
              <a:t>evaluation metric</a:t>
            </a:r>
            <a:r>
              <a:rPr lang="en-US" altLang="en-US" dirty="0">
                <a:latin typeface="Calibri" panose="020F0502020204030204" pitchFamily="34" charset="0"/>
              </a:rPr>
              <a:t> to tell us how well our model is doing on the test set.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One such metric is </a:t>
            </a:r>
            <a:r>
              <a:rPr lang="en-US" altLang="en-US" b="1" dirty="0">
                <a:latin typeface="Calibri" panose="020F0502020204030204" pitchFamily="34" charset="0"/>
              </a:rPr>
              <a:t>perplexity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Evaluating N-gram models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Best evaluation for an N-gram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Put model A in a task (language identification, speech recognizer, machine translation system)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Run the task, get an accuracy for A (how many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langs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 identified correctly, or Word Error Rate, or etc)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Put model B in task, get accuracy for 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Compare accuracy for A and 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Extrinsic evaluation</a:t>
            </a:r>
            <a:endParaRPr lang="en-US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Language Identification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Create an N-gram model for each language</a:t>
            </a:r>
          </a:p>
          <a:p>
            <a:pPr>
              <a:defRPr/>
            </a:pPr>
            <a:r>
              <a:rPr lang="en-US" dirty="0">
                <a:ea typeface="+mn-ea"/>
              </a:rPr>
              <a:t>Compute the probability of a given text</a:t>
            </a:r>
          </a:p>
          <a:p>
            <a:pPr marL="457200" lvl="1" indent="0">
              <a:buNone/>
              <a:defRPr/>
            </a:pPr>
            <a:r>
              <a:rPr lang="en-US" sz="2400" i="1" dirty="0">
                <a:latin typeface="+mj-lt"/>
                <a:ea typeface="ＭＳ Ｐゴシック" charset="0"/>
              </a:rPr>
              <a:t>P</a:t>
            </a:r>
            <a:r>
              <a:rPr lang="en-US" sz="2400" i="1" baseline="-25000" dirty="0">
                <a:latin typeface="+mj-lt"/>
                <a:ea typeface="ＭＳ Ｐゴシック" charset="0"/>
              </a:rPr>
              <a:t>lang1</a:t>
            </a:r>
            <a:r>
              <a:rPr lang="en-US" sz="2400" dirty="0">
                <a:latin typeface="+mj-lt"/>
                <a:ea typeface="ＭＳ Ｐゴシック" charset="0"/>
              </a:rPr>
              <a:t>(</a:t>
            </a:r>
            <a:r>
              <a:rPr lang="en-US" sz="2400" i="1" dirty="0">
                <a:latin typeface="+mj-lt"/>
                <a:ea typeface="ＭＳ Ｐゴシック" charset="0"/>
              </a:rPr>
              <a:t>text</a:t>
            </a:r>
            <a:r>
              <a:rPr lang="en-US" sz="2400" dirty="0">
                <a:latin typeface="+mj-lt"/>
                <a:ea typeface="ＭＳ Ｐゴシック" charset="0"/>
              </a:rPr>
              <a:t>)</a:t>
            </a:r>
          </a:p>
          <a:p>
            <a:pPr marL="457200" lvl="1" indent="0">
              <a:buNone/>
              <a:defRPr/>
            </a:pPr>
            <a:r>
              <a:rPr lang="en-US" sz="2400" i="1" dirty="0">
                <a:latin typeface="+mj-lt"/>
                <a:ea typeface="ＭＳ Ｐゴシック" charset="0"/>
              </a:rPr>
              <a:t>P</a:t>
            </a:r>
            <a:r>
              <a:rPr lang="en-US" sz="2400" i="1" baseline="-25000" dirty="0">
                <a:latin typeface="+mj-lt"/>
                <a:ea typeface="ＭＳ Ｐゴシック" charset="0"/>
              </a:rPr>
              <a:t>lang2</a:t>
            </a:r>
            <a:r>
              <a:rPr lang="en-US" sz="2400" dirty="0">
                <a:latin typeface="+mj-lt"/>
                <a:ea typeface="ＭＳ Ｐゴシック" charset="0"/>
              </a:rPr>
              <a:t>(</a:t>
            </a:r>
            <a:r>
              <a:rPr lang="en-US" sz="2400" i="1" dirty="0">
                <a:latin typeface="+mj-lt"/>
                <a:ea typeface="ＭＳ Ｐゴシック" charset="0"/>
              </a:rPr>
              <a:t>text</a:t>
            </a:r>
            <a:r>
              <a:rPr lang="en-US" sz="2400" dirty="0">
                <a:latin typeface="+mj-lt"/>
                <a:ea typeface="ＭＳ Ｐゴシック" charset="0"/>
              </a:rPr>
              <a:t>)</a:t>
            </a:r>
          </a:p>
          <a:p>
            <a:pPr marL="457200" lvl="1" indent="0">
              <a:buNone/>
              <a:defRPr/>
            </a:pPr>
            <a:r>
              <a:rPr lang="en-US" sz="2400" i="1" dirty="0">
                <a:latin typeface="+mj-lt"/>
                <a:ea typeface="ＭＳ Ｐゴシック" charset="0"/>
              </a:rPr>
              <a:t>P</a:t>
            </a:r>
            <a:r>
              <a:rPr lang="en-US" sz="2400" i="1" baseline="-25000" dirty="0">
                <a:latin typeface="+mj-lt"/>
                <a:ea typeface="ＭＳ Ｐゴシック" charset="0"/>
              </a:rPr>
              <a:t>lang3</a:t>
            </a:r>
            <a:r>
              <a:rPr lang="en-US" sz="2400" dirty="0">
                <a:latin typeface="+mj-lt"/>
                <a:ea typeface="ＭＳ Ｐゴシック" charset="0"/>
              </a:rPr>
              <a:t>(</a:t>
            </a:r>
            <a:r>
              <a:rPr lang="en-US" sz="2400" i="1" dirty="0">
                <a:latin typeface="+mj-lt"/>
                <a:ea typeface="ＭＳ Ｐゴシック" charset="0"/>
              </a:rPr>
              <a:t>text</a:t>
            </a:r>
            <a:r>
              <a:rPr lang="en-US" sz="2400" dirty="0">
                <a:latin typeface="+mj-lt"/>
                <a:ea typeface="ＭＳ Ｐゴシック" charset="0"/>
              </a:rPr>
              <a:t>)</a:t>
            </a:r>
            <a:endParaRPr lang="en-US" dirty="0">
              <a:latin typeface="+mj-lt"/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dirty="0">
              <a:latin typeface="+mj-lt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+mj-lt"/>
                <a:ea typeface="+mn-ea"/>
              </a:rPr>
              <a:t>Select language with highest probability</a:t>
            </a:r>
          </a:p>
          <a:p>
            <a:pPr marL="0" lvl="1" indent="0">
              <a:buClr>
                <a:schemeClr val="accent2"/>
              </a:buClr>
              <a:buSzPct val="80000"/>
              <a:buNone/>
              <a:defRPr/>
            </a:pPr>
            <a:r>
              <a:rPr lang="en-US" i="1" dirty="0">
                <a:latin typeface="+mj-lt"/>
                <a:ea typeface="ＭＳ Ｐゴシック" charset="0"/>
              </a:rPr>
              <a:t>	</a:t>
            </a:r>
            <a:r>
              <a:rPr lang="en-US" sz="2400" i="1" dirty="0" err="1">
                <a:latin typeface="+mj-lt"/>
                <a:ea typeface="ＭＳ Ｐゴシック" charset="0"/>
              </a:rPr>
              <a:t>lang</a:t>
            </a:r>
            <a:r>
              <a:rPr lang="en-US" sz="2400" i="1" dirty="0">
                <a:latin typeface="+mj-lt"/>
                <a:ea typeface="ＭＳ Ｐゴシック" charset="0"/>
              </a:rPr>
              <a:t> = </a:t>
            </a:r>
            <a:r>
              <a:rPr lang="en-US" sz="2400" i="1" dirty="0" err="1">
                <a:latin typeface="+mj-lt"/>
                <a:ea typeface="ＭＳ Ｐゴシック" charset="0"/>
              </a:rPr>
              <a:t>argmax</a:t>
            </a:r>
            <a:r>
              <a:rPr lang="en-US" sz="2400" i="1" baseline="-25000" dirty="0" err="1">
                <a:latin typeface="+mj-lt"/>
                <a:ea typeface="ＭＳ Ｐゴシック" charset="0"/>
              </a:rPr>
              <a:t>l</a:t>
            </a:r>
            <a:r>
              <a:rPr lang="en-US" sz="2400" i="1" dirty="0">
                <a:latin typeface="+mj-lt"/>
                <a:ea typeface="ＭＳ Ｐゴシック" charset="0"/>
              </a:rPr>
              <a:t> P</a:t>
            </a:r>
            <a:r>
              <a:rPr lang="en-US" sz="2400" i="1" baseline="-25000" dirty="0">
                <a:latin typeface="+mj-lt"/>
                <a:ea typeface="ＭＳ Ｐゴシック" charset="0"/>
              </a:rPr>
              <a:t>l</a:t>
            </a:r>
            <a:r>
              <a:rPr lang="en-US" sz="2400" dirty="0">
                <a:latin typeface="+mj-lt"/>
                <a:ea typeface="ＭＳ Ｐゴシック" charset="0"/>
              </a:rPr>
              <a:t>(</a:t>
            </a:r>
            <a:r>
              <a:rPr lang="en-US" sz="2400" i="1" dirty="0">
                <a:latin typeface="+mj-lt"/>
                <a:ea typeface="ＭＳ Ｐゴシック" charset="0"/>
              </a:rPr>
              <a:t>text</a:t>
            </a:r>
            <a:r>
              <a:rPr lang="en-US" sz="2400" dirty="0">
                <a:latin typeface="+mj-lt"/>
                <a:ea typeface="ＭＳ Ｐゴシック" charset="0"/>
              </a:rPr>
              <a:t>)</a:t>
            </a:r>
            <a:endParaRPr lang="en-US" dirty="0">
              <a:latin typeface="+mj-lt"/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+mj-lt"/>
              <a:ea typeface="+mn-ea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99060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4000" dirty="0"/>
              <a:t>Difficulty of extrinsic (in-vivo) evaluation of  N-gram models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en-US" sz="2800" dirty="0">
                <a:cs typeface="Calibri" panose="020F0502020204030204" pitchFamily="34" charset="0"/>
              </a:rPr>
              <a:t>Extrinsic evaluation</a:t>
            </a:r>
            <a:endParaRPr lang="en-US" altLang="en-US" sz="3000" dirty="0"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really time-consuming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Can take days to run an experiment</a:t>
            </a:r>
            <a:endParaRPr lang="en-US" altLang="en-US" sz="2600" dirty="0">
              <a:effectLst>
                <a:outerShdw blurRad="38100" dist="38100" dir="2700000" algn="tl">
                  <a:srgbClr val="C0C0C0"/>
                </a:outerShdw>
              </a:effectLst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en-US" sz="2800" b="1" dirty="0">
                <a:solidFill>
                  <a:srgbClr val="A50021"/>
                </a:solidFill>
                <a:cs typeface="Calibri" panose="020F0502020204030204" pitchFamily="34" charset="0"/>
              </a:rPr>
              <a:t>I</a:t>
            </a:r>
            <a:r>
              <a:rPr lang="en-US" altLang="en-US" sz="28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ntrinsic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 evaluation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 </a:t>
            </a:r>
          </a:p>
          <a:p>
            <a:pPr marL="614362" lvl="1" indent="-342900">
              <a:lnSpc>
                <a:spcPct val="8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Use an approximation called </a:t>
            </a:r>
            <a:r>
              <a:rPr lang="en-US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perplexity</a:t>
            </a:r>
          </a:p>
          <a:p>
            <a:pPr marL="614362" lvl="1" indent="-342900">
              <a:lnSpc>
                <a:spcPct val="80000"/>
              </a:lnSpc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But perplexity is a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poor approximation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 unless the test data looks 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just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</a:rPr>
              <a:t> like the training data</a:t>
            </a:r>
            <a:endParaRPr lang="en-US" altLang="en-US" sz="2200" dirty="0">
              <a:effectLst>
                <a:outerShdw blurRad="38100" dist="38100" dir="2700000" algn="tl">
                  <a:srgbClr val="C0C0C0"/>
                </a:outerShdw>
              </a:effectLst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Perplexity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371600"/>
            <a:ext cx="9524999" cy="4835525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The intuition behind perplexity as a measure is the </a:t>
            </a:r>
            <a:r>
              <a:rPr lang="en-US" altLang="en-US" sz="2800" dirty="0">
                <a:solidFill>
                  <a:srgbClr val="C00000"/>
                </a:solidFill>
              </a:rPr>
              <a:t>notion of surprise</a:t>
            </a:r>
            <a:r>
              <a:rPr lang="en-US" altLang="en-US" sz="2800" dirty="0"/>
              <a:t>.</a:t>
            </a:r>
          </a:p>
          <a:p>
            <a:pPr>
              <a:defRPr/>
            </a:pPr>
            <a:r>
              <a:rPr lang="en-US" altLang="en-US" sz="2800" dirty="0"/>
              <a:t>How surprised is the language model when it sees the test set?</a:t>
            </a:r>
          </a:p>
          <a:p>
            <a:pPr lvl="1"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Where surprise is a measure of...</a:t>
            </a:r>
          </a:p>
          <a:p>
            <a:pPr lvl="2"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Gee, I didn’</a:t>
            </a:r>
            <a:r>
              <a:rPr lang="en-US" altLang="ja-JP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 see that coming...</a:t>
            </a:r>
          </a:p>
          <a:p>
            <a:pPr lvl="1"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surprised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model is, the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lower the probability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assigned to the test set</a:t>
            </a:r>
          </a:p>
          <a:p>
            <a:pPr lvl="1"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 the probability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the </a:t>
            </a:r>
            <a:r>
              <a:rPr lang="en-US" alt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 surprised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was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Computing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(W)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7526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How to compute this joint probability:</a:t>
            </a:r>
          </a:p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ja-JP" altLang="en-US" sz="2800">
                <a:latin typeface="Times New Roman" panose="02020603050405020304" pitchFamily="18" charset="0"/>
              </a:rPr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the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/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other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/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day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/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I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/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was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/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walking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 </a:t>
            </a:r>
            <a:r>
              <a:rPr lang="ja-JP" altLang="en-US" sz="2800">
                <a:latin typeface="Times New Roman" panose="02020603050405020304" pitchFamily="18" charset="0"/>
              </a:rPr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along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>
                <a:latin typeface="Times New Roman" panose="02020603050405020304" pitchFamily="18" charset="0"/>
              </a:rPr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and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>
                <a:latin typeface="Times New Roman" panose="02020603050405020304" pitchFamily="18" charset="0"/>
              </a:rPr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saw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>
                <a:latin typeface="Times New Roman" panose="02020603050405020304" pitchFamily="18" charset="0"/>
              </a:rPr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a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, </a:t>
            </a:r>
            <a:r>
              <a:rPr lang="ja-JP" altLang="en-US" sz="2800">
                <a:latin typeface="Times New Roman" panose="02020603050405020304" pitchFamily="18" charset="0"/>
              </a:rPr>
              <a:t>“</a:t>
            </a:r>
            <a:r>
              <a:rPr lang="en-US" altLang="ja-JP" sz="2800">
                <a:latin typeface="Times New Roman" panose="02020603050405020304" pitchFamily="18" charset="0"/>
              </a:rPr>
              <a:t>lizard</a:t>
            </a:r>
            <a:r>
              <a:rPr lang="ja-JP" altLang="en-US" sz="2800">
                <a:latin typeface="Times New Roman" panose="02020603050405020304" pitchFamily="18" charset="0"/>
              </a:rPr>
              <a:t>”</a:t>
            </a:r>
            <a:r>
              <a:rPr lang="en-US" altLang="ja-JP" sz="2800"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Intuition: let</a:t>
            </a:r>
            <a:r>
              <a:rPr lang="ja-JP" altLang="en-US">
                <a:latin typeface="Calibri" panose="020F0502020204030204" pitchFamily="34" charset="0"/>
              </a:rPr>
              <a:t>’</a:t>
            </a:r>
            <a:r>
              <a:rPr lang="en-US" altLang="ja-JP">
                <a:latin typeface="Calibri" panose="020F0502020204030204" pitchFamily="34" charset="0"/>
              </a:rPr>
              <a:t>s rely on the Chain Rule of Probability</a:t>
            </a: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Perplexity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9276" y="1143000"/>
            <a:ext cx="9372124" cy="5029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Measures of how well a model “fits” the test data.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Uses the probability that the model assigns to the test corpus.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Normalizes for the number of words in the test corpus and takes the inverse.</a:t>
            </a:r>
          </a:p>
          <a:p>
            <a:pPr>
              <a:lnSpc>
                <a:spcPct val="90000"/>
              </a:lnSpc>
              <a:defRPr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Measures the weighted average branching factor in predicting the next word (lower is better).</a:t>
            </a:r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576757"/>
              </p:ext>
            </p:extLst>
          </p:nvPr>
        </p:nvGraphicFramePr>
        <p:xfrm>
          <a:off x="3962400" y="2433638"/>
          <a:ext cx="327501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5" name="Equation" r:id="rId4" imgW="1586811" imgH="482391" progId="Equation.3">
                  <p:embed/>
                </p:oleObj>
              </mc:Choice>
              <mc:Fallback>
                <p:oleObj name="Equation" r:id="rId4" imgW="1586811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3638"/>
                        <a:ext cx="3275012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Perplexity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676400"/>
            <a:ext cx="42672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Perplexity:</a:t>
            </a:r>
          </a:p>
          <a:p>
            <a:pPr marL="0" indent="0">
              <a:buNone/>
              <a:defRPr/>
            </a:pPr>
            <a:endParaRPr lang="en-US" dirty="0">
              <a:latin typeface="Calibri" charset="0"/>
              <a:ea typeface="+mn-ea"/>
            </a:endParaRPr>
          </a:p>
          <a:p>
            <a:pPr marL="0" indent="0">
              <a:buNone/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Chain rule:</a:t>
            </a:r>
          </a:p>
          <a:p>
            <a:pPr marL="0" indent="0">
              <a:buNone/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For bigrams:</a:t>
            </a:r>
          </a:p>
          <a:p>
            <a:pPr eaLnBrk="1" hangingPunct="1">
              <a:buFont typeface="Wingdings" charset="2"/>
              <a:buNone/>
              <a:defRPr/>
            </a:pPr>
            <a:endParaRPr lang="en-US" dirty="0">
              <a:latin typeface="Calibri" charset="0"/>
              <a:ea typeface="+mn-ea"/>
            </a:endParaRPr>
          </a:p>
        </p:txBody>
      </p:sp>
      <p:pic>
        <p:nvPicPr>
          <p:cNvPr id="110596" name="Picture 4" descr="p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1676401"/>
            <a:ext cx="304165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7" name="Picture 5" descr="pp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00401"/>
            <a:ext cx="3352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8" name="Picture 6" descr="pp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4191000"/>
            <a:ext cx="30099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2209800" y="548640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0" lang="en-US" altLang="en-US" sz="2400" b="0">
                <a:solidFill>
                  <a:srgbClr val="5400A8"/>
                </a:solidFill>
                <a:latin typeface="Calibri" pitchFamily="34" charset="0"/>
              </a:rPr>
              <a:t>Minimizing perplexity is the same as maximizing probability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6"/>
              </a:buBlip>
            </a:pPr>
            <a:r>
              <a:rPr kumimoji="0" lang="en-US" altLang="en-US" sz="2000">
                <a:latin typeface="Calibri" pitchFamily="34" charset="0"/>
              </a:rPr>
              <a:t>The best language model is one that best predicts an unseen test set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Perplexity as branching factor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447800"/>
            <a:ext cx="8915399" cy="1273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How hard is the task of recognizing digits </a:t>
            </a:r>
            <a:r>
              <a:rPr lang="ja-JP" altLang="en-US" sz="2400" dirty="0"/>
              <a:t>‘</a:t>
            </a:r>
            <a:r>
              <a:rPr lang="en-US" altLang="ja-JP" sz="2400" dirty="0"/>
              <a:t>0, 1 , 2, 3, 4, 5, 6, 7, 8, 9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eaLnBrk="1" hangingPunct="1">
              <a:defRPr/>
            </a:pPr>
            <a:r>
              <a:rPr lang="en-US" altLang="en-US" sz="2400" dirty="0"/>
              <a:t>Perplexity: 10</a:t>
            </a:r>
          </a:p>
        </p:txBody>
      </p:sp>
      <p:pic>
        <p:nvPicPr>
          <p:cNvPr id="112643" name="Picture 4" descr="per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82900"/>
            <a:ext cx="51181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Lower perplexity = better model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/>
              <a:t>Model trained on 38 million words from the Wall Street Journal (WSJ) using a 19,979 word vocabulary.</a:t>
            </a:r>
          </a:p>
          <a:p>
            <a:pPr>
              <a:defRPr/>
            </a:pPr>
            <a:r>
              <a:rPr lang="en-US" altLang="en-US" sz="3200" dirty="0"/>
              <a:t>Evaluation on a disjoint set of 1.5 million WSJ words.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69360"/>
              </p:ext>
            </p:extLst>
          </p:nvPr>
        </p:nvGraphicFramePr>
        <p:xfrm>
          <a:off x="2819400" y="3733800"/>
          <a:ext cx="6096000" cy="82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1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N-gram Order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Unigram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Bigram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Trigram</a:t>
                      </a:r>
                    </a:p>
                  </a:txBody>
                  <a:tcPr marT="45755" marB="457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r>
                        <a:rPr lang="en-US" sz="2400" b="1" dirty="0"/>
                        <a:t>Perplexity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962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170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109</a:t>
                      </a:r>
                    </a:p>
                  </a:txBody>
                  <a:tcPr marT="45755" marB="4575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5400"/>
              <a:t>Unknown Words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4640" y="1143000"/>
            <a:ext cx="9482960" cy="48355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handle words in the test corpus that did not occur in the training data, i.e.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 vocabulary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(OOV) words?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 a model that includes an explicit symbol for an unknown word (&lt;UNK&gt;):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Choose a vocabulary in advance and replace other words in the training corpus with &lt;UNK&gt;, or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Replace the first occurrence of each word in the training data with &lt;UNK&gt;.</a:t>
            </a:r>
          </a:p>
          <a:p>
            <a:pPr>
              <a:lnSpc>
                <a:spcPct val="90000"/>
              </a:lnSpc>
              <a:defRPr/>
            </a:pP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800"/>
              <a:t>Unknown Words handling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371600"/>
            <a:ext cx="9524999" cy="483552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3200" dirty="0"/>
              <a:t>Training of &lt;UNK&gt; probabilities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Create a fixed lexicon L of size 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Any training word not in L changed to  &lt;UNK&gt;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Now we train its probabilities like a normal word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3200" dirty="0"/>
              <a:t>At decoding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 text input: use &lt;UNK&gt; probabilities for any word not in training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Smoothing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 dirty="0"/>
              <a:t>Advanced LM stuff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</a:rPr>
              <a:t>Current best smoothing algorithm</a:t>
            </a:r>
          </a:p>
          <a:p>
            <a:pPr lvl="1" eaLnBrk="1" hangingPunct="1"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charset="0"/>
              </a:rPr>
              <a:t>Kneser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charset="0"/>
              </a:rPr>
              <a:t>-Ney smoothing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</a:rPr>
              <a:t>Other stuff</a:t>
            </a: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Interpolation</a:t>
            </a:r>
          </a:p>
          <a:p>
            <a:pPr lvl="1" eaLnBrk="1" hangingPunct="1"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Backoff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Variable-length n-grams</a:t>
            </a: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Class-based n-grams</a:t>
            </a:r>
          </a:p>
          <a:p>
            <a:pPr lvl="2" eaLnBrk="1" hangingPunct="1"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Clustering</a:t>
            </a:r>
          </a:p>
          <a:p>
            <a:pPr lvl="2" eaLnBrk="1" hangingPunct="1"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Hand-built classes</a:t>
            </a: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Cache LMs</a:t>
            </a: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Topic-based LMs</a:t>
            </a: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Sentence mixture models</a:t>
            </a: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Skipping LMs</a:t>
            </a: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Parser-based LMs</a:t>
            </a:r>
          </a:p>
          <a:p>
            <a:pPr lvl="1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Word Embeddings</a:t>
            </a:r>
          </a:p>
          <a:p>
            <a:pPr lvl="3" eaLnBrk="1" hangingPunct="1">
              <a:lnSpc>
                <a:spcPct val="90000"/>
              </a:lnSpc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sym typeface="Symbol" charset="2"/>
            </a:endParaRPr>
          </a:p>
          <a:p>
            <a:pPr lvl="3" eaLnBrk="1" hangingPunct="1">
              <a:lnSpc>
                <a:spcPct val="90000"/>
              </a:lnSpc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sym typeface="Symbol" charset="2"/>
            </a:endParaRPr>
          </a:p>
          <a:p>
            <a:pPr lvl="2" eaLnBrk="1" hangingPunct="1">
              <a:lnSpc>
                <a:spcPct val="90000"/>
              </a:lnSpc>
              <a:defRPr/>
            </a:pPr>
            <a:endParaRPr lang="en-US" sz="1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sym typeface="Symbol" charset="2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Backoff and Interpolation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If we are estimating:</a:t>
            </a:r>
          </a:p>
          <a:p>
            <a:pPr lvl="1"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Trigram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z|xy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>
                <a:latin typeface="Calibri" panose="020F0502020204030204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but 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xyz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>
                <a:latin typeface="Calibri" panose="020F0502020204030204" pitchFamily="34" charset="0"/>
              </a:rPr>
              <a:t> is zero</a:t>
            </a: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Use info from:</a:t>
            </a:r>
          </a:p>
          <a:p>
            <a:pPr lvl="1"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Bigram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z|y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Or even:</a:t>
            </a:r>
          </a:p>
          <a:p>
            <a:pPr lvl="1"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Unigram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z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How to combine the trigram/bigram/unigram info?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/>
              <a:t>Backoff versus interpolation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b="1"/>
              <a:t>Backoff</a:t>
            </a:r>
            <a:r>
              <a:rPr lang="en-US" altLang="en-US" sz="2800"/>
              <a:t>: use trigram if you have it, otherwise bigram, otherwise unigram</a:t>
            </a:r>
          </a:p>
          <a:p>
            <a:pPr eaLnBrk="1" hangingPunct="1">
              <a:defRPr/>
            </a:pPr>
            <a:r>
              <a:rPr lang="en-US" altLang="en-US" sz="2800" b="1"/>
              <a:t>Interpolation</a:t>
            </a:r>
            <a:r>
              <a:rPr lang="en-US" altLang="en-US" sz="2800"/>
              <a:t>: mix all three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The Chain Rule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8458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Recall the definition of conditional probabilities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Rewriting:</a:t>
            </a:r>
          </a:p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More generally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>
                <a:latin typeface="Calibri" panose="020F0502020204030204" pitchFamily="34" charset="0"/>
              </a:rPr>
              <a:t>	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) =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>
                <a:latin typeface="Times New Roman" panose="02020603050405020304" pitchFamily="18" charset="0"/>
              </a:rPr>
              <a:t>|</a:t>
            </a:r>
            <a:r>
              <a:rPr lang="en-US" altLang="en-US" i="1">
                <a:latin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|</a:t>
            </a:r>
            <a:r>
              <a:rPr lang="en-US" altLang="en-US" i="1">
                <a:latin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|</a:t>
            </a:r>
            <a:r>
              <a:rPr lang="en-US" altLang="en-US" i="1">
                <a:latin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B</a:t>
            </a:r>
            <a:r>
              <a:rPr lang="en-US" altLang="en-US">
                <a:latin typeface="Times New Roman" panose="02020603050405020304" pitchFamily="18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In general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>
                <a:latin typeface="Calibri" panose="020F0502020204030204" pitchFamily="34" charset="0"/>
              </a:rPr>
              <a:t>	</a:t>
            </a:r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3</a:t>
            </a:r>
            <a:r>
              <a:rPr lang="en-US" altLang="en-US" sz="2400">
                <a:latin typeface="Times New Roman" panose="02020603050405020304" pitchFamily="18" charset="0"/>
              </a:rPr>
              <a:t>,…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latin typeface="Times New Roman" panose="02020603050405020304" pitchFamily="18" charset="0"/>
              </a:rPr>
              <a:t>) = </a:t>
            </a:r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|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3</a:t>
            </a:r>
            <a:r>
              <a:rPr lang="en-US" altLang="en-US" sz="2400">
                <a:latin typeface="Times New Roman" panose="02020603050405020304" pitchFamily="18" charset="0"/>
              </a:rPr>
              <a:t>|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,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)…</a:t>
            </a:r>
            <a:r>
              <a:rPr lang="en-US" altLang="en-US" sz="2400" i="1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latin typeface="Times New Roman" panose="02020603050405020304" pitchFamily="18" charset="0"/>
              </a:rPr>
              <a:t>|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…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n-1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4876800" y="2149475"/>
          <a:ext cx="2878138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Equation" r:id="rId4" imgW="1231900" imgH="419100" progId="Equation.3">
                  <p:embed/>
                </p:oleObj>
              </mc:Choice>
              <mc:Fallback>
                <p:oleObj name="Equation" r:id="rId4" imgW="12319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149475"/>
                        <a:ext cx="2878138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17" name="Object 3"/>
          <p:cNvGraphicFramePr>
            <a:graphicFrameLocks noChangeAspect="1"/>
          </p:cNvGraphicFramePr>
          <p:nvPr/>
        </p:nvGraphicFramePr>
        <p:xfrm>
          <a:off x="4665663" y="3429001"/>
          <a:ext cx="38528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9" name="Equation" r:id="rId6" imgW="1511300" imgH="203200" progId="Equation.3">
                  <p:embed/>
                </p:oleObj>
              </mc:Choice>
              <mc:Fallback>
                <p:oleObj name="Equation" r:id="rId6" imgW="15113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429001"/>
                        <a:ext cx="3852862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5400"/>
              <a:t>Backoff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4640" y="1454727"/>
            <a:ext cx="9406760" cy="1981200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Only use lower-order model when </a:t>
            </a:r>
            <a:r>
              <a:rPr lang="en-US" altLang="en-US" b="0" dirty="0">
                <a:latin typeface="Calibri" panose="020F0502020204030204" pitchFamily="34" charset="0"/>
              </a:rPr>
              <a:t>data</a:t>
            </a:r>
            <a:r>
              <a:rPr lang="en-US" altLang="en-US" b="0" dirty="0"/>
              <a:t> for higher-order model is unavailable</a:t>
            </a:r>
          </a:p>
          <a:p>
            <a:pPr>
              <a:defRPr/>
            </a:pPr>
            <a:r>
              <a:rPr lang="en-US" altLang="en-US" b="0" dirty="0"/>
              <a:t>Recursively back-off to weaker models until data is available</a:t>
            </a:r>
          </a:p>
        </p:txBody>
      </p:sp>
      <p:graphicFrame>
        <p:nvGraphicFramePr>
          <p:cNvPr id="12800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727522"/>
              </p:ext>
            </p:extLst>
          </p:nvPr>
        </p:nvGraphicFramePr>
        <p:xfrm>
          <a:off x="2774950" y="3435927"/>
          <a:ext cx="66421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2" name="Equation" r:id="rId4" imgW="3568700" imgH="482600" progId="Equation.3">
                  <p:embed/>
                </p:oleObj>
              </mc:Choice>
              <mc:Fallback>
                <p:oleObj name="Equation" r:id="rId4" imgW="35687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3435927"/>
                        <a:ext cx="66421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5" name="Text Box 6"/>
          <p:cNvSpPr txBox="1">
            <a:spLocks noChangeArrowheads="1"/>
          </p:cNvSpPr>
          <p:nvPr/>
        </p:nvSpPr>
        <p:spPr bwMode="auto">
          <a:xfrm>
            <a:off x="2774950" y="4648200"/>
            <a:ext cx="715803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kumimoji="0" lang="en-US" altLang="en-US" sz="2400" b="0" i="1" dirty="0">
                <a:latin typeface="+mj-lt"/>
                <a:cs typeface="Calibri" panose="020F0502020204030204" pitchFamily="34" charset="0"/>
              </a:rPr>
              <a:t>P*</a:t>
            </a:r>
            <a:r>
              <a:rPr kumimoji="0"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is a discounted probability estimate to reserve mass for unseen events and </a:t>
            </a:r>
            <a:r>
              <a:rPr kumimoji="0" lang="en-US" altLang="en-US" sz="2400" b="0" dirty="0"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’s are back-off weights (see book for details).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Interpolation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>
                <a:latin typeface="Calibri" panose="020F0502020204030204" pitchFamily="34" charset="0"/>
              </a:rPr>
              <a:t>Simple interpolation</a:t>
            </a:r>
          </a:p>
          <a:p>
            <a:pPr marL="0" indent="0" eaLnBrk="1" hangingPunct="1"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dirty="0">
                <a:latin typeface="Calibri" panose="020F0502020204030204" pitchFamily="34" charset="0"/>
              </a:rPr>
              <a:t>Lambdas conditional on context:</a:t>
            </a:r>
          </a:p>
        </p:txBody>
      </p:sp>
      <p:pic>
        <p:nvPicPr>
          <p:cNvPr id="130052" name="Picture 4" descr="inter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1752600"/>
            <a:ext cx="4748213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3" name="Picture 5" descr="interp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8601"/>
            <a:ext cx="618013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4" name="Picture 6" descr="interp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438400"/>
            <a:ext cx="9525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How to set the lambdas?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1676401" y="1295401"/>
            <a:ext cx="8294687" cy="483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/>
              <a:t>Use a </a:t>
            </a:r>
            <a:r>
              <a:rPr lang="en-US" altLang="en-US" sz="2600" b="1" dirty="0"/>
              <a:t>held-out</a:t>
            </a:r>
            <a:r>
              <a:rPr lang="en-US" altLang="en-US" sz="2600" dirty="0"/>
              <a:t> corpus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/>
              <a:t>Choose lambdas which maximize the probability of  data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i.e. fix the N-gram probabilities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then search for lambda values that,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plugged into previous equation,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give largest probability for held-out set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Can use EM (Expectation Maximization) to do this search</a:t>
            </a:r>
          </a:p>
        </p:txBody>
      </p:sp>
      <p:sp>
        <p:nvSpPr>
          <p:cNvPr id="4" name="Round Single Corner Rectangle 3"/>
          <p:cNvSpPr>
            <a:spLocks/>
          </p:cNvSpPr>
          <p:nvPr/>
        </p:nvSpPr>
        <p:spPr bwMode="auto">
          <a:xfrm>
            <a:off x="2655888" y="1752600"/>
            <a:ext cx="3429000" cy="685800"/>
          </a:xfrm>
          <a:custGeom>
            <a:avLst/>
            <a:gdLst>
              <a:gd name="T0" fmla="*/ 0 w 3429000"/>
              <a:gd name="T1" fmla="*/ 0 h 685800"/>
              <a:gd name="T2" fmla="*/ 3429000 w 3429000"/>
              <a:gd name="T3" fmla="*/ 0 h 685800"/>
              <a:gd name="T4" fmla="*/ 3429000 w 3429000"/>
              <a:gd name="T5" fmla="*/ 0 h 685800"/>
              <a:gd name="T6" fmla="*/ 3429000 w 3429000"/>
              <a:gd name="T7" fmla="*/ 685800 h 685800"/>
              <a:gd name="T8" fmla="*/ 0 w 3429000"/>
              <a:gd name="T9" fmla="*/ 685800 h 685800"/>
              <a:gd name="T10" fmla="*/ 0 w 3429000"/>
              <a:gd name="T11" fmla="*/ 0 h 6858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29000"/>
              <a:gd name="T19" fmla="*/ 0 h 685800"/>
              <a:gd name="T20" fmla="*/ 3429000 w 3429000"/>
              <a:gd name="T21" fmla="*/ 685800 h 6858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29000" h="685800">
                <a:moveTo>
                  <a:pt x="0" y="0"/>
                </a:moveTo>
                <a:lnTo>
                  <a:pt x="3429000" y="0"/>
                </a:lnTo>
                <a:lnTo>
                  <a:pt x="34290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ADC2FF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>
                <a:solidFill>
                  <a:schemeClr val="lt1"/>
                </a:solidFill>
                <a:latin typeface="+mn-lt"/>
                <a:ea typeface="+mn-ea"/>
              </a:rPr>
              <a:t>Training Data</a:t>
            </a:r>
          </a:p>
        </p:txBody>
      </p:sp>
      <p:sp>
        <p:nvSpPr>
          <p:cNvPr id="5" name="Round Single Corner Rectangle 4"/>
          <p:cNvSpPr>
            <a:spLocks/>
          </p:cNvSpPr>
          <p:nvPr/>
        </p:nvSpPr>
        <p:spPr bwMode="auto">
          <a:xfrm>
            <a:off x="6313488" y="1752600"/>
            <a:ext cx="2286000" cy="685800"/>
          </a:xfrm>
          <a:custGeom>
            <a:avLst/>
            <a:gdLst>
              <a:gd name="T0" fmla="*/ 0 w 2286000"/>
              <a:gd name="T1" fmla="*/ 0 h 685800"/>
              <a:gd name="T2" fmla="*/ 2286000 w 2286000"/>
              <a:gd name="T3" fmla="*/ 0 h 685800"/>
              <a:gd name="T4" fmla="*/ 2286000 w 2286000"/>
              <a:gd name="T5" fmla="*/ 0 h 685800"/>
              <a:gd name="T6" fmla="*/ 2286000 w 2286000"/>
              <a:gd name="T7" fmla="*/ 685800 h 685800"/>
              <a:gd name="T8" fmla="*/ 0 w 2286000"/>
              <a:gd name="T9" fmla="*/ 685800 h 685800"/>
              <a:gd name="T10" fmla="*/ 0 w 2286000"/>
              <a:gd name="T11" fmla="*/ 0 h 6858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86000"/>
              <a:gd name="T19" fmla="*/ 0 h 685800"/>
              <a:gd name="T20" fmla="*/ 2286000 w 2286000"/>
              <a:gd name="T21" fmla="*/ 685800 h 6858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86000" h="685800">
                <a:moveTo>
                  <a:pt x="0" y="0"/>
                </a:moveTo>
                <a:lnTo>
                  <a:pt x="2286000" y="0"/>
                </a:lnTo>
                <a:lnTo>
                  <a:pt x="22860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Held-Out Data</a:t>
            </a:r>
          </a:p>
        </p:txBody>
      </p:sp>
      <p:sp>
        <p:nvSpPr>
          <p:cNvPr id="6" name="Round Single Corner Rectangle 5"/>
          <p:cNvSpPr>
            <a:spLocks/>
          </p:cNvSpPr>
          <p:nvPr/>
        </p:nvSpPr>
        <p:spPr bwMode="auto">
          <a:xfrm>
            <a:off x="9067800" y="1752600"/>
            <a:ext cx="990600" cy="685800"/>
          </a:xfrm>
          <a:custGeom>
            <a:avLst/>
            <a:gdLst>
              <a:gd name="T0" fmla="*/ 0 w 990600"/>
              <a:gd name="T1" fmla="*/ 0 h 685800"/>
              <a:gd name="T2" fmla="*/ 990600 w 990600"/>
              <a:gd name="T3" fmla="*/ 0 h 685800"/>
              <a:gd name="T4" fmla="*/ 990600 w 990600"/>
              <a:gd name="T5" fmla="*/ 0 h 685800"/>
              <a:gd name="T6" fmla="*/ 990600 w 990600"/>
              <a:gd name="T7" fmla="*/ 685800 h 685800"/>
              <a:gd name="T8" fmla="*/ 0 w 990600"/>
              <a:gd name="T9" fmla="*/ 685800 h 685800"/>
              <a:gd name="T10" fmla="*/ 0 w 990600"/>
              <a:gd name="T11" fmla="*/ 0 h 6858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90600"/>
              <a:gd name="T19" fmla="*/ 0 h 685800"/>
              <a:gd name="T20" fmla="*/ 990600 w 990600"/>
              <a:gd name="T21" fmla="*/ 685800 h 6858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90600" h="685800">
                <a:moveTo>
                  <a:pt x="0" y="0"/>
                </a:moveTo>
                <a:lnTo>
                  <a:pt x="990600" y="0"/>
                </a:lnTo>
                <a:lnTo>
                  <a:pt x="9906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Test 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Data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Intuition of backoff+discounting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+mn-ea"/>
              </a:rPr>
              <a:t>How much probability to assign to all the zero trigrams?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Use Good-Turing or other discounting algorithm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+mn-ea"/>
              </a:rPr>
              <a:t>How to divide that probability mass among different contexts?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Use the N-1 gram estimates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+mn-ea"/>
              </a:rPr>
              <a:t>What do we do for the unigram words not seen in training?</a:t>
            </a:r>
          </a:p>
          <a:p>
            <a:pPr lvl="1"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Out Of Vocabulary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 = OOV words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9982200" cy="762000"/>
          </a:xfrm>
        </p:spPr>
        <p:txBody>
          <a:bodyPr/>
          <a:lstStyle/>
          <a:p>
            <a:pPr>
              <a:defRPr/>
            </a:pPr>
            <a:r>
              <a:rPr lang="en-US" altLang="en-US" sz="4000" dirty="0"/>
              <a:t>Problem for N-Grams: Long Distance Dependencies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219200"/>
            <a:ext cx="9601200" cy="5410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800" b="0" dirty="0">
                <a:latin typeface="Calibri" panose="020F0502020204030204" pitchFamily="34" charset="0"/>
              </a:rPr>
              <a:t>Sometimes local context does not provide enough predictive clues, due to the presence of </a:t>
            </a:r>
            <a:r>
              <a:rPr lang="en-US" altLang="en-US" sz="2800" b="0" i="1" dirty="0">
                <a:latin typeface="Calibri" panose="020F0502020204030204" pitchFamily="34" charset="0"/>
              </a:rPr>
              <a:t>long-distance dependencies</a:t>
            </a:r>
            <a:r>
              <a:rPr lang="en-US" altLang="en-US" sz="2800" b="0" dirty="0">
                <a:latin typeface="Calibri" panose="020F0502020204030204" pitchFamily="34" charset="0"/>
              </a:rPr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Syntactic dependencies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“The </a:t>
            </a:r>
            <a:r>
              <a:rPr lang="en-US" alt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man</a:t>
            </a: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next to the large oak tree near the grocery store on the corner </a:t>
            </a:r>
            <a:r>
              <a:rPr lang="en-US" alt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is</a:t>
            </a: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tall.”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“The </a:t>
            </a:r>
            <a:r>
              <a:rPr lang="en-US" alt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men</a:t>
            </a: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next to the large oak tree near the grocery store on the corner </a:t>
            </a:r>
            <a:r>
              <a:rPr lang="en-US" alt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are</a:t>
            </a: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tall.”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Semantic dependencies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“The </a:t>
            </a:r>
            <a:r>
              <a:rPr lang="en-US" alt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bird</a:t>
            </a: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next to the large oak tree near the grocery store on the corner </a:t>
            </a:r>
            <a:r>
              <a:rPr lang="en-US" alt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flies</a:t>
            </a: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rapidly.”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“The </a:t>
            </a:r>
            <a:r>
              <a:rPr lang="en-US" alt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man</a:t>
            </a: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next to the large oak tree near the grocery store on the corner </a:t>
            </a:r>
            <a:r>
              <a:rPr lang="en-US" alt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talks</a:t>
            </a:r>
            <a:r>
              <a:rPr lang="en-US" alt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rapidly.”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800" b="0" dirty="0">
                <a:latin typeface="Calibri" panose="020F0502020204030204" pitchFamily="34" charset="0"/>
              </a:rPr>
              <a:t>More complex models of language are needed to handle such dependencies.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ARPA format</a:t>
            </a:r>
          </a:p>
        </p:txBody>
      </p:sp>
      <p:pic>
        <p:nvPicPr>
          <p:cNvPr id="137219" name="Picture 4" descr="b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78867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4" descr="b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85800"/>
            <a:ext cx="57594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Language Models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4640" y="1295400"/>
            <a:ext cx="910196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</a:rPr>
              <a:t>Language models assign a probability that a sentence is a legal string in a language.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</a:rPr>
              <a:t>They are useful as a component of many NLP systems, such as ASR, OCR, and MT.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</a:rPr>
              <a:t>Simple N-gram models are easy to train on unsupervised corpora and can provide useful estimates of sentence likelihood.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</a:rPr>
              <a:t>MLE gives inaccurate parameters for models trained on sparse data.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</a:rPr>
              <a:t>Smoothing techniques adjust parameter estimates to account for unseen (but not impossible) events.</a:t>
            </a:r>
          </a:p>
          <a:p>
            <a:pPr>
              <a:lnSpc>
                <a:spcPct val="90000"/>
              </a:lnSpc>
              <a:defRPr/>
            </a:pPr>
            <a:endParaRPr lang="en-US" alt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Write two programs</a:t>
            </a:r>
          </a:p>
          <a:p>
            <a:pPr lvl="1">
              <a:defRPr/>
            </a:pPr>
            <a:r>
              <a:rPr lang="pt-BR" sz="2200" dirty="0"/>
              <a:t>train-unigram: Creates a unigram model from a train file</a:t>
            </a:r>
          </a:p>
          <a:p>
            <a:pPr lvl="1">
              <a:defRPr/>
            </a:pPr>
            <a:r>
              <a:rPr lang="en-US" sz="2200" dirty="0"/>
              <a:t>test-unigram: Reads a unigram model and calculates </a:t>
            </a:r>
            <a:r>
              <a:rPr lang="en-US" sz="2200" dirty="0">
                <a:solidFill>
                  <a:srgbClr val="C00000"/>
                </a:solidFill>
              </a:rPr>
              <a:t>perplexity</a:t>
            </a:r>
            <a:r>
              <a:rPr lang="en-US" sz="2200" dirty="0"/>
              <a:t> for the test set</a:t>
            </a:r>
          </a:p>
          <a:p>
            <a:pPr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Train</a:t>
            </a:r>
            <a:r>
              <a:rPr lang="en-US" dirty="0"/>
              <a:t> the model on Brown Corpus</a:t>
            </a:r>
          </a:p>
          <a:p>
            <a:pPr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Test</a:t>
            </a:r>
            <a:r>
              <a:rPr lang="en-US" dirty="0"/>
              <a:t> the model on data/lm-test-input.txt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Pseudo code: train-unigram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/>
              <a:t>counts </a:t>
            </a:r>
            <a:r>
              <a:rPr lang="en-US" dirty="0"/>
              <a:t> = {}</a:t>
            </a:r>
            <a:endParaRPr lang="en-US" i="1" dirty="0"/>
          </a:p>
          <a:p>
            <a:pPr marL="0" indent="0">
              <a:buNone/>
              <a:defRPr/>
            </a:pPr>
            <a:r>
              <a:rPr lang="en-US" i="1" dirty="0" err="1"/>
              <a:t>total_count</a:t>
            </a:r>
            <a:r>
              <a:rPr lang="en-US" i="1" dirty="0"/>
              <a:t> </a:t>
            </a:r>
            <a:r>
              <a:rPr lang="en-US" dirty="0"/>
              <a:t>= 0</a:t>
            </a:r>
          </a:p>
          <a:p>
            <a:pPr marL="0" indent="0">
              <a:buNone/>
              <a:defRPr/>
            </a:pPr>
            <a:r>
              <a:rPr lang="en-US" b="1" dirty="0"/>
              <a:t>for </a:t>
            </a:r>
            <a:r>
              <a:rPr lang="en-US" i="1" dirty="0"/>
              <a:t>line </a:t>
            </a:r>
            <a:r>
              <a:rPr lang="en-US" b="1" dirty="0"/>
              <a:t>in </a:t>
            </a:r>
            <a:r>
              <a:rPr lang="en-US" dirty="0"/>
              <a:t>the </a:t>
            </a:r>
            <a:r>
              <a:rPr lang="en-US" i="1" dirty="0" err="1"/>
              <a:t>training_file</a:t>
            </a:r>
            <a:r>
              <a:rPr lang="en-US" i="1" dirty="0"/>
              <a:t>:</a:t>
            </a:r>
          </a:p>
          <a:p>
            <a:pPr marL="0" indent="0">
              <a:buNone/>
              <a:defRPr/>
            </a:pPr>
            <a:r>
              <a:rPr lang="en-US" i="1" dirty="0"/>
              <a:t>    words = </a:t>
            </a:r>
            <a:r>
              <a:rPr lang="en-US" i="1" dirty="0" err="1"/>
              <a:t>line</a:t>
            </a:r>
            <a:r>
              <a:rPr lang="en-US" dirty="0" err="1"/>
              <a:t>.split</a:t>
            </a:r>
            <a:r>
              <a:rPr lang="en-US" dirty="0"/>
              <a:t>()</a:t>
            </a:r>
          </a:p>
          <a:p>
            <a:pPr marL="0" indent="0">
              <a:buNone/>
              <a:defRPr/>
            </a:pPr>
            <a:r>
              <a:rPr lang="en-US" b="1" dirty="0"/>
              <a:t>    </a:t>
            </a:r>
            <a:r>
              <a:rPr lang="en-US" dirty="0" err="1"/>
              <a:t>words.append</a:t>
            </a:r>
            <a:r>
              <a:rPr lang="en-US" dirty="0"/>
              <a:t>(“&lt;/s&gt;”)</a:t>
            </a:r>
            <a:endParaRPr lang="en-US" i="1" dirty="0"/>
          </a:p>
          <a:p>
            <a:pPr marL="0" indent="0">
              <a:buNone/>
              <a:defRPr/>
            </a:pPr>
            <a:r>
              <a:rPr lang="en-US" b="1" dirty="0"/>
              <a:t>    for </a:t>
            </a:r>
            <a:r>
              <a:rPr lang="en-US" i="1" dirty="0"/>
              <a:t>word </a:t>
            </a:r>
            <a:r>
              <a:rPr lang="en-US" b="1" dirty="0"/>
              <a:t>in </a:t>
            </a:r>
            <a:r>
              <a:rPr lang="en-US" i="1" dirty="0"/>
              <a:t>words</a:t>
            </a:r>
            <a:r>
              <a:rPr lang="en-US" dirty="0"/>
              <a:t>:</a:t>
            </a:r>
            <a:endParaRPr lang="en-US" i="1" dirty="0"/>
          </a:p>
          <a:p>
            <a:pPr marL="0" indent="0">
              <a:buNone/>
              <a:defRPr/>
            </a:pPr>
            <a:r>
              <a:rPr lang="en-US" i="1" dirty="0"/>
              <a:t>        counts</a:t>
            </a:r>
            <a:r>
              <a:rPr lang="en-US" dirty="0"/>
              <a:t>[</a:t>
            </a:r>
            <a:r>
              <a:rPr lang="en-US" i="1" dirty="0"/>
              <a:t>word</a:t>
            </a:r>
            <a:r>
              <a:rPr lang="en-US" dirty="0"/>
              <a:t>] += 1</a:t>
            </a:r>
          </a:p>
          <a:p>
            <a:pPr marL="0" indent="0">
              <a:buNone/>
              <a:defRPr/>
            </a:pPr>
            <a:r>
              <a:rPr lang="en-US" i="1" dirty="0"/>
              <a:t>        </a:t>
            </a:r>
            <a:r>
              <a:rPr lang="en-US" i="1" dirty="0" err="1"/>
              <a:t>total_count</a:t>
            </a:r>
            <a:r>
              <a:rPr lang="en-US" i="1" dirty="0"/>
              <a:t> </a:t>
            </a:r>
            <a:r>
              <a:rPr lang="en-US" dirty="0"/>
              <a:t>+= 1</a:t>
            </a:r>
          </a:p>
          <a:p>
            <a:pPr marL="0" indent="0">
              <a:buNone/>
              <a:defRPr/>
            </a:pPr>
            <a:r>
              <a:rPr lang="en-US" b="1" dirty="0"/>
              <a:t>open </a:t>
            </a:r>
            <a:r>
              <a:rPr lang="en-US" dirty="0"/>
              <a:t>the </a:t>
            </a:r>
            <a:r>
              <a:rPr lang="en-US" i="1" dirty="0" err="1"/>
              <a:t>model_file</a:t>
            </a:r>
            <a:r>
              <a:rPr lang="en-US" i="1" dirty="0"/>
              <a:t> </a:t>
            </a:r>
            <a:r>
              <a:rPr lang="en-US" dirty="0"/>
              <a:t>for writing</a:t>
            </a:r>
          </a:p>
          <a:p>
            <a:pPr marL="0" indent="0">
              <a:buNone/>
              <a:defRPr/>
            </a:pPr>
            <a:r>
              <a:rPr lang="en-US" b="1" dirty="0"/>
              <a:t>for </a:t>
            </a:r>
            <a:r>
              <a:rPr lang="en-US" dirty="0"/>
              <a:t>word, count </a:t>
            </a:r>
            <a:r>
              <a:rPr lang="en-US" b="1" dirty="0"/>
              <a:t>in </a:t>
            </a:r>
            <a:r>
              <a:rPr lang="en-US" dirty="0"/>
              <a:t>counts:</a:t>
            </a:r>
          </a:p>
          <a:p>
            <a:pPr marL="0" indent="0">
              <a:buNone/>
              <a:defRPr/>
            </a:pPr>
            <a:r>
              <a:rPr lang="en-US" i="1" dirty="0"/>
              <a:t>    probability </a:t>
            </a:r>
            <a:r>
              <a:rPr lang="en-US" dirty="0"/>
              <a:t>= </a:t>
            </a:r>
            <a:r>
              <a:rPr lang="en-US" i="1" dirty="0"/>
              <a:t>counts</a:t>
            </a:r>
            <a:r>
              <a:rPr lang="en-US" dirty="0"/>
              <a:t>[</a:t>
            </a:r>
            <a:r>
              <a:rPr lang="en-US" i="1" dirty="0"/>
              <a:t>word</a:t>
            </a:r>
            <a:r>
              <a:rPr lang="en-US" dirty="0"/>
              <a:t>]/</a:t>
            </a:r>
            <a:r>
              <a:rPr lang="en-US" i="1" dirty="0" err="1"/>
              <a:t>total_count</a:t>
            </a:r>
            <a:endParaRPr lang="en-US" i="1" dirty="0"/>
          </a:p>
          <a:p>
            <a:pPr marL="0" indent="0">
              <a:buNone/>
              <a:defRPr/>
            </a:pPr>
            <a:r>
              <a:rPr lang="en-US" b="1" dirty="0"/>
              <a:t>    print </a:t>
            </a:r>
            <a:r>
              <a:rPr lang="en-US" i="1" dirty="0"/>
              <a:t>word</a:t>
            </a:r>
            <a:r>
              <a:rPr lang="en-US" dirty="0"/>
              <a:t>, </a:t>
            </a:r>
            <a:r>
              <a:rPr lang="en-US" i="1" dirty="0"/>
              <a:t>probability </a:t>
            </a:r>
            <a:r>
              <a:rPr lang="en-US" b="1" dirty="0"/>
              <a:t>to </a:t>
            </a:r>
            <a:r>
              <a:rPr lang="en-US" i="1" dirty="0" err="1"/>
              <a:t>model_file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dirty="0"/>
              <a:t>The Chain Rule applied to joint probability of words in sentence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>
              <a:latin typeface="Calibri" panose="020F050202020403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200" i="1">
                <a:effectLst/>
                <a:latin typeface="Times New Roman" panose="02020603050405020304" pitchFamily="18" charset="0"/>
              </a:rPr>
              <a:t>P</a:t>
            </a:r>
            <a:r>
              <a:rPr lang="en-US" altLang="en-US" sz="3200">
                <a:effectLst/>
                <a:latin typeface="Times New Roman" panose="02020603050405020304" pitchFamily="18" charset="0"/>
              </a:rPr>
              <a:t>(</a:t>
            </a:r>
            <a:r>
              <a:rPr lang="ja-JP" altLang="en-US" sz="3200" i="1">
                <a:effectLst/>
                <a:latin typeface="Times New Roman" panose="02020603050405020304" pitchFamily="18" charset="0"/>
              </a:rPr>
              <a:t>“</a:t>
            </a:r>
            <a:r>
              <a:rPr lang="en-US" altLang="ja-JP" sz="3200" i="1">
                <a:effectLst/>
                <a:latin typeface="Times New Roman" panose="02020603050405020304" pitchFamily="18" charset="0"/>
              </a:rPr>
              <a:t>the big red dog was</a:t>
            </a:r>
            <a:r>
              <a:rPr lang="ja-JP" altLang="en-US" sz="3200" i="1">
                <a:effectLst/>
                <a:latin typeface="Times New Roman" panose="02020603050405020304" pitchFamily="18" charset="0"/>
              </a:rPr>
              <a:t>”</a:t>
            </a:r>
            <a:r>
              <a:rPr lang="en-US" altLang="ja-JP" sz="3200" i="1">
                <a:effectLst/>
                <a:latin typeface="Times New Roman" panose="02020603050405020304" pitchFamily="18" charset="0"/>
              </a:rPr>
              <a:t>) =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3200" i="1">
                <a:effectLst/>
                <a:latin typeface="Times New Roman" panose="02020603050405020304" pitchFamily="18" charset="0"/>
              </a:rPr>
              <a:t>	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P</a:t>
            </a:r>
            <a:r>
              <a:rPr lang="en-US" altLang="en-US" sz="3200">
                <a:effectLst/>
              </a:rPr>
              <a:t>(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the) • P(big|the</a:t>
            </a:r>
            <a:r>
              <a:rPr lang="en-US" altLang="en-US" sz="3200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solidFill>
                  <a:srgbClr val="404040"/>
                </a:solidFill>
                <a:effectLst/>
              </a:rPr>
              <a:t>•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 P</a:t>
            </a:r>
            <a:r>
              <a:rPr lang="en-US" altLang="en-US" sz="3200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red|the big</a:t>
            </a:r>
            <a:r>
              <a:rPr lang="en-US" altLang="en-US" sz="3200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solidFill>
                  <a:srgbClr val="404040"/>
                </a:solidFill>
                <a:effectLst/>
              </a:rPr>
              <a:t>•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 P</a:t>
            </a:r>
            <a:r>
              <a:rPr lang="en-US" altLang="en-US" sz="3200">
                <a:effectLst/>
              </a:rPr>
              <a:t>(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dog|the big red</a:t>
            </a:r>
            <a:r>
              <a:rPr lang="en-US" altLang="en-US" sz="3200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solidFill>
                  <a:srgbClr val="404040"/>
                </a:solidFill>
                <a:effectLst/>
              </a:rPr>
              <a:t>•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 P</a:t>
            </a:r>
            <a:r>
              <a:rPr lang="en-US" altLang="en-US" sz="3200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was|the big red dog</a:t>
            </a:r>
            <a:r>
              <a:rPr lang="en-US" altLang="en-US" sz="3200">
                <a:solidFill>
                  <a:srgbClr val="404040"/>
                </a:solidFill>
                <a:effectLst/>
                <a:latin typeface="Times New Roman" panose="02020603050405020304" pitchFamily="18" charset="0"/>
              </a:rPr>
              <a:t>)</a:t>
            </a:r>
          </a:p>
        </p:txBody>
      </p:sp>
      <p:pic>
        <p:nvPicPr>
          <p:cNvPr id="18436" name="Picture 6" descr="chain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7302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763000" cy="762000"/>
          </a:xfrm>
        </p:spPr>
        <p:txBody>
          <a:bodyPr/>
          <a:lstStyle/>
          <a:p>
            <a:pPr>
              <a:defRPr/>
            </a:pPr>
            <a:r>
              <a:rPr lang="en-US" dirty="0"/>
              <a:t>Pseudo-code: test-unigram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52600" y="1143000"/>
            <a:ext cx="3429000" cy="639762"/>
          </a:xfrm>
        </p:spPr>
        <p:txBody>
          <a:bodyPr/>
          <a:lstStyle/>
          <a:p>
            <a:pPr>
              <a:defRPr/>
            </a:pPr>
            <a:r>
              <a:rPr lang="en-US" dirty="0"/>
              <a:t>Load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676400" y="1935162"/>
            <a:ext cx="4114800" cy="39512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i="1" dirty="0">
                <a:latin typeface="Consolas" panose="020B0609020204030204" pitchFamily="49" charset="0"/>
              </a:rPr>
              <a:t>probabilities</a:t>
            </a:r>
            <a:r>
              <a:rPr lang="en-US" sz="2000" dirty="0">
                <a:latin typeface="Consolas" panose="020B0609020204030204" pitchFamily="49" charset="0"/>
              </a:rPr>
              <a:t> = {}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b="0" i="1" dirty="0">
                <a:latin typeface="Consolas" panose="020B0609020204030204" pitchFamily="49" charset="0"/>
              </a:rPr>
              <a:t>line </a:t>
            </a:r>
            <a:r>
              <a:rPr lang="en-US" sz="2000" dirty="0">
                <a:latin typeface="Consolas" panose="020B0609020204030204" pitchFamily="49" charset="0"/>
              </a:rPr>
              <a:t>in </a:t>
            </a:r>
            <a:r>
              <a:rPr lang="en-US" sz="2000" b="0" i="1" dirty="0" err="1">
                <a:latin typeface="Consolas" panose="020B0609020204030204" pitchFamily="49" charset="0"/>
              </a:rPr>
              <a:t>model_file</a:t>
            </a:r>
            <a:r>
              <a:rPr lang="en-US" sz="2000" b="0" dirty="0"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  <a:defRPr/>
            </a:pPr>
            <a:r>
              <a:rPr lang="en-US" sz="2000" b="0" i="1" dirty="0">
                <a:latin typeface="Consolas" panose="020B0609020204030204" pitchFamily="49" charset="0"/>
              </a:rPr>
              <a:t>    w</a:t>
            </a:r>
            <a:r>
              <a:rPr lang="en-US" sz="2000" b="0" dirty="0">
                <a:latin typeface="Consolas" panose="020B0609020204030204" pitchFamily="49" charset="0"/>
              </a:rPr>
              <a:t>,</a:t>
            </a:r>
            <a:r>
              <a:rPr lang="en-US" sz="2000" b="0" i="1" dirty="0">
                <a:latin typeface="Consolas" panose="020B0609020204030204" pitchFamily="49" charset="0"/>
              </a:rPr>
              <a:t> P</a:t>
            </a:r>
            <a:r>
              <a:rPr lang="en-US" sz="2000" b="0" dirty="0">
                <a:latin typeface="Consolas" panose="020B0609020204030204" pitchFamily="49" charset="0"/>
              </a:rPr>
              <a:t> = </a:t>
            </a:r>
            <a:r>
              <a:rPr lang="en-US" sz="2000" b="0" dirty="0" err="1">
                <a:latin typeface="Consolas" panose="020B0609020204030204" pitchFamily="49" charset="0"/>
              </a:rPr>
              <a:t>line.split</a:t>
            </a:r>
            <a:r>
              <a:rPr lang="en-US" sz="2000" b="0" dirty="0">
                <a:latin typeface="Consolas" panose="020B0609020204030204" pitchFamily="49" charset="0"/>
              </a:rPr>
              <a:t>()</a:t>
            </a:r>
            <a:endParaRPr lang="en-US" sz="2000" b="0" i="1" dirty="0">
              <a:latin typeface="Consolas" panose="020B0609020204030204" pitchFamily="49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b="0" i="1" dirty="0">
                <a:latin typeface="Consolas" panose="020B0609020204030204" pitchFamily="49" charset="0"/>
              </a:rPr>
              <a:t>probabilities</a:t>
            </a:r>
            <a:r>
              <a:rPr lang="en-US" sz="2000" b="0" dirty="0">
                <a:latin typeface="Consolas" panose="020B0609020204030204" pitchFamily="49" charset="0"/>
              </a:rPr>
              <a:t>[</a:t>
            </a:r>
            <a:r>
              <a:rPr lang="en-US" sz="2000" b="0" i="1" dirty="0">
                <a:latin typeface="Consolas" panose="020B0609020204030204" pitchFamily="49" charset="0"/>
              </a:rPr>
              <a:t>w</a:t>
            </a:r>
            <a:r>
              <a:rPr lang="en-US" sz="2000" b="0" dirty="0">
                <a:latin typeface="Consolas" panose="020B0609020204030204" pitchFamily="49" charset="0"/>
              </a:rPr>
              <a:t>] = </a:t>
            </a:r>
            <a:r>
              <a:rPr lang="en-US" sz="2000" b="0" i="1" dirty="0">
                <a:latin typeface="Consolas" panose="020B0609020204030204" pitchFamily="49" charset="0"/>
              </a:rPr>
              <a:t>P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397625" y="1143000"/>
            <a:ext cx="4041775" cy="639762"/>
          </a:xfrm>
        </p:spPr>
        <p:txBody>
          <a:bodyPr/>
          <a:lstStyle/>
          <a:p>
            <a:pPr>
              <a:defRPr/>
            </a:pPr>
            <a:r>
              <a:rPr lang="en-US" dirty="0"/>
              <a:t>Test and print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324600" y="1930689"/>
            <a:ext cx="5638800" cy="430212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W = 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 err="1">
                <a:latin typeface="Consolas" panose="020B0609020204030204" pitchFamily="49" charset="0"/>
              </a:rPr>
              <a:t>unk</a:t>
            </a:r>
            <a:r>
              <a:rPr lang="en-US" sz="1800" dirty="0">
                <a:latin typeface="Consolas" panose="020B0609020204030204" pitchFamily="49" charset="0"/>
              </a:rPr>
              <a:t> = 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H = 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for </a:t>
            </a:r>
            <a:r>
              <a:rPr lang="en-US" sz="1800" b="0" i="1" dirty="0">
                <a:latin typeface="Consolas" panose="020B0609020204030204" pitchFamily="49" charset="0"/>
              </a:rPr>
              <a:t>line </a:t>
            </a:r>
            <a:r>
              <a:rPr lang="en-US" sz="1800" dirty="0">
                <a:latin typeface="Consolas" panose="020B0609020204030204" pitchFamily="49" charset="0"/>
              </a:rPr>
              <a:t>in </a:t>
            </a:r>
            <a:r>
              <a:rPr lang="en-US" sz="1800" b="0" i="1" dirty="0" err="1">
                <a:latin typeface="Consolas" panose="020B0609020204030204" pitchFamily="49" charset="0"/>
              </a:rPr>
              <a:t>test_file</a:t>
            </a:r>
            <a:r>
              <a:rPr lang="en-US" sz="1800" b="0" dirty="0"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i="1" dirty="0">
                <a:latin typeface="Consolas" panose="020B0609020204030204" pitchFamily="49" charset="0"/>
              </a:rPr>
              <a:t>    words</a:t>
            </a:r>
            <a:r>
              <a:rPr lang="en-US" sz="1800" b="0" dirty="0">
                <a:latin typeface="Consolas" panose="020B0609020204030204" pitchFamily="49" charset="0"/>
              </a:rPr>
              <a:t> = </a:t>
            </a:r>
            <a:r>
              <a:rPr lang="en-US" sz="1800" b="0" dirty="0" err="1">
                <a:latin typeface="Consolas" panose="020B0609020204030204" pitchFamily="49" charset="0"/>
              </a:rPr>
              <a:t>line.split</a:t>
            </a:r>
            <a:r>
              <a:rPr lang="en-US" sz="1800" b="0" dirty="0">
                <a:latin typeface="Consolas" panose="020B0609020204030204" pitchFamily="49" charset="0"/>
              </a:rPr>
              <a:t>()</a:t>
            </a:r>
            <a:endParaRPr lang="en-US" sz="1800" b="0" i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words.append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b="0" dirty="0">
                <a:latin typeface="Consolas" panose="020B0609020204030204" pitchFamily="49" charset="0"/>
              </a:rPr>
              <a:t>“&lt;/s&gt;”)</a:t>
            </a:r>
            <a:endParaRPr lang="en-US" sz="1800" b="0" i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for </a:t>
            </a:r>
            <a:r>
              <a:rPr lang="en-US" sz="1800" b="0" i="1" dirty="0">
                <a:latin typeface="Consolas" panose="020B0609020204030204" pitchFamily="49" charset="0"/>
              </a:rPr>
              <a:t>w </a:t>
            </a:r>
            <a:r>
              <a:rPr lang="en-US" sz="1800" dirty="0">
                <a:latin typeface="Consolas" panose="020B0609020204030204" pitchFamily="49" charset="0"/>
              </a:rPr>
              <a:t>in </a:t>
            </a:r>
            <a:r>
              <a:rPr lang="en-US" sz="1800" b="0" i="1" dirty="0">
                <a:latin typeface="Consolas" panose="020B0609020204030204" pitchFamily="49" charset="0"/>
              </a:rPr>
              <a:t>words</a:t>
            </a:r>
            <a:r>
              <a:rPr lang="en-US" sz="1800" b="0" dirty="0"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    W += </a:t>
            </a:r>
            <a:r>
              <a:rPr lang="en-US" sz="1800" b="0" dirty="0">
                <a:latin typeface="Consolas" panose="020B0609020204030204" pitchFamily="49" charset="0"/>
              </a:rPr>
              <a:t>1</a:t>
            </a:r>
            <a:endParaRPr lang="en-US" sz="1800" b="0" i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b="0" dirty="0">
                <a:latin typeface="Consolas" panose="020B0609020204030204" pitchFamily="49" charset="0"/>
              </a:rPr>
              <a:t>P = </a:t>
            </a:r>
            <a:r>
              <a:rPr lang="el-GR" sz="1800" b="0" dirty="0">
                <a:latin typeface="Consolas" panose="020B0609020204030204" pitchFamily="49" charset="0"/>
              </a:rPr>
              <a:t>λ</a:t>
            </a:r>
            <a:r>
              <a:rPr lang="en-US" sz="1800" b="0" baseline="-25000" dirty="0" err="1">
                <a:latin typeface="Consolas" panose="020B0609020204030204" pitchFamily="49" charset="0"/>
              </a:rPr>
              <a:t>unk</a:t>
            </a:r>
            <a:r>
              <a:rPr lang="en-US" sz="1800" b="0" dirty="0">
                <a:latin typeface="Consolas" panose="020B0609020204030204" pitchFamily="49" charset="0"/>
              </a:rPr>
              <a:t> / V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    if </a:t>
            </a:r>
            <a:r>
              <a:rPr lang="en-US" sz="1800" b="0" i="1" dirty="0">
                <a:latin typeface="Consolas" panose="020B0609020204030204" pitchFamily="49" charset="0"/>
              </a:rPr>
              <a:t>probabilities</a:t>
            </a:r>
            <a:r>
              <a:rPr lang="en-US" sz="1800" b="0" dirty="0">
                <a:latin typeface="Consolas" panose="020B0609020204030204" pitchFamily="49" charset="0"/>
              </a:rPr>
              <a:t>[</a:t>
            </a:r>
            <a:r>
              <a:rPr lang="en-US" sz="1800" b="0" i="1" dirty="0">
                <a:latin typeface="Consolas" panose="020B0609020204030204" pitchFamily="49" charset="0"/>
              </a:rPr>
              <a:t>w</a:t>
            </a:r>
            <a:r>
              <a:rPr lang="en-US" sz="1800" b="0" dirty="0">
                <a:latin typeface="Consolas" panose="020B0609020204030204" pitchFamily="49" charset="0"/>
              </a:rPr>
              <a:t>] exists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        </a:t>
            </a:r>
            <a:r>
              <a:rPr lang="en-US" sz="1800" b="0" dirty="0">
                <a:latin typeface="Consolas" panose="020B0609020204030204" pitchFamily="49" charset="0"/>
              </a:rPr>
              <a:t>P += </a:t>
            </a:r>
            <a:r>
              <a:rPr lang="el-GR" sz="1800" b="0" dirty="0">
                <a:latin typeface="Consolas" panose="020B0609020204030204" pitchFamily="49" charset="0"/>
              </a:rPr>
              <a:t>λ</a:t>
            </a:r>
            <a:r>
              <a:rPr lang="el-GR" sz="1800" b="0" baseline="-25000" dirty="0">
                <a:latin typeface="Consolas" panose="020B0609020204030204" pitchFamily="49" charset="0"/>
              </a:rPr>
              <a:t>1</a:t>
            </a:r>
            <a:r>
              <a:rPr lang="el-GR" sz="1800" b="0" dirty="0">
                <a:latin typeface="Consolas" panose="020B0609020204030204" pitchFamily="49" charset="0"/>
              </a:rPr>
              <a:t> * </a:t>
            </a:r>
            <a:r>
              <a:rPr lang="en-US" sz="1800" b="0" dirty="0">
                <a:latin typeface="Consolas" panose="020B0609020204030204" pitchFamily="49" charset="0"/>
              </a:rPr>
              <a:t>probabilities[</a:t>
            </a:r>
            <a:r>
              <a:rPr lang="en-US" sz="1800" b="0" i="1" dirty="0">
                <a:latin typeface="Consolas" panose="020B0609020204030204" pitchFamily="49" charset="0"/>
              </a:rPr>
              <a:t>w</a:t>
            </a:r>
            <a:r>
              <a:rPr lang="en-US" sz="1800" b="0" dirty="0">
                <a:latin typeface="Consolas" panose="020B06090202040302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    else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</a:rPr>
              <a:t>unk</a:t>
            </a:r>
            <a:r>
              <a:rPr lang="en-US" sz="1800" dirty="0">
                <a:latin typeface="Consolas" panose="020B0609020204030204" pitchFamily="49" charset="0"/>
              </a:rPr>
              <a:t> += </a:t>
            </a:r>
            <a:r>
              <a:rPr lang="en-US" sz="1800" b="0" dirty="0">
                <a:latin typeface="Consolas" panose="020B0609020204030204" pitchFamily="49" charset="0"/>
              </a:rPr>
              <a:t>1</a:t>
            </a:r>
            <a:endParaRPr lang="en-US" sz="1800" b="0" i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            H += </a:t>
            </a:r>
            <a:r>
              <a:rPr lang="en-US" sz="1800" b="0" dirty="0">
                <a:latin typeface="Consolas" panose="020B0609020204030204" pitchFamily="49" charset="0"/>
              </a:rPr>
              <a:t>-</a:t>
            </a:r>
            <a:r>
              <a:rPr lang="en-US" sz="1800" b="0" i="1" dirty="0">
                <a:latin typeface="Consolas" panose="020B0609020204030204" pitchFamily="49" charset="0"/>
              </a:rPr>
              <a:t>log</a:t>
            </a:r>
            <a:r>
              <a:rPr lang="en-US" sz="1800" b="0" i="1" baseline="-25000" dirty="0">
                <a:latin typeface="Consolas" panose="020B0609020204030204" pitchFamily="49" charset="0"/>
              </a:rPr>
              <a:t>2</a:t>
            </a:r>
            <a:r>
              <a:rPr lang="en-US" sz="1800" b="0" i="1" dirty="0">
                <a:latin typeface="Consolas" panose="020B0609020204030204" pitchFamily="49" charset="0"/>
              </a:rPr>
              <a:t>(P</a:t>
            </a:r>
            <a:r>
              <a:rPr lang="en-US" sz="1800" b="0" dirty="0"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print </a:t>
            </a:r>
            <a:r>
              <a:rPr lang="en-US" sz="1800" b="0" dirty="0">
                <a:latin typeface="Consolas" panose="020B0609020204030204" pitchFamily="49" charset="0"/>
              </a:rPr>
              <a:t>“entropy = </a:t>
            </a:r>
            <a:r>
              <a:rPr lang="en-US" sz="1800" b="0" i="1" dirty="0">
                <a:latin typeface="Consolas" panose="020B0609020204030204" pitchFamily="49" charset="0"/>
              </a:rPr>
              <a:t>” + H/W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print </a:t>
            </a:r>
            <a:r>
              <a:rPr lang="en-US" sz="1800" b="0" dirty="0">
                <a:latin typeface="Consolas" panose="020B0609020204030204" pitchFamily="49" charset="0"/>
              </a:rPr>
              <a:t>“coverage = ” + (W - </a:t>
            </a:r>
            <a:r>
              <a:rPr lang="en-US" sz="1800" b="0" dirty="0" err="1">
                <a:latin typeface="Consolas" panose="020B0609020204030204" pitchFamily="49" charset="0"/>
              </a:rPr>
              <a:t>unk</a:t>
            </a:r>
            <a:r>
              <a:rPr lang="en-US" sz="1800" b="0" dirty="0">
                <a:latin typeface="Consolas" panose="020B0609020204030204" pitchFamily="49" charset="0"/>
              </a:rPr>
              <a:t>)/W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/>
              <a:t>Summary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1676401" y="1219200"/>
            <a:ext cx="7772400" cy="5464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Language Modeling (N-grams)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N-grams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The Chain Rule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The Shannon Visualization Method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Evaluation: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Perplexity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Smoothing: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Laplace (Add-1)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Add-k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</a:rPr>
              <a:t>Add-prior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Obvious estimate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How to estimate?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i="1" dirty="0">
                <a:latin typeface="+mj-lt"/>
                <a:ea typeface="ＭＳ Ｐゴシック" charset="0"/>
              </a:rPr>
              <a:t>P</a:t>
            </a:r>
            <a:r>
              <a:rPr lang="en-US" dirty="0">
                <a:latin typeface="+mj-lt"/>
                <a:ea typeface="ＭＳ Ｐゴシック" charset="0"/>
              </a:rPr>
              <a:t>(</a:t>
            </a:r>
            <a:r>
              <a:rPr lang="en-US" i="1" dirty="0">
                <a:latin typeface="+mj-lt"/>
                <a:ea typeface="ＭＳ Ｐゴシック" charset="0"/>
              </a:rPr>
              <a:t>the | its water is so transparent that</a:t>
            </a:r>
            <a:r>
              <a:rPr lang="en-US" dirty="0">
                <a:latin typeface="+mj-lt"/>
                <a:ea typeface="ＭＳ Ｐゴシック" charset="0"/>
              </a:rPr>
              <a:t>)</a:t>
            </a:r>
          </a:p>
          <a:p>
            <a:pPr lvl="1" eaLnBrk="1" hangingPunct="1"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en-US" i="1" dirty="0">
                <a:effectLst/>
                <a:latin typeface="+mj-lt"/>
                <a:ea typeface="+mn-ea"/>
              </a:rPr>
              <a:t>P</a:t>
            </a:r>
            <a:r>
              <a:rPr lang="en-US" dirty="0">
                <a:effectLst/>
                <a:latin typeface="+mj-lt"/>
                <a:ea typeface="+mn-ea"/>
              </a:rPr>
              <a:t>(</a:t>
            </a:r>
            <a:r>
              <a:rPr lang="en-US" i="1" dirty="0">
                <a:effectLst/>
                <a:latin typeface="+mj-lt"/>
                <a:ea typeface="+mn-ea"/>
              </a:rPr>
              <a:t>the | its water is so transparent that</a:t>
            </a:r>
            <a:r>
              <a:rPr lang="en-US" dirty="0">
                <a:effectLst/>
                <a:latin typeface="+mj-lt"/>
                <a:ea typeface="+mn-ea"/>
              </a:rPr>
              <a:t>) </a:t>
            </a:r>
            <a:r>
              <a:rPr lang="en-US" i="1" dirty="0">
                <a:latin typeface="+mj-lt"/>
                <a:ea typeface="+mn-ea"/>
              </a:rPr>
              <a:t>=</a:t>
            </a:r>
          </a:p>
          <a:p>
            <a:pPr lvl="1" eaLnBrk="1" hangingPunct="1">
              <a:buFontTx/>
              <a:buNone/>
              <a:defRPr/>
            </a:pPr>
            <a:r>
              <a:rPr lang="en-US" sz="2800" i="1" dirty="0">
                <a:latin typeface="+mj-lt"/>
                <a:ea typeface="ＭＳ Ｐゴシック" charset="0"/>
              </a:rPr>
              <a:t>C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its water is so transparent that the</a:t>
            </a:r>
            <a:r>
              <a:rPr lang="en-US" sz="2800" dirty="0">
                <a:latin typeface="+mj-lt"/>
                <a:ea typeface="ＭＳ Ｐゴシック" charset="0"/>
              </a:rPr>
              <a:t>)</a:t>
            </a:r>
          </a:p>
          <a:p>
            <a:pPr lvl="1" eaLnBrk="1" hangingPunct="1">
              <a:buFontTx/>
              <a:buNone/>
              <a:defRPr/>
            </a:pPr>
            <a:r>
              <a:rPr lang="en-US" sz="900" i="1" dirty="0">
                <a:latin typeface="+mj-lt"/>
                <a:ea typeface="ＭＳ Ｐゴシック" charset="0"/>
              </a:rPr>
              <a:t>____________________________________________________________________________________________</a:t>
            </a:r>
          </a:p>
          <a:p>
            <a:pPr lvl="1" eaLnBrk="1" hangingPunct="1">
              <a:buFontTx/>
              <a:buNone/>
              <a:defRPr/>
            </a:pPr>
            <a:r>
              <a:rPr lang="en-US" sz="2800" i="1" dirty="0">
                <a:latin typeface="+mj-lt"/>
                <a:ea typeface="ＭＳ Ｐゴシック" charset="0"/>
              </a:rPr>
              <a:t>C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its water is so transparent that</a:t>
            </a:r>
            <a:r>
              <a:rPr lang="en-US" sz="2800" dirty="0">
                <a:latin typeface="+mj-lt"/>
                <a:ea typeface="ＭＳ Ｐゴシック" charset="0"/>
              </a:rPr>
              <a:t>)</a:t>
            </a:r>
            <a:endParaRPr lang="en-US" dirty="0">
              <a:latin typeface="+mj-lt"/>
              <a:ea typeface="ＭＳ Ｐゴシック" charset="0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latin typeface="Calibri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8277</TotalTime>
  <Words>4216</Words>
  <Application>Microsoft Office PowerPoint</Application>
  <PresentationFormat>Widescreen</PresentationFormat>
  <Paragraphs>981</Paragraphs>
  <Slides>81</Slides>
  <Notes>60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98" baseType="lpstr">
      <vt:lpstr>SimSun</vt:lpstr>
      <vt:lpstr>Arial</vt:lpstr>
      <vt:lpstr>Calibri</vt:lpstr>
      <vt:lpstr>Cambria Math</vt:lpstr>
      <vt:lpstr>Consolas</vt:lpstr>
      <vt:lpstr>MS PGothic</vt:lpstr>
      <vt:lpstr>MS PGothic</vt:lpstr>
      <vt:lpstr>Palatino Linotype</vt:lpstr>
      <vt:lpstr>Symbol</vt:lpstr>
      <vt:lpstr>Tahoma</vt:lpstr>
      <vt:lpstr>Times New Roman</vt:lpstr>
      <vt:lpstr>Tw Cen MT</vt:lpstr>
      <vt:lpstr>Tw Cen MT Condensed</vt:lpstr>
      <vt:lpstr>Verdana</vt:lpstr>
      <vt:lpstr>Wingdings</vt:lpstr>
      <vt:lpstr>1_AIIA00</vt:lpstr>
      <vt:lpstr>Equation</vt:lpstr>
      <vt:lpstr>Language Modeling</vt:lpstr>
      <vt:lpstr>Outline</vt:lpstr>
      <vt:lpstr>Probabilistic Language Model</vt:lpstr>
      <vt:lpstr>Why Language Models</vt:lpstr>
      <vt:lpstr>Language Modeling</vt:lpstr>
      <vt:lpstr>Computing P(W)</vt:lpstr>
      <vt:lpstr>The Chain Rule</vt:lpstr>
      <vt:lpstr>The Chain Rule applied to joint probability of words in sentence</vt:lpstr>
      <vt:lpstr>Obvious estimate</vt:lpstr>
      <vt:lpstr>Unfortunately</vt:lpstr>
      <vt:lpstr>Markov Assumption</vt:lpstr>
      <vt:lpstr>Markov Assumption</vt:lpstr>
      <vt:lpstr>N-gram models</vt:lpstr>
      <vt:lpstr>Estimating bigram probabilities</vt:lpstr>
      <vt:lpstr>An example</vt:lpstr>
      <vt:lpstr>Maximum Likelihood Estimates</vt:lpstr>
      <vt:lpstr>PowerPoint Presentation</vt:lpstr>
      <vt:lpstr>PowerPoint Presentation</vt:lpstr>
      <vt:lpstr>Computing the MLE</vt:lpstr>
      <vt:lpstr>More examples: Berkeley Restaurant Project</vt:lpstr>
      <vt:lpstr>Raw bigram counts</vt:lpstr>
      <vt:lpstr>Raw bigram probabilities</vt:lpstr>
      <vt:lpstr>Bigram estimates of sentence probabilities</vt:lpstr>
      <vt:lpstr>Captures Rough Linguistic Knowledge</vt:lpstr>
      <vt:lpstr>Practical Issues</vt:lpstr>
      <vt:lpstr>Shannon’s Game</vt:lpstr>
      <vt:lpstr>The Shannon Visualization Method</vt:lpstr>
      <vt:lpstr>Approximating Shakespeare</vt:lpstr>
      <vt:lpstr>Shakespeare as corpus</vt:lpstr>
      <vt:lpstr>The Wall Street Journal is not Shakespeare (no offense)</vt:lpstr>
      <vt:lpstr>OpenAI Model (2019)</vt:lpstr>
      <vt:lpstr>GPT-2 Samples</vt:lpstr>
      <vt:lpstr>Lesson 1: the Perils of Overfitting</vt:lpstr>
      <vt:lpstr>Train and Test Corpora</vt:lpstr>
      <vt:lpstr>Smoothing</vt:lpstr>
      <vt:lpstr>Smoothing</vt:lpstr>
      <vt:lpstr>Smoothing is like Robin Hood</vt:lpstr>
      <vt:lpstr>Laplace smoothing</vt:lpstr>
      <vt:lpstr>Laplace smoothed bigram counts</vt:lpstr>
      <vt:lpstr>Laplace-smoothed bigrams</vt:lpstr>
      <vt:lpstr>Reconstituted counts</vt:lpstr>
      <vt:lpstr>Note big change to counts</vt:lpstr>
      <vt:lpstr>Add-k</vt:lpstr>
      <vt:lpstr>Even better: Bayesian unigram prior smoothing for bigrams</vt:lpstr>
      <vt:lpstr>Lesson 2: zeros or not?</vt:lpstr>
      <vt:lpstr>PowerPoint Presentation</vt:lpstr>
      <vt:lpstr>Zipf's Law for the Brown Corpus </vt:lpstr>
      <vt:lpstr>Zipf law: interpretation</vt:lpstr>
      <vt:lpstr>Practical Issues</vt:lpstr>
      <vt:lpstr>Language Modeling Toolkits</vt:lpstr>
      <vt:lpstr>Google N-Gram Release</vt:lpstr>
      <vt:lpstr>Google Book N-grams</vt:lpstr>
      <vt:lpstr>Google N-Gram Release</vt:lpstr>
      <vt:lpstr>Evaluation and Perplexity</vt:lpstr>
      <vt:lpstr>Evaluation</vt:lpstr>
      <vt:lpstr>Evaluating N-gram models</vt:lpstr>
      <vt:lpstr>Language Identification task</vt:lpstr>
      <vt:lpstr>Difficulty of extrinsic (in-vivo) evaluation of  N-gram models</vt:lpstr>
      <vt:lpstr>Perplexity</vt:lpstr>
      <vt:lpstr>Perplexity</vt:lpstr>
      <vt:lpstr>Perplexity</vt:lpstr>
      <vt:lpstr>Perplexity as branching factor</vt:lpstr>
      <vt:lpstr>Lower perplexity = better model</vt:lpstr>
      <vt:lpstr>Unknown Words</vt:lpstr>
      <vt:lpstr>Unknown Words handling</vt:lpstr>
      <vt:lpstr>Smoothing</vt:lpstr>
      <vt:lpstr>Advanced LM stuff</vt:lpstr>
      <vt:lpstr>Backoff and Interpolation</vt:lpstr>
      <vt:lpstr>Backoff versus interpolation</vt:lpstr>
      <vt:lpstr>Backoff</vt:lpstr>
      <vt:lpstr>Interpolation</vt:lpstr>
      <vt:lpstr>How to set the lambdas?</vt:lpstr>
      <vt:lpstr>Intuition of backoff+discounting</vt:lpstr>
      <vt:lpstr>Problem for N-Grams: Long Distance Dependencies</vt:lpstr>
      <vt:lpstr>ARPA format</vt:lpstr>
      <vt:lpstr>PowerPoint Presentation</vt:lpstr>
      <vt:lpstr>Language Models</vt:lpstr>
      <vt:lpstr>Exercise</vt:lpstr>
      <vt:lpstr>Pseudo code: train-unigram</vt:lpstr>
      <vt:lpstr>Pseudo-code: test-unigram</vt:lpstr>
      <vt:lpstr>Summary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creator>Dan Jurafsky</dc:creator>
  <cp:lastModifiedBy>GIUSEPPE ATTARDI</cp:lastModifiedBy>
  <cp:revision>284</cp:revision>
  <cp:lastPrinted>2009-01-13T00:24:00Z</cp:lastPrinted>
  <dcterms:created xsi:type="dcterms:W3CDTF">2011-01-07T22:06:14Z</dcterms:created>
  <dcterms:modified xsi:type="dcterms:W3CDTF">2019-02-22T15:50:07Z</dcterms:modified>
</cp:coreProperties>
</file>