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247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86" r:id="rId18"/>
    <p:sldId id="287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76" r:id="rId28"/>
    <p:sldId id="275" r:id="rId29"/>
    <p:sldId id="274" r:id="rId30"/>
    <p:sldId id="285" r:id="rId31"/>
    <p:sldId id="273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46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00FF"/>
    <a:srgbClr val="CC3399"/>
    <a:srgbClr val="FFCCCC"/>
    <a:srgbClr val="FF9600"/>
    <a:srgbClr val="A50021"/>
    <a:srgbClr val="FFFFFF"/>
    <a:srgbClr val="FFFFC5"/>
    <a:srgbClr val="CCFFFF"/>
    <a:srgbClr val="F061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76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92" y="60"/>
      </p:cViewPr>
      <p:guideLst>
        <p:guide orient="horz" pos="2064"/>
        <p:guide pos="46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50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DF86785-AB17-44C9-A56A-209553C211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778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625926D-7516-464D-BC10-B21F18AD4B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7382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902F433-1006-4025-B95F-EEEF368536BF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0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"/>
            <a:ext cx="19304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35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0400" y="1447800"/>
            <a:ext cx="10259485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35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62992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350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622609" y="1638300"/>
            <a:ext cx="929071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19700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525" y="-1"/>
            <a:ext cx="10284883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1800" b="0">
                <a:latin typeface="Calibri" pitchFamily="34" charset="0"/>
              </a:defRPr>
            </a:lvl3pPr>
            <a:lvl4pPr>
              <a:defRPr sz="1600" b="0">
                <a:latin typeface="Calibri" pitchFamily="34" charset="0"/>
              </a:defRPr>
            </a:lvl4pPr>
            <a:lvl5pPr>
              <a:defRPr sz="1400" b="0"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0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826" y="-1"/>
            <a:ext cx="10170583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800" y="1278321"/>
            <a:ext cx="4826000" cy="5255830"/>
          </a:xfrm>
        </p:spPr>
        <p:txBody>
          <a:bodyPr/>
          <a:lstStyle>
            <a:lvl1pPr>
              <a:defRPr sz="2100" b="0">
                <a:latin typeface="Calibri" pitchFamily="34" charset="0"/>
              </a:defRPr>
            </a:lvl1pPr>
            <a:lvl2pPr>
              <a:defRPr sz="1800" b="0">
                <a:latin typeface="Calibri" pitchFamily="34" charset="0"/>
              </a:defRPr>
            </a:lvl2pPr>
            <a:lvl3pPr>
              <a:defRPr sz="1500" b="0">
                <a:latin typeface="Calibri" pitchFamily="34" charset="0"/>
              </a:defRPr>
            </a:lvl3pPr>
            <a:lvl4pPr>
              <a:defRPr sz="1350" b="0">
                <a:latin typeface="Calibri" pitchFamily="34" charset="0"/>
              </a:defRPr>
            </a:lvl4pPr>
            <a:lvl5pPr>
              <a:defRPr sz="1350" b="0">
                <a:latin typeface="Calibri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9100" y="1278321"/>
            <a:ext cx="4826000" cy="5255829"/>
          </a:xfrm>
        </p:spPr>
        <p:txBody>
          <a:bodyPr/>
          <a:lstStyle>
            <a:lvl1pPr>
              <a:defRPr sz="2100" b="0">
                <a:latin typeface="Calibri" pitchFamily="34" charset="0"/>
              </a:defRPr>
            </a:lvl1pPr>
            <a:lvl2pPr>
              <a:defRPr sz="1800" b="0">
                <a:latin typeface="Calibri" pitchFamily="34" charset="0"/>
              </a:defRPr>
            </a:lvl2pPr>
            <a:lvl3pPr>
              <a:defRPr sz="1500" b="0">
                <a:latin typeface="Calibri" pitchFamily="34" charset="0"/>
              </a:defRPr>
            </a:lvl3pPr>
            <a:lvl4pPr>
              <a:defRPr sz="1350" b="0">
                <a:latin typeface="Calibri" pitchFamily="34" charset="0"/>
              </a:defRPr>
            </a:lvl4pPr>
            <a:lvl5pPr>
              <a:defRPr sz="1350" b="0">
                <a:latin typeface="Calibri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4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826" y="-1"/>
            <a:ext cx="10170583" cy="7550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800" y="2162631"/>
            <a:ext cx="4826000" cy="4371521"/>
          </a:xfrm>
        </p:spPr>
        <p:txBody>
          <a:bodyPr/>
          <a:lstStyle>
            <a:lvl1pPr>
              <a:defRPr sz="2100" b="0">
                <a:latin typeface="Calibri" pitchFamily="34" charset="0"/>
              </a:defRPr>
            </a:lvl1pPr>
            <a:lvl2pPr>
              <a:defRPr sz="1800" b="0">
                <a:latin typeface="Calibri" pitchFamily="34" charset="0"/>
              </a:defRPr>
            </a:lvl2pPr>
            <a:lvl3pPr>
              <a:defRPr sz="1500" b="0">
                <a:latin typeface="Calibri" pitchFamily="34" charset="0"/>
              </a:defRPr>
            </a:lvl3pPr>
            <a:lvl4pPr>
              <a:defRPr sz="1350" b="0">
                <a:latin typeface="Calibri" pitchFamily="34" charset="0"/>
              </a:defRPr>
            </a:lvl4pPr>
            <a:lvl5pPr>
              <a:defRPr sz="1350" b="0">
                <a:latin typeface="Calibri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9100" y="2162631"/>
            <a:ext cx="4826000" cy="4371521"/>
          </a:xfrm>
        </p:spPr>
        <p:txBody>
          <a:bodyPr/>
          <a:lstStyle>
            <a:lvl1pPr>
              <a:defRPr sz="2100" b="0">
                <a:latin typeface="Calibri" pitchFamily="34" charset="0"/>
              </a:defRPr>
            </a:lvl1pPr>
            <a:lvl2pPr>
              <a:defRPr sz="1800" b="0">
                <a:latin typeface="Calibri" pitchFamily="34" charset="0"/>
              </a:defRPr>
            </a:lvl2pPr>
            <a:lvl3pPr>
              <a:defRPr sz="1500" b="0">
                <a:latin typeface="Calibri" pitchFamily="34" charset="0"/>
              </a:defRPr>
            </a:lvl3pPr>
            <a:lvl4pPr>
              <a:defRPr sz="1350" b="0">
                <a:latin typeface="Calibri" pitchFamily="34" charset="0"/>
              </a:defRPr>
            </a:lvl4pPr>
            <a:lvl5pPr>
              <a:defRPr sz="1350" b="0">
                <a:latin typeface="Calibri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769100" y="1334636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74800" y="1334635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9010629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0288" y="-1"/>
            <a:ext cx="9899120" cy="7550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54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89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84" y="249238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98626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b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98626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b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34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EDFBFB"/>
            </a:gs>
            <a:gs pos="7000">
              <a:schemeClr val="bg1">
                <a:lumMod val="65000"/>
              </a:schemeClr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7408" y="-2"/>
            <a:ext cx="12199408" cy="755003"/>
          </a:xfrm>
          <a:prstGeom prst="rect">
            <a:avLst/>
          </a:prstGeom>
          <a:gradFill flip="none" rotWithShape="1">
            <a:gsLst>
              <a:gs pos="0">
                <a:srgbClr val="34CCCC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254000" dist="762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914400" y="6629401"/>
            <a:ext cx="10363200" cy="237968"/>
          </a:xfrm>
          <a:prstGeom prst="rect">
            <a:avLst/>
          </a:prstGeom>
          <a:gradFill rotWithShape="1">
            <a:gsLst>
              <a:gs pos="20000">
                <a:schemeClr val="bg1">
                  <a:lumMod val="75000"/>
                </a:schemeClr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350"/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-1"/>
            <a:ext cx="10523008" cy="75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239918"/>
            <a:ext cx="9601200" cy="529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lowchart: Manual Input 2"/>
          <p:cNvSpPr/>
          <p:nvPr/>
        </p:nvSpPr>
        <p:spPr bwMode="auto">
          <a:xfrm rot="16200000" flipV="1">
            <a:off x="-2598984" y="3353985"/>
            <a:ext cx="6112368" cy="914400"/>
          </a:xfrm>
          <a:prstGeom prst="flowChartManualInput">
            <a:avLst/>
          </a:prstGeom>
          <a:gradFill>
            <a:gsLst>
              <a:gs pos="1000">
                <a:srgbClr val="34CCCC"/>
              </a:gs>
              <a:gs pos="100000">
                <a:schemeClr val="bg1"/>
              </a:gs>
            </a:gsLst>
            <a:lin ang="0" scaled="1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6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100" b="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800" b="0">
          <a:solidFill>
            <a:schemeClr val="tx1"/>
          </a:solidFill>
          <a:latin typeface="Calibri" pitchFamily="34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500" b="0">
          <a:solidFill>
            <a:schemeClr val="tx1"/>
          </a:solidFill>
          <a:latin typeface="Calibri" pitchFamily="34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b="0">
          <a:solidFill>
            <a:schemeClr val="tx1"/>
          </a:solidFill>
          <a:latin typeface="Calibri" pitchFamily="34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b="0">
          <a:solidFill>
            <a:schemeClr val="tx1"/>
          </a:solidFill>
          <a:latin typeface="Calibri" pitchFamily="34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500" b="1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500" b="1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500" b="1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/>
              <a:t>Neural Machine Translation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solidFill>
                <a:srgbClr val="A50021"/>
              </a:solidFill>
              <a:latin typeface="Calibri" charset="0"/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  <a:cs typeface="+mn-cs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050A6636-665F-4084-90D6-DE0DB6BD0CA4}"/>
              </a:ext>
            </a:extLst>
          </p:cNvPr>
          <p:cNvSpPr txBox="1">
            <a:spLocks/>
          </p:cNvSpPr>
          <p:nvPr/>
        </p:nvSpPr>
        <p:spPr bwMode="auto">
          <a:xfrm>
            <a:off x="2895600" y="42672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defRPr kumimoji="1" sz="21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800" b="0">
                <a:solidFill>
                  <a:schemeClr val="tx1"/>
                </a:solidFill>
                <a:latin typeface="Calibri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1500" b="0">
                <a:solidFill>
                  <a:schemeClr val="tx1"/>
                </a:solidFill>
                <a:latin typeface="Calibri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b="0">
                <a:solidFill>
                  <a:schemeClr val="tx1"/>
                </a:solidFill>
                <a:latin typeface="Calibri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0">
                <a:solidFill>
                  <a:schemeClr val="tx1"/>
                </a:solidFill>
                <a:latin typeface="Calibri" pitchFamily="34" charset="0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1500" b="1">
                <a:solidFill>
                  <a:schemeClr val="tx1"/>
                </a:solidFill>
                <a:latin typeface="+mn-lt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1500" b="1">
                <a:solidFill>
                  <a:schemeClr val="tx1"/>
                </a:solidFill>
                <a:latin typeface="+mn-lt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1500" b="1">
                <a:solidFill>
                  <a:schemeClr val="tx1"/>
                </a:solidFill>
                <a:latin typeface="+mn-lt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15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/>
              <a:t>Adapted from slides by Abigail See</a:t>
            </a:r>
          </a:p>
          <a:p>
            <a:r>
              <a:rPr lang="en-US" sz="2800" kern="0" dirty="0"/>
              <a:t>Course </a:t>
            </a:r>
            <a:r>
              <a:rPr lang="en-US" sz="2800" dirty="0"/>
              <a:t>CS224n</a:t>
            </a:r>
            <a:endParaRPr lang="en-US" sz="2800" kern="0" dirty="0"/>
          </a:p>
          <a:p>
            <a:r>
              <a:rPr lang="en-US" sz="2800" kern="0" dirty="0"/>
              <a:t>Stanford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search decoding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Ideally we want to find </a:t>
            </a:r>
            <a:r>
              <a:rPr lang="en-US" i="1" dirty="0">
                <a:latin typeface="+mj-lt"/>
              </a:rPr>
              <a:t>y</a:t>
            </a:r>
            <a:r>
              <a:rPr lang="en-US" i="1" dirty="0"/>
              <a:t> </a:t>
            </a:r>
            <a:r>
              <a:rPr lang="en-US" dirty="0"/>
              <a:t>that maximizes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i="1" dirty="0">
                <a:effectLst/>
                <a:latin typeface="+mj-lt"/>
              </a:rPr>
              <a:t>P</a:t>
            </a:r>
            <a:r>
              <a:rPr lang="en-US" dirty="0">
                <a:effectLst/>
                <a:latin typeface="+mj-lt"/>
              </a:rPr>
              <a:t>(</a:t>
            </a:r>
            <a:r>
              <a:rPr lang="en-US" i="1" dirty="0" err="1">
                <a:effectLst/>
                <a:latin typeface="+mj-lt"/>
              </a:rPr>
              <a:t>y</a:t>
            </a:r>
            <a:r>
              <a:rPr lang="en-US" dirty="0" err="1">
                <a:effectLst/>
                <a:latin typeface="+mj-lt"/>
              </a:rPr>
              <a:t>|</a:t>
            </a:r>
            <a:r>
              <a:rPr lang="en-US" i="1" dirty="0" err="1">
                <a:effectLst/>
                <a:latin typeface="+mj-lt"/>
              </a:rPr>
              <a:t>x</a:t>
            </a:r>
            <a:r>
              <a:rPr lang="en-US" dirty="0">
                <a:effectLst/>
                <a:latin typeface="+mj-lt"/>
              </a:rPr>
              <a:t>) = </a:t>
            </a:r>
            <a:r>
              <a:rPr lang="en-US" i="1" dirty="0">
                <a:effectLst/>
                <a:latin typeface="+mj-lt"/>
              </a:rPr>
              <a:t>P</a:t>
            </a:r>
            <a:r>
              <a:rPr lang="en-US" dirty="0">
                <a:effectLst/>
                <a:latin typeface="+mj-lt"/>
              </a:rPr>
              <a:t>(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baseline="-25000" dirty="0">
                <a:effectLst/>
                <a:latin typeface="+mj-lt"/>
              </a:rPr>
              <a:t>1</a:t>
            </a:r>
            <a:r>
              <a:rPr lang="en-US" dirty="0">
                <a:effectLst/>
                <a:latin typeface="+mj-lt"/>
              </a:rPr>
              <a:t>|</a:t>
            </a:r>
            <a:r>
              <a:rPr lang="en-US" i="1" dirty="0">
                <a:effectLst/>
                <a:latin typeface="+mj-lt"/>
              </a:rPr>
              <a:t>x</a:t>
            </a:r>
            <a:r>
              <a:rPr lang="en-US" dirty="0">
                <a:effectLst/>
                <a:latin typeface="+mj-lt"/>
              </a:rPr>
              <a:t>)</a:t>
            </a:r>
            <a:r>
              <a:rPr lang="en-US" i="1" dirty="0">
                <a:effectLst/>
                <a:latin typeface="+mj-lt"/>
              </a:rPr>
              <a:t> P</a:t>
            </a:r>
            <a:r>
              <a:rPr lang="en-US" dirty="0">
                <a:effectLst/>
                <a:latin typeface="+mj-lt"/>
              </a:rPr>
              <a:t>(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baseline="-25000" dirty="0">
                <a:effectLst/>
                <a:latin typeface="+mj-lt"/>
              </a:rPr>
              <a:t>2</a:t>
            </a:r>
            <a:r>
              <a:rPr lang="en-US" dirty="0">
                <a:effectLst/>
                <a:latin typeface="+mj-lt"/>
              </a:rPr>
              <a:t>|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baseline="-25000" dirty="0">
                <a:effectLst/>
                <a:latin typeface="+mj-lt"/>
              </a:rPr>
              <a:t>1</a:t>
            </a:r>
            <a:r>
              <a:rPr lang="en-US" dirty="0">
                <a:effectLst/>
                <a:latin typeface="+mj-lt"/>
              </a:rPr>
              <a:t>, </a:t>
            </a:r>
            <a:r>
              <a:rPr lang="en-US" i="1" dirty="0">
                <a:effectLst/>
                <a:latin typeface="+mj-lt"/>
              </a:rPr>
              <a:t>x</a:t>
            </a:r>
            <a:r>
              <a:rPr lang="en-US" dirty="0">
                <a:effectLst/>
                <a:latin typeface="+mj-lt"/>
              </a:rPr>
              <a:t>)</a:t>
            </a:r>
            <a:r>
              <a:rPr lang="en-US" i="1" dirty="0">
                <a:effectLst/>
                <a:latin typeface="+mj-lt"/>
              </a:rPr>
              <a:t> P</a:t>
            </a:r>
            <a:r>
              <a:rPr lang="en-US" dirty="0">
                <a:effectLst/>
                <a:latin typeface="+mj-lt"/>
              </a:rPr>
              <a:t>(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baseline="-25000" dirty="0">
                <a:effectLst/>
                <a:latin typeface="+mj-lt"/>
              </a:rPr>
              <a:t>3</a:t>
            </a:r>
            <a:r>
              <a:rPr lang="en-US" dirty="0">
                <a:effectLst/>
                <a:latin typeface="+mj-lt"/>
              </a:rPr>
              <a:t>|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baseline="-25000" dirty="0">
                <a:effectLst/>
                <a:latin typeface="+mj-lt"/>
              </a:rPr>
              <a:t>1</a:t>
            </a:r>
            <a:r>
              <a:rPr lang="en-US" dirty="0">
                <a:effectLst/>
                <a:latin typeface="+mj-lt"/>
              </a:rPr>
              <a:t>, 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baseline="-25000" dirty="0">
                <a:effectLst/>
                <a:latin typeface="+mj-lt"/>
              </a:rPr>
              <a:t>2</a:t>
            </a:r>
            <a:r>
              <a:rPr lang="en-US" dirty="0">
                <a:effectLst/>
                <a:latin typeface="+mj-lt"/>
              </a:rPr>
              <a:t>, </a:t>
            </a:r>
            <a:r>
              <a:rPr lang="en-US" i="1" dirty="0">
                <a:effectLst/>
                <a:latin typeface="+mj-lt"/>
              </a:rPr>
              <a:t>x</a:t>
            </a:r>
            <a:r>
              <a:rPr lang="en-US" dirty="0">
                <a:effectLst/>
                <a:latin typeface="+mj-lt"/>
              </a:rPr>
              <a:t>)</a:t>
            </a:r>
            <a:r>
              <a:rPr lang="en-US" i="1" dirty="0">
                <a:effectLst/>
                <a:latin typeface="+mj-lt"/>
              </a:rPr>
              <a:t> …, P</a:t>
            </a:r>
            <a:r>
              <a:rPr lang="en-US" dirty="0">
                <a:effectLst/>
                <a:latin typeface="+mj-lt"/>
              </a:rPr>
              <a:t>(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i="1" baseline="-25000" dirty="0">
                <a:effectLst/>
                <a:latin typeface="+mj-lt"/>
              </a:rPr>
              <a:t>T</a:t>
            </a:r>
            <a:r>
              <a:rPr lang="en-US" dirty="0">
                <a:effectLst/>
                <a:latin typeface="+mj-lt"/>
              </a:rPr>
              <a:t>|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baseline="-25000" dirty="0">
                <a:effectLst/>
                <a:latin typeface="+mj-lt"/>
              </a:rPr>
              <a:t>1</a:t>
            </a:r>
            <a:r>
              <a:rPr lang="en-US" dirty="0">
                <a:effectLst/>
                <a:latin typeface="+mj-lt"/>
              </a:rPr>
              <a:t>,…, 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i="1" baseline="-25000" dirty="0">
                <a:effectLst/>
                <a:latin typeface="+mj-lt"/>
              </a:rPr>
              <a:t>T</a:t>
            </a:r>
            <a:r>
              <a:rPr lang="en-US" baseline="-25000" dirty="0">
                <a:effectLst/>
                <a:latin typeface="+mj-lt"/>
              </a:rPr>
              <a:t>-1</a:t>
            </a:r>
            <a:r>
              <a:rPr lang="en-US" dirty="0">
                <a:effectLst/>
                <a:latin typeface="+mj-lt"/>
              </a:rPr>
              <a:t>, </a:t>
            </a:r>
            <a:r>
              <a:rPr lang="en-US" i="1" dirty="0">
                <a:effectLst/>
                <a:latin typeface="+mj-lt"/>
              </a:rPr>
              <a:t>x</a:t>
            </a:r>
            <a:r>
              <a:rPr lang="en-US" dirty="0">
                <a:effectLst/>
                <a:latin typeface="+mj-lt"/>
              </a:rPr>
              <a:t>)</a:t>
            </a:r>
            <a:endParaRPr lang="en-US" dirty="0"/>
          </a:p>
          <a:p>
            <a:r>
              <a:rPr lang="en-US" dirty="0"/>
              <a:t>We could try enumerating all </a:t>
            </a:r>
            <a:r>
              <a:rPr lang="en-US" i="1" dirty="0">
                <a:latin typeface="+mj-lt"/>
              </a:rPr>
              <a:t>y</a:t>
            </a:r>
            <a:r>
              <a:rPr lang="en-US" i="1" dirty="0"/>
              <a:t> →</a:t>
            </a:r>
            <a:r>
              <a:rPr lang="en-US" dirty="0"/>
              <a:t>too expensive!</a:t>
            </a:r>
          </a:p>
          <a:p>
            <a:pPr lvl="1"/>
            <a:r>
              <a:rPr lang="en-US" dirty="0"/>
              <a:t>Complexity </a:t>
            </a:r>
            <a:r>
              <a:rPr lang="en-US" i="1" dirty="0">
                <a:latin typeface="+mj-lt"/>
              </a:rPr>
              <a:t>O</a:t>
            </a:r>
            <a:r>
              <a:rPr lang="en-US" dirty="0"/>
              <a:t>(</a:t>
            </a:r>
            <a:r>
              <a:rPr lang="en-US" i="1" dirty="0">
                <a:latin typeface="+mj-lt"/>
              </a:rPr>
              <a:t>V</a:t>
            </a:r>
            <a:r>
              <a:rPr lang="en-US" i="1" baseline="30000" dirty="0">
                <a:latin typeface="+mj-lt"/>
              </a:rPr>
              <a:t>T</a:t>
            </a:r>
            <a:r>
              <a:rPr lang="en-US" dirty="0"/>
              <a:t>) where </a:t>
            </a:r>
            <a:r>
              <a:rPr lang="en-US" i="1" dirty="0">
                <a:latin typeface="+mj-lt"/>
              </a:rPr>
              <a:t>V</a:t>
            </a:r>
            <a:r>
              <a:rPr lang="en-US" i="1" dirty="0"/>
              <a:t> </a:t>
            </a:r>
            <a:r>
              <a:rPr lang="en-US" dirty="0"/>
              <a:t>is vocab size and </a:t>
            </a:r>
            <a:r>
              <a:rPr lang="en-US" i="1" dirty="0">
                <a:latin typeface="+mj-lt"/>
              </a:rPr>
              <a:t>T</a:t>
            </a:r>
            <a:r>
              <a:rPr lang="en-US" i="1" dirty="0"/>
              <a:t> </a:t>
            </a:r>
            <a:r>
              <a:rPr lang="en-US" dirty="0"/>
              <a:t>is target sequence length</a:t>
            </a:r>
          </a:p>
          <a:p>
            <a:r>
              <a:rPr lang="en-US" b="1" dirty="0">
                <a:solidFill>
                  <a:srgbClr val="6600FF"/>
                </a:solidFill>
              </a:rPr>
              <a:t>Beam search</a:t>
            </a:r>
            <a:r>
              <a:rPr lang="en-US" dirty="0"/>
              <a:t>: On each step of decoder, keep track of the </a:t>
            </a:r>
            <a:r>
              <a:rPr lang="en-US" i="1" dirty="0">
                <a:latin typeface="+mj-lt"/>
              </a:rPr>
              <a:t>k</a:t>
            </a:r>
            <a:r>
              <a:rPr lang="en-US" i="1" dirty="0">
                <a:solidFill>
                  <a:srgbClr val="FF00FF"/>
                </a:solidFill>
              </a:rPr>
              <a:t> </a:t>
            </a:r>
            <a:r>
              <a:rPr lang="en-US" dirty="0">
                <a:solidFill>
                  <a:srgbClr val="FF00FF"/>
                </a:solidFill>
              </a:rPr>
              <a:t>most probable</a:t>
            </a:r>
            <a:r>
              <a:rPr lang="en-US" dirty="0"/>
              <a:t> partial translations</a:t>
            </a:r>
          </a:p>
          <a:p>
            <a:pPr lvl="1"/>
            <a:r>
              <a:rPr lang="en-US" i="1" dirty="0"/>
              <a:t>k </a:t>
            </a:r>
            <a:r>
              <a:rPr lang="en-US" dirty="0"/>
              <a:t>is the </a:t>
            </a:r>
            <a:r>
              <a:rPr lang="en-US" dirty="0">
                <a:solidFill>
                  <a:srgbClr val="FF00FF"/>
                </a:solidFill>
              </a:rPr>
              <a:t>beam size</a:t>
            </a:r>
            <a:r>
              <a:rPr lang="en-US" dirty="0"/>
              <a:t> (in practice around 5 to 10)</a:t>
            </a:r>
          </a:p>
          <a:p>
            <a:pPr lvl="1"/>
            <a:r>
              <a:rPr lang="en-US" dirty="0"/>
              <a:t>Not guaranteed to find optimal solution</a:t>
            </a:r>
          </a:p>
          <a:p>
            <a:pPr lvl="1"/>
            <a:r>
              <a:rPr lang="en-US" dirty="0"/>
              <a:t>But much more efficient!</a:t>
            </a:r>
          </a:p>
        </p:txBody>
      </p:sp>
    </p:spTree>
    <p:extLst>
      <p:ext uri="{BB962C8B-B14F-4D97-AF65-F5344CB8AC3E}">
        <p14:creationId xmlns:p14="http://schemas.microsoft.com/office/powerpoint/2010/main" val="1250597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/>
        </p:spPr>
        <p:txBody>
          <a:bodyPr/>
          <a:lstStyle/>
          <a:p>
            <a:r>
              <a:rPr lang="en-US" dirty="0"/>
              <a:t>Beam search decoding: 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277452" y="3750054"/>
            <a:ext cx="1076192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0" i="1" u="none" strike="noStrike" baseline="0" dirty="0">
                <a:latin typeface="Calibri-Italic"/>
              </a:rPr>
              <a:t>&lt;START&gt;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53644" y="2822401"/>
            <a:ext cx="470000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0" i="1" u="none" strike="noStrike" baseline="0" dirty="0">
                <a:latin typeface="Calibri-Italic"/>
              </a:rPr>
              <a:t>the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13840" y="2586864"/>
            <a:ext cx="805028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>
                <a:solidFill>
                  <a:srgbClr val="FF00FF"/>
                </a:solidFill>
                <a:latin typeface="Calibri-Italic"/>
              </a:rPr>
              <a:t>poor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09527" y="3011867"/>
            <a:ext cx="798617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0" i="1" u="none" strike="noStrike" baseline="0" dirty="0">
                <a:latin typeface="Calibri-Italic"/>
              </a:rPr>
              <a:t>people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53644" y="4677707"/>
            <a:ext cx="470000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>
                <a:latin typeface="Calibri-Italic"/>
              </a:rPr>
              <a:t>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13840" y="4459416"/>
            <a:ext cx="805028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>
                <a:solidFill>
                  <a:srgbClr val="FF00FF"/>
                </a:solidFill>
                <a:latin typeface="Calibri-Italic"/>
              </a:rPr>
              <a:t>poor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13839" y="4967247"/>
            <a:ext cx="811441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0" i="1" u="none" strike="noStrike" baseline="0" dirty="0">
                <a:latin typeface="Calibri-Italic"/>
              </a:rPr>
              <a:t>person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39055" y="2346102"/>
            <a:ext cx="803881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>
                <a:solidFill>
                  <a:srgbClr val="FF00FF"/>
                </a:solidFill>
                <a:latin typeface="Calibri-Italic"/>
              </a:rPr>
              <a:t>are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39055" y="2822401"/>
            <a:ext cx="803881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>
                <a:solidFill>
                  <a:srgbClr val="FF00FF"/>
                </a:solidFill>
                <a:latin typeface="Calibri-Italic"/>
              </a:rPr>
              <a:t>don’t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31497" y="4211561"/>
            <a:ext cx="811441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0" i="1" u="none" strike="noStrike" baseline="0" dirty="0">
                <a:latin typeface="Calibri-Italic"/>
              </a:rPr>
              <a:t>person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608472" y="4660225"/>
            <a:ext cx="834465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>
                <a:latin typeface="Calibri-Italic"/>
              </a:rPr>
              <a:t>but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01898" y="1943721"/>
            <a:ext cx="809837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0" i="1" u="none" strike="noStrike" baseline="0" dirty="0">
                <a:latin typeface="Calibri-Italic"/>
              </a:rPr>
              <a:t>always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101897" y="2347601"/>
            <a:ext cx="809837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>
                <a:solidFill>
                  <a:srgbClr val="FF00FF"/>
                </a:solidFill>
                <a:latin typeface="Calibri-Italic"/>
              </a:rPr>
              <a:t>not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01896" y="2855998"/>
            <a:ext cx="809837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>
                <a:solidFill>
                  <a:srgbClr val="FF00FF"/>
                </a:solidFill>
                <a:latin typeface="Calibri-Italic"/>
              </a:rPr>
              <a:t>have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01896" y="3259878"/>
            <a:ext cx="809837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>
                <a:latin typeface="Calibri-Italic"/>
              </a:rPr>
              <a:t>take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523339" y="2101811"/>
            <a:ext cx="827910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>
                <a:latin typeface="Calibri-Italic"/>
              </a:rPr>
              <a:t>in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523339" y="2522570"/>
            <a:ext cx="827910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>
                <a:latin typeface="Calibri-Italic"/>
              </a:rPr>
              <a:t>with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488353" y="3116950"/>
            <a:ext cx="862896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>
                <a:solidFill>
                  <a:srgbClr val="BC57BF"/>
                </a:solidFill>
                <a:latin typeface="Calibri-Italic"/>
              </a:rPr>
              <a:t>any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488352" y="3614374"/>
            <a:ext cx="867545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0" i="1" u="none" strike="noStrike" baseline="0" dirty="0">
                <a:solidFill>
                  <a:srgbClr val="BC57BF"/>
                </a:solidFill>
                <a:latin typeface="Calibri-Italic"/>
              </a:rPr>
              <a:t>enough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924579" y="2802056"/>
            <a:ext cx="800219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0" i="1" u="none" strike="noStrike" baseline="0" dirty="0">
                <a:solidFill>
                  <a:srgbClr val="FF00FF"/>
                </a:solidFill>
                <a:latin typeface="Calibri-Italic"/>
              </a:rPr>
              <a:t>money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924578" y="3194552"/>
            <a:ext cx="800219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>
                <a:latin typeface="Calibri-Italic"/>
              </a:rPr>
              <a:t>funds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924579" y="3802653"/>
            <a:ext cx="800219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0" i="1" u="none" strike="noStrike" baseline="0" dirty="0">
                <a:latin typeface="Calibri-Italic"/>
              </a:rPr>
              <a:t>money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924578" y="4181897"/>
            <a:ext cx="800219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u="none" strike="noStrike" baseline="0" dirty="0">
                <a:latin typeface="Calibri-Italic"/>
              </a:rPr>
              <a:t>funds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4" idx="0"/>
            <a:endCxn id="5" idx="2"/>
          </p:cNvCxnSpPr>
          <p:nvPr/>
        </p:nvCxnSpPr>
        <p:spPr bwMode="auto">
          <a:xfrm flipV="1">
            <a:off x="1815548" y="3160955"/>
            <a:ext cx="773096" cy="589099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30" name="Straight Arrow Connector 29"/>
          <p:cNvCxnSpPr>
            <a:endCxn id="8" idx="0"/>
          </p:cNvCxnSpPr>
          <p:nvPr/>
        </p:nvCxnSpPr>
        <p:spPr bwMode="auto">
          <a:xfrm>
            <a:off x="1815548" y="4108799"/>
            <a:ext cx="773096" cy="56890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33" name="Straight Arrow Connector 32"/>
          <p:cNvCxnSpPr>
            <a:stCxn id="5" idx="3"/>
            <a:endCxn id="6" idx="1"/>
          </p:cNvCxnSpPr>
          <p:nvPr/>
        </p:nvCxnSpPr>
        <p:spPr bwMode="auto">
          <a:xfrm flipV="1">
            <a:off x="2823644" y="2756141"/>
            <a:ext cx="490196" cy="23553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35" name="Straight Arrow Connector 34"/>
          <p:cNvCxnSpPr>
            <a:stCxn id="5" idx="3"/>
            <a:endCxn id="7" idx="1"/>
          </p:cNvCxnSpPr>
          <p:nvPr/>
        </p:nvCxnSpPr>
        <p:spPr bwMode="auto">
          <a:xfrm>
            <a:off x="2823644" y="2991678"/>
            <a:ext cx="485883" cy="189466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39" name="Straight Arrow Connector 38"/>
          <p:cNvCxnSpPr>
            <a:stCxn id="8" idx="3"/>
          </p:cNvCxnSpPr>
          <p:nvPr/>
        </p:nvCxnSpPr>
        <p:spPr bwMode="auto">
          <a:xfrm flipV="1">
            <a:off x="2823644" y="4701640"/>
            <a:ext cx="468191" cy="14534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>
            <a:stCxn id="8" idx="3"/>
          </p:cNvCxnSpPr>
          <p:nvPr/>
        </p:nvCxnSpPr>
        <p:spPr bwMode="auto">
          <a:xfrm>
            <a:off x="2823644" y="4846984"/>
            <a:ext cx="463878" cy="27965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41" name="Straight Arrow Connector 40"/>
          <p:cNvCxnSpPr>
            <a:stCxn id="6" idx="3"/>
            <a:endCxn id="11" idx="1"/>
          </p:cNvCxnSpPr>
          <p:nvPr/>
        </p:nvCxnSpPr>
        <p:spPr bwMode="auto">
          <a:xfrm flipV="1">
            <a:off x="4118868" y="2515379"/>
            <a:ext cx="520187" cy="2407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42" name="Straight Arrow Connector 41"/>
          <p:cNvCxnSpPr>
            <a:endCxn id="12" idx="1"/>
          </p:cNvCxnSpPr>
          <p:nvPr/>
        </p:nvCxnSpPr>
        <p:spPr bwMode="auto">
          <a:xfrm>
            <a:off x="4119862" y="2811915"/>
            <a:ext cx="519193" cy="17976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43" name="Straight Arrow Connector 42"/>
          <p:cNvCxnSpPr>
            <a:endCxn id="15" idx="1"/>
          </p:cNvCxnSpPr>
          <p:nvPr/>
        </p:nvCxnSpPr>
        <p:spPr bwMode="auto">
          <a:xfrm flipV="1">
            <a:off x="5458654" y="2112998"/>
            <a:ext cx="643244" cy="3926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44" name="Straight Arrow Connector 43"/>
          <p:cNvCxnSpPr>
            <a:stCxn id="11" idx="3"/>
            <a:endCxn id="16" idx="1"/>
          </p:cNvCxnSpPr>
          <p:nvPr/>
        </p:nvCxnSpPr>
        <p:spPr bwMode="auto">
          <a:xfrm>
            <a:off x="5442936" y="2515379"/>
            <a:ext cx="658961" cy="1499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4110268" y="4428701"/>
            <a:ext cx="550792" cy="359526"/>
            <a:chOff x="4110268" y="4428701"/>
            <a:chExt cx="550792" cy="359526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 flipV="1">
              <a:off x="4140873" y="4428701"/>
              <a:ext cx="520187" cy="179763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4110268" y="4608464"/>
              <a:ext cx="520187" cy="179763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cxnSp>
        <p:nvCxnSpPr>
          <p:cNvPr id="55" name="Straight Arrow Connector 54"/>
          <p:cNvCxnSpPr>
            <a:stCxn id="21" idx="3"/>
            <a:endCxn id="23" idx="1"/>
          </p:cNvCxnSpPr>
          <p:nvPr/>
        </p:nvCxnSpPr>
        <p:spPr bwMode="auto">
          <a:xfrm flipV="1">
            <a:off x="8351249" y="2971333"/>
            <a:ext cx="573330" cy="31489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56" name="Straight Arrow Connector 55"/>
          <p:cNvCxnSpPr>
            <a:stCxn id="21" idx="3"/>
            <a:endCxn id="24" idx="1"/>
          </p:cNvCxnSpPr>
          <p:nvPr/>
        </p:nvCxnSpPr>
        <p:spPr bwMode="auto">
          <a:xfrm>
            <a:off x="8351249" y="3286227"/>
            <a:ext cx="573329" cy="7760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58" name="Straight Arrow Connector 57"/>
          <p:cNvCxnSpPr>
            <a:endCxn id="19" idx="1"/>
          </p:cNvCxnSpPr>
          <p:nvPr/>
        </p:nvCxnSpPr>
        <p:spPr bwMode="auto">
          <a:xfrm flipV="1">
            <a:off x="6942338" y="2271088"/>
            <a:ext cx="581001" cy="22402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59" name="Straight Arrow Connector 58"/>
          <p:cNvCxnSpPr>
            <a:endCxn id="20" idx="1"/>
          </p:cNvCxnSpPr>
          <p:nvPr/>
        </p:nvCxnSpPr>
        <p:spPr bwMode="auto">
          <a:xfrm>
            <a:off x="6911733" y="2495111"/>
            <a:ext cx="611606" cy="196736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61" name="Straight Arrow Connector 60"/>
          <p:cNvCxnSpPr>
            <a:stCxn id="12" idx="3"/>
          </p:cNvCxnSpPr>
          <p:nvPr/>
        </p:nvCxnSpPr>
        <p:spPr bwMode="auto">
          <a:xfrm>
            <a:off x="5442936" y="2991678"/>
            <a:ext cx="642230" cy="12626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62" name="Straight Arrow Connector 61"/>
          <p:cNvCxnSpPr>
            <a:stCxn id="12" idx="3"/>
            <a:endCxn id="18" idx="1"/>
          </p:cNvCxnSpPr>
          <p:nvPr/>
        </p:nvCxnSpPr>
        <p:spPr bwMode="auto">
          <a:xfrm>
            <a:off x="5442936" y="2991678"/>
            <a:ext cx="658960" cy="43747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66" name="Straight Arrow Connector 65"/>
          <p:cNvCxnSpPr>
            <a:stCxn id="17" idx="3"/>
            <a:endCxn id="21" idx="1"/>
          </p:cNvCxnSpPr>
          <p:nvPr/>
        </p:nvCxnSpPr>
        <p:spPr bwMode="auto">
          <a:xfrm>
            <a:off x="6911733" y="3025275"/>
            <a:ext cx="576620" cy="26095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69" name="Straight Arrow Connector 68"/>
          <p:cNvCxnSpPr>
            <a:stCxn id="17" idx="3"/>
          </p:cNvCxnSpPr>
          <p:nvPr/>
        </p:nvCxnSpPr>
        <p:spPr bwMode="auto">
          <a:xfrm>
            <a:off x="6911733" y="3025275"/>
            <a:ext cx="550792" cy="74789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85" name="Rectangle 84"/>
          <p:cNvSpPr/>
          <p:nvPr/>
        </p:nvSpPr>
        <p:spPr>
          <a:xfrm>
            <a:off x="1277452" y="1259129"/>
            <a:ext cx="145546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Beam size = 2</a:t>
            </a:r>
            <a:endParaRPr lang="en-US" sz="1800" dirty="0"/>
          </a:p>
        </p:txBody>
      </p:sp>
      <p:cxnSp>
        <p:nvCxnSpPr>
          <p:cNvPr id="91" name="Straight Arrow Connector 90"/>
          <p:cNvCxnSpPr>
            <a:stCxn id="22" idx="3"/>
          </p:cNvCxnSpPr>
          <p:nvPr/>
        </p:nvCxnSpPr>
        <p:spPr bwMode="auto">
          <a:xfrm>
            <a:off x="8355897" y="3783651"/>
            <a:ext cx="568680" cy="57976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3" name="Straight Arrow Connector 92"/>
          <p:cNvCxnSpPr>
            <a:stCxn id="22" idx="3"/>
            <a:endCxn id="25" idx="1"/>
          </p:cNvCxnSpPr>
          <p:nvPr/>
        </p:nvCxnSpPr>
        <p:spPr bwMode="auto">
          <a:xfrm>
            <a:off x="8355897" y="3783651"/>
            <a:ext cx="568682" cy="188279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772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Pro/Cons of NMT </a:t>
            </a:r>
            <a:r>
              <a:rPr lang="en-US" dirty="0" err="1"/>
              <a:t>wrt</a:t>
            </a:r>
            <a:r>
              <a:rPr lang="en-US" dirty="0"/>
              <a:t> SMT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Better performance</a:t>
            </a:r>
          </a:p>
          <a:p>
            <a:pPr lvl="1"/>
            <a:r>
              <a:rPr lang="en-US" dirty="0"/>
              <a:t>More </a:t>
            </a:r>
            <a:r>
              <a:rPr lang="en-US" dirty="0">
                <a:solidFill>
                  <a:srgbClr val="00B050"/>
                </a:solidFill>
              </a:rPr>
              <a:t>fluent</a:t>
            </a:r>
          </a:p>
          <a:p>
            <a:pPr lvl="1"/>
            <a:r>
              <a:rPr lang="en-US" dirty="0"/>
              <a:t>Better use of </a:t>
            </a:r>
            <a:r>
              <a:rPr lang="en-US" dirty="0">
                <a:solidFill>
                  <a:srgbClr val="00B050"/>
                </a:solidFill>
              </a:rPr>
              <a:t>context</a:t>
            </a:r>
          </a:p>
          <a:p>
            <a:pPr lvl="1"/>
            <a:r>
              <a:rPr lang="en-US" dirty="0"/>
              <a:t>Better use of </a:t>
            </a:r>
            <a:r>
              <a:rPr lang="en-US" dirty="0">
                <a:solidFill>
                  <a:srgbClr val="00B050"/>
                </a:solidFill>
              </a:rPr>
              <a:t>phrase similarities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single neural network</a:t>
            </a:r>
            <a:r>
              <a:rPr lang="en-US" dirty="0"/>
              <a:t> to be optimized end-to-end</a:t>
            </a:r>
          </a:p>
          <a:p>
            <a:pPr lvl="1"/>
            <a:r>
              <a:rPr lang="en-US" dirty="0"/>
              <a:t>No subcomponents to be individually optimized</a:t>
            </a:r>
          </a:p>
          <a:p>
            <a:r>
              <a:rPr lang="en-US" dirty="0"/>
              <a:t>Requires much </a:t>
            </a:r>
            <a:r>
              <a:rPr lang="en-US" dirty="0">
                <a:solidFill>
                  <a:srgbClr val="00B050"/>
                </a:solidFill>
              </a:rPr>
              <a:t>less human engineering effort</a:t>
            </a:r>
          </a:p>
          <a:p>
            <a:pPr lvl="1"/>
            <a:r>
              <a:rPr lang="en-US" dirty="0"/>
              <a:t>No feature engineering</a:t>
            </a:r>
          </a:p>
          <a:p>
            <a:pPr lvl="1"/>
            <a:r>
              <a:rPr lang="en-US" dirty="0"/>
              <a:t>Same method for all language pairs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4B8883-1844-428C-90F6-FE886E5F96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NMT is </a:t>
            </a:r>
            <a:r>
              <a:rPr lang="en-US" dirty="0">
                <a:solidFill>
                  <a:srgbClr val="C00000"/>
                </a:solidFill>
              </a:rPr>
              <a:t>less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interpretable</a:t>
            </a:r>
          </a:p>
          <a:p>
            <a:pPr lvl="1"/>
            <a:r>
              <a:rPr lang="en-US" dirty="0"/>
              <a:t>Hard to debug</a:t>
            </a:r>
          </a:p>
          <a:p>
            <a:r>
              <a:rPr lang="en-US" dirty="0"/>
              <a:t>NMT is </a:t>
            </a:r>
            <a:r>
              <a:rPr lang="en-US" dirty="0">
                <a:solidFill>
                  <a:srgbClr val="C00000"/>
                </a:solidFill>
              </a:rPr>
              <a:t>difficult to control</a:t>
            </a:r>
          </a:p>
          <a:p>
            <a:pPr lvl="1"/>
            <a:r>
              <a:rPr lang="en-US" dirty="0"/>
              <a:t>For example, can’t easily specify rules or guidelines for translation</a:t>
            </a:r>
          </a:p>
          <a:p>
            <a:pPr lvl="1"/>
            <a:r>
              <a:rPr lang="en-US" dirty="0"/>
              <a:t>Safety concerns!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DC3B7E-CB36-4CDE-A1E0-E8CAADEF27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Disadvantages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E8404FD-87E1-4F61-B1ED-5D0B461A3E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3683384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 progress over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399" y="6533320"/>
            <a:ext cx="10104783" cy="38514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Source</a:t>
            </a:r>
            <a:r>
              <a:rPr lang="en-US" sz="2000" dirty="0"/>
              <a:t>: http://www.meta-net.eu/events/meta-forum-2016/slides/09_sennrich.pdf</a:t>
            </a:r>
          </a:p>
        </p:txBody>
      </p:sp>
      <p:sp>
        <p:nvSpPr>
          <p:cNvPr id="4" name="Rectangle 3"/>
          <p:cNvSpPr/>
          <p:nvPr/>
        </p:nvSpPr>
        <p:spPr>
          <a:xfrm>
            <a:off x="1914524" y="1082526"/>
            <a:ext cx="84884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[Edinburgh </a:t>
            </a:r>
            <a:r>
              <a:rPr lang="en-US" sz="2000" b="0" i="0" u="none" strike="noStrike" baseline="0" dirty="0" err="1">
                <a:solidFill>
                  <a:srgbClr val="3A88FF"/>
                </a:solidFill>
                <a:latin typeface="Calibri" panose="020F0502020204030204" pitchFamily="34" charset="0"/>
              </a:rPr>
              <a:t>En</a:t>
            </a:r>
            <a:r>
              <a:rPr lang="en-US" sz="2000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-De WMT newstest2013 Cased BLEU; NMT 2015 from U. Montréal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232" y="1575400"/>
            <a:ext cx="9074908" cy="485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135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NMT: the biggest success story of NLP Deep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Neural Machine Translation went from a fringe research activity in </a:t>
            </a:r>
            <a:r>
              <a:rPr lang="en-US" b="1" dirty="0"/>
              <a:t>2014 </a:t>
            </a:r>
            <a:r>
              <a:rPr lang="en-US" dirty="0"/>
              <a:t>to the leading standard method in </a:t>
            </a:r>
            <a:r>
              <a:rPr lang="en-US" b="1" dirty="0"/>
              <a:t>2016</a:t>
            </a:r>
          </a:p>
          <a:p>
            <a:pPr>
              <a:lnSpc>
                <a:spcPct val="200000"/>
              </a:lnSpc>
            </a:pPr>
            <a:r>
              <a:rPr lang="en-US" b="1" dirty="0"/>
              <a:t>2014</a:t>
            </a:r>
            <a:r>
              <a:rPr lang="en-US" dirty="0"/>
              <a:t>: First seq2seq paper published</a:t>
            </a:r>
          </a:p>
          <a:p>
            <a:pPr>
              <a:lnSpc>
                <a:spcPct val="200000"/>
              </a:lnSpc>
            </a:pPr>
            <a:r>
              <a:rPr lang="en-US" b="1" dirty="0"/>
              <a:t>2016</a:t>
            </a:r>
            <a:r>
              <a:rPr lang="en-US" dirty="0"/>
              <a:t>: Google Translate switches from SMT to NMT</a:t>
            </a:r>
          </a:p>
          <a:p>
            <a:pPr>
              <a:lnSpc>
                <a:spcPct val="200000"/>
              </a:lnSpc>
            </a:pPr>
            <a:r>
              <a:rPr lang="en-US" dirty="0"/>
              <a:t>This is amazing!</a:t>
            </a:r>
          </a:p>
          <a:p>
            <a:pPr lvl="1"/>
            <a:r>
              <a:rPr lang="en-US" b="1" dirty="0"/>
              <a:t>SMT </a:t>
            </a:r>
            <a:r>
              <a:rPr lang="en-US" dirty="0"/>
              <a:t>systems, built by hundreds of engineers over many years, outperformed by NMT systems trained by a handful of engineers in a few months</a:t>
            </a:r>
          </a:p>
        </p:txBody>
      </p:sp>
    </p:spTree>
    <p:extLst>
      <p:ext uri="{BB962C8B-B14F-4D97-AF65-F5344CB8AC3E}">
        <p14:creationId xmlns:p14="http://schemas.microsoft.com/office/powerpoint/2010/main" val="2386009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MT a solved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C3399"/>
                </a:solidFill>
              </a:rPr>
              <a:t>Nope!</a:t>
            </a:r>
          </a:p>
          <a:p>
            <a:r>
              <a:rPr lang="en-US" dirty="0"/>
              <a:t>Many difficulties remain:</a:t>
            </a:r>
          </a:p>
          <a:p>
            <a:pPr lvl="1"/>
            <a:r>
              <a:rPr lang="en-US" dirty="0">
                <a:solidFill>
                  <a:srgbClr val="CC3399"/>
                </a:solidFill>
              </a:rPr>
              <a:t>Out-of-vocabulary</a:t>
            </a:r>
            <a:r>
              <a:rPr lang="en-US" dirty="0"/>
              <a:t> words</a:t>
            </a:r>
          </a:p>
          <a:p>
            <a:pPr lvl="1"/>
            <a:r>
              <a:rPr lang="en-US" dirty="0">
                <a:solidFill>
                  <a:srgbClr val="CC3399"/>
                </a:solidFill>
              </a:rPr>
              <a:t>Domain mismatch </a:t>
            </a:r>
            <a:r>
              <a:rPr lang="en-US" dirty="0"/>
              <a:t>between train and test data</a:t>
            </a:r>
          </a:p>
          <a:p>
            <a:pPr lvl="1"/>
            <a:r>
              <a:rPr lang="en-US" dirty="0"/>
              <a:t>Maintaining </a:t>
            </a:r>
            <a:r>
              <a:rPr lang="en-US" dirty="0">
                <a:solidFill>
                  <a:srgbClr val="CC3399"/>
                </a:solidFill>
              </a:rPr>
              <a:t>context</a:t>
            </a:r>
            <a:r>
              <a:rPr lang="en-US" dirty="0"/>
              <a:t> over longer text</a:t>
            </a:r>
          </a:p>
          <a:p>
            <a:pPr lvl="1"/>
            <a:r>
              <a:rPr lang="en-US" dirty="0">
                <a:solidFill>
                  <a:srgbClr val="CC3399"/>
                </a:solidFill>
              </a:rPr>
              <a:t>Low-resource</a:t>
            </a:r>
            <a:r>
              <a:rPr lang="en-US" dirty="0"/>
              <a:t> language pair</a:t>
            </a:r>
          </a:p>
        </p:txBody>
      </p:sp>
    </p:spTree>
    <p:extLst>
      <p:ext uri="{BB962C8B-B14F-4D97-AF65-F5344CB8AC3E}">
        <p14:creationId xmlns:p14="http://schemas.microsoft.com/office/powerpoint/2010/main" val="3810093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NMT research continues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NMT is the </a:t>
            </a:r>
            <a:r>
              <a:rPr lang="en-US" b="1" dirty="0"/>
              <a:t>flagship task </a:t>
            </a:r>
            <a:r>
              <a:rPr lang="en-US" dirty="0"/>
              <a:t>for NLP Deep Learning</a:t>
            </a:r>
          </a:p>
          <a:p>
            <a:r>
              <a:rPr lang="en-US" dirty="0"/>
              <a:t>NMT research has </a:t>
            </a:r>
            <a:r>
              <a:rPr lang="en-US" dirty="0">
                <a:solidFill>
                  <a:srgbClr val="FF00FF"/>
                </a:solidFill>
              </a:rPr>
              <a:t>pioneered</a:t>
            </a:r>
            <a:r>
              <a:rPr lang="en-US" dirty="0"/>
              <a:t> many of the recent innovations of NLP Deep Learning</a:t>
            </a:r>
          </a:p>
          <a:p>
            <a:r>
              <a:rPr lang="en-US" dirty="0"/>
              <a:t>In </a:t>
            </a:r>
            <a:r>
              <a:rPr lang="en-US" b="1" dirty="0"/>
              <a:t>2018</a:t>
            </a:r>
            <a:r>
              <a:rPr lang="en-US" dirty="0"/>
              <a:t>: NMT research continues to </a:t>
            </a:r>
            <a:r>
              <a:rPr lang="en-US" dirty="0">
                <a:solidFill>
                  <a:srgbClr val="FF00FF"/>
                </a:solidFill>
              </a:rPr>
              <a:t>thrive</a:t>
            </a:r>
          </a:p>
          <a:p>
            <a:pPr lvl="1"/>
            <a:r>
              <a:rPr lang="en-US" dirty="0"/>
              <a:t>Researchers have found </a:t>
            </a:r>
            <a:r>
              <a:rPr lang="en-US" i="1" dirty="0">
                <a:solidFill>
                  <a:srgbClr val="FF00FF"/>
                </a:solidFill>
              </a:rPr>
              <a:t>many, many </a:t>
            </a:r>
            <a:r>
              <a:rPr lang="en-US" dirty="0">
                <a:solidFill>
                  <a:srgbClr val="FF00FF"/>
                </a:solidFill>
              </a:rPr>
              <a:t>improvements</a:t>
            </a:r>
            <a:r>
              <a:rPr lang="en-US" dirty="0"/>
              <a:t> to the “vanilla” seq2seq NMT system we’ve presented today</a:t>
            </a:r>
          </a:p>
          <a:p>
            <a:pPr lvl="1"/>
            <a:r>
              <a:rPr lang="en-US" dirty="0"/>
              <a:t>But </a:t>
            </a:r>
            <a:r>
              <a:rPr lang="en-US" dirty="0">
                <a:solidFill>
                  <a:srgbClr val="FF00FF"/>
                </a:solidFill>
              </a:rPr>
              <a:t>one improvement </a:t>
            </a:r>
            <a:r>
              <a:rPr lang="en-US" dirty="0"/>
              <a:t>is so integral that it is the new vanilla…</a:t>
            </a:r>
          </a:p>
          <a:p>
            <a:pPr marL="342900" lvl="1" indent="0" algn="ctr">
              <a:lnSpc>
                <a:spcPct val="250000"/>
              </a:lnSpc>
              <a:buNone/>
            </a:pPr>
            <a:r>
              <a:rPr lang="en-US" sz="3200" b="1" dirty="0">
                <a:solidFill>
                  <a:srgbClr val="C00000"/>
                </a:solidFill>
              </a:rPr>
              <a:t>ATTENTION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42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Machine Translation (NMT)</a:t>
            </a:r>
          </a:p>
        </p:txBody>
      </p:sp>
      <p:sp>
        <p:nvSpPr>
          <p:cNvPr id="5" name="Rectangle 4"/>
          <p:cNvSpPr/>
          <p:nvPr/>
        </p:nvSpPr>
        <p:spPr>
          <a:xfrm>
            <a:off x="5877623" y="1891744"/>
            <a:ext cx="4671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Calibri-Italic"/>
              </a:rPr>
              <a:t>the  poor   don’t   have   any  money &lt;END&gt;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5574530" y="4568683"/>
            <a:ext cx="48900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Calibri-Italic"/>
              </a:rPr>
              <a:t>&lt;START&gt; the     poor    don’t    have    any    money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06578" y="4568683"/>
            <a:ext cx="25106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les </a:t>
            </a:r>
            <a:r>
              <a:rPr lang="en-US" i="1" dirty="0" err="1">
                <a:latin typeface="Calibri-Italic"/>
              </a:rPr>
              <a:t>pauvres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sont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démunis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836373" y="3033087"/>
            <a:ext cx="1145217" cy="1472687"/>
            <a:chOff x="3257764" y="3392556"/>
            <a:chExt cx="1145217" cy="1472687"/>
          </a:xfrm>
        </p:grpSpPr>
        <p:grpSp>
          <p:nvGrpSpPr>
            <p:cNvPr id="12" name="Group 11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7" name="Rounded Rectangle 6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" name="Oval 7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Oval 8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Oval 9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5" name="Straight Arrow Connector 14"/>
            <p:cNvCxnSpPr>
              <a:endCxn id="7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519760" y="3821595"/>
              <a:ext cx="883221" cy="356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4198294" y="3033087"/>
            <a:ext cx="638078" cy="1472687"/>
            <a:chOff x="3257764" y="3392556"/>
            <a:chExt cx="638078" cy="1472687"/>
          </a:xfrm>
        </p:grpSpPr>
        <p:grpSp>
          <p:nvGrpSpPr>
            <p:cNvPr id="23" name="Group 2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26" name="Rounded Rectangle 2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4" name="Straight Arrow Connector 23"/>
            <p:cNvCxnSpPr>
              <a:endCxn id="26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3548271" y="3033087"/>
            <a:ext cx="638078" cy="1472687"/>
            <a:chOff x="3257764" y="3392556"/>
            <a:chExt cx="638078" cy="1472687"/>
          </a:xfrm>
        </p:grpSpPr>
        <p:grpSp>
          <p:nvGrpSpPr>
            <p:cNvPr id="32" name="Group 31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35" name="Rounded Rectangle 34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33" name="Straight Arrow Connector 32"/>
            <p:cNvCxnSpPr>
              <a:endCxn id="35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2904022" y="3033087"/>
            <a:ext cx="638078" cy="1472687"/>
            <a:chOff x="3257764" y="3392556"/>
            <a:chExt cx="638078" cy="1472687"/>
          </a:xfrm>
        </p:grpSpPr>
        <p:grpSp>
          <p:nvGrpSpPr>
            <p:cNvPr id="41" name="Group 40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44" name="Rounded Rectangle 43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42" name="Straight Arrow Connector 41"/>
            <p:cNvCxnSpPr>
              <a:endCxn id="44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53" name="Rectangle 52"/>
          <p:cNvSpPr/>
          <p:nvPr/>
        </p:nvSpPr>
        <p:spPr bwMode="auto">
          <a:xfrm>
            <a:off x="4656373" y="2915127"/>
            <a:ext cx="610984" cy="1070810"/>
          </a:xfrm>
          <a:prstGeom prst="rect">
            <a:avLst/>
          </a:prstGeom>
          <a:noFill/>
          <a:ln w="38100" cap="sq" cmpd="sng" algn="ctr">
            <a:solidFill>
              <a:srgbClr val="FF96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538663" y="1790353"/>
            <a:ext cx="2297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rgbClr val="FF8800"/>
                </a:solidFill>
                <a:latin typeface="Calibri" panose="020F0502020204030204" pitchFamily="34" charset="0"/>
              </a:rPr>
              <a:t>Encoding of the source sentence.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891150" y="5738696"/>
            <a:ext cx="4880607" cy="461665"/>
          </a:xfrm>
          <a:prstGeom prst="rect">
            <a:avLst/>
          </a:prstGeom>
          <a:ln w="28575">
            <a:solidFill>
              <a:srgbClr val="CC339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Problems with this architecture?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980055" y="5035101"/>
            <a:ext cx="21636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Source sentence (input)</a:t>
            </a:r>
            <a:endParaRPr lang="en-US" dirty="0"/>
          </a:p>
        </p:txBody>
      </p:sp>
      <p:sp>
        <p:nvSpPr>
          <p:cNvPr id="60" name="Left Brace 59"/>
          <p:cNvSpPr/>
          <p:nvPr/>
        </p:nvSpPr>
        <p:spPr bwMode="auto">
          <a:xfrm>
            <a:off x="2287220" y="305959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 rot="16200000">
            <a:off x="1489801" y="3281253"/>
            <a:ext cx="1293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Encoder RNN</a:t>
            </a:r>
            <a:endParaRPr lang="en-US" dirty="0"/>
          </a:p>
        </p:txBody>
      </p:sp>
      <p:sp>
        <p:nvSpPr>
          <p:cNvPr id="62" name="Right Brace 61"/>
          <p:cNvSpPr/>
          <p:nvPr/>
        </p:nvSpPr>
        <p:spPr bwMode="auto">
          <a:xfrm>
            <a:off x="10464583" y="3033087"/>
            <a:ext cx="307174" cy="781878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 rot="5400000">
            <a:off x="10366387" y="3339334"/>
            <a:ext cx="131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RNN</a:t>
            </a:r>
            <a:endParaRPr lang="en-US" dirty="0"/>
          </a:p>
        </p:txBody>
      </p:sp>
      <p:cxnSp>
        <p:nvCxnSpPr>
          <p:cNvPr id="65" name="Straight Arrow Connector 64"/>
          <p:cNvCxnSpPr>
            <a:stCxn id="55" idx="2"/>
          </p:cNvCxnSpPr>
          <p:nvPr/>
        </p:nvCxnSpPr>
        <p:spPr bwMode="auto">
          <a:xfrm>
            <a:off x="3687518" y="2436684"/>
            <a:ext cx="968854" cy="478443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rgbClr val="FFC000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grpSp>
        <p:nvGrpSpPr>
          <p:cNvPr id="145" name="Group 144"/>
          <p:cNvGrpSpPr/>
          <p:nvPr/>
        </p:nvGrpSpPr>
        <p:grpSpPr>
          <a:xfrm>
            <a:off x="7254170" y="3032385"/>
            <a:ext cx="638078" cy="1472687"/>
            <a:chOff x="3257764" y="3392556"/>
            <a:chExt cx="638078" cy="1472687"/>
          </a:xfrm>
        </p:grpSpPr>
        <p:grpSp>
          <p:nvGrpSpPr>
            <p:cNvPr id="146" name="Group 14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49" name="Rounded Rectangle 14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1" name="Oval 15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2" name="Oval 15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3" name="Oval 15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47" name="Straight Arrow Connector 146"/>
            <p:cNvCxnSpPr>
              <a:endCxn id="149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48" name="Straight Arrow Connector 147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54" name="Group 153"/>
          <p:cNvGrpSpPr/>
          <p:nvPr/>
        </p:nvGrpSpPr>
        <p:grpSpPr>
          <a:xfrm>
            <a:off x="6604147" y="3032385"/>
            <a:ext cx="638078" cy="1472687"/>
            <a:chOff x="3257764" y="3392556"/>
            <a:chExt cx="638078" cy="1472687"/>
          </a:xfrm>
        </p:grpSpPr>
        <p:grpSp>
          <p:nvGrpSpPr>
            <p:cNvPr id="155" name="Group 154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58" name="Rounded Rectangle 157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9" name="Oval 158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0" name="Oval 159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1" name="Oval 160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2" name="Oval 161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56" name="Straight Arrow Connector 155"/>
            <p:cNvCxnSpPr>
              <a:endCxn id="158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57" name="Straight Arrow Connector 156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63" name="Group 162"/>
          <p:cNvGrpSpPr/>
          <p:nvPr/>
        </p:nvGrpSpPr>
        <p:grpSpPr>
          <a:xfrm>
            <a:off x="5959898" y="3032385"/>
            <a:ext cx="638078" cy="1472687"/>
            <a:chOff x="3257764" y="3392556"/>
            <a:chExt cx="638078" cy="1472687"/>
          </a:xfrm>
        </p:grpSpPr>
        <p:grpSp>
          <p:nvGrpSpPr>
            <p:cNvPr id="164" name="Group 163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67" name="Rounded Rectangle 166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8" name="Oval 167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9" name="Oval 168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0" name="Oval 169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1" name="Oval 170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65" name="Straight Arrow Connector 164"/>
            <p:cNvCxnSpPr>
              <a:endCxn id="167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66" name="Straight Arrow Connector 165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72" name="Group 171"/>
          <p:cNvGrpSpPr/>
          <p:nvPr/>
        </p:nvGrpSpPr>
        <p:grpSpPr>
          <a:xfrm>
            <a:off x="7902903" y="3018086"/>
            <a:ext cx="638078" cy="1472687"/>
            <a:chOff x="3257764" y="3392556"/>
            <a:chExt cx="638078" cy="1472687"/>
          </a:xfrm>
        </p:grpSpPr>
        <p:grpSp>
          <p:nvGrpSpPr>
            <p:cNvPr id="173" name="Group 17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76" name="Rounded Rectangle 17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Oval 17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8" name="Oval 17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9" name="Oval 17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0" name="Oval 17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74" name="Straight Arrow Connector 173"/>
            <p:cNvCxnSpPr>
              <a:endCxn id="176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75" name="Straight Arrow Connector 174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81" name="Group 180"/>
          <p:cNvGrpSpPr/>
          <p:nvPr/>
        </p:nvGrpSpPr>
        <p:grpSpPr>
          <a:xfrm>
            <a:off x="9171204" y="3006535"/>
            <a:ext cx="638078" cy="1472687"/>
            <a:chOff x="3257764" y="3392556"/>
            <a:chExt cx="638078" cy="1472687"/>
          </a:xfrm>
        </p:grpSpPr>
        <p:grpSp>
          <p:nvGrpSpPr>
            <p:cNvPr id="182" name="Group 181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85" name="Rounded Rectangle 184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6" name="Oval 185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7" name="Oval 186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8" name="Oval 187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9" name="Oval 188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83" name="Straight Arrow Connector 182"/>
            <p:cNvCxnSpPr>
              <a:endCxn id="185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84" name="Straight Arrow Connector 183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90" name="Group 189"/>
          <p:cNvGrpSpPr/>
          <p:nvPr/>
        </p:nvGrpSpPr>
        <p:grpSpPr>
          <a:xfrm>
            <a:off x="8521181" y="3006535"/>
            <a:ext cx="638078" cy="1472687"/>
            <a:chOff x="3257764" y="3392556"/>
            <a:chExt cx="638078" cy="1472687"/>
          </a:xfrm>
        </p:grpSpPr>
        <p:grpSp>
          <p:nvGrpSpPr>
            <p:cNvPr id="191" name="Group 190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94" name="Rounded Rectangle 193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5" name="Oval 194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6" name="Oval 195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7" name="Oval 196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8" name="Oval 197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92" name="Straight Arrow Connector 191"/>
            <p:cNvCxnSpPr>
              <a:endCxn id="194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93" name="Straight Arrow Connector 192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99" name="Group 198"/>
          <p:cNvGrpSpPr/>
          <p:nvPr/>
        </p:nvGrpSpPr>
        <p:grpSpPr>
          <a:xfrm>
            <a:off x="9819937" y="2992236"/>
            <a:ext cx="267423" cy="1472687"/>
            <a:chOff x="3257764" y="3392556"/>
            <a:chExt cx="267423" cy="1472687"/>
          </a:xfrm>
        </p:grpSpPr>
        <p:grpSp>
          <p:nvGrpSpPr>
            <p:cNvPr id="200" name="Group 199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202" name="Rounded Rectangle 201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3" name="Oval 202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4" name="Oval 203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5" name="Oval 204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6" name="Oval 205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01" name="Straight Arrow Connector 200"/>
            <p:cNvCxnSpPr>
              <a:endCxn id="202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207" name="Group 206"/>
          <p:cNvGrpSpPr/>
          <p:nvPr/>
        </p:nvGrpSpPr>
        <p:grpSpPr>
          <a:xfrm>
            <a:off x="6087036" y="2222762"/>
            <a:ext cx="3866612" cy="809625"/>
            <a:chOff x="6520544" y="2635577"/>
            <a:chExt cx="3866612" cy="635694"/>
          </a:xfrm>
        </p:grpSpPr>
        <p:cxnSp>
          <p:nvCxnSpPr>
            <p:cNvPr id="208" name="Straight Arrow Connector 207"/>
            <p:cNvCxnSpPr/>
            <p:nvPr/>
          </p:nvCxnSpPr>
          <p:spPr bwMode="auto">
            <a:xfrm flipH="1" flipV="1">
              <a:off x="6520544" y="2681851"/>
              <a:ext cx="6573" cy="58942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09" name="Straight Arrow Connector 208"/>
            <p:cNvCxnSpPr/>
            <p:nvPr/>
          </p:nvCxnSpPr>
          <p:spPr bwMode="auto">
            <a:xfrm flipH="1" flipV="1">
              <a:off x="7165161" y="2673311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10" name="Straight Arrow Connector 209"/>
            <p:cNvCxnSpPr/>
            <p:nvPr/>
          </p:nvCxnSpPr>
          <p:spPr bwMode="auto">
            <a:xfrm flipH="1" flipV="1">
              <a:off x="7805938" y="2667720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11" name="Straight Arrow Connector 210"/>
            <p:cNvCxnSpPr/>
            <p:nvPr/>
          </p:nvCxnSpPr>
          <p:spPr bwMode="auto">
            <a:xfrm flipH="1" flipV="1">
              <a:off x="8449743" y="2661602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12" name="Straight Arrow Connector 211"/>
            <p:cNvCxnSpPr/>
            <p:nvPr/>
          </p:nvCxnSpPr>
          <p:spPr bwMode="auto">
            <a:xfrm flipH="1" flipV="1">
              <a:off x="9095634" y="2644086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13" name="Straight Arrow Connector 212"/>
            <p:cNvCxnSpPr/>
            <p:nvPr/>
          </p:nvCxnSpPr>
          <p:spPr bwMode="auto">
            <a:xfrm flipH="1" flipV="1">
              <a:off x="9738423" y="2635577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14" name="Straight Arrow Connector 213"/>
            <p:cNvCxnSpPr/>
            <p:nvPr/>
          </p:nvCxnSpPr>
          <p:spPr bwMode="auto">
            <a:xfrm flipH="1" flipV="1">
              <a:off x="10380583" y="2642360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215" name="Rectangle 214"/>
          <p:cNvSpPr/>
          <p:nvPr/>
        </p:nvSpPr>
        <p:spPr>
          <a:xfrm rot="16200000">
            <a:off x="5549320" y="2518887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216" name="Rectangle 215"/>
          <p:cNvSpPr/>
          <p:nvPr/>
        </p:nvSpPr>
        <p:spPr>
          <a:xfrm rot="16200000">
            <a:off x="6179392" y="2551173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217" name="Rectangle 216"/>
          <p:cNvSpPr/>
          <p:nvPr/>
        </p:nvSpPr>
        <p:spPr>
          <a:xfrm rot="16200000">
            <a:off x="6829352" y="2540233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218" name="Rectangle 217"/>
          <p:cNvSpPr/>
          <p:nvPr/>
        </p:nvSpPr>
        <p:spPr>
          <a:xfrm rot="16200000">
            <a:off x="7464056" y="2538163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219" name="Rectangle 218"/>
          <p:cNvSpPr/>
          <p:nvPr/>
        </p:nvSpPr>
        <p:spPr>
          <a:xfrm rot="16200000">
            <a:off x="8140211" y="2525511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220" name="Rectangle 219"/>
          <p:cNvSpPr/>
          <p:nvPr/>
        </p:nvSpPr>
        <p:spPr>
          <a:xfrm rot="16200000">
            <a:off x="8784665" y="2525511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221" name="Rectangle 220"/>
          <p:cNvSpPr/>
          <p:nvPr/>
        </p:nvSpPr>
        <p:spPr>
          <a:xfrm rot="16200000">
            <a:off x="9425112" y="2499280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cxnSp>
        <p:nvCxnSpPr>
          <p:cNvPr id="222" name="Straight Arrow Connector 221"/>
          <p:cNvCxnSpPr/>
          <p:nvPr/>
        </p:nvCxnSpPr>
        <p:spPr bwMode="auto">
          <a:xfrm>
            <a:off x="6154809" y="2242325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223" name="Straight Arrow Connector 222"/>
          <p:cNvCxnSpPr/>
          <p:nvPr/>
        </p:nvCxnSpPr>
        <p:spPr bwMode="auto">
          <a:xfrm>
            <a:off x="6811699" y="2242325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224" name="Straight Arrow Connector 223"/>
          <p:cNvCxnSpPr/>
          <p:nvPr/>
        </p:nvCxnSpPr>
        <p:spPr bwMode="auto">
          <a:xfrm>
            <a:off x="7445848" y="2242325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225" name="Straight Arrow Connector 224"/>
          <p:cNvCxnSpPr/>
          <p:nvPr/>
        </p:nvCxnSpPr>
        <p:spPr bwMode="auto">
          <a:xfrm>
            <a:off x="8110269" y="2242325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226" name="Straight Arrow Connector 225"/>
          <p:cNvCxnSpPr/>
          <p:nvPr/>
        </p:nvCxnSpPr>
        <p:spPr bwMode="auto">
          <a:xfrm>
            <a:off x="8719370" y="2242325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227" name="Straight Arrow Connector 226"/>
          <p:cNvCxnSpPr/>
          <p:nvPr/>
        </p:nvCxnSpPr>
        <p:spPr bwMode="auto">
          <a:xfrm>
            <a:off x="9368520" y="2242325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sp>
        <p:nvSpPr>
          <p:cNvPr id="228" name="Right Brace 227"/>
          <p:cNvSpPr/>
          <p:nvPr/>
        </p:nvSpPr>
        <p:spPr bwMode="auto">
          <a:xfrm rot="5400000">
            <a:off x="3985631" y="3818259"/>
            <a:ext cx="173610" cy="2336830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35400" y="1166819"/>
            <a:ext cx="2502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Target sentence (output)</a:t>
            </a:r>
            <a:endParaRPr lang="en-US" sz="1800" dirty="0"/>
          </a:p>
        </p:txBody>
      </p:sp>
      <p:sp>
        <p:nvSpPr>
          <p:cNvPr id="141" name="Right Brace 140"/>
          <p:cNvSpPr/>
          <p:nvPr/>
        </p:nvSpPr>
        <p:spPr bwMode="auto">
          <a:xfrm rot="16200000" flipV="1">
            <a:off x="8051173" y="-431311"/>
            <a:ext cx="220750" cy="4376797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333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FF00FF"/>
                </a:solidFill>
              </a:rPr>
              <a:t>Attention</a:t>
            </a:r>
            <a:r>
              <a:rPr lang="en-US" b="1" dirty="0"/>
              <a:t> </a:t>
            </a:r>
            <a:r>
              <a:rPr lang="en-US" dirty="0"/>
              <a:t>provides a solution to the bottleneck problem.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rgbClr val="FF00FF"/>
                </a:solidFill>
              </a:rPr>
              <a:t>Core idea</a:t>
            </a:r>
            <a:r>
              <a:rPr lang="en-US" dirty="0"/>
              <a:t>: on each step of the decoder, </a:t>
            </a:r>
            <a:r>
              <a:rPr lang="en-US" i="1" dirty="0">
                <a:solidFill>
                  <a:srgbClr val="FF00FF"/>
                </a:solidFill>
              </a:rPr>
              <a:t>focus on a particular part</a:t>
            </a:r>
            <a:r>
              <a:rPr lang="en-US" i="1" dirty="0"/>
              <a:t> </a:t>
            </a:r>
            <a:r>
              <a:rPr lang="en-US" dirty="0"/>
              <a:t>of the source sequence</a:t>
            </a:r>
          </a:p>
          <a:p>
            <a:pPr>
              <a:lnSpc>
                <a:spcPct val="200000"/>
              </a:lnSpc>
            </a:pPr>
            <a:r>
              <a:rPr lang="en-US" dirty="0"/>
              <a:t>First we will show via diagram (no equations), then we will show with equation</a:t>
            </a:r>
          </a:p>
        </p:txBody>
      </p:sp>
    </p:spTree>
    <p:extLst>
      <p:ext uri="{BB962C8B-B14F-4D97-AF65-F5344CB8AC3E}">
        <p14:creationId xmlns:p14="http://schemas.microsoft.com/office/powerpoint/2010/main" val="3522648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Sequence-to-sequence with attention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27740" y="6079427"/>
            <a:ext cx="4826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&lt;START&gt;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8281" y="6079427"/>
            <a:ext cx="27414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les   </a:t>
            </a:r>
            <a:r>
              <a:rPr lang="en-US" i="1" dirty="0" err="1">
                <a:latin typeface="Calibri-Italic"/>
              </a:rPr>
              <a:t>pauvres</a:t>
            </a:r>
            <a:r>
              <a:rPr lang="en-US" i="1" dirty="0">
                <a:latin typeface="Calibri-Italic"/>
              </a:rPr>
              <a:t>  </a:t>
            </a:r>
            <a:r>
              <a:rPr lang="en-US" i="1" dirty="0" err="1">
                <a:latin typeface="Calibri-Italic"/>
              </a:rPr>
              <a:t>sont</a:t>
            </a:r>
            <a:r>
              <a:rPr lang="en-US" i="1" dirty="0">
                <a:latin typeface="Calibri-Italic"/>
              </a:rPr>
              <a:t>  </a:t>
            </a:r>
            <a:r>
              <a:rPr lang="en-US" i="1" dirty="0" err="1">
                <a:latin typeface="Calibri-Italic"/>
              </a:rPr>
              <a:t>démunis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19997" y="4543831"/>
            <a:ext cx="662847" cy="1472687"/>
            <a:chOff x="3257764" y="3392556"/>
            <a:chExt cx="662847" cy="1472687"/>
          </a:xfrm>
        </p:grpSpPr>
        <p:grpSp>
          <p:nvGrpSpPr>
            <p:cNvPr id="7" name="Group 6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8" name="Straight Arrow Connector 7"/>
            <p:cNvCxnSpPr>
              <a:endCxn id="10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356061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269974" y="4543831"/>
            <a:ext cx="650388" cy="1472687"/>
            <a:chOff x="3257764" y="3392556"/>
            <a:chExt cx="650388" cy="1472687"/>
          </a:xfrm>
        </p:grpSpPr>
        <p:grpSp>
          <p:nvGrpSpPr>
            <p:cNvPr id="16" name="Group 1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7" name="Straight Arrow Connector 16"/>
            <p:cNvCxnSpPr>
              <a:endCxn id="19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54815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625725" y="4543831"/>
            <a:ext cx="638277" cy="1472687"/>
            <a:chOff x="3257764" y="3392556"/>
            <a:chExt cx="638277" cy="1472687"/>
          </a:xfrm>
        </p:grpSpPr>
        <p:grpSp>
          <p:nvGrpSpPr>
            <p:cNvPr id="25" name="Group 24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28" name="Rounded Rectangle 27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6" name="Straight Arrow Connector 25"/>
            <p:cNvCxnSpPr>
              <a:endCxn id="28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353604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33" name="Left Brace 32"/>
          <p:cNvSpPr/>
          <p:nvPr/>
        </p:nvSpPr>
        <p:spPr bwMode="auto">
          <a:xfrm>
            <a:off x="2234207" y="4557083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1436788" y="4778745"/>
            <a:ext cx="1293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Encoder RNN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568730" y="4529532"/>
            <a:ext cx="1081813" cy="1472687"/>
            <a:chOff x="3257764" y="3392556"/>
            <a:chExt cx="1081813" cy="1472687"/>
          </a:xfrm>
        </p:grpSpPr>
        <p:grpSp>
          <p:nvGrpSpPr>
            <p:cNvPr id="36" name="Group 3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37" name="Straight Arrow Connector 36"/>
            <p:cNvCxnSpPr>
              <a:endCxn id="39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3521371" y="3784257"/>
              <a:ext cx="818206" cy="12777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62" name="Group 61"/>
          <p:cNvGrpSpPr/>
          <p:nvPr/>
        </p:nvGrpSpPr>
        <p:grpSpPr>
          <a:xfrm>
            <a:off x="5664541" y="4530579"/>
            <a:ext cx="638078" cy="1472687"/>
            <a:chOff x="3257764" y="3392556"/>
            <a:chExt cx="638078" cy="1472687"/>
          </a:xfrm>
        </p:grpSpPr>
        <p:grpSp>
          <p:nvGrpSpPr>
            <p:cNvPr id="63" name="Group 6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" name="Oval 6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4" name="Straight Arrow Connector 63"/>
            <p:cNvCxnSpPr>
              <a:endCxn id="66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V="1">
              <a:off x="353584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106" name="Right Brace 105"/>
          <p:cNvSpPr/>
          <p:nvPr/>
        </p:nvSpPr>
        <p:spPr bwMode="auto">
          <a:xfrm>
            <a:off x="10000762" y="4504075"/>
            <a:ext cx="307174" cy="781878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 rot="5400000">
            <a:off x="9902566" y="4810322"/>
            <a:ext cx="131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RNN</a:t>
            </a:r>
            <a:endParaRPr lang="en-US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2694489" y="3772617"/>
            <a:ext cx="109725" cy="779051"/>
            <a:chOff x="2018629" y="3750481"/>
            <a:chExt cx="109725" cy="779051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2" name="Oval 141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349468" y="3772617"/>
            <a:ext cx="109725" cy="779051"/>
            <a:chOff x="2018629" y="3750481"/>
            <a:chExt cx="109725" cy="779051"/>
          </a:xfrm>
        </p:grpSpPr>
        <p:cxnSp>
          <p:nvCxnSpPr>
            <p:cNvPr id="147" name="Straight Arrow Connector 146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9" name="Oval 148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998845" y="3772617"/>
            <a:ext cx="109725" cy="779051"/>
            <a:chOff x="2018629" y="3750481"/>
            <a:chExt cx="109725" cy="779051"/>
          </a:xfrm>
        </p:grpSpPr>
        <p:cxnSp>
          <p:nvCxnSpPr>
            <p:cNvPr id="151" name="Straight Arrow Connector 150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3" name="Oval 152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650096" y="3772617"/>
            <a:ext cx="109725" cy="779051"/>
            <a:chOff x="2018629" y="3750481"/>
            <a:chExt cx="109725" cy="779051"/>
          </a:xfrm>
        </p:grpSpPr>
        <p:cxnSp>
          <p:nvCxnSpPr>
            <p:cNvPr id="155" name="Straight Arrow Connector 154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7" name="Straight Arrow Connector 176"/>
          <p:cNvCxnSpPr>
            <a:stCxn id="66" idx="0"/>
            <a:endCxn id="142" idx="5"/>
          </p:cNvCxnSpPr>
          <p:nvPr/>
        </p:nvCxnSpPr>
        <p:spPr bwMode="auto">
          <a:xfrm flipH="1" flipV="1">
            <a:off x="2788145" y="3864801"/>
            <a:ext cx="3010108" cy="66577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1" name="Straight Arrow Connector 180"/>
          <p:cNvCxnSpPr>
            <a:stCxn id="66" idx="0"/>
            <a:endCxn id="149" idx="6"/>
          </p:cNvCxnSpPr>
          <p:nvPr/>
        </p:nvCxnSpPr>
        <p:spPr bwMode="auto">
          <a:xfrm flipH="1" flipV="1">
            <a:off x="3459193" y="3826617"/>
            <a:ext cx="2339060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2" name="Straight Arrow Connector 181"/>
          <p:cNvCxnSpPr>
            <a:stCxn id="66" idx="0"/>
            <a:endCxn id="153" idx="6"/>
          </p:cNvCxnSpPr>
          <p:nvPr/>
        </p:nvCxnSpPr>
        <p:spPr bwMode="auto">
          <a:xfrm flipH="1" flipV="1">
            <a:off x="4108570" y="3826617"/>
            <a:ext cx="1689683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3" name="Straight Arrow Connector 182"/>
          <p:cNvCxnSpPr>
            <a:stCxn id="66" idx="0"/>
            <a:endCxn id="157" idx="6"/>
          </p:cNvCxnSpPr>
          <p:nvPr/>
        </p:nvCxnSpPr>
        <p:spPr bwMode="auto">
          <a:xfrm flipH="1" flipV="1">
            <a:off x="4759821" y="3826617"/>
            <a:ext cx="1038432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205" name="Rectangle 204"/>
          <p:cNvSpPr/>
          <p:nvPr/>
        </p:nvSpPr>
        <p:spPr>
          <a:xfrm rot="16200000">
            <a:off x="1473513" y="3439630"/>
            <a:ext cx="9785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scores</a:t>
            </a:r>
            <a:endParaRPr lang="en-US" dirty="0"/>
          </a:p>
        </p:txBody>
      </p:sp>
      <p:sp>
        <p:nvSpPr>
          <p:cNvPr id="206" name="Left Brace 205"/>
          <p:cNvSpPr/>
          <p:nvPr/>
        </p:nvSpPr>
        <p:spPr bwMode="auto">
          <a:xfrm>
            <a:off x="2254555" y="343943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19997" y="1733882"/>
            <a:ext cx="117198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dot product</a:t>
            </a:r>
            <a:endParaRPr lang="en-US" dirty="0"/>
          </a:p>
        </p:txBody>
      </p:sp>
      <p:cxnSp>
        <p:nvCxnSpPr>
          <p:cNvPr id="158" name="Straight Arrow Connector 157"/>
          <p:cNvCxnSpPr>
            <a:stCxn id="3" idx="2"/>
            <a:endCxn id="142" idx="7"/>
          </p:cNvCxnSpPr>
          <p:nvPr/>
        </p:nvCxnSpPr>
        <p:spPr bwMode="auto">
          <a:xfrm flipH="1">
            <a:off x="2788145" y="2072436"/>
            <a:ext cx="1717846" cy="171599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64" name="Straight Arrow Connector 163"/>
          <p:cNvCxnSpPr>
            <a:stCxn id="3" idx="2"/>
            <a:endCxn id="149" idx="0"/>
          </p:cNvCxnSpPr>
          <p:nvPr/>
        </p:nvCxnSpPr>
        <p:spPr bwMode="auto">
          <a:xfrm flipH="1">
            <a:off x="3404331" y="2072436"/>
            <a:ext cx="1101660" cy="170018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66" name="Straight Arrow Connector 165"/>
          <p:cNvCxnSpPr>
            <a:stCxn id="3" idx="2"/>
            <a:endCxn id="153" idx="0"/>
          </p:cNvCxnSpPr>
          <p:nvPr/>
        </p:nvCxnSpPr>
        <p:spPr bwMode="auto">
          <a:xfrm flipH="1">
            <a:off x="4053708" y="2072436"/>
            <a:ext cx="452283" cy="170018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68" name="Straight Arrow Connector 167"/>
          <p:cNvCxnSpPr>
            <a:stCxn id="3" idx="2"/>
          </p:cNvCxnSpPr>
          <p:nvPr/>
        </p:nvCxnSpPr>
        <p:spPr bwMode="auto">
          <a:xfrm>
            <a:off x="4505991" y="2072436"/>
            <a:ext cx="191911" cy="170018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2558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1990s-2010s: Statistical Machine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SMT is a huge research field</a:t>
            </a:r>
          </a:p>
          <a:p>
            <a:pPr lvl="1"/>
            <a:r>
              <a:rPr lang="en-US" dirty="0"/>
              <a:t>The best systems are extremely complex</a:t>
            </a:r>
          </a:p>
          <a:p>
            <a:pPr lvl="1"/>
            <a:r>
              <a:rPr lang="en-US" dirty="0"/>
              <a:t>Hundreds of important details, too many to mention</a:t>
            </a:r>
          </a:p>
          <a:p>
            <a:pPr lvl="1"/>
            <a:r>
              <a:rPr lang="en-US" dirty="0"/>
              <a:t>Systems have many separately-designed subcomponents</a:t>
            </a:r>
          </a:p>
          <a:p>
            <a:pPr lvl="1"/>
            <a:r>
              <a:rPr lang="en-US" dirty="0"/>
              <a:t>Lots of feature engineering</a:t>
            </a:r>
          </a:p>
          <a:p>
            <a:pPr lvl="2"/>
            <a:r>
              <a:rPr lang="en-US" dirty="0"/>
              <a:t>Need to design features to capture particular language phenomena</a:t>
            </a:r>
          </a:p>
          <a:p>
            <a:r>
              <a:rPr lang="en-US" dirty="0"/>
              <a:t>Require compiling and maintaining extra resources</a:t>
            </a:r>
          </a:p>
          <a:p>
            <a:pPr lvl="1"/>
            <a:r>
              <a:rPr lang="en-US" dirty="0"/>
              <a:t>Like tables of equivalent phrases</a:t>
            </a:r>
          </a:p>
          <a:p>
            <a:r>
              <a:rPr lang="en-US" dirty="0"/>
              <a:t>Lots of human effort to maintain</a:t>
            </a:r>
          </a:p>
          <a:p>
            <a:pPr lvl="1"/>
            <a:r>
              <a:rPr lang="en-US" dirty="0"/>
              <a:t>Repeated effort for each language pair!</a:t>
            </a:r>
          </a:p>
        </p:txBody>
      </p:sp>
    </p:spTree>
    <p:extLst>
      <p:ext uri="{BB962C8B-B14F-4D97-AF65-F5344CB8AC3E}">
        <p14:creationId xmlns:p14="http://schemas.microsoft.com/office/powerpoint/2010/main" val="3277310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Sequence-to-sequence with attention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27740" y="6079427"/>
            <a:ext cx="4826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&lt;START&gt;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8281" y="6079427"/>
            <a:ext cx="27414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les   </a:t>
            </a:r>
            <a:r>
              <a:rPr lang="en-US" i="1" dirty="0" err="1">
                <a:latin typeface="Calibri-Italic"/>
              </a:rPr>
              <a:t>pauvres</a:t>
            </a:r>
            <a:r>
              <a:rPr lang="en-US" i="1" dirty="0">
                <a:latin typeface="Calibri-Italic"/>
              </a:rPr>
              <a:t>  </a:t>
            </a:r>
            <a:r>
              <a:rPr lang="en-US" i="1" dirty="0" err="1">
                <a:latin typeface="Calibri-Italic"/>
              </a:rPr>
              <a:t>sont</a:t>
            </a:r>
            <a:r>
              <a:rPr lang="en-US" i="1" dirty="0">
                <a:latin typeface="Calibri-Italic"/>
              </a:rPr>
              <a:t>  </a:t>
            </a:r>
            <a:r>
              <a:rPr lang="en-US" i="1" dirty="0" err="1">
                <a:latin typeface="Calibri-Italic"/>
              </a:rPr>
              <a:t>démunis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19997" y="4543831"/>
            <a:ext cx="662847" cy="1472687"/>
            <a:chOff x="3257764" y="3392556"/>
            <a:chExt cx="662847" cy="1472687"/>
          </a:xfrm>
        </p:grpSpPr>
        <p:grpSp>
          <p:nvGrpSpPr>
            <p:cNvPr id="7" name="Group 6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8" name="Straight Arrow Connector 7"/>
            <p:cNvCxnSpPr>
              <a:endCxn id="10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356061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269974" y="4543831"/>
            <a:ext cx="650388" cy="1472687"/>
            <a:chOff x="3257764" y="3392556"/>
            <a:chExt cx="650388" cy="1472687"/>
          </a:xfrm>
        </p:grpSpPr>
        <p:grpSp>
          <p:nvGrpSpPr>
            <p:cNvPr id="16" name="Group 1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7" name="Straight Arrow Connector 16"/>
            <p:cNvCxnSpPr>
              <a:endCxn id="19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54815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625725" y="4543831"/>
            <a:ext cx="638277" cy="1472687"/>
            <a:chOff x="3257764" y="3392556"/>
            <a:chExt cx="638277" cy="1472687"/>
          </a:xfrm>
        </p:grpSpPr>
        <p:grpSp>
          <p:nvGrpSpPr>
            <p:cNvPr id="25" name="Group 24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28" name="Rounded Rectangle 27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6" name="Straight Arrow Connector 25"/>
            <p:cNvCxnSpPr>
              <a:endCxn id="28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353604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33" name="Left Brace 32"/>
          <p:cNvSpPr/>
          <p:nvPr/>
        </p:nvSpPr>
        <p:spPr bwMode="auto">
          <a:xfrm>
            <a:off x="2234207" y="4557083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1436788" y="4778745"/>
            <a:ext cx="1293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Encoder RNN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568730" y="4529532"/>
            <a:ext cx="1081813" cy="1472687"/>
            <a:chOff x="3257764" y="3392556"/>
            <a:chExt cx="1081813" cy="1472687"/>
          </a:xfrm>
        </p:grpSpPr>
        <p:grpSp>
          <p:nvGrpSpPr>
            <p:cNvPr id="36" name="Group 3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37" name="Straight Arrow Connector 36"/>
            <p:cNvCxnSpPr>
              <a:endCxn id="39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3521371" y="3784257"/>
              <a:ext cx="818206" cy="12777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62" name="Group 61"/>
          <p:cNvGrpSpPr/>
          <p:nvPr/>
        </p:nvGrpSpPr>
        <p:grpSpPr>
          <a:xfrm>
            <a:off x="5664541" y="4530579"/>
            <a:ext cx="638078" cy="1472687"/>
            <a:chOff x="3257764" y="3392556"/>
            <a:chExt cx="638078" cy="1472687"/>
          </a:xfrm>
        </p:grpSpPr>
        <p:grpSp>
          <p:nvGrpSpPr>
            <p:cNvPr id="63" name="Group 6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" name="Oval 6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4" name="Straight Arrow Connector 63"/>
            <p:cNvCxnSpPr>
              <a:endCxn id="66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V="1">
              <a:off x="353584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106" name="Right Brace 105"/>
          <p:cNvSpPr/>
          <p:nvPr/>
        </p:nvSpPr>
        <p:spPr bwMode="auto">
          <a:xfrm>
            <a:off x="10000762" y="4504075"/>
            <a:ext cx="307174" cy="781878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 rot="5400000">
            <a:off x="9902566" y="4810322"/>
            <a:ext cx="131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RNN</a:t>
            </a:r>
            <a:endParaRPr lang="en-US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2694489" y="3772617"/>
            <a:ext cx="109725" cy="779051"/>
            <a:chOff x="2018629" y="3750481"/>
            <a:chExt cx="109725" cy="779051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2" name="Oval 141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349468" y="3772617"/>
            <a:ext cx="109725" cy="779051"/>
            <a:chOff x="2018629" y="3750481"/>
            <a:chExt cx="109725" cy="779051"/>
          </a:xfrm>
        </p:grpSpPr>
        <p:cxnSp>
          <p:nvCxnSpPr>
            <p:cNvPr id="147" name="Straight Arrow Connector 146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9" name="Oval 148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998845" y="3772617"/>
            <a:ext cx="109725" cy="779051"/>
            <a:chOff x="2018629" y="3750481"/>
            <a:chExt cx="109725" cy="779051"/>
          </a:xfrm>
        </p:grpSpPr>
        <p:cxnSp>
          <p:nvCxnSpPr>
            <p:cNvPr id="151" name="Straight Arrow Connector 150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3" name="Oval 152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650096" y="3772617"/>
            <a:ext cx="109725" cy="779051"/>
            <a:chOff x="2018629" y="3750481"/>
            <a:chExt cx="109725" cy="779051"/>
          </a:xfrm>
        </p:grpSpPr>
        <p:cxnSp>
          <p:nvCxnSpPr>
            <p:cNvPr id="155" name="Straight Arrow Connector 154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7" name="Straight Arrow Connector 176"/>
          <p:cNvCxnSpPr>
            <a:stCxn id="66" idx="0"/>
            <a:endCxn id="142" idx="5"/>
          </p:cNvCxnSpPr>
          <p:nvPr/>
        </p:nvCxnSpPr>
        <p:spPr bwMode="auto">
          <a:xfrm flipH="1" flipV="1">
            <a:off x="2788145" y="3864801"/>
            <a:ext cx="3010108" cy="66577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1" name="Straight Arrow Connector 180"/>
          <p:cNvCxnSpPr>
            <a:stCxn id="66" idx="0"/>
            <a:endCxn id="149" idx="6"/>
          </p:cNvCxnSpPr>
          <p:nvPr/>
        </p:nvCxnSpPr>
        <p:spPr bwMode="auto">
          <a:xfrm flipH="1" flipV="1">
            <a:off x="3459193" y="3826617"/>
            <a:ext cx="2339060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2" name="Straight Arrow Connector 181"/>
          <p:cNvCxnSpPr>
            <a:stCxn id="66" idx="0"/>
            <a:endCxn id="153" idx="6"/>
          </p:cNvCxnSpPr>
          <p:nvPr/>
        </p:nvCxnSpPr>
        <p:spPr bwMode="auto">
          <a:xfrm flipH="1" flipV="1">
            <a:off x="4108570" y="3826617"/>
            <a:ext cx="1689683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3" name="Straight Arrow Connector 182"/>
          <p:cNvCxnSpPr>
            <a:stCxn id="66" idx="0"/>
            <a:endCxn id="157" idx="6"/>
          </p:cNvCxnSpPr>
          <p:nvPr/>
        </p:nvCxnSpPr>
        <p:spPr bwMode="auto">
          <a:xfrm flipH="1" flipV="1">
            <a:off x="4759821" y="3826617"/>
            <a:ext cx="1038432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205" name="Rectangle 204"/>
          <p:cNvSpPr/>
          <p:nvPr/>
        </p:nvSpPr>
        <p:spPr>
          <a:xfrm rot="16200000">
            <a:off x="1473513" y="3439630"/>
            <a:ext cx="9785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scores</a:t>
            </a:r>
            <a:endParaRPr lang="en-US" dirty="0"/>
          </a:p>
        </p:txBody>
      </p:sp>
      <p:sp>
        <p:nvSpPr>
          <p:cNvPr id="206" name="Left Brace 205"/>
          <p:cNvSpPr/>
          <p:nvPr/>
        </p:nvSpPr>
        <p:spPr bwMode="auto">
          <a:xfrm>
            <a:off x="2254555" y="343943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612336" y="1356952"/>
            <a:ext cx="32390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On this decoder </a:t>
            </a:r>
            <a:r>
              <a:rPr lang="en-US" sz="1800" b="0" i="0" u="none" strike="noStrike" baseline="0" dirty="0" err="1">
                <a:solidFill>
                  <a:srgbClr val="BC57BF"/>
                </a:solidFill>
                <a:latin typeface="Calibri" panose="020F0502020204030204" pitchFamily="34" charset="0"/>
              </a:rPr>
              <a:t>timestep</a:t>
            </a:r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, we’re</a:t>
            </a:r>
          </a:p>
          <a:p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mostly focusing on the first</a:t>
            </a:r>
          </a:p>
          <a:p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encoder hidden state (</a:t>
            </a:r>
            <a:r>
              <a:rPr lang="en-US" sz="1800" b="0" i="1" u="none" strike="noStrike" baseline="0" dirty="0">
                <a:solidFill>
                  <a:srgbClr val="BC57BF"/>
                </a:solidFill>
                <a:latin typeface="Calibri-Italic"/>
              </a:rPr>
              <a:t>”les”</a:t>
            </a:r>
            <a:endParaRPr lang="en-US" sz="1800" dirty="0"/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2625725" y="3095003"/>
            <a:ext cx="2221083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2646382" y="2657396"/>
            <a:ext cx="188573" cy="418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3962667" y="2995668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299119" y="2999931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>
            <a:off x="2241175" y="202271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 rot="16200000">
            <a:off x="1395038" y="2042967"/>
            <a:ext cx="1151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distribution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 flipV="1">
            <a:off x="2749351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3404330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H="1" flipV="1">
            <a:off x="4053707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H="1" flipV="1">
            <a:off x="4704958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45" name="Rectangle 44"/>
          <p:cNvSpPr/>
          <p:nvPr/>
        </p:nvSpPr>
        <p:spPr>
          <a:xfrm>
            <a:off x="5942618" y="3136613"/>
            <a:ext cx="3220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Take </a:t>
            </a:r>
            <a:r>
              <a:rPr lang="en-US" sz="1800" b="0" i="0" u="none" strike="noStrike" baseline="0" dirty="0" err="1">
                <a:solidFill>
                  <a:srgbClr val="BC57BF"/>
                </a:solidFill>
                <a:latin typeface="Calibri" panose="020F0502020204030204" pitchFamily="34" charset="0"/>
              </a:rPr>
              <a:t>softmax</a:t>
            </a:r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 to turn the scores</a:t>
            </a:r>
          </a:p>
          <a:p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into a probability </a:t>
            </a:r>
            <a:r>
              <a:rPr lang="en-US" sz="1800" b="0" i="0" u="none" strike="noStrike" baseline="0" dirty="0" err="1">
                <a:solidFill>
                  <a:srgbClr val="BC57BF"/>
                </a:solidFill>
                <a:latin typeface="Calibri" panose="020F0502020204030204" pitchFamily="34" charset="0"/>
              </a:rPr>
              <a:t>distrìbution</a:t>
            </a:r>
            <a:endParaRPr lang="en-US" sz="1800" dirty="0"/>
          </a:p>
        </p:txBody>
      </p:sp>
      <p:sp>
        <p:nvSpPr>
          <p:cNvPr id="102" name="Rectangle 101"/>
          <p:cNvSpPr/>
          <p:nvPr/>
        </p:nvSpPr>
        <p:spPr bwMode="auto">
          <a:xfrm>
            <a:off x="4608154" y="2993614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3" name="Straight Arrow Connector 102"/>
          <p:cNvCxnSpPr/>
          <p:nvPr/>
        </p:nvCxnSpPr>
        <p:spPr bwMode="auto">
          <a:xfrm flipH="1">
            <a:off x="2893148" y="2067211"/>
            <a:ext cx="639544" cy="590185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05" name="Straight Arrow Connector 104"/>
          <p:cNvCxnSpPr>
            <a:stCxn id="45" idx="1"/>
          </p:cNvCxnSpPr>
          <p:nvPr/>
        </p:nvCxnSpPr>
        <p:spPr bwMode="auto">
          <a:xfrm flipH="1" flipV="1">
            <a:off x="5241440" y="3435408"/>
            <a:ext cx="701178" cy="2437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CC3399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56508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Sequence-to-sequence with attention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27740" y="6079427"/>
            <a:ext cx="4826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&lt;START&gt;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8281" y="6079427"/>
            <a:ext cx="27414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les   </a:t>
            </a:r>
            <a:r>
              <a:rPr lang="en-US" i="1" dirty="0" err="1">
                <a:latin typeface="Calibri-Italic"/>
              </a:rPr>
              <a:t>pauvres</a:t>
            </a:r>
            <a:r>
              <a:rPr lang="en-US" i="1" dirty="0">
                <a:latin typeface="Calibri-Italic"/>
              </a:rPr>
              <a:t>  </a:t>
            </a:r>
            <a:r>
              <a:rPr lang="en-US" i="1" dirty="0" err="1">
                <a:latin typeface="Calibri-Italic"/>
              </a:rPr>
              <a:t>sont</a:t>
            </a:r>
            <a:r>
              <a:rPr lang="en-US" i="1" dirty="0">
                <a:latin typeface="Calibri-Italic"/>
              </a:rPr>
              <a:t>  </a:t>
            </a:r>
            <a:r>
              <a:rPr lang="en-US" i="1" dirty="0" err="1">
                <a:latin typeface="Calibri-Italic"/>
              </a:rPr>
              <a:t>démunis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19997" y="4543831"/>
            <a:ext cx="662847" cy="1472687"/>
            <a:chOff x="3257764" y="3392556"/>
            <a:chExt cx="662847" cy="1472687"/>
          </a:xfrm>
        </p:grpSpPr>
        <p:grpSp>
          <p:nvGrpSpPr>
            <p:cNvPr id="7" name="Group 6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8" name="Straight Arrow Connector 7"/>
            <p:cNvCxnSpPr>
              <a:endCxn id="10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356061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269974" y="4543831"/>
            <a:ext cx="650388" cy="1472687"/>
            <a:chOff x="3257764" y="3392556"/>
            <a:chExt cx="650388" cy="1472687"/>
          </a:xfrm>
        </p:grpSpPr>
        <p:grpSp>
          <p:nvGrpSpPr>
            <p:cNvPr id="16" name="Group 1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7" name="Straight Arrow Connector 16"/>
            <p:cNvCxnSpPr>
              <a:endCxn id="19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54815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625725" y="4543831"/>
            <a:ext cx="638277" cy="1472687"/>
            <a:chOff x="3257764" y="3392556"/>
            <a:chExt cx="638277" cy="1472687"/>
          </a:xfrm>
        </p:grpSpPr>
        <p:grpSp>
          <p:nvGrpSpPr>
            <p:cNvPr id="25" name="Group 24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28" name="Rounded Rectangle 27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6" name="Straight Arrow Connector 25"/>
            <p:cNvCxnSpPr>
              <a:endCxn id="28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353604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33" name="Left Brace 32"/>
          <p:cNvSpPr/>
          <p:nvPr/>
        </p:nvSpPr>
        <p:spPr bwMode="auto">
          <a:xfrm>
            <a:off x="2234207" y="4557083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1436788" y="4778745"/>
            <a:ext cx="1293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Encoder RNN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568730" y="4529532"/>
            <a:ext cx="1081813" cy="1472687"/>
            <a:chOff x="3257764" y="3392556"/>
            <a:chExt cx="1081813" cy="1472687"/>
          </a:xfrm>
        </p:grpSpPr>
        <p:grpSp>
          <p:nvGrpSpPr>
            <p:cNvPr id="36" name="Group 3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37" name="Straight Arrow Connector 36"/>
            <p:cNvCxnSpPr>
              <a:endCxn id="39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3521371" y="3784257"/>
              <a:ext cx="818206" cy="12777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62" name="Group 61"/>
          <p:cNvGrpSpPr/>
          <p:nvPr/>
        </p:nvGrpSpPr>
        <p:grpSpPr>
          <a:xfrm>
            <a:off x="5664541" y="4530579"/>
            <a:ext cx="638078" cy="1472687"/>
            <a:chOff x="3257764" y="3392556"/>
            <a:chExt cx="638078" cy="1472687"/>
          </a:xfrm>
        </p:grpSpPr>
        <p:grpSp>
          <p:nvGrpSpPr>
            <p:cNvPr id="63" name="Group 6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" name="Oval 6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4" name="Straight Arrow Connector 63"/>
            <p:cNvCxnSpPr>
              <a:endCxn id="66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V="1">
              <a:off x="353584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106" name="Right Brace 105"/>
          <p:cNvSpPr/>
          <p:nvPr/>
        </p:nvSpPr>
        <p:spPr bwMode="auto">
          <a:xfrm>
            <a:off x="10000762" y="4504075"/>
            <a:ext cx="307174" cy="781878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 rot="5400000">
            <a:off x="9902566" y="4810322"/>
            <a:ext cx="131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RNN</a:t>
            </a:r>
            <a:endParaRPr lang="en-US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2694489" y="3772617"/>
            <a:ext cx="109725" cy="779051"/>
            <a:chOff x="2018629" y="3750481"/>
            <a:chExt cx="109725" cy="779051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2" name="Oval 141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349468" y="3772617"/>
            <a:ext cx="109725" cy="779051"/>
            <a:chOff x="2018629" y="3750481"/>
            <a:chExt cx="109725" cy="779051"/>
          </a:xfrm>
        </p:grpSpPr>
        <p:cxnSp>
          <p:nvCxnSpPr>
            <p:cNvPr id="147" name="Straight Arrow Connector 146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9" name="Oval 148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998845" y="3772617"/>
            <a:ext cx="109725" cy="779051"/>
            <a:chOff x="2018629" y="3750481"/>
            <a:chExt cx="109725" cy="779051"/>
          </a:xfrm>
        </p:grpSpPr>
        <p:cxnSp>
          <p:nvCxnSpPr>
            <p:cNvPr id="151" name="Straight Arrow Connector 150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3" name="Oval 152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650096" y="3772617"/>
            <a:ext cx="109725" cy="779051"/>
            <a:chOff x="2018629" y="3750481"/>
            <a:chExt cx="109725" cy="779051"/>
          </a:xfrm>
        </p:grpSpPr>
        <p:cxnSp>
          <p:nvCxnSpPr>
            <p:cNvPr id="155" name="Straight Arrow Connector 154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7" name="Straight Arrow Connector 176"/>
          <p:cNvCxnSpPr>
            <a:stCxn id="66" idx="0"/>
            <a:endCxn id="142" idx="5"/>
          </p:cNvCxnSpPr>
          <p:nvPr/>
        </p:nvCxnSpPr>
        <p:spPr bwMode="auto">
          <a:xfrm flipH="1" flipV="1">
            <a:off x="2788145" y="3864801"/>
            <a:ext cx="3010108" cy="66577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1" name="Straight Arrow Connector 180"/>
          <p:cNvCxnSpPr>
            <a:stCxn id="66" idx="0"/>
            <a:endCxn id="149" idx="6"/>
          </p:cNvCxnSpPr>
          <p:nvPr/>
        </p:nvCxnSpPr>
        <p:spPr bwMode="auto">
          <a:xfrm flipH="1" flipV="1">
            <a:off x="3459193" y="3826617"/>
            <a:ext cx="2339060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2" name="Straight Arrow Connector 181"/>
          <p:cNvCxnSpPr>
            <a:stCxn id="66" idx="0"/>
            <a:endCxn id="153" idx="6"/>
          </p:cNvCxnSpPr>
          <p:nvPr/>
        </p:nvCxnSpPr>
        <p:spPr bwMode="auto">
          <a:xfrm flipH="1" flipV="1">
            <a:off x="4108570" y="3826617"/>
            <a:ext cx="1689683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3" name="Straight Arrow Connector 182"/>
          <p:cNvCxnSpPr>
            <a:stCxn id="66" idx="0"/>
            <a:endCxn id="157" idx="6"/>
          </p:cNvCxnSpPr>
          <p:nvPr/>
        </p:nvCxnSpPr>
        <p:spPr bwMode="auto">
          <a:xfrm flipH="1" flipV="1">
            <a:off x="4759821" y="3826617"/>
            <a:ext cx="1038432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205" name="Rectangle 204"/>
          <p:cNvSpPr/>
          <p:nvPr/>
        </p:nvSpPr>
        <p:spPr>
          <a:xfrm rot="16200000">
            <a:off x="1473513" y="3439630"/>
            <a:ext cx="9785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scores</a:t>
            </a:r>
            <a:endParaRPr lang="en-US" dirty="0"/>
          </a:p>
        </p:txBody>
      </p:sp>
      <p:sp>
        <p:nvSpPr>
          <p:cNvPr id="206" name="Left Brace 205"/>
          <p:cNvSpPr/>
          <p:nvPr/>
        </p:nvSpPr>
        <p:spPr bwMode="auto">
          <a:xfrm>
            <a:off x="2254555" y="343943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2625725" y="3095003"/>
            <a:ext cx="2221083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2646382" y="2657396"/>
            <a:ext cx="188573" cy="418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3962667" y="2995668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299119" y="2999931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>
            <a:off x="2241175" y="202271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 rot="16200000">
            <a:off x="1395038" y="2042967"/>
            <a:ext cx="1151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distribution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 flipV="1">
            <a:off x="2749351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3404330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H="1" flipV="1">
            <a:off x="4053707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H="1" flipV="1">
            <a:off x="4704958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02" name="Rectangle 101"/>
          <p:cNvSpPr/>
          <p:nvPr/>
        </p:nvSpPr>
        <p:spPr bwMode="auto">
          <a:xfrm>
            <a:off x="4608154" y="2993614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3516170" y="1090567"/>
            <a:ext cx="267423" cy="781878"/>
            <a:chOff x="2788641" y="1449262"/>
            <a:chExt cx="267423" cy="781878"/>
          </a:xfrm>
        </p:grpSpPr>
        <p:sp>
          <p:nvSpPr>
            <p:cNvPr id="90" name="Rounded Rectangle 89"/>
            <p:cNvSpPr/>
            <p:nvPr/>
          </p:nvSpPr>
          <p:spPr bwMode="auto">
            <a:xfrm>
              <a:off x="2788641" y="1449262"/>
              <a:ext cx="267423" cy="781878"/>
            </a:xfrm>
            <a:prstGeom prst="roundRect">
              <a:avLst/>
            </a:prstGeom>
            <a:noFill/>
            <a:ln w="1905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 bwMode="auto">
            <a:xfrm>
              <a:off x="2861152" y="1515948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 bwMode="auto">
            <a:xfrm>
              <a:off x="2861152" y="1695272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 bwMode="auto">
            <a:xfrm>
              <a:off x="2861152" y="1878657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 bwMode="auto">
            <a:xfrm>
              <a:off x="2861152" y="2057981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1" name="Straight Arrow Connector 100"/>
          <p:cNvCxnSpPr>
            <a:stCxn id="85" idx="0"/>
            <a:endCxn id="90" idx="2"/>
          </p:cNvCxnSpPr>
          <p:nvPr/>
        </p:nvCxnSpPr>
        <p:spPr bwMode="auto">
          <a:xfrm flipV="1">
            <a:off x="2740669" y="1872445"/>
            <a:ext cx="909213" cy="78495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4" name="Straight Arrow Connector 103"/>
          <p:cNvCxnSpPr>
            <a:endCxn id="90" idx="2"/>
          </p:cNvCxnSpPr>
          <p:nvPr/>
        </p:nvCxnSpPr>
        <p:spPr bwMode="auto">
          <a:xfrm flipV="1">
            <a:off x="3404006" y="1872445"/>
            <a:ext cx="245876" cy="109890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>
            <a:stCxn id="87" idx="0"/>
            <a:endCxn id="90" idx="2"/>
          </p:cNvCxnSpPr>
          <p:nvPr/>
        </p:nvCxnSpPr>
        <p:spPr bwMode="auto">
          <a:xfrm flipH="1" flipV="1">
            <a:off x="3649882" y="1872445"/>
            <a:ext cx="407072" cy="112322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>
            <a:stCxn id="102" idx="0"/>
            <a:endCxn id="90" idx="2"/>
          </p:cNvCxnSpPr>
          <p:nvPr/>
        </p:nvCxnSpPr>
        <p:spPr bwMode="auto">
          <a:xfrm flipH="1" flipV="1">
            <a:off x="3649882" y="1872445"/>
            <a:ext cx="1052559" cy="1121169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5425940" y="1164700"/>
            <a:ext cx="38770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Use the </a:t>
            </a:r>
            <a:r>
              <a:rPr lang="en-US" sz="1800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 distribution </a:t>
            </a:r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to take a</a:t>
            </a:r>
          </a:p>
          <a:p>
            <a:r>
              <a:rPr lang="en-US" sz="1800" b="1" i="0" u="none" strike="noStrike" baseline="0" dirty="0">
                <a:solidFill>
                  <a:srgbClr val="BC57BF"/>
                </a:solidFill>
                <a:latin typeface="Calibri-Bold"/>
              </a:rPr>
              <a:t>weighted sum </a:t>
            </a:r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of the </a:t>
            </a:r>
            <a:r>
              <a:rPr lang="en-US" sz="1800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encoder hidden</a:t>
            </a:r>
          </a:p>
          <a:p>
            <a:r>
              <a:rPr lang="en-US" sz="1800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states</a:t>
            </a:r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.</a:t>
            </a:r>
            <a:endParaRPr lang="en-US" sz="1800" dirty="0"/>
          </a:p>
        </p:txBody>
      </p:sp>
      <p:sp>
        <p:nvSpPr>
          <p:cNvPr id="110" name="Rectangle 109"/>
          <p:cNvSpPr/>
          <p:nvPr/>
        </p:nvSpPr>
        <p:spPr>
          <a:xfrm>
            <a:off x="3850843" y="1194832"/>
            <a:ext cx="981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output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496184" y="2667424"/>
            <a:ext cx="37140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The </a:t>
            </a:r>
            <a:r>
              <a:rPr lang="en-US" sz="1800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 output </a:t>
            </a:r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mostly contains</a:t>
            </a:r>
          </a:p>
          <a:p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information the </a:t>
            </a:r>
            <a:r>
              <a:rPr lang="en-US" sz="1800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hidden states </a:t>
            </a:r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that</a:t>
            </a:r>
          </a:p>
          <a:p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received high </a:t>
            </a:r>
            <a:r>
              <a:rPr lang="en-US" sz="1800" b="0" i="0" u="none" strike="noStrike" baseline="0" dirty="0" err="1">
                <a:solidFill>
                  <a:srgbClr val="BC57BF"/>
                </a:solidFill>
                <a:latin typeface="Calibri" panose="020F0502020204030204" pitchFamily="34" charset="0"/>
              </a:rPr>
              <a:t>atten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66602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Sequence-to-sequence with attention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27740" y="6079427"/>
            <a:ext cx="4826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&lt;START&gt;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8281" y="6079427"/>
            <a:ext cx="27414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les   </a:t>
            </a:r>
            <a:r>
              <a:rPr lang="en-US" i="1" dirty="0" err="1">
                <a:latin typeface="Calibri-Italic"/>
              </a:rPr>
              <a:t>pauvres</a:t>
            </a:r>
            <a:r>
              <a:rPr lang="en-US" i="1" dirty="0">
                <a:latin typeface="Calibri-Italic"/>
              </a:rPr>
              <a:t>  </a:t>
            </a:r>
            <a:r>
              <a:rPr lang="en-US" i="1" dirty="0" err="1">
                <a:latin typeface="Calibri-Italic"/>
              </a:rPr>
              <a:t>sont</a:t>
            </a:r>
            <a:r>
              <a:rPr lang="en-US" i="1" dirty="0">
                <a:latin typeface="Calibri-Italic"/>
              </a:rPr>
              <a:t>  </a:t>
            </a:r>
            <a:r>
              <a:rPr lang="en-US" i="1" dirty="0" err="1">
                <a:latin typeface="Calibri-Italic"/>
              </a:rPr>
              <a:t>démunis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19997" y="4543831"/>
            <a:ext cx="662847" cy="1472687"/>
            <a:chOff x="3257764" y="3392556"/>
            <a:chExt cx="662847" cy="1472687"/>
          </a:xfrm>
        </p:grpSpPr>
        <p:grpSp>
          <p:nvGrpSpPr>
            <p:cNvPr id="7" name="Group 6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8" name="Straight Arrow Connector 7"/>
            <p:cNvCxnSpPr>
              <a:endCxn id="10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356061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269974" y="4543831"/>
            <a:ext cx="650388" cy="1472687"/>
            <a:chOff x="3257764" y="3392556"/>
            <a:chExt cx="650388" cy="1472687"/>
          </a:xfrm>
        </p:grpSpPr>
        <p:grpSp>
          <p:nvGrpSpPr>
            <p:cNvPr id="16" name="Group 1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7" name="Straight Arrow Connector 16"/>
            <p:cNvCxnSpPr>
              <a:endCxn id="19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54815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625725" y="4543831"/>
            <a:ext cx="638277" cy="1472687"/>
            <a:chOff x="3257764" y="3392556"/>
            <a:chExt cx="638277" cy="1472687"/>
          </a:xfrm>
        </p:grpSpPr>
        <p:grpSp>
          <p:nvGrpSpPr>
            <p:cNvPr id="25" name="Group 24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28" name="Rounded Rectangle 27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6" name="Straight Arrow Connector 25"/>
            <p:cNvCxnSpPr>
              <a:endCxn id="28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353604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33" name="Left Brace 32"/>
          <p:cNvSpPr/>
          <p:nvPr/>
        </p:nvSpPr>
        <p:spPr bwMode="auto">
          <a:xfrm>
            <a:off x="2234207" y="4557083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1436788" y="4778745"/>
            <a:ext cx="1293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Encoder RNN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568730" y="4529532"/>
            <a:ext cx="1081813" cy="1472687"/>
            <a:chOff x="3257764" y="3392556"/>
            <a:chExt cx="1081813" cy="1472687"/>
          </a:xfrm>
        </p:grpSpPr>
        <p:grpSp>
          <p:nvGrpSpPr>
            <p:cNvPr id="36" name="Group 3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37" name="Straight Arrow Connector 36"/>
            <p:cNvCxnSpPr>
              <a:endCxn id="39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3521371" y="3784257"/>
              <a:ext cx="818206" cy="12777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62" name="Group 61"/>
          <p:cNvGrpSpPr/>
          <p:nvPr/>
        </p:nvGrpSpPr>
        <p:grpSpPr>
          <a:xfrm>
            <a:off x="5664541" y="4530579"/>
            <a:ext cx="638078" cy="1472687"/>
            <a:chOff x="3257764" y="3392556"/>
            <a:chExt cx="638078" cy="1472687"/>
          </a:xfrm>
        </p:grpSpPr>
        <p:grpSp>
          <p:nvGrpSpPr>
            <p:cNvPr id="63" name="Group 6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" name="Oval 6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4" name="Straight Arrow Connector 63"/>
            <p:cNvCxnSpPr>
              <a:endCxn id="66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V="1">
              <a:off x="353584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106" name="Right Brace 105"/>
          <p:cNvSpPr/>
          <p:nvPr/>
        </p:nvSpPr>
        <p:spPr bwMode="auto">
          <a:xfrm>
            <a:off x="10000762" y="4504075"/>
            <a:ext cx="307174" cy="781878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 rot="5400000">
            <a:off x="9902566" y="4810322"/>
            <a:ext cx="131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RNN</a:t>
            </a:r>
            <a:endParaRPr lang="en-US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2694489" y="3772617"/>
            <a:ext cx="109725" cy="779051"/>
            <a:chOff x="2018629" y="3750481"/>
            <a:chExt cx="109725" cy="779051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2" name="Oval 141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349468" y="3772617"/>
            <a:ext cx="109725" cy="779051"/>
            <a:chOff x="2018629" y="3750481"/>
            <a:chExt cx="109725" cy="779051"/>
          </a:xfrm>
        </p:grpSpPr>
        <p:cxnSp>
          <p:nvCxnSpPr>
            <p:cNvPr id="147" name="Straight Arrow Connector 146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9" name="Oval 148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998845" y="3772617"/>
            <a:ext cx="109725" cy="779051"/>
            <a:chOff x="2018629" y="3750481"/>
            <a:chExt cx="109725" cy="779051"/>
          </a:xfrm>
        </p:grpSpPr>
        <p:cxnSp>
          <p:nvCxnSpPr>
            <p:cNvPr id="151" name="Straight Arrow Connector 150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3" name="Oval 152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650096" y="3772617"/>
            <a:ext cx="109725" cy="779051"/>
            <a:chOff x="2018629" y="3750481"/>
            <a:chExt cx="109725" cy="779051"/>
          </a:xfrm>
        </p:grpSpPr>
        <p:cxnSp>
          <p:nvCxnSpPr>
            <p:cNvPr id="155" name="Straight Arrow Connector 154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7" name="Straight Arrow Connector 176"/>
          <p:cNvCxnSpPr>
            <a:stCxn id="66" idx="0"/>
            <a:endCxn id="142" idx="5"/>
          </p:cNvCxnSpPr>
          <p:nvPr/>
        </p:nvCxnSpPr>
        <p:spPr bwMode="auto">
          <a:xfrm flipH="1" flipV="1">
            <a:off x="2788145" y="3864801"/>
            <a:ext cx="3010108" cy="66577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1" name="Straight Arrow Connector 180"/>
          <p:cNvCxnSpPr>
            <a:stCxn id="66" idx="0"/>
            <a:endCxn id="149" idx="6"/>
          </p:cNvCxnSpPr>
          <p:nvPr/>
        </p:nvCxnSpPr>
        <p:spPr bwMode="auto">
          <a:xfrm flipH="1" flipV="1">
            <a:off x="3459193" y="3826617"/>
            <a:ext cx="2339060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2" name="Straight Arrow Connector 181"/>
          <p:cNvCxnSpPr>
            <a:stCxn id="66" idx="0"/>
            <a:endCxn id="153" idx="6"/>
          </p:cNvCxnSpPr>
          <p:nvPr/>
        </p:nvCxnSpPr>
        <p:spPr bwMode="auto">
          <a:xfrm flipH="1" flipV="1">
            <a:off x="4108570" y="3826617"/>
            <a:ext cx="1689683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3" name="Straight Arrow Connector 182"/>
          <p:cNvCxnSpPr>
            <a:stCxn id="66" idx="0"/>
            <a:endCxn id="157" idx="6"/>
          </p:cNvCxnSpPr>
          <p:nvPr/>
        </p:nvCxnSpPr>
        <p:spPr bwMode="auto">
          <a:xfrm flipH="1" flipV="1">
            <a:off x="4759821" y="3826617"/>
            <a:ext cx="1038432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205" name="Rectangle 204"/>
          <p:cNvSpPr/>
          <p:nvPr/>
        </p:nvSpPr>
        <p:spPr>
          <a:xfrm rot="16200000">
            <a:off x="1473513" y="3439630"/>
            <a:ext cx="9785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scores</a:t>
            </a:r>
            <a:endParaRPr lang="en-US" dirty="0"/>
          </a:p>
        </p:txBody>
      </p:sp>
      <p:sp>
        <p:nvSpPr>
          <p:cNvPr id="206" name="Left Brace 205"/>
          <p:cNvSpPr/>
          <p:nvPr/>
        </p:nvSpPr>
        <p:spPr bwMode="auto">
          <a:xfrm>
            <a:off x="2254555" y="343943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2625725" y="3095003"/>
            <a:ext cx="2221083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2646382" y="2657396"/>
            <a:ext cx="188573" cy="418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3962667" y="2995668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299119" y="2999931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>
            <a:off x="2241175" y="202271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 rot="16200000">
            <a:off x="1395038" y="2042967"/>
            <a:ext cx="1151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distribution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 flipV="1">
            <a:off x="2749351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3404330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H="1" flipV="1">
            <a:off x="4053707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H="1" flipV="1">
            <a:off x="4704958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02" name="Rectangle 101"/>
          <p:cNvSpPr/>
          <p:nvPr/>
        </p:nvSpPr>
        <p:spPr bwMode="auto">
          <a:xfrm>
            <a:off x="4608154" y="2993614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3516170" y="1090567"/>
            <a:ext cx="267423" cy="781878"/>
            <a:chOff x="2788641" y="1449262"/>
            <a:chExt cx="267423" cy="781878"/>
          </a:xfrm>
        </p:grpSpPr>
        <p:sp>
          <p:nvSpPr>
            <p:cNvPr id="90" name="Rounded Rectangle 89"/>
            <p:cNvSpPr/>
            <p:nvPr/>
          </p:nvSpPr>
          <p:spPr bwMode="auto">
            <a:xfrm>
              <a:off x="2788641" y="1449262"/>
              <a:ext cx="267423" cy="781878"/>
            </a:xfrm>
            <a:prstGeom prst="roundRect">
              <a:avLst/>
            </a:prstGeom>
            <a:noFill/>
            <a:ln w="1905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 bwMode="auto">
            <a:xfrm>
              <a:off x="2861152" y="1515948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 bwMode="auto">
            <a:xfrm>
              <a:off x="2861152" y="1695272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 bwMode="auto">
            <a:xfrm>
              <a:off x="2861152" y="1878657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 bwMode="auto">
            <a:xfrm>
              <a:off x="2861152" y="2057981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1" name="Straight Arrow Connector 100"/>
          <p:cNvCxnSpPr>
            <a:stCxn id="85" idx="0"/>
            <a:endCxn id="90" idx="2"/>
          </p:cNvCxnSpPr>
          <p:nvPr/>
        </p:nvCxnSpPr>
        <p:spPr bwMode="auto">
          <a:xfrm flipV="1">
            <a:off x="2740669" y="1872445"/>
            <a:ext cx="909213" cy="78495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4" name="Straight Arrow Connector 103"/>
          <p:cNvCxnSpPr>
            <a:endCxn id="90" idx="2"/>
          </p:cNvCxnSpPr>
          <p:nvPr/>
        </p:nvCxnSpPr>
        <p:spPr bwMode="auto">
          <a:xfrm flipV="1">
            <a:off x="3404006" y="1872445"/>
            <a:ext cx="245876" cy="109890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>
            <a:stCxn id="87" idx="0"/>
            <a:endCxn id="90" idx="2"/>
          </p:cNvCxnSpPr>
          <p:nvPr/>
        </p:nvCxnSpPr>
        <p:spPr bwMode="auto">
          <a:xfrm flipH="1" flipV="1">
            <a:off x="3649882" y="1872445"/>
            <a:ext cx="407072" cy="112322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>
            <a:stCxn id="102" idx="0"/>
            <a:endCxn id="90" idx="2"/>
          </p:cNvCxnSpPr>
          <p:nvPr/>
        </p:nvCxnSpPr>
        <p:spPr bwMode="auto">
          <a:xfrm flipH="1" flipV="1">
            <a:off x="3649882" y="1872445"/>
            <a:ext cx="1052559" cy="1121169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sp>
        <p:nvSpPr>
          <p:cNvPr id="110" name="Rectangle 109"/>
          <p:cNvSpPr/>
          <p:nvPr/>
        </p:nvSpPr>
        <p:spPr>
          <a:xfrm>
            <a:off x="3850843" y="1194832"/>
            <a:ext cx="981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output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29090" y="1759521"/>
            <a:ext cx="3205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Concatenate </a:t>
            </a:r>
            <a:r>
              <a:rPr lang="en-US" sz="1800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 output</a:t>
            </a:r>
          </a:p>
          <a:p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with </a:t>
            </a:r>
            <a:r>
              <a:rPr lang="en-US" sz="1800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hidden state</a:t>
            </a:r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, then</a:t>
            </a:r>
          </a:p>
          <a:p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use to compute </a:t>
            </a:r>
            <a:r>
              <a:rPr lang="cy-GB" sz="1800" i="1" dirty="0"/>
              <a:t>ŷ</a:t>
            </a:r>
            <a:r>
              <a:rPr lang="en-US" sz="1800" baseline="-25000" dirty="0"/>
              <a:t>1</a:t>
            </a:r>
            <a:r>
              <a:rPr lang="en-US" sz="1400" dirty="0">
                <a:solidFill>
                  <a:srgbClr val="000000"/>
                </a:solidFill>
                <a:latin typeface="CambriaMath"/>
              </a:rPr>
              <a:t> </a:t>
            </a:r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as before</a:t>
            </a:r>
            <a:endParaRPr lang="en-US" sz="1800" dirty="0"/>
          </a:p>
        </p:txBody>
      </p:sp>
      <p:cxnSp>
        <p:nvCxnSpPr>
          <p:cNvPr id="103" name="Straight Arrow Connector 102"/>
          <p:cNvCxnSpPr>
            <a:endCxn id="105" idx="2"/>
          </p:cNvCxnSpPr>
          <p:nvPr/>
        </p:nvCxnSpPr>
        <p:spPr bwMode="auto">
          <a:xfrm flipH="1" flipV="1">
            <a:off x="5787463" y="2463750"/>
            <a:ext cx="1" cy="206814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05" name="Rectangle 104"/>
          <p:cNvSpPr/>
          <p:nvPr/>
        </p:nvSpPr>
        <p:spPr>
          <a:xfrm>
            <a:off x="5605362" y="209441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1800" i="1" dirty="0"/>
              <a:t>ŷ</a:t>
            </a:r>
            <a:r>
              <a:rPr lang="en-US" sz="1800" baseline="-25000" dirty="0"/>
              <a:t>1</a:t>
            </a:r>
            <a:endParaRPr lang="en-US" sz="1800" dirty="0"/>
          </a:p>
        </p:txBody>
      </p:sp>
      <p:sp>
        <p:nvSpPr>
          <p:cNvPr id="111" name="Rectangle 110"/>
          <p:cNvSpPr/>
          <p:nvPr/>
        </p:nvSpPr>
        <p:spPr>
          <a:xfrm>
            <a:off x="5558192" y="1234332"/>
            <a:ext cx="470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the</a:t>
            </a:r>
            <a:endParaRPr lang="en-US" dirty="0"/>
          </a:p>
        </p:txBody>
      </p:sp>
      <p:cxnSp>
        <p:nvCxnSpPr>
          <p:cNvPr id="112" name="Straight Arrow Connector 111"/>
          <p:cNvCxnSpPr>
            <a:stCxn id="105" idx="0"/>
          </p:cNvCxnSpPr>
          <p:nvPr/>
        </p:nvCxnSpPr>
        <p:spPr bwMode="auto">
          <a:xfrm flipH="1" flipV="1">
            <a:off x="5785700" y="1525307"/>
            <a:ext cx="1763" cy="56911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13" name="Straight Arrow Connector 112"/>
          <p:cNvCxnSpPr>
            <a:endCxn id="105" idx="1"/>
          </p:cNvCxnSpPr>
          <p:nvPr/>
        </p:nvCxnSpPr>
        <p:spPr bwMode="auto">
          <a:xfrm>
            <a:off x="3804600" y="1759523"/>
            <a:ext cx="1800762" cy="51956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13031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Sequence-to-sequence with attention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27740" y="6079427"/>
            <a:ext cx="4826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&lt;START&gt;    the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8281" y="6079427"/>
            <a:ext cx="25106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les </a:t>
            </a:r>
            <a:r>
              <a:rPr lang="en-US" i="1" dirty="0" err="1">
                <a:latin typeface="Calibri-Italic"/>
              </a:rPr>
              <a:t>pauvres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sont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démunis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19997" y="4543831"/>
            <a:ext cx="662847" cy="1472687"/>
            <a:chOff x="3257764" y="3392556"/>
            <a:chExt cx="662847" cy="1472687"/>
          </a:xfrm>
        </p:grpSpPr>
        <p:grpSp>
          <p:nvGrpSpPr>
            <p:cNvPr id="7" name="Group 6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8" name="Straight Arrow Connector 7"/>
            <p:cNvCxnSpPr>
              <a:endCxn id="10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356061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269974" y="4543831"/>
            <a:ext cx="650388" cy="1472687"/>
            <a:chOff x="3257764" y="3392556"/>
            <a:chExt cx="650388" cy="1472687"/>
          </a:xfrm>
        </p:grpSpPr>
        <p:grpSp>
          <p:nvGrpSpPr>
            <p:cNvPr id="16" name="Group 1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7" name="Straight Arrow Connector 16"/>
            <p:cNvCxnSpPr>
              <a:endCxn id="19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54815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625725" y="4543831"/>
            <a:ext cx="638277" cy="1472687"/>
            <a:chOff x="3257764" y="3392556"/>
            <a:chExt cx="638277" cy="1472687"/>
          </a:xfrm>
        </p:grpSpPr>
        <p:grpSp>
          <p:nvGrpSpPr>
            <p:cNvPr id="25" name="Group 24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28" name="Rounded Rectangle 27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6" name="Straight Arrow Connector 25"/>
            <p:cNvCxnSpPr>
              <a:endCxn id="28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353604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33" name="Left Brace 32"/>
          <p:cNvSpPr/>
          <p:nvPr/>
        </p:nvSpPr>
        <p:spPr bwMode="auto">
          <a:xfrm>
            <a:off x="2234207" y="4557083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1436788" y="4778745"/>
            <a:ext cx="1293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Encoder RNN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568730" y="4529532"/>
            <a:ext cx="1081813" cy="1472687"/>
            <a:chOff x="3257764" y="3392556"/>
            <a:chExt cx="1081813" cy="1472687"/>
          </a:xfrm>
        </p:grpSpPr>
        <p:grpSp>
          <p:nvGrpSpPr>
            <p:cNvPr id="36" name="Group 3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37" name="Straight Arrow Connector 36"/>
            <p:cNvCxnSpPr>
              <a:endCxn id="39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3521371" y="3784257"/>
              <a:ext cx="818206" cy="12777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62" name="Group 61"/>
          <p:cNvGrpSpPr/>
          <p:nvPr/>
        </p:nvGrpSpPr>
        <p:grpSpPr>
          <a:xfrm>
            <a:off x="5664541" y="4530579"/>
            <a:ext cx="638078" cy="1472687"/>
            <a:chOff x="3257764" y="3392556"/>
            <a:chExt cx="638078" cy="1472687"/>
          </a:xfrm>
        </p:grpSpPr>
        <p:grpSp>
          <p:nvGrpSpPr>
            <p:cNvPr id="63" name="Group 6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" name="Oval 6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4" name="Straight Arrow Connector 63"/>
            <p:cNvCxnSpPr>
              <a:endCxn id="66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V="1">
              <a:off x="353584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106" name="Right Brace 105"/>
          <p:cNvSpPr/>
          <p:nvPr/>
        </p:nvSpPr>
        <p:spPr bwMode="auto">
          <a:xfrm>
            <a:off x="10000762" y="4504075"/>
            <a:ext cx="307174" cy="781878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 rot="5400000">
            <a:off x="9902566" y="4810322"/>
            <a:ext cx="131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RNN</a:t>
            </a:r>
            <a:endParaRPr lang="en-US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2694489" y="3772617"/>
            <a:ext cx="109725" cy="779051"/>
            <a:chOff x="2018629" y="3750481"/>
            <a:chExt cx="109725" cy="779051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2" name="Oval 141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349468" y="3772617"/>
            <a:ext cx="109725" cy="779051"/>
            <a:chOff x="2018629" y="3750481"/>
            <a:chExt cx="109725" cy="779051"/>
          </a:xfrm>
        </p:grpSpPr>
        <p:cxnSp>
          <p:nvCxnSpPr>
            <p:cNvPr id="147" name="Straight Arrow Connector 146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9" name="Oval 148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998845" y="3772617"/>
            <a:ext cx="109725" cy="779051"/>
            <a:chOff x="2018629" y="3750481"/>
            <a:chExt cx="109725" cy="779051"/>
          </a:xfrm>
        </p:grpSpPr>
        <p:cxnSp>
          <p:nvCxnSpPr>
            <p:cNvPr id="151" name="Straight Arrow Connector 150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3" name="Oval 152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650096" y="3772617"/>
            <a:ext cx="109725" cy="779051"/>
            <a:chOff x="2018629" y="3750481"/>
            <a:chExt cx="109725" cy="779051"/>
          </a:xfrm>
        </p:grpSpPr>
        <p:cxnSp>
          <p:nvCxnSpPr>
            <p:cNvPr id="155" name="Straight Arrow Connector 154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7" name="Straight Arrow Connector 176"/>
          <p:cNvCxnSpPr>
            <a:stCxn id="117" idx="0"/>
            <a:endCxn id="142" idx="5"/>
          </p:cNvCxnSpPr>
          <p:nvPr/>
        </p:nvCxnSpPr>
        <p:spPr bwMode="auto">
          <a:xfrm flipH="1" flipV="1">
            <a:off x="2788145" y="3864801"/>
            <a:ext cx="3654357" cy="66577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1" name="Straight Arrow Connector 180"/>
          <p:cNvCxnSpPr>
            <a:stCxn id="117" idx="0"/>
            <a:endCxn id="149" idx="6"/>
          </p:cNvCxnSpPr>
          <p:nvPr/>
        </p:nvCxnSpPr>
        <p:spPr bwMode="auto">
          <a:xfrm flipH="1" flipV="1">
            <a:off x="3459193" y="3826617"/>
            <a:ext cx="2983309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2" name="Straight Arrow Connector 181"/>
          <p:cNvCxnSpPr>
            <a:stCxn id="117" idx="0"/>
            <a:endCxn id="153" idx="6"/>
          </p:cNvCxnSpPr>
          <p:nvPr/>
        </p:nvCxnSpPr>
        <p:spPr bwMode="auto">
          <a:xfrm flipH="1" flipV="1">
            <a:off x="4108570" y="3826617"/>
            <a:ext cx="2333932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3" name="Straight Arrow Connector 182"/>
          <p:cNvCxnSpPr>
            <a:stCxn id="117" idx="0"/>
            <a:endCxn id="157" idx="6"/>
          </p:cNvCxnSpPr>
          <p:nvPr/>
        </p:nvCxnSpPr>
        <p:spPr bwMode="auto">
          <a:xfrm flipH="1" flipV="1">
            <a:off x="4759821" y="3826617"/>
            <a:ext cx="1682681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205" name="Rectangle 204"/>
          <p:cNvSpPr/>
          <p:nvPr/>
        </p:nvSpPr>
        <p:spPr>
          <a:xfrm rot="16200000">
            <a:off x="1473513" y="3439630"/>
            <a:ext cx="9785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scores</a:t>
            </a:r>
            <a:endParaRPr lang="en-US" dirty="0"/>
          </a:p>
        </p:txBody>
      </p:sp>
      <p:sp>
        <p:nvSpPr>
          <p:cNvPr id="206" name="Left Brace 205"/>
          <p:cNvSpPr/>
          <p:nvPr/>
        </p:nvSpPr>
        <p:spPr bwMode="auto">
          <a:xfrm>
            <a:off x="2254555" y="343943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2625725" y="3095003"/>
            <a:ext cx="2221083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3326459" y="2655935"/>
            <a:ext cx="188573" cy="418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3962667" y="2995668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2663039" y="3013359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>
            <a:off x="2241175" y="202271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 rot="16200000">
            <a:off x="1395038" y="2042967"/>
            <a:ext cx="1151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distribution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 flipV="1">
            <a:off x="2749351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3404330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H="1" flipV="1">
            <a:off x="4053707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H="1" flipV="1">
            <a:off x="4704958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02" name="Rectangle 101"/>
          <p:cNvSpPr/>
          <p:nvPr/>
        </p:nvSpPr>
        <p:spPr bwMode="auto">
          <a:xfrm>
            <a:off x="4608154" y="2993614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3516170" y="1090567"/>
            <a:ext cx="267423" cy="781878"/>
            <a:chOff x="2788641" y="1449262"/>
            <a:chExt cx="267423" cy="781878"/>
          </a:xfrm>
        </p:grpSpPr>
        <p:sp>
          <p:nvSpPr>
            <p:cNvPr id="90" name="Rounded Rectangle 89"/>
            <p:cNvSpPr/>
            <p:nvPr/>
          </p:nvSpPr>
          <p:spPr bwMode="auto">
            <a:xfrm>
              <a:off x="2788641" y="1449262"/>
              <a:ext cx="267423" cy="781878"/>
            </a:xfrm>
            <a:prstGeom prst="roundRect">
              <a:avLst/>
            </a:prstGeom>
            <a:noFill/>
            <a:ln w="1905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 bwMode="auto">
            <a:xfrm>
              <a:off x="2861152" y="1515948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 bwMode="auto">
            <a:xfrm>
              <a:off x="2861152" y="1695272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 bwMode="auto">
            <a:xfrm>
              <a:off x="2861152" y="1878657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 bwMode="auto">
            <a:xfrm>
              <a:off x="2861152" y="2057981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1" name="Straight Arrow Connector 100"/>
          <p:cNvCxnSpPr>
            <a:stCxn id="85" idx="0"/>
            <a:endCxn id="90" idx="2"/>
          </p:cNvCxnSpPr>
          <p:nvPr/>
        </p:nvCxnSpPr>
        <p:spPr bwMode="auto">
          <a:xfrm flipV="1">
            <a:off x="3420746" y="1872445"/>
            <a:ext cx="229136" cy="78349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4" name="Straight Arrow Connector 103"/>
          <p:cNvCxnSpPr>
            <a:stCxn id="88" idx="0"/>
            <a:endCxn id="90" idx="2"/>
          </p:cNvCxnSpPr>
          <p:nvPr/>
        </p:nvCxnSpPr>
        <p:spPr bwMode="auto">
          <a:xfrm flipV="1">
            <a:off x="2757326" y="1872445"/>
            <a:ext cx="892556" cy="11409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>
            <a:stCxn id="87" idx="0"/>
            <a:endCxn id="90" idx="2"/>
          </p:cNvCxnSpPr>
          <p:nvPr/>
        </p:nvCxnSpPr>
        <p:spPr bwMode="auto">
          <a:xfrm flipH="1" flipV="1">
            <a:off x="3649882" y="1872445"/>
            <a:ext cx="407072" cy="112322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>
            <a:stCxn id="102" idx="0"/>
            <a:endCxn id="90" idx="2"/>
          </p:cNvCxnSpPr>
          <p:nvPr/>
        </p:nvCxnSpPr>
        <p:spPr bwMode="auto">
          <a:xfrm flipH="1" flipV="1">
            <a:off x="3649882" y="1872445"/>
            <a:ext cx="1052559" cy="1121169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sp>
        <p:nvSpPr>
          <p:cNvPr id="110" name="Rectangle 109"/>
          <p:cNvSpPr/>
          <p:nvPr/>
        </p:nvSpPr>
        <p:spPr>
          <a:xfrm>
            <a:off x="3850843" y="1194832"/>
            <a:ext cx="981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output</a:t>
            </a:r>
            <a:endParaRPr lang="en-US" dirty="0"/>
          </a:p>
        </p:txBody>
      </p:sp>
      <p:cxnSp>
        <p:nvCxnSpPr>
          <p:cNvPr id="103" name="Straight Arrow Connector 102"/>
          <p:cNvCxnSpPr>
            <a:endCxn id="105" idx="2"/>
          </p:cNvCxnSpPr>
          <p:nvPr/>
        </p:nvCxnSpPr>
        <p:spPr bwMode="auto">
          <a:xfrm flipH="1" flipV="1">
            <a:off x="6424872" y="2477343"/>
            <a:ext cx="1" cy="206814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05" name="Rectangle 104"/>
          <p:cNvSpPr/>
          <p:nvPr/>
        </p:nvSpPr>
        <p:spPr>
          <a:xfrm>
            <a:off x="6242771" y="2108011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1800" i="1" dirty="0"/>
              <a:t>ŷ</a:t>
            </a:r>
            <a:r>
              <a:rPr lang="en-US" sz="1800" baseline="-25000" dirty="0"/>
              <a:t>2</a:t>
            </a:r>
            <a:endParaRPr lang="en-US" sz="1800" dirty="0"/>
          </a:p>
        </p:txBody>
      </p:sp>
      <p:sp>
        <p:nvSpPr>
          <p:cNvPr id="111" name="Rectangle 110"/>
          <p:cNvSpPr/>
          <p:nvPr/>
        </p:nvSpPr>
        <p:spPr>
          <a:xfrm>
            <a:off x="6195601" y="1247925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poor</a:t>
            </a:r>
            <a:endParaRPr lang="en-US" dirty="0"/>
          </a:p>
        </p:txBody>
      </p:sp>
      <p:cxnSp>
        <p:nvCxnSpPr>
          <p:cNvPr id="112" name="Straight Arrow Connector 111"/>
          <p:cNvCxnSpPr>
            <a:stCxn id="105" idx="0"/>
          </p:cNvCxnSpPr>
          <p:nvPr/>
        </p:nvCxnSpPr>
        <p:spPr bwMode="auto">
          <a:xfrm flipH="1" flipV="1">
            <a:off x="6423109" y="1538900"/>
            <a:ext cx="1763" cy="56911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grpSp>
        <p:nvGrpSpPr>
          <p:cNvPr id="113" name="Group 112"/>
          <p:cNvGrpSpPr/>
          <p:nvPr/>
        </p:nvGrpSpPr>
        <p:grpSpPr>
          <a:xfrm>
            <a:off x="6308790" y="4530579"/>
            <a:ext cx="638078" cy="1472687"/>
            <a:chOff x="3257764" y="3392556"/>
            <a:chExt cx="638078" cy="1472687"/>
          </a:xfrm>
        </p:grpSpPr>
        <p:grpSp>
          <p:nvGrpSpPr>
            <p:cNvPr id="114" name="Group 113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17" name="Rounded Rectangle 116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8" name="Oval 117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9" name="Oval 118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1" name="Oval 120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15" name="Straight Arrow Connector 114"/>
            <p:cNvCxnSpPr>
              <a:endCxn id="117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16" name="Straight Arrow Connector 115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cxnSp>
        <p:nvCxnSpPr>
          <p:cNvPr id="122" name="Straight Arrow Connector 121"/>
          <p:cNvCxnSpPr>
            <a:endCxn id="105" idx="1"/>
          </p:cNvCxnSpPr>
          <p:nvPr/>
        </p:nvCxnSpPr>
        <p:spPr bwMode="auto">
          <a:xfrm>
            <a:off x="3804600" y="1759523"/>
            <a:ext cx="2438171" cy="53315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87521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Sequence-to-sequence with attention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27740" y="6079427"/>
            <a:ext cx="4826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&lt;START&gt;    the       poor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8281" y="6079427"/>
            <a:ext cx="25106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les </a:t>
            </a:r>
            <a:r>
              <a:rPr lang="en-US" i="1" dirty="0" err="1">
                <a:latin typeface="Calibri-Italic"/>
              </a:rPr>
              <a:t>pauvres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sont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démunis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19997" y="4543831"/>
            <a:ext cx="662847" cy="1472687"/>
            <a:chOff x="3257764" y="3392556"/>
            <a:chExt cx="662847" cy="1472687"/>
          </a:xfrm>
        </p:grpSpPr>
        <p:grpSp>
          <p:nvGrpSpPr>
            <p:cNvPr id="7" name="Group 6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8" name="Straight Arrow Connector 7"/>
            <p:cNvCxnSpPr>
              <a:endCxn id="10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356061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269974" y="4543831"/>
            <a:ext cx="650388" cy="1472687"/>
            <a:chOff x="3257764" y="3392556"/>
            <a:chExt cx="650388" cy="1472687"/>
          </a:xfrm>
        </p:grpSpPr>
        <p:grpSp>
          <p:nvGrpSpPr>
            <p:cNvPr id="16" name="Group 1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7" name="Straight Arrow Connector 16"/>
            <p:cNvCxnSpPr>
              <a:endCxn id="19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54815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625725" y="4543831"/>
            <a:ext cx="638277" cy="1472687"/>
            <a:chOff x="3257764" y="3392556"/>
            <a:chExt cx="638277" cy="1472687"/>
          </a:xfrm>
        </p:grpSpPr>
        <p:grpSp>
          <p:nvGrpSpPr>
            <p:cNvPr id="25" name="Group 24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28" name="Rounded Rectangle 27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6" name="Straight Arrow Connector 25"/>
            <p:cNvCxnSpPr>
              <a:endCxn id="28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353604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33" name="Left Brace 32"/>
          <p:cNvSpPr/>
          <p:nvPr/>
        </p:nvSpPr>
        <p:spPr bwMode="auto">
          <a:xfrm>
            <a:off x="2234207" y="4557083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1436788" y="4778745"/>
            <a:ext cx="1293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Encoder RNN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568730" y="4529532"/>
            <a:ext cx="1081813" cy="1472687"/>
            <a:chOff x="3257764" y="3392556"/>
            <a:chExt cx="1081813" cy="1472687"/>
          </a:xfrm>
        </p:grpSpPr>
        <p:grpSp>
          <p:nvGrpSpPr>
            <p:cNvPr id="36" name="Group 3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37" name="Straight Arrow Connector 36"/>
            <p:cNvCxnSpPr>
              <a:endCxn id="39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3521371" y="3784257"/>
              <a:ext cx="818206" cy="12777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62" name="Group 61"/>
          <p:cNvGrpSpPr/>
          <p:nvPr/>
        </p:nvGrpSpPr>
        <p:grpSpPr>
          <a:xfrm>
            <a:off x="5664541" y="4530579"/>
            <a:ext cx="638078" cy="1472687"/>
            <a:chOff x="3257764" y="3392556"/>
            <a:chExt cx="638078" cy="1472687"/>
          </a:xfrm>
        </p:grpSpPr>
        <p:grpSp>
          <p:nvGrpSpPr>
            <p:cNvPr id="63" name="Group 6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" name="Oval 6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4" name="Straight Arrow Connector 63"/>
            <p:cNvCxnSpPr>
              <a:endCxn id="66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V="1">
              <a:off x="353584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106" name="Right Brace 105"/>
          <p:cNvSpPr/>
          <p:nvPr/>
        </p:nvSpPr>
        <p:spPr bwMode="auto">
          <a:xfrm>
            <a:off x="10000762" y="4504075"/>
            <a:ext cx="307174" cy="781878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 rot="5400000">
            <a:off x="9902566" y="4810322"/>
            <a:ext cx="131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RNN</a:t>
            </a:r>
            <a:endParaRPr lang="en-US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2694489" y="3772617"/>
            <a:ext cx="109725" cy="779051"/>
            <a:chOff x="2018629" y="3750481"/>
            <a:chExt cx="109725" cy="779051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2" name="Oval 141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349468" y="3772617"/>
            <a:ext cx="109725" cy="779051"/>
            <a:chOff x="2018629" y="3750481"/>
            <a:chExt cx="109725" cy="779051"/>
          </a:xfrm>
        </p:grpSpPr>
        <p:cxnSp>
          <p:nvCxnSpPr>
            <p:cNvPr id="147" name="Straight Arrow Connector 146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9" name="Oval 148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998845" y="3772617"/>
            <a:ext cx="109725" cy="779051"/>
            <a:chOff x="2018629" y="3750481"/>
            <a:chExt cx="109725" cy="779051"/>
          </a:xfrm>
        </p:grpSpPr>
        <p:cxnSp>
          <p:nvCxnSpPr>
            <p:cNvPr id="151" name="Straight Arrow Connector 150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3" name="Oval 152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650096" y="3772617"/>
            <a:ext cx="109725" cy="779051"/>
            <a:chOff x="2018629" y="3750481"/>
            <a:chExt cx="109725" cy="779051"/>
          </a:xfrm>
        </p:grpSpPr>
        <p:cxnSp>
          <p:nvCxnSpPr>
            <p:cNvPr id="155" name="Straight Arrow Connector 154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7" name="Straight Arrow Connector 176"/>
          <p:cNvCxnSpPr>
            <a:stCxn id="126" idx="0"/>
            <a:endCxn id="142" idx="5"/>
          </p:cNvCxnSpPr>
          <p:nvPr/>
        </p:nvCxnSpPr>
        <p:spPr bwMode="auto">
          <a:xfrm flipH="1" flipV="1">
            <a:off x="2788145" y="3864801"/>
            <a:ext cx="4304380" cy="66577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1" name="Straight Arrow Connector 180"/>
          <p:cNvCxnSpPr>
            <a:stCxn id="126" idx="0"/>
            <a:endCxn id="149" idx="6"/>
          </p:cNvCxnSpPr>
          <p:nvPr/>
        </p:nvCxnSpPr>
        <p:spPr bwMode="auto">
          <a:xfrm flipH="1" flipV="1">
            <a:off x="3459193" y="3826617"/>
            <a:ext cx="3633332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2" name="Straight Arrow Connector 181"/>
          <p:cNvCxnSpPr>
            <a:stCxn id="126" idx="0"/>
            <a:endCxn id="153" idx="6"/>
          </p:cNvCxnSpPr>
          <p:nvPr/>
        </p:nvCxnSpPr>
        <p:spPr bwMode="auto">
          <a:xfrm flipH="1" flipV="1">
            <a:off x="4108570" y="3826617"/>
            <a:ext cx="2983955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3" name="Straight Arrow Connector 182"/>
          <p:cNvCxnSpPr>
            <a:stCxn id="126" idx="0"/>
            <a:endCxn id="157" idx="6"/>
          </p:cNvCxnSpPr>
          <p:nvPr/>
        </p:nvCxnSpPr>
        <p:spPr bwMode="auto">
          <a:xfrm flipH="1" flipV="1">
            <a:off x="4759821" y="3826617"/>
            <a:ext cx="2332704" cy="70396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205" name="Rectangle 204"/>
          <p:cNvSpPr/>
          <p:nvPr/>
        </p:nvSpPr>
        <p:spPr>
          <a:xfrm rot="16200000">
            <a:off x="1473513" y="3439630"/>
            <a:ext cx="9785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scores</a:t>
            </a:r>
            <a:endParaRPr lang="en-US" dirty="0"/>
          </a:p>
        </p:txBody>
      </p:sp>
      <p:sp>
        <p:nvSpPr>
          <p:cNvPr id="206" name="Left Brace 205"/>
          <p:cNvSpPr/>
          <p:nvPr/>
        </p:nvSpPr>
        <p:spPr bwMode="auto">
          <a:xfrm>
            <a:off x="2254555" y="343943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2625725" y="3095003"/>
            <a:ext cx="2221083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3970695" y="2662286"/>
            <a:ext cx="188573" cy="418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2662262" y="3013359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299119" y="2999931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>
            <a:off x="2241175" y="202271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 rot="16200000">
            <a:off x="1395038" y="2042967"/>
            <a:ext cx="1151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distribution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 flipV="1">
            <a:off x="2749351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3404330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H="1" flipV="1">
            <a:off x="4053707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H="1" flipV="1">
            <a:off x="4704958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02" name="Rectangle 101"/>
          <p:cNvSpPr/>
          <p:nvPr/>
        </p:nvSpPr>
        <p:spPr bwMode="auto">
          <a:xfrm>
            <a:off x="4608154" y="2609602"/>
            <a:ext cx="188573" cy="4706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3516170" y="1090567"/>
            <a:ext cx="267423" cy="781878"/>
            <a:chOff x="2788641" y="1449262"/>
            <a:chExt cx="267423" cy="781878"/>
          </a:xfrm>
        </p:grpSpPr>
        <p:sp>
          <p:nvSpPr>
            <p:cNvPr id="90" name="Rounded Rectangle 89"/>
            <p:cNvSpPr/>
            <p:nvPr/>
          </p:nvSpPr>
          <p:spPr bwMode="auto">
            <a:xfrm>
              <a:off x="2788641" y="1449262"/>
              <a:ext cx="267423" cy="781878"/>
            </a:xfrm>
            <a:prstGeom prst="roundRect">
              <a:avLst/>
            </a:prstGeom>
            <a:noFill/>
            <a:ln w="1905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 bwMode="auto">
            <a:xfrm>
              <a:off x="2861152" y="1515948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 bwMode="auto">
            <a:xfrm>
              <a:off x="2861152" y="1695272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 bwMode="auto">
            <a:xfrm>
              <a:off x="2861152" y="1878657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 bwMode="auto">
            <a:xfrm>
              <a:off x="2861152" y="2057981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1" name="Straight Arrow Connector 100"/>
          <p:cNvCxnSpPr>
            <a:stCxn id="85" idx="0"/>
            <a:endCxn id="90" idx="2"/>
          </p:cNvCxnSpPr>
          <p:nvPr/>
        </p:nvCxnSpPr>
        <p:spPr bwMode="auto">
          <a:xfrm flipH="1" flipV="1">
            <a:off x="3649882" y="1872445"/>
            <a:ext cx="415100" cy="78984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4" name="Straight Arrow Connector 103"/>
          <p:cNvCxnSpPr>
            <a:endCxn id="90" idx="2"/>
          </p:cNvCxnSpPr>
          <p:nvPr/>
        </p:nvCxnSpPr>
        <p:spPr bwMode="auto">
          <a:xfrm flipV="1">
            <a:off x="3404006" y="1872445"/>
            <a:ext cx="245876" cy="109890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>
            <a:stCxn id="87" idx="0"/>
            <a:endCxn id="90" idx="2"/>
          </p:cNvCxnSpPr>
          <p:nvPr/>
        </p:nvCxnSpPr>
        <p:spPr bwMode="auto">
          <a:xfrm flipV="1">
            <a:off x="2756549" y="1872445"/>
            <a:ext cx="893333" cy="11409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>
            <a:stCxn id="102" idx="0"/>
            <a:endCxn id="90" idx="2"/>
          </p:cNvCxnSpPr>
          <p:nvPr/>
        </p:nvCxnSpPr>
        <p:spPr bwMode="auto">
          <a:xfrm flipH="1" flipV="1">
            <a:off x="3649882" y="1872445"/>
            <a:ext cx="1052559" cy="73715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sp>
        <p:nvSpPr>
          <p:cNvPr id="110" name="Rectangle 109"/>
          <p:cNvSpPr/>
          <p:nvPr/>
        </p:nvSpPr>
        <p:spPr>
          <a:xfrm>
            <a:off x="3850843" y="1194832"/>
            <a:ext cx="981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output</a:t>
            </a:r>
            <a:endParaRPr lang="en-US" dirty="0"/>
          </a:p>
        </p:txBody>
      </p:sp>
      <p:cxnSp>
        <p:nvCxnSpPr>
          <p:cNvPr id="103" name="Straight Arrow Connector 102"/>
          <p:cNvCxnSpPr>
            <a:endCxn id="105" idx="2"/>
          </p:cNvCxnSpPr>
          <p:nvPr/>
        </p:nvCxnSpPr>
        <p:spPr bwMode="auto">
          <a:xfrm flipH="1" flipV="1">
            <a:off x="7085599" y="2466212"/>
            <a:ext cx="1" cy="206814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05" name="Rectangle 104"/>
          <p:cNvSpPr/>
          <p:nvPr/>
        </p:nvSpPr>
        <p:spPr>
          <a:xfrm>
            <a:off x="6903498" y="209688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1800" i="1" dirty="0"/>
              <a:t>ŷ</a:t>
            </a:r>
            <a:r>
              <a:rPr lang="en-US" sz="1800" baseline="-25000" dirty="0"/>
              <a:t>3</a:t>
            </a:r>
            <a:endParaRPr lang="en-US" sz="1800" dirty="0"/>
          </a:p>
        </p:txBody>
      </p:sp>
      <p:sp>
        <p:nvSpPr>
          <p:cNvPr id="111" name="Rectangle 110"/>
          <p:cNvSpPr/>
          <p:nvPr/>
        </p:nvSpPr>
        <p:spPr>
          <a:xfrm>
            <a:off x="6763564" y="1236794"/>
            <a:ext cx="628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don’t</a:t>
            </a:r>
            <a:endParaRPr lang="en-US" dirty="0"/>
          </a:p>
        </p:txBody>
      </p:sp>
      <p:cxnSp>
        <p:nvCxnSpPr>
          <p:cNvPr id="112" name="Straight Arrow Connector 111"/>
          <p:cNvCxnSpPr>
            <a:stCxn id="105" idx="0"/>
          </p:cNvCxnSpPr>
          <p:nvPr/>
        </p:nvCxnSpPr>
        <p:spPr bwMode="auto">
          <a:xfrm flipH="1" flipV="1">
            <a:off x="7083836" y="1527769"/>
            <a:ext cx="1763" cy="56911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grpSp>
        <p:nvGrpSpPr>
          <p:cNvPr id="113" name="Group 112"/>
          <p:cNvGrpSpPr/>
          <p:nvPr/>
        </p:nvGrpSpPr>
        <p:grpSpPr>
          <a:xfrm>
            <a:off x="6308790" y="4530579"/>
            <a:ext cx="638078" cy="1472687"/>
            <a:chOff x="3257764" y="3392556"/>
            <a:chExt cx="638078" cy="1472687"/>
          </a:xfrm>
        </p:grpSpPr>
        <p:grpSp>
          <p:nvGrpSpPr>
            <p:cNvPr id="114" name="Group 113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17" name="Rounded Rectangle 116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8" name="Oval 117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9" name="Oval 118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1" name="Oval 120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15" name="Straight Arrow Connector 114"/>
            <p:cNvCxnSpPr>
              <a:endCxn id="117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16" name="Straight Arrow Connector 115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6958813" y="4530579"/>
            <a:ext cx="638078" cy="1472687"/>
            <a:chOff x="3257764" y="3392556"/>
            <a:chExt cx="638078" cy="1472687"/>
          </a:xfrm>
        </p:grpSpPr>
        <p:grpSp>
          <p:nvGrpSpPr>
            <p:cNvPr id="123" name="Group 12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26" name="Rounded Rectangle 12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7" name="Oval 12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Oval 12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Oval 12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0" name="Oval 12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24" name="Straight Arrow Connector 123"/>
            <p:cNvCxnSpPr>
              <a:endCxn id="126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25" name="Straight Arrow Connector 124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cxnSp>
        <p:nvCxnSpPr>
          <p:cNvPr id="131" name="Straight Arrow Connector 130"/>
          <p:cNvCxnSpPr>
            <a:endCxn id="105" idx="1"/>
          </p:cNvCxnSpPr>
          <p:nvPr/>
        </p:nvCxnSpPr>
        <p:spPr bwMode="auto">
          <a:xfrm>
            <a:off x="3804600" y="1759523"/>
            <a:ext cx="3098898" cy="52202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71549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Sequence-to-sequence with attention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27740" y="6079427"/>
            <a:ext cx="4826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&lt;START&gt;    the       poor      don’t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8281" y="6079427"/>
            <a:ext cx="25106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les </a:t>
            </a:r>
            <a:r>
              <a:rPr lang="en-US" i="1" dirty="0" err="1">
                <a:latin typeface="Calibri-Italic"/>
              </a:rPr>
              <a:t>pauvres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sont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démunis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19997" y="4543831"/>
            <a:ext cx="662847" cy="1472687"/>
            <a:chOff x="3257764" y="3392556"/>
            <a:chExt cx="662847" cy="1472687"/>
          </a:xfrm>
        </p:grpSpPr>
        <p:grpSp>
          <p:nvGrpSpPr>
            <p:cNvPr id="7" name="Group 6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8" name="Straight Arrow Connector 7"/>
            <p:cNvCxnSpPr>
              <a:endCxn id="10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356061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269974" y="4543831"/>
            <a:ext cx="650388" cy="1472687"/>
            <a:chOff x="3257764" y="3392556"/>
            <a:chExt cx="650388" cy="1472687"/>
          </a:xfrm>
        </p:grpSpPr>
        <p:grpSp>
          <p:nvGrpSpPr>
            <p:cNvPr id="16" name="Group 1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7" name="Straight Arrow Connector 16"/>
            <p:cNvCxnSpPr>
              <a:endCxn id="19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54815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625725" y="4543831"/>
            <a:ext cx="638277" cy="1472687"/>
            <a:chOff x="3257764" y="3392556"/>
            <a:chExt cx="638277" cy="1472687"/>
          </a:xfrm>
        </p:grpSpPr>
        <p:grpSp>
          <p:nvGrpSpPr>
            <p:cNvPr id="25" name="Group 24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28" name="Rounded Rectangle 27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6" name="Straight Arrow Connector 25"/>
            <p:cNvCxnSpPr>
              <a:endCxn id="28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353604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33" name="Left Brace 32"/>
          <p:cNvSpPr/>
          <p:nvPr/>
        </p:nvSpPr>
        <p:spPr bwMode="auto">
          <a:xfrm>
            <a:off x="2234207" y="4557083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1436788" y="4778745"/>
            <a:ext cx="1293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Encoder RNN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568730" y="4529532"/>
            <a:ext cx="1081813" cy="1472687"/>
            <a:chOff x="3257764" y="3392556"/>
            <a:chExt cx="1081813" cy="1472687"/>
          </a:xfrm>
        </p:grpSpPr>
        <p:grpSp>
          <p:nvGrpSpPr>
            <p:cNvPr id="36" name="Group 3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37" name="Straight Arrow Connector 36"/>
            <p:cNvCxnSpPr>
              <a:endCxn id="39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3521371" y="3784257"/>
              <a:ext cx="818206" cy="12777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62" name="Group 61"/>
          <p:cNvGrpSpPr/>
          <p:nvPr/>
        </p:nvGrpSpPr>
        <p:grpSpPr>
          <a:xfrm>
            <a:off x="5664541" y="4530579"/>
            <a:ext cx="638078" cy="1472687"/>
            <a:chOff x="3257764" y="3392556"/>
            <a:chExt cx="638078" cy="1472687"/>
          </a:xfrm>
        </p:grpSpPr>
        <p:grpSp>
          <p:nvGrpSpPr>
            <p:cNvPr id="63" name="Group 6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" name="Oval 6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4" name="Straight Arrow Connector 63"/>
            <p:cNvCxnSpPr>
              <a:endCxn id="66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V="1">
              <a:off x="353584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106" name="Right Brace 105"/>
          <p:cNvSpPr/>
          <p:nvPr/>
        </p:nvSpPr>
        <p:spPr bwMode="auto">
          <a:xfrm>
            <a:off x="10000762" y="4504075"/>
            <a:ext cx="307174" cy="781878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 rot="5400000">
            <a:off x="9902566" y="4810322"/>
            <a:ext cx="131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RNN</a:t>
            </a:r>
            <a:endParaRPr lang="en-US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2694489" y="3772617"/>
            <a:ext cx="109725" cy="779051"/>
            <a:chOff x="2018629" y="3750481"/>
            <a:chExt cx="109725" cy="779051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2" name="Oval 141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349468" y="3772617"/>
            <a:ext cx="109725" cy="779051"/>
            <a:chOff x="2018629" y="3750481"/>
            <a:chExt cx="109725" cy="779051"/>
          </a:xfrm>
        </p:grpSpPr>
        <p:cxnSp>
          <p:nvCxnSpPr>
            <p:cNvPr id="147" name="Straight Arrow Connector 146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9" name="Oval 148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998845" y="3772617"/>
            <a:ext cx="109725" cy="779051"/>
            <a:chOff x="2018629" y="3750481"/>
            <a:chExt cx="109725" cy="779051"/>
          </a:xfrm>
        </p:grpSpPr>
        <p:cxnSp>
          <p:nvCxnSpPr>
            <p:cNvPr id="151" name="Straight Arrow Connector 150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3" name="Oval 152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650096" y="3772617"/>
            <a:ext cx="109725" cy="779051"/>
            <a:chOff x="2018629" y="3750481"/>
            <a:chExt cx="109725" cy="779051"/>
          </a:xfrm>
        </p:grpSpPr>
        <p:cxnSp>
          <p:nvCxnSpPr>
            <p:cNvPr id="155" name="Straight Arrow Connector 154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7" name="Straight Arrow Connector 176"/>
          <p:cNvCxnSpPr>
            <a:stCxn id="152" idx="0"/>
            <a:endCxn id="142" idx="5"/>
          </p:cNvCxnSpPr>
          <p:nvPr/>
        </p:nvCxnSpPr>
        <p:spPr bwMode="auto">
          <a:xfrm flipH="1" flipV="1">
            <a:off x="2788145" y="3864801"/>
            <a:ext cx="4953113" cy="651479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1" name="Straight Arrow Connector 180"/>
          <p:cNvCxnSpPr>
            <a:stCxn id="152" idx="0"/>
            <a:endCxn id="149" idx="6"/>
          </p:cNvCxnSpPr>
          <p:nvPr/>
        </p:nvCxnSpPr>
        <p:spPr bwMode="auto">
          <a:xfrm flipH="1" flipV="1">
            <a:off x="3459193" y="3826617"/>
            <a:ext cx="4282065" cy="68966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2" name="Straight Arrow Connector 181"/>
          <p:cNvCxnSpPr>
            <a:stCxn id="152" idx="0"/>
            <a:endCxn id="153" idx="6"/>
          </p:cNvCxnSpPr>
          <p:nvPr/>
        </p:nvCxnSpPr>
        <p:spPr bwMode="auto">
          <a:xfrm flipH="1" flipV="1">
            <a:off x="4108570" y="3826617"/>
            <a:ext cx="3632688" cy="68966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3" name="Straight Arrow Connector 182"/>
          <p:cNvCxnSpPr>
            <a:stCxn id="152" idx="0"/>
            <a:endCxn id="157" idx="6"/>
          </p:cNvCxnSpPr>
          <p:nvPr/>
        </p:nvCxnSpPr>
        <p:spPr bwMode="auto">
          <a:xfrm flipH="1" flipV="1">
            <a:off x="4759821" y="3826617"/>
            <a:ext cx="2981437" cy="68966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205" name="Rectangle 204"/>
          <p:cNvSpPr/>
          <p:nvPr/>
        </p:nvSpPr>
        <p:spPr>
          <a:xfrm rot="16200000">
            <a:off x="1473513" y="3439630"/>
            <a:ext cx="9785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scores</a:t>
            </a:r>
            <a:endParaRPr lang="en-US" dirty="0"/>
          </a:p>
        </p:txBody>
      </p:sp>
      <p:sp>
        <p:nvSpPr>
          <p:cNvPr id="206" name="Left Brace 205"/>
          <p:cNvSpPr/>
          <p:nvPr/>
        </p:nvSpPr>
        <p:spPr bwMode="auto">
          <a:xfrm>
            <a:off x="2254555" y="343943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2625725" y="3095003"/>
            <a:ext cx="2221083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2646382" y="2971352"/>
            <a:ext cx="188573" cy="104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3962667" y="2665608"/>
            <a:ext cx="188573" cy="405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299119" y="2999931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>
            <a:off x="2241175" y="202271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 rot="16200000">
            <a:off x="1395038" y="2042967"/>
            <a:ext cx="1151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distribution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 flipV="1">
            <a:off x="2749351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3404330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H="1" flipV="1">
            <a:off x="4053707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H="1" flipV="1">
            <a:off x="4704958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02" name="Rectangle 101"/>
          <p:cNvSpPr/>
          <p:nvPr/>
        </p:nvSpPr>
        <p:spPr bwMode="auto">
          <a:xfrm>
            <a:off x="4626215" y="2672000"/>
            <a:ext cx="188573" cy="4030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3516170" y="1090567"/>
            <a:ext cx="267423" cy="781878"/>
            <a:chOff x="2788641" y="1449262"/>
            <a:chExt cx="267423" cy="781878"/>
          </a:xfrm>
        </p:grpSpPr>
        <p:sp>
          <p:nvSpPr>
            <p:cNvPr id="90" name="Rounded Rectangle 89"/>
            <p:cNvSpPr/>
            <p:nvPr/>
          </p:nvSpPr>
          <p:spPr bwMode="auto">
            <a:xfrm>
              <a:off x="2788641" y="1449262"/>
              <a:ext cx="267423" cy="781878"/>
            </a:xfrm>
            <a:prstGeom prst="roundRect">
              <a:avLst/>
            </a:prstGeom>
            <a:noFill/>
            <a:ln w="1905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 bwMode="auto">
            <a:xfrm>
              <a:off x="2861152" y="1515948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 bwMode="auto">
            <a:xfrm>
              <a:off x="2861152" y="1695272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 bwMode="auto">
            <a:xfrm>
              <a:off x="2861152" y="1878657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 bwMode="auto">
            <a:xfrm>
              <a:off x="2861152" y="2057981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1" name="Straight Arrow Connector 100"/>
          <p:cNvCxnSpPr>
            <a:stCxn id="85" idx="0"/>
            <a:endCxn id="90" idx="2"/>
          </p:cNvCxnSpPr>
          <p:nvPr/>
        </p:nvCxnSpPr>
        <p:spPr bwMode="auto">
          <a:xfrm flipV="1">
            <a:off x="2740669" y="1872445"/>
            <a:ext cx="909213" cy="109890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4" name="Straight Arrow Connector 103"/>
          <p:cNvCxnSpPr>
            <a:endCxn id="90" idx="2"/>
          </p:cNvCxnSpPr>
          <p:nvPr/>
        </p:nvCxnSpPr>
        <p:spPr bwMode="auto">
          <a:xfrm flipV="1">
            <a:off x="3404006" y="1872445"/>
            <a:ext cx="245876" cy="109890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>
            <a:stCxn id="87" idx="0"/>
            <a:endCxn id="90" idx="2"/>
          </p:cNvCxnSpPr>
          <p:nvPr/>
        </p:nvCxnSpPr>
        <p:spPr bwMode="auto">
          <a:xfrm flipH="1" flipV="1">
            <a:off x="3649882" y="1872445"/>
            <a:ext cx="407072" cy="79316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>
            <a:stCxn id="102" idx="0"/>
            <a:endCxn id="90" idx="2"/>
          </p:cNvCxnSpPr>
          <p:nvPr/>
        </p:nvCxnSpPr>
        <p:spPr bwMode="auto">
          <a:xfrm flipH="1" flipV="1">
            <a:off x="3649882" y="1872445"/>
            <a:ext cx="1070620" cy="799555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sp>
        <p:nvSpPr>
          <p:cNvPr id="110" name="Rectangle 109"/>
          <p:cNvSpPr/>
          <p:nvPr/>
        </p:nvSpPr>
        <p:spPr>
          <a:xfrm>
            <a:off x="3850843" y="1194832"/>
            <a:ext cx="981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output</a:t>
            </a:r>
            <a:endParaRPr lang="en-US" dirty="0"/>
          </a:p>
        </p:txBody>
      </p:sp>
      <p:cxnSp>
        <p:nvCxnSpPr>
          <p:cNvPr id="103" name="Straight Arrow Connector 102"/>
          <p:cNvCxnSpPr>
            <a:endCxn id="105" idx="2"/>
          </p:cNvCxnSpPr>
          <p:nvPr/>
        </p:nvCxnSpPr>
        <p:spPr bwMode="auto">
          <a:xfrm flipH="1" flipV="1">
            <a:off x="7733316" y="2455973"/>
            <a:ext cx="1" cy="206814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05" name="Rectangle 104"/>
          <p:cNvSpPr/>
          <p:nvPr/>
        </p:nvSpPr>
        <p:spPr>
          <a:xfrm>
            <a:off x="7551215" y="2086641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1800" i="1" dirty="0"/>
              <a:t>ŷ</a:t>
            </a:r>
            <a:r>
              <a:rPr lang="en-US" sz="1800" baseline="-25000" dirty="0"/>
              <a:t>4</a:t>
            </a:r>
            <a:endParaRPr lang="en-US" sz="1800" dirty="0"/>
          </a:p>
        </p:txBody>
      </p:sp>
      <p:sp>
        <p:nvSpPr>
          <p:cNvPr id="111" name="Rectangle 110"/>
          <p:cNvSpPr/>
          <p:nvPr/>
        </p:nvSpPr>
        <p:spPr>
          <a:xfrm>
            <a:off x="7411281" y="1226555"/>
            <a:ext cx="628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have</a:t>
            </a:r>
            <a:endParaRPr lang="en-US" dirty="0"/>
          </a:p>
        </p:txBody>
      </p:sp>
      <p:cxnSp>
        <p:nvCxnSpPr>
          <p:cNvPr id="112" name="Straight Arrow Connector 111"/>
          <p:cNvCxnSpPr>
            <a:stCxn id="105" idx="0"/>
          </p:cNvCxnSpPr>
          <p:nvPr/>
        </p:nvCxnSpPr>
        <p:spPr bwMode="auto">
          <a:xfrm flipH="1" flipV="1">
            <a:off x="7731553" y="1517530"/>
            <a:ext cx="1763" cy="56911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grpSp>
        <p:nvGrpSpPr>
          <p:cNvPr id="113" name="Group 112"/>
          <p:cNvGrpSpPr/>
          <p:nvPr/>
        </p:nvGrpSpPr>
        <p:grpSpPr>
          <a:xfrm>
            <a:off x="6308790" y="4530579"/>
            <a:ext cx="638078" cy="1472687"/>
            <a:chOff x="3257764" y="3392556"/>
            <a:chExt cx="638078" cy="1472687"/>
          </a:xfrm>
        </p:grpSpPr>
        <p:grpSp>
          <p:nvGrpSpPr>
            <p:cNvPr id="114" name="Group 113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17" name="Rounded Rectangle 116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8" name="Oval 117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9" name="Oval 118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1" name="Oval 120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15" name="Straight Arrow Connector 114"/>
            <p:cNvCxnSpPr>
              <a:endCxn id="117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16" name="Straight Arrow Connector 115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6958813" y="4530579"/>
            <a:ext cx="638078" cy="1472687"/>
            <a:chOff x="3257764" y="3392556"/>
            <a:chExt cx="638078" cy="1472687"/>
          </a:xfrm>
        </p:grpSpPr>
        <p:grpSp>
          <p:nvGrpSpPr>
            <p:cNvPr id="123" name="Group 12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26" name="Rounded Rectangle 12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7" name="Oval 12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Oval 12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Oval 12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0" name="Oval 12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24" name="Straight Arrow Connector 123"/>
            <p:cNvCxnSpPr>
              <a:endCxn id="126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25" name="Straight Arrow Connector 124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41" name="Group 140"/>
          <p:cNvGrpSpPr/>
          <p:nvPr/>
        </p:nvGrpSpPr>
        <p:grpSpPr>
          <a:xfrm>
            <a:off x="7607546" y="4516280"/>
            <a:ext cx="638078" cy="1472687"/>
            <a:chOff x="3257764" y="3392556"/>
            <a:chExt cx="638078" cy="1472687"/>
          </a:xfrm>
        </p:grpSpPr>
        <p:grpSp>
          <p:nvGrpSpPr>
            <p:cNvPr id="143" name="Group 14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52" name="Rounded Rectangle 151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6" name="Oval 155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8" name="Oval 15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9" name="Oval 15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0" name="Oval 15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44" name="Straight Arrow Connector 143"/>
            <p:cNvCxnSpPr>
              <a:endCxn id="152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48" name="Straight Arrow Connector 147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cxnSp>
        <p:nvCxnSpPr>
          <p:cNvPr id="161" name="Straight Arrow Connector 160"/>
          <p:cNvCxnSpPr>
            <a:endCxn id="105" idx="1"/>
          </p:cNvCxnSpPr>
          <p:nvPr/>
        </p:nvCxnSpPr>
        <p:spPr bwMode="auto">
          <a:xfrm>
            <a:off x="3804600" y="1759523"/>
            <a:ext cx="3746615" cy="51178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90769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Sequence-to-sequence with attention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27740" y="6079427"/>
            <a:ext cx="4826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&lt;START&gt;    the       poor      don’t    have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8281" y="6079427"/>
            <a:ext cx="25106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les </a:t>
            </a:r>
            <a:r>
              <a:rPr lang="en-US" i="1" dirty="0" err="1">
                <a:latin typeface="Calibri-Italic"/>
              </a:rPr>
              <a:t>pauvres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sont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démunis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19997" y="4543831"/>
            <a:ext cx="662847" cy="1472687"/>
            <a:chOff x="3257764" y="3392556"/>
            <a:chExt cx="662847" cy="1472687"/>
          </a:xfrm>
        </p:grpSpPr>
        <p:grpSp>
          <p:nvGrpSpPr>
            <p:cNvPr id="7" name="Group 6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8" name="Straight Arrow Connector 7"/>
            <p:cNvCxnSpPr>
              <a:endCxn id="10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356061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269974" y="4543831"/>
            <a:ext cx="650388" cy="1472687"/>
            <a:chOff x="3257764" y="3392556"/>
            <a:chExt cx="650388" cy="1472687"/>
          </a:xfrm>
        </p:grpSpPr>
        <p:grpSp>
          <p:nvGrpSpPr>
            <p:cNvPr id="16" name="Group 1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7" name="Straight Arrow Connector 16"/>
            <p:cNvCxnSpPr>
              <a:endCxn id="19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54815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625725" y="4543831"/>
            <a:ext cx="638277" cy="1472687"/>
            <a:chOff x="3257764" y="3392556"/>
            <a:chExt cx="638277" cy="1472687"/>
          </a:xfrm>
        </p:grpSpPr>
        <p:grpSp>
          <p:nvGrpSpPr>
            <p:cNvPr id="25" name="Group 24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28" name="Rounded Rectangle 27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6" name="Straight Arrow Connector 25"/>
            <p:cNvCxnSpPr>
              <a:endCxn id="28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353604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33" name="Left Brace 32"/>
          <p:cNvSpPr/>
          <p:nvPr/>
        </p:nvSpPr>
        <p:spPr bwMode="auto">
          <a:xfrm>
            <a:off x="2234207" y="4557083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1436788" y="4778745"/>
            <a:ext cx="1293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Encoder RNN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568730" y="4529532"/>
            <a:ext cx="1081813" cy="1472687"/>
            <a:chOff x="3257764" y="3392556"/>
            <a:chExt cx="1081813" cy="1472687"/>
          </a:xfrm>
        </p:grpSpPr>
        <p:grpSp>
          <p:nvGrpSpPr>
            <p:cNvPr id="36" name="Group 3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37" name="Straight Arrow Connector 36"/>
            <p:cNvCxnSpPr>
              <a:endCxn id="39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3521371" y="3784257"/>
              <a:ext cx="818206" cy="12777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62" name="Group 61"/>
          <p:cNvGrpSpPr/>
          <p:nvPr/>
        </p:nvGrpSpPr>
        <p:grpSpPr>
          <a:xfrm>
            <a:off x="5664541" y="4530579"/>
            <a:ext cx="638078" cy="1472687"/>
            <a:chOff x="3257764" y="3392556"/>
            <a:chExt cx="638078" cy="1472687"/>
          </a:xfrm>
        </p:grpSpPr>
        <p:grpSp>
          <p:nvGrpSpPr>
            <p:cNvPr id="63" name="Group 6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" name="Oval 6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4" name="Straight Arrow Connector 63"/>
            <p:cNvCxnSpPr>
              <a:endCxn id="66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V="1">
              <a:off x="353584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106" name="Right Brace 105"/>
          <p:cNvSpPr/>
          <p:nvPr/>
        </p:nvSpPr>
        <p:spPr bwMode="auto">
          <a:xfrm>
            <a:off x="10000762" y="4504075"/>
            <a:ext cx="307174" cy="781878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 rot="5400000">
            <a:off x="9902566" y="4810322"/>
            <a:ext cx="131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RNN</a:t>
            </a:r>
            <a:endParaRPr lang="en-US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2694489" y="3772617"/>
            <a:ext cx="109725" cy="779051"/>
            <a:chOff x="2018629" y="3750481"/>
            <a:chExt cx="109725" cy="779051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2" name="Oval 141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349468" y="3772617"/>
            <a:ext cx="109725" cy="779051"/>
            <a:chOff x="2018629" y="3750481"/>
            <a:chExt cx="109725" cy="779051"/>
          </a:xfrm>
        </p:grpSpPr>
        <p:cxnSp>
          <p:nvCxnSpPr>
            <p:cNvPr id="147" name="Straight Arrow Connector 146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9" name="Oval 148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998845" y="3772617"/>
            <a:ext cx="109725" cy="779051"/>
            <a:chOff x="2018629" y="3750481"/>
            <a:chExt cx="109725" cy="779051"/>
          </a:xfrm>
        </p:grpSpPr>
        <p:cxnSp>
          <p:nvCxnSpPr>
            <p:cNvPr id="151" name="Straight Arrow Connector 150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3" name="Oval 152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650096" y="3772617"/>
            <a:ext cx="109725" cy="779051"/>
            <a:chOff x="2018629" y="3750481"/>
            <a:chExt cx="109725" cy="779051"/>
          </a:xfrm>
        </p:grpSpPr>
        <p:cxnSp>
          <p:nvCxnSpPr>
            <p:cNvPr id="155" name="Straight Arrow Connector 154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7" name="Straight Arrow Connector 176"/>
          <p:cNvCxnSpPr>
            <a:stCxn id="135" idx="0"/>
            <a:endCxn id="142" idx="5"/>
          </p:cNvCxnSpPr>
          <p:nvPr/>
        </p:nvCxnSpPr>
        <p:spPr bwMode="auto">
          <a:xfrm flipH="1" flipV="1">
            <a:off x="2788145" y="3864801"/>
            <a:ext cx="5571391" cy="63992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1" name="Straight Arrow Connector 180"/>
          <p:cNvCxnSpPr>
            <a:stCxn id="135" idx="0"/>
            <a:endCxn id="149" idx="6"/>
          </p:cNvCxnSpPr>
          <p:nvPr/>
        </p:nvCxnSpPr>
        <p:spPr bwMode="auto">
          <a:xfrm flipH="1" flipV="1">
            <a:off x="3459193" y="3826617"/>
            <a:ext cx="4900343" cy="67811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2" name="Straight Arrow Connector 181"/>
          <p:cNvCxnSpPr>
            <a:stCxn id="135" idx="0"/>
            <a:endCxn id="153" idx="6"/>
          </p:cNvCxnSpPr>
          <p:nvPr/>
        </p:nvCxnSpPr>
        <p:spPr bwMode="auto">
          <a:xfrm flipH="1" flipV="1">
            <a:off x="4108570" y="3826617"/>
            <a:ext cx="4250966" cy="67811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3" name="Straight Arrow Connector 182"/>
          <p:cNvCxnSpPr>
            <a:stCxn id="135" idx="0"/>
            <a:endCxn id="157" idx="6"/>
          </p:cNvCxnSpPr>
          <p:nvPr/>
        </p:nvCxnSpPr>
        <p:spPr bwMode="auto">
          <a:xfrm flipH="1" flipV="1">
            <a:off x="4759821" y="3826617"/>
            <a:ext cx="3599715" cy="67811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205" name="Rectangle 204"/>
          <p:cNvSpPr/>
          <p:nvPr/>
        </p:nvSpPr>
        <p:spPr>
          <a:xfrm rot="16200000">
            <a:off x="1473513" y="3439630"/>
            <a:ext cx="9785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scores</a:t>
            </a:r>
            <a:endParaRPr lang="en-US" dirty="0"/>
          </a:p>
        </p:txBody>
      </p:sp>
      <p:sp>
        <p:nvSpPr>
          <p:cNvPr id="206" name="Left Brace 205"/>
          <p:cNvSpPr/>
          <p:nvPr/>
        </p:nvSpPr>
        <p:spPr bwMode="auto">
          <a:xfrm>
            <a:off x="2254555" y="343943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2625725" y="3095003"/>
            <a:ext cx="2221083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2646382" y="2971352"/>
            <a:ext cx="188573" cy="104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3962456" y="2659405"/>
            <a:ext cx="188573" cy="4160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299119" y="2999931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>
            <a:off x="2241175" y="202271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 rot="16200000">
            <a:off x="1395038" y="2042967"/>
            <a:ext cx="1151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distribution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 flipV="1">
            <a:off x="2749351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3404330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H="1" flipV="1">
            <a:off x="4053707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H="1" flipV="1">
            <a:off x="4704958" y="3095003"/>
            <a:ext cx="1" cy="6776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02" name="Rectangle 101"/>
          <p:cNvSpPr/>
          <p:nvPr/>
        </p:nvSpPr>
        <p:spPr bwMode="auto">
          <a:xfrm>
            <a:off x="4615193" y="2665608"/>
            <a:ext cx="188573" cy="4140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3516170" y="1090567"/>
            <a:ext cx="267423" cy="781878"/>
            <a:chOff x="2788641" y="1449262"/>
            <a:chExt cx="267423" cy="781878"/>
          </a:xfrm>
        </p:grpSpPr>
        <p:sp>
          <p:nvSpPr>
            <p:cNvPr id="90" name="Rounded Rectangle 89"/>
            <p:cNvSpPr/>
            <p:nvPr/>
          </p:nvSpPr>
          <p:spPr bwMode="auto">
            <a:xfrm>
              <a:off x="2788641" y="1449262"/>
              <a:ext cx="267423" cy="781878"/>
            </a:xfrm>
            <a:prstGeom prst="roundRect">
              <a:avLst/>
            </a:prstGeom>
            <a:noFill/>
            <a:ln w="1905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 bwMode="auto">
            <a:xfrm>
              <a:off x="2861152" y="1515948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 bwMode="auto">
            <a:xfrm>
              <a:off x="2861152" y="1695272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 bwMode="auto">
            <a:xfrm>
              <a:off x="2861152" y="1878657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 bwMode="auto">
            <a:xfrm>
              <a:off x="2861152" y="2057981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1" name="Straight Arrow Connector 100"/>
          <p:cNvCxnSpPr>
            <a:stCxn id="85" idx="0"/>
            <a:endCxn id="90" idx="2"/>
          </p:cNvCxnSpPr>
          <p:nvPr/>
        </p:nvCxnSpPr>
        <p:spPr bwMode="auto">
          <a:xfrm flipV="1">
            <a:off x="2740669" y="1872445"/>
            <a:ext cx="909213" cy="109890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4" name="Straight Arrow Connector 103"/>
          <p:cNvCxnSpPr>
            <a:endCxn id="90" idx="2"/>
          </p:cNvCxnSpPr>
          <p:nvPr/>
        </p:nvCxnSpPr>
        <p:spPr bwMode="auto">
          <a:xfrm flipV="1">
            <a:off x="3404006" y="1872445"/>
            <a:ext cx="245876" cy="109890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>
            <a:stCxn id="87" idx="0"/>
            <a:endCxn id="90" idx="2"/>
          </p:cNvCxnSpPr>
          <p:nvPr/>
        </p:nvCxnSpPr>
        <p:spPr bwMode="auto">
          <a:xfrm flipH="1" flipV="1">
            <a:off x="3649882" y="1872445"/>
            <a:ext cx="406861" cy="78696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>
            <a:stCxn id="102" idx="0"/>
            <a:endCxn id="90" idx="2"/>
          </p:cNvCxnSpPr>
          <p:nvPr/>
        </p:nvCxnSpPr>
        <p:spPr bwMode="auto">
          <a:xfrm flipH="1" flipV="1">
            <a:off x="3649882" y="1872445"/>
            <a:ext cx="1059598" cy="79316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sp>
        <p:nvSpPr>
          <p:cNvPr id="110" name="Rectangle 109"/>
          <p:cNvSpPr/>
          <p:nvPr/>
        </p:nvSpPr>
        <p:spPr>
          <a:xfrm>
            <a:off x="3850843" y="1194832"/>
            <a:ext cx="981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output</a:t>
            </a:r>
            <a:endParaRPr lang="en-US" dirty="0"/>
          </a:p>
        </p:txBody>
      </p:sp>
      <p:cxnSp>
        <p:nvCxnSpPr>
          <p:cNvPr id="103" name="Straight Arrow Connector 102"/>
          <p:cNvCxnSpPr>
            <a:endCxn id="105" idx="2"/>
          </p:cNvCxnSpPr>
          <p:nvPr/>
        </p:nvCxnSpPr>
        <p:spPr bwMode="auto">
          <a:xfrm flipH="1" flipV="1">
            <a:off x="8367878" y="2432271"/>
            <a:ext cx="1" cy="206814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05" name="Rectangle 104"/>
          <p:cNvSpPr/>
          <p:nvPr/>
        </p:nvSpPr>
        <p:spPr>
          <a:xfrm>
            <a:off x="8185777" y="2062939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1800" i="1" dirty="0"/>
              <a:t>ŷ</a:t>
            </a:r>
            <a:r>
              <a:rPr lang="en-US" sz="1800" baseline="-25000" dirty="0"/>
              <a:t>5</a:t>
            </a:r>
            <a:endParaRPr lang="en-US" sz="1800" dirty="0"/>
          </a:p>
        </p:txBody>
      </p:sp>
      <p:sp>
        <p:nvSpPr>
          <p:cNvPr id="111" name="Rectangle 110"/>
          <p:cNvSpPr/>
          <p:nvPr/>
        </p:nvSpPr>
        <p:spPr>
          <a:xfrm>
            <a:off x="8098851" y="1202853"/>
            <a:ext cx="5148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any</a:t>
            </a:r>
            <a:endParaRPr lang="en-US" dirty="0"/>
          </a:p>
        </p:txBody>
      </p:sp>
      <p:cxnSp>
        <p:nvCxnSpPr>
          <p:cNvPr id="112" name="Straight Arrow Connector 111"/>
          <p:cNvCxnSpPr>
            <a:stCxn id="105" idx="0"/>
          </p:cNvCxnSpPr>
          <p:nvPr/>
        </p:nvCxnSpPr>
        <p:spPr bwMode="auto">
          <a:xfrm flipH="1" flipV="1">
            <a:off x="8366115" y="1493828"/>
            <a:ext cx="1763" cy="56911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grpSp>
        <p:nvGrpSpPr>
          <p:cNvPr id="113" name="Group 112"/>
          <p:cNvGrpSpPr/>
          <p:nvPr/>
        </p:nvGrpSpPr>
        <p:grpSpPr>
          <a:xfrm>
            <a:off x="6308790" y="4530579"/>
            <a:ext cx="638078" cy="1472687"/>
            <a:chOff x="3257764" y="3392556"/>
            <a:chExt cx="638078" cy="1472687"/>
          </a:xfrm>
        </p:grpSpPr>
        <p:grpSp>
          <p:nvGrpSpPr>
            <p:cNvPr id="114" name="Group 113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17" name="Rounded Rectangle 116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8" name="Oval 117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9" name="Oval 118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1" name="Oval 120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15" name="Straight Arrow Connector 114"/>
            <p:cNvCxnSpPr>
              <a:endCxn id="117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16" name="Straight Arrow Connector 115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6958813" y="4530579"/>
            <a:ext cx="638078" cy="1472687"/>
            <a:chOff x="3257764" y="3392556"/>
            <a:chExt cx="638078" cy="1472687"/>
          </a:xfrm>
        </p:grpSpPr>
        <p:grpSp>
          <p:nvGrpSpPr>
            <p:cNvPr id="123" name="Group 12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26" name="Rounded Rectangle 12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7" name="Oval 12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Oval 12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Oval 12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0" name="Oval 12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24" name="Straight Arrow Connector 123"/>
            <p:cNvCxnSpPr>
              <a:endCxn id="126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25" name="Straight Arrow Connector 124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41" name="Group 140"/>
          <p:cNvGrpSpPr/>
          <p:nvPr/>
        </p:nvGrpSpPr>
        <p:grpSpPr>
          <a:xfrm>
            <a:off x="7607546" y="4516280"/>
            <a:ext cx="638078" cy="1472687"/>
            <a:chOff x="3257764" y="3392556"/>
            <a:chExt cx="638078" cy="1472687"/>
          </a:xfrm>
        </p:grpSpPr>
        <p:grpSp>
          <p:nvGrpSpPr>
            <p:cNvPr id="143" name="Group 14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52" name="Rounded Rectangle 151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6" name="Oval 155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8" name="Oval 15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9" name="Oval 15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0" name="Oval 15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44" name="Straight Arrow Connector 143"/>
            <p:cNvCxnSpPr>
              <a:endCxn id="152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48" name="Straight Arrow Connector 147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>
            <a:off x="8225824" y="4504729"/>
            <a:ext cx="638078" cy="1472687"/>
            <a:chOff x="3257764" y="3392556"/>
            <a:chExt cx="638078" cy="1472687"/>
          </a:xfrm>
        </p:grpSpPr>
        <p:grpSp>
          <p:nvGrpSpPr>
            <p:cNvPr id="132" name="Group 131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35" name="Rounded Rectangle 134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6" name="Oval 135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7" name="Oval 136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8" name="Oval 137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9" name="Oval 138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33" name="Straight Arrow Connector 132"/>
            <p:cNvCxnSpPr>
              <a:endCxn id="135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34" name="Straight Arrow Connector 133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cxnSp>
        <p:nvCxnSpPr>
          <p:cNvPr id="161" name="Straight Arrow Connector 160"/>
          <p:cNvCxnSpPr>
            <a:endCxn id="105" idx="1"/>
          </p:cNvCxnSpPr>
          <p:nvPr/>
        </p:nvCxnSpPr>
        <p:spPr bwMode="auto">
          <a:xfrm>
            <a:off x="3804600" y="1759523"/>
            <a:ext cx="4381177" cy="48808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43910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Sequence-to-sequence with attention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415558" y="6069333"/>
            <a:ext cx="4826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&lt;START&gt;   the       poor      don’t     have     any     money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8281" y="6079427"/>
            <a:ext cx="25106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les </a:t>
            </a:r>
            <a:r>
              <a:rPr lang="en-US" i="1" dirty="0" err="1">
                <a:latin typeface="Calibri-Italic"/>
              </a:rPr>
              <a:t>pauvres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sont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démunis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19997" y="4543831"/>
            <a:ext cx="662847" cy="1472687"/>
            <a:chOff x="3257764" y="3392556"/>
            <a:chExt cx="662847" cy="1472687"/>
          </a:xfrm>
        </p:grpSpPr>
        <p:grpSp>
          <p:nvGrpSpPr>
            <p:cNvPr id="7" name="Group 6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8" name="Straight Arrow Connector 7"/>
            <p:cNvCxnSpPr>
              <a:endCxn id="10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356061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269974" y="4543831"/>
            <a:ext cx="650388" cy="1472687"/>
            <a:chOff x="3257764" y="3392556"/>
            <a:chExt cx="650388" cy="1472687"/>
          </a:xfrm>
        </p:grpSpPr>
        <p:grpSp>
          <p:nvGrpSpPr>
            <p:cNvPr id="16" name="Group 1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7" name="Straight Arrow Connector 16"/>
            <p:cNvCxnSpPr>
              <a:endCxn id="19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54815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625725" y="4543831"/>
            <a:ext cx="638277" cy="1472687"/>
            <a:chOff x="3257764" y="3392556"/>
            <a:chExt cx="638277" cy="1472687"/>
          </a:xfrm>
        </p:grpSpPr>
        <p:grpSp>
          <p:nvGrpSpPr>
            <p:cNvPr id="25" name="Group 24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28" name="Rounded Rectangle 27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6" name="Straight Arrow Connector 25"/>
            <p:cNvCxnSpPr>
              <a:endCxn id="28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3536041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33" name="Left Brace 32"/>
          <p:cNvSpPr/>
          <p:nvPr/>
        </p:nvSpPr>
        <p:spPr bwMode="auto">
          <a:xfrm>
            <a:off x="2234207" y="4557083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1436788" y="4778745"/>
            <a:ext cx="1293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Encoder RNN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568730" y="4529532"/>
            <a:ext cx="1081813" cy="1472687"/>
            <a:chOff x="3257764" y="3392556"/>
            <a:chExt cx="1081813" cy="1472687"/>
          </a:xfrm>
        </p:grpSpPr>
        <p:grpSp>
          <p:nvGrpSpPr>
            <p:cNvPr id="36" name="Group 3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37" name="Straight Arrow Connector 36"/>
            <p:cNvCxnSpPr>
              <a:endCxn id="39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3521371" y="3784257"/>
              <a:ext cx="818206" cy="12777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6958813" y="4530579"/>
            <a:ext cx="638078" cy="1472687"/>
            <a:chOff x="3257764" y="3392556"/>
            <a:chExt cx="638078" cy="1472687"/>
          </a:xfrm>
        </p:grpSpPr>
        <p:grpSp>
          <p:nvGrpSpPr>
            <p:cNvPr id="45" name="Group 44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48" name="Rounded Rectangle 47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46" name="Straight Arrow Connector 45"/>
            <p:cNvCxnSpPr>
              <a:endCxn id="48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6308790" y="4530579"/>
            <a:ext cx="638078" cy="1472687"/>
            <a:chOff x="3257764" y="3392556"/>
            <a:chExt cx="638078" cy="1472687"/>
          </a:xfrm>
        </p:grpSpPr>
        <p:grpSp>
          <p:nvGrpSpPr>
            <p:cNvPr id="54" name="Group 53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57" name="Rounded Rectangle 56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55" name="Straight Arrow Connector 54"/>
            <p:cNvCxnSpPr>
              <a:endCxn id="57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62" name="Group 61"/>
          <p:cNvGrpSpPr/>
          <p:nvPr/>
        </p:nvGrpSpPr>
        <p:grpSpPr>
          <a:xfrm>
            <a:off x="5664541" y="4530579"/>
            <a:ext cx="638078" cy="1472687"/>
            <a:chOff x="3257764" y="3392556"/>
            <a:chExt cx="638078" cy="1472687"/>
          </a:xfrm>
        </p:grpSpPr>
        <p:grpSp>
          <p:nvGrpSpPr>
            <p:cNvPr id="63" name="Group 6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" name="Oval 6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4" name="Straight Arrow Connector 63"/>
            <p:cNvCxnSpPr>
              <a:endCxn id="66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V="1">
              <a:off x="353584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71" name="Group 70"/>
          <p:cNvGrpSpPr/>
          <p:nvPr/>
        </p:nvGrpSpPr>
        <p:grpSpPr>
          <a:xfrm>
            <a:off x="7607546" y="4516280"/>
            <a:ext cx="638078" cy="1472687"/>
            <a:chOff x="3257764" y="3392556"/>
            <a:chExt cx="638078" cy="1472687"/>
          </a:xfrm>
        </p:grpSpPr>
        <p:grpSp>
          <p:nvGrpSpPr>
            <p:cNvPr id="72" name="Group 71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75" name="Rounded Rectangle 74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6" name="Oval 75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7" name="Oval 76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8" name="Oval 77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9" name="Oval 78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73" name="Straight Arrow Connector 72"/>
            <p:cNvCxnSpPr>
              <a:endCxn id="75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74" name="Straight Arrow Connector 73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80" name="Group 79"/>
          <p:cNvGrpSpPr/>
          <p:nvPr/>
        </p:nvGrpSpPr>
        <p:grpSpPr>
          <a:xfrm>
            <a:off x="8875847" y="4504729"/>
            <a:ext cx="638078" cy="1472687"/>
            <a:chOff x="3257764" y="3392556"/>
            <a:chExt cx="638078" cy="1472687"/>
          </a:xfrm>
        </p:grpSpPr>
        <p:grpSp>
          <p:nvGrpSpPr>
            <p:cNvPr id="81" name="Group 80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84" name="Rounded Rectangle 83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5" name="Oval 84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6" name="Oval 85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7" name="Oval 86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8" name="Oval 87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82" name="Straight Arrow Connector 81"/>
            <p:cNvCxnSpPr>
              <a:endCxn id="84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89" name="Group 88"/>
          <p:cNvGrpSpPr/>
          <p:nvPr/>
        </p:nvGrpSpPr>
        <p:grpSpPr>
          <a:xfrm>
            <a:off x="8225824" y="4504729"/>
            <a:ext cx="638078" cy="1472687"/>
            <a:chOff x="3257764" y="3392556"/>
            <a:chExt cx="638078" cy="1472687"/>
          </a:xfrm>
        </p:grpSpPr>
        <p:grpSp>
          <p:nvGrpSpPr>
            <p:cNvPr id="90" name="Group 89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93" name="Rounded Rectangle 92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5" name="Oval 94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6" name="Oval 95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7" name="Oval 96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91" name="Straight Arrow Connector 90"/>
            <p:cNvCxnSpPr>
              <a:endCxn id="93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92" name="Straight Arrow Connector 91"/>
            <p:cNvCxnSpPr/>
            <p:nvPr/>
          </p:nvCxnSpPr>
          <p:spPr bwMode="auto">
            <a:xfrm flipV="1">
              <a:off x="3535842" y="3807049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98" name="Group 97"/>
          <p:cNvGrpSpPr/>
          <p:nvPr/>
        </p:nvGrpSpPr>
        <p:grpSpPr>
          <a:xfrm>
            <a:off x="9524580" y="4490430"/>
            <a:ext cx="267423" cy="1472687"/>
            <a:chOff x="3257764" y="3392556"/>
            <a:chExt cx="267423" cy="1472687"/>
          </a:xfrm>
        </p:grpSpPr>
        <p:grpSp>
          <p:nvGrpSpPr>
            <p:cNvPr id="99" name="Group 98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01" name="Rounded Rectangle 100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3" name="Oval 102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4" name="Oval 103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5" name="Oval 104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00" name="Straight Arrow Connector 99"/>
            <p:cNvCxnSpPr>
              <a:endCxn id="101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106" name="Right Brace 105"/>
          <p:cNvSpPr/>
          <p:nvPr/>
        </p:nvSpPr>
        <p:spPr bwMode="auto">
          <a:xfrm>
            <a:off x="10000762" y="4504075"/>
            <a:ext cx="307174" cy="781878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 rot="5400000">
            <a:off x="9902566" y="4810322"/>
            <a:ext cx="131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RNN</a:t>
            </a:r>
            <a:endParaRPr lang="en-US" dirty="0"/>
          </a:p>
        </p:txBody>
      </p:sp>
      <p:grpSp>
        <p:nvGrpSpPr>
          <p:cNvPr id="139" name="Group 138"/>
          <p:cNvGrpSpPr/>
          <p:nvPr/>
        </p:nvGrpSpPr>
        <p:grpSpPr>
          <a:xfrm>
            <a:off x="3516170" y="1090567"/>
            <a:ext cx="267423" cy="781878"/>
            <a:chOff x="2788641" y="1449262"/>
            <a:chExt cx="267423" cy="781878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2788641" y="1449262"/>
              <a:ext cx="267423" cy="781878"/>
            </a:xfrm>
            <a:prstGeom prst="roundRect">
              <a:avLst/>
            </a:prstGeom>
            <a:noFill/>
            <a:ln w="1905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5" name="Oval 134"/>
            <p:cNvSpPr>
              <a:spLocks noChangeAspect="1"/>
            </p:cNvSpPr>
            <p:nvPr/>
          </p:nvSpPr>
          <p:spPr bwMode="auto">
            <a:xfrm>
              <a:off x="2861152" y="1515948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 bwMode="auto">
            <a:xfrm>
              <a:off x="2861152" y="1695272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 bwMode="auto">
            <a:xfrm>
              <a:off x="2861152" y="1878657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Oval 137"/>
            <p:cNvSpPr>
              <a:spLocks noChangeAspect="1"/>
            </p:cNvSpPr>
            <p:nvPr/>
          </p:nvSpPr>
          <p:spPr bwMode="auto">
            <a:xfrm>
              <a:off x="2861152" y="2057981"/>
              <a:ext cx="122400" cy="120475"/>
            </a:xfrm>
            <a:prstGeom prst="ellipse">
              <a:avLst/>
            </a:prstGeom>
            <a:solidFill>
              <a:srgbClr val="A5002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694489" y="3095003"/>
            <a:ext cx="109725" cy="1456665"/>
            <a:chOff x="2018629" y="3072867"/>
            <a:chExt cx="109725" cy="1456665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41" name="Straight Arrow Connector 140"/>
            <p:cNvCxnSpPr>
              <a:stCxn id="142" idx="0"/>
            </p:cNvCxnSpPr>
            <p:nvPr/>
          </p:nvCxnSpPr>
          <p:spPr bwMode="auto">
            <a:xfrm flipH="1" flipV="1">
              <a:off x="2073491" y="3072867"/>
              <a:ext cx="1" cy="677614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2" name="Oval 141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349468" y="3095003"/>
            <a:ext cx="109725" cy="1456665"/>
            <a:chOff x="2018629" y="3072867"/>
            <a:chExt cx="109725" cy="1456665"/>
          </a:xfrm>
        </p:grpSpPr>
        <p:cxnSp>
          <p:nvCxnSpPr>
            <p:cNvPr id="147" name="Straight Arrow Connector 146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48" name="Straight Arrow Connector 147"/>
            <p:cNvCxnSpPr>
              <a:stCxn id="149" idx="0"/>
            </p:cNvCxnSpPr>
            <p:nvPr/>
          </p:nvCxnSpPr>
          <p:spPr bwMode="auto">
            <a:xfrm flipH="1" flipV="1">
              <a:off x="2073491" y="3072867"/>
              <a:ext cx="1" cy="677614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49" name="Oval 148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998845" y="3095003"/>
            <a:ext cx="109725" cy="1456665"/>
            <a:chOff x="2018629" y="3072867"/>
            <a:chExt cx="109725" cy="1456665"/>
          </a:xfrm>
        </p:grpSpPr>
        <p:cxnSp>
          <p:nvCxnSpPr>
            <p:cNvPr id="151" name="Straight Arrow Connector 150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52" name="Straight Arrow Connector 151"/>
            <p:cNvCxnSpPr>
              <a:stCxn id="153" idx="0"/>
            </p:cNvCxnSpPr>
            <p:nvPr/>
          </p:nvCxnSpPr>
          <p:spPr bwMode="auto">
            <a:xfrm flipH="1" flipV="1">
              <a:off x="2073491" y="3072867"/>
              <a:ext cx="1" cy="677614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3" name="Oval 152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650096" y="3095003"/>
            <a:ext cx="109725" cy="1456665"/>
            <a:chOff x="2018629" y="3072867"/>
            <a:chExt cx="109725" cy="1456665"/>
          </a:xfrm>
        </p:grpSpPr>
        <p:cxnSp>
          <p:nvCxnSpPr>
            <p:cNvPr id="155" name="Straight Arrow Connector 154"/>
            <p:cNvCxnSpPr/>
            <p:nvPr/>
          </p:nvCxnSpPr>
          <p:spPr bwMode="auto">
            <a:xfrm flipV="1">
              <a:off x="2072479" y="3838723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56" name="Straight Arrow Connector 155"/>
            <p:cNvCxnSpPr>
              <a:stCxn id="157" idx="0"/>
            </p:cNvCxnSpPr>
            <p:nvPr/>
          </p:nvCxnSpPr>
          <p:spPr bwMode="auto">
            <a:xfrm flipH="1" flipV="1">
              <a:off x="2073491" y="3072867"/>
              <a:ext cx="1" cy="677614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sp>
          <p:nvSpPr>
            <p:cNvPr id="157" name="Oval 156"/>
            <p:cNvSpPr>
              <a:spLocks noChangeAspect="1"/>
            </p:cNvSpPr>
            <p:nvPr/>
          </p:nvSpPr>
          <p:spPr bwMode="auto">
            <a:xfrm>
              <a:off x="2018629" y="3750481"/>
              <a:ext cx="109725" cy="1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59" name="Straight Connector 158"/>
          <p:cNvCxnSpPr/>
          <p:nvPr/>
        </p:nvCxnSpPr>
        <p:spPr bwMode="auto">
          <a:xfrm>
            <a:off x="2625725" y="3095003"/>
            <a:ext cx="2221083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cxnSp>
      <p:sp>
        <p:nvSpPr>
          <p:cNvPr id="160" name="Rectangle 159"/>
          <p:cNvSpPr/>
          <p:nvPr/>
        </p:nvSpPr>
        <p:spPr bwMode="auto">
          <a:xfrm>
            <a:off x="3959753" y="2676939"/>
            <a:ext cx="188573" cy="418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4608154" y="2672088"/>
            <a:ext cx="188573" cy="418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2662262" y="3006760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3299119" y="3004795"/>
            <a:ext cx="188573" cy="75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5" name="Straight Arrow Connector 164"/>
          <p:cNvCxnSpPr>
            <a:stCxn id="162" idx="0"/>
            <a:endCxn id="134" idx="2"/>
          </p:cNvCxnSpPr>
          <p:nvPr/>
        </p:nvCxnSpPr>
        <p:spPr bwMode="auto">
          <a:xfrm flipV="1">
            <a:off x="2756549" y="1872445"/>
            <a:ext cx="893333" cy="1134315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67" name="Straight Arrow Connector 166"/>
          <p:cNvCxnSpPr>
            <a:endCxn id="134" idx="2"/>
          </p:cNvCxnSpPr>
          <p:nvPr/>
        </p:nvCxnSpPr>
        <p:spPr bwMode="auto">
          <a:xfrm flipV="1">
            <a:off x="3404006" y="1872445"/>
            <a:ext cx="245876" cy="109890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69" name="Straight Arrow Connector 168"/>
          <p:cNvCxnSpPr>
            <a:endCxn id="134" idx="2"/>
          </p:cNvCxnSpPr>
          <p:nvPr/>
        </p:nvCxnSpPr>
        <p:spPr bwMode="auto">
          <a:xfrm flipH="1" flipV="1">
            <a:off x="3649882" y="1872445"/>
            <a:ext cx="401923" cy="78183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71" name="Straight Arrow Connector 170"/>
          <p:cNvCxnSpPr>
            <a:endCxn id="134" idx="2"/>
          </p:cNvCxnSpPr>
          <p:nvPr/>
        </p:nvCxnSpPr>
        <p:spPr bwMode="auto">
          <a:xfrm flipH="1" flipV="1">
            <a:off x="3649882" y="1872445"/>
            <a:ext cx="1053314" cy="78506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sp>
        <p:nvSpPr>
          <p:cNvPr id="173" name="Rectangle 172"/>
          <p:cNvSpPr/>
          <p:nvPr/>
        </p:nvSpPr>
        <p:spPr>
          <a:xfrm>
            <a:off x="3850843" y="1194832"/>
            <a:ext cx="981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output</a:t>
            </a:r>
            <a:endParaRPr lang="en-US" dirty="0"/>
          </a:p>
        </p:txBody>
      </p:sp>
      <p:cxnSp>
        <p:nvCxnSpPr>
          <p:cNvPr id="177" name="Straight Arrow Connector 176"/>
          <p:cNvCxnSpPr>
            <a:stCxn id="101" idx="0"/>
            <a:endCxn id="142" idx="5"/>
          </p:cNvCxnSpPr>
          <p:nvPr/>
        </p:nvCxnSpPr>
        <p:spPr bwMode="auto">
          <a:xfrm flipH="1" flipV="1">
            <a:off x="2788145" y="3864801"/>
            <a:ext cx="6870147" cy="625629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1" name="Straight Arrow Connector 180"/>
          <p:cNvCxnSpPr>
            <a:stCxn id="101" idx="0"/>
            <a:endCxn id="149" idx="6"/>
          </p:cNvCxnSpPr>
          <p:nvPr/>
        </p:nvCxnSpPr>
        <p:spPr bwMode="auto">
          <a:xfrm flipH="1" flipV="1">
            <a:off x="3459193" y="3826617"/>
            <a:ext cx="6199099" cy="66381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2" name="Straight Arrow Connector 181"/>
          <p:cNvCxnSpPr>
            <a:stCxn id="101" idx="0"/>
            <a:endCxn id="153" idx="6"/>
          </p:cNvCxnSpPr>
          <p:nvPr/>
        </p:nvCxnSpPr>
        <p:spPr bwMode="auto">
          <a:xfrm flipH="1" flipV="1">
            <a:off x="4108570" y="3826617"/>
            <a:ext cx="5549722" cy="66381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3" name="Straight Arrow Connector 182"/>
          <p:cNvCxnSpPr>
            <a:stCxn id="101" idx="0"/>
            <a:endCxn id="157" idx="6"/>
          </p:cNvCxnSpPr>
          <p:nvPr/>
        </p:nvCxnSpPr>
        <p:spPr bwMode="auto">
          <a:xfrm flipH="1" flipV="1">
            <a:off x="4759821" y="3826617"/>
            <a:ext cx="4898471" cy="66381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88" name="Straight Arrow Connector 187"/>
          <p:cNvCxnSpPr>
            <a:stCxn id="101" idx="0"/>
            <a:endCxn id="192" idx="2"/>
          </p:cNvCxnSpPr>
          <p:nvPr/>
        </p:nvCxnSpPr>
        <p:spPr bwMode="auto">
          <a:xfrm flipH="1" flipV="1">
            <a:off x="9658291" y="2422286"/>
            <a:ext cx="1" cy="206814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192" name="Rectangle 191"/>
          <p:cNvSpPr/>
          <p:nvPr/>
        </p:nvSpPr>
        <p:spPr>
          <a:xfrm>
            <a:off x="9476190" y="205295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1800" i="1" dirty="0"/>
              <a:t>ŷ</a:t>
            </a:r>
            <a:r>
              <a:rPr lang="en-US" sz="1800" baseline="-25000" dirty="0"/>
              <a:t>6</a:t>
            </a:r>
            <a:endParaRPr lang="en-US" sz="1800" dirty="0"/>
          </a:p>
        </p:txBody>
      </p:sp>
      <p:sp>
        <p:nvSpPr>
          <p:cNvPr id="199" name="Rectangle 198"/>
          <p:cNvSpPr/>
          <p:nvPr/>
        </p:nvSpPr>
        <p:spPr>
          <a:xfrm>
            <a:off x="9258181" y="1205704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money</a:t>
            </a:r>
            <a:endParaRPr lang="en-US" dirty="0"/>
          </a:p>
        </p:txBody>
      </p:sp>
      <p:cxnSp>
        <p:nvCxnSpPr>
          <p:cNvPr id="200" name="Straight Arrow Connector 199"/>
          <p:cNvCxnSpPr>
            <a:stCxn id="192" idx="0"/>
          </p:cNvCxnSpPr>
          <p:nvPr/>
        </p:nvCxnSpPr>
        <p:spPr bwMode="auto">
          <a:xfrm flipH="1" flipV="1">
            <a:off x="9656528" y="1483843"/>
            <a:ext cx="1763" cy="56911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202" name="Straight Arrow Connector 201"/>
          <p:cNvCxnSpPr/>
          <p:nvPr/>
        </p:nvCxnSpPr>
        <p:spPr bwMode="auto">
          <a:xfrm>
            <a:off x="3804600" y="1759523"/>
            <a:ext cx="5556027" cy="526376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sp>
        <p:nvSpPr>
          <p:cNvPr id="205" name="Rectangle 204"/>
          <p:cNvSpPr/>
          <p:nvPr/>
        </p:nvSpPr>
        <p:spPr>
          <a:xfrm rot="16200000">
            <a:off x="1473513" y="3439630"/>
            <a:ext cx="9785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scores</a:t>
            </a:r>
            <a:endParaRPr lang="en-US" dirty="0"/>
          </a:p>
        </p:txBody>
      </p:sp>
      <p:sp>
        <p:nvSpPr>
          <p:cNvPr id="206" name="Left Brace 205"/>
          <p:cNvSpPr/>
          <p:nvPr/>
        </p:nvSpPr>
        <p:spPr bwMode="auto">
          <a:xfrm>
            <a:off x="2254555" y="343943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7" name="Left Brace 206"/>
          <p:cNvSpPr/>
          <p:nvPr/>
        </p:nvSpPr>
        <p:spPr bwMode="auto">
          <a:xfrm>
            <a:off x="2241175" y="202271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8" name="Rectangle 207"/>
          <p:cNvSpPr/>
          <p:nvPr/>
        </p:nvSpPr>
        <p:spPr>
          <a:xfrm rot="16200000">
            <a:off x="1395038" y="2042967"/>
            <a:ext cx="1151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Attention</a:t>
            </a:r>
          </a:p>
          <a:p>
            <a:pPr algn="ctr"/>
            <a:r>
              <a:rPr lang="en-US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25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 in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We have encoder hidden states </a:t>
                </a:r>
                <a:r>
                  <a:rPr lang="en-US" sz="2000" i="1" dirty="0">
                    <a:latin typeface="+mj-lt"/>
                  </a:rPr>
                  <a:t>h</a:t>
                </a:r>
                <a:r>
                  <a:rPr lang="en-US" sz="2000" baseline="-25000" dirty="0">
                    <a:latin typeface="+mj-lt"/>
                  </a:rPr>
                  <a:t>1</a:t>
                </a:r>
                <a:r>
                  <a:rPr lang="en-US" sz="2000" dirty="0">
                    <a:latin typeface="+mj-lt"/>
                  </a:rPr>
                  <a:t>, </a:t>
                </a:r>
                <a:r>
                  <a:rPr lang="en-US" sz="2000" i="1" dirty="0">
                    <a:latin typeface="+mj-lt"/>
                  </a:rPr>
                  <a:t>h</a:t>
                </a:r>
                <a:r>
                  <a:rPr lang="en-US" sz="2000" baseline="-25000" dirty="0">
                    <a:latin typeface="+mj-lt"/>
                  </a:rPr>
                  <a:t>2</a:t>
                </a:r>
                <a:r>
                  <a:rPr lang="en-US" sz="2000" dirty="0">
                    <a:latin typeface="+mj-lt"/>
                  </a:rPr>
                  <a:t>, … </a:t>
                </a:r>
                <a:r>
                  <a:rPr lang="en-US" sz="2000" i="1" dirty="0" err="1">
                    <a:latin typeface="+mj-lt"/>
                  </a:rPr>
                  <a:t>h</a:t>
                </a:r>
                <a:r>
                  <a:rPr lang="en-US" sz="2000" i="1" baseline="30000" dirty="0" err="1">
                    <a:latin typeface="+mj-lt"/>
                  </a:rPr>
                  <a:t>N</a:t>
                </a:r>
                <a:r>
                  <a:rPr lang="en-US" sz="2000" dirty="0">
                    <a:latin typeface="+mj-lt"/>
                  </a:rPr>
                  <a:t> </a:t>
                </a:r>
                <a:r>
                  <a:rPr lang="en-US" sz="2000" dirty="0">
                    <a:latin typeface="+mj-lt"/>
                    <a:sym typeface="Symbol" panose="05050102010706020507" pitchFamily="18" charset="2"/>
                  </a:rPr>
                  <a:t></a:t>
                </a:r>
                <a:r>
                  <a:rPr lang="en-US" sz="2000" dirty="0" err="1">
                    <a:latin typeface="+mj-lt"/>
                    <a:sym typeface="Symbol" panose="05050102010706020507" pitchFamily="18" charset="2"/>
                  </a:rPr>
                  <a:t>ℝ</a:t>
                </a:r>
                <a:r>
                  <a:rPr lang="en-US" sz="2000" i="1" baseline="30000" dirty="0" err="1">
                    <a:latin typeface="+mj-lt"/>
                    <a:sym typeface="Symbol" panose="05050102010706020507" pitchFamily="18" charset="2"/>
                  </a:rPr>
                  <a:t>h</a:t>
                </a:r>
                <a:endParaRPr lang="en-US" sz="2000" i="1" baseline="30000" dirty="0">
                  <a:latin typeface="+mj-lt"/>
                </a:endParaRPr>
              </a:p>
              <a:p>
                <a:r>
                  <a:rPr lang="en-US" sz="2000" dirty="0"/>
                  <a:t>On </a:t>
                </a:r>
                <a:r>
                  <a:rPr lang="en-US" sz="2000" dirty="0" err="1"/>
                  <a:t>timestep</a:t>
                </a:r>
                <a:r>
                  <a:rPr lang="en-US" sz="2000" dirty="0"/>
                  <a:t> </a:t>
                </a:r>
                <a:r>
                  <a:rPr lang="en-US" sz="2000" i="1" dirty="0">
                    <a:latin typeface="+mj-lt"/>
                  </a:rPr>
                  <a:t>t</a:t>
                </a:r>
                <a:r>
                  <a:rPr lang="en-US" sz="2000" dirty="0"/>
                  <a:t>, we have decoder hidden state </a:t>
                </a:r>
                <a:r>
                  <a:rPr lang="en-US" sz="2000" i="1" dirty="0" err="1">
                    <a:latin typeface="+mj-lt"/>
                  </a:rPr>
                  <a:t>s</a:t>
                </a:r>
                <a:r>
                  <a:rPr lang="en-US" sz="2000" i="1" baseline="-25000" dirty="0" err="1">
                    <a:latin typeface="+mj-lt"/>
                  </a:rPr>
                  <a:t>t</a:t>
                </a:r>
                <a:r>
                  <a:rPr lang="en-US" sz="2000" dirty="0" err="1">
                    <a:latin typeface="+mj-lt"/>
                    <a:sym typeface="Symbol" panose="05050102010706020507" pitchFamily="18" charset="2"/>
                  </a:rPr>
                  <a:t>ℝ</a:t>
                </a:r>
                <a:r>
                  <a:rPr lang="en-US" sz="2000" i="1" baseline="30000" dirty="0" err="1">
                    <a:latin typeface="+mj-lt"/>
                    <a:sym typeface="Symbol" panose="05050102010706020507" pitchFamily="18" charset="2"/>
                  </a:rPr>
                  <a:t>h</a:t>
                </a:r>
                <a:endParaRPr lang="en-US" sz="2000" dirty="0">
                  <a:latin typeface="+mj-lt"/>
                </a:endParaRPr>
              </a:p>
              <a:p>
                <a:r>
                  <a:rPr lang="en-US" sz="2000" dirty="0"/>
                  <a:t>We get the attention scores </a:t>
                </a:r>
                <a:r>
                  <a:rPr lang="en-US" sz="2000" i="1" dirty="0">
                    <a:latin typeface="+mj-lt"/>
                  </a:rPr>
                  <a:t>e</a:t>
                </a:r>
                <a:r>
                  <a:rPr lang="en-US" sz="2000" i="1" baseline="30000" dirty="0">
                    <a:latin typeface="+mj-lt"/>
                  </a:rPr>
                  <a:t>t</a:t>
                </a:r>
                <a:r>
                  <a:rPr lang="en-US" sz="2000" i="1" baseline="30000" dirty="0"/>
                  <a:t> </a:t>
                </a:r>
                <a:r>
                  <a:rPr lang="en-US" sz="2000" dirty="0"/>
                  <a:t>for this step: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=[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We take </a:t>
                </a:r>
                <a:r>
                  <a:rPr lang="en-US" sz="2000" dirty="0" err="1"/>
                  <a:t>softmax</a:t>
                </a:r>
                <a:r>
                  <a:rPr lang="en-US" sz="2000" dirty="0"/>
                  <a:t> to get the attention distribution for this step (this is a probability distribution and sums to 1)</a:t>
                </a:r>
              </a:p>
              <a:p>
                <a:pPr marL="0" indent="0" algn="ctr">
                  <a:buNone/>
                </a:pPr>
                <a:r>
                  <a:rPr lang="en-US" sz="2000" dirty="0"/>
                  <a:t>	</a:t>
                </a:r>
                <a:r>
                  <a:rPr lang="en-US" sz="2000" dirty="0">
                    <a:latin typeface="Symbol" panose="05050102010706020507" pitchFamily="18" charset="2"/>
                  </a:rPr>
                  <a:t>a</a:t>
                </a:r>
                <a:r>
                  <a:rPr lang="en-US" sz="2000" i="1" baseline="30000" dirty="0">
                    <a:latin typeface="+mj-lt"/>
                  </a:rPr>
                  <a:t>t</a:t>
                </a:r>
                <a:r>
                  <a:rPr lang="en-US" sz="2000" dirty="0">
                    <a:latin typeface="+mj-lt"/>
                  </a:rPr>
                  <a:t> = </a:t>
                </a:r>
                <a:r>
                  <a:rPr lang="en-US" sz="2000" dirty="0" err="1">
                    <a:latin typeface="+mj-lt"/>
                  </a:rPr>
                  <a:t>softmax</a:t>
                </a:r>
                <a:r>
                  <a:rPr lang="en-US" sz="2000" dirty="0">
                    <a:latin typeface="+mj-lt"/>
                  </a:rPr>
                  <a:t>(</a:t>
                </a:r>
                <a:r>
                  <a:rPr lang="en-US" sz="2000" i="1" dirty="0">
                    <a:latin typeface="+mj-lt"/>
                  </a:rPr>
                  <a:t>e</a:t>
                </a:r>
                <a:r>
                  <a:rPr lang="en-US" sz="2000" i="1" baseline="30000" dirty="0">
                    <a:latin typeface="+mj-lt"/>
                  </a:rPr>
                  <a:t>t</a:t>
                </a:r>
                <a:r>
                  <a:rPr lang="en-US" sz="2000" dirty="0">
                    <a:latin typeface="+mj-lt"/>
                  </a:rPr>
                  <a:t>) </a:t>
                </a:r>
                <a:r>
                  <a:rPr lang="en-US" sz="2000" dirty="0">
                    <a:sym typeface="Symbol" panose="05050102010706020507" pitchFamily="18" charset="2"/>
                  </a:rPr>
                  <a:t>ℝ</a:t>
                </a:r>
                <a:r>
                  <a:rPr lang="en-US" sz="2000" i="1" baseline="30000" dirty="0">
                    <a:sym typeface="Symbol" panose="05050102010706020507" pitchFamily="18" charset="2"/>
                  </a:rPr>
                  <a:t>N</a:t>
                </a:r>
                <a:endParaRPr lang="en-US" sz="2000" dirty="0">
                  <a:latin typeface="+mj-lt"/>
                </a:endParaRPr>
              </a:p>
              <a:p>
                <a:r>
                  <a:rPr lang="en-US" sz="2000" dirty="0"/>
                  <a:t>We use </a:t>
                </a:r>
                <a:r>
                  <a:rPr lang="en-US" sz="2000" dirty="0">
                    <a:latin typeface="Symbol" panose="05050102010706020507" pitchFamily="18" charset="2"/>
                  </a:rPr>
                  <a:t>a</a:t>
                </a:r>
                <a:r>
                  <a:rPr lang="en-US" sz="2000" i="1" baseline="30000" dirty="0"/>
                  <a:t>t</a:t>
                </a:r>
                <a:r>
                  <a:rPr lang="en-US" sz="2000" dirty="0"/>
                  <a:t> to take a weighted sum of the encoder hidden states to get the attention output </a:t>
                </a:r>
                <a:r>
                  <a:rPr lang="en-US" sz="2000" b="1" i="1" dirty="0">
                    <a:latin typeface="+mj-lt"/>
                  </a:rPr>
                  <a:t>a</a:t>
                </a:r>
                <a:r>
                  <a:rPr lang="en-US" sz="2000" i="1" baseline="30000" dirty="0"/>
                  <a:t>t</a:t>
                </a:r>
                <a:r>
                  <a:rPr lang="en-US" sz="2000" dirty="0"/>
                  <a:t>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Finally we concatenate the attention output with the decoder hidden state and proceed as in the non-attention seq2seq model</a:t>
                </a:r>
              </a:p>
              <a:p>
                <a:pPr marL="0" indent="0" algn="ctr">
                  <a:buNone/>
                </a:pPr>
                <a:r>
                  <a:rPr lang="en-US" sz="2000" dirty="0">
                    <a:latin typeface="+mj-lt"/>
                  </a:rPr>
                  <a:t>[</a:t>
                </a:r>
                <a:r>
                  <a:rPr lang="en-US" sz="2000" b="1" i="1" dirty="0">
                    <a:latin typeface="+mj-lt"/>
                  </a:rPr>
                  <a:t>a</a:t>
                </a:r>
                <a:r>
                  <a:rPr lang="en-US" sz="2000" i="1" baseline="-25000" dirty="0">
                    <a:latin typeface="+mj-lt"/>
                  </a:rPr>
                  <a:t>t</a:t>
                </a:r>
                <a:r>
                  <a:rPr lang="en-US" sz="2000" dirty="0">
                    <a:latin typeface="+mj-lt"/>
                  </a:rPr>
                  <a:t>; </a:t>
                </a:r>
                <a:r>
                  <a:rPr lang="en-US" sz="2000" b="1" i="1" dirty="0" err="1">
                    <a:latin typeface="+mj-lt"/>
                  </a:rPr>
                  <a:t>s</a:t>
                </a:r>
                <a:r>
                  <a:rPr lang="en-US" sz="2000" i="1" baseline="-25000" dirty="0" err="1">
                    <a:latin typeface="+mj-lt"/>
                  </a:rPr>
                  <a:t>t</a:t>
                </a:r>
                <a:r>
                  <a:rPr lang="en-US" sz="2000" dirty="0">
                    <a:latin typeface="+mj-lt"/>
                  </a:rPr>
                  <a:t>] </a:t>
                </a:r>
                <a:r>
                  <a:rPr lang="en-US" sz="2000" dirty="0">
                    <a:sym typeface="Symbol" panose="05050102010706020507" pitchFamily="18" charset="2"/>
                  </a:rPr>
                  <a:t>ℝ</a:t>
                </a:r>
                <a:r>
                  <a:rPr lang="en-US" sz="2000" i="1" baseline="30000" dirty="0">
                    <a:sym typeface="Symbol" panose="05050102010706020507" pitchFamily="18" charset="2"/>
                  </a:rPr>
                  <a:t>2h</a:t>
                </a:r>
                <a:r>
                  <a:rPr lang="en-US" sz="2000" dirty="0"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17" t="-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146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 is great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Attention significantly </a:t>
            </a:r>
            <a:r>
              <a:rPr lang="en-US" dirty="0">
                <a:solidFill>
                  <a:srgbClr val="00B050"/>
                </a:solidFill>
              </a:rPr>
              <a:t>improves NMT performance</a:t>
            </a:r>
          </a:p>
          <a:p>
            <a:pPr lvl="1"/>
            <a:r>
              <a:rPr lang="en-US" dirty="0"/>
              <a:t>It’s very useful to allow decoder to focus on certain parts of the source</a:t>
            </a:r>
          </a:p>
          <a:p>
            <a:r>
              <a:rPr lang="en-US" dirty="0"/>
              <a:t>Attention </a:t>
            </a:r>
            <a:r>
              <a:rPr lang="en-US" dirty="0">
                <a:solidFill>
                  <a:srgbClr val="00B050"/>
                </a:solidFill>
              </a:rPr>
              <a:t>solves the bottleneck problem</a:t>
            </a:r>
          </a:p>
          <a:p>
            <a:pPr lvl="1"/>
            <a:r>
              <a:rPr lang="en-US" dirty="0"/>
              <a:t>Attention allows decoder to look directly at source; bypass bottleneck</a:t>
            </a:r>
          </a:p>
          <a:p>
            <a:r>
              <a:rPr lang="en-US" dirty="0"/>
              <a:t>Attention </a:t>
            </a:r>
            <a:r>
              <a:rPr lang="en-US" dirty="0">
                <a:solidFill>
                  <a:srgbClr val="00B050"/>
                </a:solidFill>
              </a:rPr>
              <a:t>helps with vanishing gradient problem</a:t>
            </a:r>
          </a:p>
          <a:p>
            <a:pPr lvl="1"/>
            <a:r>
              <a:rPr lang="en-US" dirty="0"/>
              <a:t>Provides shortcut to faraway states</a:t>
            </a:r>
          </a:p>
          <a:p>
            <a:r>
              <a:rPr lang="en-US" dirty="0"/>
              <a:t>Attention provides </a:t>
            </a:r>
            <a:r>
              <a:rPr lang="en-US" dirty="0">
                <a:solidFill>
                  <a:srgbClr val="00B050"/>
                </a:solidFill>
              </a:rPr>
              <a:t>some interpretability</a:t>
            </a:r>
          </a:p>
          <a:p>
            <a:pPr lvl="1"/>
            <a:r>
              <a:rPr lang="en-US" dirty="0"/>
              <a:t>By inspecting attention distribution, we can</a:t>
            </a:r>
            <a:br>
              <a:rPr lang="en-US" dirty="0"/>
            </a:br>
            <a:r>
              <a:rPr lang="en-US" dirty="0"/>
              <a:t>see what the decoder was focusing on</a:t>
            </a:r>
          </a:p>
          <a:p>
            <a:pPr lvl="1"/>
            <a:r>
              <a:rPr lang="en-US" dirty="0"/>
              <a:t>We get </a:t>
            </a:r>
            <a:r>
              <a:rPr lang="en-US" dirty="0">
                <a:solidFill>
                  <a:srgbClr val="00B050"/>
                </a:solidFill>
              </a:rPr>
              <a:t>alignment for free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This is cool because we never explicitly trained</a:t>
            </a:r>
            <a:br>
              <a:rPr lang="en-US" dirty="0"/>
            </a:br>
            <a:r>
              <a:rPr lang="en-US" dirty="0"/>
              <a:t>an alignment system</a:t>
            </a:r>
          </a:p>
          <a:p>
            <a:pPr lvl="1"/>
            <a:r>
              <a:rPr lang="en-US" dirty="0"/>
              <a:t>The network just learned alignment by itself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016" y="3596389"/>
            <a:ext cx="2428705" cy="293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2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2014: Neural Machine Translation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4000" dirty="0"/>
              <a:t>Huge Impact on</a:t>
            </a:r>
          </a:p>
          <a:p>
            <a:r>
              <a:rPr lang="en-US" sz="4000" dirty="0"/>
              <a:t>Machine Translation Research</a:t>
            </a:r>
          </a:p>
        </p:txBody>
      </p:sp>
    </p:spTree>
    <p:extLst>
      <p:ext uri="{BB962C8B-B14F-4D97-AF65-F5344CB8AC3E}">
        <p14:creationId xmlns:p14="http://schemas.microsoft.com/office/powerpoint/2010/main" val="993953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to sequence is versatile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Sequence-to-sequence is useful for </a:t>
            </a:r>
            <a:r>
              <a:rPr lang="en-US" i="1" dirty="0">
                <a:solidFill>
                  <a:srgbClr val="CC3399"/>
                </a:solidFill>
              </a:rPr>
              <a:t>more than just MT</a:t>
            </a:r>
          </a:p>
          <a:p>
            <a:r>
              <a:rPr lang="en-US" dirty="0"/>
              <a:t>Many NLP tasks can be phrased as sequence-to-sequence:</a:t>
            </a:r>
          </a:p>
          <a:p>
            <a:pPr lvl="1"/>
            <a:r>
              <a:rPr lang="en-US" dirty="0">
                <a:solidFill>
                  <a:srgbClr val="CC3399"/>
                </a:solidFill>
              </a:rPr>
              <a:t>Summarization</a:t>
            </a:r>
            <a:r>
              <a:rPr lang="en-US" dirty="0"/>
              <a:t> (long text → short text)</a:t>
            </a:r>
          </a:p>
          <a:p>
            <a:pPr lvl="1"/>
            <a:r>
              <a:rPr lang="en-US" dirty="0">
                <a:solidFill>
                  <a:srgbClr val="CC3399"/>
                </a:solidFill>
              </a:rPr>
              <a:t>Dialogue</a:t>
            </a:r>
            <a:r>
              <a:rPr lang="en-US" dirty="0"/>
              <a:t> (previous utterances → next utterance)</a:t>
            </a:r>
          </a:p>
          <a:p>
            <a:pPr lvl="1"/>
            <a:r>
              <a:rPr lang="en-US" dirty="0">
                <a:solidFill>
                  <a:srgbClr val="CC3399"/>
                </a:solidFill>
              </a:rPr>
              <a:t>Parsing</a:t>
            </a:r>
            <a:r>
              <a:rPr lang="en-US" dirty="0"/>
              <a:t> (input text → output parse as sequence)</a:t>
            </a:r>
          </a:p>
          <a:p>
            <a:pPr lvl="1"/>
            <a:r>
              <a:rPr lang="fr-FR" dirty="0">
                <a:solidFill>
                  <a:srgbClr val="CC3399"/>
                </a:solidFill>
              </a:rPr>
              <a:t>Code </a:t>
            </a:r>
            <a:r>
              <a:rPr lang="fr-FR" dirty="0" err="1">
                <a:solidFill>
                  <a:srgbClr val="CC3399"/>
                </a:solidFill>
              </a:rPr>
              <a:t>generation</a:t>
            </a:r>
            <a:r>
              <a:rPr lang="fr-FR" dirty="0"/>
              <a:t> (</a:t>
            </a:r>
            <a:r>
              <a:rPr lang="fr-FR" dirty="0" err="1"/>
              <a:t>natural</a:t>
            </a:r>
            <a:r>
              <a:rPr lang="fr-FR" dirty="0"/>
              <a:t> </a:t>
            </a:r>
            <a:r>
              <a:rPr lang="fr-FR" dirty="0" err="1"/>
              <a:t>language</a:t>
            </a:r>
            <a:r>
              <a:rPr lang="fr-FR" dirty="0"/>
              <a:t> → Python code)</a:t>
            </a:r>
          </a:p>
        </p:txBody>
      </p:sp>
    </p:spTree>
    <p:extLst>
      <p:ext uri="{BB962C8B-B14F-4D97-AF65-F5344CB8AC3E}">
        <p14:creationId xmlns:p14="http://schemas.microsoft.com/office/powerpoint/2010/main" val="3897120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learned the history of Machine Translation (MT)</a:t>
            </a:r>
          </a:p>
          <a:p>
            <a:r>
              <a:rPr lang="en-US" dirty="0"/>
              <a:t>Since 2014, Neural MT rapidly replaced intricate Statistical MT</a:t>
            </a:r>
          </a:p>
          <a:p>
            <a:r>
              <a:rPr lang="en-US" dirty="0"/>
              <a:t>Sequence-to-sequence is the architecture for NMT (uses 2 RNNs)</a:t>
            </a:r>
          </a:p>
          <a:p>
            <a:r>
              <a:rPr lang="en-US" dirty="0"/>
              <a:t>Attention is a way to </a:t>
            </a:r>
            <a:r>
              <a:rPr lang="en-US" i="1" dirty="0"/>
              <a:t>focus on particular parts </a:t>
            </a:r>
            <a:r>
              <a:rPr lang="en-US" dirty="0"/>
              <a:t>of the input</a:t>
            </a:r>
          </a:p>
          <a:p>
            <a:pPr lvl="1"/>
            <a:r>
              <a:rPr lang="en-US" dirty="0"/>
              <a:t>Improves sequence-to-sequence a lot!</a:t>
            </a:r>
          </a:p>
        </p:txBody>
      </p:sp>
    </p:spTree>
    <p:extLst>
      <p:ext uri="{BB962C8B-B14F-4D97-AF65-F5344CB8AC3E}">
        <p14:creationId xmlns:p14="http://schemas.microsoft.com/office/powerpoint/2010/main" val="132609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Neural Machine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C3399"/>
                </a:solidFill>
              </a:rPr>
              <a:t>Neural Machine Translation </a:t>
            </a:r>
            <a:r>
              <a:rPr lang="en-US" dirty="0"/>
              <a:t>(NMT) is a way to do Machine Translation with a </a:t>
            </a:r>
            <a:r>
              <a:rPr lang="en-US" i="1" dirty="0"/>
              <a:t>single neural network</a:t>
            </a:r>
          </a:p>
          <a:p>
            <a:r>
              <a:rPr lang="en-US" dirty="0"/>
              <a:t>The neural network architecture is called </a:t>
            </a:r>
            <a:r>
              <a:rPr lang="en-US" dirty="0">
                <a:solidFill>
                  <a:srgbClr val="CC3399"/>
                </a:solidFill>
              </a:rPr>
              <a:t>sequence-to-sequence</a:t>
            </a:r>
            <a:r>
              <a:rPr lang="en-US" dirty="0"/>
              <a:t> (aka </a:t>
            </a:r>
            <a:r>
              <a:rPr lang="en-US" dirty="0">
                <a:solidFill>
                  <a:srgbClr val="CC3399"/>
                </a:solidFill>
              </a:rPr>
              <a:t>seq2se</a:t>
            </a:r>
            <a:r>
              <a:rPr lang="en-US" dirty="0"/>
              <a:t>q) and it involves </a:t>
            </a:r>
            <a:r>
              <a:rPr lang="en-US" i="1" dirty="0">
                <a:solidFill>
                  <a:srgbClr val="CC3399"/>
                </a:solidFill>
              </a:rPr>
              <a:t>two </a:t>
            </a:r>
            <a:r>
              <a:rPr lang="en-US" dirty="0">
                <a:solidFill>
                  <a:srgbClr val="CC3399"/>
                </a:solidFill>
              </a:rPr>
              <a:t>RNNs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187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Machine Translation (NMT)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525" y="849495"/>
            <a:ext cx="4830417" cy="49611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sequence to sequence 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5877623" y="1891744"/>
            <a:ext cx="4671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Calibri-Italic"/>
              </a:rPr>
              <a:t>the  poor   don’t   have   any  money &lt;END&gt;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5574530" y="4568683"/>
            <a:ext cx="48900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Calibri-Italic"/>
              </a:rPr>
              <a:t>&lt;START&gt; the     poor    don’t    have    any    money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06578" y="4568683"/>
            <a:ext cx="25106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les </a:t>
            </a:r>
            <a:r>
              <a:rPr lang="en-US" i="1" dirty="0" err="1">
                <a:latin typeface="Calibri-Italic"/>
              </a:rPr>
              <a:t>pauvres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sont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démunis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836373" y="3033087"/>
            <a:ext cx="1145217" cy="1472687"/>
            <a:chOff x="3257764" y="3392556"/>
            <a:chExt cx="1145217" cy="1472687"/>
          </a:xfrm>
        </p:grpSpPr>
        <p:grpSp>
          <p:nvGrpSpPr>
            <p:cNvPr id="12" name="Group 11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7" name="Rounded Rectangle 6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" name="Oval 7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Oval 8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Oval 9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5" name="Straight Arrow Connector 14"/>
            <p:cNvCxnSpPr>
              <a:endCxn id="7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519760" y="3821595"/>
              <a:ext cx="883221" cy="356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4198294" y="3033087"/>
            <a:ext cx="638078" cy="1472687"/>
            <a:chOff x="3257764" y="3392556"/>
            <a:chExt cx="638078" cy="1472687"/>
          </a:xfrm>
        </p:grpSpPr>
        <p:grpSp>
          <p:nvGrpSpPr>
            <p:cNvPr id="23" name="Group 2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26" name="Rounded Rectangle 2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4" name="Straight Arrow Connector 23"/>
            <p:cNvCxnSpPr>
              <a:endCxn id="26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3548271" y="3033087"/>
            <a:ext cx="638078" cy="1472687"/>
            <a:chOff x="3257764" y="3392556"/>
            <a:chExt cx="638078" cy="1472687"/>
          </a:xfrm>
        </p:grpSpPr>
        <p:grpSp>
          <p:nvGrpSpPr>
            <p:cNvPr id="32" name="Group 31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35" name="Rounded Rectangle 34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33" name="Straight Arrow Connector 32"/>
            <p:cNvCxnSpPr>
              <a:endCxn id="35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2904022" y="3033087"/>
            <a:ext cx="638078" cy="1472687"/>
            <a:chOff x="3257764" y="3392556"/>
            <a:chExt cx="638078" cy="1472687"/>
          </a:xfrm>
        </p:grpSpPr>
        <p:grpSp>
          <p:nvGrpSpPr>
            <p:cNvPr id="41" name="Group 40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44" name="Rounded Rectangle 43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42" name="Straight Arrow Connector 41"/>
            <p:cNvCxnSpPr>
              <a:endCxn id="44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53" name="Rectangle 52"/>
          <p:cNvSpPr/>
          <p:nvPr/>
        </p:nvSpPr>
        <p:spPr bwMode="auto">
          <a:xfrm>
            <a:off x="4656373" y="2915127"/>
            <a:ext cx="610984" cy="1070810"/>
          </a:xfrm>
          <a:prstGeom prst="rect">
            <a:avLst/>
          </a:prstGeom>
          <a:noFill/>
          <a:ln w="38100" cap="sq" cmpd="sng" algn="ctr">
            <a:solidFill>
              <a:srgbClr val="FF9600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538663" y="1790354"/>
            <a:ext cx="33787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rgbClr val="FF8800"/>
                </a:solidFill>
                <a:latin typeface="Calibri" panose="020F0502020204030204" pitchFamily="34" charset="0"/>
              </a:rPr>
              <a:t>Encoding of the source sentence.</a:t>
            </a:r>
          </a:p>
          <a:p>
            <a:pPr algn="ctr"/>
            <a:r>
              <a:rPr lang="en-US" sz="1800" b="0" i="0" u="none" strike="noStrike" baseline="0" dirty="0">
                <a:solidFill>
                  <a:srgbClr val="FF8800"/>
                </a:solidFill>
                <a:latin typeface="Calibri" panose="020F0502020204030204" pitchFamily="34" charset="0"/>
              </a:rPr>
              <a:t>Provides initial hidden state</a:t>
            </a:r>
          </a:p>
          <a:p>
            <a:pPr algn="ctr"/>
            <a:r>
              <a:rPr lang="en-US" sz="1800" b="0" i="0" u="none" strike="noStrike" baseline="0" dirty="0">
                <a:solidFill>
                  <a:srgbClr val="FF8800"/>
                </a:solidFill>
                <a:latin typeface="Calibri" panose="020F0502020204030204" pitchFamily="34" charset="0"/>
              </a:rPr>
              <a:t>for </a:t>
            </a:r>
            <a:r>
              <a:rPr lang="en-US" sz="1800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RNN</a:t>
            </a:r>
            <a:r>
              <a:rPr lang="en-US" sz="1800" b="0" i="0" u="none" strike="noStrike" baseline="0" dirty="0">
                <a:solidFill>
                  <a:srgbClr val="FF8800"/>
                </a:solidFill>
                <a:latin typeface="Calibri" panose="020F0502020204030204" pitchFamily="34" charset="0"/>
              </a:rPr>
              <a:t>.</a:t>
            </a:r>
            <a:endParaRPr lang="en-US" sz="1800" dirty="0"/>
          </a:p>
        </p:txBody>
      </p:sp>
      <p:sp>
        <p:nvSpPr>
          <p:cNvPr id="56" name="Rectangle 55"/>
          <p:cNvSpPr/>
          <p:nvPr/>
        </p:nvSpPr>
        <p:spPr>
          <a:xfrm>
            <a:off x="2669393" y="5446612"/>
            <a:ext cx="2784994" cy="923330"/>
          </a:xfrm>
          <a:prstGeom prst="rect">
            <a:avLst/>
          </a:prstGeom>
          <a:ln w="38100">
            <a:solidFill>
              <a:srgbClr val="FF96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Encoder RNN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produces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an </a:t>
            </a:r>
            <a:r>
              <a:rPr lang="en-US" sz="1800" b="0" i="0" u="none" strike="noStrike" baseline="0" dirty="0">
                <a:solidFill>
                  <a:srgbClr val="FF8800"/>
                </a:solidFill>
                <a:latin typeface="Calibri" panose="020F0502020204030204" pitchFamily="34" charset="0"/>
              </a:rPr>
              <a:t>encoding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of the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source sentence.</a:t>
            </a:r>
            <a:endParaRPr lang="en-US" sz="1800" dirty="0"/>
          </a:p>
        </p:txBody>
      </p:sp>
      <p:sp>
        <p:nvSpPr>
          <p:cNvPr id="57" name="Rectangle 56"/>
          <p:cNvSpPr/>
          <p:nvPr/>
        </p:nvSpPr>
        <p:spPr>
          <a:xfrm>
            <a:off x="5890705" y="5005885"/>
            <a:ext cx="4881051" cy="646331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RNN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is a Language Model that generates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target sentence conditioned on </a:t>
            </a:r>
            <a:r>
              <a:rPr lang="en-US" sz="1800" b="0" i="0" u="none" strike="noStrike" baseline="0" dirty="0">
                <a:solidFill>
                  <a:srgbClr val="FF8800"/>
                </a:solidFill>
                <a:latin typeface="Calibri" panose="020F0502020204030204" pitchFamily="34" charset="0"/>
              </a:rPr>
              <a:t>encoding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sz="1800" dirty="0"/>
          </a:p>
        </p:txBody>
      </p:sp>
      <p:sp>
        <p:nvSpPr>
          <p:cNvPr id="58" name="Rectangle 57"/>
          <p:cNvSpPr/>
          <p:nvPr/>
        </p:nvSpPr>
        <p:spPr>
          <a:xfrm>
            <a:off x="5891150" y="5738696"/>
            <a:ext cx="4880607" cy="646331"/>
          </a:xfrm>
          <a:prstGeom prst="rect">
            <a:avLst/>
          </a:prstGeom>
          <a:ln w="28575">
            <a:solidFill>
              <a:srgbClr val="CC3399"/>
            </a:solidFill>
          </a:ln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solidFill>
                  <a:srgbClr val="FF8BD9"/>
                </a:solidFill>
                <a:latin typeface="Calibri" panose="020F0502020204030204" pitchFamily="34" charset="0"/>
              </a:rPr>
              <a:t>Note: This diagram shows </a:t>
            </a:r>
            <a:r>
              <a:rPr lang="en-US" sz="1800" b="1" i="0" u="none" strike="noStrike" baseline="0" dirty="0">
                <a:solidFill>
                  <a:srgbClr val="FF8BD9"/>
                </a:solidFill>
                <a:latin typeface="Calibri-Bold"/>
              </a:rPr>
              <a:t>test time </a:t>
            </a:r>
            <a:r>
              <a:rPr lang="en-US" sz="1800" b="0" i="0" u="none" strike="noStrike" baseline="0" dirty="0">
                <a:solidFill>
                  <a:srgbClr val="FF8BD9"/>
                </a:solidFill>
                <a:latin typeface="Calibri" panose="020F0502020204030204" pitchFamily="34" charset="0"/>
              </a:rPr>
              <a:t>behavior:</a:t>
            </a:r>
          </a:p>
          <a:p>
            <a:r>
              <a:rPr lang="en-US" sz="1800" b="0" i="0" u="none" strike="noStrike" baseline="0" dirty="0">
                <a:solidFill>
                  <a:srgbClr val="FF8BD9"/>
                </a:solidFill>
                <a:latin typeface="Calibri" panose="020F0502020204030204" pitchFamily="34" charset="0"/>
              </a:rPr>
              <a:t>decoder output is fed in as next step’s input</a:t>
            </a:r>
            <a:endParaRPr lang="en-US" sz="1800" dirty="0"/>
          </a:p>
        </p:txBody>
      </p:sp>
      <p:sp>
        <p:nvSpPr>
          <p:cNvPr id="59" name="Rectangle 58"/>
          <p:cNvSpPr/>
          <p:nvPr/>
        </p:nvSpPr>
        <p:spPr>
          <a:xfrm>
            <a:off x="2980055" y="5035101"/>
            <a:ext cx="21636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Source sentence (input)</a:t>
            </a:r>
            <a:endParaRPr lang="en-US" dirty="0"/>
          </a:p>
        </p:txBody>
      </p:sp>
      <p:sp>
        <p:nvSpPr>
          <p:cNvPr id="60" name="Left Brace 59"/>
          <p:cNvSpPr/>
          <p:nvPr/>
        </p:nvSpPr>
        <p:spPr bwMode="auto">
          <a:xfrm>
            <a:off x="2287220" y="3059591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 rot="16200000">
            <a:off x="1489801" y="3281253"/>
            <a:ext cx="1293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Encoder RNN</a:t>
            </a:r>
            <a:endParaRPr lang="en-US" dirty="0"/>
          </a:p>
        </p:txBody>
      </p:sp>
      <p:sp>
        <p:nvSpPr>
          <p:cNvPr id="62" name="Right Brace 61"/>
          <p:cNvSpPr/>
          <p:nvPr/>
        </p:nvSpPr>
        <p:spPr bwMode="auto">
          <a:xfrm>
            <a:off x="10464583" y="3033087"/>
            <a:ext cx="307174" cy="781878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 rot="5400000">
            <a:off x="10366387" y="3339334"/>
            <a:ext cx="131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RNN</a:t>
            </a:r>
            <a:endParaRPr lang="en-US" dirty="0"/>
          </a:p>
        </p:txBody>
      </p:sp>
      <p:cxnSp>
        <p:nvCxnSpPr>
          <p:cNvPr id="65" name="Straight Arrow Connector 64"/>
          <p:cNvCxnSpPr>
            <a:stCxn id="55" idx="2"/>
          </p:cNvCxnSpPr>
          <p:nvPr/>
        </p:nvCxnSpPr>
        <p:spPr bwMode="auto">
          <a:xfrm>
            <a:off x="4228021" y="2713684"/>
            <a:ext cx="428351" cy="201443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rgbClr val="FFC000"/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grpSp>
        <p:nvGrpSpPr>
          <p:cNvPr id="145" name="Group 144"/>
          <p:cNvGrpSpPr/>
          <p:nvPr/>
        </p:nvGrpSpPr>
        <p:grpSpPr>
          <a:xfrm>
            <a:off x="7254170" y="3032385"/>
            <a:ext cx="638078" cy="1472687"/>
            <a:chOff x="3257764" y="3392556"/>
            <a:chExt cx="638078" cy="1472687"/>
          </a:xfrm>
        </p:grpSpPr>
        <p:grpSp>
          <p:nvGrpSpPr>
            <p:cNvPr id="146" name="Group 14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49" name="Rounded Rectangle 14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1" name="Oval 15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2" name="Oval 15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3" name="Oval 15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47" name="Straight Arrow Connector 146"/>
            <p:cNvCxnSpPr>
              <a:endCxn id="149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48" name="Straight Arrow Connector 147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54" name="Group 153"/>
          <p:cNvGrpSpPr/>
          <p:nvPr/>
        </p:nvGrpSpPr>
        <p:grpSpPr>
          <a:xfrm>
            <a:off x="6604147" y="3032385"/>
            <a:ext cx="638078" cy="1472687"/>
            <a:chOff x="3257764" y="3392556"/>
            <a:chExt cx="638078" cy="1472687"/>
          </a:xfrm>
        </p:grpSpPr>
        <p:grpSp>
          <p:nvGrpSpPr>
            <p:cNvPr id="155" name="Group 154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58" name="Rounded Rectangle 157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9" name="Oval 158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0" name="Oval 159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1" name="Oval 160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2" name="Oval 161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56" name="Straight Arrow Connector 155"/>
            <p:cNvCxnSpPr>
              <a:endCxn id="158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57" name="Straight Arrow Connector 156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63" name="Group 162"/>
          <p:cNvGrpSpPr/>
          <p:nvPr/>
        </p:nvGrpSpPr>
        <p:grpSpPr>
          <a:xfrm>
            <a:off x="5959898" y="3032385"/>
            <a:ext cx="638078" cy="1472687"/>
            <a:chOff x="3257764" y="3392556"/>
            <a:chExt cx="638078" cy="1472687"/>
          </a:xfrm>
        </p:grpSpPr>
        <p:grpSp>
          <p:nvGrpSpPr>
            <p:cNvPr id="164" name="Group 163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67" name="Rounded Rectangle 166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8" name="Oval 167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9" name="Oval 168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0" name="Oval 169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1" name="Oval 170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65" name="Straight Arrow Connector 164"/>
            <p:cNvCxnSpPr>
              <a:endCxn id="167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66" name="Straight Arrow Connector 165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72" name="Group 171"/>
          <p:cNvGrpSpPr/>
          <p:nvPr/>
        </p:nvGrpSpPr>
        <p:grpSpPr>
          <a:xfrm>
            <a:off x="7902903" y="3018086"/>
            <a:ext cx="638078" cy="1472687"/>
            <a:chOff x="3257764" y="3392556"/>
            <a:chExt cx="638078" cy="1472687"/>
          </a:xfrm>
        </p:grpSpPr>
        <p:grpSp>
          <p:nvGrpSpPr>
            <p:cNvPr id="173" name="Group 17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76" name="Rounded Rectangle 17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Oval 17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8" name="Oval 17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9" name="Oval 17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0" name="Oval 17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74" name="Straight Arrow Connector 173"/>
            <p:cNvCxnSpPr>
              <a:endCxn id="176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75" name="Straight Arrow Connector 174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81" name="Group 180"/>
          <p:cNvGrpSpPr/>
          <p:nvPr/>
        </p:nvGrpSpPr>
        <p:grpSpPr>
          <a:xfrm>
            <a:off x="9171204" y="3006535"/>
            <a:ext cx="638078" cy="1472687"/>
            <a:chOff x="3257764" y="3392556"/>
            <a:chExt cx="638078" cy="1472687"/>
          </a:xfrm>
        </p:grpSpPr>
        <p:grpSp>
          <p:nvGrpSpPr>
            <p:cNvPr id="182" name="Group 181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85" name="Rounded Rectangle 184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6" name="Oval 185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7" name="Oval 186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8" name="Oval 187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9" name="Oval 188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83" name="Straight Arrow Connector 182"/>
            <p:cNvCxnSpPr>
              <a:endCxn id="185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84" name="Straight Arrow Connector 183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90" name="Group 189"/>
          <p:cNvGrpSpPr/>
          <p:nvPr/>
        </p:nvGrpSpPr>
        <p:grpSpPr>
          <a:xfrm>
            <a:off x="8521181" y="3006535"/>
            <a:ext cx="638078" cy="1472687"/>
            <a:chOff x="3257764" y="3392556"/>
            <a:chExt cx="638078" cy="1472687"/>
          </a:xfrm>
        </p:grpSpPr>
        <p:grpSp>
          <p:nvGrpSpPr>
            <p:cNvPr id="191" name="Group 190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94" name="Rounded Rectangle 193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5" name="Oval 194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6" name="Oval 195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7" name="Oval 196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8" name="Oval 197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92" name="Straight Arrow Connector 191"/>
            <p:cNvCxnSpPr>
              <a:endCxn id="194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93" name="Straight Arrow Connector 192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99" name="Group 198"/>
          <p:cNvGrpSpPr/>
          <p:nvPr/>
        </p:nvGrpSpPr>
        <p:grpSpPr>
          <a:xfrm>
            <a:off x="9819937" y="2992236"/>
            <a:ext cx="267423" cy="1472687"/>
            <a:chOff x="3257764" y="3392556"/>
            <a:chExt cx="267423" cy="1472687"/>
          </a:xfrm>
        </p:grpSpPr>
        <p:grpSp>
          <p:nvGrpSpPr>
            <p:cNvPr id="200" name="Group 199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202" name="Rounded Rectangle 201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3" name="Oval 202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4" name="Oval 203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5" name="Oval 204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6" name="Oval 205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01" name="Straight Arrow Connector 200"/>
            <p:cNvCxnSpPr>
              <a:endCxn id="202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207" name="Group 206"/>
          <p:cNvGrpSpPr/>
          <p:nvPr/>
        </p:nvGrpSpPr>
        <p:grpSpPr>
          <a:xfrm>
            <a:off x="6087036" y="2222762"/>
            <a:ext cx="3866612" cy="809625"/>
            <a:chOff x="6520544" y="2635577"/>
            <a:chExt cx="3866612" cy="635694"/>
          </a:xfrm>
        </p:grpSpPr>
        <p:cxnSp>
          <p:nvCxnSpPr>
            <p:cNvPr id="208" name="Straight Arrow Connector 207"/>
            <p:cNvCxnSpPr/>
            <p:nvPr/>
          </p:nvCxnSpPr>
          <p:spPr bwMode="auto">
            <a:xfrm flipH="1" flipV="1">
              <a:off x="6520544" y="2681851"/>
              <a:ext cx="6573" cy="58942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09" name="Straight Arrow Connector 208"/>
            <p:cNvCxnSpPr/>
            <p:nvPr/>
          </p:nvCxnSpPr>
          <p:spPr bwMode="auto">
            <a:xfrm flipH="1" flipV="1">
              <a:off x="7165161" y="2673311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10" name="Straight Arrow Connector 209"/>
            <p:cNvCxnSpPr/>
            <p:nvPr/>
          </p:nvCxnSpPr>
          <p:spPr bwMode="auto">
            <a:xfrm flipH="1" flipV="1">
              <a:off x="7805938" y="2667720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11" name="Straight Arrow Connector 210"/>
            <p:cNvCxnSpPr/>
            <p:nvPr/>
          </p:nvCxnSpPr>
          <p:spPr bwMode="auto">
            <a:xfrm flipH="1" flipV="1">
              <a:off x="8449743" y="2661602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12" name="Straight Arrow Connector 211"/>
            <p:cNvCxnSpPr/>
            <p:nvPr/>
          </p:nvCxnSpPr>
          <p:spPr bwMode="auto">
            <a:xfrm flipH="1" flipV="1">
              <a:off x="9095634" y="2644086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13" name="Straight Arrow Connector 212"/>
            <p:cNvCxnSpPr/>
            <p:nvPr/>
          </p:nvCxnSpPr>
          <p:spPr bwMode="auto">
            <a:xfrm flipH="1" flipV="1">
              <a:off x="9738423" y="2635577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14" name="Straight Arrow Connector 213"/>
            <p:cNvCxnSpPr/>
            <p:nvPr/>
          </p:nvCxnSpPr>
          <p:spPr bwMode="auto">
            <a:xfrm flipH="1" flipV="1">
              <a:off x="10380583" y="2642360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215" name="Rectangle 214"/>
          <p:cNvSpPr/>
          <p:nvPr/>
        </p:nvSpPr>
        <p:spPr>
          <a:xfrm rot="16200000">
            <a:off x="5549320" y="2518887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216" name="Rectangle 215"/>
          <p:cNvSpPr/>
          <p:nvPr/>
        </p:nvSpPr>
        <p:spPr>
          <a:xfrm rot="16200000">
            <a:off x="6179392" y="2551173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217" name="Rectangle 216"/>
          <p:cNvSpPr/>
          <p:nvPr/>
        </p:nvSpPr>
        <p:spPr>
          <a:xfrm rot="16200000">
            <a:off x="6829352" y="2540233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218" name="Rectangle 217"/>
          <p:cNvSpPr/>
          <p:nvPr/>
        </p:nvSpPr>
        <p:spPr>
          <a:xfrm rot="16200000">
            <a:off x="7464056" y="2538163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219" name="Rectangle 218"/>
          <p:cNvSpPr/>
          <p:nvPr/>
        </p:nvSpPr>
        <p:spPr>
          <a:xfrm rot="16200000">
            <a:off x="8140211" y="2525511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220" name="Rectangle 219"/>
          <p:cNvSpPr/>
          <p:nvPr/>
        </p:nvSpPr>
        <p:spPr>
          <a:xfrm rot="16200000">
            <a:off x="8784665" y="2525511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221" name="Rectangle 220"/>
          <p:cNvSpPr/>
          <p:nvPr/>
        </p:nvSpPr>
        <p:spPr>
          <a:xfrm rot="16200000">
            <a:off x="9425112" y="2499280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cxnSp>
        <p:nvCxnSpPr>
          <p:cNvPr id="222" name="Straight Arrow Connector 221"/>
          <p:cNvCxnSpPr/>
          <p:nvPr/>
        </p:nvCxnSpPr>
        <p:spPr bwMode="auto">
          <a:xfrm>
            <a:off x="6154809" y="2242325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223" name="Straight Arrow Connector 222"/>
          <p:cNvCxnSpPr/>
          <p:nvPr/>
        </p:nvCxnSpPr>
        <p:spPr bwMode="auto">
          <a:xfrm>
            <a:off x="6811699" y="2242325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224" name="Straight Arrow Connector 223"/>
          <p:cNvCxnSpPr/>
          <p:nvPr/>
        </p:nvCxnSpPr>
        <p:spPr bwMode="auto">
          <a:xfrm>
            <a:off x="7445848" y="2242325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225" name="Straight Arrow Connector 224"/>
          <p:cNvCxnSpPr/>
          <p:nvPr/>
        </p:nvCxnSpPr>
        <p:spPr bwMode="auto">
          <a:xfrm>
            <a:off x="8110269" y="2242325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226" name="Straight Arrow Connector 225"/>
          <p:cNvCxnSpPr/>
          <p:nvPr/>
        </p:nvCxnSpPr>
        <p:spPr bwMode="auto">
          <a:xfrm>
            <a:off x="8719370" y="2242325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227" name="Straight Arrow Connector 226"/>
          <p:cNvCxnSpPr/>
          <p:nvPr/>
        </p:nvCxnSpPr>
        <p:spPr bwMode="auto">
          <a:xfrm>
            <a:off x="9368520" y="2242325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sp>
        <p:nvSpPr>
          <p:cNvPr id="228" name="Right Brace 227"/>
          <p:cNvSpPr/>
          <p:nvPr/>
        </p:nvSpPr>
        <p:spPr bwMode="auto">
          <a:xfrm rot="5400000">
            <a:off x="3985631" y="3818259"/>
            <a:ext cx="173610" cy="2336830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6935400" y="1166819"/>
            <a:ext cx="2502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Target sentence (output)</a:t>
            </a:r>
            <a:endParaRPr lang="en-US" sz="1800" dirty="0"/>
          </a:p>
        </p:txBody>
      </p:sp>
      <p:sp>
        <p:nvSpPr>
          <p:cNvPr id="230" name="Right Brace 229"/>
          <p:cNvSpPr/>
          <p:nvPr/>
        </p:nvSpPr>
        <p:spPr bwMode="auto">
          <a:xfrm rot="16200000" flipV="1">
            <a:off x="8051173" y="-431311"/>
            <a:ext cx="220750" cy="4376797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78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Machine Translation (NMT)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80892"/>
            <a:ext cx="9601200" cy="5294235"/>
          </a:xfrm>
          <a:ln>
            <a:noFill/>
          </a:ln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CC3399"/>
                </a:solidFill>
              </a:rPr>
              <a:t>sequence-to-sequence</a:t>
            </a:r>
            <a:r>
              <a:rPr lang="en-US" dirty="0"/>
              <a:t> model is an example of a </a:t>
            </a:r>
            <a:r>
              <a:rPr lang="en-US" b="1" dirty="0">
                <a:solidFill>
                  <a:srgbClr val="CC3399"/>
                </a:solidFill>
              </a:rPr>
              <a:t>Conditional Language Model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Language Model </a:t>
            </a:r>
            <a:r>
              <a:rPr lang="en-US" dirty="0"/>
              <a:t>because the decoder is predicting the next word of the target sentence </a:t>
            </a:r>
            <a:r>
              <a:rPr lang="en-US" i="1" dirty="0">
                <a:latin typeface="+mj-lt"/>
              </a:rPr>
              <a:t>y</a:t>
            </a:r>
          </a:p>
          <a:p>
            <a:pPr lvl="1"/>
            <a:r>
              <a:rPr lang="en-US" b="1" dirty="0"/>
              <a:t>Conditional </a:t>
            </a:r>
            <a:r>
              <a:rPr lang="en-US" dirty="0"/>
              <a:t>because its predictions are </a:t>
            </a:r>
            <a:r>
              <a:rPr lang="en-US" i="1" dirty="0"/>
              <a:t>also </a:t>
            </a:r>
            <a:r>
              <a:rPr lang="en-US" dirty="0"/>
              <a:t>conditioned on the source sentence </a:t>
            </a:r>
            <a:r>
              <a:rPr lang="en-US" i="1" dirty="0">
                <a:latin typeface="+mj-lt"/>
              </a:rPr>
              <a:t>x</a:t>
            </a:r>
          </a:p>
          <a:p>
            <a:r>
              <a:rPr lang="en-US" dirty="0"/>
              <a:t>NMT directly calculates </a:t>
            </a: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</a:t>
            </a:r>
            <a:r>
              <a:rPr lang="en-US" i="1" dirty="0" err="1">
                <a:latin typeface="+mj-lt"/>
              </a:rPr>
              <a:t>y</a:t>
            </a:r>
            <a:r>
              <a:rPr lang="en-US" dirty="0" err="1">
                <a:latin typeface="+mj-lt"/>
              </a:rPr>
              <a:t>|</a:t>
            </a:r>
            <a:r>
              <a:rPr lang="en-US" i="1" dirty="0" err="1">
                <a:latin typeface="+mj-lt"/>
              </a:rPr>
              <a:t>x</a:t>
            </a:r>
            <a:r>
              <a:rPr lang="en-US" dirty="0">
                <a:latin typeface="+mj-lt"/>
              </a:rPr>
              <a:t>)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>
                <a:effectLst/>
                <a:latin typeface="+mj-lt"/>
              </a:rPr>
              <a:t>P</a:t>
            </a:r>
            <a:r>
              <a:rPr lang="en-US" dirty="0">
                <a:effectLst/>
                <a:latin typeface="+mj-lt"/>
              </a:rPr>
              <a:t>(</a:t>
            </a:r>
            <a:r>
              <a:rPr lang="en-US" i="1" dirty="0" err="1">
                <a:effectLst/>
                <a:latin typeface="+mj-lt"/>
              </a:rPr>
              <a:t>y</a:t>
            </a:r>
            <a:r>
              <a:rPr lang="en-US" dirty="0" err="1">
                <a:effectLst/>
                <a:latin typeface="+mj-lt"/>
              </a:rPr>
              <a:t>|</a:t>
            </a:r>
            <a:r>
              <a:rPr lang="en-US" i="1" dirty="0" err="1">
                <a:effectLst/>
                <a:latin typeface="+mj-lt"/>
              </a:rPr>
              <a:t>x</a:t>
            </a:r>
            <a:r>
              <a:rPr lang="en-US" dirty="0">
                <a:effectLst/>
                <a:latin typeface="+mj-lt"/>
              </a:rPr>
              <a:t>) = </a:t>
            </a:r>
            <a:r>
              <a:rPr lang="en-US" i="1" dirty="0">
                <a:effectLst/>
                <a:latin typeface="+mj-lt"/>
              </a:rPr>
              <a:t>P</a:t>
            </a:r>
            <a:r>
              <a:rPr lang="en-US" dirty="0">
                <a:effectLst/>
                <a:latin typeface="+mj-lt"/>
              </a:rPr>
              <a:t>(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baseline="-25000" dirty="0">
                <a:effectLst/>
                <a:latin typeface="+mj-lt"/>
              </a:rPr>
              <a:t>1</a:t>
            </a:r>
            <a:r>
              <a:rPr lang="en-US" dirty="0">
                <a:effectLst/>
                <a:latin typeface="+mj-lt"/>
              </a:rPr>
              <a:t>|</a:t>
            </a:r>
            <a:r>
              <a:rPr lang="en-US" i="1" dirty="0">
                <a:effectLst/>
                <a:latin typeface="+mj-lt"/>
              </a:rPr>
              <a:t>x</a:t>
            </a:r>
            <a:r>
              <a:rPr lang="en-US" dirty="0">
                <a:effectLst/>
                <a:latin typeface="+mj-lt"/>
              </a:rPr>
              <a:t>)</a:t>
            </a:r>
            <a:r>
              <a:rPr lang="en-US" i="1" dirty="0">
                <a:effectLst/>
              </a:rPr>
              <a:t> </a:t>
            </a:r>
            <a:r>
              <a:rPr lang="en-US" i="1" dirty="0">
                <a:effectLst/>
                <a:latin typeface="+mj-lt"/>
              </a:rPr>
              <a:t>P</a:t>
            </a:r>
            <a:r>
              <a:rPr lang="en-US" dirty="0">
                <a:effectLst/>
                <a:latin typeface="+mj-lt"/>
              </a:rPr>
              <a:t>(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baseline="-25000" dirty="0">
                <a:effectLst/>
                <a:latin typeface="+mj-lt"/>
              </a:rPr>
              <a:t>2</a:t>
            </a:r>
            <a:r>
              <a:rPr lang="en-US" dirty="0">
                <a:effectLst/>
                <a:latin typeface="+mj-lt"/>
              </a:rPr>
              <a:t>|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baseline="-25000" dirty="0">
                <a:effectLst/>
                <a:latin typeface="+mj-lt"/>
              </a:rPr>
              <a:t>1</a:t>
            </a:r>
            <a:r>
              <a:rPr lang="en-US" dirty="0">
                <a:effectLst/>
                <a:latin typeface="+mj-lt"/>
              </a:rPr>
              <a:t>, </a:t>
            </a:r>
            <a:r>
              <a:rPr lang="en-US" i="1" dirty="0">
                <a:effectLst/>
                <a:latin typeface="+mj-lt"/>
              </a:rPr>
              <a:t>x</a:t>
            </a:r>
            <a:r>
              <a:rPr lang="en-US" dirty="0">
                <a:effectLst/>
                <a:latin typeface="+mj-lt"/>
              </a:rPr>
              <a:t>)</a:t>
            </a:r>
            <a:r>
              <a:rPr lang="en-US" i="1" dirty="0">
                <a:effectLst/>
                <a:latin typeface="+mj-lt"/>
              </a:rPr>
              <a:t> P</a:t>
            </a:r>
            <a:r>
              <a:rPr lang="en-US" dirty="0">
                <a:effectLst/>
                <a:latin typeface="+mj-lt"/>
              </a:rPr>
              <a:t>(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baseline="-25000" dirty="0">
                <a:effectLst/>
                <a:latin typeface="+mj-lt"/>
              </a:rPr>
              <a:t>3</a:t>
            </a:r>
            <a:r>
              <a:rPr lang="en-US" dirty="0">
                <a:effectLst/>
                <a:latin typeface="+mj-lt"/>
              </a:rPr>
              <a:t>|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baseline="-25000" dirty="0">
                <a:effectLst/>
                <a:latin typeface="+mj-lt"/>
              </a:rPr>
              <a:t>1</a:t>
            </a:r>
            <a:r>
              <a:rPr lang="en-US" dirty="0">
                <a:effectLst/>
              </a:rPr>
              <a:t>, 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baseline="-25000" dirty="0">
                <a:effectLst/>
                <a:latin typeface="+mj-lt"/>
              </a:rPr>
              <a:t>2</a:t>
            </a:r>
            <a:r>
              <a:rPr lang="en-US" dirty="0">
                <a:effectLst/>
              </a:rPr>
              <a:t>, </a:t>
            </a:r>
            <a:r>
              <a:rPr lang="en-US" i="1" dirty="0">
                <a:effectLst/>
                <a:latin typeface="+mj-lt"/>
              </a:rPr>
              <a:t>x</a:t>
            </a:r>
            <a:r>
              <a:rPr lang="en-US" dirty="0">
                <a:effectLst/>
                <a:latin typeface="+mj-lt"/>
              </a:rPr>
              <a:t>)</a:t>
            </a:r>
            <a:r>
              <a:rPr lang="en-US" i="1" dirty="0">
                <a:effectLst/>
                <a:latin typeface="+mj-lt"/>
              </a:rPr>
              <a:t> …, P</a:t>
            </a:r>
            <a:r>
              <a:rPr lang="en-US" dirty="0">
                <a:effectLst/>
                <a:latin typeface="+mj-lt"/>
              </a:rPr>
              <a:t>(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i="1" baseline="-25000" dirty="0">
                <a:effectLst/>
                <a:latin typeface="+mj-lt"/>
              </a:rPr>
              <a:t>T</a:t>
            </a:r>
            <a:r>
              <a:rPr lang="en-US" dirty="0">
                <a:effectLst/>
                <a:latin typeface="+mj-lt"/>
              </a:rPr>
              <a:t>|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baseline="-25000" dirty="0">
                <a:effectLst/>
                <a:latin typeface="+mj-lt"/>
              </a:rPr>
              <a:t>1</a:t>
            </a:r>
            <a:r>
              <a:rPr lang="en-US" dirty="0">
                <a:effectLst/>
                <a:latin typeface="+mj-lt"/>
              </a:rPr>
              <a:t>,…, </a:t>
            </a:r>
            <a:r>
              <a:rPr lang="en-US" i="1" dirty="0">
                <a:effectLst/>
                <a:latin typeface="+mj-lt"/>
              </a:rPr>
              <a:t>y</a:t>
            </a:r>
            <a:r>
              <a:rPr lang="en-US" i="1" baseline="-25000" dirty="0">
                <a:effectLst/>
                <a:latin typeface="+mj-lt"/>
              </a:rPr>
              <a:t>T</a:t>
            </a:r>
            <a:r>
              <a:rPr lang="en-US" baseline="-25000" dirty="0">
                <a:effectLst/>
                <a:latin typeface="+mj-lt"/>
              </a:rPr>
              <a:t>-1</a:t>
            </a:r>
            <a:r>
              <a:rPr lang="en-US" dirty="0">
                <a:effectLst/>
                <a:latin typeface="+mj-lt"/>
              </a:rPr>
              <a:t>, </a:t>
            </a:r>
            <a:r>
              <a:rPr lang="en-US" i="1" dirty="0">
                <a:effectLst/>
                <a:latin typeface="+mj-lt"/>
              </a:rPr>
              <a:t>x</a:t>
            </a:r>
            <a:r>
              <a:rPr lang="en-US" dirty="0">
                <a:effectLst/>
                <a:latin typeface="+mj-lt"/>
              </a:rPr>
              <a:t>)  </a:t>
            </a:r>
          </a:p>
          <a:p>
            <a:pPr marL="0" indent="0">
              <a:buNone/>
            </a:pPr>
            <a:endParaRPr lang="en-US" dirty="0">
              <a:effectLst/>
              <a:latin typeface="+mj-lt"/>
            </a:endParaRPr>
          </a:p>
          <a:p>
            <a:pPr marL="0" indent="0">
              <a:buNone/>
            </a:pPr>
            <a:endParaRPr lang="en-US" dirty="0">
              <a:effectLst/>
              <a:latin typeface="+mj-lt"/>
            </a:endParaRPr>
          </a:p>
          <a:p>
            <a:r>
              <a:rPr lang="en-US" b="1" dirty="0"/>
              <a:t>Question</a:t>
            </a:r>
            <a:r>
              <a:rPr lang="en-US" dirty="0"/>
              <a:t>: How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train</a:t>
            </a:r>
            <a:r>
              <a:rPr lang="en-US" dirty="0"/>
              <a:t> a NMT system?</a:t>
            </a:r>
          </a:p>
          <a:p>
            <a:r>
              <a:rPr lang="en-US" b="1" dirty="0"/>
              <a:t>Answer</a:t>
            </a:r>
            <a:r>
              <a:rPr lang="en-US" dirty="0"/>
              <a:t>: Get a big parallel corpus…</a:t>
            </a:r>
            <a:endParaRPr lang="en-US" dirty="0">
              <a:effectLst/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55026" y="4488336"/>
            <a:ext cx="40916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Probability of next target word, given</a:t>
            </a:r>
          </a:p>
          <a:p>
            <a:pPr algn="r"/>
            <a:r>
              <a:rPr lang="en-US" sz="1800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target words so far and source sentence </a:t>
            </a:r>
            <a:r>
              <a:rPr lang="en-US" sz="1800" b="0" i="1" u="none" strike="noStrike" baseline="0" dirty="0">
                <a:solidFill>
                  <a:srgbClr val="BC57BF"/>
                </a:solidFill>
                <a:latin typeface="Calibri-Italic"/>
              </a:rPr>
              <a:t>x</a:t>
            </a:r>
            <a:endParaRPr lang="en-US" sz="1800" dirty="0"/>
          </a:p>
        </p:txBody>
      </p:sp>
      <p:sp>
        <p:nvSpPr>
          <p:cNvPr id="5" name="Right Brace 4"/>
          <p:cNvSpPr/>
          <p:nvPr/>
        </p:nvSpPr>
        <p:spPr bwMode="auto">
          <a:xfrm rot="5400000">
            <a:off x="8965095" y="3328775"/>
            <a:ext cx="212034" cy="2186608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04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 Neural Machine Translation system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9634" y="5959324"/>
            <a:ext cx="46647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Seq2seq is optimized as a </a:t>
            </a:r>
            <a:r>
              <a:rPr lang="en-US" sz="1800" b="1" i="0" u="none" strike="noStrike" baseline="0" dirty="0">
                <a:solidFill>
                  <a:srgbClr val="3A88FF"/>
                </a:solidFill>
                <a:latin typeface="Calibri-Bold"/>
              </a:rPr>
              <a:t>single system.</a:t>
            </a:r>
          </a:p>
          <a:p>
            <a:pPr algn="ctr"/>
            <a:r>
              <a:rPr lang="en-US" sz="1800" b="0" i="0" u="none" strike="noStrike" baseline="0" dirty="0">
                <a:solidFill>
                  <a:srgbClr val="3A88FF"/>
                </a:solidFill>
                <a:latin typeface="Calibri" panose="020F0502020204030204" pitchFamily="34" charset="0"/>
              </a:rPr>
              <a:t>Backpropagation operates “</a:t>
            </a:r>
            <a:r>
              <a:rPr lang="en-US" sz="1800" b="0" i="1" u="none" strike="noStrike" baseline="0" dirty="0">
                <a:solidFill>
                  <a:srgbClr val="3A88FF"/>
                </a:solidFill>
                <a:latin typeface="Calibri-Italic"/>
              </a:rPr>
              <a:t>end to end”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2693246" y="5387893"/>
            <a:ext cx="27372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Source sentence (from corpus)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64913" y="4797125"/>
            <a:ext cx="4826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&lt;START&gt;   the       poor      don’t     have       any     money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6578" y="4807219"/>
            <a:ext cx="25106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-Italic"/>
              </a:rPr>
              <a:t>les </a:t>
            </a:r>
            <a:r>
              <a:rPr lang="en-US" i="1" dirty="0" err="1">
                <a:latin typeface="Calibri-Italic"/>
              </a:rPr>
              <a:t>pauvres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sont</a:t>
            </a:r>
            <a:r>
              <a:rPr lang="en-US" i="1" dirty="0">
                <a:latin typeface="Calibri-Italic"/>
              </a:rPr>
              <a:t> </a:t>
            </a:r>
            <a:r>
              <a:rPr lang="en-US" i="1" dirty="0" err="1">
                <a:latin typeface="Calibri-Italic"/>
              </a:rPr>
              <a:t>démunis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198294" y="3258371"/>
            <a:ext cx="638078" cy="1472687"/>
            <a:chOff x="3257764" y="3392556"/>
            <a:chExt cx="638078" cy="1472687"/>
          </a:xfrm>
        </p:grpSpPr>
        <p:grpSp>
          <p:nvGrpSpPr>
            <p:cNvPr id="9" name="Group 8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2" name="Rounded Rectangle 11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0" name="Straight Arrow Connector 9"/>
            <p:cNvCxnSpPr>
              <a:endCxn id="12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3548271" y="3258371"/>
            <a:ext cx="638078" cy="1472687"/>
            <a:chOff x="3257764" y="3392556"/>
            <a:chExt cx="638078" cy="1472687"/>
          </a:xfrm>
        </p:grpSpPr>
        <p:grpSp>
          <p:nvGrpSpPr>
            <p:cNvPr id="18" name="Group 17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21" name="Rounded Rectangle 20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Oval 23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" name="Oval 24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9" name="Straight Arrow Connector 18"/>
            <p:cNvCxnSpPr>
              <a:endCxn id="21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2904022" y="3258371"/>
            <a:ext cx="638078" cy="1472687"/>
            <a:chOff x="3257764" y="3392556"/>
            <a:chExt cx="638078" cy="1472687"/>
          </a:xfrm>
        </p:grpSpPr>
        <p:grpSp>
          <p:nvGrpSpPr>
            <p:cNvPr id="27" name="Group 26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30" name="Rounded Rectangle 29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8" name="Straight Arrow Connector 27"/>
            <p:cNvCxnSpPr>
              <a:endCxn id="30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36" name="Left Brace 35"/>
          <p:cNvSpPr/>
          <p:nvPr/>
        </p:nvSpPr>
        <p:spPr bwMode="auto">
          <a:xfrm>
            <a:off x="2273968" y="3311379"/>
            <a:ext cx="264695" cy="781878"/>
          </a:xfrm>
          <a:prstGeom prst="lef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1476549" y="3533041"/>
            <a:ext cx="1293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C10000"/>
                </a:solidFill>
                <a:latin typeface="Calibri" panose="020F0502020204030204" pitchFamily="34" charset="0"/>
              </a:rPr>
              <a:t>Encoder RNN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4847027" y="3244072"/>
            <a:ext cx="1546379" cy="1472687"/>
            <a:chOff x="3257764" y="3392556"/>
            <a:chExt cx="1546379" cy="1472687"/>
          </a:xfrm>
        </p:grpSpPr>
        <p:grpSp>
          <p:nvGrpSpPr>
            <p:cNvPr id="40" name="Group 39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43" name="Rounded Rectangle 42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A50021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41" name="Straight Arrow Connector 40"/>
            <p:cNvCxnSpPr>
              <a:endCxn id="43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3535842" y="3824298"/>
              <a:ext cx="1268301" cy="10906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7687678" y="3271623"/>
            <a:ext cx="638078" cy="1472687"/>
            <a:chOff x="3257764" y="3392556"/>
            <a:chExt cx="638078" cy="1472687"/>
          </a:xfrm>
        </p:grpSpPr>
        <p:grpSp>
          <p:nvGrpSpPr>
            <p:cNvPr id="49" name="Group 48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52" name="Rounded Rectangle 51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50" name="Straight Arrow Connector 49"/>
            <p:cNvCxnSpPr>
              <a:endCxn id="52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V="1">
              <a:off x="353584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7037655" y="3271623"/>
            <a:ext cx="638078" cy="1472687"/>
            <a:chOff x="3257764" y="3392556"/>
            <a:chExt cx="638078" cy="1472687"/>
          </a:xfrm>
        </p:grpSpPr>
        <p:grpSp>
          <p:nvGrpSpPr>
            <p:cNvPr id="58" name="Group 57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61" name="Rounded Rectangle 60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59" name="Straight Arrow Connector 58"/>
            <p:cNvCxnSpPr>
              <a:endCxn id="61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flipV="1">
              <a:off x="353584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6393406" y="3271623"/>
            <a:ext cx="638078" cy="1472687"/>
            <a:chOff x="3257764" y="3392556"/>
            <a:chExt cx="638078" cy="1472687"/>
          </a:xfrm>
        </p:grpSpPr>
        <p:grpSp>
          <p:nvGrpSpPr>
            <p:cNvPr id="67" name="Group 66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70" name="Rounded Rectangle 69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" name="Oval 70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2" name="Oval 71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4" name="Oval 73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8" name="Straight Arrow Connector 67"/>
            <p:cNvCxnSpPr>
              <a:endCxn id="70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3535842" y="3793797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75" name="Group 74"/>
          <p:cNvGrpSpPr/>
          <p:nvPr/>
        </p:nvGrpSpPr>
        <p:grpSpPr>
          <a:xfrm>
            <a:off x="8336411" y="3257324"/>
            <a:ext cx="638078" cy="1472687"/>
            <a:chOff x="3257764" y="3392556"/>
            <a:chExt cx="638078" cy="1472687"/>
          </a:xfrm>
        </p:grpSpPr>
        <p:grpSp>
          <p:nvGrpSpPr>
            <p:cNvPr id="76" name="Group 7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79" name="Rounded Rectangle 7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0" name="Oval 7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1" name="Oval 8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3" name="Oval 8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77" name="Straight Arrow Connector 76"/>
            <p:cNvCxnSpPr>
              <a:endCxn id="79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84" name="Group 83"/>
          <p:cNvGrpSpPr/>
          <p:nvPr/>
        </p:nvGrpSpPr>
        <p:grpSpPr>
          <a:xfrm>
            <a:off x="9604712" y="3245773"/>
            <a:ext cx="638078" cy="1472687"/>
            <a:chOff x="3257764" y="3392556"/>
            <a:chExt cx="638078" cy="1472687"/>
          </a:xfrm>
        </p:grpSpPr>
        <p:grpSp>
          <p:nvGrpSpPr>
            <p:cNvPr id="85" name="Group 84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9" name="Oval 88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0" name="Oval 89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2" name="Oval 91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86" name="Straight Arrow Connector 85"/>
            <p:cNvCxnSpPr>
              <a:endCxn id="88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93" name="Group 92"/>
          <p:cNvGrpSpPr/>
          <p:nvPr/>
        </p:nvGrpSpPr>
        <p:grpSpPr>
          <a:xfrm>
            <a:off x="8954689" y="3245773"/>
            <a:ext cx="638078" cy="1472687"/>
            <a:chOff x="3257764" y="3392556"/>
            <a:chExt cx="638078" cy="1472687"/>
          </a:xfrm>
        </p:grpSpPr>
        <p:grpSp>
          <p:nvGrpSpPr>
            <p:cNvPr id="94" name="Group 93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97" name="Rounded Rectangle 96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8" name="Oval 97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Oval 99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1" name="Oval 100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95" name="Straight Arrow Connector 94"/>
            <p:cNvCxnSpPr>
              <a:endCxn id="97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253445" y="3231474"/>
            <a:ext cx="267423" cy="1472687"/>
            <a:chOff x="3257764" y="3392556"/>
            <a:chExt cx="267423" cy="1472687"/>
          </a:xfrm>
        </p:grpSpPr>
        <p:grpSp>
          <p:nvGrpSpPr>
            <p:cNvPr id="103" name="Group 10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06" name="Rounded Rectangle 10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7" name="Oval 10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9" name="Oval 10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0" name="Oval 10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04" name="Straight Arrow Connector 103"/>
            <p:cNvCxnSpPr>
              <a:endCxn id="106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111" name="Right Brace 110"/>
          <p:cNvSpPr/>
          <p:nvPr/>
        </p:nvSpPr>
        <p:spPr bwMode="auto">
          <a:xfrm>
            <a:off x="10729627" y="3245119"/>
            <a:ext cx="307174" cy="781878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 rot="5400000">
            <a:off x="10631431" y="3551366"/>
            <a:ext cx="131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solidFill>
                  <a:srgbClr val="00B150"/>
                </a:solidFill>
                <a:latin typeface="Calibri" panose="020F0502020204030204" pitchFamily="34" charset="0"/>
              </a:rPr>
              <a:t>Decoder RNN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7272807" y="5358806"/>
            <a:ext cx="26833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>
                <a:latin typeface="Calibri" panose="020F0502020204030204" pitchFamily="34" charset="0"/>
              </a:rPr>
              <a:t>Target sentence (from corpus)</a:t>
            </a:r>
            <a:endParaRPr lang="en-US" dirty="0"/>
          </a:p>
        </p:txBody>
      </p:sp>
      <p:sp>
        <p:nvSpPr>
          <p:cNvPr id="114" name="Right Brace 113"/>
          <p:cNvSpPr/>
          <p:nvPr/>
        </p:nvSpPr>
        <p:spPr bwMode="auto">
          <a:xfrm rot="5400000">
            <a:off x="8346137" y="3017040"/>
            <a:ext cx="239368" cy="4527609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Right Brace 114"/>
          <p:cNvSpPr/>
          <p:nvPr/>
        </p:nvSpPr>
        <p:spPr bwMode="auto">
          <a:xfrm rot="5400000">
            <a:off x="3900332" y="4174964"/>
            <a:ext cx="212034" cy="2186608"/>
          </a:xfrm>
          <a:prstGeom prst="rightBrace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6353650" y="1498626"/>
            <a:ext cx="42370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i="1" u="none" strike="noStrike" baseline="0" dirty="0">
                <a:latin typeface="+mj-lt"/>
              </a:rPr>
              <a:t>J</a:t>
            </a:r>
            <a:r>
              <a:rPr lang="en-US" sz="2000" b="0" i="0" u="none" strike="noStrike" baseline="-25000" dirty="0">
                <a:latin typeface="+mj-lt"/>
              </a:rPr>
              <a:t>1</a:t>
            </a:r>
            <a:r>
              <a:rPr lang="en-US" sz="2000" b="0" i="0" u="none" strike="noStrike" dirty="0">
                <a:latin typeface="+mj-lt"/>
              </a:rPr>
              <a:t>  +  </a:t>
            </a:r>
            <a:r>
              <a:rPr lang="en-US" sz="2000" b="0" i="1" u="none" strike="noStrike" dirty="0">
                <a:latin typeface="+mj-lt"/>
              </a:rPr>
              <a:t>J</a:t>
            </a:r>
            <a:r>
              <a:rPr lang="en-US" sz="2000" b="0" i="0" u="none" strike="noStrike" baseline="-25000" dirty="0">
                <a:latin typeface="+mj-lt"/>
              </a:rPr>
              <a:t>2</a:t>
            </a:r>
            <a:r>
              <a:rPr lang="en-US" sz="2000" b="0" i="0" u="none" strike="noStrike" dirty="0">
                <a:latin typeface="+mj-lt"/>
              </a:rPr>
              <a:t>   +  </a:t>
            </a:r>
            <a:r>
              <a:rPr lang="en-US" sz="2000" b="0" i="1" u="none" strike="noStrike" dirty="0">
                <a:latin typeface="+mj-lt"/>
              </a:rPr>
              <a:t>J</a:t>
            </a:r>
            <a:r>
              <a:rPr lang="en-US" sz="2000" b="0" i="0" u="none" strike="noStrike" baseline="-25000" dirty="0">
                <a:latin typeface="+mj-lt"/>
              </a:rPr>
              <a:t>3</a:t>
            </a:r>
            <a:r>
              <a:rPr lang="en-US" sz="2000" b="0" i="0" u="none" strike="noStrike" dirty="0">
                <a:latin typeface="+mj-lt"/>
              </a:rPr>
              <a:t>   +  </a:t>
            </a:r>
            <a:r>
              <a:rPr lang="en-US" sz="2000" b="0" i="1" u="none" strike="noStrike" dirty="0">
                <a:latin typeface="+mj-lt"/>
              </a:rPr>
              <a:t>J</a:t>
            </a:r>
            <a:r>
              <a:rPr lang="en-US" sz="2000" b="0" i="0" u="none" strike="noStrike" baseline="-25000" dirty="0">
                <a:latin typeface="+mj-lt"/>
              </a:rPr>
              <a:t>4</a:t>
            </a:r>
            <a:r>
              <a:rPr lang="en-US" sz="2000" b="0" i="0" u="none" strike="noStrike" dirty="0">
                <a:latin typeface="+mj-lt"/>
              </a:rPr>
              <a:t>   +  </a:t>
            </a:r>
            <a:r>
              <a:rPr lang="en-US" sz="2000" b="0" i="1" u="none" strike="noStrike" dirty="0">
                <a:latin typeface="+mj-lt"/>
              </a:rPr>
              <a:t>J</a:t>
            </a:r>
            <a:r>
              <a:rPr lang="en-US" sz="2000" b="0" i="0" u="none" strike="noStrike" baseline="-25000" dirty="0">
                <a:latin typeface="+mj-lt"/>
              </a:rPr>
              <a:t>5</a:t>
            </a:r>
            <a:r>
              <a:rPr lang="en-US" sz="2000" b="0" i="0" u="none" strike="noStrike" dirty="0">
                <a:latin typeface="+mj-lt"/>
              </a:rPr>
              <a:t>   +  </a:t>
            </a:r>
            <a:r>
              <a:rPr lang="en-US" sz="2000" b="0" i="1" u="none" strike="noStrike" dirty="0">
                <a:latin typeface="+mj-lt"/>
              </a:rPr>
              <a:t>J</a:t>
            </a:r>
            <a:r>
              <a:rPr lang="en-US" sz="2000" b="0" i="0" u="none" strike="noStrike" baseline="-25000" dirty="0">
                <a:latin typeface="+mj-lt"/>
              </a:rPr>
              <a:t>6</a:t>
            </a:r>
            <a:r>
              <a:rPr lang="en-US" sz="2000" b="0" i="0" u="none" strike="noStrike" dirty="0">
                <a:latin typeface="+mj-lt"/>
              </a:rPr>
              <a:t>  +  </a:t>
            </a:r>
            <a:r>
              <a:rPr lang="en-US" sz="2000" b="0" i="1" u="none" strike="noStrike" dirty="0">
                <a:latin typeface="+mj-lt"/>
              </a:rPr>
              <a:t>J</a:t>
            </a:r>
            <a:r>
              <a:rPr lang="en-US" sz="2000" b="0" i="0" u="none" strike="noStrike" baseline="-25000" dirty="0">
                <a:latin typeface="+mj-lt"/>
              </a:rPr>
              <a:t>7</a:t>
            </a:r>
            <a:endParaRPr lang="en-US" baseline="-250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3801997" y="1270416"/>
                <a:ext cx="2090059" cy="863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  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997" y="1270416"/>
                <a:ext cx="2090059" cy="8638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Rectangle 119"/>
          <p:cNvSpPr/>
          <p:nvPr/>
        </p:nvSpPr>
        <p:spPr>
          <a:xfrm>
            <a:off x="6359688" y="2353054"/>
            <a:ext cx="42691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2000" b="0" i="1" u="none" strike="noStrike" baseline="0" dirty="0">
                <a:latin typeface="+mj-lt"/>
              </a:rPr>
              <a:t>ŷ</a:t>
            </a:r>
            <a:r>
              <a:rPr lang="en-US" sz="2000" b="0" i="0" u="none" strike="noStrike" baseline="-25000" dirty="0">
                <a:latin typeface="+mj-lt"/>
              </a:rPr>
              <a:t>1</a:t>
            </a:r>
            <a:r>
              <a:rPr lang="en-US" sz="2000" b="0" i="0" u="none" strike="noStrike" dirty="0">
                <a:latin typeface="+mj-lt"/>
              </a:rPr>
              <a:t>  </a:t>
            </a:r>
            <a:r>
              <a:rPr lang="en-US" sz="2000" dirty="0">
                <a:latin typeface="+mj-lt"/>
              </a:rPr>
              <a:t>   </a:t>
            </a:r>
            <a:r>
              <a:rPr lang="en-US" sz="2000" b="0" i="0" u="none" strike="noStrike" dirty="0">
                <a:latin typeface="+mj-lt"/>
              </a:rPr>
              <a:t>  </a:t>
            </a:r>
            <a:r>
              <a:rPr lang="cy-GB" sz="2000" i="1" dirty="0"/>
              <a:t>ŷ</a:t>
            </a:r>
            <a:r>
              <a:rPr lang="en-US" sz="2000" b="0" i="0" u="none" strike="noStrike" baseline="-25000" dirty="0">
                <a:latin typeface="+mj-lt"/>
              </a:rPr>
              <a:t>2</a:t>
            </a:r>
            <a:r>
              <a:rPr lang="en-US" sz="2000" b="0" i="0" u="none" strike="noStrike" dirty="0">
                <a:latin typeface="+mj-lt"/>
              </a:rPr>
              <a:t>       </a:t>
            </a:r>
            <a:r>
              <a:rPr lang="cy-GB" sz="2000" i="1" dirty="0"/>
              <a:t>ŷ</a:t>
            </a:r>
            <a:r>
              <a:rPr lang="en-US" sz="2000" b="0" i="0" u="none" strike="noStrike" baseline="-25000" dirty="0">
                <a:latin typeface="+mj-lt"/>
              </a:rPr>
              <a:t>3</a:t>
            </a:r>
            <a:r>
              <a:rPr lang="en-US" sz="2000" b="0" i="0" u="none" strike="noStrike" dirty="0">
                <a:latin typeface="+mj-lt"/>
              </a:rPr>
              <a:t>       </a:t>
            </a:r>
            <a:r>
              <a:rPr lang="cy-GB" sz="2000" i="1" dirty="0"/>
              <a:t>ŷ</a:t>
            </a:r>
            <a:r>
              <a:rPr lang="en-US" sz="2000" b="0" i="0" u="none" strike="noStrike" baseline="-25000" dirty="0">
                <a:latin typeface="+mj-lt"/>
              </a:rPr>
              <a:t>4</a:t>
            </a:r>
            <a:r>
              <a:rPr lang="en-US" sz="2000" b="0" i="0" u="none" strike="noStrike" dirty="0">
                <a:latin typeface="+mj-lt"/>
              </a:rPr>
              <a:t>       </a:t>
            </a:r>
            <a:r>
              <a:rPr lang="cy-GB" sz="2000" i="1" dirty="0"/>
              <a:t>ŷ</a:t>
            </a:r>
            <a:r>
              <a:rPr lang="en-US" sz="2000" b="0" i="0" u="none" strike="noStrike" baseline="-25000" dirty="0">
                <a:latin typeface="+mj-lt"/>
              </a:rPr>
              <a:t>5</a:t>
            </a:r>
            <a:r>
              <a:rPr lang="en-US" sz="2000" b="0" i="0" u="none" strike="noStrike" dirty="0">
                <a:latin typeface="+mj-lt"/>
              </a:rPr>
              <a:t>       </a:t>
            </a:r>
            <a:r>
              <a:rPr lang="cy-GB" sz="2000" i="1" dirty="0"/>
              <a:t>ŷ</a:t>
            </a:r>
            <a:r>
              <a:rPr lang="en-US" sz="2000" b="0" i="0" u="none" strike="noStrike" baseline="-25000" dirty="0">
                <a:latin typeface="+mj-lt"/>
              </a:rPr>
              <a:t>6</a:t>
            </a:r>
            <a:r>
              <a:rPr lang="en-US" sz="2000" b="0" i="0" u="none" strike="noStrike" dirty="0">
                <a:latin typeface="+mj-lt"/>
              </a:rPr>
              <a:t>       </a:t>
            </a:r>
            <a:r>
              <a:rPr lang="cy-GB" sz="2000" i="1" dirty="0"/>
              <a:t>ŷ</a:t>
            </a:r>
            <a:r>
              <a:rPr lang="en-US" sz="2000" b="0" i="0" u="none" strike="noStrike" baseline="-25000" dirty="0">
                <a:latin typeface="+mj-lt"/>
              </a:rPr>
              <a:t>7</a:t>
            </a:r>
            <a:endParaRPr lang="en-US" baseline="-25000" dirty="0">
              <a:latin typeface="+mj-lt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6520545" y="2675851"/>
            <a:ext cx="3866611" cy="601019"/>
            <a:chOff x="6520545" y="2635577"/>
            <a:chExt cx="3866611" cy="641293"/>
          </a:xfrm>
        </p:grpSpPr>
        <p:cxnSp>
          <p:nvCxnSpPr>
            <p:cNvPr id="121" name="Straight Arrow Connector 120"/>
            <p:cNvCxnSpPr>
              <a:stCxn id="70" idx="0"/>
            </p:cNvCxnSpPr>
            <p:nvPr/>
          </p:nvCxnSpPr>
          <p:spPr bwMode="auto">
            <a:xfrm flipH="1" flipV="1">
              <a:off x="6520545" y="2682204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23" name="Straight Arrow Connector 122"/>
            <p:cNvCxnSpPr/>
            <p:nvPr/>
          </p:nvCxnSpPr>
          <p:spPr bwMode="auto">
            <a:xfrm flipH="1" flipV="1">
              <a:off x="7165161" y="2687451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24" name="Straight Arrow Connector 123"/>
            <p:cNvCxnSpPr/>
            <p:nvPr/>
          </p:nvCxnSpPr>
          <p:spPr bwMode="auto">
            <a:xfrm flipH="1" flipV="1">
              <a:off x="7805938" y="2667720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25" name="Straight Arrow Connector 124"/>
            <p:cNvCxnSpPr/>
            <p:nvPr/>
          </p:nvCxnSpPr>
          <p:spPr bwMode="auto">
            <a:xfrm flipH="1" flipV="1">
              <a:off x="8449743" y="2675742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26" name="Straight Arrow Connector 125"/>
            <p:cNvCxnSpPr/>
            <p:nvPr/>
          </p:nvCxnSpPr>
          <p:spPr bwMode="auto">
            <a:xfrm flipH="1" flipV="1">
              <a:off x="9095634" y="2644086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27" name="Straight Arrow Connector 126"/>
            <p:cNvCxnSpPr/>
            <p:nvPr/>
          </p:nvCxnSpPr>
          <p:spPr bwMode="auto">
            <a:xfrm flipH="1" flipV="1">
              <a:off x="9738423" y="2635577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28" name="Straight Arrow Connector 127"/>
            <p:cNvCxnSpPr/>
            <p:nvPr/>
          </p:nvCxnSpPr>
          <p:spPr bwMode="auto">
            <a:xfrm flipH="1" flipV="1">
              <a:off x="10380583" y="2642360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136" name="Rectangle 135"/>
          <p:cNvSpPr/>
          <p:nvPr/>
        </p:nvSpPr>
        <p:spPr>
          <a:xfrm>
            <a:off x="5936277" y="910215"/>
            <a:ext cx="13534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= negative log</a:t>
            </a:r>
          </a:p>
          <a:p>
            <a:r>
              <a:rPr lang="en-US" b="0" i="0" u="none" strike="noStrike" baseline="0" dirty="0" err="1">
                <a:solidFill>
                  <a:srgbClr val="BC57BF"/>
                </a:solidFill>
                <a:latin typeface="Calibri" panose="020F0502020204030204" pitchFamily="34" charset="0"/>
              </a:rPr>
              <a:t>prob</a:t>
            </a:r>
            <a:r>
              <a:rPr lang="en-US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 of “the”</a:t>
            </a:r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>
            <a:off x="7865436" y="858177"/>
            <a:ext cx="14416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= negative log</a:t>
            </a:r>
          </a:p>
          <a:p>
            <a:r>
              <a:rPr lang="en-US" b="0" i="0" u="none" strike="noStrike" baseline="0" dirty="0" err="1">
                <a:solidFill>
                  <a:srgbClr val="BC57BF"/>
                </a:solidFill>
                <a:latin typeface="Calibri" panose="020F0502020204030204" pitchFamily="34" charset="0"/>
              </a:rPr>
              <a:t>prob</a:t>
            </a:r>
            <a:r>
              <a:rPr lang="en-US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 of “have”</a:t>
            </a:r>
            <a:endParaRPr lang="en-US" dirty="0"/>
          </a:p>
        </p:txBody>
      </p:sp>
      <p:sp>
        <p:nvSpPr>
          <p:cNvPr id="140" name="Rectangle 139"/>
          <p:cNvSpPr/>
          <p:nvPr/>
        </p:nvSpPr>
        <p:spPr bwMode="auto">
          <a:xfrm>
            <a:off x="6302531" y="1521494"/>
            <a:ext cx="447087" cy="403746"/>
          </a:xfrm>
          <a:prstGeom prst="rect">
            <a:avLst/>
          </a:prstGeom>
          <a:noFill/>
          <a:ln w="38100" cap="sq" cmpd="sng" algn="ctr">
            <a:solidFill>
              <a:srgbClr val="6600FF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8214917" y="1498608"/>
            <a:ext cx="447087" cy="403746"/>
          </a:xfrm>
          <a:prstGeom prst="rect">
            <a:avLst/>
          </a:prstGeom>
          <a:noFill/>
          <a:ln w="38100" cap="sq" cmpd="sng" algn="ctr">
            <a:solidFill>
              <a:srgbClr val="6600FF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9882790" y="882396"/>
            <a:ext cx="13276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= negative log</a:t>
            </a:r>
          </a:p>
          <a:p>
            <a:r>
              <a:rPr lang="en-US" b="0" i="0" u="none" strike="noStrike" baseline="0" dirty="0" err="1">
                <a:solidFill>
                  <a:srgbClr val="BC57BF"/>
                </a:solidFill>
                <a:latin typeface="Calibri" panose="020F0502020204030204" pitchFamily="34" charset="0"/>
              </a:rPr>
              <a:t>prob</a:t>
            </a:r>
            <a:r>
              <a:rPr lang="en-US" b="0" i="0" u="none" strike="noStrike" baseline="0" dirty="0">
                <a:solidFill>
                  <a:srgbClr val="BC57BF"/>
                </a:solidFill>
                <a:latin typeface="Calibri" panose="020F0502020204030204" pitchFamily="34" charset="0"/>
              </a:rPr>
              <a:t> of &lt;END</a:t>
            </a:r>
            <a:endParaRPr lang="en-US" dirty="0"/>
          </a:p>
        </p:txBody>
      </p:sp>
      <p:sp>
        <p:nvSpPr>
          <p:cNvPr id="143" name="Rectangle 142"/>
          <p:cNvSpPr/>
          <p:nvPr/>
        </p:nvSpPr>
        <p:spPr bwMode="auto">
          <a:xfrm>
            <a:off x="10127303" y="1492178"/>
            <a:ext cx="447087" cy="403746"/>
          </a:xfrm>
          <a:prstGeom prst="rect">
            <a:avLst/>
          </a:prstGeom>
          <a:noFill/>
          <a:ln w="38100" cap="sq" cmpd="sng" algn="ctr">
            <a:solidFill>
              <a:srgbClr val="6600FF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6505154" y="1925222"/>
            <a:ext cx="3866611" cy="504178"/>
            <a:chOff x="6520545" y="2635577"/>
            <a:chExt cx="3866611" cy="641293"/>
          </a:xfrm>
        </p:grpSpPr>
        <p:cxnSp>
          <p:nvCxnSpPr>
            <p:cNvPr id="152" name="Straight Arrow Connector 151"/>
            <p:cNvCxnSpPr/>
            <p:nvPr/>
          </p:nvCxnSpPr>
          <p:spPr bwMode="auto">
            <a:xfrm flipH="1" flipV="1">
              <a:off x="6520545" y="2682204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53" name="Straight Arrow Connector 152"/>
            <p:cNvCxnSpPr/>
            <p:nvPr/>
          </p:nvCxnSpPr>
          <p:spPr bwMode="auto">
            <a:xfrm flipH="1" flipV="1">
              <a:off x="7165161" y="2687451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54" name="Straight Arrow Connector 153"/>
            <p:cNvCxnSpPr/>
            <p:nvPr/>
          </p:nvCxnSpPr>
          <p:spPr bwMode="auto">
            <a:xfrm flipH="1" flipV="1">
              <a:off x="7805938" y="2667720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55" name="Straight Arrow Connector 154"/>
            <p:cNvCxnSpPr/>
            <p:nvPr/>
          </p:nvCxnSpPr>
          <p:spPr bwMode="auto">
            <a:xfrm flipH="1" flipV="1">
              <a:off x="8449743" y="2675742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56" name="Straight Arrow Connector 155"/>
            <p:cNvCxnSpPr/>
            <p:nvPr/>
          </p:nvCxnSpPr>
          <p:spPr bwMode="auto">
            <a:xfrm flipH="1" flipV="1">
              <a:off x="9095634" y="2644086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57" name="Straight Arrow Connector 156"/>
            <p:cNvCxnSpPr/>
            <p:nvPr/>
          </p:nvCxnSpPr>
          <p:spPr bwMode="auto">
            <a:xfrm flipH="1" flipV="1">
              <a:off x="9738423" y="2635577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58" name="Straight Arrow Connector 157"/>
            <p:cNvCxnSpPr/>
            <p:nvPr/>
          </p:nvCxnSpPr>
          <p:spPr bwMode="auto">
            <a:xfrm flipH="1" flipV="1">
              <a:off x="10380583" y="2642360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cxnSp>
        <p:nvCxnSpPr>
          <p:cNvPr id="160" name="Straight Arrow Connector 159"/>
          <p:cNvCxnSpPr/>
          <p:nvPr/>
        </p:nvCxnSpPr>
        <p:spPr bwMode="auto">
          <a:xfrm>
            <a:off x="6526075" y="1938492"/>
            <a:ext cx="1042" cy="1775778"/>
          </a:xfrm>
          <a:prstGeom prst="straightConnector1">
            <a:avLst/>
          </a:prstGeom>
          <a:solidFill>
            <a:schemeClr val="accent1"/>
          </a:solidFill>
          <a:ln w="76200" cap="sq" cmpd="sng" algn="ctr">
            <a:solidFill>
              <a:srgbClr val="00B0F0">
                <a:alpha val="60000"/>
              </a:srgbClr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63" name="Straight Arrow Connector 162"/>
          <p:cNvCxnSpPr/>
          <p:nvPr/>
        </p:nvCxnSpPr>
        <p:spPr bwMode="auto">
          <a:xfrm>
            <a:off x="7183687" y="1971729"/>
            <a:ext cx="1042" cy="1775778"/>
          </a:xfrm>
          <a:prstGeom prst="straightConnector1">
            <a:avLst/>
          </a:prstGeom>
          <a:solidFill>
            <a:schemeClr val="accent1"/>
          </a:solidFill>
          <a:ln w="76200" cap="sq" cmpd="sng" algn="ctr">
            <a:solidFill>
              <a:srgbClr val="00B0F0">
                <a:alpha val="60000"/>
              </a:srgbClr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>
            <a:off x="7814011" y="1924217"/>
            <a:ext cx="1042" cy="1775778"/>
          </a:xfrm>
          <a:prstGeom prst="straightConnector1">
            <a:avLst/>
          </a:prstGeom>
          <a:solidFill>
            <a:schemeClr val="accent1"/>
          </a:solidFill>
          <a:ln w="76200" cap="sq" cmpd="sng" algn="ctr">
            <a:solidFill>
              <a:srgbClr val="00B0F0">
                <a:alpha val="60000"/>
              </a:srgbClr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65" name="Straight Arrow Connector 164"/>
          <p:cNvCxnSpPr/>
          <p:nvPr/>
        </p:nvCxnSpPr>
        <p:spPr bwMode="auto">
          <a:xfrm>
            <a:off x="8461122" y="1978528"/>
            <a:ext cx="1042" cy="1775778"/>
          </a:xfrm>
          <a:prstGeom prst="straightConnector1">
            <a:avLst/>
          </a:prstGeom>
          <a:solidFill>
            <a:schemeClr val="accent1"/>
          </a:solidFill>
          <a:ln w="76200" cap="sq" cmpd="sng" algn="ctr">
            <a:solidFill>
              <a:srgbClr val="00B0F0">
                <a:alpha val="60000"/>
              </a:srgbClr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9083904" y="1924217"/>
            <a:ext cx="1042" cy="1775778"/>
          </a:xfrm>
          <a:prstGeom prst="straightConnector1">
            <a:avLst/>
          </a:prstGeom>
          <a:solidFill>
            <a:schemeClr val="accent1"/>
          </a:solidFill>
          <a:ln w="76200" cap="sq" cmpd="sng" algn="ctr">
            <a:solidFill>
              <a:srgbClr val="00B0F0">
                <a:alpha val="60000"/>
              </a:srgbClr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67" name="Straight Arrow Connector 166"/>
          <p:cNvCxnSpPr/>
          <p:nvPr/>
        </p:nvCxnSpPr>
        <p:spPr bwMode="auto">
          <a:xfrm>
            <a:off x="9733157" y="1950492"/>
            <a:ext cx="18518" cy="1724676"/>
          </a:xfrm>
          <a:prstGeom prst="straightConnector1">
            <a:avLst/>
          </a:prstGeom>
          <a:solidFill>
            <a:schemeClr val="accent1"/>
          </a:solidFill>
          <a:ln w="76200" cap="sq" cmpd="sng" algn="ctr">
            <a:solidFill>
              <a:srgbClr val="00B0F0">
                <a:alpha val="60000"/>
              </a:srgbClr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68" name="Straight Arrow Connector 167"/>
          <p:cNvCxnSpPr/>
          <p:nvPr/>
        </p:nvCxnSpPr>
        <p:spPr bwMode="auto">
          <a:xfrm>
            <a:off x="10367790" y="1961646"/>
            <a:ext cx="32618" cy="1819698"/>
          </a:xfrm>
          <a:prstGeom prst="straightConnector1">
            <a:avLst/>
          </a:prstGeom>
          <a:solidFill>
            <a:schemeClr val="accent1"/>
          </a:solidFill>
          <a:ln w="76200" cap="sq" cmpd="sng" algn="ctr">
            <a:solidFill>
              <a:srgbClr val="00B0F0">
                <a:alpha val="60000"/>
              </a:srgbClr>
            </a:solidFill>
            <a:prstDash val="solid"/>
            <a:miter lim="800000"/>
            <a:headEnd type="none" w="sm" len="sm"/>
            <a:tailEnd type="triangle"/>
          </a:ln>
          <a:effectLst/>
        </p:spPr>
      </p:cxnSp>
      <p:cxnSp>
        <p:nvCxnSpPr>
          <p:cNvPr id="169" name="Straight Arrow Connector 168"/>
          <p:cNvCxnSpPr/>
          <p:nvPr/>
        </p:nvCxnSpPr>
        <p:spPr bwMode="auto">
          <a:xfrm flipH="1">
            <a:off x="2406315" y="3664960"/>
            <a:ext cx="7965126" cy="34738"/>
          </a:xfrm>
          <a:prstGeom prst="straightConnector1">
            <a:avLst/>
          </a:prstGeom>
          <a:solidFill>
            <a:schemeClr val="accent1"/>
          </a:solidFill>
          <a:ln w="76200" cap="sq" cmpd="sng" algn="ctr">
            <a:solidFill>
              <a:srgbClr val="00B0F0">
                <a:alpha val="60000"/>
              </a:srgbClr>
            </a:solidFill>
            <a:prstDash val="solid"/>
            <a:miter lim="800000"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6776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Better-than-greedy decoding?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showed how to generate (or “decode”) the target sentence by taking </a:t>
            </a:r>
            <a:r>
              <a:rPr lang="en-US" dirty="0" err="1">
                <a:latin typeface="+mj-lt"/>
              </a:rPr>
              <a:t>argmax</a:t>
            </a:r>
            <a:r>
              <a:rPr lang="en-US" dirty="0"/>
              <a:t> on each step of the decoder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greedy decoding</a:t>
            </a:r>
            <a:r>
              <a:rPr lang="en-US" dirty="0"/>
              <a:t> (take most probable word on each step)</a:t>
            </a:r>
          </a:p>
          <a:p>
            <a:r>
              <a:rPr lang="en-US" b="1" dirty="0">
                <a:solidFill>
                  <a:srgbClr val="C00000"/>
                </a:solidFill>
              </a:rPr>
              <a:t>Problems?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005733" y="5074805"/>
            <a:ext cx="48266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&lt;START&gt;   the       poor      don’t     have       any     money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5628498" y="3549303"/>
            <a:ext cx="638078" cy="1472687"/>
            <a:chOff x="3257764" y="3392556"/>
            <a:chExt cx="638078" cy="1472687"/>
          </a:xfrm>
        </p:grpSpPr>
        <p:grpSp>
          <p:nvGrpSpPr>
            <p:cNvPr id="77" name="Group 76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80" name="Rounded Rectangle 79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1" name="Oval 80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3" name="Oval 82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4" name="Oval 83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78" name="Straight Arrow Connector 77"/>
            <p:cNvCxnSpPr>
              <a:endCxn id="80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85" name="Group 84"/>
          <p:cNvGrpSpPr/>
          <p:nvPr/>
        </p:nvGrpSpPr>
        <p:grpSpPr>
          <a:xfrm>
            <a:off x="4978475" y="3549303"/>
            <a:ext cx="638078" cy="1472687"/>
            <a:chOff x="3257764" y="3392556"/>
            <a:chExt cx="638078" cy="1472687"/>
          </a:xfrm>
        </p:grpSpPr>
        <p:grpSp>
          <p:nvGrpSpPr>
            <p:cNvPr id="86" name="Group 85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89" name="Rounded Rectangle 88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0" name="Oval 89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2" name="Oval 91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3" name="Oval 92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87" name="Straight Arrow Connector 86"/>
            <p:cNvCxnSpPr>
              <a:endCxn id="89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94" name="Group 93"/>
          <p:cNvGrpSpPr/>
          <p:nvPr/>
        </p:nvGrpSpPr>
        <p:grpSpPr>
          <a:xfrm>
            <a:off x="4334226" y="3549303"/>
            <a:ext cx="638078" cy="1472687"/>
            <a:chOff x="3257764" y="3392556"/>
            <a:chExt cx="638078" cy="1472687"/>
          </a:xfrm>
        </p:grpSpPr>
        <p:grpSp>
          <p:nvGrpSpPr>
            <p:cNvPr id="95" name="Group 94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98" name="Rounded Rectangle 97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Oval 99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1" name="Oval 100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96" name="Straight Arrow Connector 95"/>
            <p:cNvCxnSpPr>
              <a:endCxn id="98" idx="2"/>
            </p:cNvCxnSpPr>
            <p:nvPr/>
          </p:nvCxnSpPr>
          <p:spPr bwMode="auto">
            <a:xfrm flipV="1">
              <a:off x="3388588" y="4174434"/>
              <a:ext cx="2888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97" name="Straight Arrow Connector 96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6277231" y="3535004"/>
            <a:ext cx="638078" cy="1472687"/>
            <a:chOff x="3257764" y="3392556"/>
            <a:chExt cx="638078" cy="1472687"/>
          </a:xfrm>
        </p:grpSpPr>
        <p:grpSp>
          <p:nvGrpSpPr>
            <p:cNvPr id="104" name="Group 103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07" name="Rounded Rectangle 106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9" name="Oval 108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0" name="Oval 109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1" name="Oval 110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05" name="Straight Arrow Connector 104"/>
            <p:cNvCxnSpPr>
              <a:endCxn id="107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06" name="Straight Arrow Connector 105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12" name="Group 111"/>
          <p:cNvGrpSpPr/>
          <p:nvPr/>
        </p:nvGrpSpPr>
        <p:grpSpPr>
          <a:xfrm>
            <a:off x="7545532" y="3523453"/>
            <a:ext cx="638078" cy="1472687"/>
            <a:chOff x="3257764" y="3392556"/>
            <a:chExt cx="638078" cy="1472687"/>
          </a:xfrm>
        </p:grpSpPr>
        <p:grpSp>
          <p:nvGrpSpPr>
            <p:cNvPr id="113" name="Group 112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16" name="Rounded Rectangle 115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7" name="Oval 116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8" name="Oval 117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9" name="Oval 118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14" name="Straight Arrow Connector 113"/>
            <p:cNvCxnSpPr>
              <a:endCxn id="116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15" name="Straight Arrow Connector 114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21" name="Group 120"/>
          <p:cNvGrpSpPr/>
          <p:nvPr/>
        </p:nvGrpSpPr>
        <p:grpSpPr>
          <a:xfrm>
            <a:off x="6895509" y="3523453"/>
            <a:ext cx="638078" cy="1472687"/>
            <a:chOff x="3257764" y="3392556"/>
            <a:chExt cx="638078" cy="1472687"/>
          </a:xfrm>
        </p:grpSpPr>
        <p:grpSp>
          <p:nvGrpSpPr>
            <p:cNvPr id="122" name="Group 121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25" name="Rounded Rectangle 124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7" name="Oval 126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Oval 127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Oval 128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23" name="Straight Arrow Connector 122"/>
            <p:cNvCxnSpPr>
              <a:endCxn id="125" idx="2"/>
            </p:cNvCxnSpPr>
            <p:nvPr/>
          </p:nvCxnSpPr>
          <p:spPr bwMode="auto">
            <a:xfrm flipH="1" flipV="1">
              <a:off x="3391476" y="4174434"/>
              <a:ext cx="2886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24" name="Straight Arrow Connector 123"/>
            <p:cNvCxnSpPr/>
            <p:nvPr/>
          </p:nvCxnSpPr>
          <p:spPr bwMode="auto">
            <a:xfrm flipV="1">
              <a:off x="3535842" y="3820301"/>
              <a:ext cx="360000" cy="164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30" name="Group 129"/>
          <p:cNvGrpSpPr/>
          <p:nvPr/>
        </p:nvGrpSpPr>
        <p:grpSpPr>
          <a:xfrm>
            <a:off x="8194265" y="3509154"/>
            <a:ext cx="267423" cy="1472687"/>
            <a:chOff x="3257764" y="3392556"/>
            <a:chExt cx="267423" cy="1472687"/>
          </a:xfrm>
        </p:grpSpPr>
        <p:grpSp>
          <p:nvGrpSpPr>
            <p:cNvPr id="131" name="Group 130"/>
            <p:cNvGrpSpPr/>
            <p:nvPr/>
          </p:nvGrpSpPr>
          <p:grpSpPr>
            <a:xfrm>
              <a:off x="3257764" y="3392556"/>
              <a:ext cx="267423" cy="781878"/>
              <a:chOff x="6373104" y="3356773"/>
              <a:chExt cx="267423" cy="781878"/>
            </a:xfrm>
          </p:grpSpPr>
          <p:sp>
            <p:nvSpPr>
              <p:cNvPr id="133" name="Rounded Rectangle 132"/>
              <p:cNvSpPr/>
              <p:nvPr/>
            </p:nvSpPr>
            <p:spPr bwMode="auto">
              <a:xfrm>
                <a:off x="6373104" y="3356773"/>
                <a:ext cx="267423" cy="781878"/>
              </a:xfrm>
              <a:prstGeom prst="roundRect">
                <a:avLst/>
              </a:prstGeom>
              <a:noFill/>
              <a:ln w="1905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4" name="Oval 133"/>
              <p:cNvSpPr>
                <a:spLocks noChangeAspect="1"/>
              </p:cNvSpPr>
              <p:nvPr/>
            </p:nvSpPr>
            <p:spPr bwMode="auto">
              <a:xfrm>
                <a:off x="6445615" y="3423459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5" name="Oval 134"/>
              <p:cNvSpPr>
                <a:spLocks noChangeAspect="1"/>
              </p:cNvSpPr>
              <p:nvPr/>
            </p:nvSpPr>
            <p:spPr bwMode="auto">
              <a:xfrm>
                <a:off x="6445615" y="3602783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6" name="Oval 135"/>
              <p:cNvSpPr>
                <a:spLocks noChangeAspect="1"/>
              </p:cNvSpPr>
              <p:nvPr/>
            </p:nvSpPr>
            <p:spPr bwMode="auto">
              <a:xfrm>
                <a:off x="6445615" y="3786168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7" name="Oval 136"/>
              <p:cNvSpPr>
                <a:spLocks noChangeAspect="1"/>
              </p:cNvSpPr>
              <p:nvPr/>
            </p:nvSpPr>
            <p:spPr bwMode="auto">
              <a:xfrm>
                <a:off x="6445615" y="3965492"/>
                <a:ext cx="122400" cy="120475"/>
              </a:xfrm>
              <a:prstGeom prst="ellipse">
                <a:avLst/>
              </a:prstGeom>
              <a:solidFill>
                <a:srgbClr val="00B050"/>
              </a:solidFill>
              <a:ln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32" name="Straight Arrow Connector 131"/>
            <p:cNvCxnSpPr>
              <a:endCxn id="133" idx="2"/>
            </p:cNvCxnSpPr>
            <p:nvPr/>
          </p:nvCxnSpPr>
          <p:spPr bwMode="auto">
            <a:xfrm flipV="1">
              <a:off x="3391475" y="4174434"/>
              <a:ext cx="1" cy="69080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grpSp>
        <p:nvGrpSpPr>
          <p:cNvPr id="138" name="Group 137"/>
          <p:cNvGrpSpPr/>
          <p:nvPr/>
        </p:nvGrpSpPr>
        <p:grpSpPr>
          <a:xfrm>
            <a:off x="4461364" y="2739680"/>
            <a:ext cx="3866612" cy="809625"/>
            <a:chOff x="6520544" y="2635577"/>
            <a:chExt cx="3866612" cy="635694"/>
          </a:xfrm>
        </p:grpSpPr>
        <p:cxnSp>
          <p:nvCxnSpPr>
            <p:cNvPr id="139" name="Straight Arrow Connector 138"/>
            <p:cNvCxnSpPr/>
            <p:nvPr/>
          </p:nvCxnSpPr>
          <p:spPr bwMode="auto">
            <a:xfrm flipH="1" flipV="1">
              <a:off x="6520544" y="2681851"/>
              <a:ext cx="6573" cy="58942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 flipV="1">
              <a:off x="7165161" y="2673311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41" name="Straight Arrow Connector 140"/>
            <p:cNvCxnSpPr/>
            <p:nvPr/>
          </p:nvCxnSpPr>
          <p:spPr bwMode="auto">
            <a:xfrm flipH="1" flipV="1">
              <a:off x="7805938" y="2667720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42" name="Straight Arrow Connector 141"/>
            <p:cNvCxnSpPr/>
            <p:nvPr/>
          </p:nvCxnSpPr>
          <p:spPr bwMode="auto">
            <a:xfrm flipH="1" flipV="1">
              <a:off x="8449743" y="2661602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43" name="Straight Arrow Connector 142"/>
            <p:cNvCxnSpPr/>
            <p:nvPr/>
          </p:nvCxnSpPr>
          <p:spPr bwMode="auto">
            <a:xfrm flipH="1" flipV="1">
              <a:off x="9095634" y="2644086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44" name="Straight Arrow Connector 143"/>
            <p:cNvCxnSpPr/>
            <p:nvPr/>
          </p:nvCxnSpPr>
          <p:spPr bwMode="auto">
            <a:xfrm flipH="1" flipV="1">
              <a:off x="9738423" y="2635577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  <p:cxnSp>
          <p:nvCxnSpPr>
            <p:cNvPr id="145" name="Straight Arrow Connector 144"/>
            <p:cNvCxnSpPr/>
            <p:nvPr/>
          </p:nvCxnSpPr>
          <p:spPr bwMode="auto">
            <a:xfrm flipH="1" flipV="1">
              <a:off x="10380583" y="2642360"/>
              <a:ext cx="6573" cy="589419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</p:spPr>
        </p:cxnSp>
      </p:grpSp>
      <p:sp>
        <p:nvSpPr>
          <p:cNvPr id="146" name="Rectangle 145"/>
          <p:cNvSpPr/>
          <p:nvPr/>
        </p:nvSpPr>
        <p:spPr>
          <a:xfrm>
            <a:off x="4142005" y="2432473"/>
            <a:ext cx="46903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the       poor      don’t     have       any     money   &lt;END&gt;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Rectangle 146"/>
          <p:cNvSpPr/>
          <p:nvPr/>
        </p:nvSpPr>
        <p:spPr>
          <a:xfrm rot="16200000">
            <a:off x="3923648" y="3035805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 rot="16200000">
            <a:off x="4553720" y="3068091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 rot="16200000">
            <a:off x="5203680" y="3057151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 rot="16200000">
            <a:off x="5838384" y="3055081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 rot="16200000">
            <a:off x="6514539" y="3042429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 rot="16200000">
            <a:off x="7158993" y="3042429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sp>
        <p:nvSpPr>
          <p:cNvPr id="153" name="Rectangle 152"/>
          <p:cNvSpPr/>
          <p:nvPr/>
        </p:nvSpPr>
        <p:spPr>
          <a:xfrm rot="16200000">
            <a:off x="7799440" y="3016198"/>
            <a:ext cx="7954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baseline="0" dirty="0" err="1">
                <a:solidFill>
                  <a:srgbClr val="7F7F7F"/>
                </a:solidFill>
                <a:latin typeface="Calibri" panose="020F0502020204030204" pitchFamily="34" charset="0"/>
              </a:rPr>
              <a:t>argmax</a:t>
            </a:r>
            <a:endParaRPr lang="en-US" dirty="0"/>
          </a:p>
        </p:txBody>
      </p:sp>
      <p:cxnSp>
        <p:nvCxnSpPr>
          <p:cNvPr id="155" name="Straight Arrow Connector 154"/>
          <p:cNvCxnSpPr/>
          <p:nvPr/>
        </p:nvCxnSpPr>
        <p:spPr bwMode="auto">
          <a:xfrm>
            <a:off x="4529137" y="2759243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5186027" y="2759243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57" name="Straight Arrow Connector 156"/>
          <p:cNvCxnSpPr/>
          <p:nvPr/>
        </p:nvCxnSpPr>
        <p:spPr bwMode="auto">
          <a:xfrm>
            <a:off x="5820176" y="2759243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58" name="Straight Arrow Connector 157"/>
          <p:cNvCxnSpPr/>
          <p:nvPr/>
        </p:nvCxnSpPr>
        <p:spPr bwMode="auto">
          <a:xfrm>
            <a:off x="6484597" y="2759243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59" name="Straight Arrow Connector 158"/>
          <p:cNvCxnSpPr/>
          <p:nvPr/>
        </p:nvCxnSpPr>
        <p:spPr bwMode="auto">
          <a:xfrm>
            <a:off x="7093698" y="2759243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7742848" y="2759243"/>
            <a:ext cx="521849" cy="232648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FF00FF"/>
            </a:solidFill>
            <a:prstDash val="sysDot"/>
            <a:miter lim="800000"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6770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Better-than-greedy decoding?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Greedy decoding has no way to undo decisions!</a:t>
            </a:r>
          </a:p>
          <a:p>
            <a:pPr lvl="1"/>
            <a:r>
              <a:rPr lang="en-US" i="1" dirty="0"/>
              <a:t>les </a:t>
            </a:r>
            <a:r>
              <a:rPr lang="en-US" i="1" dirty="0" err="1"/>
              <a:t>pauvres</a:t>
            </a:r>
            <a:r>
              <a:rPr lang="en-US" i="1" dirty="0"/>
              <a:t> </a:t>
            </a:r>
            <a:r>
              <a:rPr lang="en-US" i="1" dirty="0" err="1"/>
              <a:t>sont</a:t>
            </a:r>
            <a:r>
              <a:rPr lang="en-US" i="1" dirty="0"/>
              <a:t> </a:t>
            </a:r>
            <a:r>
              <a:rPr lang="en-US" i="1" dirty="0" err="1"/>
              <a:t>demunis</a:t>
            </a:r>
            <a:r>
              <a:rPr lang="en-US" i="1" dirty="0"/>
              <a:t> (the poor don’t have any money)</a:t>
            </a:r>
          </a:p>
          <a:p>
            <a:pPr lvl="1"/>
            <a:r>
              <a:rPr lang="en-US" i="1" dirty="0"/>
              <a:t>→ the ____</a:t>
            </a:r>
          </a:p>
          <a:p>
            <a:pPr lvl="1"/>
            <a:r>
              <a:rPr lang="en-US" i="1" dirty="0"/>
              <a:t>→ the poor ____</a:t>
            </a:r>
          </a:p>
          <a:p>
            <a:pPr lvl="1"/>
            <a:r>
              <a:rPr lang="en-US" i="1" dirty="0"/>
              <a:t>→ the poor are ____</a:t>
            </a:r>
          </a:p>
          <a:p>
            <a:r>
              <a:rPr lang="en-US" dirty="0"/>
              <a:t>Better option: use </a:t>
            </a:r>
            <a:r>
              <a:rPr lang="en-US" dirty="0">
                <a:solidFill>
                  <a:srgbClr val="FF00FF"/>
                </a:solidFill>
              </a:rPr>
              <a:t>beam search</a:t>
            </a:r>
            <a:r>
              <a:rPr lang="en-US" dirty="0"/>
              <a:t> (a search algorithm) to explore </a:t>
            </a:r>
            <a:r>
              <a:rPr lang="en-US" i="1" dirty="0"/>
              <a:t>several </a:t>
            </a:r>
            <a:r>
              <a:rPr lang="en-US" dirty="0"/>
              <a:t>hypotheses and select the best one</a:t>
            </a:r>
          </a:p>
        </p:txBody>
      </p:sp>
    </p:spTree>
    <p:extLst>
      <p:ext uri="{BB962C8B-B14F-4D97-AF65-F5344CB8AC3E}">
        <p14:creationId xmlns:p14="http://schemas.microsoft.com/office/powerpoint/2010/main" val="1092878272"/>
      </p:ext>
    </p:extLst>
  </p:cSld>
  <p:clrMapOvr>
    <a:masterClrMapping/>
  </p:clrMapOvr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19-SMT</Template>
  <TotalTime>17246</TotalTime>
  <Words>1599</Words>
  <Application>Microsoft Office PowerPoint</Application>
  <PresentationFormat>Widescreen</PresentationFormat>
  <Paragraphs>359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ＭＳ Ｐゴシック</vt:lpstr>
      <vt:lpstr>ＭＳ Ｐゴシック</vt:lpstr>
      <vt:lpstr>Calibri</vt:lpstr>
      <vt:lpstr>Calibri-Bold</vt:lpstr>
      <vt:lpstr>Calibri-Italic</vt:lpstr>
      <vt:lpstr>Cambria Math</vt:lpstr>
      <vt:lpstr>CambriaMath</vt:lpstr>
      <vt:lpstr>Symbol</vt:lpstr>
      <vt:lpstr>Times New Roman</vt:lpstr>
      <vt:lpstr>Tw Cen MT</vt:lpstr>
      <vt:lpstr>Tw Cen MT Condensed</vt:lpstr>
      <vt:lpstr>Wingdings</vt:lpstr>
      <vt:lpstr>1_AIIA00</vt:lpstr>
      <vt:lpstr>Neural Machine Translation</vt:lpstr>
      <vt:lpstr>1990s-2010s: Statistical Machine Translation</vt:lpstr>
      <vt:lpstr>2014: Neural Machine Translation</vt:lpstr>
      <vt:lpstr>What is Neural Machine Translation</vt:lpstr>
      <vt:lpstr>Neural Machine Translation (NMT)</vt:lpstr>
      <vt:lpstr>Neural Machine Translation (NMT)</vt:lpstr>
      <vt:lpstr>Training a Neural Machine Translation system</vt:lpstr>
      <vt:lpstr>Better-than-greedy decoding?</vt:lpstr>
      <vt:lpstr>Better-than-greedy decoding?</vt:lpstr>
      <vt:lpstr>Beam search decoding</vt:lpstr>
      <vt:lpstr>Beam search decoding: example</vt:lpstr>
      <vt:lpstr>Pro/Cons of NMT wrt SMT</vt:lpstr>
      <vt:lpstr>MT progress over time</vt:lpstr>
      <vt:lpstr>NMT: the biggest success story of NLP Deep Learning</vt:lpstr>
      <vt:lpstr>Is MT a solved problem?</vt:lpstr>
      <vt:lpstr>NMT research continues</vt:lpstr>
      <vt:lpstr>Neural Machine Translation (NMT)</vt:lpstr>
      <vt:lpstr>Attention</vt:lpstr>
      <vt:lpstr>Sequence-to-sequence with attention</vt:lpstr>
      <vt:lpstr>Sequence-to-sequence with attention</vt:lpstr>
      <vt:lpstr>Sequence-to-sequence with attention</vt:lpstr>
      <vt:lpstr>Sequence-to-sequence with attention</vt:lpstr>
      <vt:lpstr>Sequence-to-sequence with attention</vt:lpstr>
      <vt:lpstr>Sequence-to-sequence with attention</vt:lpstr>
      <vt:lpstr>Sequence-to-sequence with attention</vt:lpstr>
      <vt:lpstr>Sequence-to-sequence with attention</vt:lpstr>
      <vt:lpstr>Sequence-to-sequence with attention</vt:lpstr>
      <vt:lpstr>Attention in Equations</vt:lpstr>
      <vt:lpstr>Attention is great</vt:lpstr>
      <vt:lpstr>Sequence to sequence is versatile</vt:lpstr>
      <vt:lpstr>Conclusions</vt:lpstr>
    </vt:vector>
  </TitlesOfParts>
  <Manager/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LSA.303 Introduction to Computational Linguistics</dc:title>
  <dc:subject/>
  <dc:creator>Dan Jurafsky</dc:creator>
  <cp:keywords/>
  <dc:description/>
  <cp:lastModifiedBy>GIUSEPPE ATTARDI</cp:lastModifiedBy>
  <cp:revision>396</cp:revision>
  <dcterms:created xsi:type="dcterms:W3CDTF">2011-03-01T05:19:33Z</dcterms:created>
  <dcterms:modified xsi:type="dcterms:W3CDTF">2018-05-10T09:23:57Z</dcterms:modified>
  <cp:category/>
</cp:coreProperties>
</file>