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247" r:id="rId1"/>
  </p:sldMasterIdLst>
  <p:notesMasterIdLst>
    <p:notesMasterId r:id="rId46"/>
  </p:notesMasterIdLst>
  <p:handoutMasterIdLst>
    <p:handoutMasterId r:id="rId47"/>
  </p:handoutMasterIdLst>
  <p:sldIdLst>
    <p:sldId id="256" r:id="rId2"/>
    <p:sldId id="286" r:id="rId3"/>
    <p:sldId id="287" r:id="rId4"/>
    <p:sldId id="288" r:id="rId5"/>
    <p:sldId id="298" r:id="rId6"/>
    <p:sldId id="299" r:id="rId7"/>
    <p:sldId id="289" r:id="rId8"/>
    <p:sldId id="263" r:id="rId9"/>
    <p:sldId id="262" r:id="rId10"/>
    <p:sldId id="257" r:id="rId11"/>
    <p:sldId id="259" r:id="rId12"/>
    <p:sldId id="261" r:id="rId13"/>
    <p:sldId id="260" r:id="rId14"/>
    <p:sldId id="258" r:id="rId15"/>
    <p:sldId id="292" r:id="rId16"/>
    <p:sldId id="293" r:id="rId17"/>
    <p:sldId id="294" r:id="rId18"/>
    <p:sldId id="296" r:id="rId19"/>
    <p:sldId id="297" r:id="rId20"/>
    <p:sldId id="295"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90" r:id="rId38"/>
    <p:sldId id="291" r:id="rId39"/>
    <p:sldId id="280" r:id="rId40"/>
    <p:sldId id="281" r:id="rId41"/>
    <p:sldId id="282" r:id="rId42"/>
    <p:sldId id="283" r:id="rId43"/>
    <p:sldId id="284" r:id="rId44"/>
    <p:sldId id="285" r:id="rId45"/>
  </p:sldIdLst>
  <p:sldSz cx="12192000" cy="6858000"/>
  <p:notesSz cx="6858000" cy="9144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064" userDrawn="1">
          <p15:clr>
            <a:srgbClr val="A4A3A4"/>
          </p15:clr>
        </p15:guide>
        <p15:guide id="2" pos="46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00FF"/>
    <a:srgbClr val="CC3399"/>
    <a:srgbClr val="FFCCCC"/>
    <a:srgbClr val="FF9600"/>
    <a:srgbClr val="A50021"/>
    <a:srgbClr val="FFFFFF"/>
    <a:srgbClr val="FFFFC5"/>
    <a:srgbClr val="CCFFFF"/>
    <a:srgbClr val="F06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60" autoAdjust="0"/>
    <p:restoredTop sz="94660"/>
  </p:normalViewPr>
  <p:slideViewPr>
    <p:cSldViewPr snapToGrid="0">
      <p:cViewPr varScale="1">
        <p:scale>
          <a:sx n="69" d="100"/>
          <a:sy n="69" d="100"/>
        </p:scale>
        <p:origin x="240" y="126"/>
      </p:cViewPr>
      <p:guideLst>
        <p:guide orient="horz" pos="2064"/>
        <p:guide pos="46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27136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cs typeface="+mn-cs"/>
              </a:defRPr>
            </a:lvl1pPr>
          </a:lstStyle>
          <a:p>
            <a:pPr>
              <a:defRPr/>
            </a:pPr>
            <a:endParaRPr lang="en-US"/>
          </a:p>
        </p:txBody>
      </p:sp>
      <p:sp>
        <p:nvSpPr>
          <p:cNvPr id="27136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27136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9DF86785-AB17-44C9-A56A-209553C211A5}" type="slidenum">
              <a:rPr lang="en-US" altLang="en-US"/>
              <a:pPr/>
              <a:t>‹#›</a:t>
            </a:fld>
            <a:endParaRPr lang="en-US" altLang="en-US"/>
          </a:p>
        </p:txBody>
      </p:sp>
    </p:spTree>
    <p:extLst>
      <p:ext uri="{BB962C8B-B14F-4D97-AF65-F5344CB8AC3E}">
        <p14:creationId xmlns:p14="http://schemas.microsoft.com/office/powerpoint/2010/main" val="23547781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mn-ea"/>
                <a:cs typeface="+mn-cs"/>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7625926D-7516-464D-BC10-B21F18AD4BED}" type="slidenum">
              <a:rPr lang="en-US" altLang="en-US"/>
              <a:pPr/>
              <a:t>‹#›</a:t>
            </a:fld>
            <a:endParaRPr lang="en-US" altLang="en-US"/>
          </a:p>
        </p:txBody>
      </p:sp>
    </p:spTree>
    <p:extLst>
      <p:ext uri="{BB962C8B-B14F-4D97-AF65-F5344CB8AC3E}">
        <p14:creationId xmlns:p14="http://schemas.microsoft.com/office/powerpoint/2010/main" val="124573827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Times New Roman" panose="02020603050405020304" pitchFamily="18" charset="0"/>
                <a:ea typeface="MS PGothic" panose="020B0600070205080204" pitchFamily="34" charset="-128"/>
              </a:defRPr>
            </a:lvl1pPr>
            <a:lvl2pPr marL="742950" indent="-285750">
              <a:defRPr sz="1600">
                <a:solidFill>
                  <a:schemeClr val="tx1"/>
                </a:solidFill>
                <a:latin typeface="Times New Roman" panose="02020603050405020304" pitchFamily="18" charset="0"/>
                <a:ea typeface="MS PGothic" panose="020B0600070205080204" pitchFamily="34" charset="-128"/>
              </a:defRPr>
            </a:lvl2pPr>
            <a:lvl3pPr marL="1143000" indent="-228600">
              <a:defRPr sz="1600">
                <a:solidFill>
                  <a:schemeClr val="tx1"/>
                </a:solidFill>
                <a:latin typeface="Times New Roman" panose="02020603050405020304" pitchFamily="18" charset="0"/>
                <a:ea typeface="MS PGothic" panose="020B0600070205080204" pitchFamily="34" charset="-128"/>
              </a:defRPr>
            </a:lvl3pPr>
            <a:lvl4pPr marL="1600200" indent="-228600">
              <a:defRPr sz="1600">
                <a:solidFill>
                  <a:schemeClr val="tx1"/>
                </a:solidFill>
                <a:latin typeface="Times New Roman" panose="02020603050405020304" pitchFamily="18" charset="0"/>
                <a:ea typeface="MS PGothic" panose="020B0600070205080204" pitchFamily="34" charset="-128"/>
              </a:defRPr>
            </a:lvl4pPr>
            <a:lvl5pPr marL="2057400" indent="-228600">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ea typeface="MS PGothic" panose="020B0600070205080204" pitchFamily="34" charset="-128"/>
              </a:defRPr>
            </a:lvl9pPr>
          </a:lstStyle>
          <a:p>
            <a:fld id="{B902F433-1006-4025-B95F-EEEF368536BF}" type="slidenum">
              <a:rPr lang="en-US" altLang="en-US" sz="1200"/>
              <a:pPr/>
              <a:t>1</a:t>
            </a:fld>
            <a:endParaRPr lang="en-US" altLang="en-US" sz="1200"/>
          </a:p>
        </p:txBody>
      </p:sp>
      <p:sp>
        <p:nvSpPr>
          <p:cNvPr id="7170" name="Rectangle 2"/>
          <p:cNvSpPr>
            <a:spLocks noGrp="1" noRot="1" noChangeAspect="1" noChangeArrowheads="1" noTextEdit="1"/>
          </p:cNvSpPr>
          <p:nvPr>
            <p:ph type="sldImg"/>
          </p:nvPr>
        </p:nvSpPr>
        <p:spPr>
          <a:xfrm>
            <a:off x="381000" y="685800"/>
            <a:ext cx="6096000" cy="3429000"/>
          </a:xfrm>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315701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3"/>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sz="1350"/>
          </a:p>
        </p:txBody>
      </p:sp>
      <p:sp>
        <p:nvSpPr>
          <p:cNvPr id="5" name="Rectangle 3"/>
          <p:cNvSpPr>
            <a:spLocks noChangeArrowheads="1"/>
          </p:cNvSpPr>
          <p:nvPr/>
        </p:nvSpPr>
        <p:spPr bwMode="auto">
          <a:xfrm>
            <a:off x="1930400" y="1447800"/>
            <a:ext cx="10259485"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sz="1350"/>
          </a:p>
        </p:txBody>
      </p:sp>
      <p:sp>
        <p:nvSpPr>
          <p:cNvPr id="6" name="Rectangle 6"/>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a:defRPr/>
            </a:pPr>
            <a:endParaRPr lang="en-US" sz="1350"/>
          </a:p>
        </p:txBody>
      </p:sp>
      <p:sp>
        <p:nvSpPr>
          <p:cNvPr id="647172" name="Rectangle 4"/>
          <p:cNvSpPr>
            <a:spLocks noGrp="1" noChangeArrowheads="1"/>
          </p:cNvSpPr>
          <p:nvPr>
            <p:ph type="ctrTitle" sz="quarter"/>
          </p:nvPr>
        </p:nvSpPr>
        <p:spPr>
          <a:xfrm>
            <a:off x="2622609" y="1638300"/>
            <a:ext cx="9290719" cy="1371600"/>
          </a:xfrm>
        </p:spPr>
        <p:txBody>
          <a:bodyPr/>
          <a:lstStyle>
            <a:lvl1pPr>
              <a:defRPr/>
            </a:lvl1pPr>
          </a:lstStyle>
          <a:p>
            <a:r>
              <a:rPr lang="en-US"/>
              <a:t>Click to edit Master title style</a:t>
            </a:r>
            <a:endParaRPr lang="en-US" dirty="0"/>
          </a:p>
        </p:txBody>
      </p:sp>
      <p:sp>
        <p:nvSpPr>
          <p:cNvPr id="64717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Calibri" panose="020F0502020204030204" pitchFamily="34" charset="0"/>
                <a:cs typeface="Calibri" panose="020F0502020204030204" pitchFamily="34" charset="0"/>
              </a:defRPr>
            </a:lvl1pPr>
          </a:lstStyle>
          <a:p>
            <a:r>
              <a:rPr lang="en-US"/>
              <a:t>Click to edit Master subtitle style</a:t>
            </a:r>
          </a:p>
        </p:txBody>
      </p:sp>
    </p:spTree>
    <p:extLst>
      <p:ext uri="{BB962C8B-B14F-4D97-AF65-F5344CB8AC3E}">
        <p14:creationId xmlns:p14="http://schemas.microsoft.com/office/powerpoint/2010/main" val="201970069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525" y="-1"/>
            <a:ext cx="10284883"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55600" indent="-355600">
              <a:defRPr sz="2400" b="0">
                <a:latin typeface="Calibri" pitchFamily="34" charset="0"/>
              </a:defRPr>
            </a:lvl1pPr>
            <a:lvl2pPr>
              <a:defRPr sz="2200" b="0">
                <a:latin typeface="Calibri" pitchFamily="34" charset="0"/>
              </a:defRPr>
            </a:lvl2pPr>
            <a:lvl3pPr>
              <a:defRPr sz="1800" b="0">
                <a:latin typeface="Calibri" pitchFamily="34" charset="0"/>
              </a:defRPr>
            </a:lvl3pPr>
            <a:lvl4pPr>
              <a:defRPr sz="1600" b="0">
                <a:latin typeface="Calibri" pitchFamily="34" charset="0"/>
              </a:defRPr>
            </a:lvl4pPr>
            <a:lvl5pPr>
              <a:defRPr sz="1400" b="0">
                <a:latin typeface="Calibr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120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8826" y="-1"/>
            <a:ext cx="10170583" cy="755003"/>
          </a:xfrm>
        </p:spPr>
        <p:txBody>
          <a:bodyPr/>
          <a:lstStyle>
            <a:lvl1pPr>
              <a:defRPr sz="4400"/>
            </a:lvl1pPr>
          </a:lstStyle>
          <a:p>
            <a:r>
              <a:rPr lang="en-US"/>
              <a:t>Click to edit Master title style</a:t>
            </a:r>
          </a:p>
        </p:txBody>
      </p:sp>
      <p:sp>
        <p:nvSpPr>
          <p:cNvPr id="3" name="Content Placeholder 2"/>
          <p:cNvSpPr>
            <a:spLocks noGrp="1"/>
          </p:cNvSpPr>
          <p:nvPr>
            <p:ph sz="half" idx="1"/>
          </p:nvPr>
        </p:nvSpPr>
        <p:spPr>
          <a:xfrm>
            <a:off x="1574800" y="1278321"/>
            <a:ext cx="4826000" cy="5255830"/>
          </a:xfrm>
        </p:spPr>
        <p:txBody>
          <a:bodyPr/>
          <a:lstStyle>
            <a:lvl1pPr>
              <a:defRPr sz="2100" b="0">
                <a:latin typeface="Calibri" pitchFamily="34" charset="0"/>
              </a:defRPr>
            </a:lvl1pPr>
            <a:lvl2pPr>
              <a:defRPr sz="1800" b="0">
                <a:latin typeface="Calibri" pitchFamily="34" charset="0"/>
              </a:defRPr>
            </a:lvl2pPr>
            <a:lvl3pPr>
              <a:defRPr sz="1500" b="0">
                <a:latin typeface="Calibri" pitchFamily="34" charset="0"/>
              </a:defRPr>
            </a:lvl3pPr>
            <a:lvl4pPr>
              <a:defRPr sz="1350" b="0">
                <a:latin typeface="Calibri" pitchFamily="34" charset="0"/>
              </a:defRPr>
            </a:lvl4pPr>
            <a:lvl5pPr>
              <a:defRPr sz="1350" b="0">
                <a:latin typeface="Calibri"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69100" y="1278321"/>
            <a:ext cx="4826000" cy="5255829"/>
          </a:xfrm>
        </p:spPr>
        <p:txBody>
          <a:bodyPr/>
          <a:lstStyle>
            <a:lvl1pPr>
              <a:defRPr sz="2100" b="0">
                <a:latin typeface="Calibri" pitchFamily="34" charset="0"/>
              </a:defRPr>
            </a:lvl1pPr>
            <a:lvl2pPr>
              <a:defRPr sz="1800" b="0">
                <a:latin typeface="Calibri" pitchFamily="34" charset="0"/>
              </a:defRPr>
            </a:lvl2pPr>
            <a:lvl3pPr>
              <a:defRPr sz="1500" b="0">
                <a:latin typeface="Calibri" pitchFamily="34" charset="0"/>
              </a:defRPr>
            </a:lvl3pPr>
            <a:lvl4pPr>
              <a:defRPr sz="1350" b="0">
                <a:latin typeface="Calibri" pitchFamily="34" charset="0"/>
              </a:defRPr>
            </a:lvl4pPr>
            <a:lvl5pPr>
              <a:defRPr sz="1350" b="0">
                <a:latin typeface="Calibri"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36548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028826" y="-1"/>
            <a:ext cx="10170583" cy="755003"/>
          </a:xfrm>
        </p:spPr>
        <p:txBody>
          <a:bodyPr/>
          <a:lstStyle/>
          <a:p>
            <a:r>
              <a:rPr lang="en-US"/>
              <a:t>Click to edit Master title style</a:t>
            </a:r>
          </a:p>
        </p:txBody>
      </p:sp>
      <p:sp>
        <p:nvSpPr>
          <p:cNvPr id="3" name="Content Placeholder 2"/>
          <p:cNvSpPr>
            <a:spLocks noGrp="1"/>
          </p:cNvSpPr>
          <p:nvPr>
            <p:ph sz="half" idx="1"/>
          </p:nvPr>
        </p:nvSpPr>
        <p:spPr>
          <a:xfrm>
            <a:off x="1574800" y="2162631"/>
            <a:ext cx="4826000" cy="4371521"/>
          </a:xfrm>
        </p:spPr>
        <p:txBody>
          <a:bodyPr/>
          <a:lstStyle>
            <a:lvl1pPr>
              <a:defRPr sz="2100" b="0">
                <a:latin typeface="Calibri" pitchFamily="34" charset="0"/>
              </a:defRPr>
            </a:lvl1pPr>
            <a:lvl2pPr>
              <a:defRPr sz="1800" b="0">
                <a:latin typeface="Calibri" pitchFamily="34" charset="0"/>
              </a:defRPr>
            </a:lvl2pPr>
            <a:lvl3pPr>
              <a:defRPr sz="1500" b="0">
                <a:latin typeface="Calibri" pitchFamily="34" charset="0"/>
              </a:defRPr>
            </a:lvl3pPr>
            <a:lvl4pPr>
              <a:defRPr sz="1350" b="0">
                <a:latin typeface="Calibri" pitchFamily="34" charset="0"/>
              </a:defRPr>
            </a:lvl4pPr>
            <a:lvl5pPr>
              <a:defRPr sz="1350" b="0">
                <a:latin typeface="Calibri"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69100" y="2162631"/>
            <a:ext cx="4826000" cy="4371521"/>
          </a:xfrm>
        </p:spPr>
        <p:txBody>
          <a:bodyPr/>
          <a:lstStyle>
            <a:lvl1pPr>
              <a:defRPr sz="2100" b="0">
                <a:latin typeface="Calibri" pitchFamily="34" charset="0"/>
              </a:defRPr>
            </a:lvl1pPr>
            <a:lvl2pPr>
              <a:defRPr sz="1800" b="0">
                <a:latin typeface="Calibri" pitchFamily="34" charset="0"/>
              </a:defRPr>
            </a:lvl2pPr>
            <a:lvl3pPr>
              <a:defRPr sz="1500" b="0">
                <a:latin typeface="Calibri" pitchFamily="34" charset="0"/>
              </a:defRPr>
            </a:lvl3pPr>
            <a:lvl4pPr>
              <a:defRPr sz="1350" b="0">
                <a:latin typeface="Calibri" pitchFamily="34" charset="0"/>
              </a:defRPr>
            </a:lvl4pPr>
            <a:lvl5pPr>
              <a:defRPr sz="1350" b="0">
                <a:latin typeface="Calibri" pitchFamily="34" charset="0"/>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p:nvPr>
        </p:nvSpPr>
        <p:spPr>
          <a:xfrm>
            <a:off x="6769100" y="1334636"/>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342900" indent="0">
              <a:buNone/>
              <a:defRPr/>
            </a:lvl2pPr>
          </a:lstStyle>
          <a:p>
            <a:pPr lvl="0"/>
            <a:r>
              <a:rPr lang="en-US"/>
              <a:t>Click to edit Master text styles</a:t>
            </a:r>
          </a:p>
        </p:txBody>
      </p:sp>
      <p:sp>
        <p:nvSpPr>
          <p:cNvPr id="8" name="Text Placeholder 6"/>
          <p:cNvSpPr>
            <a:spLocks noGrp="1"/>
          </p:cNvSpPr>
          <p:nvPr>
            <p:ph type="body" sz="quarter" idx="11"/>
          </p:nvPr>
        </p:nvSpPr>
        <p:spPr>
          <a:xfrm>
            <a:off x="1574800" y="1334635"/>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a:solidFill>
                  <a:schemeClr val="bg1"/>
                </a:solidFill>
                <a:effectLst/>
              </a:defRPr>
            </a:lvl1pPr>
            <a:lvl2pPr marL="342900" indent="0">
              <a:buNone/>
              <a:defRPr/>
            </a:lvl2pPr>
          </a:lstStyle>
          <a:p>
            <a:pPr lvl="0"/>
            <a:r>
              <a:rPr lang="en-US"/>
              <a:t>Click to edit Master text styles</a:t>
            </a:r>
          </a:p>
        </p:txBody>
      </p:sp>
    </p:spTree>
    <p:extLst>
      <p:ext uri="{BB962C8B-B14F-4D97-AF65-F5344CB8AC3E}">
        <p14:creationId xmlns:p14="http://schemas.microsoft.com/office/powerpoint/2010/main" val="2529010629"/>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00288" y="-1"/>
            <a:ext cx="9899120"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2177549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899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84" y="249238"/>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698626"/>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b="0">
                <a:latin typeface="Tw Cen M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98626"/>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b="0">
                <a:latin typeface="Tw Cen MT"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2347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EDFBFB"/>
            </a:gs>
            <a:gs pos="7000">
              <a:schemeClr val="bg1">
                <a:lumMod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7408" y="-2"/>
            <a:ext cx="12199408" cy="755003"/>
          </a:xfrm>
          <a:prstGeom prst="rect">
            <a:avLst/>
          </a:prstGeom>
          <a:gradFill flip="none" rotWithShape="1">
            <a:gsLst>
              <a:gs pos="0">
                <a:srgbClr val="34CCCC"/>
              </a:gs>
              <a:gs pos="100000">
                <a:schemeClr val="bg1"/>
              </a:gs>
            </a:gsLst>
            <a:path path="circle">
              <a:fillToRect l="100000" t="100000"/>
            </a:path>
            <a:tileRect r="-100000" b="-100000"/>
          </a:gradFill>
          <a:ln w="12700" cap="sq" cmpd="sng" algn="ctr">
            <a:noFill/>
            <a:prstDash val="solid"/>
            <a:miter lim="800000"/>
            <a:headEnd type="none" w="sm" len="sm"/>
            <a:tailEnd type="none" w="sm" len="sm"/>
          </a:ln>
          <a:effectLst>
            <a:outerShdw blurRad="254000" dist="76200" dir="5400000" algn="t" rotWithShape="0">
              <a:prstClr val="black">
                <a:alpha val="40000"/>
              </a:prstClr>
            </a:outerShdw>
          </a:effectLst>
        </p:spPr>
        <p:txBody>
          <a:bodyPr vert="horz" wrap="squar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
        <p:nvSpPr>
          <p:cNvPr id="646148" name="Rectangle 4"/>
          <p:cNvSpPr>
            <a:spLocks noChangeArrowheads="1"/>
          </p:cNvSpPr>
          <p:nvPr/>
        </p:nvSpPr>
        <p:spPr bwMode="auto">
          <a:xfrm>
            <a:off x="914400" y="6629401"/>
            <a:ext cx="10363200" cy="237968"/>
          </a:xfrm>
          <a:prstGeom prst="rect">
            <a:avLst/>
          </a:prstGeom>
          <a:gradFill rotWithShape="1">
            <a:gsLst>
              <a:gs pos="20000">
                <a:schemeClr val="bg1">
                  <a:lumMod val="75000"/>
                </a:schemeClr>
              </a:gs>
              <a:gs pos="100000">
                <a:schemeClr val="folHlink">
                  <a:gamma/>
                  <a:shade val="63137"/>
                  <a:invGamma/>
                </a:schemeClr>
              </a:gs>
            </a:gsLst>
            <a:lin ang="0" scaled="1"/>
          </a:gradFill>
          <a:ln w="9525">
            <a:noFill/>
            <a:miter lim="800000"/>
            <a:headEnd/>
            <a:tailEnd/>
          </a:ln>
          <a:effectLst/>
        </p:spPr>
        <p:txBody>
          <a:bodyPr/>
          <a:lstStyle/>
          <a:p>
            <a:pPr>
              <a:defRPr/>
            </a:pPr>
            <a:endParaRPr lang="en-US" sz="1350"/>
          </a:p>
        </p:txBody>
      </p:sp>
      <p:sp>
        <p:nvSpPr>
          <p:cNvPr id="646150" name="Rectangle 6"/>
          <p:cNvSpPr>
            <a:spLocks noGrp="1" noChangeArrowheads="1"/>
          </p:cNvSpPr>
          <p:nvPr>
            <p:ph type="title"/>
          </p:nvPr>
        </p:nvSpPr>
        <p:spPr bwMode="auto">
          <a:xfrm>
            <a:off x="1676400" y="-1"/>
            <a:ext cx="10523008" cy="75500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646151" name="Rectangle 7"/>
          <p:cNvSpPr>
            <a:spLocks noGrp="1" noChangeArrowheads="1"/>
          </p:cNvSpPr>
          <p:nvPr>
            <p:ph type="body" idx="1"/>
          </p:nvPr>
        </p:nvSpPr>
        <p:spPr bwMode="auto">
          <a:xfrm>
            <a:off x="1676400" y="1239918"/>
            <a:ext cx="96012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lowchart: Manual Input 2"/>
          <p:cNvSpPr/>
          <p:nvPr/>
        </p:nvSpPr>
        <p:spPr bwMode="auto">
          <a:xfrm rot="16200000" flipV="1">
            <a:off x="-2598984" y="3353985"/>
            <a:ext cx="6112368" cy="914400"/>
          </a:xfrm>
          <a:prstGeom prst="flowChartManualInput">
            <a:avLst/>
          </a:prstGeom>
          <a:gradFill>
            <a:gsLst>
              <a:gs pos="1000">
                <a:srgbClr val="34CCCC"/>
              </a:gs>
              <a:gs pos="100000">
                <a:schemeClr val="bg1"/>
              </a:gs>
            </a:gsLst>
            <a:lin ang="0" scaled="1"/>
          </a:gradFill>
          <a:ln w="12700" cap="sq" cmpd="sng" algn="ctr">
            <a:noFill/>
            <a:prstDash val="solid"/>
            <a:miter lim="800000"/>
            <a:headEnd type="none" w="sm" len="sm"/>
            <a:tailEnd type="none" w="sm" len="sm"/>
          </a:ln>
          <a:effectLst/>
        </p:spPr>
        <p:txBody>
          <a:bodyPr vert="horz" wrap="square" lIns="68580" tIns="34290" rIns="68580" bIns="34290" numCol="1" rtlCol="0" anchor="t" anchorCtr="0" compatLnSpc="1">
            <a:prstTxWarp prst="textNoShape">
              <a:avLst/>
            </a:prstTxWarp>
          </a:bodyPr>
          <a:lstStyle/>
          <a:p>
            <a:pPr marL="0" marR="0" indent="0" algn="ctr" defTabSz="6858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50361386"/>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Lst>
  <p:hf sldNum="0" hdr="0" dt="0"/>
  <p:txStyles>
    <p:title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w Cen MT Condensed" pitchFamily="34" charset="0"/>
        </a:defRPr>
      </a:lvl2pPr>
      <a:lvl3pPr algn="l"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w Cen MT Condensed" pitchFamily="34" charset="0"/>
        </a:defRPr>
      </a:lvl3pPr>
      <a:lvl4pPr algn="l"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w Cen MT Condensed" pitchFamily="34" charset="0"/>
        </a:defRPr>
      </a:lvl4pPr>
      <a:lvl5pPr algn="l"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w Cen MT Condensed" pitchFamily="34" charset="0"/>
        </a:defRPr>
      </a:lvl5pPr>
      <a:lvl6pPr marL="342900" algn="l"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imes New Roman" pitchFamily="18" charset="0"/>
        </a:defRPr>
      </a:lvl6pPr>
      <a:lvl7pPr marL="685800" algn="l"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imes New Roman" pitchFamily="18" charset="0"/>
        </a:defRPr>
      </a:lvl7pPr>
      <a:lvl8pPr marL="1028700" algn="l"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imes New Roman" pitchFamily="18" charset="0"/>
        </a:defRPr>
      </a:lvl8pPr>
      <a:lvl9pPr marL="1371600" algn="l" rtl="0" eaLnBrk="1" fontAlgn="base" hangingPunct="1">
        <a:spcBef>
          <a:spcPct val="0"/>
        </a:spcBef>
        <a:spcAft>
          <a:spcPct val="0"/>
        </a:spcAft>
        <a:defRPr kumimoji="1" sz="3300">
          <a:solidFill>
            <a:schemeClr val="tx2"/>
          </a:solidFill>
          <a:effectLst>
            <a:outerShdw blurRad="38100" dist="38100" dir="2700000" algn="tl">
              <a:srgbClr val="C0C0C0"/>
            </a:outerShdw>
          </a:effectLst>
          <a:latin typeface="Times New Roman" pitchFamily="18" charset="0"/>
        </a:defRPr>
      </a:lvl9pPr>
    </p:titleStyle>
    <p:bodyStyle>
      <a:lvl1pPr marL="257175" indent="-257175" algn="l" rtl="0" eaLnBrk="1" fontAlgn="base" hangingPunct="1">
        <a:spcBef>
          <a:spcPct val="20000"/>
        </a:spcBef>
        <a:spcAft>
          <a:spcPct val="0"/>
        </a:spcAft>
        <a:buClr>
          <a:schemeClr val="accent2"/>
        </a:buClr>
        <a:buSzPct val="80000"/>
        <a:buFont typeface="Wingdings" pitchFamily="2" charset="2"/>
        <a:buChar char="l"/>
        <a:defRPr kumimoji="1" sz="2100" b="0">
          <a:solidFill>
            <a:schemeClr val="tx1"/>
          </a:solidFill>
          <a:effectLst>
            <a:outerShdw blurRad="38100" dist="38100" dir="2700000" algn="tl">
              <a:srgbClr val="C0C0C0"/>
            </a:outerShdw>
          </a:effectLst>
          <a:latin typeface="Calibri" pitchFamily="34" charset="0"/>
          <a:ea typeface="+mn-ea"/>
          <a:cs typeface="+mn-cs"/>
        </a:defRPr>
      </a:lvl1pPr>
      <a:lvl2pPr marL="557213" indent="-214313" algn="l" rtl="0" eaLnBrk="1" fontAlgn="base" hangingPunct="1">
        <a:spcBef>
          <a:spcPct val="20000"/>
        </a:spcBef>
        <a:spcAft>
          <a:spcPct val="0"/>
        </a:spcAft>
        <a:buFont typeface="Wingdings" pitchFamily="2" charset="2"/>
        <a:buChar char="§"/>
        <a:defRPr kumimoji="1" sz="1800" b="0">
          <a:solidFill>
            <a:schemeClr val="tx1"/>
          </a:solidFill>
          <a:latin typeface="Calibri" pitchFamily="34" charset="0"/>
        </a:defRPr>
      </a:lvl2pPr>
      <a:lvl3pPr marL="857250" indent="-171450" algn="l" rtl="0" eaLnBrk="1" fontAlgn="base" hangingPunct="1">
        <a:spcBef>
          <a:spcPct val="20000"/>
        </a:spcBef>
        <a:spcAft>
          <a:spcPct val="0"/>
        </a:spcAft>
        <a:buClr>
          <a:schemeClr val="accent2"/>
        </a:buClr>
        <a:buChar char="•"/>
        <a:defRPr kumimoji="1" sz="1500" b="0">
          <a:solidFill>
            <a:schemeClr val="tx1"/>
          </a:solidFill>
          <a:latin typeface="Calibri" pitchFamily="34" charset="0"/>
        </a:defRPr>
      </a:lvl3pPr>
      <a:lvl4pPr marL="1200150" indent="-171450" algn="l" rtl="0" eaLnBrk="1" fontAlgn="base" hangingPunct="1">
        <a:spcBef>
          <a:spcPct val="20000"/>
        </a:spcBef>
        <a:spcAft>
          <a:spcPct val="0"/>
        </a:spcAft>
        <a:buChar char="–"/>
        <a:defRPr kumimoji="1" b="0">
          <a:solidFill>
            <a:schemeClr val="tx1"/>
          </a:solidFill>
          <a:latin typeface="Calibri" pitchFamily="34" charset="0"/>
        </a:defRPr>
      </a:lvl4pPr>
      <a:lvl5pPr marL="1543050" indent="-171450" algn="l" rtl="0" eaLnBrk="1" fontAlgn="base" hangingPunct="1">
        <a:spcBef>
          <a:spcPct val="20000"/>
        </a:spcBef>
        <a:spcAft>
          <a:spcPct val="0"/>
        </a:spcAft>
        <a:buClr>
          <a:schemeClr val="accent2"/>
        </a:buClr>
        <a:buChar char="•"/>
        <a:defRPr kumimoji="1" b="0">
          <a:solidFill>
            <a:schemeClr val="tx1"/>
          </a:solidFill>
          <a:latin typeface="Calibri" pitchFamily="34" charset="0"/>
        </a:defRPr>
      </a:lvl5pPr>
      <a:lvl6pPr marL="1885950" indent="-171450" algn="l" rtl="0" eaLnBrk="1" fontAlgn="base" hangingPunct="1">
        <a:spcBef>
          <a:spcPct val="20000"/>
        </a:spcBef>
        <a:spcAft>
          <a:spcPct val="0"/>
        </a:spcAft>
        <a:buClr>
          <a:schemeClr val="accent2"/>
        </a:buClr>
        <a:buChar char="•"/>
        <a:defRPr kumimoji="1" sz="1500" b="1">
          <a:solidFill>
            <a:schemeClr val="tx1"/>
          </a:solidFill>
          <a:latin typeface="+mn-lt"/>
        </a:defRPr>
      </a:lvl6pPr>
      <a:lvl7pPr marL="2228850" indent="-171450" algn="l" rtl="0" eaLnBrk="1" fontAlgn="base" hangingPunct="1">
        <a:spcBef>
          <a:spcPct val="20000"/>
        </a:spcBef>
        <a:spcAft>
          <a:spcPct val="0"/>
        </a:spcAft>
        <a:buClr>
          <a:schemeClr val="accent2"/>
        </a:buClr>
        <a:buChar char="•"/>
        <a:defRPr kumimoji="1" sz="1500" b="1">
          <a:solidFill>
            <a:schemeClr val="tx1"/>
          </a:solidFill>
          <a:latin typeface="+mn-lt"/>
        </a:defRPr>
      </a:lvl7pPr>
      <a:lvl8pPr marL="2571750" indent="-171450" algn="l" rtl="0" eaLnBrk="1" fontAlgn="base" hangingPunct="1">
        <a:spcBef>
          <a:spcPct val="20000"/>
        </a:spcBef>
        <a:spcAft>
          <a:spcPct val="0"/>
        </a:spcAft>
        <a:buClr>
          <a:schemeClr val="accent2"/>
        </a:buClr>
        <a:buChar char="•"/>
        <a:defRPr kumimoji="1" sz="1500" b="1">
          <a:solidFill>
            <a:schemeClr val="tx1"/>
          </a:solidFill>
          <a:latin typeface="+mn-lt"/>
        </a:defRPr>
      </a:lvl8pPr>
      <a:lvl9pPr marL="2914650" indent="-171450" algn="l" rtl="0" eaLnBrk="1" fontAlgn="base" hangingPunct="1">
        <a:spcBef>
          <a:spcPct val="20000"/>
        </a:spcBef>
        <a:spcAft>
          <a:spcPct val="0"/>
        </a:spcAft>
        <a:buClr>
          <a:schemeClr val="accent2"/>
        </a:buClr>
        <a:buChar char="•"/>
        <a:defRPr kumimoji="1" sz="1500" b="1">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arxiv.org/abs/1409.321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arxiv.org/abs/1510.08565" TargetMode="External"/><Relationship Id="rId2" Type="http://schemas.openxmlformats.org/officeDocument/2006/relationships/hyperlink" Target="http://arxiv.org/abs/1507.0480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arxiv.org/abs/1506.08909" TargetMode="External"/><Relationship Id="rId2" Type="http://schemas.openxmlformats.org/officeDocument/2006/relationships/hyperlink" Target="https://github.com/rkadlec/ubuntu-ranking-dataset-creator"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nltk.org/api/nltk.stem.html#module-nltk.stem.snowball" TargetMode="External"/><Relationship Id="rId2" Type="http://schemas.openxmlformats.org/officeDocument/2006/relationships/hyperlink" Target="http://www.nltk.org/api/nltk.tokenize.html#module-nltk.tokenize" TargetMode="External"/><Relationship Id="rId1" Type="http://schemas.openxmlformats.org/officeDocument/2006/relationships/slideLayout" Target="../slideLayouts/slideLayout2.xml"/><Relationship Id="rId5" Type="http://schemas.openxmlformats.org/officeDocument/2006/relationships/hyperlink" Target="http://www.nltk.org/" TargetMode="External"/><Relationship Id="rId4" Type="http://schemas.openxmlformats.org/officeDocument/2006/relationships/hyperlink" Target="http://www.nltk.org/api/nltk.stem.html#module-nltk.stem.wordnet"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arxiv.org/abs/1510.03753"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nlp.stanford.edu/projects/glove/" TargetMode="External"/><Relationship Id="rId2" Type="http://schemas.openxmlformats.org/officeDocument/2006/relationships/hyperlink" Target="https://en.wikipedia.org/wiki/Word_embedd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tensorflow/tensorflow/blob/master/tensorflow/core/example/example.proto" TargetMode="External"/><Relationship Id="rId2" Type="http://schemas.openxmlformats.org/officeDocument/2006/relationships/hyperlink" Target="https://github.com/rkadlec/ubuntu-ranking-dataset-creator" TargetMode="External"/><Relationship Id="rId1" Type="http://schemas.openxmlformats.org/officeDocument/2006/relationships/slideLayout" Target="../slideLayouts/slideLayout2.xml"/><Relationship Id="rId4" Type="http://schemas.openxmlformats.org/officeDocument/2006/relationships/hyperlink" Target="https://github.com/dennybritz/chatbot-retrieval/blob/master/scripts/prepare_data.py"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tensorflow.org/api_docs/python/tf/contrib/metrics/streaming_sparse_recall_at_k"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console.actions.google.com/u/0/" TargetMode="External"/><Relationship Id="rId2" Type="http://schemas.openxmlformats.org/officeDocument/2006/relationships/hyperlink" Target="https://codelabs.developers.google.com/codelabs/actions-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ctrTitle" sz="quarter"/>
          </p:nvPr>
        </p:nvSpPr>
        <p:spPr/>
        <p:txBody>
          <a:bodyPr/>
          <a:lstStyle/>
          <a:p>
            <a:pPr eaLnBrk="1" hangingPunct="1"/>
            <a:r>
              <a:rPr lang="en-US" altLang="en-US" sz="6000" dirty="0"/>
              <a:t>Chatbots</a:t>
            </a:r>
          </a:p>
        </p:txBody>
      </p:sp>
      <p:sp>
        <p:nvSpPr>
          <p:cNvPr id="16386" name="Rectangle 3"/>
          <p:cNvSpPr>
            <a:spLocks noGrp="1" noChangeArrowheads="1"/>
          </p:cNvSpPr>
          <p:nvPr>
            <p:ph type="subTitle" sz="quarter" idx="1"/>
          </p:nvPr>
        </p:nvSpPr>
        <p:spPr/>
        <p:txBody>
          <a:bodyPr/>
          <a:lstStyle/>
          <a:p>
            <a:pPr eaLnBrk="1" hangingPunct="1">
              <a:defRPr/>
            </a:pPr>
            <a:endParaRPr lang="en-US" dirty="0">
              <a:solidFill>
                <a:srgbClr val="A50021"/>
              </a:solidFill>
              <a:latin typeface="Calibri" charset="0"/>
              <a:ea typeface="+mn-ea"/>
              <a:cs typeface="+mn-cs"/>
            </a:endParaRPr>
          </a:p>
          <a:p>
            <a:pPr eaLnBrk="1" hangingPunct="1">
              <a:defRPr/>
            </a:pPr>
            <a:endParaRPr lang="en-US" dirty="0">
              <a:latin typeface="Calibri" charset="0"/>
              <a:ea typeface="+mn-ea"/>
              <a:cs typeface="+mn-cs"/>
            </a:endParaRPr>
          </a:p>
          <a:p>
            <a:pPr eaLnBrk="1" hangingPunct="1">
              <a:defRPr/>
            </a:pPr>
            <a:endParaRPr lang="en-US" dirty="0">
              <a:latin typeface="Calibri" charset="0"/>
              <a:ea typeface="+mn-ea"/>
              <a:cs typeface="+mn-cs"/>
            </a:endParaRPr>
          </a:p>
          <a:p>
            <a:pPr eaLnBrk="1" hangingPunct="1">
              <a:defRPr/>
            </a:pPr>
            <a:endParaRPr lang="en-US" dirty="0">
              <a:latin typeface="Calibri" charset="0"/>
              <a:ea typeface="+mn-ea"/>
              <a:cs typeface="+mn-cs"/>
            </a:endParaRPr>
          </a:p>
        </p:txBody>
      </p:sp>
      <p:sp>
        <p:nvSpPr>
          <p:cNvPr id="6" name="Subtitle 4">
            <a:extLst>
              <a:ext uri="{FF2B5EF4-FFF2-40B4-BE49-F238E27FC236}">
                <a16:creationId xmlns:a16="http://schemas.microsoft.com/office/drawing/2014/main" id="{050A6636-665F-4084-90D6-DE0DB6BD0CA4}"/>
              </a:ext>
            </a:extLst>
          </p:cNvPr>
          <p:cNvSpPr txBox="1">
            <a:spLocks/>
          </p:cNvSpPr>
          <p:nvPr/>
        </p:nvSpPr>
        <p:spPr bwMode="auto">
          <a:xfrm>
            <a:off x="2895600" y="4267200"/>
            <a:ext cx="8534400" cy="1752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1" fontAlgn="base" hangingPunct="1">
              <a:spcBef>
                <a:spcPct val="20000"/>
              </a:spcBef>
              <a:spcAft>
                <a:spcPct val="0"/>
              </a:spcAft>
              <a:buClr>
                <a:schemeClr val="accent2"/>
              </a:buClr>
              <a:buSzPct val="80000"/>
              <a:buFont typeface="Wingdings" pitchFamily="2" charset="2"/>
              <a:buNone/>
              <a:defRPr kumimoji="1" sz="2100" b="0">
                <a:solidFill>
                  <a:schemeClr val="tx1"/>
                </a:solidFill>
                <a:effectLst>
                  <a:outerShdw blurRad="38100" dist="38100" dir="2700000" algn="tl">
                    <a:srgbClr val="C0C0C0"/>
                  </a:outerShdw>
                </a:effectLst>
                <a:latin typeface="Calibri" panose="020F0502020204030204" pitchFamily="34" charset="0"/>
                <a:ea typeface="+mn-ea"/>
                <a:cs typeface="Calibri" panose="020F0502020204030204" pitchFamily="34" charset="0"/>
              </a:defRPr>
            </a:lvl1pPr>
            <a:lvl2pPr marL="557213" indent="-214313" algn="l" rtl="0" eaLnBrk="1" fontAlgn="base" hangingPunct="1">
              <a:spcBef>
                <a:spcPct val="20000"/>
              </a:spcBef>
              <a:spcAft>
                <a:spcPct val="0"/>
              </a:spcAft>
              <a:buFont typeface="Wingdings" pitchFamily="2" charset="2"/>
              <a:buChar char="§"/>
              <a:defRPr kumimoji="1" sz="1800" b="0">
                <a:solidFill>
                  <a:schemeClr val="tx1"/>
                </a:solidFill>
                <a:latin typeface="Calibri" pitchFamily="34" charset="0"/>
              </a:defRPr>
            </a:lvl2pPr>
            <a:lvl3pPr marL="857250" indent="-171450" algn="l" rtl="0" eaLnBrk="1" fontAlgn="base" hangingPunct="1">
              <a:spcBef>
                <a:spcPct val="20000"/>
              </a:spcBef>
              <a:spcAft>
                <a:spcPct val="0"/>
              </a:spcAft>
              <a:buClr>
                <a:schemeClr val="accent2"/>
              </a:buClr>
              <a:buChar char="•"/>
              <a:defRPr kumimoji="1" sz="1500" b="0">
                <a:solidFill>
                  <a:schemeClr val="tx1"/>
                </a:solidFill>
                <a:latin typeface="Calibri" pitchFamily="34" charset="0"/>
              </a:defRPr>
            </a:lvl3pPr>
            <a:lvl4pPr marL="1200150" indent="-171450" algn="l" rtl="0" eaLnBrk="1" fontAlgn="base" hangingPunct="1">
              <a:spcBef>
                <a:spcPct val="20000"/>
              </a:spcBef>
              <a:spcAft>
                <a:spcPct val="0"/>
              </a:spcAft>
              <a:buChar char="–"/>
              <a:defRPr kumimoji="1" b="0">
                <a:solidFill>
                  <a:schemeClr val="tx1"/>
                </a:solidFill>
                <a:latin typeface="Calibri" pitchFamily="34" charset="0"/>
              </a:defRPr>
            </a:lvl4pPr>
            <a:lvl5pPr marL="1543050" indent="-171450" algn="l" rtl="0" eaLnBrk="1" fontAlgn="base" hangingPunct="1">
              <a:spcBef>
                <a:spcPct val="20000"/>
              </a:spcBef>
              <a:spcAft>
                <a:spcPct val="0"/>
              </a:spcAft>
              <a:buClr>
                <a:schemeClr val="accent2"/>
              </a:buClr>
              <a:buChar char="•"/>
              <a:defRPr kumimoji="1" b="0">
                <a:solidFill>
                  <a:schemeClr val="tx1"/>
                </a:solidFill>
                <a:latin typeface="Calibri" pitchFamily="34" charset="0"/>
              </a:defRPr>
            </a:lvl5pPr>
            <a:lvl6pPr marL="1885950" indent="-171450" algn="l" rtl="0" eaLnBrk="1" fontAlgn="base" hangingPunct="1">
              <a:spcBef>
                <a:spcPct val="20000"/>
              </a:spcBef>
              <a:spcAft>
                <a:spcPct val="0"/>
              </a:spcAft>
              <a:buClr>
                <a:schemeClr val="accent2"/>
              </a:buClr>
              <a:buChar char="•"/>
              <a:defRPr kumimoji="1" sz="1500" b="1">
                <a:solidFill>
                  <a:schemeClr val="tx1"/>
                </a:solidFill>
                <a:latin typeface="+mn-lt"/>
              </a:defRPr>
            </a:lvl6pPr>
            <a:lvl7pPr marL="2228850" indent="-171450" algn="l" rtl="0" eaLnBrk="1" fontAlgn="base" hangingPunct="1">
              <a:spcBef>
                <a:spcPct val="20000"/>
              </a:spcBef>
              <a:spcAft>
                <a:spcPct val="0"/>
              </a:spcAft>
              <a:buClr>
                <a:schemeClr val="accent2"/>
              </a:buClr>
              <a:buChar char="•"/>
              <a:defRPr kumimoji="1" sz="1500" b="1">
                <a:solidFill>
                  <a:schemeClr val="tx1"/>
                </a:solidFill>
                <a:latin typeface="+mn-lt"/>
              </a:defRPr>
            </a:lvl7pPr>
            <a:lvl8pPr marL="2571750" indent="-171450" algn="l" rtl="0" eaLnBrk="1" fontAlgn="base" hangingPunct="1">
              <a:spcBef>
                <a:spcPct val="20000"/>
              </a:spcBef>
              <a:spcAft>
                <a:spcPct val="0"/>
              </a:spcAft>
              <a:buClr>
                <a:schemeClr val="accent2"/>
              </a:buClr>
              <a:buChar char="•"/>
              <a:defRPr kumimoji="1" sz="1500" b="1">
                <a:solidFill>
                  <a:schemeClr val="tx1"/>
                </a:solidFill>
                <a:latin typeface="+mn-lt"/>
              </a:defRPr>
            </a:lvl8pPr>
            <a:lvl9pPr marL="2914650" indent="-171450" algn="l" rtl="0" eaLnBrk="1" fontAlgn="base" hangingPunct="1">
              <a:spcBef>
                <a:spcPct val="20000"/>
              </a:spcBef>
              <a:spcAft>
                <a:spcPct val="0"/>
              </a:spcAft>
              <a:buClr>
                <a:schemeClr val="accent2"/>
              </a:buClr>
              <a:buChar char="•"/>
              <a:defRPr kumimoji="1" sz="1500" b="1">
                <a:solidFill>
                  <a:schemeClr val="tx1"/>
                </a:solidFill>
                <a:latin typeface="+mn-lt"/>
              </a:defRPr>
            </a:lvl9pPr>
          </a:lstStyle>
          <a:p>
            <a:endParaRPr lang="en-US" sz="28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B5F390-2822-4B60-B6CF-CC33AD14842D}"/>
              </a:ext>
            </a:extLst>
          </p:cNvPr>
          <p:cNvSpPr>
            <a:spLocks noGrp="1"/>
          </p:cNvSpPr>
          <p:nvPr>
            <p:ph type="title"/>
          </p:nvPr>
        </p:nvSpPr>
        <p:spPr/>
        <p:txBody>
          <a:bodyPr/>
          <a:lstStyle/>
          <a:p>
            <a:r>
              <a:rPr lang="en-US" dirty="0"/>
              <a:t>Retrieval-based vs Generative Models</a:t>
            </a:r>
          </a:p>
        </p:txBody>
      </p:sp>
      <p:sp>
        <p:nvSpPr>
          <p:cNvPr id="5" name="Content Placeholder 4">
            <a:extLst>
              <a:ext uri="{FF2B5EF4-FFF2-40B4-BE49-F238E27FC236}">
                <a16:creationId xmlns:a16="http://schemas.microsoft.com/office/drawing/2014/main" id="{EDF450D0-0C81-4CEF-BD66-E5440AB218CA}"/>
              </a:ext>
            </a:extLst>
          </p:cNvPr>
          <p:cNvSpPr>
            <a:spLocks noGrp="1"/>
          </p:cNvSpPr>
          <p:nvPr>
            <p:ph sz="half" idx="1"/>
          </p:nvPr>
        </p:nvSpPr>
        <p:spPr/>
        <p:txBody>
          <a:bodyPr/>
          <a:lstStyle/>
          <a:p>
            <a:r>
              <a:rPr lang="en-US" b="1" dirty="0">
                <a:effectLst/>
              </a:rPr>
              <a:t>Retrieval-based models (easier)</a:t>
            </a:r>
            <a:r>
              <a:rPr lang="en-US" dirty="0">
                <a:effectLst/>
              </a:rPr>
              <a:t> use a repository of predefined responses and some kind of heuristic to pick an appropriate response based on the input and context.</a:t>
            </a:r>
          </a:p>
          <a:p>
            <a:r>
              <a:rPr lang="en-US" dirty="0">
                <a:effectLst/>
              </a:rPr>
              <a:t>The heuristic could be as simple as a rule-based expression match, or as complex as an ensemble of ML classifiers.</a:t>
            </a:r>
          </a:p>
          <a:p>
            <a:r>
              <a:rPr lang="en-US" dirty="0">
                <a:effectLst/>
              </a:rPr>
              <a:t>These systems don’t generate any new text, they just pick a response from a fixed set.</a:t>
            </a:r>
            <a:endParaRPr lang="en-US" dirty="0"/>
          </a:p>
        </p:txBody>
      </p:sp>
      <p:sp>
        <p:nvSpPr>
          <p:cNvPr id="6" name="Content Placeholder 5">
            <a:extLst>
              <a:ext uri="{FF2B5EF4-FFF2-40B4-BE49-F238E27FC236}">
                <a16:creationId xmlns:a16="http://schemas.microsoft.com/office/drawing/2014/main" id="{81909C59-776E-4F36-8DA5-245E97651E2B}"/>
              </a:ext>
            </a:extLst>
          </p:cNvPr>
          <p:cNvSpPr>
            <a:spLocks noGrp="1"/>
          </p:cNvSpPr>
          <p:nvPr>
            <p:ph sz="half" idx="2"/>
          </p:nvPr>
        </p:nvSpPr>
        <p:spPr/>
        <p:txBody>
          <a:bodyPr/>
          <a:lstStyle/>
          <a:p>
            <a:r>
              <a:rPr lang="en-US" b="1" dirty="0">
                <a:effectLst/>
              </a:rPr>
              <a:t>Generative models (harder)</a:t>
            </a:r>
            <a:r>
              <a:rPr lang="en-US" dirty="0">
                <a:effectLst/>
              </a:rPr>
              <a:t> don’t rely on pre-defined responses.</a:t>
            </a:r>
          </a:p>
          <a:p>
            <a:r>
              <a:rPr lang="en-US" dirty="0">
                <a:effectLst/>
              </a:rPr>
              <a:t>They generate new responses from scratch.</a:t>
            </a:r>
          </a:p>
          <a:p>
            <a:r>
              <a:rPr lang="en-US" dirty="0">
                <a:effectLst/>
              </a:rPr>
              <a:t>Generative models are typically based on Machine Translation techniques</a:t>
            </a:r>
          </a:p>
          <a:p>
            <a:r>
              <a:rPr lang="en-US" dirty="0">
                <a:effectLst/>
              </a:rPr>
              <a:t>Instead of translating from one language to another,  they “translate” from an input to an output (response).</a:t>
            </a:r>
            <a:endParaRPr lang="en-US" dirty="0"/>
          </a:p>
        </p:txBody>
      </p:sp>
      <p:sp>
        <p:nvSpPr>
          <p:cNvPr id="7" name="Text Placeholder 6">
            <a:extLst>
              <a:ext uri="{FF2B5EF4-FFF2-40B4-BE49-F238E27FC236}">
                <a16:creationId xmlns:a16="http://schemas.microsoft.com/office/drawing/2014/main" id="{A56A8F4F-61AC-44C3-811D-34F824B490FD}"/>
              </a:ext>
            </a:extLst>
          </p:cNvPr>
          <p:cNvSpPr>
            <a:spLocks noGrp="1"/>
          </p:cNvSpPr>
          <p:nvPr>
            <p:ph type="body" sz="quarter" idx="10"/>
          </p:nvPr>
        </p:nvSpPr>
        <p:spPr/>
        <p:txBody>
          <a:bodyPr/>
          <a:lstStyle/>
          <a:p>
            <a:r>
              <a:rPr lang="en-US" dirty="0"/>
              <a:t>Generative</a:t>
            </a:r>
          </a:p>
        </p:txBody>
      </p:sp>
      <p:sp>
        <p:nvSpPr>
          <p:cNvPr id="8" name="Text Placeholder 7">
            <a:extLst>
              <a:ext uri="{FF2B5EF4-FFF2-40B4-BE49-F238E27FC236}">
                <a16:creationId xmlns:a16="http://schemas.microsoft.com/office/drawing/2014/main" id="{51437F20-8CA6-4566-9F13-BD25460C0D20}"/>
              </a:ext>
            </a:extLst>
          </p:cNvPr>
          <p:cNvSpPr>
            <a:spLocks noGrp="1"/>
          </p:cNvSpPr>
          <p:nvPr>
            <p:ph type="body" sz="quarter" idx="11"/>
          </p:nvPr>
        </p:nvSpPr>
        <p:spPr/>
        <p:txBody>
          <a:bodyPr/>
          <a:lstStyle/>
          <a:p>
            <a:r>
              <a:rPr lang="en-US" dirty="0"/>
              <a:t>Retrieval based</a:t>
            </a:r>
          </a:p>
        </p:txBody>
      </p:sp>
    </p:spTree>
    <p:extLst>
      <p:ext uri="{BB962C8B-B14F-4D97-AF65-F5344CB8AC3E}">
        <p14:creationId xmlns:p14="http://schemas.microsoft.com/office/powerpoint/2010/main" val="4268664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CAC9A1-860A-43AD-ACDC-893A13885F89}"/>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97C01360-BD9D-4121-869D-1101C4AD9B79}"/>
              </a:ext>
            </a:extLst>
          </p:cNvPr>
          <p:cNvSpPr>
            <a:spLocks noGrp="1"/>
          </p:cNvSpPr>
          <p:nvPr>
            <p:ph sz="half" idx="1"/>
          </p:nvPr>
        </p:nvSpPr>
        <p:spPr/>
        <p:txBody>
          <a:bodyPr/>
          <a:lstStyle/>
          <a:p>
            <a:r>
              <a:rPr lang="en-US" dirty="0">
                <a:effectLst/>
              </a:rPr>
              <a:t>No grammatical mistakes.</a:t>
            </a:r>
          </a:p>
          <a:p>
            <a:r>
              <a:rPr lang="en-US" dirty="0">
                <a:effectLst/>
              </a:rPr>
              <a:t>Unable to handle unseen cases for which no appropriate predefined response exists.</a:t>
            </a:r>
          </a:p>
          <a:p>
            <a:r>
              <a:rPr lang="en-US" dirty="0">
                <a:effectLst/>
              </a:rPr>
              <a:t>Can’t refer back to contextual entity information like names mentioned earlier in the conversation.</a:t>
            </a:r>
            <a:endParaRPr lang="en-US" dirty="0"/>
          </a:p>
        </p:txBody>
      </p:sp>
      <p:sp>
        <p:nvSpPr>
          <p:cNvPr id="6" name="Content Placeholder 5">
            <a:extLst>
              <a:ext uri="{FF2B5EF4-FFF2-40B4-BE49-F238E27FC236}">
                <a16:creationId xmlns:a16="http://schemas.microsoft.com/office/drawing/2014/main" id="{B66C0234-47F2-47A9-9A54-4582267796D3}"/>
              </a:ext>
            </a:extLst>
          </p:cNvPr>
          <p:cNvSpPr>
            <a:spLocks noGrp="1"/>
          </p:cNvSpPr>
          <p:nvPr>
            <p:ph sz="half" idx="2"/>
          </p:nvPr>
        </p:nvSpPr>
        <p:spPr/>
        <p:txBody>
          <a:bodyPr/>
          <a:lstStyle/>
          <a:p>
            <a:r>
              <a:rPr lang="en-US" dirty="0">
                <a:effectLst/>
              </a:rPr>
              <a:t>can refer back to entities in the input and give the impression that you’re talking to a human</a:t>
            </a:r>
          </a:p>
          <a:p>
            <a:r>
              <a:rPr lang="en-US" dirty="0">
                <a:effectLst/>
              </a:rPr>
              <a:t>Hard to train</a:t>
            </a:r>
          </a:p>
          <a:p>
            <a:r>
              <a:rPr lang="en-US" dirty="0">
                <a:effectLst/>
              </a:rPr>
              <a:t>Likely to make grammatical mistakes (especially on longer sentences),</a:t>
            </a:r>
          </a:p>
          <a:p>
            <a:r>
              <a:rPr lang="en-US" dirty="0">
                <a:effectLst/>
              </a:rPr>
              <a:t>Typically require huge amounts of training data.</a:t>
            </a:r>
            <a:endParaRPr lang="en-US" dirty="0"/>
          </a:p>
        </p:txBody>
      </p:sp>
      <p:sp>
        <p:nvSpPr>
          <p:cNvPr id="7" name="Text Placeholder 6">
            <a:extLst>
              <a:ext uri="{FF2B5EF4-FFF2-40B4-BE49-F238E27FC236}">
                <a16:creationId xmlns:a16="http://schemas.microsoft.com/office/drawing/2014/main" id="{1B4F2A01-076E-4583-954C-70C714AA2924}"/>
              </a:ext>
            </a:extLst>
          </p:cNvPr>
          <p:cNvSpPr>
            <a:spLocks noGrp="1"/>
          </p:cNvSpPr>
          <p:nvPr>
            <p:ph type="body" sz="quarter" idx="10"/>
          </p:nvPr>
        </p:nvSpPr>
        <p:spPr/>
        <p:txBody>
          <a:bodyPr/>
          <a:lstStyle/>
          <a:p>
            <a:r>
              <a:rPr lang="en-US" dirty="0"/>
              <a:t>Generative</a:t>
            </a:r>
          </a:p>
        </p:txBody>
      </p:sp>
      <p:sp>
        <p:nvSpPr>
          <p:cNvPr id="8" name="Text Placeholder 7">
            <a:extLst>
              <a:ext uri="{FF2B5EF4-FFF2-40B4-BE49-F238E27FC236}">
                <a16:creationId xmlns:a16="http://schemas.microsoft.com/office/drawing/2014/main" id="{74AB1E11-83D8-4E47-96EF-A51AD5647B6B}"/>
              </a:ext>
            </a:extLst>
          </p:cNvPr>
          <p:cNvSpPr>
            <a:spLocks noGrp="1"/>
          </p:cNvSpPr>
          <p:nvPr>
            <p:ph type="body" sz="quarter" idx="11"/>
          </p:nvPr>
        </p:nvSpPr>
        <p:spPr/>
        <p:txBody>
          <a:bodyPr/>
          <a:lstStyle/>
          <a:p>
            <a:r>
              <a:rPr lang="en-US" dirty="0" err="1"/>
              <a:t>Retrival</a:t>
            </a:r>
            <a:r>
              <a:rPr lang="en-US" dirty="0"/>
              <a:t>-based</a:t>
            </a:r>
          </a:p>
        </p:txBody>
      </p:sp>
    </p:spTree>
    <p:extLst>
      <p:ext uri="{BB962C8B-B14F-4D97-AF65-F5344CB8AC3E}">
        <p14:creationId xmlns:p14="http://schemas.microsoft.com/office/powerpoint/2010/main" val="29607074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7AE4E-4462-4FC0-8048-4AEC6AABFB63}"/>
              </a:ext>
            </a:extLst>
          </p:cNvPr>
          <p:cNvSpPr>
            <a:spLocks noGrp="1"/>
          </p:cNvSpPr>
          <p:nvPr>
            <p:ph type="title"/>
          </p:nvPr>
        </p:nvSpPr>
        <p:spPr/>
        <p:txBody>
          <a:bodyPr/>
          <a:lstStyle/>
          <a:p>
            <a:r>
              <a:rPr lang="en-US" dirty="0"/>
              <a:t>Long vs Short Conversations</a:t>
            </a:r>
          </a:p>
        </p:txBody>
      </p:sp>
      <p:sp>
        <p:nvSpPr>
          <p:cNvPr id="3" name="Content Placeholder 2">
            <a:extLst>
              <a:ext uri="{FF2B5EF4-FFF2-40B4-BE49-F238E27FC236}">
                <a16:creationId xmlns:a16="http://schemas.microsoft.com/office/drawing/2014/main" id="{77CBED8E-AB9E-4DC8-811A-E1AE8EF5538E}"/>
              </a:ext>
            </a:extLst>
          </p:cNvPr>
          <p:cNvSpPr>
            <a:spLocks noGrp="1"/>
          </p:cNvSpPr>
          <p:nvPr>
            <p:ph sz="half" idx="1"/>
          </p:nvPr>
        </p:nvSpPr>
        <p:spPr>
          <a:xfrm>
            <a:off x="1574800" y="2854036"/>
            <a:ext cx="4826000" cy="3680116"/>
          </a:xfrm>
        </p:spPr>
        <p:txBody>
          <a:bodyPr/>
          <a:lstStyle/>
          <a:p>
            <a:r>
              <a:rPr lang="en-US" b="1" dirty="0">
                <a:effectLst/>
              </a:rPr>
              <a:t>Short-Text Conversations (easier)</a:t>
            </a:r>
            <a:r>
              <a:rPr lang="en-US" dirty="0">
                <a:effectLst/>
              </a:rPr>
              <a:t> where the goal is to create a single response to a single input.</a:t>
            </a:r>
          </a:p>
          <a:p>
            <a:pPr lvl="1"/>
            <a:r>
              <a:rPr lang="en-US" dirty="0">
                <a:effectLst/>
              </a:rPr>
              <a:t>For example, answering a specific question from a user with an appropriate answer.</a:t>
            </a:r>
          </a:p>
        </p:txBody>
      </p:sp>
      <p:sp>
        <p:nvSpPr>
          <p:cNvPr id="5" name="Content Placeholder 4">
            <a:extLst>
              <a:ext uri="{FF2B5EF4-FFF2-40B4-BE49-F238E27FC236}">
                <a16:creationId xmlns:a16="http://schemas.microsoft.com/office/drawing/2014/main" id="{7A6354A6-4543-4DE7-8D7E-6130D27A6B5E}"/>
              </a:ext>
            </a:extLst>
          </p:cNvPr>
          <p:cNvSpPr>
            <a:spLocks noGrp="1"/>
          </p:cNvSpPr>
          <p:nvPr>
            <p:ph sz="half" idx="2"/>
          </p:nvPr>
        </p:nvSpPr>
        <p:spPr>
          <a:xfrm>
            <a:off x="6769100" y="2854036"/>
            <a:ext cx="4826000" cy="3680116"/>
          </a:xfrm>
        </p:spPr>
        <p:txBody>
          <a:bodyPr/>
          <a:lstStyle/>
          <a:p>
            <a:r>
              <a:rPr lang="en-US" b="1" dirty="0">
                <a:effectLst/>
              </a:rPr>
              <a:t>Long conversations (harder)</a:t>
            </a:r>
            <a:r>
              <a:rPr lang="en-US" dirty="0">
                <a:effectLst/>
              </a:rPr>
              <a:t> where you go through multiple turns and need to keep track of what has been said.</a:t>
            </a:r>
          </a:p>
          <a:p>
            <a:pPr lvl="1"/>
            <a:r>
              <a:rPr lang="en-US" dirty="0"/>
              <a:t>Customer support conversations are typically long conversational threads with multiple questions.</a:t>
            </a:r>
          </a:p>
          <a:p>
            <a:pPr marL="0" indent="0">
              <a:buNone/>
            </a:pPr>
            <a:endParaRPr lang="en-US" dirty="0"/>
          </a:p>
        </p:txBody>
      </p:sp>
      <p:sp>
        <p:nvSpPr>
          <p:cNvPr id="6" name="Text Placeholder 5">
            <a:extLst>
              <a:ext uri="{FF2B5EF4-FFF2-40B4-BE49-F238E27FC236}">
                <a16:creationId xmlns:a16="http://schemas.microsoft.com/office/drawing/2014/main" id="{B1D66486-39B5-43E2-8625-D1E797E4C9D3}"/>
              </a:ext>
            </a:extLst>
          </p:cNvPr>
          <p:cNvSpPr>
            <a:spLocks noGrp="1"/>
          </p:cNvSpPr>
          <p:nvPr>
            <p:ph type="body" sz="quarter" idx="10"/>
          </p:nvPr>
        </p:nvSpPr>
        <p:spPr>
          <a:xfrm>
            <a:off x="6769100" y="2002972"/>
            <a:ext cx="4826000" cy="668337"/>
          </a:xfrm>
        </p:spPr>
        <p:txBody>
          <a:bodyPr/>
          <a:lstStyle/>
          <a:p>
            <a:r>
              <a:rPr lang="en-US" dirty="0"/>
              <a:t>Long Conversation</a:t>
            </a:r>
          </a:p>
        </p:txBody>
      </p:sp>
      <p:sp>
        <p:nvSpPr>
          <p:cNvPr id="7" name="Text Placeholder 6">
            <a:extLst>
              <a:ext uri="{FF2B5EF4-FFF2-40B4-BE49-F238E27FC236}">
                <a16:creationId xmlns:a16="http://schemas.microsoft.com/office/drawing/2014/main" id="{6B6018F2-B3C6-48CC-BE13-115FDF4CADDB}"/>
              </a:ext>
            </a:extLst>
          </p:cNvPr>
          <p:cNvSpPr>
            <a:spLocks noGrp="1"/>
          </p:cNvSpPr>
          <p:nvPr>
            <p:ph type="body" sz="quarter" idx="11"/>
          </p:nvPr>
        </p:nvSpPr>
        <p:spPr>
          <a:xfrm>
            <a:off x="1574800" y="2002973"/>
            <a:ext cx="4826000" cy="668337"/>
          </a:xfrm>
        </p:spPr>
        <p:txBody>
          <a:bodyPr/>
          <a:lstStyle/>
          <a:p>
            <a:r>
              <a:rPr lang="en-US" dirty="0"/>
              <a:t>Short Conversation</a:t>
            </a:r>
          </a:p>
        </p:txBody>
      </p:sp>
      <p:sp>
        <p:nvSpPr>
          <p:cNvPr id="8" name="Rectangle 7">
            <a:extLst>
              <a:ext uri="{FF2B5EF4-FFF2-40B4-BE49-F238E27FC236}">
                <a16:creationId xmlns:a16="http://schemas.microsoft.com/office/drawing/2014/main" id="{141763D8-A8F8-4390-BFE8-810F21C14F94}"/>
              </a:ext>
            </a:extLst>
          </p:cNvPr>
          <p:cNvSpPr/>
          <p:nvPr/>
        </p:nvSpPr>
        <p:spPr>
          <a:xfrm>
            <a:off x="1574799" y="1209710"/>
            <a:ext cx="8442037" cy="461665"/>
          </a:xfrm>
          <a:prstGeom prst="rect">
            <a:avLst/>
          </a:prstGeom>
        </p:spPr>
        <p:txBody>
          <a:bodyPr wrap="square">
            <a:spAutoFit/>
          </a:bodyPr>
          <a:lstStyle/>
          <a:p>
            <a:r>
              <a:rPr lang="en-US" sz="2400" dirty="0">
                <a:latin typeface="Calibri" panose="020F0502020204030204" pitchFamily="34" charset="0"/>
                <a:cs typeface="Calibri" panose="020F0502020204030204" pitchFamily="34" charset="0"/>
              </a:rPr>
              <a:t>The longer the conversation the more difficult to automate it.</a:t>
            </a:r>
          </a:p>
        </p:txBody>
      </p:sp>
    </p:spTree>
    <p:extLst>
      <p:ext uri="{BB962C8B-B14F-4D97-AF65-F5344CB8AC3E}">
        <p14:creationId xmlns:p14="http://schemas.microsoft.com/office/powerpoint/2010/main" val="4000125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FE45861-9E2D-4C71-9FC4-C5C61A5D9947}"/>
              </a:ext>
            </a:extLst>
          </p:cNvPr>
          <p:cNvSpPr>
            <a:spLocks noGrp="1"/>
          </p:cNvSpPr>
          <p:nvPr>
            <p:ph type="title"/>
          </p:nvPr>
        </p:nvSpPr>
        <p:spPr/>
        <p:txBody>
          <a:bodyPr/>
          <a:lstStyle/>
          <a:p>
            <a:r>
              <a:rPr lang="en-US" dirty="0"/>
              <a:t>Deep Learning for Chatbots</a:t>
            </a:r>
          </a:p>
        </p:txBody>
      </p:sp>
      <p:sp>
        <p:nvSpPr>
          <p:cNvPr id="8" name="Content Placeholder 7">
            <a:extLst>
              <a:ext uri="{FF2B5EF4-FFF2-40B4-BE49-F238E27FC236}">
                <a16:creationId xmlns:a16="http://schemas.microsoft.com/office/drawing/2014/main" id="{5D318060-BD53-47EC-87CD-9AE2A4B26578}"/>
              </a:ext>
            </a:extLst>
          </p:cNvPr>
          <p:cNvSpPr>
            <a:spLocks noGrp="1"/>
          </p:cNvSpPr>
          <p:nvPr>
            <p:ph idx="1"/>
          </p:nvPr>
        </p:nvSpPr>
        <p:spPr/>
        <p:txBody>
          <a:bodyPr/>
          <a:lstStyle/>
          <a:p>
            <a:r>
              <a:rPr lang="en-US" dirty="0">
                <a:effectLst/>
              </a:rPr>
              <a:t>Deep Learning techniques can be used for both retrieval-based or generative models, but research seems to be moving into the generative direction</a:t>
            </a:r>
          </a:p>
          <a:p>
            <a:r>
              <a:rPr lang="en-US" dirty="0">
                <a:effectLst/>
              </a:rPr>
              <a:t>Deep Learning architectures like </a:t>
            </a:r>
            <a:r>
              <a:rPr lang="en-US" dirty="0">
                <a:effectLst/>
                <a:hlinkClick r:id="rId2"/>
              </a:rPr>
              <a:t>Sequence to Sequence</a:t>
            </a:r>
            <a:r>
              <a:rPr lang="en-US" dirty="0">
                <a:effectLst/>
              </a:rPr>
              <a:t> are uniquely suited for generating text and researchers are hoping to make rapid progress in this area.</a:t>
            </a:r>
          </a:p>
          <a:p>
            <a:r>
              <a:rPr lang="en-US" dirty="0">
                <a:effectLst/>
              </a:rPr>
              <a:t>Still at the early stages of building generative models that work reasonably well.</a:t>
            </a:r>
          </a:p>
          <a:p>
            <a:r>
              <a:rPr lang="en-US" dirty="0">
                <a:effectLst/>
              </a:rPr>
              <a:t>Production systems are more likely to be retrieval-based for now.</a:t>
            </a:r>
            <a:endParaRPr lang="en-US" dirty="0"/>
          </a:p>
        </p:txBody>
      </p:sp>
    </p:spTree>
    <p:extLst>
      <p:ext uri="{BB962C8B-B14F-4D97-AF65-F5344CB8AC3E}">
        <p14:creationId xmlns:p14="http://schemas.microsoft.com/office/powerpoint/2010/main" val="1170622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280FAC1-925B-457B-8503-31C5C9169DFF}"/>
              </a:ext>
            </a:extLst>
          </p:cNvPr>
          <p:cNvSpPr>
            <a:spLocks noGrp="1"/>
          </p:cNvSpPr>
          <p:nvPr>
            <p:ph type="title"/>
          </p:nvPr>
        </p:nvSpPr>
        <p:spPr/>
        <p:txBody>
          <a:bodyPr/>
          <a:lstStyle/>
          <a:p>
            <a:r>
              <a:rPr lang="en-US" dirty="0"/>
              <a:t>MT model</a:t>
            </a:r>
          </a:p>
        </p:txBody>
      </p:sp>
      <p:pic>
        <p:nvPicPr>
          <p:cNvPr id="11" name="Picture 10">
            <a:extLst>
              <a:ext uri="{FF2B5EF4-FFF2-40B4-BE49-F238E27FC236}">
                <a16:creationId xmlns:a16="http://schemas.microsoft.com/office/drawing/2014/main" id="{208C32C1-33BE-403B-A8A0-B78D561774F1}"/>
              </a:ext>
            </a:extLst>
          </p:cNvPr>
          <p:cNvPicPr>
            <a:picLocks noChangeAspect="1"/>
          </p:cNvPicPr>
          <p:nvPr/>
        </p:nvPicPr>
        <p:blipFill>
          <a:blip r:embed="rId2"/>
          <a:stretch>
            <a:fillRect/>
          </a:stretch>
        </p:blipFill>
        <p:spPr>
          <a:xfrm>
            <a:off x="1914525" y="1937982"/>
            <a:ext cx="8852185" cy="2669487"/>
          </a:xfrm>
          <a:prstGeom prst="rect">
            <a:avLst/>
          </a:prstGeom>
        </p:spPr>
      </p:pic>
    </p:spTree>
    <p:extLst>
      <p:ext uri="{BB962C8B-B14F-4D97-AF65-F5344CB8AC3E}">
        <p14:creationId xmlns:p14="http://schemas.microsoft.com/office/powerpoint/2010/main" val="113445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4E195-4CF2-4DD5-9FEB-FDB7D13D10C8}"/>
              </a:ext>
            </a:extLst>
          </p:cNvPr>
          <p:cNvSpPr>
            <a:spLocks noGrp="1"/>
          </p:cNvSpPr>
          <p:nvPr>
            <p:ph type="title"/>
          </p:nvPr>
        </p:nvSpPr>
        <p:spPr/>
        <p:txBody>
          <a:bodyPr/>
          <a:lstStyle/>
          <a:p>
            <a:r>
              <a:rPr lang="en-US" dirty="0"/>
              <a:t>Twitter bot</a:t>
            </a:r>
          </a:p>
        </p:txBody>
      </p:sp>
      <p:graphicFrame>
        <p:nvGraphicFramePr>
          <p:cNvPr id="7" name="Content Placeholder 6">
            <a:extLst>
              <a:ext uri="{FF2B5EF4-FFF2-40B4-BE49-F238E27FC236}">
                <a16:creationId xmlns:a16="http://schemas.microsoft.com/office/drawing/2014/main" id="{8DBE031F-0862-4A05-8B2C-5667BA80F412}"/>
              </a:ext>
            </a:extLst>
          </p:cNvPr>
          <p:cNvGraphicFramePr>
            <a:graphicFrameLocks noGrp="1"/>
          </p:cNvGraphicFramePr>
          <p:nvPr>
            <p:ph sz="half" idx="1"/>
            <p:extLst>
              <p:ext uri="{D42A27DB-BD31-4B8C-83A1-F6EECF244321}">
                <p14:modId xmlns:p14="http://schemas.microsoft.com/office/powerpoint/2010/main" val="3564317799"/>
              </p:ext>
            </p:extLst>
          </p:nvPr>
        </p:nvGraphicFramePr>
        <p:xfrm>
          <a:off x="1574800" y="1278321"/>
          <a:ext cx="4826000" cy="5198369"/>
        </p:xfrm>
        <a:graphic>
          <a:graphicData uri="http://schemas.openxmlformats.org/drawingml/2006/table">
            <a:tbl>
              <a:tblPr/>
              <a:tblGrid>
                <a:gridCol w="2413000">
                  <a:extLst>
                    <a:ext uri="{9D8B030D-6E8A-4147-A177-3AD203B41FA5}">
                      <a16:colId xmlns:a16="http://schemas.microsoft.com/office/drawing/2014/main" val="1176561986"/>
                    </a:ext>
                  </a:extLst>
                </a:gridCol>
                <a:gridCol w="2413000">
                  <a:extLst>
                    <a:ext uri="{9D8B030D-6E8A-4147-A177-3AD203B41FA5}">
                      <a16:colId xmlns:a16="http://schemas.microsoft.com/office/drawing/2014/main" val="15180513"/>
                    </a:ext>
                  </a:extLst>
                </a:gridCol>
              </a:tblGrid>
              <a:tr h="315645">
                <a:tc>
                  <a:txBody>
                    <a:bodyPr/>
                    <a:lstStyle/>
                    <a:p>
                      <a:pPr algn="l"/>
                      <a:r>
                        <a:rPr lang="en-US" sz="1400" b="1">
                          <a:solidFill>
                            <a:srgbClr val="404040"/>
                          </a:solidFill>
                          <a:effectLst/>
                        </a:rPr>
                        <a:t>Query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400" b="1">
                          <a:solidFill>
                            <a:srgbClr val="404040"/>
                          </a:solidFill>
                          <a:effectLst/>
                        </a:rPr>
                        <a:t>Reply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9442295"/>
                  </a:ext>
                </a:extLst>
              </a:tr>
              <a:tr h="520803">
                <a:tc>
                  <a:txBody>
                    <a:bodyPr/>
                    <a:lstStyle/>
                    <a:p>
                      <a:pPr algn="l"/>
                      <a:r>
                        <a:rPr lang="en-US" sz="1400">
                          <a:solidFill>
                            <a:srgbClr val="404040"/>
                          </a:solidFill>
                          <a:effectLst/>
                        </a:rPr>
                        <a:t>donald trump won last nights presidential debate according to snap online polls</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400">
                          <a:solidFill>
                            <a:srgbClr val="404040"/>
                          </a:solidFill>
                          <a:effectLst/>
                        </a:rPr>
                        <a:t>thought he was a joke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648551561"/>
                  </a:ext>
                </a:extLst>
              </a:tr>
              <a:tr h="315645">
                <a:tc>
                  <a:txBody>
                    <a:bodyPr/>
                    <a:lstStyle/>
                    <a:p>
                      <a:pPr algn="l"/>
                      <a:r>
                        <a:rPr lang="en-US" sz="1400">
                          <a:solidFill>
                            <a:srgbClr val="404040"/>
                          </a:solidFill>
                          <a:effectLst/>
                        </a:rPr>
                        <a:t>trump campaign please never delete this</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400">
                          <a:solidFill>
                            <a:srgbClr val="404040"/>
                          </a:solidFill>
                          <a:effectLst/>
                        </a:rPr>
                        <a:t>he was a joke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518391013"/>
                  </a:ext>
                </a:extLst>
              </a:tr>
              <a:tr h="520803">
                <a:tc>
                  <a:txBody>
                    <a:bodyPr/>
                    <a:lstStyle/>
                    <a:p>
                      <a:pPr algn="l"/>
                      <a:r>
                        <a:rPr lang="en-US" sz="1400">
                          <a:solidFill>
                            <a:srgbClr val="404040"/>
                          </a:solidFill>
                          <a:effectLst/>
                        </a:rPr>
                        <a:t>s new scoop is unk the castro connection how trumps company violated the us embargo against cuba</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400">
                          <a:solidFill>
                            <a:srgbClr val="404040"/>
                          </a:solidFill>
                          <a:effectLst/>
                        </a:rPr>
                        <a:t>trump is a disgrace to the debate and the media is not a liar</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88847765"/>
                  </a:ext>
                </a:extLst>
              </a:tr>
              <a:tr h="315645">
                <a:tc>
                  <a:txBody>
                    <a:bodyPr/>
                    <a:lstStyle/>
                    <a:p>
                      <a:pPr algn="l"/>
                      <a:r>
                        <a:rPr lang="en-US" sz="1400">
                          <a:solidFill>
                            <a:srgbClr val="404040"/>
                          </a:solidFill>
                          <a:effectLst/>
                        </a:rPr>
                        <a:t>who won the first presidential debate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400">
                          <a:solidFill>
                            <a:srgbClr val="404040"/>
                          </a:solidFill>
                          <a:effectLst/>
                        </a:rPr>
                        <a:t>trump will be a better time for a man</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4242420588"/>
                  </a:ext>
                </a:extLst>
              </a:tr>
              <a:tr h="520803">
                <a:tc>
                  <a:txBody>
                    <a:bodyPr/>
                    <a:lstStyle/>
                    <a:p>
                      <a:pPr algn="l"/>
                      <a:r>
                        <a:rPr lang="en-US" sz="1400">
                          <a:solidFill>
                            <a:srgbClr val="404040"/>
                          </a:solidFill>
                          <a:effectLst/>
                        </a:rPr>
                        <a:t>just wanna live in unk everything is 10x better there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400">
                          <a:solidFill>
                            <a:srgbClr val="404040"/>
                          </a:solidFill>
                          <a:effectLst/>
                        </a:rPr>
                        <a:t>i was just on the same side and i was like it was a good time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131685011"/>
                  </a:ext>
                </a:extLst>
              </a:tr>
              <a:tr h="520803">
                <a:tc>
                  <a:txBody>
                    <a:bodyPr/>
                    <a:lstStyle/>
                    <a:p>
                      <a:pPr algn="l"/>
                      <a:r>
                        <a:rPr lang="en-US" sz="1400">
                          <a:solidFill>
                            <a:srgbClr val="404040"/>
                          </a:solidFill>
                          <a:effectLst/>
                        </a:rPr>
                        <a:t>the lil girl i forgot her name scares the shit out of me n probably always will lmaooo</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400">
                          <a:solidFill>
                            <a:srgbClr val="404040"/>
                          </a:solidFill>
                          <a:effectLst/>
                        </a:rPr>
                        <a:t>she was so cute and she was so cute and she was a bitch</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55210515"/>
                  </a:ext>
                </a:extLst>
              </a:tr>
              <a:tr h="520803">
                <a:tc>
                  <a:txBody>
                    <a:bodyPr/>
                    <a:lstStyle/>
                    <a:p>
                      <a:pPr algn="l"/>
                      <a:r>
                        <a:rPr lang="en-US" sz="1400">
                          <a:solidFill>
                            <a:srgbClr val="404040"/>
                          </a:solidFill>
                          <a:effectLst/>
                        </a:rPr>
                        <a:t>question of the day who do you think won last nights debate weigh in using</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400" dirty="0" err="1">
                          <a:solidFill>
                            <a:srgbClr val="404040"/>
                          </a:solidFill>
                          <a:effectLst/>
                        </a:rPr>
                        <a:t>hillary</a:t>
                      </a:r>
                      <a:r>
                        <a:rPr lang="en-US" sz="1400" dirty="0">
                          <a:solidFill>
                            <a:srgbClr val="404040"/>
                          </a:solidFill>
                          <a:effectLst/>
                        </a:rPr>
                        <a:t> is a trump supporter and a woman who has a better job than a woman</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319022968"/>
                  </a:ext>
                </a:extLst>
              </a:tr>
            </a:tbl>
          </a:graphicData>
        </a:graphic>
      </p:graphicFrame>
      <p:graphicFrame>
        <p:nvGraphicFramePr>
          <p:cNvPr id="8" name="Content Placeholder 7">
            <a:extLst>
              <a:ext uri="{FF2B5EF4-FFF2-40B4-BE49-F238E27FC236}">
                <a16:creationId xmlns:a16="http://schemas.microsoft.com/office/drawing/2014/main" id="{F2CAAC85-751E-4597-9696-9B85D4A5A4C5}"/>
              </a:ext>
            </a:extLst>
          </p:cNvPr>
          <p:cNvGraphicFramePr>
            <a:graphicFrameLocks noGrp="1"/>
          </p:cNvGraphicFramePr>
          <p:nvPr>
            <p:ph sz="half" idx="2"/>
            <p:extLst>
              <p:ext uri="{D42A27DB-BD31-4B8C-83A1-F6EECF244321}">
                <p14:modId xmlns:p14="http://schemas.microsoft.com/office/powerpoint/2010/main" val="4153049630"/>
              </p:ext>
            </p:extLst>
          </p:nvPr>
        </p:nvGraphicFramePr>
        <p:xfrm>
          <a:off x="6699827" y="1553272"/>
          <a:ext cx="4826000" cy="3751456"/>
        </p:xfrm>
        <a:graphic>
          <a:graphicData uri="http://schemas.openxmlformats.org/drawingml/2006/table">
            <a:tbl>
              <a:tblPr/>
              <a:tblGrid>
                <a:gridCol w="2413000">
                  <a:extLst>
                    <a:ext uri="{9D8B030D-6E8A-4147-A177-3AD203B41FA5}">
                      <a16:colId xmlns:a16="http://schemas.microsoft.com/office/drawing/2014/main" val="4146654728"/>
                    </a:ext>
                  </a:extLst>
                </a:gridCol>
                <a:gridCol w="2413000">
                  <a:extLst>
                    <a:ext uri="{9D8B030D-6E8A-4147-A177-3AD203B41FA5}">
                      <a16:colId xmlns:a16="http://schemas.microsoft.com/office/drawing/2014/main" val="2253946748"/>
                    </a:ext>
                  </a:extLst>
                </a:gridCol>
              </a:tblGrid>
              <a:tr h="264281">
                <a:tc>
                  <a:txBody>
                    <a:bodyPr/>
                    <a:lstStyle/>
                    <a:p>
                      <a:pPr algn="l"/>
                      <a:r>
                        <a:rPr lang="en-US" sz="1200">
                          <a:solidFill>
                            <a:srgbClr val="404040"/>
                          </a:solidFill>
                          <a:effectLst/>
                        </a:rPr>
                        <a:t>trump is a total embarrassment hes like a unk child who happens to be a professional liar and con man</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trump is a lot of money to get a great country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582200151"/>
                  </a:ext>
                </a:extLst>
              </a:tr>
              <a:tr h="160867">
                <a:tc>
                  <a:txBody>
                    <a:bodyPr/>
                    <a:lstStyle/>
                    <a:p>
                      <a:pPr algn="l"/>
                      <a:r>
                        <a:rPr lang="en-US" sz="1200">
                          <a:solidFill>
                            <a:srgbClr val="404040"/>
                          </a:solidFill>
                          <a:effectLst/>
                        </a:rPr>
                        <a:t>chill the fuck out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thats what i said</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39324302"/>
                  </a:ext>
                </a:extLst>
              </a:tr>
              <a:tr h="160867">
                <a:tc>
                  <a:txBody>
                    <a:bodyPr/>
                    <a:lstStyle/>
                    <a:p>
                      <a:pPr algn="l"/>
                      <a:r>
                        <a:rPr lang="en-US" sz="1200">
                          <a:solidFill>
                            <a:srgbClr val="404040"/>
                          </a:solidFill>
                          <a:effectLst/>
                        </a:rPr>
                        <a:t>so fun to see what the special effects team created for</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wow that is the best thing ive ever seen</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2211804193"/>
                  </a:ext>
                </a:extLst>
              </a:tr>
              <a:tr h="160867">
                <a:tc>
                  <a:txBody>
                    <a:bodyPr/>
                    <a:lstStyle/>
                    <a:p>
                      <a:pPr algn="l"/>
                      <a:r>
                        <a:rPr lang="en-US" sz="1200">
                          <a:solidFill>
                            <a:srgbClr val="404040"/>
                          </a:solidFill>
                          <a:effectLst/>
                        </a:rPr>
                        <a:t>she was fine too unk voice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she is a good guy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525488211"/>
                  </a:ext>
                </a:extLst>
              </a:tr>
              <a:tr h="160867">
                <a:tc>
                  <a:txBody>
                    <a:bodyPr/>
                    <a:lstStyle/>
                    <a:p>
                      <a:pPr algn="l"/>
                      <a:r>
                        <a:rPr lang="en-US" sz="1200">
                          <a:solidFill>
                            <a:srgbClr val="404040"/>
                          </a:solidFill>
                          <a:effectLst/>
                        </a:rPr>
                        <a:t>the important ones are still here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i dont think so</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4087519594"/>
                  </a:ext>
                </a:extLst>
              </a:tr>
              <a:tr h="264281">
                <a:tc>
                  <a:txBody>
                    <a:bodyPr/>
                    <a:lstStyle/>
                    <a:p>
                      <a:pPr algn="l"/>
                      <a:r>
                        <a:rPr lang="en-US" sz="1200">
                          <a:solidFill>
                            <a:srgbClr val="404040"/>
                          </a:solidFill>
                          <a:effectLst/>
                        </a:rPr>
                        <a:t>been drinking pumpkin spice protein shake every morning for a week and now i literally cannot even</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me too i just got it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32381111"/>
                  </a:ext>
                </a:extLst>
              </a:tr>
              <a:tr h="264281">
                <a:tc>
                  <a:txBody>
                    <a:bodyPr/>
                    <a:lstStyle/>
                    <a:p>
                      <a:pPr algn="l"/>
                      <a:r>
                        <a:rPr lang="en-US" sz="1200">
                          <a:solidFill>
                            <a:srgbClr val="404040"/>
                          </a:solidFill>
                          <a:effectLst/>
                        </a:rPr>
                        <a:t>lmao i just lost my job and i cant even leave early to be in the unk video today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literally the same thing</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177109293"/>
                  </a:ext>
                </a:extLst>
              </a:tr>
              <a:tr h="160867">
                <a:tc>
                  <a:txBody>
                    <a:bodyPr/>
                    <a:lstStyle/>
                    <a:p>
                      <a:pPr algn="l"/>
                      <a:r>
                        <a:rPr lang="en-US" sz="1200">
                          <a:solidFill>
                            <a:srgbClr val="404040"/>
                          </a:solidFill>
                          <a:effectLst/>
                        </a:rPr>
                        <a:t>hey happy birthday have a nice day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dirty="0">
                          <a:solidFill>
                            <a:srgbClr val="404040"/>
                          </a:solidFill>
                          <a:effectLst/>
                        </a:rPr>
                        <a:t>thank you</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00173898"/>
                  </a:ext>
                </a:extLst>
              </a:tr>
            </a:tbl>
          </a:graphicData>
        </a:graphic>
      </p:graphicFrame>
    </p:spTree>
    <p:extLst>
      <p:ext uri="{BB962C8B-B14F-4D97-AF65-F5344CB8AC3E}">
        <p14:creationId xmlns:p14="http://schemas.microsoft.com/office/powerpoint/2010/main" val="1569139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9BBE-EF77-4984-B635-C8BBEAE5E8DD}"/>
              </a:ext>
            </a:extLst>
          </p:cNvPr>
          <p:cNvSpPr>
            <a:spLocks noGrp="1"/>
          </p:cNvSpPr>
          <p:nvPr>
            <p:ph type="title"/>
          </p:nvPr>
        </p:nvSpPr>
        <p:spPr/>
        <p:txBody>
          <a:bodyPr/>
          <a:lstStyle/>
          <a:p>
            <a:r>
              <a:rPr lang="en-US" dirty="0"/>
              <a:t>Cornell Movie Dialog Corpus</a:t>
            </a:r>
          </a:p>
        </p:txBody>
      </p:sp>
      <p:graphicFrame>
        <p:nvGraphicFramePr>
          <p:cNvPr id="5" name="Content Placeholder 4">
            <a:extLst>
              <a:ext uri="{FF2B5EF4-FFF2-40B4-BE49-F238E27FC236}">
                <a16:creationId xmlns:a16="http://schemas.microsoft.com/office/drawing/2014/main" id="{808022E8-D234-49C1-A627-02F1F54CA4CB}"/>
              </a:ext>
            </a:extLst>
          </p:cNvPr>
          <p:cNvGraphicFramePr>
            <a:graphicFrameLocks noGrp="1"/>
          </p:cNvGraphicFramePr>
          <p:nvPr>
            <p:ph sz="half" idx="1"/>
            <p:extLst>
              <p:ext uri="{D42A27DB-BD31-4B8C-83A1-F6EECF244321}">
                <p14:modId xmlns:p14="http://schemas.microsoft.com/office/powerpoint/2010/main" val="3507438658"/>
              </p:ext>
            </p:extLst>
          </p:nvPr>
        </p:nvGraphicFramePr>
        <p:xfrm>
          <a:off x="1450109" y="1278321"/>
          <a:ext cx="4826000" cy="5068020"/>
        </p:xfrm>
        <a:graphic>
          <a:graphicData uri="http://schemas.openxmlformats.org/drawingml/2006/table">
            <a:tbl>
              <a:tblPr/>
              <a:tblGrid>
                <a:gridCol w="2413000">
                  <a:extLst>
                    <a:ext uri="{9D8B030D-6E8A-4147-A177-3AD203B41FA5}">
                      <a16:colId xmlns:a16="http://schemas.microsoft.com/office/drawing/2014/main" val="2019046793"/>
                    </a:ext>
                  </a:extLst>
                </a:gridCol>
                <a:gridCol w="2413000">
                  <a:extLst>
                    <a:ext uri="{9D8B030D-6E8A-4147-A177-3AD203B41FA5}">
                      <a16:colId xmlns:a16="http://schemas.microsoft.com/office/drawing/2014/main" val="1484797644"/>
                    </a:ext>
                  </a:extLst>
                </a:gridCol>
              </a:tblGrid>
              <a:tr h="160867">
                <a:tc>
                  <a:txBody>
                    <a:bodyPr/>
                    <a:lstStyle/>
                    <a:p>
                      <a:pPr algn="l"/>
                      <a:r>
                        <a:rPr lang="en-US" sz="1200" b="1">
                          <a:solidFill>
                            <a:srgbClr val="404040"/>
                          </a:solidFill>
                          <a:effectLst/>
                        </a:rPr>
                        <a:t>Query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b="1">
                          <a:solidFill>
                            <a:srgbClr val="404040"/>
                          </a:solidFill>
                          <a:effectLst/>
                        </a:rPr>
                        <a:t>Reply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65894338"/>
                  </a:ext>
                </a:extLst>
              </a:tr>
              <a:tr h="160867">
                <a:tc>
                  <a:txBody>
                    <a:bodyPr/>
                    <a:lstStyle/>
                    <a:p>
                      <a:pPr algn="l"/>
                      <a:r>
                        <a:rPr lang="en-US" sz="1200">
                          <a:solidFill>
                            <a:srgbClr val="404040"/>
                          </a:solidFill>
                          <a:effectLst/>
                        </a:rPr>
                        <a:t>when are you going to let the police know</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you dont know what youre talking about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849900100"/>
                  </a:ext>
                </a:extLst>
              </a:tr>
              <a:tr h="160867">
                <a:tc>
                  <a:txBody>
                    <a:bodyPr/>
                    <a:lstStyle/>
                    <a:p>
                      <a:pPr algn="l"/>
                      <a:r>
                        <a:rPr lang="en-US" sz="1200">
                          <a:solidFill>
                            <a:srgbClr val="404040"/>
                          </a:solidFill>
                          <a:effectLst/>
                        </a:rPr>
                        <a:t>you can do it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yeah i think so</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3840131699"/>
                  </a:ext>
                </a:extLst>
              </a:tr>
              <a:tr h="160867">
                <a:tc>
                  <a:txBody>
                    <a:bodyPr/>
                    <a:lstStyle/>
                    <a:p>
                      <a:pPr algn="l"/>
                      <a:r>
                        <a:rPr lang="en-US" sz="1200">
                          <a:solidFill>
                            <a:srgbClr val="404040"/>
                          </a:solidFill>
                          <a:effectLst/>
                        </a:rPr>
                        <a:t>wait are you saying that i dont appreciate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i know you know what i mean</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74492216"/>
                  </a:ext>
                </a:extLst>
              </a:tr>
              <a:tr h="160867">
                <a:tc>
                  <a:txBody>
                    <a:bodyPr/>
                    <a:lstStyle/>
                    <a:p>
                      <a:pPr algn="l"/>
                      <a:r>
                        <a:rPr lang="en-US" sz="1200">
                          <a:solidFill>
                            <a:srgbClr val="404040"/>
                          </a:solidFill>
                          <a:effectLst/>
                        </a:rPr>
                        <a:t>youre terrible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yeah but im not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3691720703"/>
                  </a:ext>
                </a:extLst>
              </a:tr>
              <a:tr h="160867">
                <a:tc>
                  <a:txBody>
                    <a:bodyPr/>
                    <a:lstStyle/>
                    <a:p>
                      <a:pPr algn="l"/>
                      <a:r>
                        <a:rPr lang="en-US" sz="1200">
                          <a:solidFill>
                            <a:srgbClr val="404040"/>
                          </a:solidFill>
                          <a:effectLst/>
                        </a:rPr>
                        <a:t>nah i dont think so</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why not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196073216"/>
                  </a:ext>
                </a:extLst>
              </a:tr>
              <a:tr h="160867">
                <a:tc>
                  <a:txBody>
                    <a:bodyPr/>
                    <a:lstStyle/>
                    <a:p>
                      <a:pPr algn="l"/>
                      <a:r>
                        <a:rPr lang="en-US" sz="1200">
                          <a:solidFill>
                            <a:srgbClr val="404040"/>
                          </a:solidFill>
                          <a:effectLst/>
                        </a:rPr>
                        <a:t>hes pissing in our faces again and were just taking it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i cant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740092625"/>
                  </a:ext>
                </a:extLst>
              </a:tr>
              <a:tr h="160867">
                <a:tc>
                  <a:txBody>
                    <a:bodyPr/>
                    <a:lstStyle/>
                    <a:p>
                      <a:pPr algn="l"/>
                      <a:r>
                        <a:rPr lang="en-US" sz="1200">
                          <a:solidFill>
                            <a:srgbClr val="404040"/>
                          </a:solidFill>
                          <a:effectLst/>
                        </a:rPr>
                        <a:t>im sorry i dont know what else to say except im sorry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why would you like to be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890886207"/>
                  </a:ext>
                </a:extLst>
              </a:tr>
              <a:tr h="160867">
                <a:tc>
                  <a:txBody>
                    <a:bodyPr/>
                    <a:lstStyle/>
                    <a:p>
                      <a:pPr algn="l"/>
                      <a:r>
                        <a:rPr lang="en-US" sz="1200">
                          <a:solidFill>
                            <a:srgbClr val="404040"/>
                          </a:solidFill>
                          <a:effectLst/>
                        </a:rPr>
                        <a:t>nobodys gonna get you now get inside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i cant go back</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74981199"/>
                  </a:ext>
                </a:extLst>
              </a:tr>
              <a:tr h="160867">
                <a:tc>
                  <a:txBody>
                    <a:bodyPr/>
                    <a:lstStyle/>
                    <a:p>
                      <a:pPr algn="l"/>
                      <a:r>
                        <a:rPr lang="en-US" sz="1200">
                          <a:solidFill>
                            <a:srgbClr val="404040"/>
                          </a:solidFill>
                          <a:effectLst/>
                        </a:rPr>
                        <a:t>shall i leave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of course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448602275"/>
                  </a:ext>
                </a:extLst>
              </a:tr>
              <a:tr h="160867">
                <a:tc>
                  <a:txBody>
                    <a:bodyPr/>
                    <a:lstStyle/>
                    <a:p>
                      <a:pPr algn="l"/>
                      <a:r>
                        <a:rPr lang="en-US" sz="1200">
                          <a:solidFill>
                            <a:srgbClr val="404040"/>
                          </a:solidFill>
                          <a:effectLst/>
                        </a:rPr>
                        <a:t>well i really think hes got a chance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i know</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1024413617"/>
                  </a:ext>
                </a:extLst>
              </a:tr>
              <a:tr h="160867">
                <a:tc>
                  <a:txBody>
                    <a:bodyPr/>
                    <a:lstStyle/>
                    <a:p>
                      <a:pPr algn="l"/>
                      <a:r>
                        <a:rPr lang="en-US" sz="1200">
                          <a:solidFill>
                            <a:srgbClr val="404040"/>
                          </a:solidFill>
                          <a:effectLst/>
                        </a:rPr>
                        <a:t>youd better be quiet sandy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shut up</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12057052"/>
                  </a:ext>
                </a:extLst>
              </a:tr>
              <a:tr h="160867">
                <a:tc>
                  <a:txBody>
                    <a:bodyPr/>
                    <a:lstStyle/>
                    <a:p>
                      <a:pPr algn="l"/>
                      <a:r>
                        <a:rPr lang="en-US" sz="1200">
                          <a:solidFill>
                            <a:srgbClr val="404040"/>
                          </a:solidFill>
                          <a:effectLst/>
                        </a:rPr>
                        <a:t>jesus christ you scared the shit out of me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whats going on</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2439022199"/>
                  </a:ext>
                </a:extLst>
              </a:tr>
              <a:tr h="160867">
                <a:tc>
                  <a:txBody>
                    <a:bodyPr/>
                    <a:lstStyle/>
                    <a:p>
                      <a:pPr algn="l"/>
                      <a:r>
                        <a:rPr lang="en-US" sz="1200">
                          <a:solidFill>
                            <a:srgbClr val="404040"/>
                          </a:solidFill>
                          <a:effectLst/>
                        </a:rPr>
                        <a:t>well im sorry im really sorry ellie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its okay</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12833056"/>
                  </a:ext>
                </a:extLst>
              </a:tr>
              <a:tr h="160867">
                <a:tc>
                  <a:txBody>
                    <a:bodyPr/>
                    <a:lstStyle/>
                    <a:p>
                      <a:pPr algn="l"/>
                      <a:r>
                        <a:rPr lang="en-US" sz="1200">
                          <a:solidFill>
                            <a:srgbClr val="404040"/>
                          </a:solidFill>
                          <a:effectLst/>
                        </a:rPr>
                        <a:t>my lady this play will end badly i will tell</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dirty="0">
                          <a:solidFill>
                            <a:srgbClr val="404040"/>
                          </a:solidFill>
                          <a:effectLst/>
                        </a:rPr>
                        <a:t>lets get out of here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2132063843"/>
                  </a:ext>
                </a:extLst>
              </a:tr>
            </a:tbl>
          </a:graphicData>
        </a:graphic>
      </p:graphicFrame>
      <p:graphicFrame>
        <p:nvGraphicFramePr>
          <p:cNvPr id="6" name="Content Placeholder 5">
            <a:extLst>
              <a:ext uri="{FF2B5EF4-FFF2-40B4-BE49-F238E27FC236}">
                <a16:creationId xmlns:a16="http://schemas.microsoft.com/office/drawing/2014/main" id="{67958BF1-F337-41A4-82DB-5227F4C31752}"/>
              </a:ext>
            </a:extLst>
          </p:cNvPr>
          <p:cNvGraphicFramePr>
            <a:graphicFrameLocks noGrp="1"/>
          </p:cNvGraphicFramePr>
          <p:nvPr>
            <p:ph sz="half" idx="2"/>
            <p:extLst>
              <p:ext uri="{D42A27DB-BD31-4B8C-83A1-F6EECF244321}">
                <p14:modId xmlns:p14="http://schemas.microsoft.com/office/powerpoint/2010/main" val="2957951489"/>
              </p:ext>
            </p:extLst>
          </p:nvPr>
        </p:nvGraphicFramePr>
        <p:xfrm>
          <a:off x="6644410" y="1498061"/>
          <a:ext cx="4826000" cy="1807752"/>
        </p:xfrm>
        <a:graphic>
          <a:graphicData uri="http://schemas.openxmlformats.org/drawingml/2006/table">
            <a:tbl>
              <a:tblPr/>
              <a:tblGrid>
                <a:gridCol w="2413000">
                  <a:extLst>
                    <a:ext uri="{9D8B030D-6E8A-4147-A177-3AD203B41FA5}">
                      <a16:colId xmlns:a16="http://schemas.microsoft.com/office/drawing/2014/main" val="253852910"/>
                    </a:ext>
                  </a:extLst>
                </a:gridCol>
                <a:gridCol w="2413000">
                  <a:extLst>
                    <a:ext uri="{9D8B030D-6E8A-4147-A177-3AD203B41FA5}">
                      <a16:colId xmlns:a16="http://schemas.microsoft.com/office/drawing/2014/main" val="3197997735"/>
                    </a:ext>
                  </a:extLst>
                </a:gridCol>
              </a:tblGrid>
              <a:tr h="160867">
                <a:tc>
                  <a:txBody>
                    <a:bodyPr/>
                    <a:lstStyle/>
                    <a:p>
                      <a:pPr algn="l"/>
                      <a:r>
                        <a:rPr lang="en-US" sz="1200">
                          <a:solidFill>
                            <a:srgbClr val="404040"/>
                          </a:solidFill>
                          <a:effectLst/>
                        </a:rPr>
                        <a:t>im going to miss you</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no youre not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54090714"/>
                  </a:ext>
                </a:extLst>
              </a:tr>
              <a:tr h="160867">
                <a:tc>
                  <a:txBody>
                    <a:bodyPr/>
                    <a:lstStyle/>
                    <a:p>
                      <a:pPr algn="l"/>
                      <a:r>
                        <a:rPr lang="en-US" sz="1200">
                          <a:solidFill>
                            <a:srgbClr val="404040"/>
                          </a:solidFill>
                          <a:effectLst/>
                        </a:rPr>
                        <a:t>what do you mean</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i dont know i dont know what i mean</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3464783512"/>
                  </a:ext>
                </a:extLst>
              </a:tr>
              <a:tr h="160867">
                <a:tc>
                  <a:txBody>
                    <a:bodyPr/>
                    <a:lstStyle/>
                    <a:p>
                      <a:pPr algn="l"/>
                      <a:r>
                        <a:rPr lang="en-US" sz="1200">
                          <a:solidFill>
                            <a:srgbClr val="404040"/>
                          </a:solidFill>
                          <a:effectLst/>
                        </a:rPr>
                        <a:t>my god these people are insane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we dont know what they are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21473360"/>
                  </a:ext>
                </a:extLst>
              </a:tr>
              <a:tr h="160867">
                <a:tc>
                  <a:txBody>
                    <a:bodyPr/>
                    <a:lstStyle/>
                    <a:p>
                      <a:pPr algn="l"/>
                      <a:r>
                        <a:rPr lang="en-US" sz="1200">
                          <a:solidFill>
                            <a:srgbClr val="404040"/>
                          </a:solidFill>
                          <a:effectLst/>
                        </a:rPr>
                        <a:t>this isnt a date</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a:solidFill>
                            <a:srgbClr val="404040"/>
                          </a:solidFill>
                          <a:effectLst/>
                        </a:rPr>
                        <a:t>no what is it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2539779506"/>
                  </a:ext>
                </a:extLst>
              </a:tr>
              <a:tr h="160867">
                <a:tc>
                  <a:txBody>
                    <a:bodyPr/>
                    <a:lstStyle/>
                    <a:p>
                      <a:pPr algn="l"/>
                      <a:r>
                        <a:rPr lang="en-US" sz="1200">
                          <a:solidFill>
                            <a:srgbClr val="404040"/>
                          </a:solidFill>
                          <a:effectLst/>
                        </a:rPr>
                        <a:t>you ought to go home and take care of that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200">
                          <a:solidFill>
                            <a:srgbClr val="404040"/>
                          </a:solidFill>
                          <a:effectLst/>
                        </a:rPr>
                        <a:t>i cant do that</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368065870"/>
                  </a:ext>
                </a:extLst>
              </a:tr>
              <a:tr h="160867">
                <a:tc>
                  <a:txBody>
                    <a:bodyPr/>
                    <a:lstStyle/>
                    <a:p>
                      <a:pPr algn="l"/>
                      <a:r>
                        <a:rPr lang="en-US" sz="1200">
                          <a:solidFill>
                            <a:srgbClr val="404040"/>
                          </a:solidFill>
                          <a:effectLst/>
                        </a:rPr>
                        <a:t>is something wrong</a:t>
                      </a: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tc>
                  <a:txBody>
                    <a:bodyPr/>
                    <a:lstStyle/>
                    <a:p>
                      <a:pPr algn="l"/>
                      <a:r>
                        <a:rPr lang="en-US" sz="1200" dirty="0">
                          <a:solidFill>
                            <a:srgbClr val="404040"/>
                          </a:solidFill>
                          <a:effectLst/>
                        </a:rPr>
                        <a:t>no </a:t>
                      </a:r>
                      <a:r>
                        <a:rPr lang="en-US" sz="1200" dirty="0" err="1">
                          <a:solidFill>
                            <a:srgbClr val="404040"/>
                          </a:solidFill>
                          <a:effectLst/>
                        </a:rPr>
                        <a:t>no</a:t>
                      </a:r>
                      <a:r>
                        <a:rPr lang="en-US" sz="1200" dirty="0">
                          <a:solidFill>
                            <a:srgbClr val="404040"/>
                          </a:solidFill>
                          <a:effectLst/>
                        </a:rPr>
                        <a:t> </a:t>
                      </a:r>
                      <a:r>
                        <a:rPr lang="en-US" sz="1200" dirty="0" err="1">
                          <a:solidFill>
                            <a:srgbClr val="404040"/>
                          </a:solidFill>
                          <a:effectLst/>
                        </a:rPr>
                        <a:t>no</a:t>
                      </a:r>
                      <a:endParaRPr lang="en-US" sz="1200" dirty="0">
                        <a:solidFill>
                          <a:srgbClr val="404040"/>
                        </a:solidFill>
                        <a:effectLst/>
                      </a:endParaRPr>
                    </a:p>
                  </a:txBody>
                  <a:tcPr marL="62240" marR="62240" marT="28726" marB="2872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8F8F8"/>
                    </a:solidFill>
                  </a:tcPr>
                </a:tc>
                <a:extLst>
                  <a:ext uri="{0D108BD9-81ED-4DB2-BD59-A6C34878D82A}">
                    <a16:rowId xmlns:a16="http://schemas.microsoft.com/office/drawing/2014/main" val="4242924401"/>
                  </a:ext>
                </a:extLst>
              </a:tr>
            </a:tbl>
          </a:graphicData>
        </a:graphic>
      </p:graphicFrame>
    </p:spTree>
    <p:extLst>
      <p:ext uri="{BB962C8B-B14F-4D97-AF65-F5344CB8AC3E}">
        <p14:creationId xmlns:p14="http://schemas.microsoft.com/office/powerpoint/2010/main" val="400531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2528F4-8856-4E1E-BD46-C2C76394FBDD}"/>
              </a:ext>
            </a:extLst>
          </p:cNvPr>
          <p:cNvSpPr>
            <a:spLocks noGrp="1"/>
          </p:cNvSpPr>
          <p:nvPr>
            <p:ph type="title"/>
          </p:nvPr>
        </p:nvSpPr>
        <p:spPr/>
        <p:txBody>
          <a:bodyPr/>
          <a:lstStyle/>
          <a:p>
            <a:r>
              <a:rPr lang="en-US" dirty="0"/>
              <a:t>Implementation</a:t>
            </a:r>
          </a:p>
        </p:txBody>
      </p:sp>
      <p:sp>
        <p:nvSpPr>
          <p:cNvPr id="6" name="Content Placeholder 5">
            <a:extLst>
              <a:ext uri="{FF2B5EF4-FFF2-40B4-BE49-F238E27FC236}">
                <a16:creationId xmlns:a16="http://schemas.microsoft.com/office/drawing/2014/main" id="{24D0C629-76CC-44A9-B3A8-AA441BA3819A}"/>
              </a:ext>
            </a:extLst>
          </p:cNvPr>
          <p:cNvSpPr>
            <a:spLocks noGrp="1"/>
          </p:cNvSpPr>
          <p:nvPr>
            <p:ph idx="1"/>
          </p:nvPr>
        </p:nvSpPr>
        <p:spPr/>
        <p:txBody>
          <a:bodyPr/>
          <a:lstStyle/>
          <a:p>
            <a:pPr marL="0" indent="0">
              <a:buNone/>
            </a:pPr>
            <a:r>
              <a:rPr lang="en-US" sz="2000" dirty="0" err="1"/>
              <a:t>basic_cell</a:t>
            </a:r>
            <a:r>
              <a:rPr lang="en-US" sz="2000" dirty="0"/>
              <a:t> = </a:t>
            </a:r>
            <a:r>
              <a:rPr lang="en-US" sz="2000" dirty="0" err="1"/>
              <a:t>tf.nn.rnn_cell.DropoutWrapper</a:t>
            </a:r>
            <a:r>
              <a:rPr lang="en-US" sz="2000" dirty="0"/>
              <a:t>(</a:t>
            </a:r>
          </a:p>
          <a:p>
            <a:pPr marL="0" indent="0">
              <a:buNone/>
            </a:pPr>
            <a:r>
              <a:rPr lang="en-US" sz="2000" dirty="0"/>
              <a:t>        </a:t>
            </a:r>
            <a:r>
              <a:rPr lang="en-US" sz="2000" dirty="0" err="1"/>
              <a:t>tf.nn.rnn_cell.BasicLSTMCell</a:t>
            </a:r>
            <a:r>
              <a:rPr lang="en-US" sz="2000" dirty="0"/>
              <a:t>(</a:t>
            </a:r>
            <a:r>
              <a:rPr lang="en-US" sz="2000" dirty="0" err="1"/>
              <a:t>emb_dim</a:t>
            </a:r>
            <a:r>
              <a:rPr lang="en-US" sz="2000" dirty="0"/>
              <a:t>, </a:t>
            </a:r>
            <a:r>
              <a:rPr lang="en-US" sz="2000" dirty="0" err="1"/>
              <a:t>state_is_tuple</a:t>
            </a:r>
            <a:r>
              <a:rPr lang="en-US" sz="2000" dirty="0"/>
              <a:t>=True),</a:t>
            </a:r>
          </a:p>
          <a:p>
            <a:pPr marL="0" indent="0">
              <a:buNone/>
            </a:pPr>
            <a:r>
              <a:rPr lang="en-US" sz="2000" dirty="0"/>
              <a:t>        </a:t>
            </a:r>
            <a:r>
              <a:rPr lang="en-US" sz="2000" dirty="0" err="1"/>
              <a:t>output_keep_prob</a:t>
            </a:r>
            <a:r>
              <a:rPr lang="en-US" sz="2000" dirty="0"/>
              <a:t>=</a:t>
            </a:r>
            <a:r>
              <a:rPr lang="en-US" sz="2000" dirty="0" err="1"/>
              <a:t>self.keep_prob</a:t>
            </a:r>
            <a:r>
              <a:rPr lang="en-US" sz="2000" dirty="0"/>
              <a:t>)</a:t>
            </a:r>
          </a:p>
          <a:p>
            <a:pPr marL="0" indent="0">
              <a:buNone/>
            </a:pPr>
            <a:r>
              <a:rPr lang="en-US" sz="2000" dirty="0"/>
              <a:t># stack cells together: n layered model</a:t>
            </a:r>
          </a:p>
          <a:p>
            <a:pPr marL="0" indent="0">
              <a:buNone/>
            </a:pPr>
            <a:endParaRPr lang="en-US" sz="2000" dirty="0"/>
          </a:p>
          <a:p>
            <a:pPr marL="0" indent="0">
              <a:buNone/>
            </a:pPr>
            <a:r>
              <a:rPr lang="en-US" sz="2000" dirty="0" err="1"/>
              <a:t>stacked_lstm</a:t>
            </a:r>
            <a:r>
              <a:rPr lang="en-US" sz="2000" dirty="0"/>
              <a:t> = </a:t>
            </a:r>
            <a:r>
              <a:rPr lang="en-US" sz="2000" dirty="0" err="1"/>
              <a:t>tf.nn.rnn_cell.MultiRNNCell</a:t>
            </a:r>
            <a:r>
              <a:rPr lang="en-US" sz="2000" dirty="0"/>
              <a:t>([</a:t>
            </a:r>
            <a:r>
              <a:rPr lang="en-US" sz="2000" dirty="0" err="1"/>
              <a:t>basic_cell</a:t>
            </a:r>
            <a:r>
              <a:rPr lang="en-US" sz="2000" dirty="0"/>
              <a:t>]*</a:t>
            </a:r>
            <a:r>
              <a:rPr lang="en-US" sz="2000" dirty="0" err="1"/>
              <a:t>num_layers</a:t>
            </a:r>
            <a:r>
              <a:rPr lang="en-US" sz="2000" dirty="0"/>
              <a:t>, </a:t>
            </a:r>
            <a:r>
              <a:rPr lang="en-US" sz="2000" dirty="0" err="1"/>
              <a:t>state_is_tuple</a:t>
            </a:r>
            <a:r>
              <a:rPr lang="en-US" sz="2000" dirty="0"/>
              <a:t>=True)</a:t>
            </a:r>
          </a:p>
        </p:txBody>
      </p:sp>
    </p:spTree>
    <p:extLst>
      <p:ext uri="{BB962C8B-B14F-4D97-AF65-F5344CB8AC3E}">
        <p14:creationId xmlns:p14="http://schemas.microsoft.com/office/powerpoint/2010/main" val="28236723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700D6-EBB9-4D6B-AB0C-EAFC0588EBBD}"/>
              </a:ext>
            </a:extLst>
          </p:cNvPr>
          <p:cNvSpPr>
            <a:spLocks noGrp="1"/>
          </p:cNvSpPr>
          <p:nvPr>
            <p:ph type="title"/>
          </p:nvPr>
        </p:nvSpPr>
        <p:spPr/>
        <p:txBody>
          <a:bodyPr/>
          <a:lstStyle/>
          <a:p>
            <a:r>
              <a:rPr lang="en-US" dirty="0"/>
              <a:t>Loss Function</a:t>
            </a:r>
          </a:p>
        </p:txBody>
      </p:sp>
      <p:sp>
        <p:nvSpPr>
          <p:cNvPr id="3" name="Content Placeholder 2">
            <a:extLst>
              <a:ext uri="{FF2B5EF4-FFF2-40B4-BE49-F238E27FC236}">
                <a16:creationId xmlns:a16="http://schemas.microsoft.com/office/drawing/2014/main" id="{7DCA0CB6-E38E-44A2-AD3B-F441001C0361}"/>
              </a:ext>
            </a:extLst>
          </p:cNvPr>
          <p:cNvSpPr>
            <a:spLocks noGrp="1"/>
          </p:cNvSpPr>
          <p:nvPr>
            <p:ph idx="1"/>
          </p:nvPr>
        </p:nvSpPr>
        <p:spPr/>
        <p:txBody>
          <a:bodyPr/>
          <a:lstStyle/>
          <a:p>
            <a:pPr marL="0" indent="0">
              <a:buNone/>
            </a:pPr>
            <a:r>
              <a:rPr lang="en-US" sz="2000" dirty="0" err="1">
                <a:latin typeface="Consolas" panose="020B0609020204030204" pitchFamily="49" charset="0"/>
              </a:rPr>
              <a:t>loss_weights</a:t>
            </a:r>
            <a:r>
              <a:rPr lang="en-US" sz="2000" dirty="0">
                <a:latin typeface="Consolas" panose="020B0609020204030204" pitchFamily="49" charset="0"/>
              </a:rPr>
              <a:t> = [ </a:t>
            </a:r>
            <a:r>
              <a:rPr lang="en-US" sz="2000" dirty="0" err="1">
                <a:latin typeface="Consolas" panose="020B0609020204030204" pitchFamily="49" charset="0"/>
              </a:rPr>
              <a:t>tf.ones_like</a:t>
            </a:r>
            <a:r>
              <a:rPr lang="en-US" sz="2000" dirty="0">
                <a:latin typeface="Consolas" panose="020B0609020204030204" pitchFamily="49" charset="0"/>
              </a:rPr>
              <a:t>(label, </a:t>
            </a:r>
            <a:r>
              <a:rPr lang="en-US" sz="2000" dirty="0" err="1">
                <a:latin typeface="Consolas" panose="020B0609020204030204" pitchFamily="49" charset="0"/>
              </a:rPr>
              <a:t>dtype</a:t>
            </a:r>
            <a:r>
              <a:rPr lang="en-US" sz="2000" dirty="0">
                <a:latin typeface="Consolas" panose="020B0609020204030204" pitchFamily="49" charset="0"/>
              </a:rPr>
              <a:t>=tf.float32) </a:t>
            </a:r>
          </a:p>
          <a:p>
            <a:pPr marL="0" indent="0">
              <a:buNone/>
            </a:pPr>
            <a:r>
              <a:rPr lang="en-US" sz="2000" dirty="0">
                <a:latin typeface="Consolas" panose="020B0609020204030204" pitchFamily="49" charset="0"/>
              </a:rPr>
              <a:t>	for label in </a:t>
            </a:r>
            <a:r>
              <a:rPr lang="en-US" sz="2000" dirty="0" err="1">
                <a:latin typeface="Consolas" panose="020B0609020204030204" pitchFamily="49" charset="0"/>
              </a:rPr>
              <a:t>self.labels</a:t>
            </a:r>
            <a:r>
              <a:rPr lang="en-US" sz="2000" dirty="0">
                <a:latin typeface="Consolas" panose="020B0609020204030204" pitchFamily="49" charset="0"/>
              </a:rPr>
              <a:t> ]</a:t>
            </a:r>
          </a:p>
          <a:p>
            <a:pPr marL="0" indent="0">
              <a:buNone/>
            </a:pPr>
            <a:r>
              <a:rPr lang="en-US" sz="2000" dirty="0" err="1">
                <a:latin typeface="Consolas" panose="020B0609020204030204" pitchFamily="49" charset="0"/>
              </a:rPr>
              <a:t>self.loss</a:t>
            </a:r>
            <a:r>
              <a:rPr lang="en-US" sz="2000" dirty="0">
                <a:latin typeface="Consolas" panose="020B0609020204030204" pitchFamily="49" charset="0"/>
              </a:rPr>
              <a:t> = tf.nn.seq2seq.sequence_loss(</a:t>
            </a:r>
            <a:r>
              <a:rPr lang="en-US" sz="2000" dirty="0" err="1">
                <a:latin typeface="Consolas" panose="020B0609020204030204" pitchFamily="49" charset="0"/>
              </a:rPr>
              <a:t>self.decode_outputs</a:t>
            </a:r>
            <a:r>
              <a:rPr lang="en-US" sz="2000" dirty="0">
                <a:latin typeface="Consolas" panose="020B0609020204030204" pitchFamily="49" charset="0"/>
              </a:rPr>
              <a:t>, </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self.labels</a:t>
            </a:r>
            <a:r>
              <a:rPr lang="en-US" sz="2000" dirty="0">
                <a:latin typeface="Consolas" panose="020B0609020204030204" pitchFamily="49" charset="0"/>
              </a:rPr>
              <a:t>, </a:t>
            </a:r>
            <a:r>
              <a:rPr lang="en-US" sz="2000" dirty="0" err="1">
                <a:latin typeface="Consolas" panose="020B0609020204030204" pitchFamily="49" charset="0"/>
              </a:rPr>
              <a:t>loss_weights</a:t>
            </a:r>
            <a:r>
              <a:rPr lang="en-US" sz="2000" dirty="0">
                <a:latin typeface="Consolas" panose="020B0609020204030204" pitchFamily="49" charset="0"/>
              </a:rPr>
              <a:t>, </a:t>
            </a:r>
            <a:r>
              <a:rPr lang="en-US" sz="2000" dirty="0" err="1">
                <a:latin typeface="Consolas" panose="020B0609020204030204" pitchFamily="49" charset="0"/>
              </a:rPr>
              <a:t>yvocab_size</a:t>
            </a:r>
            <a:r>
              <a:rPr lang="en-US" sz="2000" dirty="0">
                <a:latin typeface="Consolas" panose="020B0609020204030204" pitchFamily="49" charset="0"/>
              </a:rPr>
              <a:t>)</a:t>
            </a:r>
          </a:p>
          <a:p>
            <a:pPr marL="0" indent="0">
              <a:buNone/>
            </a:pPr>
            <a:r>
              <a:rPr lang="en-US" sz="2000" dirty="0" err="1">
                <a:latin typeface="Consolas" panose="020B0609020204030204" pitchFamily="49" charset="0"/>
              </a:rPr>
              <a:t>self.train_op</a:t>
            </a:r>
            <a:r>
              <a:rPr lang="en-US" sz="2000" dirty="0">
                <a:latin typeface="Consolas" panose="020B0609020204030204" pitchFamily="49" charset="0"/>
              </a:rPr>
              <a:t> = </a:t>
            </a:r>
            <a:r>
              <a:rPr lang="en-US" sz="2000" dirty="0" err="1">
                <a:latin typeface="Consolas" panose="020B0609020204030204" pitchFamily="49" charset="0"/>
              </a:rPr>
              <a:t>tf.train.AdamOptimizer</a:t>
            </a:r>
            <a:r>
              <a:rPr lang="en-US" sz="2000" dirty="0">
                <a:latin typeface="Consolas" panose="020B0609020204030204" pitchFamily="49" charset="0"/>
              </a:rPr>
              <a:t>(</a:t>
            </a:r>
            <a:r>
              <a:rPr lang="en-US" sz="2000" dirty="0" err="1">
                <a:latin typeface="Consolas" panose="020B0609020204030204" pitchFamily="49" charset="0"/>
              </a:rPr>
              <a:t>learning_rate</a:t>
            </a:r>
            <a:r>
              <a:rPr lang="en-US" sz="2000" dirty="0">
                <a:latin typeface="Consolas" panose="020B0609020204030204" pitchFamily="49" charset="0"/>
              </a:rPr>
              <a:t>=</a:t>
            </a:r>
            <a:r>
              <a:rPr lang="en-US" sz="2000" dirty="0" err="1">
                <a:latin typeface="Consolas" panose="020B0609020204030204" pitchFamily="49" charset="0"/>
              </a:rPr>
              <a:t>lr</a:t>
            </a:r>
            <a:r>
              <a:rPr lang="en-US" sz="2000" dirty="0">
                <a:latin typeface="Consolas" panose="020B0609020204030204" pitchFamily="49" charset="0"/>
              </a:rPr>
              <a:t>).minimize(</a:t>
            </a:r>
            <a:r>
              <a:rPr lang="en-US" sz="2000" dirty="0" err="1">
                <a:latin typeface="Consolas" panose="020B0609020204030204" pitchFamily="49" charset="0"/>
              </a:rPr>
              <a:t>self.loss</a:t>
            </a:r>
            <a:r>
              <a:rPr lang="en-US" sz="2000" dirty="0">
                <a:latin typeface="Consolas" panose="020B0609020204030204" pitchFamily="49" charset="0"/>
              </a:rPr>
              <a:t>)</a:t>
            </a:r>
          </a:p>
        </p:txBody>
      </p:sp>
    </p:spTree>
    <p:extLst>
      <p:ext uri="{BB962C8B-B14F-4D97-AF65-F5344CB8AC3E}">
        <p14:creationId xmlns:p14="http://schemas.microsoft.com/office/powerpoint/2010/main" val="650565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80E1-1DDF-4B9F-8784-71ABE17E2A2D}"/>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FF237781-F4AD-493C-97C5-6A69B0475280}"/>
              </a:ext>
            </a:extLst>
          </p:cNvPr>
          <p:cNvSpPr>
            <a:spLocks noGrp="1"/>
          </p:cNvSpPr>
          <p:nvPr>
            <p:ph idx="1"/>
          </p:nvPr>
        </p:nvSpPr>
        <p:spPr/>
        <p:txBody>
          <a:bodyPr/>
          <a:lstStyle/>
          <a:p>
            <a:pPr marL="0" indent="0">
              <a:buNone/>
            </a:pPr>
            <a:r>
              <a:rPr lang="en-US" sz="2000" dirty="0">
                <a:latin typeface="Consolas" panose="020B0609020204030204" pitchFamily="49" charset="0"/>
              </a:rPr>
              <a:t>model = seq2seq_wrapper.Seq2Seq(</a:t>
            </a:r>
            <a:r>
              <a:rPr lang="en-US" sz="2000" dirty="0" err="1">
                <a:latin typeface="Consolas" panose="020B0609020204030204" pitchFamily="49" charset="0"/>
              </a:rPr>
              <a:t>xseq_len</a:t>
            </a:r>
            <a:r>
              <a:rPr lang="en-US" sz="2000" dirty="0">
                <a:latin typeface="Consolas" panose="020B0609020204030204" pitchFamily="49" charset="0"/>
              </a:rPr>
              <a:t>=</a:t>
            </a:r>
            <a:r>
              <a:rPr lang="en-US" sz="2000" dirty="0" err="1">
                <a:latin typeface="Consolas" panose="020B0609020204030204" pitchFamily="49" charset="0"/>
              </a:rPr>
              <a:t>xseq_len</a:t>
            </a:r>
            <a:r>
              <a:rPr lang="en-US" sz="2000" dirty="0">
                <a:latin typeface="Consolas" panose="020B0609020204030204" pitchFamily="49" charset="0"/>
              </a:rPr>
              <a:t>,</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yseq_len</a:t>
            </a:r>
            <a:r>
              <a:rPr lang="en-US" sz="2000" dirty="0">
                <a:latin typeface="Consolas" panose="020B0609020204030204" pitchFamily="49" charset="0"/>
              </a:rPr>
              <a:t>=</a:t>
            </a:r>
            <a:r>
              <a:rPr lang="en-US" sz="2000" dirty="0" err="1">
                <a:latin typeface="Consolas" panose="020B0609020204030204" pitchFamily="49" charset="0"/>
              </a:rPr>
              <a:t>yseq_len</a:t>
            </a:r>
            <a:r>
              <a:rPr lang="en-US" sz="2000" dirty="0">
                <a:latin typeface="Consolas" panose="020B0609020204030204" pitchFamily="49" charset="0"/>
              </a:rPr>
              <a:t>,</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xvocab_size</a:t>
            </a:r>
            <a:r>
              <a:rPr lang="en-US" sz="2000" dirty="0">
                <a:latin typeface="Consolas" panose="020B0609020204030204" pitchFamily="49" charset="0"/>
              </a:rPr>
              <a:t>=</a:t>
            </a:r>
            <a:r>
              <a:rPr lang="en-US" sz="2000" dirty="0" err="1">
                <a:latin typeface="Consolas" panose="020B0609020204030204" pitchFamily="49" charset="0"/>
              </a:rPr>
              <a:t>xvocab_size</a:t>
            </a:r>
            <a:r>
              <a:rPr lang="en-US" sz="2000" dirty="0">
                <a:latin typeface="Consolas" panose="020B0609020204030204" pitchFamily="49" charset="0"/>
              </a:rPr>
              <a:t>,</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yvocab_size</a:t>
            </a:r>
            <a:r>
              <a:rPr lang="en-US" sz="2000" dirty="0">
                <a:latin typeface="Consolas" panose="020B0609020204030204" pitchFamily="49" charset="0"/>
              </a:rPr>
              <a:t>=</a:t>
            </a:r>
            <a:r>
              <a:rPr lang="en-US" sz="2000" dirty="0" err="1">
                <a:latin typeface="Consolas" panose="020B0609020204030204" pitchFamily="49" charset="0"/>
              </a:rPr>
              <a:t>yvocab_size</a:t>
            </a:r>
            <a:r>
              <a:rPr lang="en-US" sz="2000" dirty="0">
                <a:latin typeface="Consolas" panose="020B0609020204030204" pitchFamily="49" charset="0"/>
              </a:rPr>
              <a:t>,</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ckpt_path</a:t>
            </a:r>
            <a:r>
              <a:rPr lang="en-US" sz="2000" dirty="0">
                <a:latin typeface="Consolas" panose="020B0609020204030204" pitchFamily="49" charset="0"/>
              </a:rPr>
              <a:t>='</a:t>
            </a:r>
            <a:r>
              <a:rPr lang="en-US" sz="2000" dirty="0" err="1">
                <a:latin typeface="Consolas" panose="020B0609020204030204" pitchFamily="49" charset="0"/>
              </a:rPr>
              <a:t>ckpt</a:t>
            </a:r>
            <a:r>
              <a:rPr lang="en-US" sz="2000" dirty="0">
                <a:latin typeface="Consolas" panose="020B0609020204030204" pitchFamily="49" charset="0"/>
              </a:rPr>
              <a:t>/twitter/',</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emb_dim</a:t>
            </a:r>
            <a:r>
              <a:rPr lang="en-US" sz="2000" dirty="0">
                <a:latin typeface="Consolas" panose="020B0609020204030204" pitchFamily="49" charset="0"/>
              </a:rPr>
              <a:t>=</a:t>
            </a:r>
            <a:r>
              <a:rPr lang="en-US" sz="2000" dirty="0" err="1">
                <a:latin typeface="Consolas" panose="020B0609020204030204" pitchFamily="49" charset="0"/>
              </a:rPr>
              <a:t>emb_dim</a:t>
            </a:r>
            <a:r>
              <a:rPr lang="en-US" sz="2000" dirty="0">
                <a:latin typeface="Consolas" panose="020B0609020204030204" pitchFamily="49" charset="0"/>
              </a:rPr>
              <a:t>,</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num_layers</a:t>
            </a:r>
            <a:r>
              <a:rPr lang="en-US" sz="2000" dirty="0">
                <a:latin typeface="Consolas" panose="020B0609020204030204" pitchFamily="49" charset="0"/>
              </a:rPr>
              <a:t>=3</a:t>
            </a:r>
          </a:p>
          <a:p>
            <a:pPr marL="0" indent="0">
              <a:buNone/>
            </a:pPr>
            <a:r>
              <a:rPr lang="en-US" sz="2000" dirty="0">
                <a:latin typeface="Consolas" panose="020B0609020204030204" pitchFamily="49" charset="0"/>
              </a:rPr>
              <a:t>                               )</a:t>
            </a:r>
          </a:p>
          <a:p>
            <a:pPr marL="0" indent="0">
              <a:buNone/>
            </a:pPr>
            <a:r>
              <a:rPr lang="en-US" sz="2000" dirty="0" err="1">
                <a:latin typeface="Consolas" panose="020B0609020204030204" pitchFamily="49" charset="0"/>
              </a:rPr>
              <a:t>val_batch_gen</a:t>
            </a:r>
            <a:r>
              <a:rPr lang="en-US" sz="2000" dirty="0">
                <a:latin typeface="Consolas" panose="020B0609020204030204" pitchFamily="49" charset="0"/>
              </a:rPr>
              <a:t> = </a:t>
            </a:r>
            <a:r>
              <a:rPr lang="en-US" sz="2000" dirty="0" err="1">
                <a:latin typeface="Consolas" panose="020B0609020204030204" pitchFamily="49" charset="0"/>
              </a:rPr>
              <a:t>data_utils.rand_batch_gen</a:t>
            </a:r>
            <a:r>
              <a:rPr lang="en-US" sz="2000" dirty="0">
                <a:latin typeface="Consolas" panose="020B0609020204030204" pitchFamily="49" charset="0"/>
              </a:rPr>
              <a:t>(</a:t>
            </a:r>
            <a:r>
              <a:rPr lang="en-US" sz="2000" dirty="0" err="1">
                <a:latin typeface="Consolas" panose="020B0609020204030204" pitchFamily="49" charset="0"/>
              </a:rPr>
              <a:t>validX</a:t>
            </a:r>
            <a:r>
              <a:rPr lang="en-US" sz="2000" dirty="0">
                <a:latin typeface="Consolas" panose="020B0609020204030204" pitchFamily="49" charset="0"/>
              </a:rPr>
              <a:t>, </a:t>
            </a:r>
            <a:r>
              <a:rPr lang="en-US" sz="2000" dirty="0" err="1">
                <a:latin typeface="Consolas" panose="020B0609020204030204" pitchFamily="49" charset="0"/>
              </a:rPr>
              <a:t>validY</a:t>
            </a:r>
            <a:r>
              <a:rPr lang="en-US" sz="2000" dirty="0">
                <a:latin typeface="Consolas" panose="020B0609020204030204" pitchFamily="49" charset="0"/>
              </a:rPr>
              <a:t>, 32)</a:t>
            </a:r>
          </a:p>
          <a:p>
            <a:pPr marL="0" indent="0">
              <a:buNone/>
            </a:pPr>
            <a:r>
              <a:rPr lang="en-US" sz="2000" dirty="0" err="1">
                <a:latin typeface="Consolas" panose="020B0609020204030204" pitchFamily="49" charset="0"/>
              </a:rPr>
              <a:t>train_batch_gen</a:t>
            </a:r>
            <a:r>
              <a:rPr lang="en-US" sz="2000" dirty="0">
                <a:latin typeface="Consolas" panose="020B0609020204030204" pitchFamily="49" charset="0"/>
              </a:rPr>
              <a:t> = </a:t>
            </a:r>
            <a:r>
              <a:rPr lang="en-US" sz="2000" dirty="0" err="1">
                <a:latin typeface="Consolas" panose="020B0609020204030204" pitchFamily="49" charset="0"/>
              </a:rPr>
              <a:t>data_utils.rand_batch_gen</a:t>
            </a:r>
            <a:r>
              <a:rPr lang="en-US" sz="2000" dirty="0">
                <a:latin typeface="Consolas" panose="020B0609020204030204" pitchFamily="49" charset="0"/>
              </a:rPr>
              <a:t>(</a:t>
            </a:r>
            <a:r>
              <a:rPr lang="en-US" sz="2000" dirty="0" err="1">
                <a:latin typeface="Consolas" panose="020B0609020204030204" pitchFamily="49" charset="0"/>
              </a:rPr>
              <a:t>trainX</a:t>
            </a:r>
            <a:r>
              <a:rPr lang="en-US" sz="2000" dirty="0">
                <a:latin typeface="Consolas" panose="020B0609020204030204" pitchFamily="49" charset="0"/>
              </a:rPr>
              <a:t>, </a:t>
            </a:r>
            <a:r>
              <a:rPr lang="en-US" sz="2000" dirty="0" err="1">
                <a:latin typeface="Consolas" panose="020B0609020204030204" pitchFamily="49" charset="0"/>
              </a:rPr>
              <a:t>trainY</a:t>
            </a:r>
            <a:r>
              <a:rPr lang="en-US" sz="2000" dirty="0">
                <a:latin typeface="Consolas" panose="020B0609020204030204" pitchFamily="49" charset="0"/>
              </a:rPr>
              <a:t>, </a:t>
            </a:r>
            <a:r>
              <a:rPr lang="en-US" sz="2000" dirty="0" err="1">
                <a:latin typeface="Consolas" panose="020B0609020204030204" pitchFamily="49" charset="0"/>
              </a:rPr>
              <a:t>batch_size</a:t>
            </a:r>
            <a:r>
              <a:rPr lang="en-US" sz="2000" dirty="0">
                <a:latin typeface="Consolas" panose="020B0609020204030204" pitchFamily="49" charset="0"/>
              </a:rPr>
              <a:t>)</a:t>
            </a:r>
          </a:p>
          <a:p>
            <a:pPr marL="0" indent="0">
              <a:buNone/>
            </a:pPr>
            <a:r>
              <a:rPr lang="en-US" sz="2000" dirty="0">
                <a:latin typeface="Consolas" panose="020B0609020204030204" pitchFamily="49" charset="0"/>
              </a:rPr>
              <a:t>#</a:t>
            </a:r>
            <a:r>
              <a:rPr lang="en-US" sz="2000" dirty="0" err="1">
                <a:latin typeface="Consolas" panose="020B0609020204030204" pitchFamily="49" charset="0"/>
              </a:rPr>
              <a:t>sess</a:t>
            </a:r>
            <a:r>
              <a:rPr lang="en-US" sz="2000" dirty="0">
                <a:latin typeface="Consolas" panose="020B0609020204030204" pitchFamily="49" charset="0"/>
              </a:rPr>
              <a:t> = </a:t>
            </a:r>
            <a:r>
              <a:rPr lang="en-US" sz="2000" dirty="0" err="1">
                <a:latin typeface="Consolas" panose="020B0609020204030204" pitchFamily="49" charset="0"/>
              </a:rPr>
              <a:t>model.restore_last_session</a:t>
            </a:r>
            <a:r>
              <a:rPr lang="en-US" sz="2000" dirty="0">
                <a:latin typeface="Consolas" panose="020B0609020204030204" pitchFamily="49" charset="0"/>
              </a:rPr>
              <a:t>()</a:t>
            </a:r>
          </a:p>
          <a:p>
            <a:pPr marL="0" indent="0">
              <a:buNone/>
            </a:pPr>
            <a:endParaRPr lang="en-US" sz="2000" dirty="0">
              <a:latin typeface="Consolas" panose="020B0609020204030204" pitchFamily="49" charset="0"/>
            </a:endParaRPr>
          </a:p>
          <a:p>
            <a:pPr marL="0" indent="0">
              <a:buNone/>
            </a:pPr>
            <a:r>
              <a:rPr lang="en-US" sz="2000" dirty="0" err="1">
                <a:latin typeface="Consolas" panose="020B0609020204030204" pitchFamily="49" charset="0"/>
              </a:rPr>
              <a:t>sess</a:t>
            </a:r>
            <a:r>
              <a:rPr lang="en-US" sz="2000" dirty="0">
                <a:latin typeface="Consolas" panose="020B0609020204030204" pitchFamily="49" charset="0"/>
              </a:rPr>
              <a:t> = </a:t>
            </a:r>
            <a:r>
              <a:rPr lang="en-US" sz="2000" dirty="0" err="1">
                <a:latin typeface="Consolas" panose="020B0609020204030204" pitchFamily="49" charset="0"/>
              </a:rPr>
              <a:t>model.train</a:t>
            </a:r>
            <a:r>
              <a:rPr lang="en-US" sz="2000" dirty="0">
                <a:latin typeface="Consolas" panose="020B0609020204030204" pitchFamily="49" charset="0"/>
              </a:rPr>
              <a:t>(</a:t>
            </a:r>
            <a:r>
              <a:rPr lang="en-US" sz="2000" dirty="0" err="1">
                <a:latin typeface="Consolas" panose="020B0609020204030204" pitchFamily="49" charset="0"/>
              </a:rPr>
              <a:t>train_batch_gen</a:t>
            </a:r>
            <a:r>
              <a:rPr lang="en-US" sz="2000" dirty="0">
                <a:latin typeface="Consolas" panose="020B0609020204030204" pitchFamily="49" charset="0"/>
              </a:rPr>
              <a:t>, </a:t>
            </a:r>
            <a:r>
              <a:rPr lang="en-US" sz="2000" dirty="0" err="1">
                <a:latin typeface="Consolas" panose="020B0609020204030204" pitchFamily="49" charset="0"/>
              </a:rPr>
              <a:t>val_batch_gen</a:t>
            </a:r>
            <a:r>
              <a:rPr lang="en-US" sz="2000" dirty="0">
                <a:latin typeface="Consolas" panose="020B0609020204030204" pitchFamily="49" charset="0"/>
              </a:rPr>
              <a:t>)</a:t>
            </a:r>
          </a:p>
        </p:txBody>
      </p:sp>
    </p:spTree>
    <p:extLst>
      <p:ext uri="{BB962C8B-B14F-4D97-AF65-F5344CB8AC3E}">
        <p14:creationId xmlns:p14="http://schemas.microsoft.com/office/powerpoint/2010/main" val="418920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4EDD-1128-4E09-AA20-34DE34D83656}"/>
              </a:ext>
            </a:extLst>
          </p:cNvPr>
          <p:cNvSpPr>
            <a:spLocks noGrp="1"/>
          </p:cNvSpPr>
          <p:nvPr>
            <p:ph type="title"/>
          </p:nvPr>
        </p:nvSpPr>
        <p:spPr/>
        <p:txBody>
          <a:bodyPr/>
          <a:lstStyle/>
          <a:p>
            <a:r>
              <a:rPr lang="en-US" dirty="0"/>
              <a:t>Early Approaches</a:t>
            </a:r>
            <a:endParaRPr lang="it-IT" dirty="0"/>
          </a:p>
        </p:txBody>
      </p:sp>
      <p:sp>
        <p:nvSpPr>
          <p:cNvPr id="3" name="Content Placeholder 2">
            <a:extLst>
              <a:ext uri="{FF2B5EF4-FFF2-40B4-BE49-F238E27FC236}">
                <a16:creationId xmlns:a16="http://schemas.microsoft.com/office/drawing/2014/main" id="{10377FF0-0F23-4894-BD52-A42902A39850}"/>
              </a:ext>
            </a:extLst>
          </p:cNvPr>
          <p:cNvSpPr>
            <a:spLocks noGrp="1"/>
          </p:cNvSpPr>
          <p:nvPr>
            <p:ph idx="1"/>
          </p:nvPr>
        </p:nvSpPr>
        <p:spPr>
          <a:xfrm>
            <a:off x="1676400" y="1239918"/>
            <a:ext cx="6229350" cy="5294235"/>
          </a:xfrm>
        </p:spPr>
        <p:txBody>
          <a:bodyPr/>
          <a:lstStyle/>
          <a:p>
            <a:r>
              <a:rPr lang="en-US" dirty="0"/>
              <a:t>ELIZA (</a:t>
            </a:r>
            <a:r>
              <a:rPr lang="en-US" dirty="0" err="1"/>
              <a:t>Weizenbaum</a:t>
            </a:r>
            <a:r>
              <a:rPr lang="en-US" dirty="0"/>
              <a:t>, 1966)</a:t>
            </a:r>
          </a:p>
          <a:p>
            <a:pPr lvl="1"/>
            <a:r>
              <a:rPr lang="en-US" dirty="0"/>
              <a:t>Used clever hand-written templates to generate replies that resemble the user’s input utterances</a:t>
            </a:r>
          </a:p>
          <a:p>
            <a:pPr lvl="1"/>
            <a:r>
              <a:rPr lang="en-US" dirty="0"/>
              <a:t>Several programming frameworks available today for building dialog agents </a:t>
            </a:r>
            <a:r>
              <a:rPr lang="it-IT" dirty="0"/>
              <a:t>d (Marietto et al., 2013, Microsoft, 2017b), Google Assistant</a:t>
            </a:r>
          </a:p>
        </p:txBody>
      </p:sp>
      <p:pic>
        <p:nvPicPr>
          <p:cNvPr id="4" name="Picture 3">
            <a:extLst>
              <a:ext uri="{FF2B5EF4-FFF2-40B4-BE49-F238E27FC236}">
                <a16:creationId xmlns:a16="http://schemas.microsoft.com/office/drawing/2014/main" id="{C8944121-03CD-4DED-8E05-C32BD210BEE8}"/>
              </a:ext>
            </a:extLst>
          </p:cNvPr>
          <p:cNvPicPr>
            <a:picLocks noChangeAspect="1"/>
          </p:cNvPicPr>
          <p:nvPr/>
        </p:nvPicPr>
        <p:blipFill>
          <a:blip r:embed="rId2"/>
          <a:stretch>
            <a:fillRect/>
          </a:stretch>
        </p:blipFill>
        <p:spPr>
          <a:xfrm>
            <a:off x="8405812" y="1239918"/>
            <a:ext cx="3571875" cy="4667250"/>
          </a:xfrm>
          <a:prstGeom prst="rect">
            <a:avLst/>
          </a:prstGeom>
        </p:spPr>
      </p:pic>
    </p:spTree>
    <p:extLst>
      <p:ext uri="{BB962C8B-B14F-4D97-AF65-F5344CB8AC3E}">
        <p14:creationId xmlns:p14="http://schemas.microsoft.com/office/powerpoint/2010/main" val="65057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D2CCF-D6B3-472A-B879-3BAE83028375}"/>
              </a:ext>
            </a:extLst>
          </p:cNvPr>
          <p:cNvSpPr>
            <a:spLocks noGrp="1"/>
          </p:cNvSpPr>
          <p:nvPr>
            <p:ph type="title"/>
          </p:nvPr>
        </p:nvSpPr>
        <p:spPr/>
        <p:txBody>
          <a:bodyPr/>
          <a:lstStyle/>
          <a:p>
            <a:r>
              <a:rPr lang="en-US" dirty="0"/>
              <a:t>Seq2seq model with embeddings</a:t>
            </a:r>
          </a:p>
        </p:txBody>
      </p:sp>
      <p:sp>
        <p:nvSpPr>
          <p:cNvPr id="3" name="Content Placeholder 2">
            <a:extLst>
              <a:ext uri="{FF2B5EF4-FFF2-40B4-BE49-F238E27FC236}">
                <a16:creationId xmlns:a16="http://schemas.microsoft.com/office/drawing/2014/main" id="{FFBDFB0D-CA36-4391-9D30-2422000EE63D}"/>
              </a:ext>
            </a:extLst>
          </p:cNvPr>
          <p:cNvSpPr>
            <a:spLocks noGrp="1"/>
          </p:cNvSpPr>
          <p:nvPr>
            <p:ph idx="1"/>
          </p:nvPr>
        </p:nvSpPr>
        <p:spPr/>
        <p:txBody>
          <a:bodyPr/>
          <a:lstStyle/>
          <a:p>
            <a:pPr marL="0" indent="0">
              <a:buNone/>
            </a:pPr>
            <a:r>
              <a:rPr lang="en-US" dirty="0" err="1">
                <a:effectLst/>
              </a:rPr>
              <a:t>self</a:t>
            </a:r>
            <a:r>
              <a:rPr lang="en-US" b="1" dirty="0" err="1">
                <a:effectLst/>
              </a:rPr>
              <a:t>.</a:t>
            </a:r>
            <a:r>
              <a:rPr lang="en-US" dirty="0" err="1">
                <a:effectLst/>
              </a:rPr>
              <a:t>decode_outputs</a:t>
            </a:r>
            <a:r>
              <a:rPr lang="en-US" dirty="0">
                <a:effectLst/>
              </a:rPr>
              <a:t>, </a:t>
            </a:r>
            <a:r>
              <a:rPr lang="en-US" dirty="0" err="1">
                <a:effectLst/>
              </a:rPr>
              <a:t>self</a:t>
            </a:r>
            <a:r>
              <a:rPr lang="en-US" b="1" dirty="0" err="1">
                <a:effectLst/>
              </a:rPr>
              <a:t>.</a:t>
            </a:r>
            <a:r>
              <a:rPr lang="en-US" dirty="0" err="1">
                <a:effectLst/>
              </a:rPr>
              <a:t>decode_states</a:t>
            </a:r>
            <a:r>
              <a:rPr lang="en-US" dirty="0">
                <a:effectLst/>
              </a:rPr>
              <a:t> </a:t>
            </a:r>
            <a:br>
              <a:rPr lang="en-US" sz="2000" dirty="0"/>
            </a:br>
            <a:r>
              <a:rPr lang="en-US" sz="2000" dirty="0"/>
              <a:t>        </a:t>
            </a:r>
            <a:r>
              <a:rPr lang="en-US" b="1" dirty="0">
                <a:effectLst/>
              </a:rPr>
              <a:t>=</a:t>
            </a:r>
            <a:r>
              <a:rPr lang="en-US" dirty="0">
                <a:effectLst/>
              </a:rPr>
              <a:t> tf</a:t>
            </a:r>
            <a:r>
              <a:rPr lang="en-US" b="1" dirty="0">
                <a:effectLst/>
              </a:rPr>
              <a:t>.</a:t>
            </a:r>
            <a:r>
              <a:rPr lang="en-US" dirty="0">
                <a:effectLst/>
              </a:rPr>
              <a:t>nn</a:t>
            </a:r>
            <a:r>
              <a:rPr lang="en-US" b="1" dirty="0">
                <a:effectLst/>
              </a:rPr>
              <a:t>.</a:t>
            </a:r>
            <a:r>
              <a:rPr lang="en-US" dirty="0">
                <a:effectLst/>
              </a:rPr>
              <a:t>seq2seq</a:t>
            </a:r>
            <a:r>
              <a:rPr lang="en-US" b="1" dirty="0">
                <a:effectLst/>
              </a:rPr>
              <a:t>.</a:t>
            </a:r>
            <a:r>
              <a:rPr lang="en-US" dirty="0">
                <a:effectLst/>
              </a:rPr>
              <a:t>embedding_rnn_seq2seq(</a:t>
            </a:r>
            <a:br>
              <a:rPr lang="en-US" sz="2000" dirty="0"/>
            </a:br>
            <a:r>
              <a:rPr lang="en-US" sz="2000" dirty="0"/>
              <a:t>                   </a:t>
            </a:r>
            <a:r>
              <a:rPr lang="en-US" dirty="0" err="1">
                <a:effectLst/>
              </a:rPr>
              <a:t>self</a:t>
            </a:r>
            <a:r>
              <a:rPr lang="en-US" b="1" dirty="0" err="1">
                <a:effectLst/>
              </a:rPr>
              <a:t>.</a:t>
            </a:r>
            <a:r>
              <a:rPr lang="en-US" dirty="0" err="1">
                <a:effectLst/>
              </a:rPr>
              <a:t>enc_ip,self</a:t>
            </a:r>
            <a:r>
              <a:rPr lang="en-US" b="1" dirty="0" err="1">
                <a:effectLst/>
              </a:rPr>
              <a:t>.</a:t>
            </a:r>
            <a:r>
              <a:rPr lang="en-US" dirty="0" err="1">
                <a:effectLst/>
              </a:rPr>
              <a:t>dec_ip</a:t>
            </a:r>
            <a:r>
              <a:rPr lang="en-US" dirty="0">
                <a:effectLst/>
              </a:rPr>
              <a:t>, </a:t>
            </a:r>
            <a:r>
              <a:rPr lang="en-US" dirty="0" err="1">
                <a:effectLst/>
              </a:rPr>
              <a:t>stacked_lstm</a:t>
            </a:r>
            <a:r>
              <a:rPr lang="en-US" dirty="0">
                <a:effectLst/>
              </a:rPr>
              <a:t>,</a:t>
            </a:r>
            <a:br>
              <a:rPr lang="en-US" sz="2000" dirty="0"/>
            </a:br>
            <a:r>
              <a:rPr lang="en-US" sz="2000" dirty="0"/>
              <a:t>                   </a:t>
            </a:r>
            <a:r>
              <a:rPr lang="en-US" dirty="0" err="1">
                <a:effectLst/>
              </a:rPr>
              <a:t>xvocab_size</a:t>
            </a:r>
            <a:r>
              <a:rPr lang="en-US" dirty="0">
                <a:effectLst/>
              </a:rPr>
              <a:t>, </a:t>
            </a:r>
            <a:r>
              <a:rPr lang="en-US" dirty="0" err="1">
                <a:effectLst/>
              </a:rPr>
              <a:t>yvocab_size</a:t>
            </a:r>
            <a:r>
              <a:rPr lang="en-US" dirty="0">
                <a:effectLst/>
              </a:rPr>
              <a:t>, </a:t>
            </a:r>
            <a:r>
              <a:rPr lang="en-US" dirty="0" err="1">
                <a:effectLst/>
              </a:rPr>
              <a:t>emb_dim</a:t>
            </a:r>
            <a:r>
              <a:rPr lang="en-US" dirty="0">
                <a:effectLst/>
              </a:rPr>
              <a:t>)</a:t>
            </a:r>
            <a:endParaRPr lang="en-US" sz="2000" dirty="0"/>
          </a:p>
        </p:txBody>
      </p:sp>
    </p:spTree>
    <p:extLst>
      <p:ext uri="{BB962C8B-B14F-4D97-AF65-F5344CB8AC3E}">
        <p14:creationId xmlns:p14="http://schemas.microsoft.com/office/powerpoint/2010/main" val="2860335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933207-B90F-46AE-A56E-794415E0C694}"/>
              </a:ext>
            </a:extLst>
          </p:cNvPr>
          <p:cNvSpPr>
            <a:spLocks noGrp="1"/>
          </p:cNvSpPr>
          <p:nvPr>
            <p:ph type="ctrTitle" sz="quarter"/>
          </p:nvPr>
        </p:nvSpPr>
        <p:spPr/>
        <p:txBody>
          <a:bodyPr/>
          <a:lstStyle/>
          <a:p>
            <a:r>
              <a:rPr lang="en-US" dirty="0"/>
              <a:t>Challenges</a:t>
            </a:r>
          </a:p>
        </p:txBody>
      </p:sp>
      <p:sp>
        <p:nvSpPr>
          <p:cNvPr id="8" name="Subtitle 7">
            <a:extLst>
              <a:ext uri="{FF2B5EF4-FFF2-40B4-BE49-F238E27FC236}">
                <a16:creationId xmlns:a16="http://schemas.microsoft.com/office/drawing/2014/main" id="{17558CBE-B380-485B-A3F5-C1DE1130440E}"/>
              </a:ext>
            </a:extLst>
          </p:cNvPr>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1157635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EE9BD-61C4-455F-9E39-3EF909CC0F42}"/>
              </a:ext>
            </a:extLst>
          </p:cNvPr>
          <p:cNvSpPr>
            <a:spLocks noGrp="1"/>
          </p:cNvSpPr>
          <p:nvPr>
            <p:ph type="title"/>
          </p:nvPr>
        </p:nvSpPr>
        <p:spPr/>
        <p:txBody>
          <a:bodyPr/>
          <a:lstStyle/>
          <a:p>
            <a:r>
              <a:rPr lang="en-US" dirty="0"/>
              <a:t>Incorporating Context</a:t>
            </a:r>
          </a:p>
        </p:txBody>
      </p:sp>
      <p:sp>
        <p:nvSpPr>
          <p:cNvPr id="3" name="Content Placeholder 2">
            <a:extLst>
              <a:ext uri="{FF2B5EF4-FFF2-40B4-BE49-F238E27FC236}">
                <a16:creationId xmlns:a16="http://schemas.microsoft.com/office/drawing/2014/main" id="{F095A1A4-5B45-4991-8CA4-6A7049148B66}"/>
              </a:ext>
            </a:extLst>
          </p:cNvPr>
          <p:cNvSpPr>
            <a:spLocks noGrp="1"/>
          </p:cNvSpPr>
          <p:nvPr>
            <p:ph idx="1"/>
          </p:nvPr>
        </p:nvSpPr>
        <p:spPr>
          <a:xfrm>
            <a:off x="1676400" y="1239918"/>
            <a:ext cx="5147481" cy="5294235"/>
          </a:xfrm>
        </p:spPr>
        <p:txBody>
          <a:bodyPr/>
          <a:lstStyle/>
          <a:p>
            <a:r>
              <a:rPr lang="en-US" dirty="0">
                <a:effectLst/>
              </a:rPr>
              <a:t>To produce sensible responses systems may need to incorporate both </a:t>
            </a:r>
            <a:r>
              <a:rPr lang="en-US" i="1" dirty="0">
                <a:effectLst/>
              </a:rPr>
              <a:t>linguistic context</a:t>
            </a:r>
            <a:r>
              <a:rPr lang="en-US" dirty="0">
                <a:effectLst/>
              </a:rPr>
              <a:t> and </a:t>
            </a:r>
            <a:r>
              <a:rPr lang="en-US" i="1" dirty="0">
                <a:effectLst/>
              </a:rPr>
              <a:t>physical context</a:t>
            </a:r>
            <a:r>
              <a:rPr lang="en-US" dirty="0">
                <a:effectLst/>
              </a:rPr>
              <a:t>.</a:t>
            </a:r>
          </a:p>
          <a:p>
            <a:r>
              <a:rPr lang="en-US" dirty="0">
                <a:effectLst/>
              </a:rPr>
              <a:t>In long dialogs people keep track of what has been said and what information has been exchanged.</a:t>
            </a:r>
          </a:p>
          <a:p>
            <a:r>
              <a:rPr lang="en-US" dirty="0">
                <a:effectLst/>
              </a:rPr>
              <a:t>Experiments in </a:t>
            </a:r>
            <a:r>
              <a:rPr lang="en-US" dirty="0">
                <a:effectLst/>
                <a:hlinkClick r:id="rId2"/>
              </a:rPr>
              <a:t>Building End-To-End Dialogue Systems Using Generative Hierarchical Neural Network Models</a:t>
            </a:r>
            <a:r>
              <a:rPr lang="en-US" dirty="0">
                <a:effectLst/>
              </a:rPr>
              <a:t> and </a:t>
            </a:r>
            <a:r>
              <a:rPr lang="en-US" dirty="0">
                <a:effectLst/>
                <a:hlinkClick r:id="rId3"/>
              </a:rPr>
              <a:t>Attention with Intention for a Neural Network Conversation Model</a:t>
            </a:r>
            <a:r>
              <a:rPr lang="en-US" dirty="0">
                <a:effectLst/>
              </a:rPr>
              <a:t> try to embed a conversation into vectors.</a:t>
            </a:r>
            <a:endParaRPr lang="en-US" dirty="0"/>
          </a:p>
        </p:txBody>
      </p:sp>
      <p:sp>
        <p:nvSpPr>
          <p:cNvPr id="4" name="Rectangle: Rounded Corners 3">
            <a:extLst>
              <a:ext uri="{FF2B5EF4-FFF2-40B4-BE49-F238E27FC236}">
                <a16:creationId xmlns:a16="http://schemas.microsoft.com/office/drawing/2014/main" id="{13E88CFC-285B-44D6-9D36-8617A25B490A}"/>
              </a:ext>
            </a:extLst>
          </p:cNvPr>
          <p:cNvSpPr/>
          <p:nvPr/>
        </p:nvSpPr>
        <p:spPr bwMode="auto">
          <a:xfrm>
            <a:off x="7670043" y="1774209"/>
            <a:ext cx="2442948" cy="586854"/>
          </a:xfrm>
          <a:prstGeom prst="roundRect">
            <a:avLst/>
          </a:prstGeom>
          <a:solidFill>
            <a:schemeClr val="accent1"/>
          </a:solidFill>
          <a:ln w="12700" cap="sq" cmpd="sng" algn="ctr">
            <a:no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Can you tell me why truth is not lie?</a:t>
            </a:r>
          </a:p>
        </p:txBody>
      </p:sp>
      <p:sp>
        <p:nvSpPr>
          <p:cNvPr id="6" name="Rectangle: Rounded Corners 5">
            <a:extLst>
              <a:ext uri="{FF2B5EF4-FFF2-40B4-BE49-F238E27FC236}">
                <a16:creationId xmlns:a16="http://schemas.microsoft.com/office/drawing/2014/main" id="{2F309CA3-55A2-4BF3-B60A-7381F0BE3703}"/>
              </a:ext>
            </a:extLst>
          </p:cNvPr>
          <p:cNvSpPr/>
          <p:nvPr/>
        </p:nvSpPr>
        <p:spPr bwMode="auto">
          <a:xfrm>
            <a:off x="7670043" y="4504286"/>
            <a:ext cx="2442948" cy="586854"/>
          </a:xfrm>
          <a:prstGeom prst="roundRect">
            <a:avLst/>
          </a:prstGeom>
          <a:solidFill>
            <a:schemeClr val="accent1"/>
          </a:solidFill>
          <a:ln w="12700" cap="sq" cmpd="sng" algn="ctr">
            <a:no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Don’t you think so?</a:t>
            </a:r>
          </a:p>
        </p:txBody>
      </p:sp>
      <p:sp>
        <p:nvSpPr>
          <p:cNvPr id="7" name="Rectangle: Rounded Corners 6">
            <a:extLst>
              <a:ext uri="{FF2B5EF4-FFF2-40B4-BE49-F238E27FC236}">
                <a16:creationId xmlns:a16="http://schemas.microsoft.com/office/drawing/2014/main" id="{34066860-E013-44F9-AD67-31C62CE7D270}"/>
              </a:ext>
            </a:extLst>
          </p:cNvPr>
          <p:cNvSpPr/>
          <p:nvPr/>
        </p:nvSpPr>
        <p:spPr bwMode="auto">
          <a:xfrm>
            <a:off x="7670043" y="3102766"/>
            <a:ext cx="2442948" cy="586854"/>
          </a:xfrm>
          <a:prstGeom prst="roundRect">
            <a:avLst/>
          </a:prstGeom>
          <a:solidFill>
            <a:schemeClr val="accent1"/>
          </a:solidFill>
          <a:ln w="12700" cap="sq" cmpd="sng" algn="ctr">
            <a:no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Calibri" panose="020F0502020204030204" pitchFamily="34" charset="0"/>
                <a:cs typeface="Calibri" panose="020F0502020204030204" pitchFamily="34" charset="0"/>
              </a:rPr>
              <a:t>They are very different.</a:t>
            </a:r>
          </a:p>
        </p:txBody>
      </p:sp>
      <p:sp>
        <p:nvSpPr>
          <p:cNvPr id="8" name="Rectangle: Rounded Corners 7">
            <a:extLst>
              <a:ext uri="{FF2B5EF4-FFF2-40B4-BE49-F238E27FC236}">
                <a16:creationId xmlns:a16="http://schemas.microsoft.com/office/drawing/2014/main" id="{EB7C7C86-1EFD-4525-AA48-F01D86C34771}"/>
              </a:ext>
            </a:extLst>
          </p:cNvPr>
          <p:cNvSpPr/>
          <p:nvPr/>
        </p:nvSpPr>
        <p:spPr bwMode="auto">
          <a:xfrm>
            <a:off x="9680814" y="2402006"/>
            <a:ext cx="2442948" cy="586854"/>
          </a:xfrm>
          <a:prstGeom prst="roundRect">
            <a:avLst/>
          </a:prstGeom>
          <a:solidFill>
            <a:schemeClr val="bg2">
              <a:lumMod val="40000"/>
              <a:lumOff val="60000"/>
            </a:schemeClr>
          </a:solidFill>
          <a:ln w="12700" cap="sq" cmpd="sng" algn="ctr">
            <a:no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Calibri" panose="020F0502020204030204" pitchFamily="34" charset="0"/>
                <a:cs typeface="Calibri" panose="020F0502020204030204" pitchFamily="34" charset="0"/>
              </a:rPr>
              <a:t>You perceive truth to be not lie, but is that true?</a:t>
            </a:r>
          </a:p>
        </p:txBody>
      </p:sp>
      <p:sp>
        <p:nvSpPr>
          <p:cNvPr id="11" name="Rectangle: Rounded Corners 10">
            <a:extLst>
              <a:ext uri="{FF2B5EF4-FFF2-40B4-BE49-F238E27FC236}">
                <a16:creationId xmlns:a16="http://schemas.microsoft.com/office/drawing/2014/main" id="{357FC3F1-57C4-43DC-BE81-CD1A5F1A9A79}"/>
              </a:ext>
            </a:extLst>
          </p:cNvPr>
          <p:cNvSpPr/>
          <p:nvPr/>
        </p:nvSpPr>
        <p:spPr bwMode="auto">
          <a:xfrm>
            <a:off x="9680814" y="3803526"/>
            <a:ext cx="2442948" cy="586854"/>
          </a:xfrm>
          <a:prstGeom prst="roundRect">
            <a:avLst/>
          </a:prstGeom>
          <a:solidFill>
            <a:schemeClr val="bg2">
              <a:lumMod val="40000"/>
              <a:lumOff val="60000"/>
            </a:schemeClr>
          </a:solidFill>
          <a:ln w="12700" cap="sq" cmpd="sng" algn="ctr">
            <a:no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Calibri" panose="020F0502020204030204" pitchFamily="34" charset="0"/>
                <a:cs typeface="Calibri" panose="020F0502020204030204" pitchFamily="34" charset="0"/>
              </a:rPr>
              <a:t>Good to know! I will store that info in y database.</a:t>
            </a:r>
          </a:p>
        </p:txBody>
      </p:sp>
      <p:sp>
        <p:nvSpPr>
          <p:cNvPr id="12" name="Rectangle: Rounded Corners 11">
            <a:extLst>
              <a:ext uri="{FF2B5EF4-FFF2-40B4-BE49-F238E27FC236}">
                <a16:creationId xmlns:a16="http://schemas.microsoft.com/office/drawing/2014/main" id="{CFD808CA-8B04-437A-BDD6-79D891376E36}"/>
              </a:ext>
            </a:extLst>
          </p:cNvPr>
          <p:cNvSpPr/>
          <p:nvPr/>
        </p:nvSpPr>
        <p:spPr bwMode="auto">
          <a:xfrm>
            <a:off x="9680814" y="5205046"/>
            <a:ext cx="2442948" cy="831290"/>
          </a:xfrm>
          <a:prstGeom prst="roundRect">
            <a:avLst/>
          </a:prstGeom>
          <a:solidFill>
            <a:schemeClr val="bg2">
              <a:lumMod val="40000"/>
              <a:lumOff val="60000"/>
            </a:schemeClr>
          </a:solidFill>
          <a:ln w="12700" cap="sq" cmpd="sng" algn="ctr">
            <a:noFill/>
            <a:prstDash val="solid"/>
            <a:miter lim="800000"/>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effectLst/>
                <a:latin typeface="Calibri" panose="020F0502020204030204" pitchFamily="34" charset="0"/>
                <a:cs typeface="Calibri" panose="020F0502020204030204" pitchFamily="34" charset="0"/>
              </a:rPr>
              <a:t>I kind of do, but it depends on the right context</a:t>
            </a:r>
          </a:p>
        </p:txBody>
      </p:sp>
    </p:spTree>
    <p:extLst>
      <p:ext uri="{BB962C8B-B14F-4D97-AF65-F5344CB8AC3E}">
        <p14:creationId xmlns:p14="http://schemas.microsoft.com/office/powerpoint/2010/main" val="4201235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6184-4655-4BD2-AD9D-D99D152CC37A}"/>
              </a:ext>
            </a:extLst>
          </p:cNvPr>
          <p:cNvSpPr>
            <a:spLocks noGrp="1"/>
          </p:cNvSpPr>
          <p:nvPr>
            <p:ph type="title"/>
          </p:nvPr>
        </p:nvSpPr>
        <p:spPr/>
        <p:txBody>
          <a:bodyPr/>
          <a:lstStyle/>
          <a:p>
            <a:r>
              <a:rPr lang="en-US" dirty="0"/>
              <a:t>Coherent Personality</a:t>
            </a:r>
          </a:p>
        </p:txBody>
      </p:sp>
      <p:sp>
        <p:nvSpPr>
          <p:cNvPr id="3" name="Content Placeholder 2">
            <a:extLst>
              <a:ext uri="{FF2B5EF4-FFF2-40B4-BE49-F238E27FC236}">
                <a16:creationId xmlns:a16="http://schemas.microsoft.com/office/drawing/2014/main" id="{FDEBACD6-79D0-47A2-9FF0-11FBC59BC56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2935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F3D0-3094-4001-888B-123DEC8D1DC9}"/>
              </a:ext>
            </a:extLst>
          </p:cNvPr>
          <p:cNvSpPr>
            <a:spLocks noGrp="1"/>
          </p:cNvSpPr>
          <p:nvPr>
            <p:ph type="title"/>
          </p:nvPr>
        </p:nvSpPr>
        <p:spPr/>
        <p:txBody>
          <a:bodyPr/>
          <a:lstStyle/>
          <a:p>
            <a:r>
              <a:rPr lang="en-US" dirty="0"/>
              <a:t>Evaluation of Models</a:t>
            </a:r>
          </a:p>
        </p:txBody>
      </p:sp>
      <p:sp>
        <p:nvSpPr>
          <p:cNvPr id="3" name="Content Placeholder 2">
            <a:extLst>
              <a:ext uri="{FF2B5EF4-FFF2-40B4-BE49-F238E27FC236}">
                <a16:creationId xmlns:a16="http://schemas.microsoft.com/office/drawing/2014/main" id="{98A407FA-994B-4891-8E48-70C8048AAA2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18734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2084C7-F38B-436D-8F20-468DA7FD73E2}"/>
              </a:ext>
            </a:extLst>
          </p:cNvPr>
          <p:cNvSpPr>
            <a:spLocks noGrp="1"/>
          </p:cNvSpPr>
          <p:nvPr>
            <p:ph type="ctrTitle" sz="quarter"/>
          </p:nvPr>
        </p:nvSpPr>
        <p:spPr/>
        <p:txBody>
          <a:bodyPr/>
          <a:lstStyle/>
          <a:p>
            <a:r>
              <a:rPr lang="en-US" dirty="0"/>
              <a:t>A Retrieval-based Model in TensorFlow</a:t>
            </a:r>
          </a:p>
        </p:txBody>
      </p:sp>
      <p:sp>
        <p:nvSpPr>
          <p:cNvPr id="5" name="Subtitle 4">
            <a:extLst>
              <a:ext uri="{FF2B5EF4-FFF2-40B4-BE49-F238E27FC236}">
                <a16:creationId xmlns:a16="http://schemas.microsoft.com/office/drawing/2014/main" id="{8EA2B703-BBE9-4FB6-A906-9748B0767EA7}"/>
              </a:ext>
            </a:extLst>
          </p:cNvPr>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3982780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E102-AE99-4DE5-BE7C-B90A6EC47D1C}"/>
              </a:ext>
            </a:extLst>
          </p:cNvPr>
          <p:cNvSpPr>
            <a:spLocks noGrp="1"/>
          </p:cNvSpPr>
          <p:nvPr>
            <p:ph type="title"/>
          </p:nvPr>
        </p:nvSpPr>
        <p:spPr/>
        <p:txBody>
          <a:bodyPr/>
          <a:lstStyle/>
          <a:p>
            <a:r>
              <a:rPr lang="en-US" dirty="0"/>
              <a:t>The Ubuntu Dialog Corpus</a:t>
            </a:r>
          </a:p>
        </p:txBody>
      </p:sp>
      <p:sp>
        <p:nvSpPr>
          <p:cNvPr id="3" name="Content Placeholder 2">
            <a:extLst>
              <a:ext uri="{FF2B5EF4-FFF2-40B4-BE49-F238E27FC236}">
                <a16:creationId xmlns:a16="http://schemas.microsoft.com/office/drawing/2014/main" id="{75E2AE45-54E5-4DD4-ABCE-5854912F6C17}"/>
              </a:ext>
            </a:extLst>
          </p:cNvPr>
          <p:cNvSpPr>
            <a:spLocks noGrp="1"/>
          </p:cNvSpPr>
          <p:nvPr>
            <p:ph idx="1"/>
          </p:nvPr>
        </p:nvSpPr>
        <p:spPr/>
        <p:txBody>
          <a:bodyPr/>
          <a:lstStyle/>
          <a:p>
            <a:r>
              <a:rPr lang="en-US" dirty="0">
                <a:effectLst/>
              </a:rPr>
              <a:t>Ubuntu Dialog Corpus (</a:t>
            </a:r>
            <a:r>
              <a:rPr lang="en-US" dirty="0" err="1">
                <a:effectLst/>
                <a:hlinkClick r:id="rId2"/>
              </a:rPr>
              <a:t>github</a:t>
            </a:r>
            <a:r>
              <a:rPr lang="en-US" dirty="0">
                <a:effectLst/>
              </a:rPr>
              <a:t>).</a:t>
            </a:r>
          </a:p>
          <a:p>
            <a:r>
              <a:rPr lang="en-US" dirty="0">
                <a:effectLst/>
              </a:rPr>
              <a:t>One of the largest public dialog datasets available.</a:t>
            </a:r>
          </a:p>
          <a:p>
            <a:r>
              <a:rPr lang="en-US" dirty="0">
                <a:effectLst/>
              </a:rPr>
              <a:t>Based on chat logs from the Ubuntu channels on a public IRC network.</a:t>
            </a:r>
          </a:p>
          <a:p>
            <a:r>
              <a:rPr lang="en-US" dirty="0">
                <a:effectLst/>
              </a:rPr>
              <a:t>This </a:t>
            </a:r>
            <a:r>
              <a:rPr lang="en-US" dirty="0">
                <a:effectLst/>
                <a:hlinkClick r:id="rId3"/>
              </a:rPr>
              <a:t>paper</a:t>
            </a:r>
            <a:r>
              <a:rPr lang="en-US" dirty="0">
                <a:effectLst/>
              </a:rPr>
              <a:t> goes into detail on how exactly the corpus was created.</a:t>
            </a:r>
          </a:p>
          <a:p>
            <a:r>
              <a:rPr lang="en-US" dirty="0">
                <a:effectLst/>
              </a:rPr>
              <a:t>The training data consists of 1,000,000 examples</a:t>
            </a:r>
          </a:p>
          <a:p>
            <a:pPr lvl="1"/>
            <a:r>
              <a:rPr lang="en-US" dirty="0">
                <a:effectLst/>
              </a:rPr>
              <a:t>50% positive (label 1) and 50% negative (label 0)</a:t>
            </a:r>
          </a:p>
          <a:p>
            <a:r>
              <a:rPr lang="en-US" dirty="0">
                <a:effectLst/>
              </a:rPr>
              <a:t>Each example consists of a </a:t>
            </a:r>
            <a:r>
              <a:rPr lang="en-US" i="1" dirty="0">
                <a:effectLst/>
              </a:rPr>
              <a:t>context</a:t>
            </a:r>
            <a:r>
              <a:rPr lang="en-US" dirty="0">
                <a:effectLst/>
              </a:rPr>
              <a:t>, the conversation up to this point, and an </a:t>
            </a:r>
            <a:r>
              <a:rPr lang="en-US" i="1" dirty="0">
                <a:effectLst/>
              </a:rPr>
              <a:t>utterance</a:t>
            </a:r>
            <a:r>
              <a:rPr lang="en-US" dirty="0">
                <a:effectLst/>
              </a:rPr>
              <a:t>, a response to the context</a:t>
            </a:r>
          </a:p>
          <a:p>
            <a:pPr lvl="1"/>
            <a:r>
              <a:rPr lang="en-US" dirty="0">
                <a:effectLst/>
              </a:rPr>
              <a:t>A positive label means that an utterance was an actual response to a context, </a:t>
            </a:r>
            <a:endParaRPr lang="en-US" dirty="0"/>
          </a:p>
          <a:p>
            <a:pPr lvl="1"/>
            <a:r>
              <a:rPr lang="en-US" dirty="0">
                <a:effectLst/>
              </a:rPr>
              <a:t>a negative label means that the utterance wasn’t — it was picked randomly from somewhere in the corpus.</a:t>
            </a:r>
            <a:endParaRPr lang="en-US" dirty="0"/>
          </a:p>
        </p:txBody>
      </p:sp>
    </p:spTree>
    <p:extLst>
      <p:ext uri="{BB962C8B-B14F-4D97-AF65-F5344CB8AC3E}">
        <p14:creationId xmlns:p14="http://schemas.microsoft.com/office/powerpoint/2010/main" val="449156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1641-8F74-4AFE-82C0-E60DA825B2C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3B6C951-C6D0-4A31-BA9C-53BAF1152E91}"/>
              </a:ext>
            </a:extLst>
          </p:cNvPr>
          <p:cNvSpPr>
            <a:spLocks noGrp="1"/>
          </p:cNvSpPr>
          <p:nvPr>
            <p:ph idx="1"/>
          </p:nvPr>
        </p:nvSpPr>
        <p:spPr/>
        <p:txBody>
          <a:bodyPr/>
          <a:lstStyle/>
          <a:p>
            <a:r>
              <a:rPr lang="en-US" dirty="0">
                <a:effectLst/>
              </a:rPr>
              <a:t>The dataset has been preprocessed— it has been </a:t>
            </a:r>
            <a:r>
              <a:rPr lang="en-US" dirty="0">
                <a:effectLst/>
                <a:hlinkClick r:id="rId2"/>
              </a:rPr>
              <a:t>tokenized</a:t>
            </a:r>
            <a:r>
              <a:rPr lang="en-US" dirty="0">
                <a:effectLst/>
              </a:rPr>
              <a:t>, </a:t>
            </a:r>
            <a:r>
              <a:rPr lang="en-US" dirty="0">
                <a:effectLst/>
                <a:hlinkClick r:id="rId3"/>
              </a:rPr>
              <a:t>stemmed</a:t>
            </a:r>
            <a:r>
              <a:rPr lang="en-US" dirty="0">
                <a:effectLst/>
              </a:rPr>
              <a:t>, and </a:t>
            </a:r>
            <a:r>
              <a:rPr lang="en-US" dirty="0">
                <a:effectLst/>
                <a:hlinkClick r:id="rId4"/>
              </a:rPr>
              <a:t>lemmatized</a:t>
            </a:r>
            <a:r>
              <a:rPr lang="en-US" dirty="0">
                <a:effectLst/>
              </a:rPr>
              <a:t> using the </a:t>
            </a:r>
            <a:r>
              <a:rPr lang="en-US" dirty="0">
                <a:effectLst/>
                <a:hlinkClick r:id="rId5"/>
              </a:rPr>
              <a:t>NLTK tool</a:t>
            </a:r>
            <a:r>
              <a:rPr lang="en-US" dirty="0">
                <a:effectLst/>
              </a:rPr>
              <a:t>.</a:t>
            </a:r>
          </a:p>
          <a:p>
            <a:r>
              <a:rPr lang="en-US" dirty="0">
                <a:effectLst/>
              </a:rPr>
              <a:t>Replaced entities like names, locations, organizations, URLs, and system paths with special tokens.</a:t>
            </a:r>
          </a:p>
          <a:p>
            <a:r>
              <a:rPr lang="en-US" dirty="0">
                <a:effectLst/>
              </a:rPr>
              <a:t>This preprocessing is likely to improve performance by a few percent.</a:t>
            </a:r>
          </a:p>
          <a:p>
            <a:r>
              <a:rPr lang="en-US" dirty="0">
                <a:effectLst/>
              </a:rPr>
              <a:t>The average context is 86 words long and the average utterance is 17 words long. </a:t>
            </a:r>
            <a:endParaRPr lang="en-US" dirty="0"/>
          </a:p>
        </p:txBody>
      </p:sp>
    </p:spTree>
    <p:extLst>
      <p:ext uri="{BB962C8B-B14F-4D97-AF65-F5344CB8AC3E}">
        <p14:creationId xmlns:p14="http://schemas.microsoft.com/office/powerpoint/2010/main" val="2953431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5821E-384A-4248-81CD-7150290A0301}"/>
              </a:ext>
            </a:extLst>
          </p:cNvPr>
          <p:cNvSpPr>
            <a:spLocks noGrp="1"/>
          </p:cNvSpPr>
          <p:nvPr>
            <p:ph type="title"/>
          </p:nvPr>
        </p:nvSpPr>
        <p:spPr/>
        <p:txBody>
          <a:bodyPr/>
          <a:lstStyle/>
          <a:p>
            <a:r>
              <a:rPr lang="en-US" dirty="0"/>
              <a:t>Dual Encoder LSTM</a:t>
            </a:r>
          </a:p>
        </p:txBody>
      </p:sp>
      <p:pic>
        <p:nvPicPr>
          <p:cNvPr id="5" name="Picture 4">
            <a:extLst>
              <a:ext uri="{FF2B5EF4-FFF2-40B4-BE49-F238E27FC236}">
                <a16:creationId xmlns:a16="http://schemas.microsoft.com/office/drawing/2014/main" id="{17C4E05B-9E70-4716-9913-181FB06E232A}"/>
              </a:ext>
            </a:extLst>
          </p:cNvPr>
          <p:cNvPicPr>
            <a:picLocks noChangeAspect="1"/>
          </p:cNvPicPr>
          <p:nvPr/>
        </p:nvPicPr>
        <p:blipFill>
          <a:blip r:embed="rId2"/>
          <a:stretch>
            <a:fillRect/>
          </a:stretch>
        </p:blipFill>
        <p:spPr>
          <a:xfrm>
            <a:off x="4541294" y="1185326"/>
            <a:ext cx="7620000" cy="5133975"/>
          </a:xfrm>
          <a:prstGeom prst="rect">
            <a:avLst/>
          </a:prstGeom>
        </p:spPr>
      </p:pic>
      <p:sp>
        <p:nvSpPr>
          <p:cNvPr id="3" name="Content Placeholder 2">
            <a:extLst>
              <a:ext uri="{FF2B5EF4-FFF2-40B4-BE49-F238E27FC236}">
                <a16:creationId xmlns:a16="http://schemas.microsoft.com/office/drawing/2014/main" id="{FED7C536-F769-4A36-AEE1-06B94EE61C01}"/>
              </a:ext>
            </a:extLst>
          </p:cNvPr>
          <p:cNvSpPr>
            <a:spLocks noGrp="1"/>
          </p:cNvSpPr>
          <p:nvPr>
            <p:ph idx="1"/>
          </p:nvPr>
        </p:nvSpPr>
        <p:spPr>
          <a:xfrm>
            <a:off x="1146411" y="1239918"/>
            <a:ext cx="3780431" cy="5294235"/>
          </a:xfrm>
        </p:spPr>
        <p:txBody>
          <a:bodyPr/>
          <a:lstStyle/>
          <a:p>
            <a:r>
              <a:rPr lang="en-US" dirty="0">
                <a:effectLst/>
              </a:rPr>
              <a:t>Dual Encoder has been </a:t>
            </a:r>
            <a:r>
              <a:rPr lang="en-US" dirty="0">
                <a:effectLst/>
                <a:hlinkClick r:id="rId3"/>
              </a:rPr>
              <a:t>reported</a:t>
            </a:r>
            <a:r>
              <a:rPr lang="en-US" dirty="0">
                <a:effectLst/>
              </a:rPr>
              <a:t> to give decent performance on this data set.</a:t>
            </a:r>
          </a:p>
          <a:p>
            <a:r>
              <a:rPr lang="en-US" dirty="0">
                <a:effectLst/>
              </a:rPr>
              <a:t>Applying other models to this problem would be an interesting project.</a:t>
            </a:r>
            <a:endParaRPr lang="en-US" dirty="0"/>
          </a:p>
        </p:txBody>
      </p:sp>
    </p:spTree>
    <p:extLst>
      <p:ext uri="{BB962C8B-B14F-4D97-AF65-F5344CB8AC3E}">
        <p14:creationId xmlns:p14="http://schemas.microsoft.com/office/powerpoint/2010/main" val="26212597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49726-1D90-4F4B-A813-A3FDACF1E687}"/>
              </a:ext>
            </a:extLst>
          </p:cNvPr>
          <p:cNvSpPr>
            <a:spLocks noGrp="1"/>
          </p:cNvSpPr>
          <p:nvPr>
            <p:ph type="title"/>
          </p:nvPr>
        </p:nvSpPr>
        <p:spPr/>
        <p:txBody>
          <a:bodyPr/>
          <a:lstStyle/>
          <a:p>
            <a:r>
              <a:rPr lang="en-US" dirty="0"/>
              <a:t>Training</a:t>
            </a:r>
          </a:p>
        </p:txBody>
      </p:sp>
      <p:sp>
        <p:nvSpPr>
          <p:cNvPr id="3" name="Content Placeholder 2">
            <a:extLst>
              <a:ext uri="{FF2B5EF4-FFF2-40B4-BE49-F238E27FC236}">
                <a16:creationId xmlns:a16="http://schemas.microsoft.com/office/drawing/2014/main" id="{C013BE00-C7BC-4952-A134-90BABC9EC110}"/>
              </a:ext>
            </a:extLst>
          </p:cNvPr>
          <p:cNvSpPr>
            <a:spLocks noGrp="1"/>
          </p:cNvSpPr>
          <p:nvPr>
            <p:ph idx="1"/>
          </p:nvPr>
        </p:nvSpPr>
        <p:spPr/>
        <p:txBody>
          <a:bodyPr>
            <a:normAutofit fontScale="92500"/>
          </a:bodyPr>
          <a:lstStyle/>
          <a:p>
            <a:pPr marL="457200" indent="-457200">
              <a:buFont typeface="+mj-lt"/>
              <a:buAutoNum type="arabicPeriod"/>
            </a:pPr>
            <a:r>
              <a:rPr lang="en-US" dirty="0">
                <a:effectLst/>
              </a:rPr>
              <a:t>Both the context and the response text are split by words, and each word is </a:t>
            </a:r>
            <a:r>
              <a:rPr lang="en-US" dirty="0">
                <a:effectLst/>
                <a:hlinkClick r:id="rId2"/>
              </a:rPr>
              <a:t>embedded</a:t>
            </a:r>
            <a:r>
              <a:rPr lang="en-US" dirty="0">
                <a:effectLst/>
              </a:rPr>
              <a:t> into a vector. The word embeddings are initialized with Stanford’s </a:t>
            </a:r>
            <a:r>
              <a:rPr lang="en-US" dirty="0" err="1">
                <a:effectLst/>
                <a:hlinkClick r:id="rId3"/>
              </a:rPr>
              <a:t>GloVe</a:t>
            </a:r>
            <a:r>
              <a:rPr lang="en-US" dirty="0">
                <a:effectLst/>
              </a:rPr>
              <a:t> vectors and are fine-tuned during training.</a:t>
            </a:r>
          </a:p>
          <a:p>
            <a:pPr marL="457200" indent="-457200">
              <a:buFont typeface="+mj-lt"/>
              <a:buAutoNum type="arabicPeriod"/>
            </a:pPr>
            <a:r>
              <a:rPr lang="en-US" dirty="0">
                <a:effectLst/>
              </a:rPr>
              <a:t>Both the embedded context and response are fed into the same RNN word-by-word. The RNN generates a vector representation that captures the “meaning” of the context and response (</a:t>
            </a:r>
            <a:r>
              <a:rPr lang="en-US" i="1" dirty="0">
                <a:effectLst/>
                <a:latin typeface="+mj-lt"/>
              </a:rPr>
              <a:t>c</a:t>
            </a:r>
            <a:r>
              <a:rPr lang="en-US" dirty="0">
                <a:effectLst/>
              </a:rPr>
              <a:t> and </a:t>
            </a:r>
            <a:r>
              <a:rPr lang="en-US" i="1" dirty="0">
                <a:effectLst/>
                <a:latin typeface="+mj-lt"/>
              </a:rPr>
              <a:t>r</a:t>
            </a:r>
            <a:r>
              <a:rPr lang="en-US" dirty="0">
                <a:effectLst/>
              </a:rPr>
              <a:t> in the picture). We can choose how large these vectors should be, but let’s say we pick 256 dimensions.</a:t>
            </a:r>
          </a:p>
          <a:p>
            <a:pPr marL="457200" indent="-457200">
              <a:buFont typeface="+mj-lt"/>
              <a:buAutoNum type="arabicPeriod"/>
            </a:pPr>
            <a:r>
              <a:rPr lang="en-US" dirty="0">
                <a:effectLst/>
              </a:rPr>
              <a:t>We multiply </a:t>
            </a:r>
            <a:r>
              <a:rPr lang="en-US" dirty="0">
                <a:effectLst/>
                <a:latin typeface="+mj-lt"/>
              </a:rPr>
              <a:t>c</a:t>
            </a:r>
            <a:r>
              <a:rPr lang="en-US" dirty="0">
                <a:effectLst/>
              </a:rPr>
              <a:t> with a matrix </a:t>
            </a:r>
            <a:r>
              <a:rPr lang="en-US" i="1" dirty="0">
                <a:effectLst/>
                <a:latin typeface="+mj-lt"/>
              </a:rPr>
              <a:t>M</a:t>
            </a:r>
            <a:r>
              <a:rPr lang="en-US" dirty="0">
                <a:effectLst/>
              </a:rPr>
              <a:t> to “predict” a response </a:t>
            </a:r>
            <a:r>
              <a:rPr lang="en-US" i="1" dirty="0">
                <a:effectLst/>
                <a:latin typeface="+mj-lt"/>
              </a:rPr>
              <a:t>r’</a:t>
            </a:r>
            <a:r>
              <a:rPr lang="en-US" dirty="0">
                <a:effectLst/>
              </a:rPr>
              <a:t>. If </a:t>
            </a:r>
            <a:r>
              <a:rPr lang="en-US" i="1" dirty="0">
                <a:effectLst/>
                <a:latin typeface="+mj-lt"/>
              </a:rPr>
              <a:t>c</a:t>
            </a:r>
            <a:r>
              <a:rPr lang="en-US" dirty="0">
                <a:effectLst/>
              </a:rPr>
              <a:t> is a 256-dimensional vector, then </a:t>
            </a:r>
            <a:r>
              <a:rPr lang="en-US" i="1" dirty="0">
                <a:effectLst/>
                <a:latin typeface="+mj-lt"/>
              </a:rPr>
              <a:t>M</a:t>
            </a:r>
            <a:r>
              <a:rPr lang="en-US" dirty="0">
                <a:effectLst/>
              </a:rPr>
              <a:t> is a 256×256 dimensional matrix, and the result is another 256-dimensional vector, which we can interpret as a generated response. The matrix </a:t>
            </a:r>
            <a:r>
              <a:rPr lang="en-US" i="1" dirty="0">
                <a:effectLst/>
                <a:latin typeface="+mj-lt"/>
              </a:rPr>
              <a:t>M</a:t>
            </a:r>
            <a:r>
              <a:rPr lang="en-US" dirty="0">
                <a:effectLst/>
              </a:rPr>
              <a:t> is learned during training.</a:t>
            </a:r>
          </a:p>
          <a:p>
            <a:pPr marL="457200" indent="-457200">
              <a:buFont typeface="+mj-lt"/>
              <a:buAutoNum type="arabicPeriod"/>
            </a:pPr>
            <a:r>
              <a:rPr lang="en-US" dirty="0">
                <a:effectLst/>
              </a:rPr>
              <a:t>The similarity of the predicted response </a:t>
            </a:r>
            <a:r>
              <a:rPr lang="en-US" i="1" dirty="0">
                <a:effectLst/>
                <a:latin typeface="+mj-lt"/>
              </a:rPr>
              <a:t>r’</a:t>
            </a:r>
            <a:r>
              <a:rPr lang="en-US" dirty="0">
                <a:effectLst/>
              </a:rPr>
              <a:t> and the actual response </a:t>
            </a:r>
            <a:r>
              <a:rPr lang="en-US" i="1" dirty="0">
                <a:effectLst/>
                <a:latin typeface="+mj-lt"/>
              </a:rPr>
              <a:t>r</a:t>
            </a:r>
            <a:r>
              <a:rPr lang="en-US" dirty="0">
                <a:effectLst/>
              </a:rPr>
              <a:t> is measured by taking the dot product of these two vectors, aka cosine similarity. We then apply a sigmoid function to convert that score into a probability.</a:t>
            </a:r>
          </a:p>
          <a:p>
            <a:pPr marL="457200" indent="-457200">
              <a:buFont typeface="+mj-lt"/>
              <a:buAutoNum type="arabicPeriod"/>
            </a:pPr>
            <a:endParaRPr lang="en-US" dirty="0"/>
          </a:p>
        </p:txBody>
      </p:sp>
    </p:spTree>
    <p:extLst>
      <p:ext uri="{BB962C8B-B14F-4D97-AF65-F5344CB8AC3E}">
        <p14:creationId xmlns:p14="http://schemas.microsoft.com/office/powerpoint/2010/main" val="95352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B7E1-66F9-428C-AFF0-B6BCF0E0016E}"/>
              </a:ext>
            </a:extLst>
          </p:cNvPr>
          <p:cNvSpPr>
            <a:spLocks noGrp="1"/>
          </p:cNvSpPr>
          <p:nvPr>
            <p:ph type="title"/>
          </p:nvPr>
        </p:nvSpPr>
        <p:spPr/>
        <p:txBody>
          <a:bodyPr/>
          <a:lstStyle/>
          <a:p>
            <a:r>
              <a:rPr lang="en-US" dirty="0"/>
              <a:t>Templates and Rules</a:t>
            </a:r>
          </a:p>
        </p:txBody>
      </p:sp>
      <p:sp>
        <p:nvSpPr>
          <p:cNvPr id="3" name="Content Placeholder 2">
            <a:extLst>
              <a:ext uri="{FF2B5EF4-FFF2-40B4-BE49-F238E27FC236}">
                <a16:creationId xmlns:a16="http://schemas.microsoft.com/office/drawing/2014/main" id="{BCDB1238-EEFF-4B41-9B1F-378752BF5345}"/>
              </a:ext>
            </a:extLst>
          </p:cNvPr>
          <p:cNvSpPr>
            <a:spLocks noGrp="1"/>
          </p:cNvSpPr>
          <p:nvPr>
            <p:ph sz="half" idx="1"/>
          </p:nvPr>
        </p:nvSpPr>
        <p:spPr/>
        <p:txBody>
          <a:bodyPr/>
          <a:lstStyle/>
          <a:p>
            <a:r>
              <a:rPr lang="en-US" dirty="0"/>
              <a:t>hand-written rules to generate replies.</a:t>
            </a:r>
          </a:p>
          <a:p>
            <a:r>
              <a:rPr lang="en-US" dirty="0"/>
              <a:t>simple pattern matching or keyword retrieval techniques are employed to handle the user’s input utterances.</a:t>
            </a:r>
          </a:p>
          <a:p>
            <a:r>
              <a:rPr lang="en-US" dirty="0"/>
              <a:t>rules are used to transform a matching pattern or a keyword into a predefined reply.</a:t>
            </a:r>
          </a:p>
        </p:txBody>
      </p:sp>
      <p:sp>
        <p:nvSpPr>
          <p:cNvPr id="4" name="Content Placeholder 3">
            <a:extLst>
              <a:ext uri="{FF2B5EF4-FFF2-40B4-BE49-F238E27FC236}">
                <a16:creationId xmlns:a16="http://schemas.microsoft.com/office/drawing/2014/main" id="{2CB8EAC9-06B2-48F1-B975-1FFED583C633}"/>
              </a:ext>
            </a:extLst>
          </p:cNvPr>
          <p:cNvSpPr>
            <a:spLocks noGrp="1"/>
          </p:cNvSpPr>
          <p:nvPr>
            <p:ph sz="half" idx="2"/>
          </p:nvPr>
        </p:nvSpPr>
        <p:spPr/>
        <p:txBody>
          <a:bodyPr/>
          <a:lstStyle/>
          <a:p>
            <a:pPr marL="0" indent="0">
              <a:buNone/>
            </a:pPr>
            <a:r>
              <a:rPr lang="en-US" dirty="0"/>
              <a:t>&lt;category&gt;</a:t>
            </a:r>
          </a:p>
          <a:p>
            <a:pPr marL="0" indent="0">
              <a:buNone/>
            </a:pPr>
            <a:r>
              <a:rPr lang="en-US" dirty="0"/>
              <a:t>   &lt;pattern&gt;What is your name?&lt;/pattern&gt;</a:t>
            </a:r>
          </a:p>
          <a:p>
            <a:pPr marL="0" indent="0">
              <a:buNone/>
            </a:pPr>
            <a:r>
              <a:rPr lang="en-US" dirty="0"/>
              <a:t>   &lt;template&gt;My name is Alice&lt;/template&gt;</a:t>
            </a:r>
          </a:p>
          <a:p>
            <a:pPr marL="0" indent="0">
              <a:buNone/>
            </a:pPr>
            <a:r>
              <a:rPr lang="en-US" dirty="0"/>
              <a:t>&lt;/category &gt;</a:t>
            </a:r>
          </a:p>
          <a:p>
            <a:pPr marL="0" indent="0">
              <a:buNone/>
            </a:pPr>
            <a:endParaRPr lang="en-US" dirty="0"/>
          </a:p>
          <a:p>
            <a:pPr marL="0" indent="0">
              <a:buNone/>
            </a:pPr>
            <a:r>
              <a:rPr lang="en-US" dirty="0"/>
              <a:t>&lt;category&gt;</a:t>
            </a:r>
          </a:p>
          <a:p>
            <a:pPr marL="0" indent="0">
              <a:buNone/>
            </a:pPr>
            <a:r>
              <a:rPr lang="en-US" dirty="0"/>
              <a:t>  &lt;pattern&gt;I like *&lt;/pattern&gt;</a:t>
            </a:r>
          </a:p>
          <a:p>
            <a:pPr marL="0" indent="0">
              <a:buNone/>
            </a:pPr>
            <a:r>
              <a:rPr lang="en-US" dirty="0"/>
              <a:t>  &lt;template&gt;I too like &lt;star/&gt;.&lt;/template&gt;</a:t>
            </a:r>
          </a:p>
          <a:p>
            <a:pPr marL="0" indent="0">
              <a:buNone/>
            </a:pPr>
            <a:r>
              <a:rPr lang="en-US" dirty="0"/>
              <a:t>&lt;/category &gt;</a:t>
            </a:r>
          </a:p>
        </p:txBody>
      </p:sp>
    </p:spTree>
    <p:extLst>
      <p:ext uri="{BB962C8B-B14F-4D97-AF65-F5344CB8AC3E}">
        <p14:creationId xmlns:p14="http://schemas.microsoft.com/office/powerpoint/2010/main" val="3513364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5545E-B800-4B06-99E2-AB61E6A35921}"/>
              </a:ext>
            </a:extLst>
          </p:cNvPr>
          <p:cNvSpPr>
            <a:spLocks noGrp="1"/>
          </p:cNvSpPr>
          <p:nvPr>
            <p:ph type="title"/>
          </p:nvPr>
        </p:nvSpPr>
        <p:spPr/>
        <p:txBody>
          <a:bodyPr/>
          <a:lstStyle/>
          <a:p>
            <a:r>
              <a:rPr lang="en-US" dirty="0"/>
              <a:t>Loss Function</a:t>
            </a:r>
          </a:p>
        </p:txBody>
      </p:sp>
      <p:sp>
        <p:nvSpPr>
          <p:cNvPr id="3" name="Content Placeholder 2">
            <a:extLst>
              <a:ext uri="{FF2B5EF4-FFF2-40B4-BE49-F238E27FC236}">
                <a16:creationId xmlns:a16="http://schemas.microsoft.com/office/drawing/2014/main" id="{CB0AC09B-9E6F-4E8A-8DB5-A6F5405BB58E}"/>
              </a:ext>
            </a:extLst>
          </p:cNvPr>
          <p:cNvSpPr>
            <a:spLocks noGrp="1"/>
          </p:cNvSpPr>
          <p:nvPr>
            <p:ph idx="1"/>
          </p:nvPr>
        </p:nvSpPr>
        <p:spPr/>
        <p:txBody>
          <a:bodyPr/>
          <a:lstStyle/>
          <a:p>
            <a:pPr marL="0" indent="0">
              <a:buNone/>
            </a:pPr>
            <a:r>
              <a:rPr lang="en-US" dirty="0">
                <a:effectLst/>
              </a:rPr>
              <a:t>Cross entropy loss between predicted </a:t>
            </a:r>
            <a:r>
              <a:rPr lang="cy-GB" i="1" dirty="0">
                <a:effectLst/>
                <a:latin typeface="+mj-lt"/>
              </a:rPr>
              <a:t>ŷ</a:t>
            </a:r>
            <a:r>
              <a:rPr lang="cy-GB" dirty="0">
                <a:effectLst/>
              </a:rPr>
              <a:t> and expected </a:t>
            </a:r>
            <a:r>
              <a:rPr lang="cy-GB" i="1" dirty="0">
                <a:effectLst/>
                <a:latin typeface="+mj-lt"/>
              </a:rPr>
              <a:t>y</a:t>
            </a:r>
            <a:r>
              <a:rPr lang="cy-GB" dirty="0">
                <a:effectLst/>
              </a:rPr>
              <a:t>:</a:t>
            </a:r>
            <a:endParaRPr lang="en-US" dirty="0">
              <a:effectLst/>
            </a:endParaRPr>
          </a:p>
          <a:p>
            <a:pPr marL="0" indent="0">
              <a:buNone/>
            </a:pPr>
            <a:r>
              <a:rPr lang="en-US" dirty="0">
                <a:effectLst/>
              </a:rPr>
              <a:t>	</a:t>
            </a:r>
            <a:r>
              <a:rPr lang="en-US" i="1" dirty="0">
                <a:effectLst/>
                <a:latin typeface="+mj-lt"/>
              </a:rPr>
              <a:t>L</a:t>
            </a:r>
            <a:r>
              <a:rPr lang="en-US" dirty="0">
                <a:effectLst/>
                <a:latin typeface="+mj-lt"/>
              </a:rPr>
              <a:t> = −</a:t>
            </a:r>
            <a:r>
              <a:rPr lang="en-US" i="1" dirty="0">
                <a:effectLst/>
                <a:latin typeface="+mj-lt"/>
              </a:rPr>
              <a:t>y</a:t>
            </a:r>
            <a:r>
              <a:rPr lang="en-US" dirty="0">
                <a:effectLst/>
                <a:latin typeface="+mj-lt"/>
              </a:rPr>
              <a:t> </a:t>
            </a:r>
            <a:r>
              <a:rPr lang="en-US" dirty="0">
                <a:effectLst/>
                <a:latin typeface="+mj-lt"/>
                <a:sym typeface="Symbol" panose="05050102010706020507" pitchFamily="18" charset="2"/>
              </a:rPr>
              <a:t></a:t>
            </a:r>
            <a:r>
              <a:rPr lang="en-US" dirty="0">
                <a:effectLst/>
                <a:latin typeface="+mj-lt"/>
              </a:rPr>
              <a:t> log(</a:t>
            </a:r>
            <a:r>
              <a:rPr lang="cy-GB" i="1" dirty="0">
                <a:effectLst/>
                <a:latin typeface="+mj-lt"/>
              </a:rPr>
              <a:t>ŷ</a:t>
            </a:r>
            <a:r>
              <a:rPr lang="en-US" dirty="0">
                <a:effectLst/>
                <a:latin typeface="+mj-lt"/>
              </a:rPr>
              <a:t>) − (1 − </a:t>
            </a:r>
            <a:r>
              <a:rPr lang="en-US" i="1" dirty="0">
                <a:effectLst/>
                <a:latin typeface="+mj-lt"/>
              </a:rPr>
              <a:t>y</a:t>
            </a:r>
            <a:r>
              <a:rPr lang="en-US" dirty="0">
                <a:effectLst/>
                <a:latin typeface="+mj-lt"/>
              </a:rPr>
              <a:t>) </a:t>
            </a:r>
            <a:r>
              <a:rPr lang="en-US" dirty="0">
                <a:effectLst/>
                <a:latin typeface="+mj-lt"/>
                <a:sym typeface="Symbol" panose="05050102010706020507" pitchFamily="18" charset="2"/>
              </a:rPr>
              <a:t></a:t>
            </a:r>
            <a:r>
              <a:rPr lang="en-US" dirty="0">
                <a:effectLst/>
                <a:latin typeface="+mj-lt"/>
              </a:rPr>
              <a:t> log(1−</a:t>
            </a:r>
            <a:r>
              <a:rPr lang="cy-GB" i="1" dirty="0">
                <a:effectLst/>
                <a:latin typeface="+mj-lt"/>
              </a:rPr>
              <a:t>ŷ</a:t>
            </a:r>
            <a:r>
              <a:rPr lang="en-US" dirty="0">
                <a:effectLst/>
                <a:latin typeface="+mj-lt"/>
              </a:rPr>
              <a:t>)</a:t>
            </a:r>
          </a:p>
          <a:p>
            <a:pPr marL="0" indent="0">
              <a:buNone/>
            </a:pPr>
            <a:endParaRPr lang="en-US" dirty="0"/>
          </a:p>
        </p:txBody>
      </p:sp>
    </p:spTree>
    <p:extLst>
      <p:ext uri="{BB962C8B-B14F-4D97-AF65-F5344CB8AC3E}">
        <p14:creationId xmlns:p14="http://schemas.microsoft.com/office/powerpoint/2010/main" val="3120238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3A2B0-DDF9-4281-B193-0CFDDD6EEA05}"/>
              </a:ext>
            </a:extLst>
          </p:cNvPr>
          <p:cNvSpPr>
            <a:spLocks noGrp="1"/>
          </p:cNvSpPr>
          <p:nvPr>
            <p:ph type="title"/>
          </p:nvPr>
        </p:nvSpPr>
        <p:spPr/>
        <p:txBody>
          <a:bodyPr/>
          <a:lstStyle/>
          <a:p>
            <a:r>
              <a:rPr lang="en-US" dirty="0"/>
              <a:t>Data Preprocessing</a:t>
            </a:r>
          </a:p>
        </p:txBody>
      </p:sp>
      <p:sp>
        <p:nvSpPr>
          <p:cNvPr id="3" name="Content Placeholder 2">
            <a:extLst>
              <a:ext uri="{FF2B5EF4-FFF2-40B4-BE49-F238E27FC236}">
                <a16:creationId xmlns:a16="http://schemas.microsoft.com/office/drawing/2014/main" id="{668E52DA-D4C9-47BA-940E-2ABC29BB4298}"/>
              </a:ext>
            </a:extLst>
          </p:cNvPr>
          <p:cNvSpPr>
            <a:spLocks noGrp="1"/>
          </p:cNvSpPr>
          <p:nvPr>
            <p:ph idx="1"/>
          </p:nvPr>
        </p:nvSpPr>
        <p:spPr/>
        <p:txBody>
          <a:bodyPr>
            <a:normAutofit lnSpcReduction="10000"/>
          </a:bodyPr>
          <a:lstStyle/>
          <a:p>
            <a:r>
              <a:rPr lang="en-US" dirty="0">
                <a:effectLst/>
              </a:rPr>
              <a:t>The </a:t>
            </a:r>
            <a:r>
              <a:rPr lang="en-US" dirty="0">
                <a:effectLst/>
                <a:hlinkClick r:id="rId2"/>
              </a:rPr>
              <a:t>dataset</a:t>
            </a:r>
            <a:r>
              <a:rPr lang="en-US" dirty="0">
                <a:effectLst/>
              </a:rPr>
              <a:t> originally comes in CSV format.</a:t>
            </a:r>
          </a:p>
          <a:p>
            <a:r>
              <a:rPr lang="en-US" dirty="0">
                <a:effectLst/>
              </a:rPr>
              <a:t>It is better to convert our data into TensorFlow’s proprietary </a:t>
            </a:r>
            <a:r>
              <a:rPr lang="en-US" dirty="0">
                <a:effectLst/>
                <a:hlinkClick r:id="rId3"/>
              </a:rPr>
              <a:t>Example</a:t>
            </a:r>
            <a:r>
              <a:rPr lang="en-US" dirty="0">
                <a:effectLst/>
              </a:rPr>
              <a:t> format.</a:t>
            </a:r>
          </a:p>
          <a:p>
            <a:r>
              <a:rPr lang="en-US" dirty="0">
                <a:effectLst/>
              </a:rPr>
              <a:t>The main benefit of this format is that it allows us to load tensors directly from the input files and let TensorFlow handle all the shuffling, batching and queuing of inputs.</a:t>
            </a:r>
          </a:p>
          <a:p>
            <a:r>
              <a:rPr lang="en-US" dirty="0">
                <a:effectLst/>
              </a:rPr>
              <a:t>As part of the preprocessing we also create a vocabulary. This means we map each word to an integer number, e.g. “cat” may become 2631.</a:t>
            </a:r>
          </a:p>
          <a:p>
            <a:r>
              <a:rPr lang="en-US" dirty="0">
                <a:effectLst/>
              </a:rPr>
              <a:t>The </a:t>
            </a:r>
            <a:r>
              <a:rPr lang="en-US" dirty="0" err="1">
                <a:effectLst/>
              </a:rPr>
              <a:t>TFRecord</a:t>
            </a:r>
            <a:r>
              <a:rPr lang="en-US" dirty="0">
                <a:effectLst/>
              </a:rPr>
              <a:t> files we will generate store these integer numbers instead of the word strings.</a:t>
            </a:r>
          </a:p>
          <a:p>
            <a:r>
              <a:rPr lang="en-US" dirty="0">
                <a:effectLst/>
              </a:rPr>
              <a:t>We will also save the vocabulary so that we can map back from integers to words later on.</a:t>
            </a:r>
          </a:p>
          <a:p>
            <a:r>
              <a:rPr lang="en-US" dirty="0">
                <a:effectLst/>
              </a:rPr>
              <a:t>The preprocessing is done by the </a:t>
            </a:r>
            <a:r>
              <a:rPr lang="en-US" dirty="0">
                <a:effectLst/>
                <a:hlinkClick r:id="rId4"/>
              </a:rPr>
              <a:t>prepare_data.py</a:t>
            </a:r>
            <a:r>
              <a:rPr lang="en-US" dirty="0">
                <a:effectLst/>
              </a:rPr>
              <a:t> Python script, which generates 3 </a:t>
            </a:r>
            <a:r>
              <a:rPr lang="en-US" dirty="0" err="1">
                <a:effectLst/>
              </a:rPr>
              <a:t>files:train.tfrecords</a:t>
            </a:r>
            <a:r>
              <a:rPr lang="en-US" dirty="0">
                <a:effectLst/>
              </a:rPr>
              <a:t>, </a:t>
            </a:r>
            <a:r>
              <a:rPr lang="en-US" dirty="0" err="1">
                <a:effectLst/>
              </a:rPr>
              <a:t>validation.tfrecords</a:t>
            </a:r>
            <a:r>
              <a:rPr lang="en-US" dirty="0">
                <a:effectLst/>
              </a:rPr>
              <a:t> and </a:t>
            </a:r>
            <a:r>
              <a:rPr lang="en-US" dirty="0" err="1">
                <a:effectLst/>
              </a:rPr>
              <a:t>test.tfrecords</a:t>
            </a:r>
            <a:r>
              <a:rPr lang="en-US" dirty="0">
                <a:effectLst/>
              </a:rPr>
              <a:t>.</a:t>
            </a:r>
            <a:endParaRPr lang="en-US" dirty="0"/>
          </a:p>
        </p:txBody>
      </p:sp>
    </p:spTree>
    <p:extLst>
      <p:ext uri="{BB962C8B-B14F-4D97-AF65-F5344CB8AC3E}">
        <p14:creationId xmlns:p14="http://schemas.microsoft.com/office/powerpoint/2010/main" val="713468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735C-25AF-4621-9891-6A81C2A4C172}"/>
              </a:ext>
            </a:extLst>
          </p:cNvPr>
          <p:cNvSpPr>
            <a:spLocks noGrp="1"/>
          </p:cNvSpPr>
          <p:nvPr>
            <p:ph type="title"/>
          </p:nvPr>
        </p:nvSpPr>
        <p:spPr/>
        <p:txBody>
          <a:bodyPr/>
          <a:lstStyle/>
          <a:p>
            <a:r>
              <a:rPr lang="en-US" dirty="0"/>
              <a:t>‘Example’ Format</a:t>
            </a:r>
          </a:p>
        </p:txBody>
      </p:sp>
      <p:graphicFrame>
        <p:nvGraphicFramePr>
          <p:cNvPr id="4" name="Content Placeholder 3">
            <a:extLst>
              <a:ext uri="{FF2B5EF4-FFF2-40B4-BE49-F238E27FC236}">
                <a16:creationId xmlns:a16="http://schemas.microsoft.com/office/drawing/2014/main" id="{9E096206-2C8E-4B81-A417-9A0412563C0D}"/>
              </a:ext>
            </a:extLst>
          </p:cNvPr>
          <p:cNvGraphicFramePr>
            <a:graphicFrameLocks noGrp="1"/>
          </p:cNvGraphicFramePr>
          <p:nvPr>
            <p:ph idx="1"/>
            <p:extLst>
              <p:ext uri="{D42A27DB-BD31-4B8C-83A1-F6EECF244321}">
                <p14:modId xmlns:p14="http://schemas.microsoft.com/office/powerpoint/2010/main" val="513718208"/>
              </p:ext>
            </p:extLst>
          </p:nvPr>
        </p:nvGraphicFramePr>
        <p:xfrm>
          <a:off x="1676400" y="1239838"/>
          <a:ext cx="9601200" cy="4084320"/>
        </p:xfrm>
        <a:graphic>
          <a:graphicData uri="http://schemas.openxmlformats.org/drawingml/2006/table">
            <a:tbl>
              <a:tblPr firstRow="1" bandRow="1">
                <a:tableStyleId>{7DF18680-E054-41AD-8BC1-D1AEF772440D}</a:tableStyleId>
              </a:tblPr>
              <a:tblGrid>
                <a:gridCol w="3086669">
                  <a:extLst>
                    <a:ext uri="{9D8B030D-6E8A-4147-A177-3AD203B41FA5}">
                      <a16:colId xmlns:a16="http://schemas.microsoft.com/office/drawing/2014/main" val="2275565471"/>
                    </a:ext>
                  </a:extLst>
                </a:gridCol>
                <a:gridCol w="6514531">
                  <a:extLst>
                    <a:ext uri="{9D8B030D-6E8A-4147-A177-3AD203B41FA5}">
                      <a16:colId xmlns:a16="http://schemas.microsoft.com/office/drawing/2014/main" val="3547911513"/>
                    </a:ext>
                  </a:extLst>
                </a:gridCol>
              </a:tblGrid>
              <a:tr h="370840">
                <a:tc>
                  <a:txBody>
                    <a:bodyPr/>
                    <a:lstStyle/>
                    <a:p>
                      <a:pPr algn="ctr"/>
                      <a:r>
                        <a:rPr lang="en-US" sz="2000" dirty="0">
                          <a:latin typeface="Calibri" panose="020F0502020204030204" pitchFamily="34" charset="0"/>
                          <a:cs typeface="Calibri" panose="020F0502020204030204" pitchFamily="34" charset="0"/>
                        </a:rPr>
                        <a:t>Field</a:t>
                      </a:r>
                    </a:p>
                  </a:txBody>
                  <a:tcPr anchor="ctr"/>
                </a:tc>
                <a:tc>
                  <a:txBody>
                    <a:bodyPr/>
                    <a:lstStyle/>
                    <a:p>
                      <a:pPr algn="ctr"/>
                      <a:r>
                        <a:rPr lang="en-US" sz="2000" dirty="0">
                          <a:latin typeface="Calibri" panose="020F0502020204030204" pitchFamily="34" charset="0"/>
                          <a:cs typeface="Calibri" panose="020F0502020204030204" pitchFamily="34" charset="0"/>
                        </a:rPr>
                        <a:t>Description</a:t>
                      </a:r>
                    </a:p>
                  </a:txBody>
                  <a:tcPr anchor="ctr"/>
                </a:tc>
                <a:extLst>
                  <a:ext uri="{0D108BD9-81ED-4DB2-BD59-A6C34878D82A}">
                    <a16:rowId xmlns:a16="http://schemas.microsoft.com/office/drawing/2014/main" val="2756851335"/>
                  </a:ext>
                </a:extLst>
              </a:tr>
              <a:tr h="370840">
                <a:tc>
                  <a:txBody>
                    <a:bodyPr/>
                    <a:lstStyle/>
                    <a:p>
                      <a:pPr algn="l" fontAlgn="b"/>
                      <a:r>
                        <a:rPr lang="en-US" sz="2000" b="0" i="0" u="none" strike="noStrike" dirty="0">
                          <a:solidFill>
                            <a:srgbClr val="000000"/>
                          </a:solidFill>
                          <a:effectLst/>
                          <a:latin typeface="Calibri" panose="020F0502020204030204" pitchFamily="34" charset="0"/>
                          <a:cs typeface="Calibri" panose="020F0502020204030204" pitchFamily="34" charset="0"/>
                        </a:rPr>
                        <a:t>context</a:t>
                      </a:r>
                    </a:p>
                  </a:txBody>
                  <a:tcPr anchor="ctr"/>
                </a:tc>
                <a:tc>
                  <a:txBody>
                    <a:bodyPr/>
                    <a:lstStyle/>
                    <a:p>
                      <a:pPr algn="l" fontAlgn="b"/>
                      <a:r>
                        <a:rPr lang="en-US" sz="2000" b="0" i="0" u="none" strike="noStrike">
                          <a:solidFill>
                            <a:srgbClr val="000000"/>
                          </a:solidFill>
                          <a:effectLst/>
                          <a:latin typeface="Calibri" panose="020F0502020204030204" pitchFamily="34" charset="0"/>
                          <a:cs typeface="Calibri" panose="020F0502020204030204" pitchFamily="34" charset="0"/>
                        </a:rPr>
                        <a:t>A sequence of word ids representing the context text, e.g. [231, 2190, 737, 0, 912]</a:t>
                      </a:r>
                    </a:p>
                  </a:txBody>
                  <a:tcPr anchor="ctr"/>
                </a:tc>
                <a:extLst>
                  <a:ext uri="{0D108BD9-81ED-4DB2-BD59-A6C34878D82A}">
                    <a16:rowId xmlns:a16="http://schemas.microsoft.com/office/drawing/2014/main" val="1737706904"/>
                  </a:ext>
                </a:extLst>
              </a:tr>
              <a:tr h="370840">
                <a:tc>
                  <a:txBody>
                    <a:bodyPr/>
                    <a:lstStyle/>
                    <a:p>
                      <a:pPr algn="l" fontAlgn="b"/>
                      <a:r>
                        <a:rPr lang="en-US" sz="2000" b="0" i="0" u="none" strike="noStrike">
                          <a:solidFill>
                            <a:srgbClr val="000000"/>
                          </a:solidFill>
                          <a:effectLst/>
                          <a:latin typeface="Calibri" panose="020F0502020204030204" pitchFamily="34" charset="0"/>
                          <a:cs typeface="Calibri" panose="020F0502020204030204" pitchFamily="34" charset="0"/>
                        </a:rPr>
                        <a:t>context_len</a:t>
                      </a:r>
                    </a:p>
                  </a:txBody>
                  <a:tcPr anchor="ctr"/>
                </a:tc>
                <a:tc>
                  <a:txBody>
                    <a:bodyPr/>
                    <a:lstStyle/>
                    <a:p>
                      <a:pPr algn="l" fontAlgn="b"/>
                      <a:r>
                        <a:rPr lang="en-US" sz="2000" b="0" i="0" u="none" strike="noStrike">
                          <a:solidFill>
                            <a:srgbClr val="000000"/>
                          </a:solidFill>
                          <a:effectLst/>
                          <a:latin typeface="Calibri" panose="020F0502020204030204" pitchFamily="34" charset="0"/>
                          <a:cs typeface="Calibri" panose="020F0502020204030204" pitchFamily="34" charset="0"/>
                        </a:rPr>
                        <a:t>The length of the context, e.g. 5 for the above example</a:t>
                      </a:r>
                    </a:p>
                  </a:txBody>
                  <a:tcPr anchor="ctr"/>
                </a:tc>
                <a:extLst>
                  <a:ext uri="{0D108BD9-81ED-4DB2-BD59-A6C34878D82A}">
                    <a16:rowId xmlns:a16="http://schemas.microsoft.com/office/drawing/2014/main" val="1685127032"/>
                  </a:ext>
                </a:extLst>
              </a:tr>
              <a:tr h="370840">
                <a:tc>
                  <a:txBody>
                    <a:bodyPr/>
                    <a:lstStyle/>
                    <a:p>
                      <a:pPr algn="l" fontAlgn="b"/>
                      <a:r>
                        <a:rPr lang="en-US" sz="2000" b="0" i="0" u="none" strike="noStrike" dirty="0">
                          <a:solidFill>
                            <a:srgbClr val="000000"/>
                          </a:solidFill>
                          <a:effectLst/>
                          <a:latin typeface="Calibri" panose="020F0502020204030204" pitchFamily="34" charset="0"/>
                          <a:cs typeface="Calibri" panose="020F0502020204030204" pitchFamily="34" charset="0"/>
                        </a:rPr>
                        <a:t>Utterance</a:t>
                      </a:r>
                    </a:p>
                  </a:txBody>
                  <a:tcPr anchor="ctr"/>
                </a:tc>
                <a:tc>
                  <a:txBody>
                    <a:bodyPr/>
                    <a:lstStyle/>
                    <a:p>
                      <a:r>
                        <a:rPr lang="en-US" sz="2000" b="0" i="0" u="none" strike="noStrike" dirty="0">
                          <a:solidFill>
                            <a:srgbClr val="000000"/>
                          </a:solidFill>
                          <a:effectLst/>
                          <a:latin typeface="Calibri" panose="020F0502020204030204" pitchFamily="34" charset="0"/>
                          <a:cs typeface="Calibri" panose="020F0502020204030204" pitchFamily="34" charset="0"/>
                        </a:rPr>
                        <a:t>A sequence of word ids representing the utterance (response</a:t>
                      </a:r>
                      <a:endParaRPr lang="en-US" sz="200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949794616"/>
                  </a:ext>
                </a:extLst>
              </a:tr>
              <a:tr h="370840">
                <a:tc>
                  <a:txBody>
                    <a:bodyPr/>
                    <a:lstStyle/>
                    <a:p>
                      <a:pPr algn="l" fontAlgn="b"/>
                      <a:r>
                        <a:rPr lang="en-US" sz="2000" b="0" i="0" u="none" strike="noStrike" dirty="0" err="1">
                          <a:solidFill>
                            <a:srgbClr val="000000"/>
                          </a:solidFill>
                          <a:effectLst/>
                          <a:latin typeface="Calibri" panose="020F0502020204030204" pitchFamily="34" charset="0"/>
                          <a:cs typeface="Calibri" panose="020F0502020204030204" pitchFamily="34" charset="0"/>
                        </a:rPr>
                        <a:t>utterance_len</a:t>
                      </a:r>
                      <a:endParaRPr lang="en-US" sz="2000" b="0" i="0" u="none" strike="noStrike" dirty="0">
                        <a:solidFill>
                          <a:srgbClr val="000000"/>
                        </a:solidFill>
                        <a:effectLst/>
                        <a:latin typeface="Calibri" panose="020F0502020204030204" pitchFamily="34" charset="0"/>
                        <a:cs typeface="Calibri" panose="020F0502020204030204" pitchFamily="34" charset="0"/>
                      </a:endParaRPr>
                    </a:p>
                  </a:txBody>
                  <a:tcPr anchor="ctr"/>
                </a:tc>
                <a:tc>
                  <a:txBody>
                    <a:bodyPr/>
                    <a:lstStyle/>
                    <a:p>
                      <a:pPr algn="l" fontAlgn="b"/>
                      <a:r>
                        <a:rPr lang="en-US" sz="2000" b="0" i="0" u="none" strike="noStrike">
                          <a:solidFill>
                            <a:srgbClr val="000000"/>
                          </a:solidFill>
                          <a:effectLst/>
                          <a:latin typeface="Calibri" panose="020F0502020204030204" pitchFamily="34" charset="0"/>
                          <a:cs typeface="Calibri" panose="020F0502020204030204" pitchFamily="34" charset="0"/>
                        </a:rPr>
                        <a:t>The length of the utterance</a:t>
                      </a:r>
                    </a:p>
                  </a:txBody>
                  <a:tcPr anchor="ctr"/>
                </a:tc>
                <a:extLst>
                  <a:ext uri="{0D108BD9-81ED-4DB2-BD59-A6C34878D82A}">
                    <a16:rowId xmlns:a16="http://schemas.microsoft.com/office/drawing/2014/main" val="723649971"/>
                  </a:ext>
                </a:extLst>
              </a:tr>
              <a:tr h="370840">
                <a:tc>
                  <a:txBody>
                    <a:bodyPr/>
                    <a:lstStyle/>
                    <a:p>
                      <a:pPr algn="l" fontAlgn="b"/>
                      <a:r>
                        <a:rPr lang="en-US" sz="2000" b="0" i="0" u="none" strike="noStrike">
                          <a:solidFill>
                            <a:srgbClr val="000000"/>
                          </a:solidFill>
                          <a:effectLst/>
                          <a:latin typeface="Calibri" panose="020F0502020204030204" pitchFamily="34" charset="0"/>
                          <a:cs typeface="Calibri" panose="020F0502020204030204" pitchFamily="34" charset="0"/>
                        </a:rPr>
                        <a:t>label</a:t>
                      </a:r>
                    </a:p>
                  </a:txBody>
                  <a:tcPr anchor="ctr"/>
                </a:tc>
                <a:tc>
                  <a:txBody>
                    <a:bodyPr/>
                    <a:lstStyle/>
                    <a:p>
                      <a:pPr algn="l" fontAlgn="b"/>
                      <a:r>
                        <a:rPr lang="en-US" sz="2000" b="0" i="0" u="none" strike="noStrike">
                          <a:solidFill>
                            <a:srgbClr val="000000"/>
                          </a:solidFill>
                          <a:effectLst/>
                          <a:latin typeface="Calibri" panose="020F0502020204030204" pitchFamily="34" charset="0"/>
                          <a:cs typeface="Calibri" panose="020F0502020204030204" pitchFamily="34" charset="0"/>
                        </a:rPr>
                        <a:t>Only in the training data. 0 or 1.</a:t>
                      </a:r>
                    </a:p>
                  </a:txBody>
                  <a:tcPr anchor="ctr"/>
                </a:tc>
                <a:extLst>
                  <a:ext uri="{0D108BD9-81ED-4DB2-BD59-A6C34878D82A}">
                    <a16:rowId xmlns:a16="http://schemas.microsoft.com/office/drawing/2014/main" val="3734610767"/>
                  </a:ext>
                </a:extLst>
              </a:tr>
              <a:tr h="370840">
                <a:tc>
                  <a:txBody>
                    <a:bodyPr/>
                    <a:lstStyle/>
                    <a:p>
                      <a:pPr algn="l" fontAlgn="b"/>
                      <a:r>
                        <a:rPr lang="en-US" sz="2000" b="0" i="0" u="none" strike="noStrike">
                          <a:solidFill>
                            <a:srgbClr val="000000"/>
                          </a:solidFill>
                          <a:effectLst/>
                          <a:latin typeface="Calibri" panose="020F0502020204030204" pitchFamily="34" charset="0"/>
                          <a:cs typeface="Calibri" panose="020F0502020204030204" pitchFamily="34" charset="0"/>
                        </a:rPr>
                        <a:t>distractor_[N]</a:t>
                      </a:r>
                    </a:p>
                  </a:txBody>
                  <a:tcPr anchor="ctr"/>
                </a:tc>
                <a:tc>
                  <a:txBody>
                    <a:bodyPr/>
                    <a:lstStyle/>
                    <a:p>
                      <a:pPr algn="l" fontAlgn="b"/>
                      <a:r>
                        <a:rPr lang="en-US" sz="2000" b="0" i="0" u="none" strike="noStrike">
                          <a:solidFill>
                            <a:srgbClr val="000000"/>
                          </a:solidFill>
                          <a:effectLst/>
                          <a:latin typeface="Calibri" panose="020F0502020204030204" pitchFamily="34" charset="0"/>
                          <a:cs typeface="Calibri" panose="020F0502020204030204" pitchFamily="34" charset="0"/>
                        </a:rPr>
                        <a:t>Only in the test/validation data. N ranges from 0 to 8. A sequence of word ids representing the distractor utterance.</a:t>
                      </a:r>
                    </a:p>
                  </a:txBody>
                  <a:tcPr anchor="ctr"/>
                </a:tc>
                <a:extLst>
                  <a:ext uri="{0D108BD9-81ED-4DB2-BD59-A6C34878D82A}">
                    <a16:rowId xmlns:a16="http://schemas.microsoft.com/office/drawing/2014/main" val="3425053423"/>
                  </a:ext>
                </a:extLst>
              </a:tr>
              <a:tr h="370840">
                <a:tc>
                  <a:txBody>
                    <a:bodyPr/>
                    <a:lstStyle/>
                    <a:p>
                      <a:pPr algn="l" fontAlgn="b"/>
                      <a:r>
                        <a:rPr lang="en-US" sz="2000" b="0" i="0" u="none" strike="noStrike">
                          <a:solidFill>
                            <a:srgbClr val="000000"/>
                          </a:solidFill>
                          <a:effectLst/>
                          <a:latin typeface="Calibri" panose="020F0502020204030204" pitchFamily="34" charset="0"/>
                          <a:cs typeface="Calibri" panose="020F0502020204030204" pitchFamily="34" charset="0"/>
                        </a:rPr>
                        <a:t>distractor_[N]_len</a:t>
                      </a:r>
                    </a:p>
                  </a:txBody>
                  <a:tcPr anchor="ctr"/>
                </a:tc>
                <a:tc>
                  <a:txBody>
                    <a:bodyPr/>
                    <a:lstStyle/>
                    <a:p>
                      <a:pPr algn="l" fontAlgn="b"/>
                      <a:r>
                        <a:rPr lang="en-US" sz="2000" b="0" i="0" u="none" strike="noStrike" dirty="0">
                          <a:solidFill>
                            <a:srgbClr val="000000"/>
                          </a:solidFill>
                          <a:effectLst/>
                          <a:latin typeface="Calibri" panose="020F0502020204030204" pitchFamily="34" charset="0"/>
                          <a:cs typeface="Calibri" panose="020F0502020204030204" pitchFamily="34" charset="0"/>
                        </a:rPr>
                        <a:t>Only in the test/validation data. N ranges from 0 to 8. The length of the utterance.</a:t>
                      </a:r>
                    </a:p>
                  </a:txBody>
                  <a:tcPr anchor="ctr"/>
                </a:tc>
                <a:extLst>
                  <a:ext uri="{0D108BD9-81ED-4DB2-BD59-A6C34878D82A}">
                    <a16:rowId xmlns:a16="http://schemas.microsoft.com/office/drawing/2014/main" val="3259867742"/>
                  </a:ext>
                </a:extLst>
              </a:tr>
            </a:tbl>
          </a:graphicData>
        </a:graphic>
      </p:graphicFrame>
    </p:spTree>
    <p:extLst>
      <p:ext uri="{BB962C8B-B14F-4D97-AF65-F5344CB8AC3E}">
        <p14:creationId xmlns:p14="http://schemas.microsoft.com/office/powerpoint/2010/main" val="106186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75312-D023-4B2D-9041-E0010069289F}"/>
              </a:ext>
            </a:extLst>
          </p:cNvPr>
          <p:cNvSpPr>
            <a:spLocks noGrp="1"/>
          </p:cNvSpPr>
          <p:nvPr>
            <p:ph type="title"/>
          </p:nvPr>
        </p:nvSpPr>
        <p:spPr/>
        <p:txBody>
          <a:bodyPr/>
          <a:lstStyle/>
          <a:p>
            <a:r>
              <a:rPr lang="en-US" dirty="0"/>
              <a:t>Creating an Input Function</a:t>
            </a:r>
          </a:p>
        </p:txBody>
      </p:sp>
      <p:sp>
        <p:nvSpPr>
          <p:cNvPr id="3" name="Content Placeholder 2">
            <a:extLst>
              <a:ext uri="{FF2B5EF4-FFF2-40B4-BE49-F238E27FC236}">
                <a16:creationId xmlns:a16="http://schemas.microsoft.com/office/drawing/2014/main" id="{6A168D13-0A2F-4D4D-B0F5-2191F29A1362}"/>
              </a:ext>
            </a:extLst>
          </p:cNvPr>
          <p:cNvSpPr>
            <a:spLocks noGrp="1"/>
          </p:cNvSpPr>
          <p:nvPr>
            <p:ph idx="1"/>
          </p:nvPr>
        </p:nvSpPr>
        <p:spPr/>
        <p:txBody>
          <a:bodyPr/>
          <a:lstStyle/>
          <a:p>
            <a:r>
              <a:rPr lang="en-US" dirty="0">
                <a:effectLst/>
              </a:rPr>
              <a:t>In order to use TensorFlow’s built-in support for training and evaluation we need to create an input function — a function that returns batches of our input data.</a:t>
            </a:r>
          </a:p>
          <a:p>
            <a:r>
              <a:rPr lang="en-US" dirty="0">
                <a:effectLst/>
              </a:rPr>
              <a:t>Since our training and test data have different formats, we need different input functions for them.</a:t>
            </a:r>
          </a:p>
          <a:p>
            <a:r>
              <a:rPr lang="en-US" dirty="0">
                <a:effectLst/>
              </a:rPr>
              <a:t>The input function should return a batch of features and labels</a:t>
            </a:r>
          </a:p>
          <a:p>
            <a:r>
              <a:rPr lang="en-US" dirty="0">
                <a:effectLst/>
              </a:rPr>
              <a:t>On a high level, the function does the following:</a:t>
            </a:r>
          </a:p>
          <a:p>
            <a:pPr marL="800100" lvl="1" indent="-457200">
              <a:buFont typeface="+mj-lt"/>
              <a:buAutoNum type="arabicPeriod"/>
            </a:pPr>
            <a:r>
              <a:rPr lang="en-US" dirty="0">
                <a:effectLst/>
              </a:rPr>
              <a:t>Create a feature definition that describes the fields in our Example file</a:t>
            </a:r>
          </a:p>
          <a:p>
            <a:pPr marL="800100" lvl="1" indent="-457200">
              <a:buFont typeface="+mj-lt"/>
              <a:buAutoNum type="arabicPeriod"/>
            </a:pPr>
            <a:r>
              <a:rPr lang="en-US" dirty="0">
                <a:effectLst/>
              </a:rPr>
              <a:t>Read records from the </a:t>
            </a:r>
            <a:r>
              <a:rPr lang="en-US" dirty="0" err="1">
                <a:effectLst/>
              </a:rPr>
              <a:t>input_files</a:t>
            </a:r>
            <a:r>
              <a:rPr lang="en-US" dirty="0">
                <a:effectLst/>
              </a:rPr>
              <a:t> with </a:t>
            </a:r>
            <a:r>
              <a:rPr lang="en-US" dirty="0" err="1">
                <a:effectLst/>
              </a:rPr>
              <a:t>tf.TFRecordReader</a:t>
            </a:r>
            <a:endParaRPr lang="en-US" dirty="0">
              <a:effectLst/>
            </a:endParaRPr>
          </a:p>
          <a:p>
            <a:pPr marL="800100" lvl="1" indent="-457200">
              <a:buFont typeface="+mj-lt"/>
              <a:buAutoNum type="arabicPeriod"/>
            </a:pPr>
            <a:r>
              <a:rPr lang="en-US" dirty="0">
                <a:effectLst/>
              </a:rPr>
              <a:t>Parse the records according to the feature definition</a:t>
            </a:r>
          </a:p>
          <a:p>
            <a:pPr marL="800100" lvl="1" indent="-457200">
              <a:buFont typeface="+mj-lt"/>
              <a:buAutoNum type="arabicPeriod"/>
            </a:pPr>
            <a:r>
              <a:rPr lang="en-US" dirty="0">
                <a:effectLst/>
              </a:rPr>
              <a:t>Extract the training labels</a:t>
            </a:r>
          </a:p>
          <a:p>
            <a:pPr marL="800100" lvl="1" indent="-457200">
              <a:buFont typeface="+mj-lt"/>
              <a:buAutoNum type="arabicPeriod"/>
            </a:pPr>
            <a:r>
              <a:rPr lang="en-US" dirty="0">
                <a:effectLst/>
              </a:rPr>
              <a:t>Batch multiple examples and training labels</a:t>
            </a:r>
          </a:p>
          <a:p>
            <a:pPr marL="800100" lvl="1" indent="-457200">
              <a:buFont typeface="+mj-lt"/>
              <a:buAutoNum type="arabicPeriod"/>
            </a:pPr>
            <a:r>
              <a:rPr lang="en-US" dirty="0">
                <a:effectLst/>
              </a:rPr>
              <a:t>Return the batched examples and training labels</a:t>
            </a:r>
          </a:p>
        </p:txBody>
      </p:sp>
    </p:spTree>
    <p:extLst>
      <p:ext uri="{BB962C8B-B14F-4D97-AF65-F5344CB8AC3E}">
        <p14:creationId xmlns:p14="http://schemas.microsoft.com/office/powerpoint/2010/main" val="523987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4B553-A32F-400F-ABB0-B50929687244}"/>
              </a:ext>
            </a:extLst>
          </p:cNvPr>
          <p:cNvSpPr>
            <a:spLocks noGrp="1"/>
          </p:cNvSpPr>
          <p:nvPr>
            <p:ph type="title"/>
          </p:nvPr>
        </p:nvSpPr>
        <p:spPr/>
        <p:txBody>
          <a:bodyPr/>
          <a:lstStyle/>
          <a:p>
            <a:r>
              <a:rPr lang="en-US" dirty="0"/>
              <a:t>Evaluation Metrics</a:t>
            </a:r>
          </a:p>
        </p:txBody>
      </p:sp>
      <p:sp>
        <p:nvSpPr>
          <p:cNvPr id="3" name="Content Placeholder 2">
            <a:extLst>
              <a:ext uri="{FF2B5EF4-FFF2-40B4-BE49-F238E27FC236}">
                <a16:creationId xmlns:a16="http://schemas.microsoft.com/office/drawing/2014/main" id="{36342AFB-EFF2-455C-9B27-6355105C07E0}"/>
              </a:ext>
            </a:extLst>
          </p:cNvPr>
          <p:cNvSpPr>
            <a:spLocks noGrp="1"/>
          </p:cNvSpPr>
          <p:nvPr>
            <p:ph idx="1"/>
          </p:nvPr>
        </p:nvSpPr>
        <p:spPr/>
        <p:txBody>
          <a:bodyPr/>
          <a:lstStyle/>
          <a:p>
            <a:r>
              <a:rPr lang="en-US" dirty="0">
                <a:effectLst/>
              </a:rPr>
              <a:t>TensorFlow already comes with many standard evaluation metrics that we can use, including </a:t>
            </a:r>
            <a:r>
              <a:rPr lang="en-US" dirty="0" err="1">
                <a:effectLst/>
              </a:rPr>
              <a:t>recall@k</a:t>
            </a:r>
            <a:r>
              <a:rPr lang="en-US" dirty="0">
                <a:effectLst/>
              </a:rPr>
              <a:t>.</a:t>
            </a:r>
          </a:p>
          <a:p>
            <a:r>
              <a:rPr lang="en-US" dirty="0">
                <a:effectLst/>
              </a:rPr>
              <a:t>To use these metrics we need to create a dictionary that maps from a metric name to a function that takes the predictions and label as arguments:</a:t>
            </a:r>
          </a:p>
          <a:p>
            <a:pPr marL="0" indent="0">
              <a:buNone/>
            </a:pPr>
            <a:endParaRPr lang="en-US" dirty="0">
              <a:effectLst/>
            </a:endParaRPr>
          </a:p>
          <a:p>
            <a:pPr marL="501650" lvl="2" indent="0">
              <a:buNone/>
            </a:pPr>
            <a:r>
              <a:rPr lang="en-US" dirty="0">
                <a:latin typeface="Consolas" panose="020B0609020204030204" pitchFamily="49" charset="0"/>
              </a:rPr>
              <a:t>def </a:t>
            </a:r>
            <a:r>
              <a:rPr lang="en-US" dirty="0" err="1">
                <a:latin typeface="Consolas" panose="020B0609020204030204" pitchFamily="49" charset="0"/>
              </a:rPr>
              <a:t>create_evaluation_metrics</a:t>
            </a:r>
            <a:r>
              <a:rPr lang="en-US" dirty="0">
                <a:latin typeface="Consolas" panose="020B0609020204030204" pitchFamily="49" charset="0"/>
              </a:rPr>
              <a:t>():</a:t>
            </a:r>
          </a:p>
          <a:p>
            <a:pPr marL="501650" lvl="2" indent="0">
              <a:buNone/>
            </a:pPr>
            <a:r>
              <a:rPr lang="en-US" dirty="0">
                <a:latin typeface="Consolas" panose="020B0609020204030204" pitchFamily="49" charset="0"/>
              </a:rPr>
              <a:t>    </a:t>
            </a:r>
            <a:r>
              <a:rPr lang="en-US" dirty="0" err="1">
                <a:latin typeface="Consolas" panose="020B0609020204030204" pitchFamily="49" charset="0"/>
              </a:rPr>
              <a:t>eval_metrics</a:t>
            </a:r>
            <a:r>
              <a:rPr lang="en-US" dirty="0">
                <a:latin typeface="Consolas" panose="020B0609020204030204" pitchFamily="49" charset="0"/>
              </a:rPr>
              <a:t> = {}</a:t>
            </a:r>
          </a:p>
          <a:p>
            <a:pPr marL="501650" lvl="2" indent="0">
              <a:buNone/>
            </a:pPr>
            <a:r>
              <a:rPr lang="en-US" dirty="0">
                <a:latin typeface="Consolas" panose="020B0609020204030204" pitchFamily="49" charset="0"/>
              </a:rPr>
              <a:t>    for k in [1, 2, 5, 10]:</a:t>
            </a:r>
          </a:p>
          <a:p>
            <a:pPr marL="501650" lvl="2" indent="0">
              <a:buNone/>
            </a:pPr>
            <a:r>
              <a:rPr lang="en-US" dirty="0">
                <a:latin typeface="Consolas" panose="020B0609020204030204" pitchFamily="49" charset="0"/>
              </a:rPr>
              <a:t>        </a:t>
            </a:r>
            <a:r>
              <a:rPr lang="en-US" dirty="0" err="1">
                <a:latin typeface="Consolas" panose="020B0609020204030204" pitchFamily="49" charset="0"/>
              </a:rPr>
              <a:t>eval_metrics</a:t>
            </a:r>
            <a:r>
              <a:rPr lang="en-US" dirty="0">
                <a:latin typeface="Consolas" panose="020B0609020204030204" pitchFamily="49" charset="0"/>
              </a:rPr>
              <a:t>[“</a:t>
            </a:r>
            <a:r>
              <a:rPr lang="en-US" dirty="0" err="1">
                <a:latin typeface="Consolas" panose="020B0609020204030204" pitchFamily="49" charset="0"/>
              </a:rPr>
              <a:t>recall_at_%d</a:t>
            </a:r>
            <a:r>
              <a:rPr lang="en-US" dirty="0">
                <a:latin typeface="Consolas" panose="020B0609020204030204" pitchFamily="49" charset="0"/>
              </a:rPr>
              <a:t>” % k] = </a:t>
            </a:r>
            <a:r>
              <a:rPr lang="en-US" dirty="0" err="1">
                <a:latin typeface="Consolas" panose="020B0609020204030204" pitchFamily="49" charset="0"/>
              </a:rPr>
              <a:t>functools.partial</a:t>
            </a:r>
            <a:r>
              <a:rPr lang="en-US" dirty="0">
                <a:latin typeface="Consolas" panose="020B0609020204030204" pitchFamily="49" charset="0"/>
              </a:rPr>
              <a:t>(</a:t>
            </a:r>
          </a:p>
          <a:p>
            <a:pPr marL="501650" lvl="2" indent="0">
              <a:buNone/>
            </a:pPr>
            <a:r>
              <a:rPr lang="en-US" dirty="0">
                <a:latin typeface="Consolas" panose="020B0609020204030204" pitchFamily="49" charset="0"/>
              </a:rPr>
              <a:t>            </a:t>
            </a:r>
            <a:r>
              <a:rPr lang="en-US" dirty="0" err="1">
                <a:latin typeface="Consolas" panose="020B0609020204030204" pitchFamily="49" charset="0"/>
              </a:rPr>
              <a:t>tf.contrib.metrics.streaming_sparse_recall_at_k</a:t>
            </a:r>
            <a:r>
              <a:rPr lang="en-US" dirty="0">
                <a:latin typeface="Consolas" panose="020B0609020204030204" pitchFamily="49" charset="0"/>
              </a:rPr>
              <a:t>, k=k)</a:t>
            </a:r>
          </a:p>
          <a:p>
            <a:pPr marL="501650" lvl="2" indent="0">
              <a:buNone/>
            </a:pPr>
            <a:r>
              <a:rPr lang="en-US" dirty="0">
                <a:latin typeface="Consolas" panose="020B0609020204030204" pitchFamily="49" charset="0"/>
              </a:rPr>
              <a:t>    return </a:t>
            </a:r>
            <a:r>
              <a:rPr lang="en-US" dirty="0" err="1">
                <a:latin typeface="Consolas" panose="020B0609020204030204" pitchFamily="49" charset="0"/>
              </a:rPr>
              <a:t>eval_metrics</a:t>
            </a:r>
            <a:endParaRPr lang="en-US" dirty="0">
              <a:latin typeface="Consolas" panose="020B0609020204030204" pitchFamily="49" charset="0"/>
            </a:endParaRPr>
          </a:p>
        </p:txBody>
      </p:sp>
    </p:spTree>
    <p:extLst>
      <p:ext uri="{BB962C8B-B14F-4D97-AF65-F5344CB8AC3E}">
        <p14:creationId xmlns:p14="http://schemas.microsoft.com/office/powerpoint/2010/main" val="535616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C925F-8098-45AE-93CD-3738CCB36897}"/>
              </a:ext>
            </a:extLst>
          </p:cNvPr>
          <p:cNvSpPr>
            <a:spLocks noGrp="1"/>
          </p:cNvSpPr>
          <p:nvPr>
            <p:ph type="title"/>
          </p:nvPr>
        </p:nvSpPr>
        <p:spPr/>
        <p:txBody>
          <a:bodyPr/>
          <a:lstStyle/>
          <a:p>
            <a:r>
              <a:rPr lang="en-US" dirty="0" err="1"/>
              <a:t>streaming_sparse_recall_at_k</a:t>
            </a:r>
            <a:endParaRPr lang="en-US" dirty="0"/>
          </a:p>
        </p:txBody>
      </p:sp>
      <p:sp>
        <p:nvSpPr>
          <p:cNvPr id="3" name="Content Placeholder 2">
            <a:extLst>
              <a:ext uri="{FF2B5EF4-FFF2-40B4-BE49-F238E27FC236}">
                <a16:creationId xmlns:a16="http://schemas.microsoft.com/office/drawing/2014/main" id="{9638C594-18DB-40F0-A08B-F5776B4236C9}"/>
              </a:ext>
            </a:extLst>
          </p:cNvPr>
          <p:cNvSpPr>
            <a:spLocks noGrp="1"/>
          </p:cNvSpPr>
          <p:nvPr>
            <p:ph idx="1"/>
          </p:nvPr>
        </p:nvSpPr>
        <p:spPr>
          <a:solidFill>
            <a:schemeClr val="bg2">
              <a:lumMod val="40000"/>
              <a:lumOff val="60000"/>
            </a:schemeClr>
          </a:solidFill>
        </p:spPr>
        <p:txBody>
          <a:bodyPr/>
          <a:lstStyle/>
          <a:p>
            <a:pPr marL="0" indent="0">
              <a:buNone/>
            </a:pPr>
            <a:r>
              <a:rPr lang="en-US" sz="2000" dirty="0" err="1">
                <a:latin typeface="Consolas" panose="020B0609020204030204" pitchFamily="49" charset="0"/>
              </a:rPr>
              <a:t>f.contrib.metrics.streaming_sparse_recall_at_k</a:t>
            </a:r>
            <a:r>
              <a:rPr lang="en-US" sz="2000" dirty="0">
                <a:latin typeface="Consolas" panose="020B0609020204030204" pitchFamily="49" charset="0"/>
              </a:rPr>
              <a:t>(</a:t>
            </a:r>
          </a:p>
          <a:p>
            <a:pPr marL="0" indent="0">
              <a:buNone/>
            </a:pPr>
            <a:r>
              <a:rPr lang="en-US" sz="2000" dirty="0">
                <a:latin typeface="Consolas" panose="020B0609020204030204" pitchFamily="49" charset="0"/>
              </a:rPr>
              <a:t>    predictions,</a:t>
            </a:r>
          </a:p>
          <a:p>
            <a:pPr marL="0" indent="0">
              <a:buNone/>
            </a:pPr>
            <a:r>
              <a:rPr lang="en-US" sz="2000" dirty="0">
                <a:latin typeface="Consolas" panose="020B0609020204030204" pitchFamily="49" charset="0"/>
              </a:rPr>
              <a:t>    labels,</a:t>
            </a:r>
          </a:p>
          <a:p>
            <a:pPr marL="0" indent="0">
              <a:buNone/>
            </a:pPr>
            <a:r>
              <a:rPr lang="en-US" sz="2000" dirty="0">
                <a:latin typeface="Consolas" panose="020B0609020204030204" pitchFamily="49" charset="0"/>
              </a:rPr>
              <a:t>    k,</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class_id</a:t>
            </a:r>
            <a:r>
              <a:rPr lang="en-US" sz="2000" dirty="0">
                <a:latin typeface="Consolas" panose="020B0609020204030204" pitchFamily="49" charset="0"/>
              </a:rPr>
              <a:t>=None,</a:t>
            </a:r>
          </a:p>
          <a:p>
            <a:pPr marL="0" indent="0">
              <a:buNone/>
            </a:pPr>
            <a:r>
              <a:rPr lang="en-US" sz="2000" dirty="0">
                <a:latin typeface="Consolas" panose="020B0609020204030204" pitchFamily="49" charset="0"/>
              </a:rPr>
              <a:t>    weights=None,</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metrics_collections</a:t>
            </a:r>
            <a:r>
              <a:rPr lang="en-US" sz="2000" dirty="0">
                <a:latin typeface="Consolas" panose="020B0609020204030204" pitchFamily="49" charset="0"/>
              </a:rPr>
              <a:t>=None,</a:t>
            </a:r>
          </a:p>
          <a:p>
            <a:pPr marL="0" indent="0">
              <a:buNone/>
            </a:pPr>
            <a:r>
              <a:rPr lang="en-US" sz="2000" dirty="0">
                <a:latin typeface="Consolas" panose="020B0609020204030204" pitchFamily="49" charset="0"/>
              </a:rPr>
              <a:t>    </a:t>
            </a:r>
            <a:r>
              <a:rPr lang="en-US" sz="2000" dirty="0" err="1">
                <a:latin typeface="Consolas" panose="020B0609020204030204" pitchFamily="49" charset="0"/>
              </a:rPr>
              <a:t>updates_collections</a:t>
            </a:r>
            <a:r>
              <a:rPr lang="en-US" sz="2000" dirty="0">
                <a:latin typeface="Consolas" panose="020B0609020204030204" pitchFamily="49" charset="0"/>
              </a:rPr>
              <a:t>=None,</a:t>
            </a:r>
          </a:p>
          <a:p>
            <a:pPr marL="0" indent="0">
              <a:buNone/>
            </a:pPr>
            <a:r>
              <a:rPr lang="en-US" sz="2000" dirty="0">
                <a:latin typeface="Consolas" panose="020B0609020204030204" pitchFamily="49" charset="0"/>
              </a:rPr>
              <a:t>    name=None</a:t>
            </a:r>
          </a:p>
          <a:p>
            <a:pPr marL="0" indent="0">
              <a:buNone/>
            </a:pPr>
            <a:r>
              <a:rPr lang="en-US" sz="2000" dirty="0">
                <a:latin typeface="Consolas" panose="020B0609020204030204" pitchFamily="49" charset="0"/>
              </a:rPr>
              <a:t>)</a:t>
            </a:r>
          </a:p>
          <a:p>
            <a:pPr marL="0" indent="0">
              <a:buNone/>
            </a:pPr>
            <a:r>
              <a:rPr lang="en-US" dirty="0">
                <a:effectLst/>
              </a:rPr>
              <a:t>Computes </a:t>
            </a:r>
            <a:r>
              <a:rPr lang="en-US" dirty="0" err="1">
                <a:effectLst/>
              </a:rPr>
              <a:t>recall@k</a:t>
            </a:r>
            <a:r>
              <a:rPr lang="en-US" dirty="0">
                <a:effectLst/>
              </a:rPr>
              <a:t> of the predictions with respect to sparse labels.</a:t>
            </a:r>
            <a:endParaRPr lang="en-US" sz="2000" dirty="0">
              <a:latin typeface="Consolas" panose="020B0609020204030204" pitchFamily="49" charset="0"/>
            </a:endParaRPr>
          </a:p>
        </p:txBody>
      </p:sp>
      <p:sp>
        <p:nvSpPr>
          <p:cNvPr id="4" name="Rectangle 3">
            <a:extLst>
              <a:ext uri="{FF2B5EF4-FFF2-40B4-BE49-F238E27FC236}">
                <a16:creationId xmlns:a16="http://schemas.microsoft.com/office/drawing/2014/main" id="{12710DE4-7864-4F2C-A0BB-28FE05C49634}"/>
              </a:ext>
            </a:extLst>
          </p:cNvPr>
          <p:cNvSpPr/>
          <p:nvPr/>
        </p:nvSpPr>
        <p:spPr>
          <a:xfrm>
            <a:off x="2494128" y="6534153"/>
            <a:ext cx="7965743" cy="338554"/>
          </a:xfrm>
          <a:prstGeom prst="rect">
            <a:avLst/>
          </a:prstGeom>
        </p:spPr>
        <p:txBody>
          <a:bodyPr wrap="square">
            <a:spAutoFit/>
          </a:bodyPr>
          <a:lstStyle/>
          <a:p>
            <a:r>
              <a:rPr lang="en-US" dirty="0">
                <a:hlinkClick r:id="rId2"/>
              </a:rPr>
              <a:t>https://www.tensorflow.org/api_docs/python/tf/contrib/metrics/streaming_sparse_recall_at_k</a:t>
            </a:r>
            <a:endParaRPr lang="en-US" dirty="0"/>
          </a:p>
        </p:txBody>
      </p:sp>
    </p:spTree>
    <p:extLst>
      <p:ext uri="{BB962C8B-B14F-4D97-AF65-F5344CB8AC3E}">
        <p14:creationId xmlns:p14="http://schemas.microsoft.com/office/powerpoint/2010/main" val="4151220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A75D2-FCAB-4B80-96D4-684C227B8EC5}"/>
              </a:ext>
            </a:extLst>
          </p:cNvPr>
          <p:cNvSpPr>
            <a:spLocks noGrp="1"/>
          </p:cNvSpPr>
          <p:nvPr>
            <p:ph type="title"/>
          </p:nvPr>
        </p:nvSpPr>
        <p:spPr/>
        <p:txBody>
          <a:bodyPr/>
          <a:lstStyle/>
          <a:p>
            <a:r>
              <a:rPr lang="en-US" dirty="0"/>
              <a:t>Creating the Model</a:t>
            </a:r>
          </a:p>
        </p:txBody>
      </p:sp>
      <p:sp>
        <p:nvSpPr>
          <p:cNvPr id="3" name="Content Placeholder 2">
            <a:extLst>
              <a:ext uri="{FF2B5EF4-FFF2-40B4-BE49-F238E27FC236}">
                <a16:creationId xmlns:a16="http://schemas.microsoft.com/office/drawing/2014/main" id="{4DFB6577-691F-43AF-8918-718CCD2835D0}"/>
              </a:ext>
            </a:extLst>
          </p:cNvPr>
          <p:cNvSpPr>
            <a:spLocks noGrp="1"/>
          </p:cNvSpPr>
          <p:nvPr>
            <p:ph idx="1"/>
          </p:nvPr>
        </p:nvSpPr>
        <p:spPr/>
        <p:txBody>
          <a:bodyPr/>
          <a:lstStyle/>
          <a:p>
            <a:pPr marL="0" indent="0">
              <a:buNone/>
            </a:pPr>
            <a:r>
              <a:rPr lang="en-US" dirty="0" err="1">
                <a:latin typeface="Consolas" panose="020B0609020204030204" pitchFamily="49" charset="0"/>
              </a:rPr>
              <a:t>model_fn</a:t>
            </a:r>
            <a:r>
              <a:rPr lang="en-US" dirty="0">
                <a:latin typeface="Consolas" panose="020B0609020204030204" pitchFamily="49" charset="0"/>
              </a:rPr>
              <a:t> = </a:t>
            </a:r>
            <a:r>
              <a:rPr lang="en-US" dirty="0" err="1">
                <a:latin typeface="Consolas" panose="020B0609020204030204" pitchFamily="49" charset="0"/>
              </a:rPr>
              <a:t>udc_model.create_model_fn</a:t>
            </a:r>
            <a:r>
              <a:rPr lang="en-US" dirty="0">
                <a:latin typeface="Consolas" panose="020B0609020204030204" pitchFamily="49" charset="0"/>
              </a:rPr>
              <a:t>(</a:t>
            </a:r>
          </a:p>
          <a:p>
            <a:pPr marL="0" indent="0">
              <a:buNone/>
            </a:pPr>
            <a:r>
              <a:rPr lang="en-US" dirty="0">
                <a:latin typeface="Consolas" panose="020B0609020204030204" pitchFamily="49" charset="0"/>
              </a:rPr>
              <a:t>    </a:t>
            </a:r>
            <a:r>
              <a:rPr lang="en-US" dirty="0" err="1">
                <a:latin typeface="Consolas" panose="020B0609020204030204" pitchFamily="49" charset="0"/>
              </a:rPr>
              <a:t>hparams</a:t>
            </a:r>
            <a:r>
              <a:rPr lang="en-US" dirty="0">
                <a:latin typeface="Consolas" panose="020B0609020204030204" pitchFamily="49" charset="0"/>
              </a:rPr>
              <a:t>=</a:t>
            </a:r>
            <a:r>
              <a:rPr lang="en-US" dirty="0" err="1">
                <a:latin typeface="Consolas" panose="020B0609020204030204" pitchFamily="49" charset="0"/>
              </a:rPr>
              <a:t>hparams</a:t>
            </a:r>
            <a:r>
              <a:rPr lang="en-US" dirty="0">
                <a:latin typeface="Consolas" panose="020B0609020204030204" pitchFamily="49" charset="0"/>
              </a:rPr>
              <a:t>,</a:t>
            </a:r>
          </a:p>
          <a:p>
            <a:pPr marL="0" indent="0">
              <a:buNone/>
            </a:pPr>
            <a:r>
              <a:rPr lang="en-US" dirty="0">
                <a:latin typeface="Consolas" panose="020B0609020204030204" pitchFamily="49" charset="0"/>
              </a:rPr>
              <a:t>    </a:t>
            </a:r>
            <a:r>
              <a:rPr lang="en-US" dirty="0" err="1">
                <a:latin typeface="Consolas" panose="020B0609020204030204" pitchFamily="49" charset="0"/>
              </a:rPr>
              <a:t>model_impl</a:t>
            </a:r>
            <a:r>
              <a:rPr lang="en-US" dirty="0">
                <a:latin typeface="Consolas" panose="020B0609020204030204" pitchFamily="49" charset="0"/>
              </a:rPr>
              <a:t>=</a:t>
            </a:r>
            <a:r>
              <a:rPr lang="en-US" dirty="0" err="1">
                <a:latin typeface="Consolas" panose="020B0609020204030204" pitchFamily="49" charset="0"/>
              </a:rPr>
              <a:t>dual_encoder_model</a:t>
            </a:r>
            <a:r>
              <a:rPr lang="en-US" dirty="0">
                <a:latin typeface="Consolas" panose="020B0609020204030204" pitchFamily="49" charset="0"/>
              </a:rPr>
              <a:t>)</a:t>
            </a:r>
          </a:p>
        </p:txBody>
      </p:sp>
    </p:spTree>
    <p:extLst>
      <p:ext uri="{BB962C8B-B14F-4D97-AF65-F5344CB8AC3E}">
        <p14:creationId xmlns:p14="http://schemas.microsoft.com/office/powerpoint/2010/main" val="13210427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3C80-D670-4C0E-BD78-CEEE3583CE89}"/>
              </a:ext>
            </a:extLst>
          </p:cNvPr>
          <p:cNvSpPr>
            <a:spLocks noGrp="1"/>
          </p:cNvSpPr>
          <p:nvPr>
            <p:ph type="title"/>
          </p:nvPr>
        </p:nvSpPr>
        <p:spPr/>
        <p:txBody>
          <a:bodyPr/>
          <a:lstStyle/>
          <a:p>
            <a:r>
              <a:rPr lang="en-US" dirty="0"/>
              <a:t>Advanced Features</a:t>
            </a:r>
          </a:p>
        </p:txBody>
      </p:sp>
      <p:sp>
        <p:nvSpPr>
          <p:cNvPr id="3" name="Content Placeholder 2">
            <a:extLst>
              <a:ext uri="{FF2B5EF4-FFF2-40B4-BE49-F238E27FC236}">
                <a16:creationId xmlns:a16="http://schemas.microsoft.com/office/drawing/2014/main" id="{F9F3673E-FFDE-43F8-B22C-99AC93BE59D8}"/>
              </a:ext>
            </a:extLst>
          </p:cNvPr>
          <p:cNvSpPr>
            <a:spLocks noGrp="1"/>
          </p:cNvSpPr>
          <p:nvPr>
            <p:ph idx="1"/>
          </p:nvPr>
        </p:nvSpPr>
        <p:spPr>
          <a:xfrm>
            <a:off x="1676400" y="1077229"/>
            <a:ext cx="9601200" cy="1184626"/>
          </a:xfrm>
        </p:spPr>
        <p:txBody>
          <a:bodyPr/>
          <a:lstStyle/>
          <a:p>
            <a:pPr marL="0" indent="0">
              <a:buNone/>
            </a:pPr>
            <a:r>
              <a:rPr lang="en-US" dirty="0"/>
              <a:t>Speaker Embeddings may learns general facts associated with the specific speaker.</a:t>
            </a:r>
          </a:p>
          <a:p>
            <a:pPr marL="0" indent="0">
              <a:buNone/>
            </a:pPr>
            <a:r>
              <a:rPr lang="en-US" dirty="0"/>
              <a:t>For example to the question </a:t>
            </a:r>
            <a:r>
              <a:rPr lang="en-US" i="1" dirty="0"/>
              <a:t>Where do you live?</a:t>
            </a:r>
            <a:r>
              <a:rPr lang="en-US" dirty="0"/>
              <a:t> it might reply with different answers depending on the speaker embedding</a:t>
            </a:r>
          </a:p>
        </p:txBody>
      </p:sp>
      <p:pic>
        <p:nvPicPr>
          <p:cNvPr id="4" name="Picture 3">
            <a:extLst>
              <a:ext uri="{FF2B5EF4-FFF2-40B4-BE49-F238E27FC236}">
                <a16:creationId xmlns:a16="http://schemas.microsoft.com/office/drawing/2014/main" id="{520EC623-178F-481A-86FC-91192FCDEE6A}"/>
              </a:ext>
            </a:extLst>
          </p:cNvPr>
          <p:cNvPicPr>
            <a:picLocks noChangeAspect="1"/>
          </p:cNvPicPr>
          <p:nvPr/>
        </p:nvPicPr>
        <p:blipFill>
          <a:blip r:embed="rId2"/>
          <a:stretch>
            <a:fillRect/>
          </a:stretch>
        </p:blipFill>
        <p:spPr>
          <a:xfrm>
            <a:off x="1773382" y="2701644"/>
            <a:ext cx="9504218" cy="3929189"/>
          </a:xfrm>
          <a:prstGeom prst="rect">
            <a:avLst/>
          </a:prstGeom>
        </p:spPr>
      </p:pic>
    </p:spTree>
    <p:extLst>
      <p:ext uri="{BB962C8B-B14F-4D97-AF65-F5344CB8AC3E}">
        <p14:creationId xmlns:p14="http://schemas.microsoft.com/office/powerpoint/2010/main" val="3625487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D9E9-497E-4BCC-AFD9-E74413A9343F}"/>
              </a:ext>
            </a:extLst>
          </p:cNvPr>
          <p:cNvSpPr>
            <a:spLocks noGrp="1"/>
          </p:cNvSpPr>
          <p:nvPr>
            <p:ph type="title"/>
          </p:nvPr>
        </p:nvSpPr>
        <p:spPr/>
        <p:txBody>
          <a:bodyPr/>
          <a:lstStyle/>
          <a:p>
            <a:r>
              <a:rPr lang="en-US" dirty="0"/>
              <a:t>Integration with KB</a:t>
            </a:r>
          </a:p>
        </p:txBody>
      </p:sp>
      <p:sp>
        <p:nvSpPr>
          <p:cNvPr id="3" name="Content Placeholder 2">
            <a:extLst>
              <a:ext uri="{FF2B5EF4-FFF2-40B4-BE49-F238E27FC236}">
                <a16:creationId xmlns:a16="http://schemas.microsoft.com/office/drawing/2014/main" id="{F6310D92-5A4D-443B-BE56-EFB9EDE5DDED}"/>
              </a:ext>
            </a:extLst>
          </p:cNvPr>
          <p:cNvSpPr>
            <a:spLocks noGrp="1"/>
          </p:cNvSpPr>
          <p:nvPr>
            <p:ph idx="1"/>
          </p:nvPr>
        </p:nvSpPr>
        <p:spPr>
          <a:xfrm>
            <a:off x="1676400" y="1239919"/>
            <a:ext cx="9601200" cy="533463"/>
          </a:xfrm>
        </p:spPr>
        <p:txBody>
          <a:bodyPr/>
          <a:lstStyle/>
          <a:p>
            <a:r>
              <a:rPr lang="en-US" dirty="0"/>
              <a:t>Useful for task oriented dialogs. Not trivial to integrate.</a:t>
            </a:r>
          </a:p>
        </p:txBody>
      </p:sp>
      <p:pic>
        <p:nvPicPr>
          <p:cNvPr id="4" name="Picture 3">
            <a:extLst>
              <a:ext uri="{FF2B5EF4-FFF2-40B4-BE49-F238E27FC236}">
                <a16:creationId xmlns:a16="http://schemas.microsoft.com/office/drawing/2014/main" id="{E88136CE-11C2-410B-B792-EE354B8DF95A}"/>
              </a:ext>
            </a:extLst>
          </p:cNvPr>
          <p:cNvPicPr>
            <a:picLocks noChangeAspect="1"/>
          </p:cNvPicPr>
          <p:nvPr/>
        </p:nvPicPr>
        <p:blipFill>
          <a:blip r:embed="rId2"/>
          <a:stretch>
            <a:fillRect/>
          </a:stretch>
        </p:blipFill>
        <p:spPr>
          <a:xfrm>
            <a:off x="1316182" y="1982151"/>
            <a:ext cx="10515600" cy="4266609"/>
          </a:xfrm>
          <a:prstGeom prst="rect">
            <a:avLst/>
          </a:prstGeom>
        </p:spPr>
      </p:pic>
    </p:spTree>
    <p:extLst>
      <p:ext uri="{BB962C8B-B14F-4D97-AF65-F5344CB8AC3E}">
        <p14:creationId xmlns:p14="http://schemas.microsoft.com/office/powerpoint/2010/main" val="4442114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17DEBB-C9FD-4AED-9C45-87ED8F153CEA}"/>
              </a:ext>
            </a:extLst>
          </p:cNvPr>
          <p:cNvSpPr>
            <a:spLocks noGrp="1"/>
          </p:cNvSpPr>
          <p:nvPr>
            <p:ph type="ctrTitle" sz="quarter"/>
          </p:nvPr>
        </p:nvSpPr>
        <p:spPr/>
        <p:txBody>
          <a:bodyPr/>
          <a:lstStyle/>
          <a:p>
            <a:r>
              <a:rPr lang="en-US" sz="4800" dirty="0"/>
              <a:t>Survey</a:t>
            </a:r>
            <a:endParaRPr lang="it-IT" sz="4800" dirty="0"/>
          </a:p>
        </p:txBody>
      </p:sp>
      <p:sp>
        <p:nvSpPr>
          <p:cNvPr id="5" name="Subtitle 4">
            <a:extLst>
              <a:ext uri="{FF2B5EF4-FFF2-40B4-BE49-F238E27FC236}">
                <a16:creationId xmlns:a16="http://schemas.microsoft.com/office/drawing/2014/main" id="{77A9D50E-8EBF-4C6C-89BF-76DC4B036672}"/>
              </a:ext>
            </a:extLst>
          </p:cNvPr>
          <p:cNvSpPr>
            <a:spLocks noGrp="1"/>
          </p:cNvSpPr>
          <p:nvPr>
            <p:ph type="subTitle" sz="quarter" idx="1"/>
          </p:nvPr>
        </p:nvSpPr>
        <p:spPr/>
        <p:txBody>
          <a:bodyPr/>
          <a:lstStyle/>
          <a:p>
            <a:endParaRPr lang="it-IT"/>
          </a:p>
        </p:txBody>
      </p:sp>
    </p:spTree>
    <p:extLst>
      <p:ext uri="{BB962C8B-B14F-4D97-AF65-F5344CB8AC3E}">
        <p14:creationId xmlns:p14="http://schemas.microsoft.com/office/powerpoint/2010/main" val="231860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067EAC-5CCC-47EC-A701-A3AF52478BE7}"/>
              </a:ext>
            </a:extLst>
          </p:cNvPr>
          <p:cNvSpPr>
            <a:spLocks noGrp="1"/>
          </p:cNvSpPr>
          <p:nvPr>
            <p:ph type="title"/>
          </p:nvPr>
        </p:nvSpPr>
        <p:spPr/>
        <p:txBody>
          <a:bodyPr/>
          <a:lstStyle/>
          <a:p>
            <a:r>
              <a:rPr lang="en-US" dirty="0"/>
              <a:t>Build Actions with Google Assistant</a:t>
            </a:r>
          </a:p>
        </p:txBody>
      </p:sp>
      <p:sp>
        <p:nvSpPr>
          <p:cNvPr id="6" name="Content Placeholder 5">
            <a:extLst>
              <a:ext uri="{FF2B5EF4-FFF2-40B4-BE49-F238E27FC236}">
                <a16:creationId xmlns:a16="http://schemas.microsoft.com/office/drawing/2014/main" id="{E223E244-D1CD-4D83-8DDF-D462C31A50CB}"/>
              </a:ext>
            </a:extLst>
          </p:cNvPr>
          <p:cNvSpPr>
            <a:spLocks noGrp="1"/>
          </p:cNvSpPr>
          <p:nvPr>
            <p:ph idx="1"/>
          </p:nvPr>
        </p:nvSpPr>
        <p:spPr/>
        <p:txBody>
          <a:bodyPr/>
          <a:lstStyle/>
          <a:p>
            <a:r>
              <a:rPr lang="en-US" dirty="0"/>
              <a:t>Experiment with </a:t>
            </a:r>
            <a:r>
              <a:rPr lang="en-US" dirty="0" err="1"/>
              <a:t>Dialogflow</a:t>
            </a:r>
            <a:r>
              <a:rPr lang="en-US" dirty="0"/>
              <a:t>:</a:t>
            </a:r>
          </a:p>
          <a:p>
            <a:pPr lvl="1"/>
            <a:r>
              <a:rPr lang="en-US" dirty="0">
                <a:hlinkClick r:id="rId2"/>
              </a:rPr>
              <a:t>https://codelabs.developers.google.com/codelabs/actions-1</a:t>
            </a:r>
            <a:endParaRPr lang="en-US" dirty="0"/>
          </a:p>
          <a:p>
            <a:pPr lvl="1"/>
            <a:r>
              <a:rPr lang="en-US" dirty="0">
                <a:hlinkClick r:id="rId2"/>
              </a:rPr>
              <a:t>https://codelabs.developers.google.com/codelabs/actions-2</a:t>
            </a:r>
            <a:endParaRPr lang="en-US" dirty="0"/>
          </a:p>
          <a:p>
            <a:r>
              <a:rPr lang="en-US" dirty="0"/>
              <a:t>Actions Console</a:t>
            </a:r>
          </a:p>
          <a:p>
            <a:pPr lvl="1"/>
            <a:r>
              <a:rPr lang="en-US" dirty="0">
                <a:hlinkClick r:id="rId3"/>
              </a:rPr>
              <a:t>https://console.actions.google.com/u/0/</a:t>
            </a:r>
            <a:endParaRPr lang="en-US" dirty="0"/>
          </a:p>
          <a:p>
            <a:pPr lvl="1"/>
            <a:r>
              <a:rPr lang="en-US" dirty="0"/>
              <a:t>Once the action has been </a:t>
            </a:r>
          </a:p>
        </p:txBody>
      </p:sp>
    </p:spTree>
    <p:extLst>
      <p:ext uri="{BB962C8B-B14F-4D97-AF65-F5344CB8AC3E}">
        <p14:creationId xmlns:p14="http://schemas.microsoft.com/office/powerpoint/2010/main" val="2836696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BC7F5-5945-4EDD-B63D-C35B7FB28B19}"/>
              </a:ext>
            </a:extLst>
          </p:cNvPr>
          <p:cNvSpPr>
            <a:spLocks noGrp="1"/>
          </p:cNvSpPr>
          <p:nvPr>
            <p:ph type="title"/>
          </p:nvPr>
        </p:nvSpPr>
        <p:spPr/>
        <p:txBody>
          <a:bodyPr/>
          <a:lstStyle/>
          <a:p>
            <a:r>
              <a:rPr lang="en-US" dirty="0"/>
              <a:t>Wit.AI</a:t>
            </a:r>
            <a:endParaRPr lang="it-IT" dirty="0"/>
          </a:p>
        </p:txBody>
      </p:sp>
      <p:sp>
        <p:nvSpPr>
          <p:cNvPr id="3" name="Content Placeholder 2">
            <a:extLst>
              <a:ext uri="{FF2B5EF4-FFF2-40B4-BE49-F238E27FC236}">
                <a16:creationId xmlns:a16="http://schemas.microsoft.com/office/drawing/2014/main" id="{212893AF-B8A1-4073-94B4-81C372A5A7EC}"/>
              </a:ext>
            </a:extLst>
          </p:cNvPr>
          <p:cNvSpPr>
            <a:spLocks noGrp="1"/>
          </p:cNvSpPr>
          <p:nvPr>
            <p:ph idx="1"/>
          </p:nvPr>
        </p:nvSpPr>
        <p:spPr/>
        <p:txBody>
          <a:bodyPr/>
          <a:lstStyle/>
          <a:p>
            <a:r>
              <a:rPr lang="it-IT" dirty="0"/>
              <a:t>API converts words and phrases into structured data for further processing.</a:t>
            </a:r>
          </a:p>
          <a:p>
            <a:r>
              <a:rPr lang="it-IT" dirty="0"/>
              <a:t>Plataform allows creating conversatinoal interfaces, improving over time by means of ML. </a:t>
            </a:r>
          </a:p>
          <a:p>
            <a:r>
              <a:rPr lang="it-IT" dirty="0"/>
              <a:t>The developer community has grown to over 100 thousands.</a:t>
            </a:r>
          </a:p>
          <a:p>
            <a:r>
              <a:rPr lang="it-IT" dirty="0"/>
              <a:t>Most of them have builts bots for Messenger, Slack, Telegram and similar platforms.</a:t>
            </a:r>
          </a:p>
          <a:p>
            <a:r>
              <a:rPr lang="it-IT" dirty="0"/>
              <a:t>Facebook has released a NLP platform integrated with Facebook Messenger, which will supercede the one by Wit.AI.</a:t>
            </a:r>
          </a:p>
        </p:txBody>
      </p:sp>
    </p:spTree>
    <p:extLst>
      <p:ext uri="{BB962C8B-B14F-4D97-AF65-F5344CB8AC3E}">
        <p14:creationId xmlns:p14="http://schemas.microsoft.com/office/powerpoint/2010/main" val="516860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7EEAB-B26C-404F-8A32-4DC6F76EA78C}"/>
              </a:ext>
            </a:extLst>
          </p:cNvPr>
          <p:cNvSpPr>
            <a:spLocks noGrp="1"/>
          </p:cNvSpPr>
          <p:nvPr>
            <p:ph type="title"/>
          </p:nvPr>
        </p:nvSpPr>
        <p:spPr/>
        <p:txBody>
          <a:bodyPr/>
          <a:lstStyle/>
          <a:p>
            <a:r>
              <a:rPr lang="en-US" dirty="0"/>
              <a:t>IBM Watson</a:t>
            </a:r>
            <a:endParaRPr lang="it-IT" dirty="0"/>
          </a:p>
        </p:txBody>
      </p:sp>
      <p:sp>
        <p:nvSpPr>
          <p:cNvPr id="3" name="Content Placeholder 2">
            <a:extLst>
              <a:ext uri="{FF2B5EF4-FFF2-40B4-BE49-F238E27FC236}">
                <a16:creationId xmlns:a16="http://schemas.microsoft.com/office/drawing/2014/main" id="{8D339D9B-3538-4746-955E-1849F9C161B5}"/>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333776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52BFE-3B27-49D7-9A65-369F1B3BB494}"/>
              </a:ext>
            </a:extLst>
          </p:cNvPr>
          <p:cNvSpPr>
            <a:spLocks noGrp="1"/>
          </p:cNvSpPr>
          <p:nvPr>
            <p:ph type="title"/>
          </p:nvPr>
        </p:nvSpPr>
        <p:spPr/>
        <p:txBody>
          <a:bodyPr/>
          <a:lstStyle/>
          <a:p>
            <a:r>
              <a:rPr lang="en-US" dirty="0"/>
              <a:t>Microsoft LUIS</a:t>
            </a:r>
            <a:endParaRPr lang="it-IT" dirty="0"/>
          </a:p>
        </p:txBody>
      </p:sp>
      <p:sp>
        <p:nvSpPr>
          <p:cNvPr id="3" name="Content Placeholder 2">
            <a:extLst>
              <a:ext uri="{FF2B5EF4-FFF2-40B4-BE49-F238E27FC236}">
                <a16:creationId xmlns:a16="http://schemas.microsoft.com/office/drawing/2014/main" id="{28E2970A-47AD-4248-9127-8EA316ECACD1}"/>
              </a:ext>
            </a:extLst>
          </p:cNvPr>
          <p:cNvSpPr>
            <a:spLocks noGrp="1"/>
          </p:cNvSpPr>
          <p:nvPr>
            <p:ph idx="1"/>
          </p:nvPr>
        </p:nvSpPr>
        <p:spPr/>
        <p:txBody>
          <a:bodyPr/>
          <a:lstStyle/>
          <a:p>
            <a:r>
              <a:rPr lang="it-IT" dirty="0"/>
              <a:t>Provides an API to obtain intents and entities from a natural language input.</a:t>
            </a:r>
          </a:p>
          <a:p>
            <a:r>
              <a:rPr lang="it-IT" dirty="0"/>
              <a:t>Helps building intelligent applications.</a:t>
            </a:r>
          </a:p>
          <a:p>
            <a:r>
              <a:rPr lang="it-IT" dirty="0"/>
              <a:t>LUIS ogni frase è un'espressione all'interno di cui si cela un determinato intento su cosa l'oratore intenda fare. </a:t>
            </a:r>
          </a:p>
          <a:p>
            <a:r>
              <a:rPr lang="it-IT" dirty="0"/>
              <a:t>Integrates ML techniques in order to improve over time its abilities to recongize intents.</a:t>
            </a:r>
          </a:p>
        </p:txBody>
      </p:sp>
    </p:spTree>
    <p:extLst>
      <p:ext uri="{BB962C8B-B14F-4D97-AF65-F5344CB8AC3E}">
        <p14:creationId xmlns:p14="http://schemas.microsoft.com/office/powerpoint/2010/main" val="2768895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4593-CE38-4579-928F-59A0EFFD15D1}"/>
              </a:ext>
            </a:extLst>
          </p:cNvPr>
          <p:cNvSpPr>
            <a:spLocks noGrp="1"/>
          </p:cNvSpPr>
          <p:nvPr>
            <p:ph type="title"/>
          </p:nvPr>
        </p:nvSpPr>
        <p:spPr/>
        <p:txBody>
          <a:bodyPr/>
          <a:lstStyle/>
          <a:p>
            <a:r>
              <a:rPr lang="en-US" dirty="0" err="1"/>
              <a:t>Chatfuel</a:t>
            </a:r>
            <a:endParaRPr lang="it-IT" dirty="0"/>
          </a:p>
        </p:txBody>
      </p:sp>
      <p:sp>
        <p:nvSpPr>
          <p:cNvPr id="3" name="Content Placeholder 2">
            <a:extLst>
              <a:ext uri="{FF2B5EF4-FFF2-40B4-BE49-F238E27FC236}">
                <a16:creationId xmlns:a16="http://schemas.microsoft.com/office/drawing/2014/main" id="{422EF01B-2752-4D5D-B08C-CDDCAC5121D2}"/>
              </a:ext>
            </a:extLst>
          </p:cNvPr>
          <p:cNvSpPr>
            <a:spLocks noGrp="1"/>
          </p:cNvSpPr>
          <p:nvPr>
            <p:ph idx="1"/>
          </p:nvPr>
        </p:nvSpPr>
        <p:spPr/>
        <p:txBody>
          <a:bodyPr/>
          <a:lstStyle/>
          <a:p>
            <a:r>
              <a:rPr lang="en-US" dirty="0">
                <a:effectLst/>
              </a:rPr>
              <a:t>O</a:t>
            </a:r>
            <a:r>
              <a:rPr lang="en-US">
                <a:effectLst/>
              </a:rPr>
              <a:t>ne </a:t>
            </a:r>
            <a:r>
              <a:rPr lang="en-US" dirty="0">
                <a:effectLst/>
              </a:rPr>
              <a:t>of the most popular and easy-to-use chatbot building platforms</a:t>
            </a:r>
          </a:p>
          <a:p>
            <a:r>
              <a:rPr lang="en-US" dirty="0">
                <a:effectLst/>
              </a:rPr>
              <a:t>Used on Telegram and Facebook</a:t>
            </a:r>
          </a:p>
          <a:p>
            <a:r>
              <a:rPr lang="en-US" dirty="0">
                <a:effectLst/>
              </a:rPr>
              <a:t>a bot can display video, audio, and pictures</a:t>
            </a:r>
          </a:p>
          <a:p>
            <a:r>
              <a:rPr lang="en-US" dirty="0">
                <a:effectLst/>
              </a:rPr>
              <a:t>you can create answer templates</a:t>
            </a:r>
            <a:endParaRPr lang="it-IT" dirty="0"/>
          </a:p>
        </p:txBody>
      </p:sp>
    </p:spTree>
    <p:extLst>
      <p:ext uri="{BB962C8B-B14F-4D97-AF65-F5344CB8AC3E}">
        <p14:creationId xmlns:p14="http://schemas.microsoft.com/office/powerpoint/2010/main" val="7122697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44F0D-8E7A-4448-88B8-3437F76B733D}"/>
              </a:ext>
            </a:extLst>
          </p:cNvPr>
          <p:cNvSpPr>
            <a:spLocks noGrp="1"/>
          </p:cNvSpPr>
          <p:nvPr>
            <p:ph type="title"/>
          </p:nvPr>
        </p:nvSpPr>
        <p:spPr/>
        <p:txBody>
          <a:bodyPr/>
          <a:lstStyle/>
          <a:p>
            <a:r>
              <a:rPr lang="en-US" dirty="0"/>
              <a:t>Summary</a:t>
            </a:r>
            <a:endParaRPr lang="it-IT" dirty="0"/>
          </a:p>
        </p:txBody>
      </p:sp>
      <p:sp>
        <p:nvSpPr>
          <p:cNvPr id="3" name="Content Placeholder 2">
            <a:extLst>
              <a:ext uri="{FF2B5EF4-FFF2-40B4-BE49-F238E27FC236}">
                <a16:creationId xmlns:a16="http://schemas.microsoft.com/office/drawing/2014/main" id="{D5C48D3C-6F66-44EB-AB7E-7D41E72E558A}"/>
              </a:ext>
            </a:extLst>
          </p:cNvPr>
          <p:cNvSpPr>
            <a:spLocks noGrp="1"/>
          </p:cNvSpPr>
          <p:nvPr>
            <p:ph idx="1"/>
          </p:nvPr>
        </p:nvSpPr>
        <p:spPr/>
        <p:txBody>
          <a:bodyPr/>
          <a:lstStyle/>
          <a:p>
            <a:r>
              <a:rPr lang="en-US" dirty="0"/>
              <a:t>The Need</a:t>
            </a:r>
          </a:p>
          <a:p>
            <a:pPr lvl="1"/>
            <a:r>
              <a:rPr lang="en-US" dirty="0"/>
              <a:t>Rising inclination towards better customer experience and user involvement</a:t>
            </a:r>
          </a:p>
          <a:p>
            <a:r>
              <a:rPr lang="en-US" dirty="0"/>
              <a:t>The Catalyst</a:t>
            </a:r>
          </a:p>
          <a:p>
            <a:pPr lvl="1"/>
            <a:r>
              <a:rPr lang="en-US" dirty="0"/>
              <a:t>Rise of AI, Bot building platforms and availability of NLP resources</a:t>
            </a:r>
          </a:p>
          <a:p>
            <a:r>
              <a:rPr lang="en-US" dirty="0"/>
              <a:t>The Restraint</a:t>
            </a:r>
          </a:p>
          <a:p>
            <a:pPr lvl="1"/>
            <a:r>
              <a:rPr lang="en-US" dirty="0"/>
              <a:t>Lack of awareness ad large dependency on humans for customer interaction</a:t>
            </a:r>
            <a:endParaRPr lang="it-IT" dirty="0"/>
          </a:p>
        </p:txBody>
      </p:sp>
    </p:spTree>
    <p:extLst>
      <p:ext uri="{BB962C8B-B14F-4D97-AF65-F5344CB8AC3E}">
        <p14:creationId xmlns:p14="http://schemas.microsoft.com/office/powerpoint/2010/main" val="2089822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E97D-8F91-4AE5-80B2-94EFDD0AA84A}"/>
              </a:ext>
            </a:extLst>
          </p:cNvPr>
          <p:cNvSpPr>
            <a:spLocks noGrp="1"/>
          </p:cNvSpPr>
          <p:nvPr>
            <p:ph type="title"/>
          </p:nvPr>
        </p:nvSpPr>
        <p:spPr/>
        <p:txBody>
          <a:bodyPr/>
          <a:lstStyle/>
          <a:p>
            <a:r>
              <a:rPr lang="en-US" dirty="0"/>
              <a:t>Key Concepts</a:t>
            </a:r>
          </a:p>
        </p:txBody>
      </p:sp>
      <p:sp>
        <p:nvSpPr>
          <p:cNvPr id="3" name="Content Placeholder 2">
            <a:extLst>
              <a:ext uri="{FF2B5EF4-FFF2-40B4-BE49-F238E27FC236}">
                <a16:creationId xmlns:a16="http://schemas.microsoft.com/office/drawing/2014/main" id="{13F5B6A7-A8D6-4F48-96F6-54FBF91812E3}"/>
              </a:ext>
            </a:extLst>
          </p:cNvPr>
          <p:cNvSpPr>
            <a:spLocks noGrp="1"/>
          </p:cNvSpPr>
          <p:nvPr>
            <p:ph idx="1"/>
          </p:nvPr>
        </p:nvSpPr>
        <p:spPr>
          <a:xfrm>
            <a:off x="1676400" y="1239919"/>
            <a:ext cx="9601200" cy="2916446"/>
          </a:xfrm>
        </p:spPr>
        <p:txBody>
          <a:bodyPr>
            <a:normAutofit fontScale="92500"/>
          </a:bodyPr>
          <a:lstStyle/>
          <a:p>
            <a:r>
              <a:rPr lang="en-US" b="1" dirty="0">
                <a:effectLst/>
              </a:rPr>
              <a:t>Action</a:t>
            </a:r>
            <a:r>
              <a:rPr lang="en-US" dirty="0">
                <a:effectLst/>
              </a:rPr>
              <a:t>: An Action is an entry point into an interaction that you build for the Assistant. Users can request your Action by typing or speaking to the Assistant.</a:t>
            </a:r>
          </a:p>
          <a:p>
            <a:r>
              <a:rPr lang="en-US" b="1" dirty="0">
                <a:effectLst/>
              </a:rPr>
              <a:t>Intent</a:t>
            </a:r>
            <a:r>
              <a:rPr lang="en-US" dirty="0">
                <a:effectLst/>
              </a:rPr>
              <a:t>: An underlying goal or task the user wants to do; for example, ordering coffee or finding a piece of music. In Actions on Google, this is represented as a unique identifier and the corresponding user utterances that can trigger the intent.</a:t>
            </a:r>
          </a:p>
          <a:p>
            <a:r>
              <a:rPr lang="en-US" b="1" dirty="0">
                <a:effectLst/>
              </a:rPr>
              <a:t>Fulfillment</a:t>
            </a:r>
            <a:r>
              <a:rPr lang="en-US" dirty="0">
                <a:effectLst/>
              </a:rPr>
              <a:t>: A service, app, feed, conversation, or other logic that handles an intent and carries out the corresponding Action.</a:t>
            </a:r>
          </a:p>
          <a:p>
            <a:pPr marL="0" indent="0">
              <a:buNone/>
            </a:pPr>
            <a:endParaRPr lang="en-US" dirty="0"/>
          </a:p>
        </p:txBody>
      </p:sp>
      <p:pic>
        <p:nvPicPr>
          <p:cNvPr id="5" name="Picture 4">
            <a:extLst>
              <a:ext uri="{FF2B5EF4-FFF2-40B4-BE49-F238E27FC236}">
                <a16:creationId xmlns:a16="http://schemas.microsoft.com/office/drawing/2014/main" id="{A412041F-2E71-4844-9B88-9C7401F88127}"/>
              </a:ext>
            </a:extLst>
          </p:cNvPr>
          <p:cNvPicPr>
            <a:picLocks noChangeAspect="1"/>
          </p:cNvPicPr>
          <p:nvPr/>
        </p:nvPicPr>
        <p:blipFill>
          <a:blip r:embed="rId2"/>
          <a:stretch>
            <a:fillRect/>
          </a:stretch>
        </p:blipFill>
        <p:spPr>
          <a:xfrm>
            <a:off x="2219325" y="4238549"/>
            <a:ext cx="8700655" cy="2371125"/>
          </a:xfrm>
          <a:prstGeom prst="rect">
            <a:avLst/>
          </a:prstGeom>
        </p:spPr>
      </p:pic>
    </p:spTree>
    <p:extLst>
      <p:ext uri="{BB962C8B-B14F-4D97-AF65-F5344CB8AC3E}">
        <p14:creationId xmlns:p14="http://schemas.microsoft.com/office/powerpoint/2010/main" val="44291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A654-5142-4D40-855A-0E6B3C9D29B7}"/>
              </a:ext>
            </a:extLst>
          </p:cNvPr>
          <p:cNvSpPr>
            <a:spLocks noGrp="1"/>
          </p:cNvSpPr>
          <p:nvPr>
            <p:ph type="title"/>
          </p:nvPr>
        </p:nvSpPr>
        <p:spPr/>
        <p:txBody>
          <a:bodyPr/>
          <a:lstStyle/>
          <a:p>
            <a:r>
              <a:rPr lang="en-US" dirty="0"/>
              <a:t>Tools Used</a:t>
            </a:r>
          </a:p>
        </p:txBody>
      </p:sp>
      <p:sp>
        <p:nvSpPr>
          <p:cNvPr id="3" name="Content Placeholder 2">
            <a:extLst>
              <a:ext uri="{FF2B5EF4-FFF2-40B4-BE49-F238E27FC236}">
                <a16:creationId xmlns:a16="http://schemas.microsoft.com/office/drawing/2014/main" id="{954C1AE0-7EDE-4F19-B59E-78B40A57EBBA}"/>
              </a:ext>
            </a:extLst>
          </p:cNvPr>
          <p:cNvSpPr>
            <a:spLocks noGrp="1"/>
          </p:cNvSpPr>
          <p:nvPr>
            <p:ph idx="1"/>
          </p:nvPr>
        </p:nvSpPr>
        <p:spPr/>
        <p:txBody>
          <a:bodyPr/>
          <a:lstStyle/>
          <a:p>
            <a:r>
              <a:rPr lang="en-US" dirty="0"/>
              <a:t>Google Actions</a:t>
            </a:r>
          </a:p>
          <a:p>
            <a:pPr lvl="1"/>
            <a:r>
              <a:rPr lang="en-US" dirty="0"/>
              <a:t>https://console.actions.google.</a:t>
            </a:r>
            <a:r>
              <a:rPr lang="en-US"/>
              <a:t>com/</a:t>
            </a:r>
            <a:endParaRPr lang="en-US" dirty="0"/>
          </a:p>
          <a:p>
            <a:r>
              <a:rPr lang="en-US" dirty="0" err="1"/>
              <a:t>Dialogflow</a:t>
            </a:r>
            <a:endParaRPr lang="en-US" dirty="0"/>
          </a:p>
          <a:p>
            <a:pPr lvl="1"/>
            <a:r>
              <a:rPr lang="en-US" dirty="0"/>
              <a:t>https://console.dialogflow.com/api-client/</a:t>
            </a:r>
          </a:p>
        </p:txBody>
      </p:sp>
    </p:spTree>
    <p:extLst>
      <p:ext uri="{BB962C8B-B14F-4D97-AF65-F5344CB8AC3E}">
        <p14:creationId xmlns:p14="http://schemas.microsoft.com/office/powerpoint/2010/main" val="2061267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544A-59DF-4BE7-B88C-CC0447C202BC}"/>
              </a:ext>
            </a:extLst>
          </p:cNvPr>
          <p:cNvSpPr>
            <a:spLocks noGrp="1"/>
          </p:cNvSpPr>
          <p:nvPr>
            <p:ph type="title"/>
          </p:nvPr>
        </p:nvSpPr>
        <p:spPr/>
        <p:txBody>
          <a:bodyPr/>
          <a:lstStyle/>
          <a:p>
            <a:r>
              <a:rPr lang="en-US" dirty="0"/>
              <a:t>Test the action on Google Home</a:t>
            </a:r>
          </a:p>
        </p:txBody>
      </p:sp>
      <p:sp>
        <p:nvSpPr>
          <p:cNvPr id="3" name="Content Placeholder 2">
            <a:extLst>
              <a:ext uri="{FF2B5EF4-FFF2-40B4-BE49-F238E27FC236}">
                <a16:creationId xmlns:a16="http://schemas.microsoft.com/office/drawing/2014/main" id="{AA1A31E7-AE19-435F-8ED5-7959A5BCF65B}"/>
              </a:ext>
            </a:extLst>
          </p:cNvPr>
          <p:cNvSpPr>
            <a:spLocks noGrp="1"/>
          </p:cNvSpPr>
          <p:nvPr>
            <p:ph idx="1"/>
          </p:nvPr>
        </p:nvSpPr>
        <p:spPr>
          <a:xfrm>
            <a:off x="1676400" y="1239918"/>
            <a:ext cx="3823855" cy="5294235"/>
          </a:xfrm>
        </p:spPr>
        <p:txBody>
          <a:bodyPr/>
          <a:lstStyle/>
          <a:p>
            <a:r>
              <a:rPr lang="en-US" dirty="0"/>
              <a:t>Once the action has been setup, click on See how it works on Google Assistant</a:t>
            </a:r>
          </a:p>
          <a:p>
            <a:endParaRPr lang="en-US" dirty="0"/>
          </a:p>
          <a:p>
            <a:endParaRPr lang="en-US" dirty="0"/>
          </a:p>
          <a:p>
            <a:endParaRPr lang="en-US" dirty="0"/>
          </a:p>
          <a:p>
            <a:r>
              <a:rPr lang="en-US" dirty="0"/>
              <a:t>Now the action can be tested also on Google Home</a:t>
            </a:r>
          </a:p>
          <a:p>
            <a:endParaRPr lang="en-US" dirty="0"/>
          </a:p>
        </p:txBody>
      </p:sp>
      <p:pic>
        <p:nvPicPr>
          <p:cNvPr id="4" name="Picture 3">
            <a:extLst>
              <a:ext uri="{FF2B5EF4-FFF2-40B4-BE49-F238E27FC236}">
                <a16:creationId xmlns:a16="http://schemas.microsoft.com/office/drawing/2014/main" id="{54A523AC-FAAC-40BF-9FF5-00E5D78E9A73}"/>
              </a:ext>
            </a:extLst>
          </p:cNvPr>
          <p:cNvPicPr>
            <a:picLocks noChangeAspect="1"/>
          </p:cNvPicPr>
          <p:nvPr/>
        </p:nvPicPr>
        <p:blipFill>
          <a:blip r:embed="rId2"/>
          <a:stretch>
            <a:fillRect/>
          </a:stretch>
        </p:blipFill>
        <p:spPr>
          <a:xfrm>
            <a:off x="5832763" y="1140456"/>
            <a:ext cx="6123710" cy="2288544"/>
          </a:xfrm>
          <a:prstGeom prst="rect">
            <a:avLst/>
          </a:prstGeom>
        </p:spPr>
      </p:pic>
      <p:pic>
        <p:nvPicPr>
          <p:cNvPr id="5" name="Picture 4">
            <a:extLst>
              <a:ext uri="{FF2B5EF4-FFF2-40B4-BE49-F238E27FC236}">
                <a16:creationId xmlns:a16="http://schemas.microsoft.com/office/drawing/2014/main" id="{EDAD937A-D16D-4F93-99B7-1ED73BD20EAC}"/>
              </a:ext>
            </a:extLst>
          </p:cNvPr>
          <p:cNvPicPr>
            <a:picLocks noChangeAspect="1"/>
          </p:cNvPicPr>
          <p:nvPr/>
        </p:nvPicPr>
        <p:blipFill>
          <a:blip r:embed="rId3"/>
          <a:stretch>
            <a:fillRect/>
          </a:stretch>
        </p:blipFill>
        <p:spPr>
          <a:xfrm>
            <a:off x="5832763" y="3583930"/>
            <a:ext cx="6248401" cy="3274070"/>
          </a:xfrm>
          <a:prstGeom prst="rect">
            <a:avLst/>
          </a:prstGeom>
        </p:spPr>
      </p:pic>
    </p:spTree>
    <p:extLst>
      <p:ext uri="{BB962C8B-B14F-4D97-AF65-F5344CB8AC3E}">
        <p14:creationId xmlns:p14="http://schemas.microsoft.com/office/powerpoint/2010/main" val="1124924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7B01FB-F626-4CFC-A74A-DF506209622E}"/>
              </a:ext>
            </a:extLst>
          </p:cNvPr>
          <p:cNvSpPr>
            <a:spLocks noGrp="1"/>
          </p:cNvSpPr>
          <p:nvPr>
            <p:ph type="title"/>
          </p:nvPr>
        </p:nvSpPr>
        <p:spPr/>
        <p:txBody>
          <a:bodyPr/>
          <a:lstStyle/>
          <a:p>
            <a:endParaRPr lang="en-US"/>
          </a:p>
        </p:txBody>
      </p:sp>
      <p:sp>
        <p:nvSpPr>
          <p:cNvPr id="5" name="Content Placeholder 4">
            <a:extLst>
              <a:ext uri="{FF2B5EF4-FFF2-40B4-BE49-F238E27FC236}">
                <a16:creationId xmlns:a16="http://schemas.microsoft.com/office/drawing/2014/main" id="{5578D7A1-47B8-454C-B332-5211D1D6E29F}"/>
              </a:ext>
            </a:extLst>
          </p:cNvPr>
          <p:cNvSpPr>
            <a:spLocks noGrp="1"/>
          </p:cNvSpPr>
          <p:nvPr>
            <p:ph sz="half" idx="1"/>
          </p:nvPr>
        </p:nvSpPr>
        <p:spPr/>
        <p:txBody>
          <a:bodyPr/>
          <a:lstStyle/>
          <a:p>
            <a:r>
              <a:rPr lang="en-US" b="1" dirty="0">
                <a:effectLst/>
              </a:rPr>
              <a:t>open domain (harder)</a:t>
            </a:r>
            <a:r>
              <a:rPr lang="en-US" dirty="0">
                <a:effectLst/>
              </a:rPr>
              <a:t> setting the user can take the conversation anywhere</a:t>
            </a:r>
          </a:p>
          <a:p>
            <a:r>
              <a:rPr lang="en-US" dirty="0">
                <a:effectLst/>
              </a:rPr>
              <a:t>There isn’t necessarily a well-defined goal or intention.</a:t>
            </a:r>
          </a:p>
          <a:p>
            <a:r>
              <a:rPr lang="en-US" dirty="0">
                <a:effectLst/>
              </a:rPr>
              <a:t>Conversations on social media sites like Twitter and Reddit are typically open domain</a:t>
            </a:r>
            <a:endParaRPr lang="en-US" dirty="0"/>
          </a:p>
        </p:txBody>
      </p:sp>
      <p:sp>
        <p:nvSpPr>
          <p:cNvPr id="6" name="Content Placeholder 5">
            <a:extLst>
              <a:ext uri="{FF2B5EF4-FFF2-40B4-BE49-F238E27FC236}">
                <a16:creationId xmlns:a16="http://schemas.microsoft.com/office/drawing/2014/main" id="{DFFAA9D6-31FA-4684-A72C-84D668C387F7}"/>
              </a:ext>
            </a:extLst>
          </p:cNvPr>
          <p:cNvSpPr>
            <a:spLocks noGrp="1"/>
          </p:cNvSpPr>
          <p:nvPr>
            <p:ph sz="half" idx="2"/>
          </p:nvPr>
        </p:nvSpPr>
        <p:spPr/>
        <p:txBody>
          <a:bodyPr/>
          <a:lstStyle/>
          <a:p>
            <a:r>
              <a:rPr lang="en-US" b="1" dirty="0">
                <a:effectLst/>
              </a:rPr>
              <a:t>closed domain (easier)</a:t>
            </a:r>
            <a:r>
              <a:rPr lang="en-US" dirty="0">
                <a:effectLst/>
              </a:rPr>
              <a:t> setting the space of possible inputs and outputs is somewhat limited</a:t>
            </a:r>
          </a:p>
          <a:p>
            <a:r>
              <a:rPr lang="en-US" dirty="0">
                <a:effectLst/>
              </a:rPr>
              <a:t>The system is trying to achieve a very specific goal.</a:t>
            </a:r>
          </a:p>
          <a:p>
            <a:r>
              <a:rPr lang="en-US" dirty="0">
                <a:effectLst/>
              </a:rPr>
              <a:t>Technical Customer Support or Shopping Assistants are examples of closed domain problems.</a:t>
            </a:r>
            <a:endParaRPr lang="en-US" dirty="0"/>
          </a:p>
        </p:txBody>
      </p:sp>
      <p:sp>
        <p:nvSpPr>
          <p:cNvPr id="7" name="Text Placeholder 6">
            <a:extLst>
              <a:ext uri="{FF2B5EF4-FFF2-40B4-BE49-F238E27FC236}">
                <a16:creationId xmlns:a16="http://schemas.microsoft.com/office/drawing/2014/main" id="{DC0FF007-1711-4765-98AE-0487F9A43935}"/>
              </a:ext>
            </a:extLst>
          </p:cNvPr>
          <p:cNvSpPr>
            <a:spLocks noGrp="1"/>
          </p:cNvSpPr>
          <p:nvPr>
            <p:ph type="body" sz="quarter" idx="10"/>
          </p:nvPr>
        </p:nvSpPr>
        <p:spPr/>
        <p:txBody>
          <a:bodyPr/>
          <a:lstStyle/>
          <a:p>
            <a:r>
              <a:rPr lang="en-US" dirty="0"/>
              <a:t>Closed Domain</a:t>
            </a:r>
          </a:p>
        </p:txBody>
      </p:sp>
      <p:sp>
        <p:nvSpPr>
          <p:cNvPr id="8" name="Text Placeholder 7">
            <a:extLst>
              <a:ext uri="{FF2B5EF4-FFF2-40B4-BE49-F238E27FC236}">
                <a16:creationId xmlns:a16="http://schemas.microsoft.com/office/drawing/2014/main" id="{F39AEAB5-9A67-42A1-8A64-69FCE005A7A1}"/>
              </a:ext>
            </a:extLst>
          </p:cNvPr>
          <p:cNvSpPr>
            <a:spLocks noGrp="1"/>
          </p:cNvSpPr>
          <p:nvPr>
            <p:ph type="body" sz="quarter" idx="11"/>
          </p:nvPr>
        </p:nvSpPr>
        <p:spPr/>
        <p:txBody>
          <a:bodyPr/>
          <a:lstStyle/>
          <a:p>
            <a:r>
              <a:rPr lang="en-US" dirty="0"/>
              <a:t>Open Domain</a:t>
            </a:r>
          </a:p>
        </p:txBody>
      </p:sp>
    </p:spTree>
    <p:extLst>
      <p:ext uri="{BB962C8B-B14F-4D97-AF65-F5344CB8AC3E}">
        <p14:creationId xmlns:p14="http://schemas.microsoft.com/office/powerpoint/2010/main" val="187802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F1FBE-BEFB-4948-9945-A8EE2EE70CAE}"/>
              </a:ext>
            </a:extLst>
          </p:cNvPr>
          <p:cNvSpPr>
            <a:spLocks noGrp="1"/>
          </p:cNvSpPr>
          <p:nvPr>
            <p:ph type="title"/>
          </p:nvPr>
        </p:nvSpPr>
        <p:spPr/>
        <p:txBody>
          <a:bodyPr/>
          <a:lstStyle/>
          <a:p>
            <a:r>
              <a:rPr lang="en-US" dirty="0"/>
              <a:t>Open-Domain vs Closed-Domain</a:t>
            </a:r>
          </a:p>
        </p:txBody>
      </p:sp>
      <p:graphicFrame>
        <p:nvGraphicFramePr>
          <p:cNvPr id="11" name="Table 10">
            <a:extLst>
              <a:ext uri="{FF2B5EF4-FFF2-40B4-BE49-F238E27FC236}">
                <a16:creationId xmlns:a16="http://schemas.microsoft.com/office/drawing/2014/main" id="{CAF8A96A-E269-401E-9BEE-6B2AFB8E3B0D}"/>
              </a:ext>
            </a:extLst>
          </p:cNvPr>
          <p:cNvGraphicFramePr>
            <a:graphicFrameLocks noGrp="1"/>
          </p:cNvGraphicFramePr>
          <p:nvPr>
            <p:extLst>
              <p:ext uri="{D42A27DB-BD31-4B8C-83A1-F6EECF244321}">
                <p14:modId xmlns:p14="http://schemas.microsoft.com/office/powerpoint/2010/main" val="511147905"/>
              </p:ext>
            </p:extLst>
          </p:nvPr>
        </p:nvGraphicFramePr>
        <p:xfrm>
          <a:off x="2779596" y="1153236"/>
          <a:ext cx="6092669" cy="5399229"/>
        </p:xfrm>
        <a:graphic>
          <a:graphicData uri="http://schemas.openxmlformats.org/drawingml/2006/table">
            <a:tbl>
              <a:tblPr firstRow="1" bandRow="1">
                <a:tableStyleId>{7DF18680-E054-41AD-8BC1-D1AEF772440D}</a:tableStyleId>
              </a:tblPr>
              <a:tblGrid>
                <a:gridCol w="720000">
                  <a:extLst>
                    <a:ext uri="{9D8B030D-6E8A-4147-A177-3AD203B41FA5}">
                      <a16:colId xmlns:a16="http://schemas.microsoft.com/office/drawing/2014/main" val="1696479435"/>
                    </a:ext>
                  </a:extLst>
                </a:gridCol>
                <a:gridCol w="1449970">
                  <a:extLst>
                    <a:ext uri="{9D8B030D-6E8A-4147-A177-3AD203B41FA5}">
                      <a16:colId xmlns:a16="http://schemas.microsoft.com/office/drawing/2014/main" val="165527966"/>
                    </a:ext>
                  </a:extLst>
                </a:gridCol>
                <a:gridCol w="1931632">
                  <a:extLst>
                    <a:ext uri="{9D8B030D-6E8A-4147-A177-3AD203B41FA5}">
                      <a16:colId xmlns:a16="http://schemas.microsoft.com/office/drawing/2014/main" val="235435591"/>
                    </a:ext>
                  </a:extLst>
                </a:gridCol>
                <a:gridCol w="1991067">
                  <a:extLst>
                    <a:ext uri="{9D8B030D-6E8A-4147-A177-3AD203B41FA5}">
                      <a16:colId xmlns:a16="http://schemas.microsoft.com/office/drawing/2014/main" val="2554748309"/>
                    </a:ext>
                  </a:extLst>
                </a:gridCol>
              </a:tblGrid>
              <a:tr h="1800000">
                <a:tc rowSpan="2">
                  <a:txBody>
                    <a:bodyPr/>
                    <a:lstStyle/>
                    <a:p>
                      <a:pPr algn="ctr"/>
                      <a:r>
                        <a:rPr lang="en-US" sz="2800" b="0" dirty="0">
                          <a:solidFill>
                            <a:sysClr val="windowText" lastClr="000000"/>
                          </a:solidFill>
                          <a:latin typeface="Calibri" panose="020F0502020204030204" pitchFamily="34" charset="0"/>
                          <a:cs typeface="Calibri" panose="020F0502020204030204" pitchFamily="34" charset="0"/>
                        </a:rPr>
                        <a:t>Conversations</a:t>
                      </a:r>
                    </a:p>
                  </a:txBody>
                  <a:tcPr vert="vert270" anchor="ctr">
                    <a:noFill/>
                  </a:tcPr>
                </a:tc>
                <a:tc>
                  <a:txBody>
                    <a:bodyPr/>
                    <a:lstStyle/>
                    <a:p>
                      <a:pPr algn="r"/>
                      <a:r>
                        <a:rPr lang="en-US" sz="2800" b="0" dirty="0">
                          <a:solidFill>
                            <a:sysClr val="windowText" lastClr="000000"/>
                          </a:solidFill>
                          <a:latin typeface="Calibri" panose="020F0502020204030204" pitchFamily="34" charset="0"/>
                          <a:cs typeface="Calibri" panose="020F0502020204030204" pitchFamily="34" charset="0"/>
                        </a:rPr>
                        <a:t>Open Domain</a:t>
                      </a:r>
                    </a:p>
                  </a:txBody>
                  <a:tcPr anchor="ctr">
                    <a:no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Impossible</a:t>
                      </a:r>
                    </a:p>
                  </a:txBody>
                  <a:tcPr anchor="ctr">
                    <a:solidFill>
                      <a:srgbClr val="0070C0"/>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General AI</a:t>
                      </a:r>
                    </a:p>
                  </a:txBody>
                  <a:tcPr anchor="ctr">
                    <a:solidFill>
                      <a:srgbClr val="00B050"/>
                    </a:solidFill>
                  </a:tcPr>
                </a:tc>
                <a:extLst>
                  <a:ext uri="{0D108BD9-81ED-4DB2-BD59-A6C34878D82A}">
                    <a16:rowId xmlns:a16="http://schemas.microsoft.com/office/drawing/2014/main" val="2922937337"/>
                  </a:ext>
                </a:extLst>
              </a:tr>
              <a:tr h="1799229">
                <a:tc vMerge="1">
                  <a:txBody>
                    <a:bodyPr/>
                    <a:lstStyle/>
                    <a:p>
                      <a:pPr algn="r"/>
                      <a:endParaRPr lang="en-US" sz="2800" b="0" dirty="0">
                        <a:latin typeface="Calibri" panose="020F0502020204030204" pitchFamily="34" charset="0"/>
                        <a:cs typeface="Calibri" panose="020F0502020204030204" pitchFamily="34" charset="0"/>
                      </a:endParaRPr>
                    </a:p>
                  </a:txBody>
                  <a:tcPr anchor="ctr">
                    <a:noFill/>
                  </a:tcPr>
                </a:tc>
                <a:tc>
                  <a:txBody>
                    <a:bodyPr/>
                    <a:lstStyle/>
                    <a:p>
                      <a:pPr algn="r"/>
                      <a:r>
                        <a:rPr lang="en-US" sz="2800" b="0" dirty="0">
                          <a:latin typeface="Calibri" panose="020F0502020204030204" pitchFamily="34" charset="0"/>
                          <a:cs typeface="Calibri" panose="020F0502020204030204" pitchFamily="34" charset="0"/>
                        </a:rPr>
                        <a:t>Closed Domain</a:t>
                      </a:r>
                    </a:p>
                  </a:txBody>
                  <a:tcPr anchor="ctr">
                    <a:no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Rule-based</a:t>
                      </a:r>
                    </a:p>
                  </a:txBody>
                  <a:tcPr anchor="ctr">
                    <a:solidFill>
                      <a:schemeClr val="accent1">
                        <a:lumMod val="50000"/>
                      </a:schemeClr>
                    </a:solidFill>
                  </a:tcPr>
                </a:tc>
                <a:tc>
                  <a:txBody>
                    <a:bodyPr/>
                    <a:lstStyle/>
                    <a:p>
                      <a:pPr algn="ctr"/>
                      <a:r>
                        <a:rPr lang="en-US" sz="2800" b="1" dirty="0">
                          <a:solidFill>
                            <a:schemeClr val="bg1"/>
                          </a:solidFill>
                          <a:latin typeface="Calibri" panose="020F0502020204030204" pitchFamily="34" charset="0"/>
                          <a:cs typeface="Calibri" panose="020F0502020204030204" pitchFamily="34" charset="0"/>
                        </a:rPr>
                        <a:t>Machine Learning</a:t>
                      </a:r>
                    </a:p>
                  </a:txBody>
                  <a:tcPr anchor="ctr">
                    <a:solidFill>
                      <a:srgbClr val="FF00FF"/>
                    </a:solidFill>
                  </a:tcPr>
                </a:tc>
                <a:extLst>
                  <a:ext uri="{0D108BD9-81ED-4DB2-BD59-A6C34878D82A}">
                    <a16:rowId xmlns:a16="http://schemas.microsoft.com/office/drawing/2014/main" val="1444400094"/>
                  </a:ext>
                </a:extLst>
              </a:tr>
              <a:tr h="1080000">
                <a:tc>
                  <a:txBody>
                    <a:bodyPr/>
                    <a:lstStyle/>
                    <a:p>
                      <a:endParaRPr lang="en-US" dirty="0"/>
                    </a:p>
                  </a:txBody>
                  <a:tcPr anchor="ctr">
                    <a:noFill/>
                  </a:tcPr>
                </a:tc>
                <a:tc>
                  <a:txBody>
                    <a:bodyPr/>
                    <a:lstStyle/>
                    <a:p>
                      <a:endParaRPr lang="en-US" dirty="0"/>
                    </a:p>
                  </a:txBody>
                  <a:tcPr anchor="ctr">
                    <a:noFill/>
                  </a:tcPr>
                </a:tc>
                <a:tc>
                  <a:txBody>
                    <a:bodyPr/>
                    <a:lstStyle/>
                    <a:p>
                      <a:pPr algn="ctr"/>
                      <a:r>
                        <a:rPr lang="en-US" sz="2800" dirty="0">
                          <a:latin typeface="Calibri" panose="020F0502020204030204" pitchFamily="34" charset="0"/>
                          <a:cs typeface="Calibri" panose="020F0502020204030204" pitchFamily="34" charset="0"/>
                        </a:rPr>
                        <a:t>Retrieval-Based</a:t>
                      </a:r>
                    </a:p>
                  </a:txBody>
                  <a:tcPr anchor="ctr">
                    <a:noFill/>
                  </a:tcPr>
                </a:tc>
                <a:tc>
                  <a:txBody>
                    <a:bodyPr/>
                    <a:lstStyle/>
                    <a:p>
                      <a:pPr algn="ctr"/>
                      <a:r>
                        <a:rPr lang="en-US" sz="2800" dirty="0">
                          <a:latin typeface="Calibri" panose="020F0502020204030204" pitchFamily="34" charset="0"/>
                          <a:cs typeface="Calibri" panose="020F0502020204030204" pitchFamily="34" charset="0"/>
                        </a:rPr>
                        <a:t>Generative</a:t>
                      </a:r>
                    </a:p>
                  </a:txBody>
                  <a:tcPr anchor="ctr">
                    <a:noFill/>
                  </a:tcPr>
                </a:tc>
                <a:extLst>
                  <a:ext uri="{0D108BD9-81ED-4DB2-BD59-A6C34878D82A}">
                    <a16:rowId xmlns:a16="http://schemas.microsoft.com/office/drawing/2014/main" val="2665280542"/>
                  </a:ext>
                </a:extLst>
              </a:tr>
              <a:tr h="720000">
                <a:tc>
                  <a:txBody>
                    <a:bodyPr/>
                    <a:lstStyle/>
                    <a:p>
                      <a:endParaRPr lang="en-US" dirty="0"/>
                    </a:p>
                  </a:txBody>
                  <a:tcPr anchor="ctr">
                    <a:noFill/>
                  </a:tcPr>
                </a:tc>
                <a:tc>
                  <a:txBody>
                    <a:bodyPr/>
                    <a:lstStyle/>
                    <a:p>
                      <a:endParaRPr lang="en-US" dirty="0"/>
                    </a:p>
                  </a:txBody>
                  <a:tcPr anchor="ctr">
                    <a:noFill/>
                  </a:tcPr>
                </a:tc>
                <a:tc gridSpan="2">
                  <a:txBody>
                    <a:bodyPr/>
                    <a:lstStyle/>
                    <a:p>
                      <a:pPr algn="ctr"/>
                      <a:r>
                        <a:rPr lang="en-US" sz="2800" dirty="0">
                          <a:latin typeface="Calibri" panose="020F0502020204030204" pitchFamily="34" charset="0"/>
                          <a:cs typeface="Calibri" panose="020F0502020204030204" pitchFamily="34" charset="0"/>
                        </a:rPr>
                        <a:t>Responses</a:t>
                      </a:r>
                    </a:p>
                  </a:txBody>
                  <a:tcPr anchor="ctr">
                    <a:noFill/>
                  </a:tcPr>
                </a:tc>
                <a:tc hMerge="1">
                  <a:txBody>
                    <a:bodyPr/>
                    <a:lstStyle/>
                    <a:p>
                      <a:pPr algn="ctr"/>
                      <a:endParaRPr lang="en-US" sz="2800" dirty="0">
                        <a:latin typeface="Calibri" panose="020F0502020204030204" pitchFamily="34" charset="0"/>
                        <a:cs typeface="Calibri" panose="020F0502020204030204" pitchFamily="34" charset="0"/>
                      </a:endParaRPr>
                    </a:p>
                  </a:txBody>
                  <a:tcPr anchor="ctr">
                    <a:noFill/>
                  </a:tcPr>
                </a:tc>
                <a:extLst>
                  <a:ext uri="{0D108BD9-81ED-4DB2-BD59-A6C34878D82A}">
                    <a16:rowId xmlns:a16="http://schemas.microsoft.com/office/drawing/2014/main" val="2743887598"/>
                  </a:ext>
                </a:extLst>
              </a:tr>
            </a:tbl>
          </a:graphicData>
        </a:graphic>
      </p:graphicFrame>
    </p:spTree>
    <p:extLst>
      <p:ext uri="{BB962C8B-B14F-4D97-AF65-F5344CB8AC3E}">
        <p14:creationId xmlns:p14="http://schemas.microsoft.com/office/powerpoint/2010/main" val="1843456336"/>
      </p:ext>
    </p:extLst>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19-SMT</Template>
  <TotalTime>19863</TotalTime>
  <Words>2923</Words>
  <Application>Microsoft Office PowerPoint</Application>
  <PresentationFormat>Widescreen</PresentationFormat>
  <Paragraphs>332</Paragraphs>
  <Slides>44</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ＭＳ Ｐゴシック</vt:lpstr>
      <vt:lpstr>ＭＳ Ｐゴシック</vt:lpstr>
      <vt:lpstr>Calibri</vt:lpstr>
      <vt:lpstr>Consolas</vt:lpstr>
      <vt:lpstr>Symbol</vt:lpstr>
      <vt:lpstr>Times New Roman</vt:lpstr>
      <vt:lpstr>Tw Cen MT</vt:lpstr>
      <vt:lpstr>Tw Cen MT Condensed</vt:lpstr>
      <vt:lpstr>Wingdings</vt:lpstr>
      <vt:lpstr>1_AIIA00</vt:lpstr>
      <vt:lpstr>Chatbots</vt:lpstr>
      <vt:lpstr>Early Approaches</vt:lpstr>
      <vt:lpstr>Templates and Rules</vt:lpstr>
      <vt:lpstr>Build Actions with Google Assistant</vt:lpstr>
      <vt:lpstr>Key Concepts</vt:lpstr>
      <vt:lpstr>Tools Used</vt:lpstr>
      <vt:lpstr>Test the action on Google Home</vt:lpstr>
      <vt:lpstr>PowerPoint Presentation</vt:lpstr>
      <vt:lpstr>Open-Domain vs Closed-Domain</vt:lpstr>
      <vt:lpstr>Retrieval-based vs Generative Models</vt:lpstr>
      <vt:lpstr>PowerPoint Presentation</vt:lpstr>
      <vt:lpstr>Long vs Short Conversations</vt:lpstr>
      <vt:lpstr>Deep Learning for Chatbots</vt:lpstr>
      <vt:lpstr>MT model</vt:lpstr>
      <vt:lpstr>Twitter bot</vt:lpstr>
      <vt:lpstr>Cornell Movie Dialog Corpus</vt:lpstr>
      <vt:lpstr>Implementation</vt:lpstr>
      <vt:lpstr>Loss Function</vt:lpstr>
      <vt:lpstr>Training</vt:lpstr>
      <vt:lpstr>Seq2seq model with embeddings</vt:lpstr>
      <vt:lpstr>Challenges</vt:lpstr>
      <vt:lpstr>Incorporating Context</vt:lpstr>
      <vt:lpstr>Coherent Personality</vt:lpstr>
      <vt:lpstr>Evaluation of Models</vt:lpstr>
      <vt:lpstr>A Retrieval-based Model in TensorFlow</vt:lpstr>
      <vt:lpstr>The Ubuntu Dialog Corpus</vt:lpstr>
      <vt:lpstr>PowerPoint Presentation</vt:lpstr>
      <vt:lpstr>Dual Encoder LSTM</vt:lpstr>
      <vt:lpstr>Training</vt:lpstr>
      <vt:lpstr>Loss Function</vt:lpstr>
      <vt:lpstr>Data Preprocessing</vt:lpstr>
      <vt:lpstr>‘Example’ Format</vt:lpstr>
      <vt:lpstr>Creating an Input Function</vt:lpstr>
      <vt:lpstr>Evaluation Metrics</vt:lpstr>
      <vt:lpstr>streaming_sparse_recall_at_k</vt:lpstr>
      <vt:lpstr>Creating the Model</vt:lpstr>
      <vt:lpstr>Advanced Features</vt:lpstr>
      <vt:lpstr>Integration with KB</vt:lpstr>
      <vt:lpstr>Survey</vt:lpstr>
      <vt:lpstr>Wit.AI</vt:lpstr>
      <vt:lpstr>IBM Watson</vt:lpstr>
      <vt:lpstr>Microsoft LUIS</vt:lpstr>
      <vt:lpstr>Chatfuel</vt:lpstr>
      <vt:lpstr>Summary</vt:lpstr>
    </vt:vector>
  </TitlesOfParts>
  <Manager/>
  <Company>Stanford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LSA.303 Introduction to Computational Linguistics</dc:title>
  <dc:subject/>
  <dc:creator>Dan Jurafsky</dc:creator>
  <cp:keywords/>
  <dc:description/>
  <cp:lastModifiedBy>GIUSEPPE ATTARDI</cp:lastModifiedBy>
  <cp:revision>445</cp:revision>
  <dcterms:created xsi:type="dcterms:W3CDTF">2011-03-01T05:19:33Z</dcterms:created>
  <dcterms:modified xsi:type="dcterms:W3CDTF">2018-05-21T15:18:29Z</dcterms:modified>
  <cp:category/>
</cp:coreProperties>
</file>