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52" r:id="rId82"/>
  </p:sldIdLst>
  <p:sldSz cx="9144000" cy="5148263"/>
  <p:notesSz cx="5148263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6A6C750-21FF-ADD9-DAC0-9351C33148DC}">
  <a:tblStyle styleId="{4A8E6CE4-D4D2-5755-EC21-BB8BE9F3449B}" styleName="Light Style 1 - Accent 4">
    <a:wholeTbl>
      <a:tcTxStyle>
        <a:fontRef idx="minor">
          <a:srgbClr val="000000"/>
        </a:fontRef>
        <a:schemeClr val="tx1"/>
      </a:tcTxStyle>
      <a:tcStyle>
        <a:tcBdr>
          <a:left>
            <a:ln w="12700">
              <a:noFill/>
            </a:ln>
          </a:left>
          <a:right>
            <a:ln w="12700">
              <a:noFill/>
            </a:ln>
          </a:right>
          <a:top>
            <a:ln w="12700">
              <a:solidFill>
                <a:schemeClr val="accent4"/>
              </a:solidFill>
            </a:ln>
          </a:top>
          <a:bottom>
            <a:ln w="12700">
              <a:solidFill>
                <a:schemeClr val="accent4"/>
              </a:solidFill>
            </a:ln>
          </a:bottom>
          <a:insideH>
            <a:ln w="12700">
              <a:noFill/>
            </a:ln>
          </a:insideH>
          <a:insideV>
            <a:ln w="12700"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band2V>
      <a:tcStyle>
        <a:tcBdr/>
        <a:fill>
          <a:solidFill>
            <a:schemeClr val="accent4">
              <a:alpha val="20000"/>
            </a:schemeClr>
          </a:solidFill>
        </a:fill>
      </a:tcStyle>
    </a:band2V>
    <a:lastCol>
      <a:tcStyle>
        <a:tcBdr/>
      </a:tcStyle>
    </a:lastCol>
    <a:firstCol>
      <a:tcStyle>
        <a:tcBdr/>
      </a:tcStyle>
    </a:firstCol>
    <a:lastRow>
      <a:tcStyle>
        <a:tcBdr>
          <a:top>
            <a:ln w="12700">
              <a:solidFill>
                <a:schemeClr val="accent4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Style>
        <a:tcBdr>
          <a:bottom>
            <a:ln w="12700">
              <a:solidFill>
                <a:schemeClr val="accent4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E6A6C750-21FF-ADD9-DAC0-9351C33148DC}" styleName="Light Style 1 - Accent 3">
    <a:wholeTbl>
      <a:tcTxStyle>
        <a:fontRef idx="minor">
          <a:srgbClr val="000000"/>
        </a:fontRef>
        <a:schemeClr val="tx1"/>
      </a:tcTxStyle>
      <a:tcStyle>
        <a:tcBdr>
          <a:left>
            <a:ln w="12700">
              <a:noFill/>
            </a:ln>
          </a:left>
          <a:right>
            <a:ln w="12700">
              <a:noFill/>
            </a:ln>
          </a:right>
          <a:top>
            <a:ln w="12700">
              <a:solidFill>
                <a:schemeClr val="accent3"/>
              </a:solidFill>
            </a:ln>
          </a:top>
          <a:bottom>
            <a:ln w="12700">
              <a:solidFill>
                <a:schemeClr val="accent3"/>
              </a:solidFill>
            </a:ln>
          </a:bottom>
          <a:insideH>
            <a:ln w="12700">
              <a:noFill/>
            </a:ln>
          </a:insideH>
          <a:insideV>
            <a:ln w="12700"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band2V>
      <a:tcStyle>
        <a:tcBdr/>
        <a:fill>
          <a:solidFill>
            <a:schemeClr val="accent3">
              <a:alpha val="20000"/>
            </a:schemeClr>
          </a:solidFill>
        </a:fill>
      </a:tcStyle>
    </a:band2V>
    <a:lastCol>
      <a:tcStyle>
        <a:tcBdr/>
      </a:tcStyle>
    </a:lastCol>
    <a:firstCol>
      <a:tcStyle>
        <a:tcBdr/>
      </a:tcStyle>
    </a:firstCol>
    <a:lastRow>
      <a:tcStyle>
        <a:tcBdr>
          <a:top>
            <a:ln w="12700">
              <a:solidFill>
                <a:schemeClr val="accent3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Style>
        <a:tcBdr>
          <a:bottom>
            <a:ln w="12700">
              <a:solidFill>
                <a:schemeClr val="accent3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FD875A8E-439E-04A6-C1D3-0AA3331130F5}" styleName="Light Style 3 - Accent 4">
    <a:wholeTbl>
      <a:tcTxStyle>
        <a:fontRef idx="minor">
          <a:srgbClr val="000000"/>
        </a:fontRef>
        <a:schemeClr val="tx1"/>
      </a:tcTxStyle>
      <a:tcStyle>
        <a:tcBdr>
          <a:left>
            <a:ln w="12700">
              <a:solidFill>
                <a:schemeClr val="accent4"/>
              </a:solidFill>
            </a:ln>
          </a:left>
          <a:right>
            <a:ln w="12700">
              <a:solidFill>
                <a:schemeClr val="accent4"/>
              </a:solidFill>
            </a:ln>
          </a:right>
          <a:top>
            <a:ln w="12700">
              <a:solidFill>
                <a:schemeClr val="accent4"/>
              </a:solidFill>
            </a:ln>
          </a:top>
          <a:bottom>
            <a:ln w="12700">
              <a:solidFill>
                <a:schemeClr val="accent4"/>
              </a:solidFill>
            </a:ln>
          </a:bottom>
          <a:insideH>
            <a:ln w="12700">
              <a:solidFill>
                <a:schemeClr val="accent4"/>
              </a:solidFill>
            </a:ln>
          </a:insideH>
          <a:insideV>
            <a:ln w="12700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band2V>
      <a:tcStyle>
        <a:tcBdr/>
        <a:fill>
          <a:solidFill>
            <a:schemeClr val="accent4">
              <a:alpha val="20000"/>
            </a:schemeClr>
          </a:solidFill>
        </a:fill>
      </a:tcStyle>
    </a:band2V>
    <a:lastCol>
      <a:tcStyle>
        <a:tcBdr/>
      </a:tcStyle>
    </a:lastCol>
    <a:firstCol>
      <a:tcStyle>
        <a:tcBdr/>
      </a:tcStyle>
    </a:firstCol>
    <a:lastRow>
      <a:tcStyle>
        <a:tcBdr>
          <a:top>
            <a:ln w="50800">
              <a:solidFill>
                <a:schemeClr val="accent4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Style>
        <a:tcBdr>
          <a:bottom>
            <a:ln w="25400">
              <a:solidFill>
                <a:schemeClr val="accent4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7" autoAdjust="0"/>
    <p:restoredTop sz="94660"/>
  </p:normalViewPr>
  <p:slideViewPr>
    <p:cSldViewPr>
      <p:cViewPr varScale="1">
        <p:scale>
          <a:sx n="80" d="100"/>
          <a:sy n="80" d="100"/>
        </p:scale>
        <p:origin x="30" y="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4"/>
            <a:ext cx="1447800" cy="5147072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76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47800" y="1086856"/>
            <a:ext cx="7694614" cy="1315667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76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2631334"/>
            <a:ext cx="4724400" cy="114406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760"/>
          </a:p>
        </p:txBody>
      </p:sp>
      <p:sp>
        <p:nvSpPr>
          <p:cNvPr id="64717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1966958" y="1229863"/>
            <a:ext cx="6968039" cy="1029653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471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3088958"/>
            <a:ext cx="6400800" cy="1315667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186276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2_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685800" y="959579"/>
            <a:ext cx="3810000" cy="3945321"/>
          </a:xfrm>
        </p:spPr>
        <p:txBody>
          <a:bodyPr/>
          <a:lstStyle>
            <a:lvl1pPr>
              <a:defRPr sz="2800" b="0">
                <a:latin typeface="Calibri"/>
              </a:defRPr>
            </a:lvl1pPr>
            <a:lvl2pPr>
              <a:defRPr sz="2400" b="0">
                <a:latin typeface="Calibri"/>
              </a:defRPr>
            </a:lvl2pPr>
            <a:lvl3pPr>
              <a:defRPr sz="2000" b="0">
                <a:latin typeface="Calibri"/>
              </a:defRPr>
            </a:lvl3pPr>
            <a:lvl4pPr>
              <a:defRPr sz="1800" b="0">
                <a:latin typeface="Calibri"/>
              </a:defRPr>
            </a:lvl4pPr>
            <a:lvl5pPr>
              <a:defRPr sz="1800" b="0">
                <a:latin typeface="Calibr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648200" y="959579"/>
            <a:ext cx="3810000" cy="3945320"/>
          </a:xfrm>
        </p:spPr>
        <p:txBody>
          <a:bodyPr/>
          <a:lstStyle>
            <a:lvl1pPr>
              <a:defRPr sz="2800" b="0">
                <a:latin typeface="Calibri"/>
              </a:defRPr>
            </a:lvl1pPr>
            <a:lvl2pPr>
              <a:defRPr sz="2400" b="0">
                <a:latin typeface="Calibri"/>
              </a:defRPr>
            </a:lvl2pPr>
            <a:lvl3pPr>
              <a:defRPr sz="2000" b="0">
                <a:latin typeface="Calibri"/>
              </a:defRPr>
            </a:lvl3pPr>
            <a:lvl4pPr>
              <a:defRPr sz="1800" b="0">
                <a:latin typeface="Calibri"/>
              </a:defRPr>
            </a:lvl4pPr>
            <a:lvl5pPr>
              <a:defRPr sz="1800" b="0">
                <a:latin typeface="Calibr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</p:spTree>
  </p:cSld>
  <p:clrMapOvr>
    <a:masterClrMapping/>
  </p:clrMapOvr>
  <p:hf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1_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</p:spTree>
  </p:cSld>
  <p:clrMapOvr>
    <a:masterClrMapping/>
  </p:clrMapOvr>
  <p:hf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1_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1" y="-1"/>
            <a:ext cx="7892256" cy="566777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67891" marR="0" indent="-267891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 sz="2000" b="0">
                <a:latin typeface="Calibri" pitchFamily="34" charset="0"/>
              </a:defRPr>
            </a:lvl1pPr>
            <a:lvl2pPr marL="471488" marR="0" indent="-203597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 sz="2000" b="0">
                <a:latin typeface="Calibri" pitchFamily="34" charset="0"/>
              </a:defRPr>
            </a:lvl2pPr>
            <a:lvl3pPr marL="675085" marR="0" indent="-192881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Tx/>
              <a:buFontTx/>
              <a:buChar char="•"/>
              <a:tabLst/>
              <a:defRPr sz="2000" b="0">
                <a:latin typeface="Calibri" pitchFamily="34" charset="0"/>
              </a:defRPr>
            </a:lvl3pPr>
            <a:lvl4pPr marL="803672" marR="0" indent="-128588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 sz="2000" b="0">
                <a:latin typeface="Calibri" pitchFamily="34" charset="0"/>
              </a:defRPr>
            </a:lvl4pPr>
            <a:lvl5pPr marL="942975" marR="0" indent="-139304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Tx/>
              <a:buFontTx/>
              <a:buChar char="•"/>
              <a:tabLst/>
              <a:defRPr sz="2400" b="0">
                <a:latin typeface="Calibri" pitchFamily="34" charset="0"/>
              </a:defRPr>
            </a:lvl5pPr>
          </a:lstStyle>
          <a:p>
            <a:pPr marL="267891" marR="0" lvl="0" indent="-267891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Edit Master text styles</a:t>
            </a:r>
          </a:p>
          <a:p>
            <a:pPr marL="267891" marR="0" lvl="1" indent="-267891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Second level</a:t>
            </a:r>
          </a:p>
          <a:p>
            <a:pPr marL="267891" marR="0" lvl="2" indent="-267891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Third level</a:t>
            </a:r>
          </a:p>
          <a:p>
            <a:pPr marL="267891" marR="0" lvl="3" indent="-267891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Fourth level</a:t>
            </a:r>
          </a:p>
          <a:p>
            <a:pPr marL="267891" marR="0" lvl="4" indent="-267891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84565"/>
      </p:ext>
    </p:extLst>
  </p:cSld>
  <p:clrMapOvr>
    <a:masterClrMapping/>
  </p:clrMapOvr>
  <p:hf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-1"/>
            <a:ext cx="7968458" cy="566777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1100" y="959628"/>
            <a:ext cx="3619500" cy="3945523"/>
          </a:xfrm>
        </p:spPr>
        <p:txBody>
          <a:bodyPr/>
          <a:lstStyle>
            <a:lvl1pPr>
              <a:defRPr sz="2000" b="0">
                <a:latin typeface="Calibri" pitchFamily="34" charset="0"/>
              </a:defRPr>
            </a:lvl1pPr>
            <a:lvl2pPr>
              <a:defRPr sz="1800" b="0">
                <a:latin typeface="Calibri" pitchFamily="34" charset="0"/>
              </a:defRPr>
            </a:lvl2pPr>
            <a:lvl3pPr>
              <a:defRPr sz="1600" b="0">
                <a:latin typeface="Calibri" pitchFamily="34" charset="0"/>
              </a:defRPr>
            </a:lvl3pPr>
            <a:lvl4pPr>
              <a:defRPr sz="1400" b="0">
                <a:latin typeface="Calibri" pitchFamily="34" charset="0"/>
              </a:defRPr>
            </a:lvl4pPr>
            <a:lvl5pPr>
              <a:defRPr sz="1400" b="0">
                <a:latin typeface="Calibri" pitchFamily="34" charset="0"/>
              </a:defRPr>
            </a:lvl5pPr>
            <a:lvl6pPr>
              <a:defRPr sz="760"/>
            </a:lvl6pPr>
            <a:lvl7pPr>
              <a:defRPr sz="760"/>
            </a:lvl7pPr>
            <a:lvl8pPr>
              <a:defRPr sz="760"/>
            </a:lvl8pPr>
            <a:lvl9pPr>
              <a:defRPr sz="76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6825" y="959629"/>
            <a:ext cx="3619500" cy="3945522"/>
          </a:xfrm>
        </p:spPr>
        <p:txBody>
          <a:bodyPr/>
          <a:lstStyle>
            <a:lvl1pPr marL="267891" marR="0" indent="-267891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 sz="2000" b="0">
                <a:latin typeface="Calibri" pitchFamily="34" charset="0"/>
              </a:defRPr>
            </a:lvl1pPr>
            <a:lvl2pPr marL="471488" marR="0" indent="-203597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 sz="2000" b="0">
                <a:latin typeface="Calibri" pitchFamily="34" charset="0"/>
              </a:defRPr>
            </a:lvl2pPr>
            <a:lvl3pPr marL="675085" marR="0" indent="-192881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Tx/>
              <a:buFontTx/>
              <a:buChar char="•"/>
              <a:tabLst/>
              <a:defRPr sz="2000" b="0">
                <a:latin typeface="Calibri" pitchFamily="34" charset="0"/>
              </a:defRPr>
            </a:lvl3pPr>
            <a:lvl4pPr marL="803672" marR="0" indent="-128588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 sz="2000" b="0">
                <a:latin typeface="Calibri" pitchFamily="34" charset="0"/>
              </a:defRPr>
            </a:lvl4pPr>
            <a:lvl5pPr marL="942975" marR="0" indent="-139304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Tx/>
              <a:buFontTx/>
              <a:buChar char="•"/>
              <a:tabLst/>
              <a:defRPr sz="2400" b="0">
                <a:latin typeface="Calibri" pitchFamily="34" charset="0"/>
              </a:defRPr>
            </a:lvl5pPr>
            <a:lvl6pPr>
              <a:defRPr sz="760"/>
            </a:lvl6pPr>
            <a:lvl7pPr>
              <a:defRPr sz="760"/>
            </a:lvl7pPr>
            <a:lvl8pPr>
              <a:defRPr sz="760"/>
            </a:lvl8pPr>
            <a:lvl9pPr>
              <a:defRPr sz="760"/>
            </a:lvl9pPr>
          </a:lstStyle>
          <a:p>
            <a:pPr marL="267891" marR="0" lvl="0" indent="-267891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Edit Master text styles</a:t>
            </a:r>
          </a:p>
          <a:p>
            <a:pPr marL="267891" marR="0" lvl="1" indent="-267891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Second level</a:t>
            </a:r>
          </a:p>
          <a:p>
            <a:pPr marL="267891" marR="0" lvl="2" indent="-267891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Third level</a:t>
            </a:r>
          </a:p>
          <a:p>
            <a:pPr marL="267891" marR="0" lvl="3" indent="-267891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Fourth level</a:t>
            </a:r>
          </a:p>
          <a:p>
            <a:pPr marL="267891" marR="0" lvl="4" indent="-267891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599369"/>
      </p:ext>
    </p:extLst>
  </p:cSld>
  <p:clrMapOvr>
    <a:masterClrMapping/>
  </p:clrMapOvr>
  <p:hf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-1"/>
            <a:ext cx="7968458" cy="56677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1100" y="1494709"/>
            <a:ext cx="3619500" cy="3281677"/>
          </a:xfrm>
        </p:spPr>
        <p:txBody>
          <a:bodyPr/>
          <a:lstStyle>
            <a:lvl1pPr marL="267891" marR="0" indent="-267891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 sz="2000" b="0">
                <a:latin typeface="Calibri" pitchFamily="34" charset="0"/>
              </a:defRPr>
            </a:lvl1pPr>
            <a:lvl2pPr marL="471488" marR="0" indent="-203597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 sz="2000" b="0">
                <a:latin typeface="Calibri" pitchFamily="34" charset="0"/>
              </a:defRPr>
            </a:lvl2pPr>
            <a:lvl3pPr marL="675085" marR="0" indent="-192881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Tx/>
              <a:buFontTx/>
              <a:buChar char="•"/>
              <a:tabLst/>
              <a:defRPr sz="2000" b="0">
                <a:latin typeface="Calibri" pitchFamily="34" charset="0"/>
              </a:defRPr>
            </a:lvl3pPr>
            <a:lvl4pPr marL="803672" marR="0" indent="-128588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 sz="2000" b="0">
                <a:latin typeface="Calibri" pitchFamily="34" charset="0"/>
              </a:defRPr>
            </a:lvl4pPr>
            <a:lvl5pPr marL="942975" marR="0" indent="-139304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Tx/>
              <a:buFontTx/>
              <a:buChar char="•"/>
              <a:tabLst/>
              <a:defRPr sz="1400" b="0">
                <a:latin typeface="Calibri" pitchFamily="34" charset="0"/>
              </a:defRPr>
            </a:lvl5pPr>
            <a:lvl6pPr>
              <a:defRPr sz="760"/>
            </a:lvl6pPr>
            <a:lvl7pPr>
              <a:defRPr sz="760"/>
            </a:lvl7pPr>
            <a:lvl8pPr>
              <a:defRPr sz="760"/>
            </a:lvl8pPr>
            <a:lvl9pPr>
              <a:defRPr sz="760"/>
            </a:lvl9pPr>
          </a:lstStyle>
          <a:p>
            <a:pPr marL="267891" marR="0" lvl="0" indent="-267891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Edit Master text styles</a:t>
            </a:r>
          </a:p>
          <a:p>
            <a:pPr marL="267891" marR="0" lvl="1" indent="-267891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Second level</a:t>
            </a:r>
          </a:p>
          <a:p>
            <a:pPr marL="267891" marR="0" lvl="2" indent="-267891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Third level</a:t>
            </a:r>
          </a:p>
          <a:p>
            <a:pPr marL="267891" marR="0" lvl="3" indent="-267891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Fourth level</a:t>
            </a:r>
          </a:p>
          <a:p>
            <a:pPr marL="267891" marR="0" lvl="4" indent="-267891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Fifth level</a:t>
            </a:r>
            <a:endParaRPr kumimoji="1" lang="en-US" sz="13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6825" y="1494709"/>
            <a:ext cx="3619500" cy="3281677"/>
          </a:xfrm>
        </p:spPr>
        <p:txBody>
          <a:bodyPr/>
          <a:lstStyle>
            <a:lvl1pPr marL="267891" marR="0" indent="-267891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 sz="1181" b="0">
                <a:latin typeface="Calibri" pitchFamily="34" charset="0"/>
              </a:defRPr>
            </a:lvl1pPr>
            <a:lvl2pPr marL="471488" marR="0" indent="-203597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 sz="1013" b="0">
                <a:latin typeface="Calibri" pitchFamily="34" charset="0"/>
              </a:defRPr>
            </a:lvl2pPr>
            <a:lvl3pPr marL="675085" marR="0" indent="-192881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Tx/>
              <a:buFontTx/>
              <a:buChar char="•"/>
              <a:tabLst/>
              <a:defRPr sz="844" b="0">
                <a:latin typeface="Calibri" pitchFamily="34" charset="0"/>
              </a:defRPr>
            </a:lvl3pPr>
            <a:lvl4pPr marL="803672" marR="0" indent="-128588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 sz="760" b="0">
                <a:latin typeface="Calibri" pitchFamily="34" charset="0"/>
              </a:defRPr>
            </a:lvl4pPr>
            <a:lvl5pPr marL="942975" marR="0" indent="-139304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Tx/>
              <a:buFontTx/>
              <a:buChar char="•"/>
              <a:tabLst/>
              <a:defRPr sz="760" b="0">
                <a:latin typeface="Calibri" pitchFamily="34" charset="0"/>
              </a:defRPr>
            </a:lvl5pPr>
            <a:lvl6pPr>
              <a:defRPr sz="760"/>
            </a:lvl6pPr>
            <a:lvl7pPr>
              <a:defRPr sz="760"/>
            </a:lvl7pPr>
            <a:lvl8pPr>
              <a:defRPr sz="760"/>
            </a:lvl8pPr>
            <a:lvl9pPr>
              <a:defRPr sz="760"/>
            </a:lvl9pPr>
          </a:lstStyle>
          <a:p>
            <a:pPr marL="267891" marR="0" lvl="0" indent="-267891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Edit Master text styles</a:t>
            </a:r>
          </a:p>
          <a:p>
            <a:pPr marL="267891" marR="0" lvl="1" indent="-267891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Second level</a:t>
            </a:r>
          </a:p>
          <a:p>
            <a:pPr marL="267891" marR="0" lvl="2" indent="-267891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Third level</a:t>
            </a:r>
          </a:p>
          <a:p>
            <a:pPr marL="267891" marR="0" lvl="3" indent="-267891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Fourth level</a:t>
            </a:r>
          </a:p>
          <a:p>
            <a:pPr marL="267891" marR="0" lvl="4" indent="-267891" algn="l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Fifth level</a:t>
            </a:r>
            <a:endParaRPr kumimoji="1" lang="en-US" sz="13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5076825" y="873138"/>
            <a:ext cx="3619500" cy="501717"/>
          </a:xfr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</a:defRPr>
            </a:lvl1pPr>
            <a:lvl2pPr marL="192881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81100" y="873137"/>
            <a:ext cx="3619500" cy="501717"/>
          </a:xfr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</a:defRPr>
            </a:lvl1pPr>
            <a:lvl2pPr marL="192881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3676808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80" y="-1"/>
            <a:ext cx="7803576" cy="5667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304298"/>
      </p:ext>
    </p:extLst>
  </p:cSld>
  <p:clrMapOvr>
    <a:masterClrMapping/>
  </p:clrMapOvr>
  <p:hf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0444672"/>
      </p:ext>
    </p:extLst>
  </p:cSld>
  <p:clrMapOvr>
    <a:masterClrMapping/>
  </p:clrMapOvr>
  <p:hf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765" y="0"/>
            <a:ext cx="7772400" cy="5560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30765" y="1103780"/>
            <a:ext cx="3810000" cy="3630002"/>
          </a:xfrm>
        </p:spPr>
        <p:txBody>
          <a:bodyPr/>
          <a:lstStyle>
            <a:lvl1pPr>
              <a:defRPr b="0">
                <a:latin typeface="Tw Cen MT" pitchFamily="34" charset="0"/>
              </a:defRPr>
            </a:lvl1pPr>
            <a:lvl2pPr>
              <a:defRPr b="0">
                <a:latin typeface="Tw Cen MT" pitchFamily="34" charset="0"/>
              </a:defRPr>
            </a:lvl2pPr>
            <a:lvl3pPr>
              <a:defRPr b="0">
                <a:latin typeface="Tw Cen MT" pitchFamily="34" charset="0"/>
              </a:defRPr>
            </a:lvl3pPr>
            <a:lvl4pPr>
              <a:defRPr b="0">
                <a:latin typeface="Tw Cen MT" pitchFamily="34" charset="0"/>
              </a:defRPr>
            </a:lvl4pPr>
            <a:lvl5pPr>
              <a:defRPr sz="1350" b="0">
                <a:latin typeface="Tw Cen MT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3165" y="1103780"/>
            <a:ext cx="3810000" cy="3630002"/>
          </a:xfrm>
        </p:spPr>
        <p:txBody>
          <a:bodyPr/>
          <a:lstStyle>
            <a:lvl1pPr>
              <a:defRPr b="0">
                <a:latin typeface="Tw Cen MT" pitchFamily="34" charset="0"/>
              </a:defRPr>
            </a:lvl1pPr>
            <a:lvl2pPr>
              <a:defRPr b="0">
                <a:latin typeface="Tw Cen MT" pitchFamily="34" charset="0"/>
              </a:defRPr>
            </a:lvl2pPr>
            <a:lvl3pPr>
              <a:defRPr b="0">
                <a:latin typeface="Tw Cen MT" pitchFamily="34" charset="0"/>
              </a:defRPr>
            </a:lvl3pPr>
            <a:lvl4pPr>
              <a:defRPr b="0">
                <a:latin typeface="Tw Cen MT" pitchFamily="34" charset="0"/>
              </a:defRPr>
            </a:lvl4pPr>
            <a:lvl5pPr>
              <a:defRPr sz="1350" b="0">
                <a:latin typeface="Tw Cen MT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636494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1_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447800" cy="5146808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086800"/>
            <a:ext cx="9142413" cy="1315598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2631199"/>
            <a:ext cx="4724399" cy="114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377591" y="1229800"/>
            <a:ext cx="7772400" cy="10295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2057400" y="3088800"/>
            <a:ext cx="6400800" cy="1315598"/>
          </a:xfrm>
        </p:spPr>
        <p:txBody>
          <a:bodyPr/>
          <a:lstStyle>
            <a:lvl1pPr marL="0" indent="0" algn="ctr">
              <a:buFont typeface="Wingdings"/>
              <a:buNone/>
              <a:defRPr b="0">
                <a:latin typeface="Tw Cen MT"/>
              </a:defRPr>
            </a:lvl1pPr>
          </a:lstStyle>
          <a:p>
            <a:pPr>
              <a:defRPr/>
            </a:pPr>
            <a:r>
              <a:rPr lang="en-US"/>
              <a:t>Click to edit Master subtitle style</a:t>
            </a:r>
          </a:p>
        </p:txBody>
      </p:sp>
    </p:spTree>
  </p:cSld>
  <p:clrMapOvr>
    <a:masterClrMapping/>
  </p:clrMapOvr>
  <p:hf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1_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>
            <a:lvl1pPr>
              <a:defRPr b="0">
                <a:latin typeface="Calibri"/>
              </a:defRPr>
            </a:lvl1pPr>
            <a:lvl2pPr>
              <a:defRPr b="0">
                <a:latin typeface="Calibri"/>
              </a:defRPr>
            </a:lvl2pPr>
            <a:lvl3pPr>
              <a:defRPr b="0">
                <a:latin typeface="Calibri"/>
              </a:defRPr>
            </a:lvl3pPr>
            <a:lvl4pPr>
              <a:defRPr b="0">
                <a:latin typeface="Calibri"/>
              </a:defRPr>
            </a:lvl4pPr>
            <a:lvl5pPr>
              <a:defRPr b="0">
                <a:latin typeface="Calibri"/>
              </a:defRPr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</p:spTree>
  </p:cSld>
  <p:clrMapOvr>
    <a:masterClrMapping/>
  </p:clrMapOvr>
  <p:hf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EDFBFB"/>
            </a:gs>
            <a:gs pos="7000">
              <a:schemeClr val="bg1">
                <a:lumMod val="65000"/>
              </a:schemeClr>
            </a:gs>
            <a:gs pos="100000">
              <a:schemeClr val="bg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-5556" y="-1"/>
            <a:ext cx="9149556" cy="566777"/>
          </a:xfrm>
          <a:prstGeom prst="rect">
            <a:avLst/>
          </a:prstGeom>
          <a:gradFill flip="none" rotWithShape="1">
            <a:gsLst>
              <a:gs pos="0">
                <a:srgbClr val="34CCCC"/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>
            <a:outerShdw blurRad="254000" dist="762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38576" tIns="19289" rIns="38576" bIns="1928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3857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13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6148" name="Rectangle 4"/>
          <p:cNvSpPr>
            <a:spLocks noChangeArrowheads="1"/>
          </p:cNvSpPr>
          <p:nvPr/>
        </p:nvSpPr>
        <p:spPr bwMode="auto">
          <a:xfrm>
            <a:off x="685800" y="4976655"/>
            <a:ext cx="7772400" cy="178641"/>
          </a:xfrm>
          <a:prstGeom prst="rect">
            <a:avLst/>
          </a:prstGeom>
          <a:gradFill rotWithShape="1">
            <a:gsLst>
              <a:gs pos="20000">
                <a:schemeClr val="bg1">
                  <a:lumMod val="75000"/>
                </a:schemeClr>
              </a:gs>
              <a:gs pos="100000">
                <a:schemeClr val="folHlink">
                  <a:gamma/>
                  <a:shade val="6313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760"/>
          </a:p>
        </p:txBody>
      </p:sp>
      <p:sp>
        <p:nvSpPr>
          <p:cNvPr id="64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57300" y="-1"/>
            <a:ext cx="7892256" cy="566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4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7300" y="930802"/>
            <a:ext cx="7200900" cy="3974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lowchart: Manual Input 2"/>
          <p:cNvSpPr/>
          <p:nvPr/>
        </p:nvSpPr>
        <p:spPr bwMode="auto">
          <a:xfrm rot="16200000" flipV="1">
            <a:off x="-1951361" y="2518136"/>
            <a:ext cx="4588521" cy="685800"/>
          </a:xfrm>
          <a:prstGeom prst="flowChartManualInput">
            <a:avLst/>
          </a:prstGeom>
          <a:gradFill>
            <a:gsLst>
              <a:gs pos="1000">
                <a:srgbClr val="34CCCC"/>
              </a:gs>
              <a:gs pos="100000">
                <a:schemeClr val="bg1"/>
              </a:gs>
            </a:gsLst>
            <a:lin ang="0" scaled="1"/>
          </a:gradFill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38576" tIns="19289" rIns="38576" bIns="1928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3857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13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31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49" r:id="rId8"/>
    <p:sldLayoutId id="2147483650" r:id="rId9"/>
    <p:sldLayoutId id="2147483651" r:id="rId10"/>
    <p:sldLayoutId id="2147483652" r:id="rId11"/>
    <p:sldLayoutId id="2147483653" r:id="rId12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856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856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856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856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5pPr>
      <a:lvl6pPr marL="192881" algn="l" rtl="0" eaLnBrk="1" fontAlgn="base" hangingPunct="1">
        <a:spcBef>
          <a:spcPct val="0"/>
        </a:spcBef>
        <a:spcAft>
          <a:spcPct val="0"/>
        </a:spcAft>
        <a:defRPr kumimoji="1" sz="1856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385763" algn="l" rtl="0" eaLnBrk="1" fontAlgn="base" hangingPunct="1">
        <a:spcBef>
          <a:spcPct val="0"/>
        </a:spcBef>
        <a:spcAft>
          <a:spcPct val="0"/>
        </a:spcAft>
        <a:defRPr kumimoji="1" sz="1856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578644" algn="l" rtl="0" eaLnBrk="1" fontAlgn="base" hangingPunct="1">
        <a:spcBef>
          <a:spcPct val="0"/>
        </a:spcBef>
        <a:spcAft>
          <a:spcPct val="0"/>
        </a:spcAft>
        <a:defRPr kumimoji="1" sz="1856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771525" algn="l" rtl="0" eaLnBrk="1" fontAlgn="base" hangingPunct="1">
        <a:spcBef>
          <a:spcPct val="0"/>
        </a:spcBef>
        <a:spcAft>
          <a:spcPct val="0"/>
        </a:spcAft>
        <a:defRPr kumimoji="1" sz="1856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267891" indent="-267891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000" b="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+mn-ea"/>
          <a:cs typeface="+mn-cs"/>
        </a:defRPr>
      </a:lvl1pPr>
      <a:lvl2pPr marL="471488" indent="-203597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kumimoji="1" sz="1800" b="0">
          <a:solidFill>
            <a:schemeClr val="tx1"/>
          </a:solidFill>
          <a:latin typeface="Calibri" pitchFamily="34" charset="0"/>
        </a:defRPr>
      </a:lvl2pPr>
      <a:lvl3pPr marL="675085" indent="-192881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600" b="0">
          <a:solidFill>
            <a:schemeClr val="tx1"/>
          </a:solidFill>
          <a:latin typeface="Calibri" pitchFamily="34" charset="0"/>
        </a:defRPr>
      </a:lvl3pPr>
      <a:lvl4pPr marL="803672" indent="-128588" algn="l" rtl="0" eaLnBrk="1" fontAlgn="base" hangingPunct="1">
        <a:spcBef>
          <a:spcPct val="20000"/>
        </a:spcBef>
        <a:spcAft>
          <a:spcPct val="0"/>
        </a:spcAft>
        <a:buChar char="–"/>
        <a:defRPr kumimoji="1" sz="1600" b="0">
          <a:solidFill>
            <a:schemeClr val="tx1"/>
          </a:solidFill>
          <a:latin typeface="Calibri" pitchFamily="34" charset="0"/>
        </a:defRPr>
      </a:lvl4pPr>
      <a:lvl5pPr marL="942975" indent="-139304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400" b="0">
          <a:solidFill>
            <a:schemeClr val="tx1"/>
          </a:solidFill>
          <a:latin typeface="Calibri" pitchFamily="34" charset="0"/>
        </a:defRPr>
      </a:lvl5pPr>
      <a:lvl6pPr marL="1060847" indent="-96441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844" b="1">
          <a:solidFill>
            <a:schemeClr val="tx1"/>
          </a:solidFill>
          <a:latin typeface="+mn-lt"/>
        </a:defRPr>
      </a:lvl6pPr>
      <a:lvl7pPr marL="1253729" indent="-96441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844" b="1">
          <a:solidFill>
            <a:schemeClr val="tx1"/>
          </a:solidFill>
          <a:latin typeface="+mn-lt"/>
        </a:defRPr>
      </a:lvl7pPr>
      <a:lvl8pPr marL="1446610" indent="-96441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844" b="1">
          <a:solidFill>
            <a:schemeClr val="tx1"/>
          </a:solidFill>
          <a:latin typeface="+mn-lt"/>
        </a:defRPr>
      </a:lvl8pPr>
      <a:lvl9pPr marL="1639491" indent="-96441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844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2881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3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8644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1525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4406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7288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0169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996449" y="1229863"/>
            <a:ext cx="6968039" cy="1029653"/>
          </a:xfrm>
        </p:spPr>
        <p:txBody>
          <a:bodyPr/>
          <a:lstStyle/>
          <a:p>
            <a:pPr>
              <a:defRPr/>
            </a:pPr>
            <a:r>
              <a:rPr lang="en-US"/>
              <a:t>Basic Text Processing</a:t>
            </a:r>
            <a:endParaRPr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 bwMode="auto"/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6" name="TextBox 3"/>
          <p:cNvSpPr>
            <a:spLocks/>
          </p:cNvSpPr>
          <p:nvPr/>
        </p:nvSpPr>
        <p:spPr bwMode="auto">
          <a:xfrm>
            <a:off x="-1" y="4690400"/>
            <a:ext cx="9149991" cy="2769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 algn="ctr">
              <a:defRPr/>
            </a:pPr>
            <a:r>
              <a:rPr lang="en-US" sz="1200" i="1" dirty="0">
                <a:solidFill>
                  <a:srgbClr val="404040"/>
                </a:solidFill>
              </a:rPr>
              <a:t>IP notices: slides from D. </a:t>
            </a:r>
            <a:r>
              <a:rPr lang="en-US" sz="1200" i="1" dirty="0" err="1">
                <a:solidFill>
                  <a:srgbClr val="404040"/>
                </a:solidFill>
              </a:rPr>
              <a:t>Jurafsy</a:t>
            </a:r>
            <a:r>
              <a:rPr lang="en-US" sz="1200" i="1" dirty="0">
                <a:solidFill>
                  <a:srgbClr val="404040"/>
                </a:solidFill>
              </a:rPr>
              <a:t>, C. Manning and S. </a:t>
            </a:r>
            <a:r>
              <a:rPr lang="en-US" sz="1200" i="1" dirty="0" err="1">
                <a:solidFill>
                  <a:srgbClr val="404040"/>
                </a:solidFill>
              </a:rPr>
              <a:t>Batzoglou</a:t>
            </a:r>
            <a:endParaRPr lang="en-US" sz="1200" i="1" dirty="0">
              <a:solidFill>
                <a:srgbClr val="40404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/>
              <a:t>Errors</a:t>
            </a:r>
            <a:endParaRPr sz="400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2400" dirty="0">
                <a:ea typeface="+mn-ea"/>
              </a:rPr>
              <a:t>The process we just went through was based on </a:t>
            </a:r>
            <a:r>
              <a:rPr lang="en-US" sz="2400" dirty="0">
                <a:solidFill>
                  <a:srgbClr val="A50021"/>
                </a:solidFill>
                <a:ea typeface="+mn-ea"/>
              </a:rPr>
              <a:t>fixing two kinds of errors</a:t>
            </a:r>
            <a:endParaRPr dirty="0"/>
          </a:p>
          <a:p>
            <a:pPr lvl="1">
              <a:defRPr/>
            </a:pPr>
            <a:r>
              <a:rPr lang="en-US" sz="1800" dirty="0">
                <a:ea typeface="ＭＳ Ｐゴシック"/>
              </a:rPr>
              <a:t>Matching strings that we should not have matched (</a:t>
            </a:r>
            <a:r>
              <a:rPr lang="en-US" sz="1800" dirty="0">
                <a:solidFill>
                  <a:srgbClr val="A50021"/>
                </a:solidFill>
                <a:ea typeface="ＭＳ Ｐゴシック"/>
              </a:rPr>
              <a:t>the</a:t>
            </a:r>
            <a:r>
              <a:rPr lang="en-US" sz="1800" dirty="0">
                <a:ea typeface="ＭＳ Ｐゴシック"/>
              </a:rPr>
              <a:t>re, </a:t>
            </a:r>
            <a:r>
              <a:rPr lang="en-US" sz="1800" dirty="0">
                <a:solidFill>
                  <a:srgbClr val="A50021"/>
                </a:solidFill>
                <a:ea typeface="ＭＳ Ｐゴシック"/>
              </a:rPr>
              <a:t>the</a:t>
            </a:r>
            <a:r>
              <a:rPr lang="en-US" sz="1800" dirty="0">
                <a:ea typeface="ＭＳ Ｐゴシック"/>
              </a:rPr>
              <a:t>n, o</a:t>
            </a:r>
            <a:r>
              <a:rPr lang="en-US" sz="1800" dirty="0">
                <a:solidFill>
                  <a:srgbClr val="A50021"/>
                </a:solidFill>
                <a:ea typeface="ＭＳ Ｐゴシック"/>
              </a:rPr>
              <a:t>the</a:t>
            </a:r>
            <a:r>
              <a:rPr lang="en-US" sz="1800" dirty="0">
                <a:ea typeface="ＭＳ Ｐゴシック"/>
              </a:rPr>
              <a:t>r)</a:t>
            </a:r>
            <a:endParaRPr dirty="0"/>
          </a:p>
          <a:p>
            <a:pPr lvl="2">
              <a:defRPr/>
            </a:pPr>
            <a:r>
              <a:rPr lang="en-US" sz="2000" dirty="0">
                <a:solidFill>
                  <a:srgbClr val="A50021"/>
                </a:solidFill>
                <a:ea typeface="ＭＳ Ｐゴシック"/>
              </a:rPr>
              <a:t>False positives (Type I)</a:t>
            </a:r>
            <a:endParaRPr dirty="0"/>
          </a:p>
          <a:p>
            <a:pPr lvl="1">
              <a:defRPr/>
            </a:pPr>
            <a:r>
              <a:rPr lang="en-US" sz="1800" dirty="0">
                <a:ea typeface="ＭＳ Ｐゴシック"/>
              </a:rPr>
              <a:t>Not matching things that we should have matched (The)</a:t>
            </a:r>
            <a:endParaRPr sz="1800" dirty="0">
              <a:ea typeface="ＭＳ Ｐゴシック"/>
            </a:endParaRPr>
          </a:p>
          <a:p>
            <a:pPr lvl="2">
              <a:defRPr/>
            </a:pPr>
            <a:r>
              <a:rPr lang="en-US" sz="2000" dirty="0">
                <a:solidFill>
                  <a:srgbClr val="A50021"/>
                </a:solidFill>
                <a:ea typeface="ＭＳ Ｐゴシック"/>
              </a:rPr>
              <a:t>False negatives (Type II)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/>
              <a:t>Errors (cont.)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2000" dirty="0">
                <a:ea typeface="+mn-ea"/>
              </a:rPr>
              <a:t>In NLP we are always dealing with these kinds of errors.</a:t>
            </a:r>
            <a:endParaRPr sz="2000" dirty="0"/>
          </a:p>
          <a:p>
            <a:pPr>
              <a:defRPr/>
            </a:pPr>
            <a:r>
              <a:rPr lang="en-US" sz="2000" dirty="0">
                <a:ea typeface="+mn-ea"/>
              </a:rPr>
              <a:t>Reducing the error rate for an application often involves two antagonistic efforts: </a:t>
            </a:r>
            <a:endParaRPr sz="2400" dirty="0"/>
          </a:p>
          <a:p>
            <a:pPr lvl="1">
              <a:defRPr/>
            </a:pPr>
            <a:r>
              <a:rPr lang="en-US" sz="1800" dirty="0">
                <a:solidFill>
                  <a:srgbClr val="008000"/>
                </a:solidFill>
                <a:ea typeface="ＭＳ Ｐゴシック"/>
              </a:rPr>
              <a:t>Increasing accuracy or precision </a:t>
            </a:r>
            <a:r>
              <a:rPr lang="en-US" sz="1800" dirty="0">
                <a:ea typeface="ＭＳ Ｐゴシック"/>
              </a:rPr>
              <a:t>(minimizing false positives)</a:t>
            </a:r>
            <a:endParaRPr sz="1800" dirty="0"/>
          </a:p>
          <a:p>
            <a:pPr lvl="1">
              <a:defRPr/>
            </a:pPr>
            <a:r>
              <a:rPr lang="en-US" sz="1800" dirty="0">
                <a:solidFill>
                  <a:srgbClr val="008000"/>
                </a:solidFill>
                <a:ea typeface="ＭＳ Ｐゴシック"/>
              </a:rPr>
              <a:t>Increasing coverage or recall </a:t>
            </a:r>
            <a:r>
              <a:rPr lang="en-US" sz="1800" dirty="0">
                <a:ea typeface="ＭＳ Ｐゴシック"/>
              </a:rPr>
              <a:t>(minimizing false negatives).</a:t>
            </a:r>
            <a:endParaRPr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/>
              <a:t>Exercise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2000" dirty="0"/>
              <a:t>Write a RE that matches a simple (not nested) HTML element</a:t>
            </a:r>
            <a:endParaRPr sz="2000" dirty="0"/>
          </a:p>
          <a:p>
            <a:pPr>
              <a:defRPr/>
            </a:pPr>
            <a:r>
              <a:rPr lang="en-US" sz="2000" dirty="0"/>
              <a:t>Write a RE that matches </a:t>
            </a:r>
            <a:r>
              <a:rPr lang="en-US" dirty="0"/>
              <a:t>email addresse</a:t>
            </a:r>
            <a:r>
              <a:rPr lang="en-US" sz="2000" dirty="0"/>
              <a:t>s</a:t>
            </a:r>
          </a:p>
          <a:p>
            <a:pPr>
              <a:defRPr/>
            </a:pPr>
            <a:r>
              <a:rPr lang="en-US" dirty="0"/>
              <a:t>Write a RE that matches URLs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/>
              <a:t>Summary</a:t>
            </a:r>
            <a:endParaRPr sz="400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2000" dirty="0">
                <a:ea typeface="+mn-ea"/>
              </a:rPr>
              <a:t>Regular expressions play a surprisingly large role</a:t>
            </a:r>
            <a:endParaRPr sz="2000" dirty="0"/>
          </a:p>
          <a:p>
            <a:pPr lvl="1">
              <a:defRPr/>
            </a:pPr>
            <a:r>
              <a:rPr lang="en-US" sz="1600" dirty="0">
                <a:ea typeface="ＭＳ Ｐゴシック"/>
              </a:rPr>
              <a:t>Sophisticated sequences of regular expressions are often the first model for any text processing text</a:t>
            </a:r>
            <a:endParaRPr sz="1600" dirty="0"/>
          </a:p>
          <a:p>
            <a:pPr>
              <a:defRPr/>
            </a:pPr>
            <a:r>
              <a:rPr lang="en-US" sz="2000" dirty="0">
                <a:ea typeface="+mn-ea"/>
              </a:rPr>
              <a:t>For many hard tasks, we use machine learning classifiers</a:t>
            </a:r>
            <a:endParaRPr sz="2000" dirty="0"/>
          </a:p>
          <a:p>
            <a:pPr lvl="1">
              <a:defRPr/>
            </a:pPr>
            <a:r>
              <a:rPr lang="en-US" sz="1600" dirty="0">
                <a:ea typeface="ＭＳ Ｐゴシック"/>
              </a:rPr>
              <a:t>But regular expressions are used as features in the classifiers</a:t>
            </a:r>
            <a:endParaRPr sz="1600" dirty="0"/>
          </a:p>
          <a:p>
            <a:pPr lvl="1">
              <a:defRPr/>
            </a:pPr>
            <a:r>
              <a:rPr lang="en-US" sz="1600" dirty="0">
                <a:ea typeface="ＭＳ Ｐゴシック"/>
              </a:rPr>
              <a:t>Can be very useful in capturing generalizations</a:t>
            </a:r>
          </a:p>
          <a:p>
            <a:pPr lvl="1">
              <a:defRPr/>
            </a:pPr>
            <a:endParaRPr lang="en-US" sz="1600" dirty="0">
              <a:ea typeface="ＭＳ Ｐゴシック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4175125"/>
            <a:ext cx="1981200" cy="257175"/>
          </a:xfrm>
          <a:prstGeom prst="rect">
            <a:avLst/>
          </a:prstGeom>
          <a:noFill/>
        </p:spPr>
        <p:txBody>
          <a:bodyPr/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>
              <a:defRPr/>
            </a:pPr>
            <a:r>
              <a:rPr lang="en-US"/>
              <a:t>13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 bwMode="auto">
          <a:xfrm>
            <a:off x="1447800" y="1258400"/>
            <a:ext cx="7010399" cy="1029599"/>
          </a:xfrm>
        </p:spPr>
        <p:txBody>
          <a:bodyPr/>
          <a:lstStyle/>
          <a:p>
            <a:pPr>
              <a:defRPr/>
            </a:pPr>
            <a:r>
              <a:rPr lang="en-US" sz="5400"/>
              <a:t>Tokenization</a:t>
            </a:r>
            <a:endParaRPr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 bwMode="auto"/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/>
              <a:t>Text Normalization</a:t>
            </a:r>
            <a:endParaRPr sz="400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>
                <a:ea typeface="+mn-ea"/>
              </a:rPr>
              <a:t>Text normalization before text analysis: </a:t>
            </a:r>
            <a:endParaRPr lang="en-US" sz="2800" dirty="0">
              <a:ea typeface="+mn-ea"/>
            </a:endParaRP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400" dirty="0">
                <a:ea typeface="ＭＳ Ｐゴシック"/>
              </a:rPr>
              <a:t>Segmenting/tokenizing words in running text</a:t>
            </a:r>
            <a:endParaRPr sz="1400" dirty="0"/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400" dirty="0">
                <a:ea typeface="ＭＳ Ｐゴシック"/>
              </a:rPr>
              <a:t>Normalizing word formats</a:t>
            </a:r>
            <a:endParaRPr sz="1400" dirty="0"/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400" dirty="0">
                <a:ea typeface="ＭＳ Ｐゴシック"/>
              </a:rPr>
              <a:t>Segmenting sentences in running text</a:t>
            </a:r>
            <a:endParaRPr lang="en-US" sz="2800" b="1" dirty="0">
              <a:ea typeface="ＭＳ Ｐゴシック"/>
            </a:endParaRPr>
          </a:p>
          <a:p>
            <a:pPr marL="0" indent="0">
              <a:buFont typeface="Wingdings"/>
              <a:buNone/>
              <a:defRPr/>
            </a:pPr>
            <a:endParaRPr lang="en-US" sz="1600" dirty="0">
              <a:ea typeface="+mn-e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5616" y="0"/>
            <a:ext cx="7418784" cy="572000"/>
          </a:xfrm>
        </p:spPr>
        <p:txBody>
          <a:bodyPr/>
          <a:lstStyle/>
          <a:p>
            <a:pPr>
              <a:defRPr/>
            </a:pPr>
            <a:r>
              <a:rPr lang="en-US" sz="4000"/>
              <a:t>Tokenization</a:t>
            </a:r>
            <a:endParaRPr sz="400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113240" y="845939"/>
            <a:ext cx="7924800" cy="3946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For </a:t>
            </a:r>
            <a:endParaRPr sz="2400" dirty="0"/>
          </a:p>
          <a:p>
            <a:pPr lvl="1">
              <a:lnSpc>
                <a:spcPct val="80000"/>
              </a:lnSpc>
              <a:defRPr/>
            </a:pPr>
            <a:r>
              <a:rPr lang="en-US" sz="1800" dirty="0"/>
              <a:t>Information retrieval</a:t>
            </a:r>
            <a:endParaRPr sz="2000" dirty="0"/>
          </a:p>
          <a:p>
            <a:pPr lvl="1">
              <a:lnSpc>
                <a:spcPct val="80000"/>
              </a:lnSpc>
              <a:defRPr/>
            </a:pPr>
            <a:r>
              <a:rPr lang="en-US" sz="1800" dirty="0"/>
              <a:t>Information extraction (detecting named entities, etc.)</a:t>
            </a:r>
            <a:endParaRPr sz="2000" dirty="0"/>
          </a:p>
          <a:p>
            <a:pPr lvl="1">
              <a:lnSpc>
                <a:spcPct val="80000"/>
              </a:lnSpc>
              <a:defRPr/>
            </a:pPr>
            <a:r>
              <a:rPr lang="en-US" sz="1800" dirty="0"/>
              <a:t>Spell-checking</a:t>
            </a:r>
            <a:endParaRPr sz="20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3 tasks</a:t>
            </a:r>
            <a:endParaRPr sz="2400" dirty="0"/>
          </a:p>
          <a:p>
            <a:pPr lvl="1">
              <a:lnSpc>
                <a:spcPct val="80000"/>
              </a:lnSpc>
              <a:defRPr/>
            </a:pPr>
            <a:r>
              <a:rPr lang="en-US" sz="1800" dirty="0"/>
              <a:t>Segmenting/tokenizing words in running text</a:t>
            </a:r>
            <a:endParaRPr sz="2000" dirty="0"/>
          </a:p>
          <a:p>
            <a:pPr lvl="1">
              <a:lnSpc>
                <a:spcPct val="80000"/>
              </a:lnSpc>
              <a:defRPr/>
            </a:pPr>
            <a:r>
              <a:rPr lang="en-US" sz="1800" dirty="0"/>
              <a:t>Normalizing word formats</a:t>
            </a:r>
            <a:endParaRPr sz="2000" dirty="0"/>
          </a:p>
          <a:p>
            <a:pPr lvl="1">
              <a:lnSpc>
                <a:spcPct val="80000"/>
              </a:lnSpc>
              <a:defRPr/>
            </a:pPr>
            <a:r>
              <a:rPr lang="en-US" sz="1800" dirty="0"/>
              <a:t>Segmenting sentences in running text</a:t>
            </a:r>
            <a:endParaRPr lang="en-US" sz="2000" b="1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Why not just periods and white-space?</a:t>
            </a:r>
            <a:endParaRPr sz="2400" dirty="0"/>
          </a:p>
          <a:p>
            <a:pPr lvl="1">
              <a:lnSpc>
                <a:spcPct val="80000"/>
              </a:lnSpc>
              <a:defRPr/>
            </a:pPr>
            <a:r>
              <a:rPr lang="en-US" sz="1800" dirty="0">
                <a:latin typeface="Courier"/>
              </a:rPr>
              <a:t>Mr. Sherwood said reaction to Sea Containers</a:t>
            </a:r>
            <a:r>
              <a:rPr lang="ja-JP" sz="1800" dirty="0">
                <a:latin typeface="Courier"/>
              </a:rPr>
              <a:t>’</a:t>
            </a:r>
            <a:r>
              <a:rPr lang="en-US" sz="1800" dirty="0">
                <a:latin typeface="Courier"/>
              </a:rPr>
              <a:t> proposal has been "very positive." In New York Stock Exchange composite trading yesterday, Sea Containers closed at $62.625, up 62.5 cents.</a:t>
            </a:r>
            <a:endParaRPr sz="2000" dirty="0"/>
          </a:p>
          <a:p>
            <a:pPr lvl="1">
              <a:lnSpc>
                <a:spcPct val="80000"/>
              </a:lnSpc>
              <a:defRPr/>
            </a:pPr>
            <a:r>
              <a:rPr lang="ja-JP" sz="1800" dirty="0">
                <a:latin typeface="Courier"/>
              </a:rPr>
              <a:t>“</a:t>
            </a:r>
            <a:r>
              <a:rPr lang="en-US" sz="1800" dirty="0">
                <a:latin typeface="Courier"/>
              </a:rPr>
              <a:t>I said, </a:t>
            </a:r>
            <a:r>
              <a:rPr lang="ja-JP" sz="1800" dirty="0">
                <a:latin typeface="Courier"/>
              </a:rPr>
              <a:t>‘</a:t>
            </a:r>
            <a:r>
              <a:rPr lang="en-US" sz="1800" dirty="0">
                <a:latin typeface="Courier"/>
              </a:rPr>
              <a:t>what</a:t>
            </a:r>
            <a:r>
              <a:rPr lang="ja-JP" sz="1800" dirty="0">
                <a:latin typeface="Courier"/>
              </a:rPr>
              <a:t>’</a:t>
            </a:r>
            <a:r>
              <a:rPr lang="en-US" sz="1800" dirty="0">
                <a:latin typeface="Courier"/>
              </a:rPr>
              <a:t>re you? Crazy?</a:t>
            </a:r>
            <a:r>
              <a:rPr lang="ja-JP" sz="1800" dirty="0">
                <a:latin typeface="Courier"/>
              </a:rPr>
              <a:t>’</a:t>
            </a:r>
            <a:r>
              <a:rPr lang="en-US" sz="1800" dirty="0">
                <a:latin typeface="Courier"/>
              </a:rPr>
              <a:t> </a:t>
            </a:r>
            <a:r>
              <a:rPr lang="ja-JP" sz="1800" dirty="0">
                <a:latin typeface="Courier"/>
              </a:rPr>
              <a:t>“</a:t>
            </a:r>
            <a:r>
              <a:rPr lang="en-US" sz="1800" dirty="0">
                <a:latin typeface="Courier"/>
              </a:rPr>
              <a:t> said </a:t>
            </a:r>
            <a:r>
              <a:rPr lang="en-US" sz="1800" dirty="0" err="1">
                <a:latin typeface="Courier"/>
              </a:rPr>
              <a:t>Sadowsky</a:t>
            </a:r>
            <a:r>
              <a:rPr lang="en-US" sz="1800" dirty="0">
                <a:latin typeface="Courier"/>
              </a:rPr>
              <a:t>. </a:t>
            </a:r>
            <a:r>
              <a:rPr lang="ja-JP" sz="1800" dirty="0">
                <a:latin typeface="Courier"/>
              </a:rPr>
              <a:t>“</a:t>
            </a:r>
            <a:r>
              <a:rPr lang="en-US" sz="1800" dirty="0">
                <a:latin typeface="Courier"/>
              </a:rPr>
              <a:t>I can</a:t>
            </a:r>
            <a:r>
              <a:rPr lang="ja-JP" sz="1800" dirty="0">
                <a:latin typeface="Courier"/>
              </a:rPr>
              <a:t>’</a:t>
            </a:r>
            <a:r>
              <a:rPr lang="en-US" sz="1800" dirty="0">
                <a:latin typeface="Courier"/>
              </a:rPr>
              <a:t>t afford to do that.</a:t>
            </a:r>
            <a:r>
              <a:rPr lang="ja-JP" sz="1800" dirty="0">
                <a:latin typeface="Courier"/>
              </a:rPr>
              <a:t>’’</a:t>
            </a:r>
            <a:endParaRPr lang="en-US" sz="1800" dirty="0">
              <a:latin typeface="Courier"/>
            </a:endParaRPr>
          </a:p>
          <a:p>
            <a:pPr lvl="1">
              <a:lnSpc>
                <a:spcPct val="80000"/>
              </a:lnSpc>
              <a:buFont typeface="Wingdings"/>
              <a:buNone/>
              <a:defRPr/>
            </a:pPr>
            <a:endParaRPr lang="en-US" sz="1800" b="1" dirty="0">
              <a:latin typeface="Courier"/>
            </a:endParaRPr>
          </a:p>
          <a:p>
            <a:pPr>
              <a:lnSpc>
                <a:spcPct val="80000"/>
              </a:lnSpc>
              <a:defRPr/>
            </a:pPr>
            <a:endParaRPr lang="en-US" sz="1600" b="1" dirty="0">
              <a:latin typeface="Courier"/>
            </a:endParaRPr>
          </a:p>
          <a:p>
            <a:pPr>
              <a:lnSpc>
                <a:spcPct val="80000"/>
              </a:lnSpc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/>
              <a:t>What</a:t>
            </a:r>
            <a:r>
              <a:rPr lang="ja-JP" sz="4000"/>
              <a:t>’</a:t>
            </a:r>
            <a:r>
              <a:rPr lang="en-US" sz="4000"/>
              <a:t>s a word?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187624" y="773931"/>
            <a:ext cx="7651575" cy="4176464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ea typeface="+mn-ea"/>
              </a:rPr>
              <a:t>I do uh main- mainly business data processing</a:t>
            </a:r>
            <a:endParaRPr sz="2400" dirty="0"/>
          </a:p>
          <a:p>
            <a:pPr lvl="1">
              <a:defRPr/>
            </a:pPr>
            <a:r>
              <a:rPr lang="en-US" sz="2000" dirty="0">
                <a:ea typeface="ＭＳ Ｐゴシック"/>
              </a:rPr>
              <a:t>Fragments</a:t>
            </a:r>
            <a:endParaRPr sz="2000" dirty="0"/>
          </a:p>
          <a:p>
            <a:pPr lvl="1">
              <a:defRPr/>
            </a:pPr>
            <a:r>
              <a:rPr lang="en-US" sz="2000" dirty="0">
                <a:ea typeface="ＭＳ Ｐゴシック"/>
              </a:rPr>
              <a:t>Filled pauses</a:t>
            </a:r>
            <a:endParaRPr sz="2000" dirty="0"/>
          </a:p>
          <a:p>
            <a:pPr>
              <a:defRPr/>
            </a:pPr>
            <a:r>
              <a:rPr lang="en-US" sz="2400" dirty="0">
                <a:ea typeface="+mn-ea"/>
              </a:rPr>
              <a:t>Are </a:t>
            </a:r>
            <a:r>
              <a:rPr lang="en-US" sz="2400" dirty="0">
                <a:solidFill>
                  <a:srgbClr val="FF0000"/>
                </a:solidFill>
                <a:ea typeface="+mn-ea"/>
              </a:rPr>
              <a:t>cat </a:t>
            </a:r>
            <a:r>
              <a:rPr lang="en-US" sz="2400" dirty="0">
                <a:ea typeface="+mn-ea"/>
              </a:rPr>
              <a:t>and </a:t>
            </a:r>
            <a:r>
              <a:rPr lang="en-US" sz="2400" dirty="0">
                <a:solidFill>
                  <a:srgbClr val="FF0000"/>
                </a:solidFill>
                <a:ea typeface="+mn-ea"/>
              </a:rPr>
              <a:t>cats </a:t>
            </a:r>
            <a:r>
              <a:rPr lang="en-US" sz="2400" dirty="0">
                <a:ea typeface="+mn-ea"/>
              </a:rPr>
              <a:t>the same word?</a:t>
            </a:r>
            <a:endParaRPr sz="2400" dirty="0"/>
          </a:p>
          <a:p>
            <a:pPr>
              <a:defRPr/>
            </a:pPr>
            <a:r>
              <a:rPr lang="en-US" sz="2400" dirty="0">
                <a:ea typeface="+mn-ea"/>
              </a:rPr>
              <a:t>Some terminology</a:t>
            </a:r>
            <a:endParaRPr sz="2400" dirty="0"/>
          </a:p>
          <a:p>
            <a:pPr lvl="1">
              <a:defRPr/>
            </a:pPr>
            <a:r>
              <a:rPr lang="en-US" sz="2000" b="1" dirty="0">
                <a:ea typeface="ＭＳ Ｐゴシック"/>
              </a:rPr>
              <a:t>Lemma</a:t>
            </a:r>
            <a:r>
              <a:rPr lang="en-US" sz="2000" dirty="0">
                <a:ea typeface="ＭＳ Ｐゴシック"/>
              </a:rPr>
              <a:t>: a set of lexical forms having the same stem, major part of speech, and rough word sense</a:t>
            </a:r>
            <a:endParaRPr sz="2000" dirty="0"/>
          </a:p>
          <a:p>
            <a:pPr lvl="2">
              <a:defRPr/>
            </a:pPr>
            <a:r>
              <a:rPr lang="en-US" sz="1800" dirty="0">
                <a:solidFill>
                  <a:srgbClr val="FF0000"/>
                </a:solidFill>
                <a:ea typeface="ＭＳ Ｐゴシック"/>
              </a:rPr>
              <a:t>Cat </a:t>
            </a:r>
            <a:r>
              <a:rPr lang="en-US" sz="1800" dirty="0">
                <a:ea typeface="ＭＳ Ｐゴシック"/>
              </a:rPr>
              <a:t>and </a:t>
            </a:r>
            <a:r>
              <a:rPr lang="en-US" sz="1800" dirty="0">
                <a:solidFill>
                  <a:srgbClr val="FF0000"/>
                </a:solidFill>
                <a:ea typeface="ＭＳ Ｐゴシック"/>
              </a:rPr>
              <a:t>cats </a:t>
            </a:r>
            <a:r>
              <a:rPr lang="en-US" sz="1800" dirty="0">
                <a:ea typeface="ＭＳ Ｐゴシック"/>
              </a:rPr>
              <a:t>= same lemma</a:t>
            </a:r>
            <a:endParaRPr sz="1800" dirty="0"/>
          </a:p>
          <a:p>
            <a:pPr lvl="1">
              <a:defRPr/>
            </a:pPr>
            <a:r>
              <a:rPr lang="en-US" sz="2000" b="1" dirty="0">
                <a:ea typeface="ＭＳ Ｐゴシック"/>
              </a:rPr>
              <a:t>Wordform</a:t>
            </a:r>
            <a:r>
              <a:rPr lang="en-US" sz="2000" dirty="0">
                <a:ea typeface="ＭＳ Ｐゴシック"/>
              </a:rPr>
              <a:t>: the full inflected surface form.</a:t>
            </a:r>
            <a:endParaRPr sz="2000" dirty="0"/>
          </a:p>
          <a:p>
            <a:pPr lvl="2">
              <a:defRPr/>
            </a:pPr>
            <a:r>
              <a:rPr lang="en-US" sz="1800" dirty="0">
                <a:solidFill>
                  <a:srgbClr val="FF0000"/>
                </a:solidFill>
                <a:ea typeface="ＭＳ Ｐゴシック"/>
              </a:rPr>
              <a:t>Cat </a:t>
            </a:r>
            <a:r>
              <a:rPr lang="en-US" sz="1800" dirty="0">
                <a:ea typeface="ＭＳ Ｐゴシック"/>
              </a:rPr>
              <a:t>and </a:t>
            </a:r>
            <a:r>
              <a:rPr lang="en-US" sz="1800" dirty="0">
                <a:solidFill>
                  <a:srgbClr val="FF0000"/>
                </a:solidFill>
                <a:ea typeface="ＭＳ Ｐゴシック"/>
              </a:rPr>
              <a:t>cats </a:t>
            </a:r>
            <a:r>
              <a:rPr lang="en-US" sz="1800" dirty="0">
                <a:ea typeface="ＭＳ Ｐゴシック"/>
              </a:rPr>
              <a:t>= different wordforms</a:t>
            </a:r>
          </a:p>
          <a:p>
            <a:pPr lvl="1">
              <a:defRPr/>
            </a:pPr>
            <a:r>
              <a:rPr lang="en-US" sz="2000" dirty="0">
                <a:ea typeface="ＭＳ Ｐゴシック"/>
              </a:rPr>
              <a:t>Token/Type</a:t>
            </a:r>
            <a:endParaRPr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/>
              <a:t>How many words?</a:t>
            </a:r>
            <a:endParaRPr sz="400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257300" y="1144000"/>
            <a:ext cx="7734299" cy="3146000"/>
          </a:xfrm>
        </p:spPr>
        <p:txBody>
          <a:bodyPr/>
          <a:lstStyle/>
          <a:p>
            <a:pPr marL="0" indent="0">
              <a:buFont typeface="Wingdings"/>
              <a:buNone/>
              <a:defRPr/>
            </a:pPr>
            <a:r>
              <a:rPr lang="en-US" sz="2200" dirty="0">
                <a:solidFill>
                  <a:srgbClr val="FF0000"/>
                </a:solidFill>
                <a:ea typeface="+mn-ea"/>
              </a:rPr>
              <a:t>they lay back on the San Francisco grass and looked at the stars and their</a:t>
            </a:r>
            <a:endParaRPr dirty="0"/>
          </a:p>
          <a:p>
            <a:pPr>
              <a:defRPr/>
            </a:pPr>
            <a:endParaRPr lang="en-US" dirty="0">
              <a:solidFill>
                <a:srgbClr val="FF0000"/>
              </a:solidFill>
              <a:ea typeface="+mn-ea"/>
            </a:endParaRPr>
          </a:p>
          <a:p>
            <a:pPr>
              <a:defRPr/>
            </a:pPr>
            <a:r>
              <a:rPr lang="en-US" b="1" dirty="0">
                <a:solidFill>
                  <a:srgbClr val="000000"/>
                </a:solidFill>
                <a:ea typeface="+mn-ea"/>
              </a:rPr>
              <a:t>Type/Form</a:t>
            </a:r>
            <a:r>
              <a:rPr lang="en-US" dirty="0">
                <a:solidFill>
                  <a:srgbClr val="000000"/>
                </a:solidFill>
                <a:ea typeface="+mn-ea"/>
              </a:rPr>
              <a:t>: an element of the vocabulary.</a:t>
            </a:r>
            <a:endParaRPr lang="en-US" b="1" dirty="0">
              <a:solidFill>
                <a:srgbClr val="000000"/>
              </a:solidFill>
              <a:ea typeface="+mn-ea"/>
            </a:endParaRPr>
          </a:p>
          <a:p>
            <a:pPr>
              <a:defRPr/>
            </a:pPr>
            <a:r>
              <a:rPr lang="en-US" b="1" dirty="0">
                <a:solidFill>
                  <a:srgbClr val="000000"/>
                </a:solidFill>
                <a:ea typeface="+mn-ea"/>
              </a:rPr>
              <a:t>Token</a:t>
            </a:r>
            <a:r>
              <a:rPr lang="en-US" dirty="0">
                <a:solidFill>
                  <a:srgbClr val="000000"/>
                </a:solidFill>
                <a:ea typeface="+mn-ea"/>
              </a:rPr>
              <a:t>: an instance of that type in running text.</a:t>
            </a:r>
          </a:p>
          <a:p>
            <a:pPr>
              <a:defRPr/>
            </a:pPr>
            <a:r>
              <a:rPr lang="en-US" dirty="0">
                <a:ea typeface="+mn-ea"/>
              </a:rPr>
              <a:t>How many?</a:t>
            </a:r>
            <a:endParaRPr dirty="0"/>
          </a:p>
          <a:p>
            <a:pPr lvl="1">
              <a:defRPr/>
            </a:pPr>
            <a:r>
              <a:rPr lang="en-US" dirty="0">
                <a:ea typeface="ＭＳ Ｐゴシック"/>
              </a:rPr>
              <a:t>15 tokens (or 14)</a:t>
            </a:r>
            <a:endParaRPr dirty="0"/>
          </a:p>
          <a:p>
            <a:pPr lvl="1">
              <a:defRPr/>
            </a:pPr>
            <a:r>
              <a:rPr lang="en-US" dirty="0">
                <a:ea typeface="ＭＳ Ｐゴシック"/>
              </a:rPr>
              <a:t>13 types (or 12?)</a:t>
            </a:r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/>
              <a:t>How many words?</a:t>
            </a:r>
            <a:endParaRPr sz="400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269999" y="948188"/>
            <a:ext cx="7639843" cy="1458904"/>
          </a:xfrm>
        </p:spPr>
        <p:txBody>
          <a:bodyPr/>
          <a:lstStyle/>
          <a:p>
            <a:pPr marL="0" indent="0">
              <a:buFont typeface="Wingdings"/>
              <a:buNone/>
              <a:defRPr/>
            </a:pPr>
            <a:r>
              <a:rPr lang="en-US" b="1" i="1">
                <a:ea typeface="+mn-ea"/>
              </a:rPr>
              <a:t>N</a:t>
            </a:r>
            <a:r>
              <a:rPr lang="en-US">
                <a:ea typeface="+mn-ea"/>
              </a:rPr>
              <a:t> = number of tokens</a:t>
            </a:r>
            <a:endParaRPr/>
          </a:p>
          <a:p>
            <a:pPr marL="0" indent="0">
              <a:buFont typeface="Wingdings"/>
              <a:buNone/>
              <a:defRPr/>
            </a:pPr>
            <a:r>
              <a:rPr lang="en-US" b="1" i="1">
                <a:ea typeface="+mn-ea"/>
              </a:rPr>
              <a:t>V</a:t>
            </a:r>
            <a:r>
              <a:rPr lang="en-US">
                <a:ea typeface="+mn-ea"/>
              </a:rPr>
              <a:t> = vocabulary = set of types</a:t>
            </a:r>
            <a:endParaRPr/>
          </a:p>
          <a:p>
            <a:pPr marL="457200" lvl="1" indent="0">
              <a:buFont typeface="Wingdings"/>
              <a:buNone/>
              <a:defRPr/>
            </a:pPr>
            <a:r>
              <a:rPr lang="en-US" sz="1800">
                <a:ea typeface="ＭＳ Ｐゴシック"/>
              </a:rPr>
              <a:t>|</a:t>
            </a:r>
            <a:r>
              <a:rPr lang="en-US" sz="1800" i="1">
                <a:ea typeface="ＭＳ Ｐゴシック"/>
              </a:rPr>
              <a:t>V</a:t>
            </a:r>
            <a:r>
              <a:rPr lang="en-US" sz="1800">
                <a:ea typeface="ＭＳ Ｐゴシック"/>
              </a:rPr>
              <a:t>|</a:t>
            </a:r>
            <a:r>
              <a:rPr lang="en-US" sz="1800" i="1">
                <a:ea typeface="ＭＳ Ｐゴシック"/>
              </a:rPr>
              <a:t> </a:t>
            </a:r>
            <a:r>
              <a:rPr lang="en-US" sz="1800">
                <a:ea typeface="ＭＳ Ｐゴシック"/>
              </a:rPr>
              <a:t>is the size of the vocabulary</a:t>
            </a:r>
            <a:endParaRPr/>
          </a:p>
          <a:p>
            <a:pPr marL="0" indent="0">
              <a:buFont typeface="Wingdings"/>
              <a:buNone/>
              <a:defRPr/>
            </a:pPr>
            <a:endParaRPr lang="en-US" sz="2000">
              <a:ea typeface="+mn-ea"/>
            </a:endParaRPr>
          </a:p>
          <a:p>
            <a:pPr marL="0" indent="0">
              <a:buFont typeface="Wingdings"/>
              <a:buNone/>
              <a:defRPr/>
            </a:pPr>
            <a:endParaRPr lang="en-US" sz="2000">
              <a:ea typeface="+mn-ea"/>
            </a:endParaRPr>
          </a:p>
          <a:p>
            <a:pPr marL="0" indent="0">
              <a:buFont typeface="Wingdings"/>
              <a:buNone/>
              <a:defRPr/>
            </a:pPr>
            <a:endParaRPr lang="en-US" sz="2000">
              <a:ea typeface="+mn-ea"/>
            </a:endParaRPr>
          </a:p>
          <a:p>
            <a:pPr marL="0" indent="0">
              <a:buFont typeface="Wingdings"/>
              <a:buNone/>
              <a:defRPr/>
            </a:pPr>
            <a:endParaRPr lang="en-US" sz="2000">
              <a:ea typeface="+mn-ea"/>
            </a:endParaRPr>
          </a:p>
          <a:p>
            <a:pPr marL="0" indent="0">
              <a:buFont typeface="Wingdings"/>
              <a:buNone/>
              <a:defRPr/>
            </a:pPr>
            <a:endParaRPr lang="en-US" sz="2000">
              <a:ea typeface="+mn-ea"/>
            </a:endParaRPr>
          </a:p>
          <a:p>
            <a:pPr marL="0" indent="0">
              <a:buFont typeface="Wingdings"/>
              <a:buNone/>
              <a:defRPr/>
            </a:pPr>
            <a:endParaRPr lang="en-US" sz="2000">
              <a:ea typeface="+mn-ea"/>
            </a:endParaRPr>
          </a:p>
        </p:txBody>
      </p:sp>
      <p:graphicFrame>
        <p:nvGraphicFramePr>
          <p:cNvPr id="6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748036"/>
              </p:ext>
            </p:extLst>
          </p:nvPr>
        </p:nvGraphicFramePr>
        <p:xfrm>
          <a:off x="1269999" y="2533248"/>
          <a:ext cx="7010400" cy="1691640"/>
        </p:xfrm>
        <a:graphic>
          <a:graphicData uri="http://schemas.openxmlformats.org/drawingml/2006/table">
            <a:tbl>
              <a:tblPr firstRow="1" bandRow="1">
                <a:tableStyleId>{4A8E6CE4-D4D2-5755-EC21-BB8BE9F3449B}</a:tableStyleId>
              </a:tblPr>
              <a:tblGrid>
                <a:gridCol w="233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600"/>
                        <a:t>Tokens =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600"/>
                        <a:t>Types = |V|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600"/>
                        <a:t>Switchboard phone conversations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600"/>
                        <a:t>2.4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600"/>
                        <a:t>20 thousand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600"/>
                        <a:t>Shakespeare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600"/>
                        <a:t>884,000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600"/>
                        <a:t>31 thousand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600"/>
                        <a:t>Google N-grams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600"/>
                        <a:t>1 trillion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600" dirty="0"/>
                        <a:t>13 million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2"/>
          <p:cNvSpPr>
            <a:spLocks/>
          </p:cNvSpPr>
          <p:nvPr/>
        </p:nvSpPr>
        <p:spPr bwMode="auto">
          <a:xfrm>
            <a:off x="4775199" y="952670"/>
            <a:ext cx="3779838" cy="50884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>
              <a:defRPr/>
            </a:pPr>
            <a:r>
              <a:rPr lang="en-US" sz="2000" b="1">
                <a:latin typeface="Calibri"/>
                <a:cs typeface="Calibri"/>
              </a:rPr>
              <a:t>Church and Gale (1990)</a:t>
            </a:r>
            <a:r>
              <a:rPr lang="en-US" b="1">
                <a:latin typeface="Calibri"/>
                <a:cs typeface="Calibri"/>
              </a:rPr>
              <a:t>: |V| &gt; O(N</a:t>
            </a:r>
            <a:r>
              <a:rPr lang="en-US" b="1" baseline="30000">
                <a:latin typeface="Calibri"/>
                <a:cs typeface="Calibri"/>
              </a:rPr>
              <a:t>½</a:t>
            </a:r>
            <a:r>
              <a:rPr lang="en-US" b="1">
                <a:latin typeface="Calibri"/>
                <a:cs typeface="Calibri"/>
              </a:rPr>
              <a:t>)</a:t>
            </a:r>
            <a:endParaRPr/>
          </a:p>
          <a:p>
            <a:pPr>
              <a:defRPr/>
            </a:pPr>
            <a:endParaRPr lang="en-US" sz="1800" b="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Outline</a:t>
            </a:r>
            <a:endParaRPr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 dirty="0">
                <a:ea typeface="+mn-ea"/>
              </a:rPr>
              <a:t>Regular Expressions</a:t>
            </a:r>
            <a:endParaRPr dirty="0"/>
          </a:p>
          <a:p>
            <a:pPr>
              <a:defRPr/>
            </a:pPr>
            <a:r>
              <a:rPr lang="en-US" dirty="0">
                <a:ea typeface="+mn-ea"/>
              </a:rPr>
              <a:t>Tokenization</a:t>
            </a:r>
          </a:p>
          <a:p>
            <a:pPr lvl="1">
              <a:defRPr/>
            </a:pPr>
            <a:r>
              <a:rPr lang="en-US" dirty="0">
                <a:ea typeface="ＭＳ Ｐゴシック"/>
              </a:rPr>
              <a:t>Word Tokenization</a:t>
            </a:r>
            <a:endParaRPr dirty="0"/>
          </a:p>
          <a:p>
            <a:pPr lvl="1">
              <a:defRPr/>
            </a:pPr>
            <a:r>
              <a:rPr lang="en-US" dirty="0">
                <a:ea typeface="ＭＳ Ｐゴシック"/>
              </a:rPr>
              <a:t>Normalization</a:t>
            </a:r>
            <a:endParaRPr dirty="0"/>
          </a:p>
          <a:p>
            <a:pPr lvl="2">
              <a:defRPr/>
            </a:pPr>
            <a:r>
              <a:rPr lang="en-US" dirty="0">
                <a:ea typeface="ＭＳ Ｐゴシック"/>
              </a:rPr>
              <a:t>Lemmatization and stemming</a:t>
            </a:r>
            <a:endParaRPr dirty="0"/>
          </a:p>
          <a:p>
            <a:pPr lvl="1">
              <a:defRPr/>
            </a:pPr>
            <a:r>
              <a:rPr lang="en-US" dirty="0">
                <a:ea typeface="ＭＳ Ｐゴシック"/>
              </a:rPr>
              <a:t>Sentence Tokenization</a:t>
            </a:r>
            <a:endParaRPr dirty="0"/>
          </a:p>
          <a:p>
            <a:pPr>
              <a:defRPr/>
            </a:pPr>
            <a:r>
              <a:rPr lang="en-US" dirty="0">
                <a:ea typeface="+mn-ea"/>
              </a:rPr>
              <a:t>Minimum Edit Distance</a:t>
            </a:r>
            <a:endParaRPr dirty="0"/>
          </a:p>
          <a:p>
            <a:pPr lvl="1">
              <a:defRPr/>
            </a:pPr>
            <a:r>
              <a:rPr lang="en-US" dirty="0" err="1">
                <a:ea typeface="ＭＳ Ｐゴシック"/>
              </a:rPr>
              <a:t>Levenshtein</a:t>
            </a:r>
            <a:r>
              <a:rPr lang="en-US" dirty="0">
                <a:ea typeface="ＭＳ Ｐゴシック"/>
              </a:rPr>
              <a:t> distance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 dirty="0"/>
              <a:t>Simple Tokenization in Unix</a:t>
            </a:r>
            <a:endParaRPr sz="4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838200" y="1201200"/>
            <a:ext cx="8001000" cy="3546399"/>
          </a:xfrm>
        </p:spPr>
        <p:txBody>
          <a:bodyPr/>
          <a:lstStyle/>
          <a:p>
            <a:pPr>
              <a:defRPr/>
            </a:pPr>
            <a:r>
              <a:rPr lang="en-US" dirty="0"/>
              <a:t>Inspired by Ken Church</a:t>
            </a:r>
            <a:r>
              <a:rPr lang="ja-JP" dirty="0"/>
              <a:t>’</a:t>
            </a:r>
            <a:r>
              <a:rPr lang="en-US" dirty="0"/>
              <a:t>s “UNIX for Poets”.</a:t>
            </a:r>
          </a:p>
          <a:p>
            <a:pPr>
              <a:defRPr/>
            </a:pPr>
            <a:r>
              <a:rPr lang="en-US" dirty="0"/>
              <a:t>Given a text file, output the word tokens and their frequencies</a:t>
            </a:r>
            <a:endParaRPr dirty="0"/>
          </a:p>
          <a:p>
            <a:pPr>
              <a:buFont typeface="Wingdings"/>
              <a:buNone/>
              <a:defRPr/>
            </a:pPr>
            <a:r>
              <a:rPr lang="fr-FR" sz="2000" b="1" dirty="0">
                <a:latin typeface="Courier"/>
              </a:rPr>
              <a:t>tr -sc 'A-Za-z' '\n' &lt; shakes.txt </a:t>
            </a:r>
            <a:endParaRPr sz="2000" b="1" dirty="0"/>
          </a:p>
          <a:p>
            <a:pPr>
              <a:buFont typeface="Wingdings"/>
              <a:buNone/>
              <a:defRPr/>
            </a:pPr>
            <a:r>
              <a:rPr lang="fr-FR" sz="2000" b="1" dirty="0">
                <a:latin typeface="Courier"/>
              </a:rPr>
              <a:t>     | </a:t>
            </a:r>
            <a:r>
              <a:rPr lang="en-US" sz="2000" b="1" dirty="0">
                <a:latin typeface="Courier"/>
              </a:rPr>
              <a:t>sort </a:t>
            </a:r>
            <a:endParaRPr sz="2000" b="1" dirty="0"/>
          </a:p>
          <a:p>
            <a:pPr>
              <a:buFont typeface="Wingdings"/>
              <a:buNone/>
              <a:defRPr/>
            </a:pPr>
            <a:r>
              <a:rPr lang="en-US" sz="2000" b="1" dirty="0">
                <a:latin typeface="Courier"/>
              </a:rPr>
              <a:t>     | </a:t>
            </a:r>
            <a:r>
              <a:rPr lang="en-US" sz="2000" b="1" dirty="0" err="1">
                <a:latin typeface="Courier"/>
              </a:rPr>
              <a:t>uniq</a:t>
            </a:r>
            <a:r>
              <a:rPr lang="en-US" sz="2000" b="1" dirty="0">
                <a:latin typeface="Courier"/>
              </a:rPr>
              <a:t> –c </a:t>
            </a:r>
            <a:endParaRPr sz="2000" b="1" dirty="0"/>
          </a:p>
          <a:p>
            <a:pPr>
              <a:buFont typeface="Wingdings"/>
              <a:buNone/>
              <a:defRPr/>
            </a:pPr>
            <a:endParaRPr lang="en-US" sz="1400" dirty="0">
              <a:latin typeface="Courier"/>
            </a:endParaRPr>
          </a:p>
          <a:p>
            <a:pPr>
              <a:buFont typeface="Wingdings"/>
              <a:buNone/>
              <a:defRPr/>
            </a:pPr>
            <a:r>
              <a:rPr lang="en-US" sz="1400" b="1" dirty="0">
                <a:latin typeface="Courier"/>
              </a:rPr>
              <a:t>1945 A</a:t>
            </a:r>
            <a:endParaRPr b="1" dirty="0"/>
          </a:p>
          <a:p>
            <a:pPr>
              <a:buFont typeface="Wingdings"/>
              <a:buNone/>
              <a:defRPr/>
            </a:pPr>
            <a:r>
              <a:rPr lang="en-US" sz="1400" b="1" dirty="0">
                <a:latin typeface="Courier"/>
              </a:rPr>
              <a:t>  72 AARON</a:t>
            </a:r>
            <a:endParaRPr b="1" dirty="0"/>
          </a:p>
          <a:p>
            <a:pPr>
              <a:buFont typeface="Wingdings"/>
              <a:buNone/>
              <a:defRPr/>
            </a:pPr>
            <a:r>
              <a:rPr lang="en-US" sz="1400" b="1" dirty="0">
                <a:latin typeface="Courier"/>
              </a:rPr>
              <a:t>  19 ABBESS</a:t>
            </a:r>
            <a:endParaRPr b="1" dirty="0"/>
          </a:p>
          <a:p>
            <a:pPr>
              <a:buFont typeface="Wingdings"/>
              <a:buNone/>
              <a:defRPr/>
            </a:pPr>
            <a:r>
              <a:rPr lang="en-US" sz="1400" b="1" dirty="0">
                <a:latin typeface="Courier"/>
              </a:rPr>
              <a:t>   5 ABBOT</a:t>
            </a:r>
            <a:endParaRPr b="1" dirty="0"/>
          </a:p>
          <a:p>
            <a:pPr>
              <a:buFont typeface="Wingdings"/>
              <a:buNone/>
              <a:defRPr/>
            </a:pPr>
            <a:r>
              <a:rPr lang="en-US" sz="1400" b="1" dirty="0">
                <a:latin typeface="Courier"/>
              </a:rPr>
              <a:t> ... ...</a:t>
            </a:r>
            <a:endParaRPr b="1" dirty="0"/>
          </a:p>
          <a:p>
            <a:pPr>
              <a:buFont typeface="Wingdings"/>
              <a:buNone/>
              <a:defRPr/>
            </a:pPr>
            <a:r>
              <a:rPr lang="it-IT" sz="1200" dirty="0">
                <a:latin typeface="Courier"/>
              </a:rPr>
              <a:t> 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060504" y="2574131"/>
            <a:ext cx="3048000" cy="22880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>
              <a:defRPr/>
            </a:pPr>
            <a:r>
              <a:rPr lang="en-US" dirty="0">
                <a:latin typeface="Lucida Sans"/>
              </a:rPr>
              <a:t>Change non-alpha </a:t>
            </a:r>
            <a:r>
              <a:rPr lang="en-US" dirty="0">
                <a:solidFill>
                  <a:schemeClr val="tx1"/>
                </a:solidFill>
                <a:latin typeface="Lucida Sans"/>
              </a:rPr>
              <a:t>to newlines</a:t>
            </a:r>
            <a:endParaRPr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289104" y="2860130"/>
            <a:ext cx="2743200" cy="22880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>
              <a:defRPr/>
            </a:pPr>
            <a:r>
              <a:rPr lang="en-US">
                <a:latin typeface="Lucida Sans"/>
              </a:rPr>
              <a:t>Sort in alphabetical order</a:t>
            </a:r>
            <a:endParaRPr lang="en-US">
              <a:solidFill>
                <a:schemeClr val="tx1"/>
              </a:solidFill>
              <a:latin typeface="Lucida San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136704" y="3146131"/>
            <a:ext cx="2971800" cy="22880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>
              <a:defRPr/>
            </a:pPr>
            <a:r>
              <a:rPr lang="en-US">
                <a:latin typeface="Lucida Sans"/>
              </a:rPr>
              <a:t>Merge and count each type</a:t>
            </a:r>
            <a:endParaRPr lang="en-US">
              <a:solidFill>
                <a:schemeClr val="tx1"/>
              </a:solidFill>
              <a:latin typeface="Lucida San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/>
              <a:t>The first step: tokenizing</a:t>
            </a:r>
            <a:endParaRPr sz="360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>
              <a:buNone/>
              <a:defRPr/>
            </a:pPr>
            <a:r>
              <a:rPr lang="fr-FR" sz="2000" b="1" dirty="0">
                <a:latin typeface="Courier"/>
              </a:rPr>
              <a:t>tr -sc 'A-Za-z' '\n' &lt; shakes.txt | </a:t>
            </a:r>
            <a:r>
              <a:rPr lang="fr-FR" sz="2000" b="1" dirty="0" err="1">
                <a:latin typeface="Courier"/>
              </a:rPr>
              <a:t>head</a:t>
            </a:r>
            <a:endParaRPr lang="fr-FR" sz="2000" b="1" dirty="0">
              <a:latin typeface="Courier"/>
            </a:endParaRPr>
          </a:p>
          <a:p>
            <a:pPr marL="0" indent="0">
              <a:buFont typeface="Wingdings"/>
              <a:buNone/>
              <a:defRPr/>
            </a:pPr>
            <a:endParaRPr lang="fr-FR" sz="1400" b="1" dirty="0">
              <a:latin typeface="Courier"/>
            </a:endParaRPr>
          </a:p>
          <a:p>
            <a:pPr marL="0" indent="0">
              <a:buFont typeface="Wingdings"/>
              <a:buNone/>
              <a:defRPr/>
            </a:pPr>
            <a:r>
              <a:rPr lang="fr-FR" sz="1400" b="1" dirty="0">
                <a:latin typeface="Courier"/>
              </a:rPr>
              <a:t>THE</a:t>
            </a:r>
            <a:endParaRPr b="1" dirty="0"/>
          </a:p>
          <a:p>
            <a:pPr marL="0" indent="0">
              <a:buFont typeface="Wingdings"/>
              <a:buNone/>
              <a:defRPr/>
            </a:pPr>
            <a:r>
              <a:rPr lang="fr-FR" sz="1400" b="1" dirty="0">
                <a:latin typeface="Courier"/>
              </a:rPr>
              <a:t>SONNETS</a:t>
            </a:r>
            <a:endParaRPr b="1" dirty="0"/>
          </a:p>
          <a:p>
            <a:pPr marL="0" indent="0">
              <a:buFont typeface="Wingdings"/>
              <a:buNone/>
              <a:defRPr/>
            </a:pPr>
            <a:r>
              <a:rPr lang="fr-FR" sz="1400" b="1" dirty="0">
                <a:latin typeface="Courier"/>
              </a:rPr>
              <a:t>by</a:t>
            </a:r>
            <a:endParaRPr b="1" dirty="0"/>
          </a:p>
          <a:p>
            <a:pPr marL="0" indent="0">
              <a:buFont typeface="Wingdings"/>
              <a:buNone/>
              <a:defRPr/>
            </a:pPr>
            <a:r>
              <a:rPr lang="fr-FR" sz="1400" b="1" dirty="0">
                <a:latin typeface="Courier"/>
              </a:rPr>
              <a:t>William</a:t>
            </a:r>
            <a:endParaRPr b="1" dirty="0"/>
          </a:p>
          <a:p>
            <a:pPr marL="0" indent="0">
              <a:buFont typeface="Wingdings"/>
              <a:buNone/>
              <a:defRPr/>
            </a:pPr>
            <a:r>
              <a:rPr lang="fr-FR" sz="1400" b="1" dirty="0">
                <a:latin typeface="Courier"/>
              </a:rPr>
              <a:t>Shakespeare</a:t>
            </a:r>
            <a:endParaRPr b="1" dirty="0"/>
          </a:p>
          <a:p>
            <a:pPr marL="0" indent="0">
              <a:buFont typeface="Wingdings"/>
              <a:buNone/>
              <a:defRPr/>
            </a:pPr>
            <a:r>
              <a:rPr lang="fr-FR" sz="1400" b="1" dirty="0" err="1">
                <a:latin typeface="Courier"/>
              </a:rPr>
              <a:t>From</a:t>
            </a:r>
            <a:endParaRPr lang="fr-FR" sz="1400" b="1" dirty="0">
              <a:latin typeface="Courier"/>
            </a:endParaRPr>
          </a:p>
          <a:p>
            <a:pPr marL="0" indent="0">
              <a:buFont typeface="Wingdings"/>
              <a:buNone/>
              <a:defRPr/>
            </a:pPr>
            <a:r>
              <a:rPr lang="fr-FR" sz="1400" b="1" dirty="0" err="1">
                <a:latin typeface="Courier"/>
              </a:rPr>
              <a:t>fairest</a:t>
            </a:r>
            <a:endParaRPr lang="fr-FR" sz="1400" b="1" dirty="0">
              <a:latin typeface="Courier"/>
            </a:endParaRPr>
          </a:p>
          <a:p>
            <a:pPr marL="0" indent="0">
              <a:buFont typeface="Wingdings"/>
              <a:buNone/>
              <a:defRPr/>
            </a:pPr>
            <a:r>
              <a:rPr lang="fr-FR" sz="1400" b="1" dirty="0" err="1">
                <a:latin typeface="Courier"/>
              </a:rPr>
              <a:t>creatures</a:t>
            </a:r>
            <a:endParaRPr lang="fr-FR" sz="1400" b="1" dirty="0">
              <a:latin typeface="Courier"/>
            </a:endParaRPr>
          </a:p>
          <a:p>
            <a:pPr marL="0" indent="0">
              <a:buFont typeface="Wingdings"/>
              <a:buNone/>
              <a:defRPr/>
            </a:pPr>
            <a:r>
              <a:rPr lang="en-US" sz="1400" b="1" dirty="0">
                <a:latin typeface="Courier"/>
              </a:rPr>
              <a:t>W</a:t>
            </a:r>
            <a:r>
              <a:rPr lang="fr-FR" sz="1400" b="1" dirty="0">
                <a:latin typeface="Courier"/>
              </a:rPr>
              <a:t>e</a:t>
            </a:r>
            <a:endParaRPr b="1" dirty="0"/>
          </a:p>
          <a:p>
            <a:pPr marL="0" indent="0">
              <a:buFont typeface="Wingdings"/>
              <a:buNone/>
              <a:defRPr/>
            </a:pPr>
            <a:r>
              <a:rPr lang="fr-FR" sz="1400" b="1" dirty="0">
                <a:latin typeface="Courier"/>
              </a:rPr>
              <a:t>...</a:t>
            </a:r>
            <a:r>
              <a:rPr lang="it-IT" sz="1000" b="1" dirty="0">
                <a:latin typeface="Courier"/>
              </a:rPr>
              <a:t> </a:t>
            </a:r>
            <a:r>
              <a:rPr lang="en-US" sz="1000" b="1" dirty="0">
                <a:latin typeface="Courier"/>
              </a:rPr>
              <a:t>  </a:t>
            </a:r>
            <a:r>
              <a:rPr lang="en-US" sz="1000" dirty="0">
                <a:latin typeface="Courier"/>
              </a:rPr>
              <a:t> </a:t>
            </a:r>
            <a:endParaRPr lang="en-US" sz="1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/>
              <a:t>The second step: sorting</a:t>
            </a:r>
            <a:endParaRPr sz="360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>
              <a:buNone/>
              <a:defRPr/>
            </a:pPr>
            <a:r>
              <a:rPr lang="fr-FR" sz="2000" b="1" dirty="0">
                <a:latin typeface="Courier"/>
              </a:rPr>
              <a:t>tr -sc 'A-Za-z' '\n' &lt; shakes.txt | sort | </a:t>
            </a:r>
            <a:r>
              <a:rPr lang="fr-FR" sz="2000" b="1" dirty="0" err="1">
                <a:latin typeface="Courier"/>
              </a:rPr>
              <a:t>head</a:t>
            </a:r>
            <a:endParaRPr lang="fr-FR" sz="2000" b="1" dirty="0">
              <a:latin typeface="Courier"/>
            </a:endParaRPr>
          </a:p>
          <a:p>
            <a:pPr marL="0" indent="0">
              <a:buFont typeface="Wingdings"/>
              <a:buNone/>
              <a:defRPr/>
            </a:pPr>
            <a:endParaRPr lang="fr-FR" sz="1400" b="1" dirty="0">
              <a:latin typeface="Courier"/>
            </a:endParaRPr>
          </a:p>
          <a:p>
            <a:pPr marL="0" indent="0">
              <a:buFont typeface="Wingdings"/>
              <a:buNone/>
              <a:defRPr/>
            </a:pPr>
            <a:r>
              <a:rPr lang="en-US" sz="1400" b="1" dirty="0">
                <a:latin typeface="Courier"/>
              </a:rPr>
              <a:t>A</a:t>
            </a:r>
            <a:endParaRPr b="1" dirty="0"/>
          </a:p>
          <a:p>
            <a:pPr marL="0" indent="0">
              <a:buFont typeface="Wingdings"/>
              <a:buNone/>
              <a:defRPr/>
            </a:pPr>
            <a:r>
              <a:rPr lang="en-US" sz="1400" b="1" dirty="0">
                <a:latin typeface="Courier"/>
              </a:rPr>
              <a:t>A</a:t>
            </a:r>
            <a:endParaRPr b="1" dirty="0"/>
          </a:p>
          <a:p>
            <a:pPr marL="0" indent="0">
              <a:buFont typeface="Wingdings"/>
              <a:buNone/>
              <a:defRPr/>
            </a:pPr>
            <a:r>
              <a:rPr lang="en-US" sz="1400" b="1" dirty="0">
                <a:latin typeface="Courier"/>
              </a:rPr>
              <a:t>A</a:t>
            </a:r>
            <a:endParaRPr b="1" dirty="0"/>
          </a:p>
          <a:p>
            <a:pPr marL="0" indent="0">
              <a:buFont typeface="Wingdings"/>
              <a:buNone/>
              <a:defRPr/>
            </a:pPr>
            <a:r>
              <a:rPr lang="en-US" sz="1400" b="1" dirty="0">
                <a:latin typeface="Courier"/>
              </a:rPr>
              <a:t>A</a:t>
            </a:r>
            <a:endParaRPr b="1" dirty="0"/>
          </a:p>
          <a:p>
            <a:pPr marL="0" indent="0">
              <a:buFont typeface="Wingdings"/>
              <a:buNone/>
              <a:defRPr/>
            </a:pPr>
            <a:r>
              <a:rPr lang="en-US" sz="1400" b="1" dirty="0">
                <a:latin typeface="Courier"/>
              </a:rPr>
              <a:t>A</a:t>
            </a:r>
            <a:endParaRPr b="1" dirty="0"/>
          </a:p>
          <a:p>
            <a:pPr marL="0" indent="0">
              <a:buFont typeface="Wingdings"/>
              <a:buNone/>
              <a:defRPr/>
            </a:pPr>
            <a:r>
              <a:rPr lang="en-US" sz="1400" b="1" dirty="0">
                <a:latin typeface="Courier"/>
              </a:rPr>
              <a:t>A</a:t>
            </a:r>
            <a:endParaRPr b="1" dirty="0"/>
          </a:p>
          <a:p>
            <a:pPr marL="0" indent="0">
              <a:buFont typeface="Wingdings"/>
              <a:buNone/>
              <a:defRPr/>
            </a:pPr>
            <a:r>
              <a:rPr lang="en-US" sz="1400" b="1" dirty="0">
                <a:latin typeface="Courier"/>
              </a:rPr>
              <a:t>A</a:t>
            </a:r>
            <a:endParaRPr b="1" dirty="0"/>
          </a:p>
          <a:p>
            <a:pPr marL="0" indent="0">
              <a:buFont typeface="Wingdings"/>
              <a:buNone/>
              <a:defRPr/>
            </a:pPr>
            <a:r>
              <a:rPr lang="en-US" sz="1400" b="1" dirty="0">
                <a:latin typeface="Courier"/>
              </a:rPr>
              <a:t>A</a:t>
            </a:r>
            <a:endParaRPr b="1" dirty="0"/>
          </a:p>
          <a:p>
            <a:pPr marL="0" indent="0">
              <a:buFont typeface="Wingdings"/>
              <a:buNone/>
              <a:defRPr/>
            </a:pPr>
            <a:r>
              <a:rPr lang="en-US" sz="1400" b="1" dirty="0">
                <a:latin typeface="Courier"/>
              </a:rPr>
              <a:t>A</a:t>
            </a:r>
            <a:endParaRPr b="1" dirty="0"/>
          </a:p>
          <a:p>
            <a:pPr marL="0" indent="0">
              <a:buFont typeface="Wingdings"/>
              <a:buNone/>
              <a:defRPr/>
            </a:pPr>
            <a:r>
              <a:rPr lang="en-US" sz="1400" b="1" dirty="0">
                <a:latin typeface="Courier"/>
              </a:rPr>
              <a:t>...</a:t>
            </a:r>
            <a:r>
              <a:rPr lang="en-US" sz="1000" b="1" dirty="0">
                <a:latin typeface="Courier"/>
              </a:rPr>
              <a:t>   </a:t>
            </a:r>
            <a:endParaRPr lang="en-US" sz="16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187624" y="25147"/>
            <a:ext cx="7467600" cy="557700"/>
          </a:xfrm>
        </p:spPr>
        <p:txBody>
          <a:bodyPr/>
          <a:lstStyle/>
          <a:p>
            <a:pPr>
              <a:defRPr/>
            </a:pPr>
            <a:r>
              <a:rPr lang="en-US" sz="4000"/>
              <a:t>More counting</a:t>
            </a:r>
            <a:endParaRPr sz="400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844724" y="753703"/>
            <a:ext cx="8153399" cy="4124684"/>
          </a:xfrm>
        </p:spPr>
        <p:txBody>
          <a:bodyPr/>
          <a:lstStyle/>
          <a:p>
            <a:pPr>
              <a:defRPr/>
            </a:pPr>
            <a:r>
              <a:rPr lang="en-US" dirty="0"/>
              <a:t>Merging upper and lower case</a:t>
            </a:r>
            <a:endParaRPr lang="en-US" sz="1200" dirty="0">
              <a:latin typeface="Courier"/>
            </a:endParaRPr>
          </a:p>
          <a:p>
            <a:pPr>
              <a:buFont typeface="Wingdings"/>
              <a:buNone/>
              <a:defRPr/>
            </a:pPr>
            <a:r>
              <a:rPr lang="en-US" sz="1600" b="1" dirty="0">
                <a:latin typeface="Courier"/>
              </a:rPr>
              <a:t>tr 'A-Z' 'a-z'</a:t>
            </a:r>
            <a:r>
              <a:rPr lang="fr-FR" sz="1600" b="1" dirty="0">
                <a:latin typeface="Courier"/>
              </a:rPr>
              <a:t> &lt; shakes.txt | tr </a:t>
            </a:r>
            <a:r>
              <a:rPr lang="en-US" sz="1600" b="1" dirty="0">
                <a:latin typeface="Courier"/>
              </a:rPr>
              <a:t>–</a:t>
            </a:r>
            <a:r>
              <a:rPr lang="fr-FR" sz="1600" b="1" dirty="0">
                <a:latin typeface="Courier"/>
              </a:rPr>
              <a:t>sc </a:t>
            </a:r>
            <a:r>
              <a:rPr lang="en-US" sz="1600" b="1" dirty="0">
                <a:latin typeface="Courier"/>
              </a:rPr>
              <a:t>'</a:t>
            </a:r>
            <a:r>
              <a:rPr lang="fr-FR" sz="1600" b="1" dirty="0">
                <a:latin typeface="Courier"/>
              </a:rPr>
              <a:t>A-Za-z</a:t>
            </a:r>
            <a:r>
              <a:rPr lang="en-US" sz="1600" b="1" dirty="0">
                <a:latin typeface="Courier"/>
              </a:rPr>
              <a:t>'</a:t>
            </a:r>
            <a:r>
              <a:rPr lang="fr-FR" sz="1600" b="1" dirty="0">
                <a:latin typeface="Courier"/>
              </a:rPr>
              <a:t> </a:t>
            </a:r>
            <a:r>
              <a:rPr lang="en-US" sz="1600" b="1" dirty="0">
                <a:latin typeface="Courier"/>
              </a:rPr>
              <a:t>'</a:t>
            </a:r>
            <a:r>
              <a:rPr lang="fr-FR" sz="1600" b="1" dirty="0">
                <a:latin typeface="Courier"/>
              </a:rPr>
              <a:t>\n</a:t>
            </a:r>
            <a:r>
              <a:rPr lang="en-US" sz="1600" b="1" dirty="0">
                <a:latin typeface="Courier"/>
              </a:rPr>
              <a:t>'</a:t>
            </a:r>
            <a:r>
              <a:rPr lang="fr-FR" sz="1600" b="1" dirty="0">
                <a:latin typeface="Courier"/>
              </a:rPr>
              <a:t> | sort | </a:t>
            </a:r>
            <a:r>
              <a:rPr lang="fr-FR" sz="1600" b="1" dirty="0" err="1">
                <a:latin typeface="Courier"/>
              </a:rPr>
              <a:t>uniq</a:t>
            </a:r>
            <a:r>
              <a:rPr lang="fr-FR" sz="1600" b="1" dirty="0">
                <a:latin typeface="Courier"/>
              </a:rPr>
              <a:t> </a:t>
            </a:r>
            <a:r>
              <a:rPr lang="en-US" sz="1600" b="1" dirty="0">
                <a:latin typeface="Courier"/>
              </a:rPr>
              <a:t>–</a:t>
            </a:r>
            <a:r>
              <a:rPr lang="fr-FR" sz="1600" b="1" dirty="0">
                <a:latin typeface="Courier"/>
              </a:rPr>
              <a:t>c </a:t>
            </a:r>
            <a:endParaRPr lang="en-US" b="1" dirty="0"/>
          </a:p>
          <a:p>
            <a:pPr>
              <a:defRPr/>
            </a:pPr>
            <a:r>
              <a:rPr lang="en-US" dirty="0"/>
              <a:t>Sorting the counts</a:t>
            </a:r>
            <a:endParaRPr dirty="0"/>
          </a:p>
          <a:p>
            <a:pPr>
              <a:buNone/>
              <a:defRPr/>
            </a:pPr>
            <a:r>
              <a:rPr lang="en-US" sz="1400" b="1" dirty="0">
                <a:latin typeface="Courier"/>
              </a:rPr>
              <a:t>tr </a:t>
            </a:r>
            <a:r>
              <a:rPr lang="fr-FR" sz="1400" b="1" dirty="0">
                <a:latin typeface="Courier"/>
              </a:rPr>
              <a:t>'</a:t>
            </a:r>
            <a:r>
              <a:rPr lang="en-US" sz="1400" b="1" dirty="0">
                <a:latin typeface="Courier"/>
              </a:rPr>
              <a:t>A-Z' 'a-z'</a:t>
            </a:r>
            <a:r>
              <a:rPr lang="fr-FR" sz="1400" b="1" dirty="0">
                <a:latin typeface="Courier"/>
              </a:rPr>
              <a:t> &lt; shakes.txt | tr </a:t>
            </a:r>
            <a:r>
              <a:rPr lang="en-US" sz="1400" b="1" dirty="0">
                <a:latin typeface="Courier"/>
              </a:rPr>
              <a:t>–</a:t>
            </a:r>
            <a:r>
              <a:rPr lang="fr-FR" sz="1400" b="1" dirty="0">
                <a:latin typeface="Courier"/>
              </a:rPr>
              <a:t>sc </a:t>
            </a:r>
            <a:r>
              <a:rPr lang="en-US" sz="1400" b="1" dirty="0">
                <a:latin typeface="Courier"/>
              </a:rPr>
              <a:t>'</a:t>
            </a:r>
            <a:r>
              <a:rPr lang="fr-FR" sz="1400" b="1" dirty="0">
                <a:latin typeface="Courier"/>
              </a:rPr>
              <a:t>A-Za-z</a:t>
            </a:r>
            <a:r>
              <a:rPr lang="en-US" sz="1400" b="1" dirty="0">
                <a:latin typeface="Courier"/>
              </a:rPr>
              <a:t>'</a:t>
            </a:r>
            <a:r>
              <a:rPr lang="fr-FR" sz="1400" b="1" dirty="0">
                <a:latin typeface="Courier"/>
              </a:rPr>
              <a:t> </a:t>
            </a:r>
            <a:r>
              <a:rPr lang="en-US" sz="1400" b="1" dirty="0">
                <a:latin typeface="Courier"/>
              </a:rPr>
              <a:t>'</a:t>
            </a:r>
            <a:r>
              <a:rPr lang="fr-FR" sz="1400" b="1" dirty="0">
                <a:latin typeface="Courier"/>
              </a:rPr>
              <a:t>\n</a:t>
            </a:r>
            <a:r>
              <a:rPr lang="en-US" sz="1400" b="1" dirty="0">
                <a:latin typeface="Courier"/>
              </a:rPr>
              <a:t>'</a:t>
            </a:r>
            <a:r>
              <a:rPr lang="fr-FR" sz="1400" b="1" dirty="0">
                <a:latin typeface="Courier"/>
              </a:rPr>
              <a:t> | sort | </a:t>
            </a:r>
            <a:r>
              <a:rPr lang="fr-FR" sz="1400" b="1" dirty="0" err="1">
                <a:latin typeface="Courier"/>
              </a:rPr>
              <a:t>uniq</a:t>
            </a:r>
            <a:r>
              <a:rPr lang="fr-FR" sz="1400" b="1" dirty="0">
                <a:latin typeface="Courier"/>
              </a:rPr>
              <a:t> </a:t>
            </a:r>
            <a:r>
              <a:rPr lang="en-US" sz="1400" b="1" dirty="0">
                <a:latin typeface="Courier"/>
              </a:rPr>
              <a:t>–</a:t>
            </a:r>
            <a:r>
              <a:rPr lang="fr-FR" sz="1400" b="1" dirty="0">
                <a:latin typeface="Courier"/>
              </a:rPr>
              <a:t>c | sort </a:t>
            </a:r>
            <a:r>
              <a:rPr lang="en-US" sz="1400" b="1" dirty="0">
                <a:latin typeface="Courier"/>
              </a:rPr>
              <a:t>–</a:t>
            </a:r>
            <a:r>
              <a:rPr lang="fr-FR" sz="1400" b="1" dirty="0">
                <a:latin typeface="Courier"/>
              </a:rPr>
              <a:t>n </a:t>
            </a:r>
            <a:r>
              <a:rPr lang="en-US" sz="1400" b="1" dirty="0">
                <a:latin typeface="Courier"/>
              </a:rPr>
              <a:t>–</a:t>
            </a:r>
            <a:r>
              <a:rPr lang="fr-FR" sz="1400" b="1" dirty="0">
                <a:latin typeface="Courier"/>
              </a:rPr>
              <a:t>r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1400" b="1" dirty="0">
                <a:solidFill>
                  <a:schemeClr val="accent6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23243 the</a:t>
            </a:r>
            <a:endParaRPr lang="en-US" sz="14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1400" b="1" dirty="0">
                <a:solidFill>
                  <a:schemeClr val="accent6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22225 </a:t>
            </a:r>
            <a:r>
              <a:rPr lang="en-US" sz="1400" b="1" dirty="0" err="1">
                <a:solidFill>
                  <a:schemeClr val="accent6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i</a:t>
            </a:r>
            <a:endParaRPr lang="en-US" sz="1400" b="1" dirty="0">
              <a:solidFill>
                <a:schemeClr val="accent6"/>
              </a:solidFill>
              <a:latin typeface="Courier New" panose="02070309020205020404" pitchFamily="49" charset="0"/>
              <a:ea typeface="ＭＳ Ｐゴシック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1400" b="1" dirty="0">
                <a:solidFill>
                  <a:schemeClr val="accent6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18618 and</a:t>
            </a:r>
            <a:endParaRPr lang="en-US" sz="14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1400" b="1" dirty="0">
                <a:solidFill>
                  <a:schemeClr val="accent6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16339 to</a:t>
            </a:r>
            <a:endParaRPr lang="en-US" sz="14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1400" b="1" dirty="0">
                <a:solidFill>
                  <a:schemeClr val="accent6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15687 of</a:t>
            </a:r>
            <a:endParaRPr lang="en-US" sz="14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1400" b="1" dirty="0">
                <a:solidFill>
                  <a:schemeClr val="accent6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12780 a</a:t>
            </a:r>
            <a:endParaRPr lang="en-US" sz="14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1400" b="1" dirty="0">
                <a:solidFill>
                  <a:schemeClr val="accent6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12163 you</a:t>
            </a:r>
            <a:endParaRPr lang="en-US" sz="14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1400" b="1" dirty="0">
                <a:solidFill>
                  <a:schemeClr val="accent6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10839 my</a:t>
            </a:r>
            <a:endParaRPr lang="en-US" sz="14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1400" b="1" dirty="0">
                <a:solidFill>
                  <a:schemeClr val="accent6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10005 in</a:t>
            </a:r>
            <a:endParaRPr lang="en-US" sz="14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1400" b="1" dirty="0">
                <a:solidFill>
                  <a:schemeClr val="accent6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8954  d</a:t>
            </a:r>
            <a:endParaRPr sz="14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ounded Rectangular Callout 5"/>
          <p:cNvSpPr>
            <a:spLocks noChangeArrowheads="1"/>
          </p:cNvSpPr>
          <p:nvPr/>
        </p:nvSpPr>
        <p:spPr bwMode="auto">
          <a:xfrm>
            <a:off x="2987824" y="3936960"/>
            <a:ext cx="3429000" cy="457600"/>
          </a:xfrm>
          <a:prstGeom prst="wedgeRoundRectCallout">
            <a:avLst>
              <a:gd name="adj1" fmla="val -86347"/>
              <a:gd name="adj2" fmla="val 136878"/>
              <a:gd name="adj3" fmla="val 16667"/>
            </a:avLst>
          </a:prstGeom>
          <a:solidFill>
            <a:srgbClr val="FFCC66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>
              <a:defRPr/>
            </a:pP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happened here?</a:t>
            </a:r>
            <a:endParaRPr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050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/>
              <a:t>Issues in Tokenization</a:t>
            </a:r>
            <a:endParaRPr sz="4000"/>
          </a:p>
        </p:txBody>
      </p:sp>
      <p:sp>
        <p:nvSpPr>
          <p:cNvPr id="5" name="Rectangle 2051"/>
          <p:cNvSpPr>
            <a:spLocks noGrp="1" noChangeArrowheads="1"/>
          </p:cNvSpPr>
          <p:nvPr>
            <p:ph idx="1"/>
          </p:nvPr>
        </p:nvSpPr>
        <p:spPr bwMode="auto">
          <a:xfrm>
            <a:off x="1130127" y="755913"/>
            <a:ext cx="7772400" cy="3974149"/>
          </a:xfrm>
        </p:spPr>
        <p:txBody>
          <a:bodyPr/>
          <a:lstStyle/>
          <a:p>
            <a:pPr>
              <a:defRPr/>
            </a:pPr>
            <a:r>
              <a:rPr lang="en-US" b="1" i="1" dirty="0"/>
              <a:t>Finland</a:t>
            </a:r>
            <a:r>
              <a:rPr lang="ja-JP" b="1" i="1" dirty="0"/>
              <a:t>’</a:t>
            </a:r>
            <a:r>
              <a:rPr lang="en-US" b="1" i="1" dirty="0"/>
              <a:t>s capital? </a:t>
            </a:r>
            <a:endParaRPr sz="1800" dirty="0"/>
          </a:p>
          <a:p>
            <a:pPr>
              <a:buFont typeface="Times"/>
              <a:buNone/>
              <a:defRPr/>
            </a:pPr>
            <a:r>
              <a:rPr lang="en-US" b="1" i="1" dirty="0"/>
              <a:t>     Finland? </a:t>
            </a:r>
            <a:r>
              <a:rPr lang="en-US" b="1" i="1" dirty="0" err="1"/>
              <a:t>Finlands</a:t>
            </a:r>
            <a:r>
              <a:rPr lang="en-US" b="1" i="1" dirty="0"/>
              <a:t>? Finland</a:t>
            </a:r>
            <a:r>
              <a:rPr lang="ja-JP" b="1" i="1" dirty="0"/>
              <a:t>’</a:t>
            </a:r>
            <a:r>
              <a:rPr lang="en-US" b="1" i="1" dirty="0"/>
              <a:t>s</a:t>
            </a:r>
            <a:endParaRPr lang="en-US" dirty="0"/>
          </a:p>
          <a:p>
            <a:pPr>
              <a:defRPr/>
            </a:pPr>
            <a:r>
              <a:rPr lang="en-US" b="1" i="1" dirty="0"/>
              <a:t>what</a:t>
            </a:r>
            <a:r>
              <a:rPr lang="ja-JP" b="1" i="1" dirty="0"/>
              <a:t>’</a:t>
            </a:r>
            <a:r>
              <a:rPr lang="en-US" b="1" i="1" dirty="0"/>
              <a:t>re, I</a:t>
            </a:r>
            <a:r>
              <a:rPr lang="ja-JP" b="1" i="1" dirty="0"/>
              <a:t>’</a:t>
            </a:r>
            <a:r>
              <a:rPr lang="en-US" b="1" i="1" dirty="0"/>
              <a:t>m, </a:t>
            </a:r>
            <a:r>
              <a:rPr lang="en-US" b="1" i="1" dirty="0" err="1"/>
              <a:t>isn</a:t>
            </a:r>
            <a:r>
              <a:rPr lang="ja-JP" b="1" i="1" dirty="0"/>
              <a:t>’</a:t>
            </a:r>
            <a:r>
              <a:rPr lang="en-US" b="1" i="1" dirty="0"/>
              <a:t>t?</a:t>
            </a:r>
            <a:endParaRPr sz="1800" dirty="0"/>
          </a:p>
          <a:p>
            <a:pPr lvl="1">
              <a:defRPr/>
            </a:pPr>
            <a:r>
              <a:rPr lang="en-US" sz="1800" b="1" i="1" dirty="0"/>
              <a:t>What are, I am, is not</a:t>
            </a:r>
            <a:endParaRPr lang="en-US" sz="1800" dirty="0"/>
          </a:p>
          <a:p>
            <a:pPr>
              <a:defRPr/>
            </a:pPr>
            <a:r>
              <a:rPr lang="en-US" b="1" i="1" dirty="0"/>
              <a:t>Hewlett-Packard?</a:t>
            </a:r>
            <a:r>
              <a:rPr lang="en-US" dirty="0"/>
              <a:t>                   </a:t>
            </a:r>
            <a:endParaRPr sz="1800" dirty="0"/>
          </a:p>
          <a:p>
            <a:pPr lvl="2">
              <a:defRPr/>
            </a:pPr>
            <a:r>
              <a:rPr lang="en-US" sz="1600" b="1" i="1" dirty="0"/>
              <a:t>Hewlett</a:t>
            </a:r>
            <a:r>
              <a:rPr lang="en-US" sz="1600" dirty="0"/>
              <a:t> and </a:t>
            </a:r>
            <a:r>
              <a:rPr lang="en-US" sz="1600" b="1" i="1" dirty="0"/>
              <a:t>Packard</a:t>
            </a:r>
            <a:r>
              <a:rPr lang="en-US" sz="1600" dirty="0"/>
              <a:t> as two tokens?</a:t>
            </a:r>
            <a:endParaRPr sz="1800" dirty="0"/>
          </a:p>
          <a:p>
            <a:pPr lvl="1">
              <a:defRPr/>
            </a:pPr>
            <a:r>
              <a:rPr lang="en-US" sz="1800" b="1" i="1" dirty="0"/>
              <a:t>state-of-the-art</a:t>
            </a:r>
            <a:r>
              <a:rPr lang="en-US" sz="1800" dirty="0"/>
              <a:t>:</a:t>
            </a:r>
            <a:endParaRPr sz="1800" dirty="0"/>
          </a:p>
          <a:p>
            <a:pPr lvl="2">
              <a:defRPr/>
            </a:pPr>
            <a:r>
              <a:rPr lang="en-US" sz="1600" dirty="0"/>
              <a:t>Break up?</a:t>
            </a:r>
            <a:endParaRPr sz="1800" dirty="0"/>
          </a:p>
          <a:p>
            <a:pPr lvl="1">
              <a:defRPr/>
            </a:pPr>
            <a:r>
              <a:rPr lang="en-US" sz="1800" b="1" i="1" dirty="0"/>
              <a:t>lowercase</a:t>
            </a:r>
            <a:r>
              <a:rPr lang="en-US" sz="1800" dirty="0"/>
              <a:t>, </a:t>
            </a:r>
            <a:r>
              <a:rPr lang="en-US" sz="1800" b="1" i="1" dirty="0"/>
              <a:t>lower-case</a:t>
            </a:r>
            <a:r>
              <a:rPr lang="en-US" sz="1800" dirty="0"/>
              <a:t>, </a:t>
            </a:r>
            <a:r>
              <a:rPr lang="en-US" sz="1800" b="1" i="1" dirty="0"/>
              <a:t>lower case</a:t>
            </a:r>
            <a:r>
              <a:rPr lang="en-US" sz="1800" dirty="0"/>
              <a:t>?</a:t>
            </a:r>
            <a:endParaRPr sz="1800" dirty="0"/>
          </a:p>
          <a:p>
            <a:pPr>
              <a:defRPr/>
            </a:pPr>
            <a:r>
              <a:rPr lang="en-US" b="1" i="1" dirty="0"/>
              <a:t>San Francisco, New York</a:t>
            </a:r>
            <a:r>
              <a:rPr lang="en-US" dirty="0"/>
              <a:t>: one token or two?  </a:t>
            </a:r>
            <a:endParaRPr sz="1800" dirty="0"/>
          </a:p>
          <a:p>
            <a:pPr>
              <a:defRPr/>
            </a:pPr>
            <a:r>
              <a:rPr lang="en-US" dirty="0"/>
              <a:t>Words with punctuation</a:t>
            </a:r>
            <a:endParaRPr sz="1800" dirty="0"/>
          </a:p>
          <a:p>
            <a:pPr lvl="1">
              <a:defRPr/>
            </a:pPr>
            <a:r>
              <a:rPr lang="en-US" sz="1800" b="1" dirty="0"/>
              <a:t>m.p.h., PhD.</a:t>
            </a:r>
            <a:endParaRPr sz="1800" dirty="0"/>
          </a:p>
        </p:txBody>
      </p:sp>
      <p:sp>
        <p:nvSpPr>
          <p:cNvPr id="6" name="TextBox 3"/>
          <p:cNvSpPr>
            <a:spLocks/>
          </p:cNvSpPr>
          <p:nvPr/>
        </p:nvSpPr>
        <p:spPr bwMode="auto">
          <a:xfrm>
            <a:off x="1135063" y="4919200"/>
            <a:ext cx="1888659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>
              <a:defRPr/>
            </a:pPr>
            <a:r>
              <a:rPr lang="en-US" sz="1200">
                <a:solidFill>
                  <a:srgbClr val="404040"/>
                </a:solidFill>
              </a:rPr>
              <a:t>Slide from Chris Manning</a:t>
            </a:r>
            <a:endParaRPr sz="12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 dirty="0"/>
              <a:t>Tokenization: language issues</a:t>
            </a:r>
            <a:endParaRPr sz="4000" dirty="0"/>
          </a:p>
        </p:txBody>
      </p:sp>
      <p:sp>
        <p:nvSpPr>
          <p:cNvPr id="5" name="Rectangle 1027"/>
          <p:cNvSpPr>
            <a:spLocks noGrp="1" noChangeArrowheads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 dirty="0"/>
              <a:t>Italian</a:t>
            </a:r>
            <a:endParaRPr dirty="0"/>
          </a:p>
          <a:p>
            <a:pPr lvl="1">
              <a:defRPr/>
            </a:pPr>
            <a:r>
              <a:rPr lang="en-US" b="1" i="1" dirty="0"/>
              <a:t>L</a:t>
            </a:r>
            <a:r>
              <a:rPr lang="ja-JP" b="1" i="1" dirty="0"/>
              <a:t>’</a:t>
            </a:r>
            <a:r>
              <a:rPr lang="en-US" b="1" i="1" dirty="0" err="1"/>
              <a:t>insieme</a:t>
            </a:r>
            <a:r>
              <a:rPr lang="en-US" b="1" i="1" dirty="0"/>
              <a:t>?</a:t>
            </a:r>
            <a:r>
              <a:rPr lang="en-US" dirty="0"/>
              <a:t> one token or two?</a:t>
            </a:r>
            <a:endParaRPr dirty="0"/>
          </a:p>
          <a:p>
            <a:pPr lvl="2">
              <a:defRPr/>
            </a:pPr>
            <a:r>
              <a:rPr lang="en-US" b="1" i="1" dirty="0"/>
              <a:t>L </a:t>
            </a:r>
            <a:r>
              <a:rPr lang="en-US" dirty="0"/>
              <a:t>? </a:t>
            </a:r>
            <a:r>
              <a:rPr lang="en-US" b="1" i="1" dirty="0"/>
              <a:t>L</a:t>
            </a:r>
            <a:r>
              <a:rPr lang="ja-JP" b="1" i="1" dirty="0"/>
              <a:t>’</a:t>
            </a:r>
            <a:r>
              <a:rPr lang="en-US" b="1" i="1" dirty="0"/>
              <a:t> </a:t>
            </a:r>
            <a:r>
              <a:rPr lang="en-US" dirty="0"/>
              <a:t>? </a:t>
            </a:r>
            <a:r>
              <a:rPr lang="en-US" b="1" i="1" dirty="0"/>
              <a:t>Lo </a:t>
            </a:r>
            <a:r>
              <a:rPr lang="en-US" dirty="0"/>
              <a:t>?</a:t>
            </a:r>
            <a:endParaRPr dirty="0"/>
          </a:p>
          <a:p>
            <a:pPr lvl="2">
              <a:defRPr/>
            </a:pPr>
            <a:r>
              <a:rPr lang="en-US" dirty="0"/>
              <a:t>Want </a:t>
            </a:r>
            <a:r>
              <a:rPr lang="en-US" b="1" i="1" dirty="0"/>
              <a:t>l</a:t>
            </a:r>
            <a:r>
              <a:rPr lang="ja-JP" b="1" i="1" dirty="0"/>
              <a:t>’</a:t>
            </a:r>
            <a:r>
              <a:rPr lang="en-US" b="1" i="1" dirty="0" err="1"/>
              <a:t>insieme</a:t>
            </a:r>
            <a:r>
              <a:rPr lang="en-US" dirty="0"/>
              <a:t> to match with </a:t>
            </a:r>
            <a:r>
              <a:rPr lang="en-US" b="1" i="1" dirty="0"/>
              <a:t>un </a:t>
            </a:r>
            <a:r>
              <a:rPr lang="en-US" b="1" i="1" dirty="0" err="1"/>
              <a:t>insieme</a:t>
            </a:r>
            <a:endParaRPr dirty="0"/>
          </a:p>
          <a:p>
            <a:pPr lvl="1">
              <a:defRPr/>
            </a:pPr>
            <a:endParaRPr lang="en-US" b="1" i="1" dirty="0"/>
          </a:p>
          <a:p>
            <a:pPr>
              <a:defRPr/>
            </a:pPr>
            <a:r>
              <a:rPr lang="en-US" dirty="0"/>
              <a:t>German noun compounds are not segmented</a:t>
            </a:r>
            <a:endParaRPr dirty="0"/>
          </a:p>
          <a:p>
            <a:pPr marL="267891" lvl="1" indent="0">
              <a:buNone/>
              <a:defRPr/>
            </a:pPr>
            <a:r>
              <a:rPr lang="en-US" b="1" i="1" dirty="0" err="1"/>
              <a:t>Lebensversicherungsgesellschaftsangestellter</a:t>
            </a:r>
            <a:r>
              <a:rPr lang="en-US" b="1" i="1" dirty="0"/>
              <a:t> </a:t>
            </a:r>
            <a:r>
              <a:rPr lang="en-US" b="1" i="1" dirty="0" err="1"/>
              <a:t>Leben’s+versicherung’s+gesellschaft’s+angestellter</a:t>
            </a:r>
            <a:endParaRPr dirty="0"/>
          </a:p>
          <a:p>
            <a:pPr marL="267891" lvl="1" indent="0">
              <a:buNone/>
              <a:defRPr/>
            </a:pPr>
            <a:r>
              <a:rPr lang="ja-JP" sz="2000" dirty="0"/>
              <a:t>‘</a:t>
            </a:r>
            <a:r>
              <a:rPr lang="en-US" sz="2000" dirty="0"/>
              <a:t>life insurance company employee</a:t>
            </a:r>
            <a:r>
              <a:rPr lang="ja-JP" sz="2000" dirty="0"/>
              <a:t>’</a:t>
            </a:r>
            <a:endParaRPr lang="en-US" altLang="ja-JP" sz="2000" dirty="0"/>
          </a:p>
          <a:p>
            <a:pPr marL="267891" lvl="1" indent="0">
              <a:buNone/>
              <a:defRPr/>
            </a:pPr>
            <a:r>
              <a:rPr lang="en-US" sz="2000" dirty="0"/>
              <a:t>German text processing benefits greatly from a </a:t>
            </a:r>
            <a:r>
              <a:rPr lang="en-US" sz="2000" b="1" dirty="0"/>
              <a:t>compound splitter </a:t>
            </a:r>
            <a:r>
              <a:rPr lang="en-US" sz="2000" dirty="0"/>
              <a:t>module</a:t>
            </a:r>
            <a:endParaRPr dirty="0"/>
          </a:p>
        </p:txBody>
      </p:sp>
      <p:sp>
        <p:nvSpPr>
          <p:cNvPr id="6" name="TextBox 3"/>
          <p:cNvSpPr>
            <a:spLocks/>
          </p:cNvSpPr>
          <p:nvPr/>
        </p:nvSpPr>
        <p:spPr bwMode="auto">
          <a:xfrm>
            <a:off x="1371600" y="4919200"/>
            <a:ext cx="1888659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>
              <a:defRPr/>
            </a:pPr>
            <a:r>
              <a:rPr lang="en-US" sz="1200" dirty="0">
                <a:solidFill>
                  <a:srgbClr val="404040"/>
                </a:solidFill>
              </a:rPr>
              <a:t>Slide from Chris Manning</a:t>
            </a:r>
            <a:endParaRPr sz="1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-57200"/>
            <a:ext cx="7772400" cy="686399"/>
          </a:xfrm>
        </p:spPr>
        <p:txBody>
          <a:bodyPr/>
          <a:lstStyle/>
          <a:p>
            <a:pPr>
              <a:defRPr/>
            </a:pPr>
            <a:r>
              <a:rPr lang="en-US" sz="4000"/>
              <a:t>Tokenization: language issues</a:t>
            </a:r>
            <a:endParaRPr sz="4000"/>
          </a:p>
        </p:txBody>
      </p:sp>
      <p:sp>
        <p:nvSpPr>
          <p:cNvPr id="5" name="Rectangle 1027"/>
          <p:cNvSpPr>
            <a:spLocks noGrp="1" noChangeArrowheads="1"/>
          </p:cNvSpPr>
          <p:nvPr>
            <p:ph idx="1"/>
          </p:nvPr>
        </p:nvSpPr>
        <p:spPr bwMode="auto">
          <a:xfrm>
            <a:off x="890352" y="757627"/>
            <a:ext cx="8610600" cy="2402400"/>
          </a:xfrm>
        </p:spPr>
        <p:txBody>
          <a:bodyPr/>
          <a:lstStyle/>
          <a:p>
            <a:pPr>
              <a:defRPr/>
            </a:pPr>
            <a:r>
              <a:rPr lang="en-US" dirty="0"/>
              <a:t>Chinese and Japanese no spaces between words:</a:t>
            </a:r>
            <a:endParaRPr dirty="0"/>
          </a:p>
          <a:p>
            <a:pPr lvl="1">
              <a:defRPr/>
            </a:pPr>
            <a:r>
              <a:rPr lang="ja-JP" dirty="0"/>
              <a:t>莎拉波娃现在居住在美国东南部的佛罗里达。</a:t>
            </a:r>
            <a:endParaRPr lang="en-US" dirty="0"/>
          </a:p>
          <a:p>
            <a:pPr lvl="1">
              <a:defRPr/>
            </a:pPr>
            <a:r>
              <a:rPr lang="ja-JP" dirty="0"/>
              <a:t>莎拉波娃</a:t>
            </a:r>
            <a:r>
              <a:rPr lang="en-US" dirty="0"/>
              <a:t>  </a:t>
            </a:r>
            <a:r>
              <a:rPr lang="ja-JP" dirty="0"/>
              <a:t>现在</a:t>
            </a:r>
            <a:r>
              <a:rPr lang="en-US" dirty="0"/>
              <a:t>   </a:t>
            </a:r>
            <a:r>
              <a:rPr lang="ja-JP" dirty="0"/>
              <a:t>居住</a:t>
            </a:r>
            <a:r>
              <a:rPr lang="en-US" dirty="0"/>
              <a:t>  </a:t>
            </a:r>
            <a:r>
              <a:rPr lang="ja-JP" dirty="0"/>
              <a:t>在</a:t>
            </a:r>
            <a:r>
              <a:rPr lang="en-US" dirty="0"/>
              <a:t>  </a:t>
            </a:r>
            <a:r>
              <a:rPr lang="ja-JP" dirty="0"/>
              <a:t>美国</a:t>
            </a:r>
            <a:r>
              <a:rPr lang="en-US" dirty="0"/>
              <a:t>   </a:t>
            </a:r>
            <a:r>
              <a:rPr lang="ja-JP" dirty="0"/>
              <a:t>东南部</a:t>
            </a:r>
            <a:r>
              <a:rPr lang="en-US" dirty="0"/>
              <a:t>     </a:t>
            </a:r>
            <a:r>
              <a:rPr lang="ja-JP" dirty="0"/>
              <a:t>的</a:t>
            </a:r>
            <a:r>
              <a:rPr lang="en-US" dirty="0"/>
              <a:t>  </a:t>
            </a:r>
            <a:r>
              <a:rPr lang="ja-JP" dirty="0"/>
              <a:t>佛罗里达</a:t>
            </a:r>
            <a:endParaRPr dirty="0"/>
          </a:p>
          <a:p>
            <a:pPr lvl="1">
              <a:defRPr/>
            </a:pPr>
            <a:r>
              <a:rPr lang="en-US" dirty="0">
                <a:solidFill>
                  <a:srgbClr val="595959"/>
                </a:solidFill>
              </a:rPr>
              <a:t>Sharapova now  lives in    US    southeastern     Florida</a:t>
            </a:r>
            <a:endParaRPr dirty="0"/>
          </a:p>
          <a:p>
            <a:pPr>
              <a:defRPr/>
            </a:pPr>
            <a:r>
              <a:rPr lang="en-US" dirty="0"/>
              <a:t>Further complicated in Japanese, with multiple alphabets intermingled</a:t>
            </a:r>
            <a:endParaRPr dirty="0"/>
          </a:p>
          <a:p>
            <a:pPr lvl="1">
              <a:defRPr/>
            </a:pPr>
            <a:r>
              <a:rPr lang="en-US" dirty="0"/>
              <a:t>Dates/amounts in multiple formats</a:t>
            </a:r>
            <a:endParaRPr dirty="0"/>
          </a:p>
        </p:txBody>
      </p:sp>
      <p:sp>
        <p:nvSpPr>
          <p:cNvPr id="6" name="Text Box 1037"/>
          <p:cNvSpPr>
            <a:spLocks/>
          </p:cNvSpPr>
          <p:nvPr/>
        </p:nvSpPr>
        <p:spPr bwMode="auto">
          <a:xfrm>
            <a:off x="391053" y="3408612"/>
            <a:ext cx="8717451" cy="4154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 lvl="1">
              <a:spcBef>
                <a:spcPts val="0"/>
              </a:spcBef>
              <a:buClr>
                <a:schemeClr val="tx1"/>
              </a:buClr>
              <a:buSzPct val="55000"/>
              <a:buFont typeface="Wingdings"/>
              <a:buNone/>
              <a:defRPr/>
            </a:pPr>
            <a:r>
              <a:rPr lang="ja-JP" sz="2100" b="1" i="1" dirty="0"/>
              <a:t>フォーチュン</a:t>
            </a:r>
            <a:r>
              <a:rPr lang="en-US" sz="2100" b="1" i="1" dirty="0"/>
              <a:t>500</a:t>
            </a:r>
            <a:r>
              <a:rPr lang="ja-JP" sz="2100" b="1" i="1" dirty="0"/>
              <a:t>社は情報不足のため時間あた</a:t>
            </a:r>
            <a:r>
              <a:rPr lang="en-US" sz="2100" b="1" i="1" dirty="0"/>
              <a:t>$500K</a:t>
            </a:r>
            <a:r>
              <a:rPr lang="en-US" sz="2100" b="1" dirty="0"/>
              <a:t>(</a:t>
            </a:r>
            <a:r>
              <a:rPr lang="ja-JP" sz="2100" b="1" i="1" dirty="0"/>
              <a:t>約</a:t>
            </a:r>
            <a:r>
              <a:rPr lang="en-US" sz="2100" b="1" i="1" dirty="0"/>
              <a:t>6,000</a:t>
            </a:r>
            <a:r>
              <a:rPr lang="ja-JP" sz="2100" b="1" i="1" dirty="0"/>
              <a:t>万円</a:t>
            </a:r>
            <a:r>
              <a:rPr lang="en-US" sz="2100" b="1" dirty="0"/>
              <a:t>)</a:t>
            </a:r>
          </a:p>
        </p:txBody>
      </p:sp>
      <p:grpSp>
        <p:nvGrpSpPr>
          <p:cNvPr id="7" name="Group 1032"/>
          <p:cNvGrpSpPr/>
          <p:nvPr/>
        </p:nvGrpSpPr>
        <p:grpSpPr bwMode="auto">
          <a:xfrm>
            <a:off x="1686453" y="3866211"/>
            <a:ext cx="5726113" cy="343199"/>
            <a:chOff x="422" y="2846"/>
            <a:chExt cx="3607" cy="216"/>
          </a:xfrm>
        </p:grpSpPr>
        <p:sp>
          <p:nvSpPr>
            <p:cNvPr id="8" name="Text Box 1028"/>
            <p:cNvSpPr>
              <a:spLocks/>
            </p:cNvSpPr>
            <p:nvPr/>
          </p:nvSpPr>
          <p:spPr bwMode="auto">
            <a:xfrm>
              <a:off x="422" y="2846"/>
              <a:ext cx="968" cy="216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</p:spPr>
          <p:txBody>
            <a:bodyPr wrap="none">
              <a:spAutoFit/>
            </a:bodyPr>
            <a:lstStyle>
              <a:lvl1pPr>
                <a:defRPr sz="1600">
                  <a:solidFill>
                    <a:srgbClr val="009900"/>
                  </a:solidFill>
                  <a:latin typeface="Tahoma"/>
                  <a:ea typeface="MS PGothic"/>
                </a:defRPr>
              </a:lvl1pPr>
              <a:lvl2pPr marL="742950" indent="-285750">
                <a:defRPr sz="1600">
                  <a:solidFill>
                    <a:srgbClr val="009900"/>
                  </a:solidFill>
                  <a:latin typeface="Tahoma"/>
                  <a:ea typeface="MS PGothic"/>
                </a:defRPr>
              </a:lvl2pPr>
              <a:lvl3pPr marL="1143000" indent="-228600">
                <a:defRPr sz="1600">
                  <a:solidFill>
                    <a:srgbClr val="009900"/>
                  </a:solidFill>
                  <a:latin typeface="Tahoma"/>
                  <a:ea typeface="MS PGothic"/>
                </a:defRPr>
              </a:lvl3pPr>
              <a:lvl4pPr marL="1600200" indent="-228600">
                <a:defRPr sz="1600">
                  <a:solidFill>
                    <a:srgbClr val="009900"/>
                  </a:solidFill>
                  <a:latin typeface="Tahoma"/>
                  <a:ea typeface="MS PGothic"/>
                </a:defRPr>
              </a:lvl4pPr>
              <a:lvl5pPr marL="2057400" indent="-228600">
                <a:defRPr sz="1600">
                  <a:solidFill>
                    <a:srgbClr val="009900"/>
                  </a:solidFill>
                  <a:latin typeface="Tahoma"/>
                  <a:ea typeface="MS PGothic"/>
                </a:defRPr>
              </a:lvl5pPr>
              <a:lvl6pPr marL="2514600" indent="-228600">
                <a:spcBef>
                  <a:spcPts val="0"/>
                </a:spcBef>
                <a:spcAft>
                  <a:spcPts val="0"/>
                </a:spcAft>
                <a:defRPr sz="1600">
                  <a:solidFill>
                    <a:srgbClr val="009900"/>
                  </a:solidFill>
                  <a:latin typeface="Tahoma"/>
                  <a:ea typeface="MS PGothic"/>
                </a:defRPr>
              </a:lvl6pPr>
              <a:lvl7pPr marL="2971800" indent="-228600">
                <a:spcBef>
                  <a:spcPts val="0"/>
                </a:spcBef>
                <a:spcAft>
                  <a:spcPts val="0"/>
                </a:spcAft>
                <a:defRPr sz="1600">
                  <a:solidFill>
                    <a:srgbClr val="009900"/>
                  </a:solidFill>
                  <a:latin typeface="Tahoma"/>
                  <a:ea typeface="MS PGothic"/>
                </a:defRPr>
              </a:lvl7pPr>
              <a:lvl8pPr marL="3429000" indent="-228600">
                <a:spcBef>
                  <a:spcPts val="0"/>
                </a:spcBef>
                <a:spcAft>
                  <a:spcPts val="0"/>
                </a:spcAft>
                <a:defRPr sz="1600">
                  <a:solidFill>
                    <a:srgbClr val="009900"/>
                  </a:solidFill>
                  <a:latin typeface="Tahoma"/>
                  <a:ea typeface="MS PGothic"/>
                </a:defRPr>
              </a:lvl8pPr>
              <a:lvl9pPr marL="3886200" indent="-228600">
                <a:spcBef>
                  <a:spcPts val="0"/>
                </a:spcBef>
                <a:spcAft>
                  <a:spcPts val="0"/>
                </a:spcAft>
                <a:defRPr sz="1600">
                  <a:solidFill>
                    <a:srgbClr val="009900"/>
                  </a:solidFill>
                  <a:latin typeface="Tahoma"/>
                  <a:ea typeface="MS PGothic"/>
                </a:defRPr>
              </a:lvl9pPr>
            </a:lstStyle>
            <a:p>
              <a:pPr>
                <a:defRPr/>
              </a:pPr>
              <a:r>
                <a:rPr lang="en-US"/>
                <a:t>Katakana</a:t>
              </a:r>
              <a:endParaRPr/>
            </a:p>
          </p:txBody>
        </p:sp>
        <p:sp>
          <p:nvSpPr>
            <p:cNvPr id="9" name="Text Box 1029"/>
            <p:cNvSpPr>
              <a:spLocks/>
            </p:cNvSpPr>
            <p:nvPr/>
          </p:nvSpPr>
          <p:spPr bwMode="auto">
            <a:xfrm>
              <a:off x="1499" y="2846"/>
              <a:ext cx="948" cy="216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</p:spPr>
          <p:txBody>
            <a:bodyPr wrap="none">
              <a:spAutoFit/>
            </a:bodyPr>
            <a:lstStyle>
              <a:lvl1pPr>
                <a:defRPr sz="1600">
                  <a:solidFill>
                    <a:srgbClr val="009900"/>
                  </a:solidFill>
                  <a:latin typeface="Tahoma"/>
                  <a:ea typeface="MS PGothic"/>
                </a:defRPr>
              </a:lvl1pPr>
              <a:lvl2pPr marL="742950" indent="-285750">
                <a:defRPr sz="1600">
                  <a:solidFill>
                    <a:srgbClr val="009900"/>
                  </a:solidFill>
                  <a:latin typeface="Tahoma"/>
                  <a:ea typeface="MS PGothic"/>
                </a:defRPr>
              </a:lvl2pPr>
              <a:lvl3pPr marL="1143000" indent="-228600">
                <a:defRPr sz="1600">
                  <a:solidFill>
                    <a:srgbClr val="009900"/>
                  </a:solidFill>
                  <a:latin typeface="Tahoma"/>
                  <a:ea typeface="MS PGothic"/>
                </a:defRPr>
              </a:lvl3pPr>
              <a:lvl4pPr marL="1600200" indent="-228600">
                <a:defRPr sz="1600">
                  <a:solidFill>
                    <a:srgbClr val="009900"/>
                  </a:solidFill>
                  <a:latin typeface="Tahoma"/>
                  <a:ea typeface="MS PGothic"/>
                </a:defRPr>
              </a:lvl4pPr>
              <a:lvl5pPr marL="2057400" indent="-228600">
                <a:defRPr sz="1600">
                  <a:solidFill>
                    <a:srgbClr val="009900"/>
                  </a:solidFill>
                  <a:latin typeface="Tahoma"/>
                  <a:ea typeface="MS PGothic"/>
                </a:defRPr>
              </a:lvl5pPr>
              <a:lvl6pPr marL="2514600" indent="-228600">
                <a:spcBef>
                  <a:spcPts val="0"/>
                </a:spcBef>
                <a:spcAft>
                  <a:spcPts val="0"/>
                </a:spcAft>
                <a:defRPr sz="1600">
                  <a:solidFill>
                    <a:srgbClr val="009900"/>
                  </a:solidFill>
                  <a:latin typeface="Tahoma"/>
                  <a:ea typeface="MS PGothic"/>
                </a:defRPr>
              </a:lvl6pPr>
              <a:lvl7pPr marL="2971800" indent="-228600">
                <a:spcBef>
                  <a:spcPts val="0"/>
                </a:spcBef>
                <a:spcAft>
                  <a:spcPts val="0"/>
                </a:spcAft>
                <a:defRPr sz="1600">
                  <a:solidFill>
                    <a:srgbClr val="009900"/>
                  </a:solidFill>
                  <a:latin typeface="Tahoma"/>
                  <a:ea typeface="MS PGothic"/>
                </a:defRPr>
              </a:lvl7pPr>
              <a:lvl8pPr marL="3429000" indent="-228600">
                <a:spcBef>
                  <a:spcPts val="0"/>
                </a:spcBef>
                <a:spcAft>
                  <a:spcPts val="0"/>
                </a:spcAft>
                <a:defRPr sz="1600">
                  <a:solidFill>
                    <a:srgbClr val="009900"/>
                  </a:solidFill>
                  <a:latin typeface="Tahoma"/>
                  <a:ea typeface="MS PGothic"/>
                </a:defRPr>
              </a:lvl8pPr>
              <a:lvl9pPr marL="3886200" indent="-228600">
                <a:spcBef>
                  <a:spcPts val="0"/>
                </a:spcBef>
                <a:spcAft>
                  <a:spcPts val="0"/>
                </a:spcAft>
                <a:defRPr sz="1600">
                  <a:solidFill>
                    <a:srgbClr val="009900"/>
                  </a:solidFill>
                  <a:latin typeface="Tahoma"/>
                  <a:ea typeface="MS PGothic"/>
                </a:defRPr>
              </a:lvl9pPr>
            </a:lstStyle>
            <a:p>
              <a:pPr>
                <a:defRPr/>
              </a:pPr>
              <a:r>
                <a:rPr lang="en-US"/>
                <a:t>Hiragana</a:t>
              </a:r>
              <a:endParaRPr/>
            </a:p>
          </p:txBody>
        </p:sp>
        <p:sp>
          <p:nvSpPr>
            <p:cNvPr id="10" name="Text Box 1030"/>
            <p:cNvSpPr>
              <a:spLocks/>
            </p:cNvSpPr>
            <p:nvPr/>
          </p:nvSpPr>
          <p:spPr bwMode="auto">
            <a:xfrm>
              <a:off x="2603" y="2846"/>
              <a:ext cx="580" cy="216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</p:spPr>
          <p:txBody>
            <a:bodyPr wrap="none">
              <a:spAutoFit/>
            </a:bodyPr>
            <a:lstStyle>
              <a:lvl1pPr>
                <a:defRPr sz="1600">
                  <a:solidFill>
                    <a:srgbClr val="009900"/>
                  </a:solidFill>
                  <a:latin typeface="Tahoma"/>
                  <a:ea typeface="MS PGothic"/>
                </a:defRPr>
              </a:lvl1pPr>
              <a:lvl2pPr marL="742950" indent="-285750">
                <a:defRPr sz="1600">
                  <a:solidFill>
                    <a:srgbClr val="009900"/>
                  </a:solidFill>
                  <a:latin typeface="Tahoma"/>
                  <a:ea typeface="MS PGothic"/>
                </a:defRPr>
              </a:lvl2pPr>
              <a:lvl3pPr marL="1143000" indent="-228600">
                <a:defRPr sz="1600">
                  <a:solidFill>
                    <a:srgbClr val="009900"/>
                  </a:solidFill>
                  <a:latin typeface="Tahoma"/>
                  <a:ea typeface="MS PGothic"/>
                </a:defRPr>
              </a:lvl3pPr>
              <a:lvl4pPr marL="1600200" indent="-228600">
                <a:defRPr sz="1600">
                  <a:solidFill>
                    <a:srgbClr val="009900"/>
                  </a:solidFill>
                  <a:latin typeface="Tahoma"/>
                  <a:ea typeface="MS PGothic"/>
                </a:defRPr>
              </a:lvl4pPr>
              <a:lvl5pPr marL="2057400" indent="-228600">
                <a:defRPr sz="1600">
                  <a:solidFill>
                    <a:srgbClr val="009900"/>
                  </a:solidFill>
                  <a:latin typeface="Tahoma"/>
                  <a:ea typeface="MS PGothic"/>
                </a:defRPr>
              </a:lvl5pPr>
              <a:lvl6pPr marL="2514600" indent="-228600">
                <a:spcBef>
                  <a:spcPts val="0"/>
                </a:spcBef>
                <a:spcAft>
                  <a:spcPts val="0"/>
                </a:spcAft>
                <a:defRPr sz="1600">
                  <a:solidFill>
                    <a:srgbClr val="009900"/>
                  </a:solidFill>
                  <a:latin typeface="Tahoma"/>
                  <a:ea typeface="MS PGothic"/>
                </a:defRPr>
              </a:lvl6pPr>
              <a:lvl7pPr marL="2971800" indent="-228600">
                <a:spcBef>
                  <a:spcPts val="0"/>
                </a:spcBef>
                <a:spcAft>
                  <a:spcPts val="0"/>
                </a:spcAft>
                <a:defRPr sz="1600">
                  <a:solidFill>
                    <a:srgbClr val="009900"/>
                  </a:solidFill>
                  <a:latin typeface="Tahoma"/>
                  <a:ea typeface="MS PGothic"/>
                </a:defRPr>
              </a:lvl7pPr>
              <a:lvl8pPr marL="3429000" indent="-228600">
                <a:spcBef>
                  <a:spcPts val="0"/>
                </a:spcBef>
                <a:spcAft>
                  <a:spcPts val="0"/>
                </a:spcAft>
                <a:defRPr sz="1600">
                  <a:solidFill>
                    <a:srgbClr val="009900"/>
                  </a:solidFill>
                  <a:latin typeface="Tahoma"/>
                  <a:ea typeface="MS PGothic"/>
                </a:defRPr>
              </a:lvl8pPr>
              <a:lvl9pPr marL="3886200" indent="-228600">
                <a:spcBef>
                  <a:spcPts val="0"/>
                </a:spcBef>
                <a:spcAft>
                  <a:spcPts val="0"/>
                </a:spcAft>
                <a:defRPr sz="1600">
                  <a:solidFill>
                    <a:srgbClr val="009900"/>
                  </a:solidFill>
                  <a:latin typeface="Tahoma"/>
                  <a:ea typeface="MS PGothic"/>
                </a:defRPr>
              </a:lvl9pPr>
            </a:lstStyle>
            <a:p>
              <a:pPr>
                <a:defRPr/>
              </a:pPr>
              <a:r>
                <a:rPr lang="en-US"/>
                <a:t>Kanji</a:t>
              </a:r>
              <a:endParaRPr/>
            </a:p>
          </p:txBody>
        </p:sp>
        <p:sp>
          <p:nvSpPr>
            <p:cNvPr id="11" name="Text Box 1031"/>
            <p:cNvSpPr>
              <a:spLocks/>
            </p:cNvSpPr>
            <p:nvPr/>
          </p:nvSpPr>
          <p:spPr bwMode="auto">
            <a:xfrm>
              <a:off x="3275" y="2846"/>
              <a:ext cx="754" cy="216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</p:spPr>
          <p:txBody>
            <a:bodyPr wrap="none">
              <a:spAutoFit/>
            </a:bodyPr>
            <a:lstStyle>
              <a:lvl1pPr>
                <a:defRPr sz="1600">
                  <a:solidFill>
                    <a:srgbClr val="009900"/>
                  </a:solidFill>
                  <a:latin typeface="Tahoma"/>
                  <a:ea typeface="MS PGothic"/>
                </a:defRPr>
              </a:lvl1pPr>
              <a:lvl2pPr marL="742950" indent="-285750">
                <a:defRPr sz="1600">
                  <a:solidFill>
                    <a:srgbClr val="009900"/>
                  </a:solidFill>
                  <a:latin typeface="Tahoma"/>
                  <a:ea typeface="MS PGothic"/>
                </a:defRPr>
              </a:lvl2pPr>
              <a:lvl3pPr marL="1143000" indent="-228600">
                <a:defRPr sz="1600">
                  <a:solidFill>
                    <a:srgbClr val="009900"/>
                  </a:solidFill>
                  <a:latin typeface="Tahoma"/>
                  <a:ea typeface="MS PGothic"/>
                </a:defRPr>
              </a:lvl3pPr>
              <a:lvl4pPr marL="1600200" indent="-228600">
                <a:defRPr sz="1600">
                  <a:solidFill>
                    <a:srgbClr val="009900"/>
                  </a:solidFill>
                  <a:latin typeface="Tahoma"/>
                  <a:ea typeface="MS PGothic"/>
                </a:defRPr>
              </a:lvl4pPr>
              <a:lvl5pPr marL="2057400" indent="-228600">
                <a:defRPr sz="1600">
                  <a:solidFill>
                    <a:srgbClr val="009900"/>
                  </a:solidFill>
                  <a:latin typeface="Tahoma"/>
                  <a:ea typeface="MS PGothic"/>
                </a:defRPr>
              </a:lvl5pPr>
              <a:lvl6pPr marL="2514600" indent="-228600">
                <a:spcBef>
                  <a:spcPts val="0"/>
                </a:spcBef>
                <a:spcAft>
                  <a:spcPts val="0"/>
                </a:spcAft>
                <a:defRPr sz="1600">
                  <a:solidFill>
                    <a:srgbClr val="009900"/>
                  </a:solidFill>
                  <a:latin typeface="Tahoma"/>
                  <a:ea typeface="MS PGothic"/>
                </a:defRPr>
              </a:lvl6pPr>
              <a:lvl7pPr marL="2971800" indent="-228600">
                <a:spcBef>
                  <a:spcPts val="0"/>
                </a:spcBef>
                <a:spcAft>
                  <a:spcPts val="0"/>
                </a:spcAft>
                <a:defRPr sz="1600">
                  <a:solidFill>
                    <a:srgbClr val="009900"/>
                  </a:solidFill>
                  <a:latin typeface="Tahoma"/>
                  <a:ea typeface="MS PGothic"/>
                </a:defRPr>
              </a:lvl7pPr>
              <a:lvl8pPr marL="3429000" indent="-228600">
                <a:spcBef>
                  <a:spcPts val="0"/>
                </a:spcBef>
                <a:spcAft>
                  <a:spcPts val="0"/>
                </a:spcAft>
                <a:defRPr sz="1600">
                  <a:solidFill>
                    <a:srgbClr val="009900"/>
                  </a:solidFill>
                  <a:latin typeface="Tahoma"/>
                  <a:ea typeface="MS PGothic"/>
                </a:defRPr>
              </a:lvl8pPr>
              <a:lvl9pPr marL="3886200" indent="-228600">
                <a:spcBef>
                  <a:spcPts val="0"/>
                </a:spcBef>
                <a:spcAft>
                  <a:spcPts val="0"/>
                </a:spcAft>
                <a:defRPr sz="1600">
                  <a:solidFill>
                    <a:srgbClr val="009900"/>
                  </a:solidFill>
                  <a:latin typeface="Tahoma"/>
                  <a:ea typeface="MS PGothic"/>
                </a:defRPr>
              </a:lvl9pPr>
            </a:lstStyle>
            <a:p>
              <a:pPr>
                <a:defRPr/>
              </a:pPr>
              <a:r>
                <a:rPr lang="en-US"/>
                <a:t>Romaji</a:t>
              </a:r>
              <a:endParaRPr/>
            </a:p>
          </p:txBody>
        </p:sp>
      </p:grpSp>
      <p:sp>
        <p:nvSpPr>
          <p:cNvPr id="12" name="Rectangle 1040"/>
          <p:cNvSpPr>
            <a:spLocks noChangeArrowheads="1"/>
          </p:cNvSpPr>
          <p:nvPr/>
        </p:nvSpPr>
        <p:spPr bwMode="auto">
          <a:xfrm>
            <a:off x="924453" y="3408612"/>
            <a:ext cx="1447800" cy="346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>
              <a:defRPr/>
            </a:pPr>
            <a:endParaRPr lang="en-US"/>
          </a:p>
        </p:txBody>
      </p:sp>
      <p:cxnSp>
        <p:nvCxnSpPr>
          <p:cNvPr id="13" name="AutoShape 1041"/>
          <p:cNvCxnSpPr>
            <a:cxnSpLocks noChangeShapeType="1"/>
            <a:stCxn id="8" idx="0"/>
            <a:endCxn id="12" idx="2"/>
          </p:cNvCxnSpPr>
          <p:nvPr/>
        </p:nvCxnSpPr>
        <p:spPr bwMode="auto">
          <a:xfrm rot="16199998" flipV="1">
            <a:off x="1977759" y="3508116"/>
            <a:ext cx="147637" cy="605366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4" name="Rectangle 1044"/>
          <p:cNvSpPr>
            <a:spLocks noChangeArrowheads="1"/>
          </p:cNvSpPr>
          <p:nvPr/>
        </p:nvSpPr>
        <p:spPr bwMode="auto">
          <a:xfrm>
            <a:off x="4658253" y="3408612"/>
            <a:ext cx="533400" cy="346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>
              <a:defRPr/>
            </a:pPr>
            <a:endParaRPr lang="en-US"/>
          </a:p>
        </p:txBody>
      </p:sp>
      <p:cxnSp>
        <p:nvCxnSpPr>
          <p:cNvPr id="15" name="AutoShape 1045"/>
          <p:cNvCxnSpPr>
            <a:cxnSpLocks noChangeShapeType="1"/>
            <a:stCxn id="9" idx="0"/>
            <a:endCxn id="14" idx="2"/>
          </p:cNvCxnSpPr>
          <p:nvPr/>
        </p:nvCxnSpPr>
        <p:spPr bwMode="auto">
          <a:xfrm rot="5400000" flipH="1" flipV="1">
            <a:off x="4462991" y="3519437"/>
            <a:ext cx="147637" cy="582724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6" name="Rectangle 1046"/>
          <p:cNvSpPr>
            <a:spLocks noChangeArrowheads="1"/>
          </p:cNvSpPr>
          <p:nvPr/>
        </p:nvSpPr>
        <p:spPr bwMode="auto">
          <a:xfrm>
            <a:off x="5191653" y="3408612"/>
            <a:ext cx="609600" cy="346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>
              <a:defRPr/>
            </a:pPr>
            <a:endParaRPr lang="en-US"/>
          </a:p>
        </p:txBody>
      </p:sp>
      <p:cxnSp>
        <p:nvCxnSpPr>
          <p:cNvPr id="17" name="AutoShape 1047"/>
          <p:cNvCxnSpPr>
            <a:cxnSpLocks noChangeShapeType="1"/>
            <a:stCxn id="10" idx="0"/>
            <a:endCxn id="16" idx="2"/>
          </p:cNvCxnSpPr>
          <p:nvPr/>
        </p:nvCxnSpPr>
        <p:spPr bwMode="auto">
          <a:xfrm rot="16199998" flipV="1">
            <a:off x="5478991" y="3768495"/>
            <a:ext cx="147637" cy="84608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8" name="Rectangle 1048"/>
          <p:cNvSpPr>
            <a:spLocks noChangeArrowheads="1"/>
          </p:cNvSpPr>
          <p:nvPr/>
        </p:nvSpPr>
        <p:spPr bwMode="auto">
          <a:xfrm>
            <a:off x="6944253" y="3408612"/>
            <a:ext cx="228600" cy="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>
              <a:defRPr/>
            </a:pPr>
            <a:endParaRPr lang="en-US"/>
          </a:p>
        </p:txBody>
      </p:sp>
      <p:cxnSp>
        <p:nvCxnSpPr>
          <p:cNvPr id="19" name="AutoShape 1049"/>
          <p:cNvCxnSpPr>
            <a:cxnSpLocks noChangeShapeType="1"/>
            <a:stCxn id="11" idx="0"/>
            <a:endCxn id="18" idx="2"/>
          </p:cNvCxnSpPr>
          <p:nvPr/>
        </p:nvCxnSpPr>
        <p:spPr bwMode="auto">
          <a:xfrm rot="5400000" flipH="1" flipV="1">
            <a:off x="6822016" y="3688653"/>
            <a:ext cx="228600" cy="183516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0" name="Text Box 1051"/>
          <p:cNvSpPr>
            <a:spLocks/>
          </p:cNvSpPr>
          <p:nvPr/>
        </p:nvSpPr>
        <p:spPr bwMode="auto">
          <a:xfrm>
            <a:off x="1648353" y="4460662"/>
            <a:ext cx="7319963" cy="3431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>
              <a:defRPr/>
            </a:pPr>
            <a:r>
              <a:rPr lang="en-US" dirty="0"/>
              <a:t>End-user can express query entirely in hiragana!</a:t>
            </a:r>
            <a:endParaRPr dirty="0"/>
          </a:p>
        </p:txBody>
      </p:sp>
      <p:grpSp>
        <p:nvGrpSpPr>
          <p:cNvPr id="21" name="Group 1055"/>
          <p:cNvGrpSpPr/>
          <p:nvPr/>
        </p:nvGrpSpPr>
        <p:grpSpPr bwMode="auto">
          <a:xfrm>
            <a:off x="6944253" y="3294211"/>
            <a:ext cx="1447800" cy="171599"/>
            <a:chOff x="4176" y="2378"/>
            <a:chExt cx="912" cy="108"/>
          </a:xfrm>
        </p:grpSpPr>
        <p:sp>
          <p:nvSpPr>
            <p:cNvPr id="22" name="Line 1053"/>
            <p:cNvSpPr>
              <a:spLocks noChangeShapeType="1"/>
            </p:cNvSpPr>
            <p:nvPr/>
          </p:nvSpPr>
          <p:spPr bwMode="auto">
            <a:xfrm>
              <a:off x="4176" y="2378"/>
              <a:ext cx="0" cy="1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Line 1054"/>
            <p:cNvSpPr>
              <a:spLocks noChangeShapeType="1"/>
            </p:cNvSpPr>
            <p:nvPr/>
          </p:nvSpPr>
          <p:spPr bwMode="auto">
            <a:xfrm>
              <a:off x="4176" y="2378"/>
              <a:ext cx="912" cy="1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4" name="TextBox 21"/>
          <p:cNvSpPr>
            <a:spLocks/>
          </p:cNvSpPr>
          <p:nvPr/>
        </p:nvSpPr>
        <p:spPr bwMode="auto">
          <a:xfrm>
            <a:off x="1389062" y="4919199"/>
            <a:ext cx="1893866" cy="274356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>
              <a:defRPr/>
            </a:pPr>
            <a:r>
              <a:rPr lang="en-US" sz="1200">
                <a:solidFill>
                  <a:srgbClr val="404040"/>
                </a:solidFill>
              </a:rPr>
              <a:t>Slide from Chris Manning</a:t>
            </a:r>
            <a:endParaRPr sz="12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8023" y="0"/>
            <a:ext cx="8071532" cy="566746"/>
          </a:xfrm>
        </p:spPr>
        <p:txBody>
          <a:bodyPr/>
          <a:lstStyle/>
          <a:p>
            <a:pPr>
              <a:defRPr/>
            </a:pPr>
            <a:r>
              <a:rPr lang="en-US" sz="4000"/>
              <a:t>Word Tokenization in Chinese</a:t>
            </a:r>
            <a:endParaRPr sz="400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78023" y="930748"/>
            <a:ext cx="7772400" cy="3974149"/>
          </a:xfrm>
        </p:spPr>
        <p:txBody>
          <a:bodyPr/>
          <a:lstStyle/>
          <a:p>
            <a:pPr>
              <a:defRPr/>
            </a:pPr>
            <a:r>
              <a:rPr lang="en-US">
                <a:ea typeface="+mn-ea"/>
              </a:rPr>
              <a:t>Words composed of characters</a:t>
            </a:r>
            <a:endParaRPr/>
          </a:p>
          <a:p>
            <a:pPr>
              <a:defRPr/>
            </a:pPr>
            <a:r>
              <a:rPr lang="en-US">
                <a:ea typeface="+mn-ea"/>
              </a:rPr>
              <a:t>Characters are generally 1 syllable and 1 morpheme.</a:t>
            </a:r>
            <a:endParaRPr/>
          </a:p>
          <a:p>
            <a:pPr>
              <a:defRPr/>
            </a:pPr>
            <a:r>
              <a:rPr lang="en-US">
                <a:ea typeface="+mn-ea"/>
              </a:rPr>
              <a:t>Average word is 2.4 characters long.</a:t>
            </a:r>
            <a:endParaRPr/>
          </a:p>
          <a:p>
            <a:pPr>
              <a:defRPr/>
            </a:pPr>
            <a:r>
              <a:rPr lang="en-US">
                <a:ea typeface="+mn-ea"/>
              </a:rPr>
              <a:t>Standard segmentation algorithm: </a:t>
            </a:r>
            <a:endParaRPr/>
          </a:p>
          <a:p>
            <a:pPr lvl="1">
              <a:defRPr/>
            </a:pPr>
            <a:r>
              <a:rPr lang="en-US">
                <a:ea typeface="ＭＳ Ｐゴシック"/>
              </a:rPr>
              <a:t>Maximum Matching </a:t>
            </a:r>
            <a:endParaRPr/>
          </a:p>
          <a:p>
            <a:pPr lvl="2">
              <a:defRPr/>
            </a:pPr>
            <a:r>
              <a:rPr lang="en-US">
                <a:ea typeface="ＭＳ Ｐゴシック"/>
              </a:rPr>
              <a:t>(also called Greedy)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7300" y="0"/>
            <a:ext cx="7886700" cy="556508"/>
          </a:xfrm>
        </p:spPr>
        <p:txBody>
          <a:bodyPr/>
          <a:lstStyle/>
          <a:p>
            <a:pPr>
              <a:defRPr/>
            </a:pPr>
            <a:r>
              <a:rPr lang="en-US" sz="3600"/>
              <a:t>Maximum Matching Word Segmentation Algorithm</a:t>
            </a:r>
            <a:endParaRPr sz="540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/>
          <a:lstStyle/>
          <a:p>
            <a:pPr marL="0" indent="0">
              <a:buNone/>
              <a:defRPr/>
            </a:pPr>
            <a:r>
              <a:rPr lang="en-US" dirty="0"/>
              <a:t>Given a wordlist of Chinese, and a string.</a:t>
            </a:r>
            <a:endParaRPr dirty="0"/>
          </a:p>
          <a:p>
            <a:pPr marL="533400" indent="-533400">
              <a:buClr>
                <a:schemeClr val="tx1"/>
              </a:buClr>
              <a:buFont typeface="Arial"/>
              <a:buAutoNum type="arabicParenR"/>
              <a:defRPr/>
            </a:pPr>
            <a:r>
              <a:rPr lang="en-US" dirty="0"/>
              <a:t>Start a pointer at the beginning of the string</a:t>
            </a:r>
            <a:endParaRPr dirty="0"/>
          </a:p>
          <a:p>
            <a:pPr marL="533400" indent="-533400">
              <a:buClr>
                <a:schemeClr val="tx1"/>
              </a:buClr>
              <a:buFont typeface="Arial"/>
              <a:buAutoNum type="arabicParenR"/>
              <a:defRPr/>
            </a:pPr>
            <a:r>
              <a:rPr lang="en-US" dirty="0"/>
              <a:t>Find the longest word in dictionary that matches the string starting at pointer</a:t>
            </a:r>
            <a:endParaRPr dirty="0"/>
          </a:p>
          <a:p>
            <a:pPr marL="533400" indent="-533400">
              <a:buClr>
                <a:schemeClr val="tx1"/>
              </a:buClr>
              <a:buFont typeface="Arial"/>
              <a:buAutoNum type="arabicParenR"/>
              <a:defRPr/>
            </a:pPr>
            <a:r>
              <a:rPr lang="en-US" dirty="0"/>
              <a:t>Move the pointer over the word in string</a:t>
            </a:r>
            <a:endParaRPr dirty="0"/>
          </a:p>
          <a:p>
            <a:pPr marL="533400" indent="-533400">
              <a:buClr>
                <a:schemeClr val="tx1"/>
              </a:buClr>
              <a:buFont typeface="Arial"/>
              <a:buAutoNum type="arabicParenR"/>
              <a:defRPr/>
            </a:pPr>
            <a:r>
              <a:rPr lang="en-US" dirty="0"/>
              <a:t>Go to 2</a:t>
            </a:r>
            <a:endParaRPr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5616" y="0"/>
            <a:ext cx="7342584" cy="572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ea typeface="+mj-ea"/>
              </a:rPr>
              <a:t>English failure example (Palmer 2000)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43608" y="773931"/>
            <a:ext cx="7596730" cy="4055067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the table down there</a:t>
            </a:r>
            <a:endParaRPr sz="2400" dirty="0"/>
          </a:p>
          <a:p>
            <a:pPr>
              <a:defRPr/>
            </a:pPr>
            <a:r>
              <a:rPr lang="en-US" sz="2400" dirty="0" err="1"/>
              <a:t>thetabledownthere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Theta bled own there</a:t>
            </a:r>
            <a:endParaRPr sz="2400" dirty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But works astonishingly well in Chinese</a:t>
            </a:r>
            <a:endParaRPr sz="2400" dirty="0"/>
          </a:p>
          <a:p>
            <a:pPr lvl="1">
              <a:defRPr/>
            </a:pPr>
            <a:r>
              <a:rPr lang="ja-JP" sz="2000" dirty="0"/>
              <a:t>莎拉波娃现在居住在美国东南部的佛罗里达。</a:t>
            </a:r>
            <a:endParaRPr lang="en-US" sz="2000" dirty="0"/>
          </a:p>
          <a:p>
            <a:pPr lvl="1">
              <a:defRPr/>
            </a:pPr>
            <a:r>
              <a:rPr lang="ja-JP" sz="2000" dirty="0"/>
              <a:t>莎拉波娃</a:t>
            </a:r>
            <a:r>
              <a:rPr lang="en-US" sz="2000" dirty="0"/>
              <a:t>  </a:t>
            </a:r>
            <a:r>
              <a:rPr lang="ja-JP" sz="2000" dirty="0"/>
              <a:t>现在</a:t>
            </a:r>
            <a:r>
              <a:rPr lang="en-US" sz="2000" dirty="0"/>
              <a:t>   </a:t>
            </a:r>
            <a:r>
              <a:rPr lang="ja-JP" sz="2000" dirty="0"/>
              <a:t>居住</a:t>
            </a:r>
            <a:r>
              <a:rPr lang="en-US" sz="2000" dirty="0"/>
              <a:t>   </a:t>
            </a:r>
            <a:r>
              <a:rPr lang="ja-JP" sz="2000" dirty="0"/>
              <a:t>在</a:t>
            </a:r>
            <a:r>
              <a:rPr lang="en-US" sz="2000" dirty="0"/>
              <a:t>  </a:t>
            </a:r>
            <a:r>
              <a:rPr lang="ja-JP" sz="2000" dirty="0"/>
              <a:t>美国</a:t>
            </a:r>
            <a:r>
              <a:rPr lang="en-US" sz="2000" dirty="0"/>
              <a:t>   </a:t>
            </a:r>
            <a:r>
              <a:rPr lang="ja-JP" sz="2000" dirty="0"/>
              <a:t>东南部</a:t>
            </a:r>
            <a:r>
              <a:rPr lang="en-US" sz="2000" dirty="0"/>
              <a:t>     </a:t>
            </a:r>
            <a:r>
              <a:rPr lang="ja-JP" sz="2000" dirty="0"/>
              <a:t>的</a:t>
            </a:r>
            <a:r>
              <a:rPr lang="en-US" sz="2000" dirty="0"/>
              <a:t>  </a:t>
            </a:r>
            <a:r>
              <a:rPr lang="ja-JP" sz="2000" dirty="0"/>
              <a:t>佛罗里达</a:t>
            </a:r>
            <a:endParaRPr lang="en-US" sz="2000" dirty="0"/>
          </a:p>
          <a:p>
            <a:pPr>
              <a:defRPr/>
            </a:pPr>
            <a:r>
              <a:rPr lang="en-US" sz="2400" dirty="0"/>
              <a:t>Modern algorithms better still: </a:t>
            </a:r>
            <a:endParaRPr sz="2400" dirty="0"/>
          </a:p>
          <a:p>
            <a:pPr lvl="1">
              <a:defRPr/>
            </a:pPr>
            <a:r>
              <a:rPr lang="en-US" sz="2000" dirty="0"/>
              <a:t>probabilistic segmentation</a:t>
            </a:r>
            <a:endParaRPr sz="2000" dirty="0"/>
          </a:p>
          <a:p>
            <a:pPr lvl="1">
              <a:defRPr/>
            </a:pPr>
            <a:r>
              <a:rPr lang="en-US" sz="2000" dirty="0"/>
              <a:t>Using </a:t>
            </a:r>
            <a:r>
              <a:rPr lang="ja-JP" sz="2000" dirty="0"/>
              <a:t>“</a:t>
            </a:r>
            <a:r>
              <a:rPr lang="en-US" sz="2000" dirty="0"/>
              <a:t>sequence models</a:t>
            </a:r>
            <a:r>
              <a:rPr lang="ja-JP" sz="2000" dirty="0"/>
              <a:t>”</a:t>
            </a:r>
            <a:r>
              <a:rPr lang="en-US" sz="2000" dirty="0"/>
              <a:t> like HMMs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 dirty="0"/>
              <a:t>Regular expressions</a:t>
            </a:r>
            <a:endParaRPr sz="40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43608" y="1258400"/>
            <a:ext cx="4752528" cy="2659799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+mn-ea"/>
              </a:rPr>
              <a:t>A formal language for specifying text strings</a:t>
            </a:r>
            <a:endParaRPr dirty="0"/>
          </a:p>
          <a:p>
            <a:pPr>
              <a:defRPr/>
            </a:pPr>
            <a:r>
              <a:rPr lang="en-US" dirty="0">
                <a:ea typeface="+mn-ea"/>
              </a:rPr>
              <a:t>How can we search for any of these?</a:t>
            </a:r>
            <a:endParaRPr dirty="0"/>
          </a:p>
          <a:p>
            <a:pPr lvl="1">
              <a:defRPr/>
            </a:pPr>
            <a:r>
              <a:rPr lang="en-US" dirty="0">
                <a:ea typeface="ＭＳ Ｐゴシック"/>
              </a:rPr>
              <a:t>woodchuck</a:t>
            </a:r>
            <a:endParaRPr dirty="0"/>
          </a:p>
          <a:p>
            <a:pPr lvl="1">
              <a:defRPr/>
            </a:pPr>
            <a:r>
              <a:rPr lang="en-US" dirty="0">
                <a:ea typeface="ＭＳ Ｐゴシック"/>
              </a:rPr>
              <a:t>woodchucks</a:t>
            </a:r>
            <a:endParaRPr dirty="0"/>
          </a:p>
          <a:p>
            <a:pPr lvl="1">
              <a:defRPr/>
            </a:pPr>
            <a:r>
              <a:rPr lang="en-US" dirty="0">
                <a:ea typeface="ＭＳ Ｐゴシック"/>
              </a:rPr>
              <a:t>Woodchuck</a:t>
            </a:r>
            <a:endParaRPr dirty="0"/>
          </a:p>
          <a:p>
            <a:pPr lvl="1">
              <a:defRPr/>
            </a:pPr>
            <a:r>
              <a:rPr lang="en-US" dirty="0">
                <a:ea typeface="ＭＳ Ｐゴシック"/>
              </a:rPr>
              <a:t>Woodchucks</a:t>
            </a:r>
            <a:endParaRPr dirty="0"/>
          </a:p>
          <a:p>
            <a:pPr marL="457200" lvl="1" indent="0">
              <a:buFont typeface="Wingdings"/>
              <a:buNone/>
              <a:defRPr/>
            </a:pPr>
            <a:endParaRPr lang="en-US" dirty="0">
              <a:ea typeface="ＭＳ Ｐゴシック"/>
            </a:endParaRPr>
          </a:p>
          <a:p>
            <a:pPr>
              <a:defRPr/>
            </a:pPr>
            <a:endParaRPr lang="en-US" dirty="0">
              <a:ea typeface="+mn-ea"/>
            </a:endParaRPr>
          </a:p>
        </p:txBody>
      </p:sp>
      <p:pic>
        <p:nvPicPr>
          <p:cNvPr id="6" name="Picture 1" descr="220px-Groundhog3.jpg"/>
          <p:cNvPicPr preferRelativeResize="0"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6156176" y="1998067"/>
            <a:ext cx="2794000" cy="2095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Word Normalization and Stemming</a:t>
            </a:r>
            <a:endParaRPr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 bwMode="auto"/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050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Normalization</a:t>
            </a:r>
            <a:endParaRPr/>
          </a:p>
        </p:txBody>
      </p:sp>
      <p:sp>
        <p:nvSpPr>
          <p:cNvPr id="5" name="Rectangle 2051"/>
          <p:cNvSpPr>
            <a:spLocks noGrp="1" noChangeArrowheads="1"/>
          </p:cNvSpPr>
          <p:nvPr>
            <p:ph idx="1"/>
          </p:nvPr>
        </p:nvSpPr>
        <p:spPr bwMode="auto">
          <a:xfrm>
            <a:off x="1043607" y="699628"/>
            <a:ext cx="7596687" cy="3974149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Need to </a:t>
            </a:r>
            <a:r>
              <a:rPr lang="ja-JP" sz="2400" dirty="0"/>
              <a:t>“</a:t>
            </a:r>
            <a:r>
              <a:rPr lang="en-US" sz="2400" dirty="0"/>
              <a:t>normalize</a:t>
            </a:r>
            <a:r>
              <a:rPr lang="ja-JP" sz="2400" dirty="0"/>
              <a:t>”</a:t>
            </a:r>
            <a:r>
              <a:rPr lang="en-US" sz="2400" dirty="0"/>
              <a:t> terms </a:t>
            </a:r>
            <a:endParaRPr sz="2400" dirty="0"/>
          </a:p>
          <a:p>
            <a:pPr lvl="1">
              <a:defRPr/>
            </a:pPr>
            <a:r>
              <a:rPr lang="en-US" sz="2000" dirty="0"/>
              <a:t>For IR, indexed text &amp; query terms must have same form.</a:t>
            </a:r>
            <a:endParaRPr sz="2000" dirty="0"/>
          </a:p>
          <a:p>
            <a:pPr lvl="2">
              <a:defRPr/>
            </a:pPr>
            <a:r>
              <a:rPr lang="en-US" sz="1800" dirty="0"/>
              <a:t>We want to match </a:t>
            </a:r>
            <a:r>
              <a:rPr lang="en-US" sz="1800" b="1" i="1" dirty="0"/>
              <a:t>U.S.A.</a:t>
            </a:r>
            <a:r>
              <a:rPr lang="en-US" sz="1800" dirty="0"/>
              <a:t> and </a:t>
            </a:r>
            <a:r>
              <a:rPr lang="en-US" sz="1800" b="1" i="1" dirty="0"/>
              <a:t>USA</a:t>
            </a:r>
            <a:endParaRPr lang="en-US" sz="1800" dirty="0"/>
          </a:p>
          <a:p>
            <a:pPr>
              <a:defRPr/>
            </a:pPr>
            <a:r>
              <a:rPr lang="en-US" sz="2400" dirty="0"/>
              <a:t>We most commonly </a:t>
            </a:r>
            <a:r>
              <a:rPr lang="en-US" sz="2400" dirty="0">
                <a:solidFill>
                  <a:srgbClr val="C00000"/>
                </a:solidFill>
              </a:rPr>
              <a:t>implicitly</a:t>
            </a:r>
            <a:r>
              <a:rPr lang="en-US" sz="2400" dirty="0"/>
              <a:t> define equivalence classes of terms</a:t>
            </a:r>
            <a:endParaRPr sz="2400" dirty="0"/>
          </a:p>
          <a:p>
            <a:pPr lvl="1">
              <a:defRPr/>
            </a:pPr>
            <a:r>
              <a:rPr lang="en-US" sz="2000" dirty="0"/>
              <a:t>e.g., by deleting periods in a term</a:t>
            </a:r>
            <a:endParaRPr sz="2000" dirty="0"/>
          </a:p>
          <a:p>
            <a:pPr>
              <a:defRPr/>
            </a:pPr>
            <a:r>
              <a:rPr lang="en-US" sz="2400" dirty="0"/>
              <a:t>Alternative is to do asymmetric expansion:</a:t>
            </a:r>
            <a:endParaRPr sz="2400" dirty="0"/>
          </a:p>
          <a:p>
            <a:pPr lvl="1">
              <a:defRPr/>
            </a:pPr>
            <a:r>
              <a:rPr lang="en-US" sz="1600" dirty="0"/>
              <a:t>Enter: </a:t>
            </a:r>
            <a:r>
              <a:rPr lang="en-US" sz="1600" b="1" i="1" dirty="0"/>
              <a:t>window</a:t>
            </a:r>
            <a:r>
              <a:rPr lang="en-US" sz="1600" dirty="0"/>
              <a:t>	Search: </a:t>
            </a:r>
            <a:r>
              <a:rPr lang="en-US" sz="1600" b="1" i="1" dirty="0"/>
              <a:t>window, windows</a:t>
            </a:r>
            <a:endParaRPr sz="2000" dirty="0"/>
          </a:p>
          <a:p>
            <a:pPr lvl="1">
              <a:defRPr/>
            </a:pPr>
            <a:r>
              <a:rPr lang="en-US" sz="1600" dirty="0"/>
              <a:t>Enter: </a:t>
            </a:r>
            <a:r>
              <a:rPr lang="en-US" sz="1600" b="1" i="1" dirty="0"/>
              <a:t>windows</a:t>
            </a:r>
            <a:r>
              <a:rPr lang="en-US" sz="1600" dirty="0"/>
              <a:t>	Search: </a:t>
            </a:r>
            <a:r>
              <a:rPr lang="en-US" sz="1600" b="1" i="1" dirty="0"/>
              <a:t>Windows, windows, window</a:t>
            </a:r>
            <a:endParaRPr sz="2000" dirty="0"/>
          </a:p>
          <a:p>
            <a:pPr lvl="1">
              <a:defRPr/>
            </a:pPr>
            <a:r>
              <a:rPr lang="en-US" sz="1600" dirty="0"/>
              <a:t>Enter: </a:t>
            </a:r>
            <a:r>
              <a:rPr lang="en-US" sz="1600" b="1" i="1" dirty="0"/>
              <a:t>Windows</a:t>
            </a:r>
            <a:r>
              <a:rPr lang="en-US" sz="1600" dirty="0"/>
              <a:t>	Search: </a:t>
            </a:r>
            <a:r>
              <a:rPr lang="en-US" sz="1600" b="1" i="1" dirty="0"/>
              <a:t>Windows</a:t>
            </a:r>
            <a:endParaRPr sz="2000" dirty="0"/>
          </a:p>
          <a:p>
            <a:pPr>
              <a:defRPr/>
            </a:pPr>
            <a:r>
              <a:rPr lang="en-US" sz="2400" dirty="0"/>
              <a:t>Potentially more powerful, but less efficient</a:t>
            </a:r>
            <a:endParaRPr sz="2400" dirty="0"/>
          </a:p>
          <a:p>
            <a:pPr lvl="1">
              <a:defRPr/>
            </a:pPr>
            <a:endParaRPr lang="en-US" sz="1600" dirty="0"/>
          </a:p>
        </p:txBody>
      </p:sp>
      <p:sp>
        <p:nvSpPr>
          <p:cNvPr id="6" name="TextBox 3"/>
          <p:cNvSpPr>
            <a:spLocks/>
          </p:cNvSpPr>
          <p:nvPr/>
        </p:nvSpPr>
        <p:spPr bwMode="auto">
          <a:xfrm>
            <a:off x="1295399" y="4919199"/>
            <a:ext cx="1888659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>
              <a:defRPr/>
            </a:pPr>
            <a:r>
              <a:rPr lang="en-US" sz="1200" dirty="0">
                <a:solidFill>
                  <a:srgbClr val="404040"/>
                </a:solidFill>
              </a:rPr>
              <a:t>Slide from Chris Manning</a:t>
            </a:r>
            <a:endParaRPr sz="12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Case folding</a:t>
            </a:r>
            <a:endParaRPr/>
          </a:p>
        </p:txBody>
      </p:sp>
      <p:sp>
        <p:nvSpPr>
          <p:cNvPr id="5" name="Rectangle 7"/>
          <p:cNvSpPr>
            <a:spLocks noGrp="1" noChangeArrowheads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 dirty="0"/>
              <a:t>For Information Retrieval: reduce all letters to lower case</a:t>
            </a:r>
            <a:endParaRPr dirty="0"/>
          </a:p>
          <a:p>
            <a:pPr lvl="1">
              <a:defRPr/>
            </a:pPr>
            <a:r>
              <a:rPr lang="en-US" dirty="0"/>
              <a:t>exception: upper case in mid-sentence?</a:t>
            </a:r>
            <a:endParaRPr dirty="0"/>
          </a:p>
          <a:p>
            <a:pPr lvl="2">
              <a:defRPr/>
            </a:pPr>
            <a:r>
              <a:rPr lang="en-US" dirty="0"/>
              <a:t>e.g., </a:t>
            </a:r>
            <a:r>
              <a:rPr lang="en-US" b="1" i="1" dirty="0"/>
              <a:t>General Motors</a:t>
            </a:r>
            <a:endParaRPr dirty="0"/>
          </a:p>
          <a:p>
            <a:pPr lvl="2">
              <a:defRPr/>
            </a:pPr>
            <a:r>
              <a:rPr lang="en-US" b="1" i="1" dirty="0"/>
              <a:t>Fed</a:t>
            </a:r>
            <a:r>
              <a:rPr lang="en-US" dirty="0"/>
              <a:t> vs. </a:t>
            </a:r>
            <a:r>
              <a:rPr lang="en-US" b="1" i="1" dirty="0"/>
              <a:t>fed</a:t>
            </a:r>
            <a:endParaRPr dirty="0"/>
          </a:p>
          <a:p>
            <a:pPr lvl="2">
              <a:defRPr/>
            </a:pPr>
            <a:r>
              <a:rPr lang="en-US" b="1" i="1" dirty="0"/>
              <a:t>SAIL</a:t>
            </a:r>
            <a:r>
              <a:rPr lang="en-US" dirty="0"/>
              <a:t> vs. </a:t>
            </a:r>
            <a:r>
              <a:rPr lang="en-US" b="1" i="1" dirty="0"/>
              <a:t>sail</a:t>
            </a:r>
            <a:endParaRPr dirty="0"/>
          </a:p>
          <a:p>
            <a:pPr lvl="1">
              <a:defRPr/>
            </a:pPr>
            <a:r>
              <a:rPr lang="en-US" dirty="0"/>
              <a:t>Often best to lower case everything, since users will use lowercase regardless of </a:t>
            </a:r>
            <a:r>
              <a:rPr lang="ja-JP" dirty="0"/>
              <a:t>‘</a:t>
            </a:r>
            <a:r>
              <a:rPr lang="en-US" dirty="0"/>
              <a:t>correct</a:t>
            </a:r>
            <a:r>
              <a:rPr lang="ja-JP" dirty="0"/>
              <a:t>’</a:t>
            </a:r>
            <a:r>
              <a:rPr lang="en-US" dirty="0"/>
              <a:t> capitalization…</a:t>
            </a:r>
            <a:endParaRPr dirty="0"/>
          </a:p>
          <a:p>
            <a:pPr>
              <a:defRPr/>
            </a:pPr>
            <a:r>
              <a:rPr lang="en-US" dirty="0"/>
              <a:t>For sentiment analysis, MT, Info extraction</a:t>
            </a:r>
            <a:endParaRPr dirty="0"/>
          </a:p>
          <a:p>
            <a:pPr lvl="1">
              <a:defRPr/>
            </a:pPr>
            <a:r>
              <a:rPr lang="en-US" dirty="0"/>
              <a:t>Case is helpful (</a:t>
            </a:r>
            <a:r>
              <a:rPr lang="ja-JP" dirty="0"/>
              <a:t>“</a:t>
            </a:r>
            <a:r>
              <a:rPr lang="en-US" dirty="0"/>
              <a:t>US</a:t>
            </a:r>
            <a:r>
              <a:rPr lang="ja-JP" dirty="0"/>
              <a:t>”</a:t>
            </a:r>
            <a:r>
              <a:rPr lang="en-US" dirty="0"/>
              <a:t> versus </a:t>
            </a:r>
            <a:r>
              <a:rPr lang="ja-JP" dirty="0"/>
              <a:t>“</a:t>
            </a:r>
            <a:r>
              <a:rPr lang="en-US" dirty="0"/>
              <a:t>us</a:t>
            </a:r>
            <a:r>
              <a:rPr lang="ja-JP" dirty="0"/>
              <a:t>”</a:t>
            </a:r>
            <a:r>
              <a:rPr lang="en-US" dirty="0"/>
              <a:t> is important)</a:t>
            </a:r>
          </a:p>
        </p:txBody>
      </p:sp>
      <p:sp>
        <p:nvSpPr>
          <p:cNvPr id="6" name="TextBox 3"/>
          <p:cNvSpPr>
            <a:spLocks/>
          </p:cNvSpPr>
          <p:nvPr/>
        </p:nvSpPr>
        <p:spPr bwMode="auto">
          <a:xfrm>
            <a:off x="1371600" y="4932308"/>
            <a:ext cx="1888659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>
              <a:defRPr/>
            </a:pPr>
            <a:r>
              <a:rPr lang="en-US" sz="1200">
                <a:solidFill>
                  <a:srgbClr val="404040"/>
                </a:solidFill>
              </a:rPr>
              <a:t>Slide from Chris Manning</a:t>
            </a:r>
            <a:endParaRPr sz="12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/>
              <a:t>Lemmatization</a:t>
            </a:r>
            <a:endParaRPr sz="400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2000" dirty="0"/>
              <a:t>Reduce inflectional/variant forms to base form</a:t>
            </a:r>
            <a:endParaRPr sz="2000" dirty="0"/>
          </a:p>
          <a:p>
            <a:pPr lvl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000" i="1" dirty="0"/>
              <a:t>am, are,</a:t>
            </a:r>
            <a:r>
              <a:rPr lang="en-US" sz="2000" dirty="0"/>
              <a:t> </a:t>
            </a:r>
            <a:r>
              <a:rPr lang="en-US" sz="2000" i="1" dirty="0"/>
              <a:t>is </a:t>
            </a:r>
            <a:r>
              <a:rPr lang="en-US" sz="2000" dirty="0">
                <a:sym typeface="Symbol" panose="05050102010706020507" pitchFamily="18" charset="2"/>
              </a:rPr>
              <a:t></a:t>
            </a:r>
            <a:r>
              <a:rPr lang="en-US" sz="2000" dirty="0"/>
              <a:t> </a:t>
            </a:r>
            <a:r>
              <a:rPr lang="en-US" sz="2000" i="1" dirty="0"/>
              <a:t>be</a:t>
            </a:r>
            <a:endParaRPr lang="en-US" sz="2000" dirty="0"/>
          </a:p>
          <a:p>
            <a:pPr lvl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000" i="1" dirty="0"/>
              <a:t>car, cars, car's</a:t>
            </a:r>
            <a:r>
              <a:rPr lang="en-US" sz="2000" dirty="0"/>
              <a:t>, </a:t>
            </a:r>
            <a:r>
              <a:rPr lang="en-US" sz="2000" i="1" dirty="0"/>
              <a:t>cars’ </a:t>
            </a:r>
            <a:r>
              <a:rPr lang="en-US" sz="2000" dirty="0">
                <a:sym typeface="Symbol" panose="05050102010706020507" pitchFamily="18" charset="2"/>
              </a:rPr>
              <a:t></a:t>
            </a:r>
            <a:r>
              <a:rPr lang="en-US" sz="2000" dirty="0"/>
              <a:t> </a:t>
            </a:r>
            <a:r>
              <a:rPr lang="en-US" sz="2000" i="1" dirty="0"/>
              <a:t>car</a:t>
            </a:r>
            <a:endParaRPr sz="2000" dirty="0"/>
          </a:p>
          <a:p>
            <a:pPr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000" i="1" dirty="0"/>
              <a:t>the boy's cars are different colors </a:t>
            </a:r>
            <a:r>
              <a:rPr lang="en-US" sz="2000" dirty="0">
                <a:sym typeface="Symbol" panose="05050102010706020507" pitchFamily="18" charset="2"/>
              </a:rPr>
              <a:t></a:t>
            </a:r>
            <a:r>
              <a:rPr lang="en-US" sz="2000" dirty="0"/>
              <a:t> </a:t>
            </a:r>
            <a:r>
              <a:rPr lang="en-US" sz="2000" i="1" dirty="0"/>
              <a:t>the boy car be different color</a:t>
            </a:r>
            <a:endParaRPr sz="2000" dirty="0"/>
          </a:p>
          <a:p>
            <a:pPr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000" dirty="0"/>
              <a:t>Lemmatization: find correct dictionary headword form</a:t>
            </a:r>
            <a:endParaRPr sz="2000" dirty="0"/>
          </a:p>
          <a:p>
            <a:pPr>
              <a:lnSpc>
                <a:spcPct val="90000"/>
              </a:lnSpc>
              <a:defRPr/>
            </a:pPr>
            <a:r>
              <a:rPr lang="en-US" sz="2000" dirty="0"/>
              <a:t>Machine translation</a:t>
            </a:r>
            <a:endParaRPr sz="2000" dirty="0"/>
          </a:p>
          <a:p>
            <a:pPr lvl="1">
              <a:lnSpc>
                <a:spcPct val="90000"/>
              </a:lnSpc>
              <a:defRPr/>
            </a:pPr>
            <a:r>
              <a:rPr lang="en-US" sz="2000" dirty="0"/>
              <a:t>Spanish </a:t>
            </a:r>
            <a:r>
              <a:rPr lang="en-US" sz="2000" dirty="0" err="1">
                <a:solidFill>
                  <a:srgbClr val="A50021"/>
                </a:solidFill>
              </a:rPr>
              <a:t>quiero</a:t>
            </a:r>
            <a:r>
              <a:rPr lang="en-US" sz="2000" dirty="0"/>
              <a:t> (</a:t>
            </a:r>
            <a:r>
              <a:rPr lang="ja-JP" sz="2000" dirty="0"/>
              <a:t>‘</a:t>
            </a:r>
            <a:r>
              <a:rPr lang="en-US" sz="2000" dirty="0"/>
              <a:t>I want</a:t>
            </a:r>
            <a:r>
              <a:rPr lang="ja-JP" sz="2000" dirty="0"/>
              <a:t>’</a:t>
            </a:r>
            <a:r>
              <a:rPr lang="en-US" sz="2000" dirty="0"/>
              <a:t>), </a:t>
            </a:r>
            <a:r>
              <a:rPr lang="en-US" sz="2000" dirty="0" err="1">
                <a:solidFill>
                  <a:srgbClr val="A50021"/>
                </a:solidFill>
              </a:rPr>
              <a:t>quieres</a:t>
            </a:r>
            <a:r>
              <a:rPr lang="en-US" sz="2000" dirty="0"/>
              <a:t> (</a:t>
            </a:r>
            <a:r>
              <a:rPr lang="ja-JP" sz="2000" dirty="0"/>
              <a:t>‘</a:t>
            </a:r>
            <a:r>
              <a:rPr lang="en-US" sz="2000" dirty="0"/>
              <a:t>you want</a:t>
            </a:r>
            <a:r>
              <a:rPr lang="ja-JP" sz="2000" dirty="0"/>
              <a:t>’</a:t>
            </a:r>
            <a:r>
              <a:rPr lang="en-US" sz="2000" dirty="0"/>
              <a:t>) same lemma as </a:t>
            </a:r>
            <a:r>
              <a:rPr lang="en-US" sz="2000" dirty="0" err="1">
                <a:solidFill>
                  <a:srgbClr val="A50021"/>
                </a:solidFill>
              </a:rPr>
              <a:t>querer</a:t>
            </a:r>
            <a:r>
              <a:rPr lang="en-US" sz="2000" dirty="0"/>
              <a:t> </a:t>
            </a:r>
            <a:r>
              <a:rPr lang="ja-JP" sz="2000" dirty="0"/>
              <a:t>‘</a:t>
            </a:r>
            <a:r>
              <a:rPr lang="en-US" sz="2000" dirty="0"/>
              <a:t>want</a:t>
            </a:r>
            <a:r>
              <a:rPr lang="ja-JP" sz="2000" dirty="0"/>
              <a:t>’</a:t>
            </a:r>
            <a:endParaRPr lang="en-US" sz="2000" dirty="0"/>
          </a:p>
          <a:p>
            <a:pPr>
              <a:spcBef>
                <a:spcPts val="500"/>
              </a:spcBef>
              <a:spcAft>
                <a:spcPts val="500"/>
              </a:spcAft>
              <a:defRPr/>
            </a:pPr>
            <a:endParaRPr lang="en-US" sz="2000" dirty="0"/>
          </a:p>
        </p:txBody>
      </p:sp>
      <p:sp>
        <p:nvSpPr>
          <p:cNvPr id="6" name="TextBox 3"/>
          <p:cNvSpPr>
            <a:spLocks/>
          </p:cNvSpPr>
          <p:nvPr/>
        </p:nvSpPr>
        <p:spPr bwMode="auto">
          <a:xfrm>
            <a:off x="1066800" y="4915625"/>
            <a:ext cx="1888659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>
              <a:defRPr/>
            </a:pPr>
            <a:r>
              <a:rPr lang="en-US" sz="1200" dirty="0">
                <a:solidFill>
                  <a:srgbClr val="404040"/>
                </a:solidFill>
              </a:rPr>
              <a:t>Slide from Chris Manning</a:t>
            </a:r>
            <a:endParaRPr sz="12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/>
              <a:t>Morphology</a:t>
            </a:r>
            <a:endParaRPr sz="400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ea typeface="+mn-ea"/>
              </a:rPr>
              <a:t>Morphemes:</a:t>
            </a:r>
          </a:p>
          <a:p>
            <a:pPr lvl="1">
              <a:defRPr/>
            </a:pPr>
            <a:r>
              <a:rPr lang="en-US">
                <a:ea typeface="ＭＳ Ｐゴシック"/>
              </a:rPr>
              <a:t>smaller meaningful units that make up words</a:t>
            </a:r>
            <a:r>
              <a:rPr lang="en-US" b="1">
                <a:ea typeface="ＭＳ Ｐゴシック"/>
              </a:rPr>
              <a:t>:</a:t>
            </a:r>
          </a:p>
          <a:p>
            <a:pPr lvl="1">
              <a:defRPr/>
            </a:pPr>
            <a:r>
              <a:rPr lang="en-US">
                <a:solidFill>
                  <a:srgbClr val="FF0000"/>
                </a:solidFill>
                <a:ea typeface="ＭＳ Ｐゴシック"/>
              </a:rPr>
              <a:t>Stems</a:t>
            </a:r>
            <a:r>
              <a:rPr lang="en-US">
                <a:ea typeface="ＭＳ Ｐゴシック"/>
              </a:rPr>
              <a:t>: The core meaning bearing units</a:t>
            </a:r>
            <a:endParaRPr/>
          </a:p>
          <a:p>
            <a:pPr lvl="1">
              <a:defRPr/>
            </a:pPr>
            <a:r>
              <a:rPr lang="en-US">
                <a:solidFill>
                  <a:srgbClr val="FF0000"/>
                </a:solidFill>
                <a:ea typeface="ＭＳ Ｐゴシック"/>
              </a:rPr>
              <a:t>Affixes</a:t>
            </a:r>
            <a:r>
              <a:rPr lang="en-US">
                <a:ea typeface="ＭＳ Ｐゴシック"/>
              </a:rPr>
              <a:t>: Bits and pieces that adhere to stems to change their meanings and grammatical functions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/>
              <a:t>Stemming</a:t>
            </a:r>
            <a:endParaRPr sz="400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257300" y="1107057"/>
            <a:ext cx="7429499" cy="1755106"/>
          </a:xfrm>
        </p:spPr>
        <p:txBody>
          <a:bodyPr/>
          <a:lstStyle/>
          <a:p>
            <a:pPr>
              <a:defRPr/>
            </a:pPr>
            <a:r>
              <a:rPr lang="en-US" dirty="0"/>
              <a:t>Reduce terms to their </a:t>
            </a:r>
            <a:r>
              <a:rPr lang="ja-JP" dirty="0"/>
              <a:t>“</a:t>
            </a:r>
            <a:r>
              <a:rPr lang="en-US" dirty="0"/>
              <a:t>roots</a:t>
            </a:r>
            <a:r>
              <a:rPr lang="ja-JP" dirty="0"/>
              <a:t>”</a:t>
            </a:r>
            <a:r>
              <a:rPr lang="en-US" dirty="0"/>
              <a:t> before indexing</a:t>
            </a:r>
            <a:endParaRPr dirty="0"/>
          </a:p>
          <a:p>
            <a:pPr>
              <a:defRPr/>
            </a:pPr>
            <a:r>
              <a:rPr lang="ja-JP" dirty="0"/>
              <a:t>“</a:t>
            </a:r>
            <a:r>
              <a:rPr lang="en-US" dirty="0"/>
              <a:t>Stemming</a:t>
            </a:r>
            <a:r>
              <a:rPr lang="ja-JP" dirty="0"/>
              <a:t>”</a:t>
            </a:r>
            <a:r>
              <a:rPr lang="en-US" dirty="0"/>
              <a:t> is crude chopping of </a:t>
            </a:r>
            <a:r>
              <a:rPr lang="ja-JP" dirty="0"/>
              <a:t>“</a:t>
            </a:r>
            <a:r>
              <a:rPr lang="en-US" dirty="0"/>
              <a:t>affixes</a:t>
            </a:r>
            <a:r>
              <a:rPr lang="ja-JP" dirty="0"/>
              <a:t>”</a:t>
            </a:r>
            <a:endParaRPr lang="en-US" dirty="0"/>
          </a:p>
          <a:p>
            <a:pPr lvl="1">
              <a:defRPr/>
            </a:pPr>
            <a:r>
              <a:rPr lang="en-US" dirty="0"/>
              <a:t>language dependent</a:t>
            </a:r>
            <a:endParaRPr dirty="0"/>
          </a:p>
          <a:p>
            <a:pPr lvl="1">
              <a:defRPr/>
            </a:pPr>
            <a:r>
              <a:rPr lang="en-US" dirty="0"/>
              <a:t>e.g., </a:t>
            </a:r>
            <a:r>
              <a:rPr lang="en-US" b="1" i="1" dirty="0"/>
              <a:t>automate(s), automatic, automation</a:t>
            </a:r>
            <a:r>
              <a:rPr lang="en-US" dirty="0"/>
              <a:t> all reduced to </a:t>
            </a:r>
            <a:r>
              <a:rPr lang="en-US" b="1" i="1" dirty="0"/>
              <a:t>automat</a:t>
            </a:r>
            <a:r>
              <a:rPr lang="en-US" dirty="0"/>
              <a:t>.</a:t>
            </a:r>
            <a:endParaRPr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77875" y="1086800"/>
            <a:ext cx="184150" cy="3431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971872" y="3302132"/>
            <a:ext cx="3224210" cy="1077218"/>
          </a:xfrm>
          <a:prstGeom prst="rect">
            <a:avLst/>
          </a:prstGeom>
          <a:gradFill>
            <a:gsLst>
              <a:gs pos="0">
                <a:srgbClr val="E8ECFF"/>
              </a:gs>
              <a:gs pos="64999">
                <a:srgbClr val="CBD4FF"/>
              </a:gs>
              <a:gs pos="100000">
                <a:srgbClr val="B7C4FF"/>
              </a:gs>
            </a:gsLst>
            <a:lin ang="5400000" scaled="1"/>
          </a:gradFill>
          <a:ln w="9525">
            <a:solidFill>
              <a:srgbClr val="A7B2FB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US" b="1" i="1" dirty="0">
                <a:solidFill>
                  <a:srgbClr val="404040"/>
                </a:solidFill>
                <a:latin typeface="+mn-lt"/>
                <a:ea typeface="+mn-ea"/>
              </a:rPr>
              <a:t>for example compressed </a:t>
            </a:r>
            <a:endParaRPr dirty="0"/>
          </a:p>
          <a:p>
            <a:pPr>
              <a:defRPr/>
            </a:pPr>
            <a:r>
              <a:rPr lang="en-US" b="1" i="1" dirty="0">
                <a:solidFill>
                  <a:srgbClr val="404040"/>
                </a:solidFill>
                <a:latin typeface="+mn-lt"/>
                <a:ea typeface="+mn-ea"/>
              </a:rPr>
              <a:t>and compression are both </a:t>
            </a:r>
            <a:endParaRPr dirty="0"/>
          </a:p>
          <a:p>
            <a:pPr>
              <a:defRPr/>
            </a:pPr>
            <a:r>
              <a:rPr lang="en-US" b="1" i="1" dirty="0">
                <a:solidFill>
                  <a:srgbClr val="404040"/>
                </a:solidFill>
                <a:latin typeface="+mn-lt"/>
                <a:ea typeface="+mn-ea"/>
              </a:rPr>
              <a:t>accepted as equivalent to </a:t>
            </a:r>
            <a:endParaRPr dirty="0"/>
          </a:p>
          <a:p>
            <a:pPr>
              <a:defRPr/>
            </a:pPr>
            <a:r>
              <a:rPr lang="en-US" b="1" i="1" dirty="0">
                <a:solidFill>
                  <a:srgbClr val="404040"/>
                </a:solidFill>
                <a:latin typeface="+mn-lt"/>
                <a:ea typeface="+mn-ea"/>
              </a:rPr>
              <a:t>compress</a:t>
            </a:r>
            <a:r>
              <a:rPr lang="en-US" b="1" dirty="0">
                <a:solidFill>
                  <a:srgbClr val="404040"/>
                </a:solidFill>
                <a:latin typeface="+mn-lt"/>
                <a:ea typeface="+mn-ea"/>
              </a:rPr>
              <a:t>.</a:t>
            </a:r>
            <a:endParaRPr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210497" y="3263974"/>
            <a:ext cx="3249935" cy="1144000"/>
          </a:xfrm>
          <a:prstGeom prst="rect">
            <a:avLst/>
          </a:prstGeom>
          <a:gradFill>
            <a:gsLst>
              <a:gs pos="0">
                <a:srgbClr val="E8ECFF"/>
              </a:gs>
              <a:gs pos="64999">
                <a:srgbClr val="CBD4FF"/>
              </a:gs>
              <a:gs pos="100000">
                <a:srgbClr val="B7C4FF"/>
              </a:gs>
            </a:gsLst>
            <a:lin ang="5400000" scaled="1"/>
          </a:gradFill>
          <a:ln w="9525">
            <a:solidFill>
              <a:srgbClr val="A7B2FB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r>
              <a:rPr lang="en-US" b="1">
                <a:solidFill>
                  <a:srgbClr val="404040"/>
                </a:solidFill>
                <a:latin typeface="+mn-lt"/>
                <a:ea typeface="+mn-ea"/>
              </a:rPr>
              <a:t>for exampl compress and</a:t>
            </a:r>
            <a:endParaRPr/>
          </a:p>
          <a:p>
            <a:pPr>
              <a:defRPr/>
            </a:pPr>
            <a:r>
              <a:rPr lang="en-US" b="1">
                <a:solidFill>
                  <a:srgbClr val="404040"/>
                </a:solidFill>
                <a:latin typeface="+mn-lt"/>
                <a:ea typeface="+mn-ea"/>
              </a:rPr>
              <a:t>compress ar both accept</a:t>
            </a:r>
            <a:endParaRPr/>
          </a:p>
          <a:p>
            <a:pPr>
              <a:defRPr/>
            </a:pPr>
            <a:r>
              <a:rPr lang="en-US" b="1">
                <a:solidFill>
                  <a:srgbClr val="404040"/>
                </a:solidFill>
                <a:latin typeface="+mn-lt"/>
                <a:ea typeface="+mn-ea"/>
              </a:rPr>
              <a:t>as equival to compress</a:t>
            </a:r>
            <a:endParaRPr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705672" y="3664374"/>
            <a:ext cx="274401" cy="36465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10" name="TextBox 7"/>
          <p:cNvSpPr>
            <a:spLocks/>
          </p:cNvSpPr>
          <p:nvPr/>
        </p:nvSpPr>
        <p:spPr bwMode="auto">
          <a:xfrm>
            <a:off x="1328738" y="4930736"/>
            <a:ext cx="1888659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>
              <a:defRPr/>
            </a:pPr>
            <a:r>
              <a:rPr lang="en-US" sz="1200" dirty="0">
                <a:solidFill>
                  <a:srgbClr val="404040"/>
                </a:solidFill>
              </a:rPr>
              <a:t>Slide from Chris Manning</a:t>
            </a:r>
            <a:endParaRPr sz="12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 dirty="0"/>
              <a:t>Porter’s algorithm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257300" y="713635"/>
            <a:ext cx="7312957" cy="3974149"/>
          </a:xfrm>
        </p:spPr>
        <p:txBody>
          <a:bodyPr/>
          <a:lstStyle/>
          <a:p>
            <a:pPr>
              <a:defRPr/>
            </a:pPr>
            <a:r>
              <a:rPr lang="en-US" dirty="0"/>
              <a:t>Commonest algorithm for stemming English</a:t>
            </a:r>
            <a:endParaRPr dirty="0"/>
          </a:p>
          <a:p>
            <a:pPr>
              <a:defRPr/>
            </a:pPr>
            <a:r>
              <a:rPr lang="en-US" dirty="0"/>
              <a:t>A sequence of phases</a:t>
            </a:r>
            <a:endParaRPr dirty="0"/>
          </a:p>
          <a:p>
            <a:pPr>
              <a:defRPr/>
            </a:pPr>
            <a:r>
              <a:rPr lang="en-US" dirty="0"/>
              <a:t>each phase consists of a set of rules</a:t>
            </a:r>
            <a:endParaRPr dirty="0"/>
          </a:p>
          <a:p>
            <a:pPr lvl="1">
              <a:defRPr/>
            </a:pPr>
            <a:r>
              <a:rPr lang="en-US" i="1" dirty="0" err="1"/>
              <a:t>sses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</a:t>
            </a:r>
            <a:r>
              <a:rPr lang="en-US" dirty="0"/>
              <a:t> </a:t>
            </a:r>
            <a:r>
              <a:rPr lang="en-US" i="1" dirty="0"/>
              <a:t>ss</a:t>
            </a:r>
          </a:p>
          <a:p>
            <a:pPr lvl="1">
              <a:defRPr/>
            </a:pPr>
            <a:r>
              <a:rPr lang="en-US" i="1" dirty="0" err="1"/>
              <a:t>ies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</a:t>
            </a:r>
            <a:r>
              <a:rPr lang="en-US" dirty="0"/>
              <a:t> </a:t>
            </a:r>
            <a:r>
              <a:rPr lang="en-US" i="1" dirty="0" err="1"/>
              <a:t>i</a:t>
            </a:r>
            <a:endParaRPr lang="en-US" i="1" dirty="0"/>
          </a:p>
          <a:p>
            <a:pPr lvl="1">
              <a:defRPr/>
            </a:pPr>
            <a:r>
              <a:rPr lang="en-US" i="1" dirty="0" err="1"/>
              <a:t>ational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</a:t>
            </a:r>
            <a:r>
              <a:rPr lang="en-US" dirty="0"/>
              <a:t> </a:t>
            </a:r>
            <a:r>
              <a:rPr lang="en-US" i="1" dirty="0"/>
              <a:t>ate</a:t>
            </a:r>
            <a:endParaRPr dirty="0"/>
          </a:p>
          <a:p>
            <a:pPr lvl="1">
              <a:defRPr/>
            </a:pPr>
            <a:r>
              <a:rPr lang="en-US" i="1" dirty="0" err="1"/>
              <a:t>tional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</a:t>
            </a:r>
            <a:r>
              <a:rPr lang="en-US" dirty="0"/>
              <a:t> </a:t>
            </a:r>
            <a:r>
              <a:rPr lang="en-US" i="1" dirty="0" err="1"/>
              <a:t>tion</a:t>
            </a:r>
            <a:endParaRPr lang="en-US" i="1" dirty="0"/>
          </a:p>
          <a:p>
            <a:pPr lvl="1">
              <a:defRPr/>
            </a:pPr>
            <a:r>
              <a:rPr lang="en-US" dirty="0"/>
              <a:t>Some rules only apply to multi-syllable words</a:t>
            </a:r>
            <a:endParaRPr lang="en-US" b="1" i="1" dirty="0"/>
          </a:p>
          <a:p>
            <a:pPr lvl="2">
              <a:defRPr/>
            </a:pPr>
            <a:r>
              <a:rPr lang="en-US" dirty="0"/>
              <a:t>(</a:t>
            </a:r>
            <a:r>
              <a:rPr lang="en-US" i="1" dirty="0" err="1"/>
              <a:t>syl</a:t>
            </a:r>
            <a:r>
              <a:rPr lang="en-US" i="1" dirty="0"/>
              <a:t> &gt; 1</a:t>
            </a:r>
            <a:r>
              <a:rPr lang="en-US" dirty="0"/>
              <a:t>)</a:t>
            </a:r>
            <a:r>
              <a:rPr lang="en-US" i="1" dirty="0"/>
              <a:t> EMENT </a:t>
            </a:r>
            <a:r>
              <a:rPr lang="en-US" dirty="0">
                <a:sym typeface="Symbol" panose="05050102010706020507" pitchFamily="18" charset="2"/>
              </a:rPr>
              <a:t></a:t>
            </a:r>
            <a:r>
              <a:rPr lang="en-US" dirty="0"/>
              <a:t> ø</a:t>
            </a:r>
            <a:endParaRPr dirty="0"/>
          </a:p>
          <a:p>
            <a:pPr lvl="2">
              <a:defRPr/>
            </a:pPr>
            <a:r>
              <a:rPr lang="en-US" i="1" dirty="0"/>
              <a:t>replacement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</a:t>
            </a:r>
            <a:r>
              <a:rPr lang="en-US" dirty="0"/>
              <a:t> </a:t>
            </a:r>
            <a:r>
              <a:rPr lang="en-US" i="1" dirty="0" err="1"/>
              <a:t>replac</a:t>
            </a:r>
            <a:endParaRPr lang="en-US" i="1" dirty="0"/>
          </a:p>
          <a:p>
            <a:pPr lvl="2">
              <a:defRPr/>
            </a:pPr>
            <a:r>
              <a:rPr lang="en-US" i="1" dirty="0"/>
              <a:t>cement </a:t>
            </a:r>
            <a:r>
              <a:rPr lang="en-US" dirty="0">
                <a:sym typeface="Symbol" panose="05050102010706020507" pitchFamily="18" charset="2"/>
              </a:rPr>
              <a:t></a:t>
            </a:r>
            <a:r>
              <a:rPr lang="en-US" dirty="0"/>
              <a:t> </a:t>
            </a:r>
            <a:r>
              <a:rPr lang="en-US" i="1" dirty="0"/>
              <a:t>cement</a:t>
            </a:r>
            <a:endParaRPr dirty="0"/>
          </a:p>
          <a:p>
            <a:pPr lvl="1">
              <a:defRPr/>
            </a:pPr>
            <a:endParaRPr lang="en-US" i="1" dirty="0"/>
          </a:p>
          <a:p>
            <a:pPr lvl="1"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TextBox 3"/>
          <p:cNvSpPr>
            <a:spLocks/>
          </p:cNvSpPr>
          <p:nvPr/>
        </p:nvSpPr>
        <p:spPr bwMode="auto">
          <a:xfrm>
            <a:off x="1211263" y="4919200"/>
            <a:ext cx="1888659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>
              <a:defRPr/>
            </a:pPr>
            <a:r>
              <a:rPr lang="en-US" sz="1200" dirty="0">
                <a:solidFill>
                  <a:srgbClr val="404040"/>
                </a:solidFill>
              </a:rPr>
              <a:t>Slide from Chris Manning</a:t>
            </a:r>
            <a:endParaRPr sz="12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 dirty="0"/>
              <a:t>Porter’s algorithm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858000"/>
            <a:ext cx="4390256" cy="2502500"/>
          </a:xfrm>
        </p:spPr>
        <p:txBody>
          <a:bodyPr/>
          <a:lstStyle/>
          <a:p>
            <a:pPr marL="0" indent="0">
              <a:buFont typeface="Wingdings"/>
              <a:buNone/>
              <a:defRPr/>
            </a:pPr>
            <a:r>
              <a:rPr lang="en-US" sz="1800" b="1" dirty="0"/>
              <a:t>   Step 1a</a:t>
            </a:r>
            <a:endParaRPr sz="2400" dirty="0"/>
          </a:p>
          <a:p>
            <a:pPr marL="457200" lvl="1" indent="0">
              <a:buNone/>
              <a:defRPr/>
            </a:pPr>
            <a:r>
              <a:rPr lang="en-US" sz="1400" b="1" dirty="0" err="1">
                <a:latin typeface="Courier"/>
              </a:rPr>
              <a:t>sses</a:t>
            </a:r>
            <a:r>
              <a:rPr lang="en-US" sz="1400" b="1" dirty="0">
                <a:latin typeface="Courier"/>
              </a:rPr>
              <a:t> </a:t>
            </a:r>
            <a:r>
              <a:rPr lang="en-US" sz="1400" dirty="0">
                <a:sym typeface="Symbol" panose="05050102010706020507" pitchFamily="18" charset="2"/>
              </a:rPr>
              <a:t></a:t>
            </a:r>
            <a:r>
              <a:rPr lang="en-US" sz="1400" b="1" dirty="0">
                <a:latin typeface="Courier"/>
              </a:rPr>
              <a:t> ss	</a:t>
            </a:r>
            <a:r>
              <a:rPr lang="en-US" sz="1400" b="1" dirty="0">
                <a:solidFill>
                  <a:srgbClr val="425BFF"/>
                </a:solidFill>
                <a:latin typeface="Courier"/>
              </a:rPr>
              <a:t>caresses </a:t>
            </a:r>
            <a:r>
              <a:rPr lang="en-US" sz="1400" dirty="0">
                <a:sym typeface="Symbol" panose="05050102010706020507" pitchFamily="18" charset="2"/>
              </a:rPr>
              <a:t></a:t>
            </a:r>
            <a:r>
              <a:rPr lang="en-US" sz="1400" b="1" dirty="0">
                <a:solidFill>
                  <a:srgbClr val="425BFF"/>
                </a:solidFill>
                <a:latin typeface="Courier"/>
              </a:rPr>
              <a:t> caress</a:t>
            </a:r>
            <a:endParaRPr sz="2000" dirty="0"/>
          </a:p>
          <a:p>
            <a:pPr marL="457200" lvl="1" indent="0">
              <a:buNone/>
              <a:defRPr/>
            </a:pPr>
            <a:r>
              <a:rPr lang="en-US" sz="1400" b="1" dirty="0" err="1">
                <a:latin typeface="Courier"/>
              </a:rPr>
              <a:t>ies</a:t>
            </a:r>
            <a:r>
              <a:rPr lang="en-US" sz="1400" b="1" dirty="0">
                <a:latin typeface="Courier"/>
              </a:rPr>
              <a:t> </a:t>
            </a:r>
            <a:r>
              <a:rPr lang="en-US" sz="1400" dirty="0">
                <a:sym typeface="Symbol" panose="05050102010706020507" pitchFamily="18" charset="2"/>
              </a:rPr>
              <a:t></a:t>
            </a:r>
            <a:r>
              <a:rPr lang="en-US" sz="1400" b="1" dirty="0">
                <a:latin typeface="Courier"/>
              </a:rPr>
              <a:t> I		</a:t>
            </a:r>
            <a:r>
              <a:rPr lang="en-US" sz="1400" b="1" dirty="0">
                <a:solidFill>
                  <a:srgbClr val="425BFF"/>
                </a:solidFill>
                <a:latin typeface="Courier"/>
              </a:rPr>
              <a:t>ponies </a:t>
            </a:r>
            <a:r>
              <a:rPr lang="en-US" sz="1400" dirty="0">
                <a:sym typeface="Symbol" panose="05050102010706020507" pitchFamily="18" charset="2"/>
              </a:rPr>
              <a:t></a:t>
            </a:r>
            <a:r>
              <a:rPr lang="en-US" sz="1400" b="1" dirty="0">
                <a:solidFill>
                  <a:srgbClr val="425BFF"/>
                </a:solidFill>
                <a:latin typeface="Courier"/>
              </a:rPr>
              <a:t> </a:t>
            </a:r>
            <a:r>
              <a:rPr lang="en-US" sz="1400" b="1" dirty="0" err="1">
                <a:solidFill>
                  <a:srgbClr val="425BFF"/>
                </a:solidFill>
                <a:latin typeface="Courier"/>
              </a:rPr>
              <a:t>poni</a:t>
            </a:r>
            <a:endParaRPr sz="2000" dirty="0"/>
          </a:p>
          <a:p>
            <a:pPr marL="457200" lvl="1" indent="0">
              <a:buNone/>
              <a:defRPr/>
            </a:pPr>
            <a:r>
              <a:rPr lang="en-US" sz="1400" b="1" dirty="0">
                <a:latin typeface="Courier"/>
              </a:rPr>
              <a:t>ss </a:t>
            </a:r>
            <a:r>
              <a:rPr lang="en-US" sz="1400" dirty="0">
                <a:sym typeface="Symbol" panose="05050102010706020507" pitchFamily="18" charset="2"/>
              </a:rPr>
              <a:t></a:t>
            </a:r>
            <a:r>
              <a:rPr lang="en-US" sz="1400" b="1" dirty="0">
                <a:latin typeface="Courier"/>
              </a:rPr>
              <a:t> ss		</a:t>
            </a:r>
            <a:r>
              <a:rPr lang="en-US" sz="1400" b="1" dirty="0">
                <a:solidFill>
                  <a:srgbClr val="425BFF"/>
                </a:solidFill>
                <a:latin typeface="Courier"/>
              </a:rPr>
              <a:t>caress </a:t>
            </a:r>
            <a:r>
              <a:rPr lang="en-US" sz="1400" dirty="0">
                <a:sym typeface="Symbol" panose="05050102010706020507" pitchFamily="18" charset="2"/>
              </a:rPr>
              <a:t></a:t>
            </a:r>
            <a:r>
              <a:rPr lang="en-US" sz="1400" b="1" dirty="0">
                <a:solidFill>
                  <a:srgbClr val="425BFF"/>
                </a:solidFill>
                <a:latin typeface="Courier"/>
              </a:rPr>
              <a:t> caress</a:t>
            </a:r>
            <a:endParaRPr sz="2000" dirty="0"/>
          </a:p>
          <a:p>
            <a:pPr marL="457200" lvl="1" indent="0">
              <a:buNone/>
              <a:defRPr/>
            </a:pPr>
            <a:r>
              <a:rPr lang="en-US" sz="1400" b="1" dirty="0">
                <a:latin typeface="Courier"/>
              </a:rPr>
              <a:t>s </a:t>
            </a:r>
            <a:r>
              <a:rPr lang="en-US" sz="1400" dirty="0">
                <a:sym typeface="Symbol" panose="05050102010706020507" pitchFamily="18" charset="2"/>
              </a:rPr>
              <a:t></a:t>
            </a:r>
            <a:r>
              <a:rPr lang="en-US" sz="1400" b="1" dirty="0">
                <a:latin typeface="Courier"/>
              </a:rPr>
              <a:t> </a:t>
            </a:r>
            <a:r>
              <a:rPr lang="en-US" sz="1400" b="1" dirty="0"/>
              <a:t>ø		</a:t>
            </a:r>
            <a:r>
              <a:rPr lang="en-US" sz="1400" b="1" dirty="0">
                <a:solidFill>
                  <a:srgbClr val="425BFF"/>
                </a:solidFill>
                <a:latin typeface="Courier"/>
              </a:rPr>
              <a:t>cats </a:t>
            </a:r>
            <a:r>
              <a:rPr lang="en-US" sz="1400" dirty="0">
                <a:sym typeface="Symbol" panose="05050102010706020507" pitchFamily="18" charset="2"/>
              </a:rPr>
              <a:t></a:t>
            </a:r>
            <a:r>
              <a:rPr lang="en-US" sz="1400" b="1" dirty="0">
                <a:solidFill>
                  <a:srgbClr val="425BFF"/>
                </a:solidFill>
                <a:latin typeface="Courier"/>
              </a:rPr>
              <a:t> cat</a:t>
            </a:r>
            <a:endParaRPr sz="2000" dirty="0"/>
          </a:p>
          <a:p>
            <a:pPr marL="0" indent="0">
              <a:buFont typeface="Wingdings"/>
              <a:buNone/>
              <a:defRPr/>
            </a:pPr>
            <a:r>
              <a:rPr lang="en-US" sz="1800" b="1" dirty="0">
                <a:latin typeface="Calibri"/>
                <a:cs typeface="Calibri"/>
              </a:rPr>
              <a:t>  Step 1b</a:t>
            </a:r>
            <a:endParaRPr sz="2400" dirty="0"/>
          </a:p>
          <a:p>
            <a:pPr marL="457200" lvl="1" indent="0">
              <a:buNone/>
              <a:defRPr/>
            </a:pPr>
            <a:r>
              <a:rPr lang="en-US" sz="1400" b="1" dirty="0">
                <a:latin typeface="Courier"/>
              </a:rPr>
              <a:t>(*v*)</a:t>
            </a:r>
            <a:r>
              <a:rPr lang="en-US" sz="1400" b="1" dirty="0" err="1">
                <a:latin typeface="Courier"/>
              </a:rPr>
              <a:t>ing</a:t>
            </a:r>
            <a:r>
              <a:rPr lang="en-US" sz="1400" b="1" dirty="0">
                <a:latin typeface="Courier"/>
              </a:rPr>
              <a:t> </a:t>
            </a:r>
            <a:r>
              <a:rPr lang="en-US" sz="1400" dirty="0">
                <a:sym typeface="Symbol" panose="05050102010706020507" pitchFamily="18" charset="2"/>
              </a:rPr>
              <a:t></a:t>
            </a:r>
            <a:r>
              <a:rPr lang="en-US" sz="1400" b="1" dirty="0">
                <a:latin typeface="Courier"/>
              </a:rPr>
              <a:t> </a:t>
            </a:r>
            <a:r>
              <a:rPr lang="en-US" sz="1400" b="1" dirty="0"/>
              <a:t>ø   	 </a:t>
            </a:r>
            <a:r>
              <a:rPr lang="en-US" sz="1400" b="1" dirty="0">
                <a:solidFill>
                  <a:srgbClr val="425BFF"/>
                </a:solidFill>
                <a:latin typeface="Courier"/>
              </a:rPr>
              <a:t>walking </a:t>
            </a:r>
            <a:r>
              <a:rPr lang="en-US" sz="1400" dirty="0">
                <a:sym typeface="Symbol" panose="05050102010706020507" pitchFamily="18" charset="2"/>
              </a:rPr>
              <a:t></a:t>
            </a:r>
            <a:r>
              <a:rPr lang="en-US" sz="1400" b="1" dirty="0">
                <a:solidFill>
                  <a:srgbClr val="425BFF"/>
                </a:solidFill>
                <a:latin typeface="Courier"/>
              </a:rPr>
              <a:t> walk</a:t>
            </a:r>
            <a:endParaRPr sz="2000" dirty="0"/>
          </a:p>
          <a:p>
            <a:pPr marL="457200" lvl="1" indent="0">
              <a:buNone/>
              <a:defRPr/>
            </a:pPr>
            <a:r>
              <a:rPr lang="en-US" sz="1400" b="1" dirty="0">
                <a:solidFill>
                  <a:srgbClr val="425BFF"/>
                </a:solidFill>
                <a:latin typeface="Courier"/>
              </a:rPr>
              <a:t>              	sing	</a:t>
            </a:r>
            <a:r>
              <a:rPr lang="en-US" sz="1400" dirty="0">
                <a:sym typeface="Symbol" panose="05050102010706020507" pitchFamily="18" charset="2"/>
              </a:rPr>
              <a:t></a:t>
            </a:r>
            <a:r>
              <a:rPr lang="en-US" sz="1400" b="1" dirty="0">
                <a:solidFill>
                  <a:srgbClr val="425BFF"/>
                </a:solidFill>
                <a:latin typeface="Courier"/>
              </a:rPr>
              <a:t> sing</a:t>
            </a:r>
            <a:endParaRPr sz="2000" dirty="0"/>
          </a:p>
          <a:p>
            <a:pPr marL="457200" lvl="1" indent="0">
              <a:buNone/>
              <a:defRPr/>
            </a:pPr>
            <a:r>
              <a:rPr lang="en-US" sz="1400" b="1" dirty="0">
                <a:latin typeface="Courier"/>
              </a:rPr>
              <a:t>(*v*)ed </a:t>
            </a:r>
            <a:r>
              <a:rPr lang="en-US" sz="1400" dirty="0">
                <a:sym typeface="Symbol" panose="05050102010706020507" pitchFamily="18" charset="2"/>
              </a:rPr>
              <a:t></a:t>
            </a:r>
            <a:r>
              <a:rPr lang="en-US" sz="1400" b="1" dirty="0">
                <a:latin typeface="Courier"/>
              </a:rPr>
              <a:t> </a:t>
            </a:r>
            <a:r>
              <a:rPr lang="en-US" sz="1400" b="1" dirty="0"/>
              <a:t>ø	</a:t>
            </a:r>
            <a:r>
              <a:rPr lang="en-US" sz="1400" b="1" dirty="0">
                <a:solidFill>
                  <a:srgbClr val="425BFF"/>
                </a:solidFill>
                <a:latin typeface="Courier"/>
              </a:rPr>
              <a:t>plastered </a:t>
            </a:r>
            <a:r>
              <a:rPr lang="en-US" sz="1400" dirty="0">
                <a:sym typeface="Symbol" panose="05050102010706020507" pitchFamily="18" charset="2"/>
              </a:rPr>
              <a:t></a:t>
            </a:r>
            <a:r>
              <a:rPr lang="en-US" sz="1400" b="1" dirty="0">
                <a:solidFill>
                  <a:srgbClr val="425BFF"/>
                </a:solidFill>
                <a:latin typeface="Courier"/>
              </a:rPr>
              <a:t> plaster</a:t>
            </a:r>
            <a:endParaRPr sz="2000" dirty="0"/>
          </a:p>
          <a:p>
            <a:pPr marL="457200" lvl="1" indent="0">
              <a:buFont typeface="Wingdings"/>
              <a:buNone/>
              <a:defRPr/>
            </a:pPr>
            <a:r>
              <a:rPr lang="en-US" sz="1600" b="1" dirty="0">
                <a:solidFill>
                  <a:srgbClr val="425BFF"/>
                </a:solidFill>
                <a:latin typeface="Courier"/>
              </a:rPr>
              <a:t>…</a:t>
            </a:r>
            <a:endParaRPr sz="2000" dirty="0"/>
          </a:p>
          <a:p>
            <a:pPr marL="0" indent="0">
              <a:defRPr/>
            </a:pPr>
            <a:endParaRPr lang="en-US" sz="2000" b="1" dirty="0">
              <a:latin typeface="Courier"/>
            </a:endParaRPr>
          </a:p>
        </p:txBody>
      </p:sp>
      <p:sp>
        <p:nvSpPr>
          <p:cNvPr id="6" name="Rectangle 3"/>
          <p:cNvSpPr>
            <a:spLocks/>
          </p:cNvSpPr>
          <p:nvPr/>
        </p:nvSpPr>
        <p:spPr bwMode="auto">
          <a:xfrm>
            <a:off x="4932040" y="2862163"/>
            <a:ext cx="4300736" cy="207045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>
              <a:spcBef>
                <a:spcPts val="0"/>
              </a:spcBef>
              <a:buClr>
                <a:srgbClr val="CC0000"/>
              </a:buClr>
              <a:buFont typeface="Times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Arial"/>
              </a:rPr>
              <a:t>   Step 2 (for long stems)</a:t>
            </a:r>
            <a:endParaRPr sz="1200" dirty="0"/>
          </a:p>
          <a:p>
            <a:pPr lvl="1">
              <a:buClr>
                <a:schemeClr val="tx1"/>
              </a:buClr>
              <a:defRPr/>
            </a:pPr>
            <a:r>
              <a:rPr lang="en-US" sz="1200" b="1" dirty="0" err="1">
                <a:solidFill>
                  <a:schemeClr val="tx1"/>
                </a:solidFill>
                <a:latin typeface="Courier"/>
              </a:rPr>
              <a:t>ational</a:t>
            </a:r>
            <a:r>
              <a:rPr lang="en-US" sz="1200" b="1" dirty="0">
                <a:solidFill>
                  <a:schemeClr val="tx1"/>
                </a:solidFill>
                <a:latin typeface="Courier"/>
              </a:rPr>
              <a:t> </a:t>
            </a:r>
            <a:r>
              <a:rPr lang="en-US" sz="1200" dirty="0">
                <a:sym typeface="Symbol" panose="05050102010706020507" pitchFamily="18" charset="2"/>
              </a:rPr>
              <a:t></a:t>
            </a:r>
            <a:r>
              <a:rPr lang="en-US" sz="1200" b="1" dirty="0">
                <a:solidFill>
                  <a:schemeClr val="tx1"/>
                </a:solidFill>
                <a:latin typeface="Courier"/>
              </a:rPr>
              <a:t> ate	</a:t>
            </a:r>
            <a:r>
              <a:rPr lang="en-US" sz="1200" b="1" dirty="0">
                <a:solidFill>
                  <a:srgbClr val="425BFF"/>
                </a:solidFill>
                <a:latin typeface="Courier"/>
              </a:rPr>
              <a:t>relational </a:t>
            </a:r>
            <a:r>
              <a:rPr lang="en-US" sz="1200" dirty="0">
                <a:sym typeface="Symbol" panose="05050102010706020507" pitchFamily="18" charset="2"/>
              </a:rPr>
              <a:t></a:t>
            </a:r>
            <a:r>
              <a:rPr lang="en-US" sz="1200" b="1" dirty="0">
                <a:solidFill>
                  <a:srgbClr val="425BFF"/>
                </a:solidFill>
                <a:latin typeface="Courier"/>
              </a:rPr>
              <a:t> relate</a:t>
            </a:r>
            <a:endParaRPr sz="1200" dirty="0"/>
          </a:p>
          <a:p>
            <a:pPr lvl="1">
              <a:buClr>
                <a:schemeClr val="tx1"/>
              </a:buClr>
              <a:defRPr/>
            </a:pPr>
            <a:r>
              <a:rPr lang="en-US" sz="1200" b="1" dirty="0" err="1">
                <a:solidFill>
                  <a:schemeClr val="tx1"/>
                </a:solidFill>
                <a:latin typeface="Courier"/>
              </a:rPr>
              <a:t>izer</a:t>
            </a:r>
            <a:r>
              <a:rPr lang="en-US" sz="1200" b="1" dirty="0">
                <a:solidFill>
                  <a:schemeClr val="tx1"/>
                </a:solidFill>
                <a:latin typeface="Courier"/>
              </a:rPr>
              <a:t> </a:t>
            </a:r>
            <a:r>
              <a:rPr lang="en-US" sz="1200" dirty="0">
                <a:sym typeface="Symbol" panose="05050102010706020507" pitchFamily="18" charset="2"/>
              </a:rPr>
              <a:t></a:t>
            </a:r>
            <a:r>
              <a:rPr lang="en-US" sz="1200" b="1" dirty="0">
                <a:solidFill>
                  <a:schemeClr val="tx1"/>
                </a:solidFill>
                <a:latin typeface="Courier"/>
              </a:rPr>
              <a:t> </a:t>
            </a:r>
            <a:r>
              <a:rPr lang="en-US" sz="1200" b="1" dirty="0" err="1">
                <a:solidFill>
                  <a:schemeClr val="tx1"/>
                </a:solidFill>
                <a:latin typeface="Courier"/>
              </a:rPr>
              <a:t>ize</a:t>
            </a:r>
            <a:r>
              <a:rPr lang="en-US" sz="1200" b="1" dirty="0">
                <a:solidFill>
                  <a:schemeClr val="tx1"/>
                </a:solidFill>
                <a:latin typeface="Courier"/>
              </a:rPr>
              <a:t>	</a:t>
            </a:r>
            <a:r>
              <a:rPr lang="en-US" sz="1200" b="1" dirty="0">
                <a:solidFill>
                  <a:srgbClr val="425BFF"/>
                </a:solidFill>
                <a:latin typeface="Courier"/>
              </a:rPr>
              <a:t>digitizer </a:t>
            </a:r>
            <a:r>
              <a:rPr lang="en-US" sz="1200" dirty="0">
                <a:sym typeface="Symbol" panose="05050102010706020507" pitchFamily="18" charset="2"/>
              </a:rPr>
              <a:t></a:t>
            </a:r>
            <a:r>
              <a:rPr lang="en-US" sz="1200" b="1" dirty="0">
                <a:solidFill>
                  <a:srgbClr val="425BFF"/>
                </a:solidFill>
                <a:latin typeface="Courier"/>
              </a:rPr>
              <a:t> digitize</a:t>
            </a:r>
            <a:endParaRPr sz="1200" dirty="0"/>
          </a:p>
          <a:p>
            <a:pPr lvl="1">
              <a:buClr>
                <a:schemeClr val="tx1"/>
              </a:buClr>
              <a:defRPr/>
            </a:pPr>
            <a:r>
              <a:rPr lang="en-US" sz="1200" b="1" dirty="0" err="1">
                <a:solidFill>
                  <a:schemeClr val="tx1"/>
                </a:solidFill>
                <a:latin typeface="Courier"/>
              </a:rPr>
              <a:t>ator</a:t>
            </a:r>
            <a:r>
              <a:rPr lang="en-US" sz="1200" b="1" dirty="0">
                <a:solidFill>
                  <a:schemeClr val="tx1"/>
                </a:solidFill>
                <a:latin typeface="Courier"/>
              </a:rPr>
              <a:t> </a:t>
            </a:r>
            <a:r>
              <a:rPr lang="en-US" sz="1200" dirty="0">
                <a:sym typeface="Symbol" panose="05050102010706020507" pitchFamily="18" charset="2"/>
              </a:rPr>
              <a:t></a:t>
            </a:r>
            <a:r>
              <a:rPr lang="en-US" sz="1200" b="1" dirty="0">
                <a:solidFill>
                  <a:schemeClr val="tx1"/>
                </a:solidFill>
                <a:latin typeface="Courier"/>
              </a:rPr>
              <a:t> ate	</a:t>
            </a:r>
            <a:r>
              <a:rPr lang="en-US" sz="1200" b="1" dirty="0">
                <a:solidFill>
                  <a:srgbClr val="425BFF"/>
                </a:solidFill>
                <a:latin typeface="Courier"/>
              </a:rPr>
              <a:t>operator </a:t>
            </a:r>
            <a:r>
              <a:rPr lang="en-US" sz="1200" dirty="0">
                <a:sym typeface="Symbol" panose="05050102010706020507" pitchFamily="18" charset="2"/>
              </a:rPr>
              <a:t></a:t>
            </a:r>
            <a:r>
              <a:rPr lang="en-US" sz="1200" b="1" dirty="0">
                <a:solidFill>
                  <a:srgbClr val="425BFF"/>
                </a:solidFill>
                <a:latin typeface="Courier"/>
              </a:rPr>
              <a:t> operate</a:t>
            </a:r>
            <a:endParaRPr sz="1200" dirty="0"/>
          </a:p>
          <a:p>
            <a:pPr lvl="1">
              <a:spcBef>
                <a:spcPts val="0"/>
              </a:spcBef>
              <a:buClr>
                <a:schemeClr val="tx1"/>
              </a:buClr>
              <a:buFont typeface="Times"/>
              <a:buNone/>
              <a:defRPr/>
            </a:pPr>
            <a:r>
              <a:rPr lang="en-US" sz="1200" b="1" dirty="0">
                <a:solidFill>
                  <a:schemeClr val="tx1"/>
                </a:solidFill>
                <a:latin typeface="Courier"/>
              </a:rPr>
              <a:t>…</a:t>
            </a:r>
            <a:endParaRPr lang="en-US" sz="1200" b="1" dirty="0">
              <a:solidFill>
                <a:srgbClr val="425BFF"/>
              </a:solidFill>
              <a:latin typeface="Courier"/>
            </a:endParaRPr>
          </a:p>
          <a:p>
            <a:pPr>
              <a:spcBef>
                <a:spcPts val="0"/>
              </a:spcBef>
              <a:buClr>
                <a:srgbClr val="CC0000"/>
              </a:buClr>
              <a:buFont typeface="Times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  <a:t>    Step 3 (for longer stems)</a:t>
            </a:r>
            <a:endParaRPr sz="1200" dirty="0"/>
          </a:p>
          <a:p>
            <a:pPr lvl="1">
              <a:buClr>
                <a:schemeClr val="tx1"/>
              </a:buClr>
              <a:defRPr/>
            </a:pPr>
            <a:r>
              <a:rPr lang="en-US" sz="1200" b="1" dirty="0">
                <a:solidFill>
                  <a:schemeClr val="tx1"/>
                </a:solidFill>
                <a:latin typeface="Courier"/>
              </a:rPr>
              <a:t>al </a:t>
            </a:r>
            <a:r>
              <a:rPr lang="en-US" sz="1200" dirty="0">
                <a:sym typeface="Symbol" panose="05050102010706020507" pitchFamily="18" charset="2"/>
              </a:rPr>
              <a:t></a:t>
            </a:r>
            <a:r>
              <a:rPr lang="en-US" sz="1200" b="1" dirty="0">
                <a:solidFill>
                  <a:schemeClr val="tx1"/>
                </a:solidFill>
                <a:latin typeface="Courier"/>
              </a:rPr>
              <a:t> </a:t>
            </a:r>
            <a:r>
              <a:rPr lang="en-US" sz="1200" b="1" dirty="0">
                <a:solidFill>
                  <a:schemeClr val="tx1"/>
                </a:solidFill>
                <a:latin typeface="Arial"/>
              </a:rPr>
              <a:t>ø 	</a:t>
            </a:r>
            <a:r>
              <a:rPr lang="en-US" sz="1200" b="1" dirty="0">
                <a:solidFill>
                  <a:srgbClr val="425BFF"/>
                </a:solidFill>
                <a:latin typeface="Courier"/>
              </a:rPr>
              <a:t>revival </a:t>
            </a:r>
            <a:r>
              <a:rPr lang="en-US" sz="1200" dirty="0">
                <a:sym typeface="Symbol" panose="05050102010706020507" pitchFamily="18" charset="2"/>
              </a:rPr>
              <a:t></a:t>
            </a:r>
            <a:r>
              <a:rPr lang="en-US" sz="1200" b="1" dirty="0">
                <a:solidFill>
                  <a:srgbClr val="425BFF"/>
                </a:solidFill>
                <a:latin typeface="Courier"/>
              </a:rPr>
              <a:t> </a:t>
            </a:r>
            <a:r>
              <a:rPr lang="en-US" sz="1200" b="1" dirty="0" err="1">
                <a:solidFill>
                  <a:srgbClr val="425BFF"/>
                </a:solidFill>
                <a:latin typeface="Courier"/>
              </a:rPr>
              <a:t>reviv</a:t>
            </a:r>
            <a:endParaRPr sz="1200" dirty="0"/>
          </a:p>
          <a:p>
            <a:pPr lvl="1">
              <a:buClr>
                <a:schemeClr val="tx1"/>
              </a:buClr>
              <a:defRPr/>
            </a:pPr>
            <a:r>
              <a:rPr lang="en-US" sz="1200" b="1" dirty="0">
                <a:solidFill>
                  <a:schemeClr val="tx1"/>
                </a:solidFill>
                <a:latin typeface="Courier"/>
              </a:rPr>
              <a:t>able</a:t>
            </a:r>
            <a:r>
              <a:rPr lang="en-US" sz="1200" dirty="0">
                <a:sym typeface="Symbol" panose="05050102010706020507" pitchFamily="18" charset="2"/>
              </a:rPr>
              <a:t> </a:t>
            </a:r>
            <a:r>
              <a:rPr lang="en-US" sz="1200" b="1" dirty="0">
                <a:solidFill>
                  <a:schemeClr val="tx1"/>
                </a:solidFill>
                <a:latin typeface="Courier"/>
              </a:rPr>
              <a:t> </a:t>
            </a:r>
            <a:r>
              <a:rPr lang="en-US" sz="1200" b="1" dirty="0">
                <a:solidFill>
                  <a:schemeClr val="tx1"/>
                </a:solidFill>
                <a:latin typeface="Arial"/>
              </a:rPr>
              <a:t>ø 	</a:t>
            </a:r>
            <a:r>
              <a:rPr lang="en-US" sz="1200" b="1" dirty="0">
                <a:solidFill>
                  <a:srgbClr val="425BFF"/>
                </a:solidFill>
                <a:latin typeface="Courier"/>
              </a:rPr>
              <a:t>adjustable </a:t>
            </a:r>
            <a:r>
              <a:rPr lang="en-US" sz="1200" dirty="0">
                <a:sym typeface="Symbol" panose="05050102010706020507" pitchFamily="18" charset="2"/>
              </a:rPr>
              <a:t></a:t>
            </a:r>
            <a:r>
              <a:rPr lang="en-US" sz="1200" b="1" dirty="0">
                <a:solidFill>
                  <a:srgbClr val="425BFF"/>
                </a:solidFill>
                <a:latin typeface="Courier"/>
              </a:rPr>
              <a:t> adjust</a:t>
            </a:r>
            <a:endParaRPr sz="1200" dirty="0"/>
          </a:p>
          <a:p>
            <a:pPr lvl="1">
              <a:buClr>
                <a:schemeClr val="tx1"/>
              </a:buClr>
              <a:defRPr/>
            </a:pPr>
            <a:r>
              <a:rPr lang="en-US" sz="1200" b="1" dirty="0">
                <a:solidFill>
                  <a:schemeClr val="tx1"/>
                </a:solidFill>
                <a:latin typeface="Courier"/>
              </a:rPr>
              <a:t>ate </a:t>
            </a:r>
            <a:r>
              <a:rPr lang="en-US" sz="1200" dirty="0">
                <a:sym typeface="Symbol" panose="05050102010706020507" pitchFamily="18" charset="2"/>
              </a:rPr>
              <a:t></a:t>
            </a:r>
            <a:r>
              <a:rPr lang="en-US" sz="1200" b="1" dirty="0">
                <a:solidFill>
                  <a:schemeClr val="tx1"/>
                </a:solidFill>
                <a:latin typeface="Courier"/>
              </a:rPr>
              <a:t> ø	</a:t>
            </a:r>
            <a:r>
              <a:rPr lang="en-US" sz="1200" b="1" dirty="0">
                <a:solidFill>
                  <a:srgbClr val="425BFF"/>
                </a:solidFill>
                <a:latin typeface="Courier"/>
              </a:rPr>
              <a:t>activate </a:t>
            </a:r>
            <a:r>
              <a:rPr lang="en-US" sz="1200" dirty="0">
                <a:sym typeface="Symbol" panose="05050102010706020507" pitchFamily="18" charset="2"/>
              </a:rPr>
              <a:t></a:t>
            </a:r>
            <a:r>
              <a:rPr lang="en-US" sz="1200" b="1" dirty="0">
                <a:solidFill>
                  <a:srgbClr val="425BFF"/>
                </a:solidFill>
                <a:latin typeface="Courier"/>
              </a:rPr>
              <a:t> </a:t>
            </a:r>
            <a:r>
              <a:rPr lang="en-US" sz="1200" b="1" dirty="0" err="1">
                <a:solidFill>
                  <a:srgbClr val="425BFF"/>
                </a:solidFill>
                <a:latin typeface="Courier"/>
              </a:rPr>
              <a:t>activ</a:t>
            </a:r>
            <a:endParaRPr sz="1200" dirty="0"/>
          </a:p>
          <a:p>
            <a:pPr lvl="1">
              <a:spcBef>
                <a:spcPts val="0"/>
              </a:spcBef>
              <a:buClr>
                <a:schemeClr val="tx1"/>
              </a:buClr>
              <a:buFont typeface="Times"/>
              <a:buNone/>
              <a:defRPr/>
            </a:pPr>
            <a:r>
              <a:rPr lang="en-US" sz="1200" b="1" dirty="0">
                <a:solidFill>
                  <a:schemeClr val="tx1"/>
                </a:solidFill>
                <a:latin typeface="Courier"/>
              </a:rPr>
              <a:t>…</a:t>
            </a:r>
            <a:endParaRPr lang="en-US" sz="1200" b="1" dirty="0">
              <a:solidFill>
                <a:srgbClr val="425BFF"/>
              </a:solidFill>
              <a:latin typeface="Courier"/>
            </a:endParaRPr>
          </a:p>
          <a:p>
            <a:pPr>
              <a:spcBef>
                <a:spcPts val="0"/>
              </a:spcBef>
              <a:buClr>
                <a:srgbClr val="CC0000"/>
              </a:buClr>
              <a:buFont typeface="Times"/>
              <a:buChar char="•"/>
              <a:defRPr/>
            </a:pPr>
            <a:endParaRPr lang="en-US" sz="1800" b="1" dirty="0">
              <a:solidFill>
                <a:schemeClr val="tx1"/>
              </a:solidFill>
              <a:latin typeface="Courier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 dirty="0"/>
              <a:t>Viewing morphology in a corpus</a:t>
            </a:r>
            <a:endParaRPr sz="4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838200" y="2001999"/>
            <a:ext cx="8077200" cy="915200"/>
          </a:xfrm>
        </p:spPr>
        <p:txBody>
          <a:bodyPr/>
          <a:lstStyle/>
          <a:p>
            <a:pPr marL="457200" lvl="1" indent="0">
              <a:buNone/>
              <a:defRPr/>
            </a:pPr>
            <a:r>
              <a:rPr lang="en-US" sz="2800" b="1" dirty="0">
                <a:latin typeface="Courier"/>
              </a:rPr>
              <a:t>(*v*)</a:t>
            </a:r>
            <a:r>
              <a:rPr lang="en-US" sz="2800" b="1" dirty="0" err="1">
                <a:latin typeface="Courier"/>
              </a:rPr>
              <a:t>ing</a:t>
            </a:r>
            <a:r>
              <a:rPr lang="en-US" sz="2800" b="1" dirty="0">
                <a:latin typeface="Courier"/>
              </a:rPr>
              <a:t> </a:t>
            </a:r>
            <a:r>
              <a:rPr lang="en-US" sz="2800" dirty="0">
                <a:sym typeface="Symbol" panose="05050102010706020507" pitchFamily="18" charset="2"/>
              </a:rPr>
              <a:t></a:t>
            </a:r>
            <a:r>
              <a:rPr lang="en-US" sz="2800" b="1" dirty="0">
                <a:latin typeface="Courier"/>
              </a:rPr>
              <a:t> </a:t>
            </a:r>
            <a:r>
              <a:rPr lang="en-US" sz="2800" b="1" dirty="0"/>
              <a:t>ø    </a:t>
            </a:r>
            <a:r>
              <a:rPr lang="en-US" sz="2800" b="1" dirty="0">
                <a:solidFill>
                  <a:srgbClr val="425BFF"/>
                </a:solidFill>
                <a:latin typeface="Courier"/>
              </a:rPr>
              <a:t>walking </a:t>
            </a:r>
            <a:r>
              <a:rPr lang="en-US" sz="2800" dirty="0">
                <a:sym typeface="Symbol" panose="05050102010706020507" pitchFamily="18" charset="2"/>
              </a:rPr>
              <a:t></a:t>
            </a:r>
            <a:r>
              <a:rPr lang="en-US" sz="2800" b="1" dirty="0">
                <a:solidFill>
                  <a:srgbClr val="425BFF"/>
                </a:solidFill>
                <a:latin typeface="Courier"/>
              </a:rPr>
              <a:t> walk</a:t>
            </a:r>
            <a:endParaRPr dirty="0"/>
          </a:p>
          <a:p>
            <a:pPr marL="457200" lvl="1" indent="0">
              <a:buNone/>
              <a:defRPr/>
            </a:pPr>
            <a:r>
              <a:rPr lang="en-US" sz="2800" b="1" dirty="0">
                <a:solidFill>
                  <a:srgbClr val="425BFF"/>
                </a:solidFill>
                <a:latin typeface="Courier"/>
              </a:rPr>
              <a:t>              sing </a:t>
            </a:r>
            <a:r>
              <a:rPr lang="en-US" sz="2800" dirty="0">
                <a:sym typeface="Symbol" panose="05050102010706020507" pitchFamily="18" charset="2"/>
              </a:rPr>
              <a:t></a:t>
            </a:r>
            <a:r>
              <a:rPr lang="en-US" sz="2800" b="1" dirty="0">
                <a:solidFill>
                  <a:srgbClr val="425BFF"/>
                </a:solidFill>
                <a:latin typeface="Courier"/>
              </a:rPr>
              <a:t> sing</a:t>
            </a:r>
            <a:endParaRPr dirty="0"/>
          </a:p>
          <a:p>
            <a:pPr marL="457200" lvl="1" indent="0">
              <a:buFont typeface="Wingdings"/>
              <a:buNone/>
              <a:defRPr/>
            </a:pPr>
            <a:endParaRPr lang="en-US" sz="1600" b="1" dirty="0">
              <a:solidFill>
                <a:srgbClr val="425BFF"/>
              </a:solidFill>
              <a:latin typeface="Courier"/>
            </a:endParaRPr>
          </a:p>
        </p:txBody>
      </p:sp>
      <p:sp>
        <p:nvSpPr>
          <p:cNvPr id="6" name="Rounded Rectangular Callout 3"/>
          <p:cNvSpPr/>
          <p:nvPr/>
        </p:nvSpPr>
        <p:spPr bwMode="auto">
          <a:xfrm>
            <a:off x="1828800" y="1430000"/>
            <a:ext cx="2362199" cy="400400"/>
          </a:xfrm>
          <a:prstGeom prst="wedgeRoundRectCallout">
            <a:avLst>
              <a:gd name="adj1" fmla="val -42007"/>
              <a:gd name="adj2" fmla="val 106861"/>
              <a:gd name="adj3" fmla="val 16667"/>
            </a:avLst>
          </a:prstGeom>
          <a:solidFill>
            <a:srgbClr val="FFC000"/>
          </a:solidFill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2400" b="0" i="0" u="none" strike="noStrike" cap="none">
                <a:ln>
                  <a:noFill/>
                </a:ln>
                <a:solidFill>
                  <a:schemeClr val="tx1"/>
                </a:solidFill>
                <a:latin typeface="+mn-lt"/>
              </a:rPr>
              <a:t>Vowel present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Viewing morphology in a corpus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692150" y="915200"/>
            <a:ext cx="8077200" cy="918775"/>
          </a:xfrm>
        </p:spPr>
        <p:txBody>
          <a:bodyPr/>
          <a:lstStyle/>
          <a:p>
            <a:pPr marL="40005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dirty="0"/>
              <a:t>Why only strip -</a:t>
            </a:r>
            <a:r>
              <a:rPr lang="en-US" sz="2400" dirty="0" err="1"/>
              <a:t>ing</a:t>
            </a:r>
            <a:r>
              <a:rPr lang="en-US" sz="2400" dirty="0"/>
              <a:t> if there is a vowel?</a:t>
            </a:r>
            <a:endParaRPr lang="en-US" sz="2000" b="1" dirty="0">
              <a:latin typeface="Courier"/>
            </a:endParaRPr>
          </a:p>
          <a:p>
            <a:pPr marL="457200" lvl="1" indent="0">
              <a:buNone/>
              <a:defRPr/>
            </a:pPr>
            <a:r>
              <a:rPr lang="en-US" sz="1800" b="1" dirty="0">
                <a:latin typeface="Courier"/>
              </a:rPr>
              <a:t>(*v*)</a:t>
            </a:r>
            <a:r>
              <a:rPr lang="en-US" sz="1800" b="1" dirty="0" err="1">
                <a:latin typeface="Courier"/>
              </a:rPr>
              <a:t>ing</a:t>
            </a:r>
            <a:r>
              <a:rPr lang="en-US" sz="1800" b="1" dirty="0">
                <a:latin typeface="Courier"/>
              </a:rPr>
              <a:t> </a:t>
            </a:r>
            <a:r>
              <a:rPr lang="en-US" sz="1800" dirty="0">
                <a:sym typeface="Symbol" panose="05050102010706020507" pitchFamily="18" charset="2"/>
              </a:rPr>
              <a:t></a:t>
            </a:r>
            <a:r>
              <a:rPr lang="en-US" sz="1800" b="1" dirty="0">
                <a:latin typeface="Courier"/>
              </a:rPr>
              <a:t> </a:t>
            </a:r>
            <a:r>
              <a:rPr lang="en-US" sz="1800" b="1" dirty="0"/>
              <a:t>ø    </a:t>
            </a:r>
            <a:r>
              <a:rPr lang="en-US" sz="1800" b="1" dirty="0">
                <a:solidFill>
                  <a:srgbClr val="425BFF"/>
                </a:solidFill>
                <a:latin typeface="Courier"/>
              </a:rPr>
              <a:t>walking </a:t>
            </a:r>
            <a:r>
              <a:rPr lang="en-US" sz="1800" dirty="0">
                <a:sym typeface="Symbol" panose="05050102010706020507" pitchFamily="18" charset="2"/>
              </a:rPr>
              <a:t></a:t>
            </a:r>
            <a:r>
              <a:rPr lang="en-US" sz="1800" b="1" dirty="0">
                <a:solidFill>
                  <a:srgbClr val="425BFF"/>
                </a:solidFill>
                <a:latin typeface="Courier"/>
              </a:rPr>
              <a:t> walk</a:t>
            </a:r>
            <a:endParaRPr dirty="0"/>
          </a:p>
          <a:p>
            <a:pPr marL="457200" lvl="1" indent="0">
              <a:buNone/>
              <a:defRPr/>
            </a:pPr>
            <a:r>
              <a:rPr lang="en-US" sz="1800" b="1" dirty="0">
                <a:solidFill>
                  <a:srgbClr val="425BFF"/>
                </a:solidFill>
                <a:latin typeface="Courier"/>
              </a:rPr>
              <a:t>              sing </a:t>
            </a:r>
            <a:r>
              <a:rPr lang="en-US" sz="1800" dirty="0">
                <a:sym typeface="Symbol" panose="05050102010706020507" pitchFamily="18" charset="2"/>
              </a:rPr>
              <a:t></a:t>
            </a:r>
            <a:r>
              <a:rPr lang="en-US" sz="1800" b="1" dirty="0">
                <a:solidFill>
                  <a:srgbClr val="425BFF"/>
                </a:solidFill>
                <a:latin typeface="Courier"/>
              </a:rPr>
              <a:t> sin</a:t>
            </a:r>
            <a:r>
              <a:rPr lang="en-US" sz="1600" b="1" dirty="0">
                <a:solidFill>
                  <a:srgbClr val="425BFF"/>
                </a:solidFill>
                <a:latin typeface="Courier"/>
              </a:rPr>
              <a:t>g</a:t>
            </a:r>
            <a:endParaRPr dirty="0"/>
          </a:p>
          <a:p>
            <a:pPr marL="457200" lvl="1" indent="0">
              <a:buFont typeface="Wingdings"/>
              <a:buNone/>
              <a:defRPr/>
            </a:pPr>
            <a:endParaRPr lang="en-US" sz="1600" b="1" dirty="0">
              <a:solidFill>
                <a:srgbClr val="425BFF"/>
              </a:solidFill>
              <a:latin typeface="Courier"/>
            </a:endParaRPr>
          </a:p>
        </p:txBody>
      </p:sp>
      <p:sp>
        <p:nvSpPr>
          <p:cNvPr id="6" name="Rectangle 3"/>
          <p:cNvSpPr>
            <a:spLocks/>
          </p:cNvSpPr>
          <p:nvPr/>
        </p:nvSpPr>
        <p:spPr bwMode="auto">
          <a:xfrm>
            <a:off x="680244" y="2116400"/>
            <a:ext cx="8469312" cy="20591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>
              <a:lnSpc>
                <a:spcPct val="90000"/>
              </a:lnSpc>
              <a:spcBef>
                <a:spcPts val="0"/>
              </a:spcBef>
              <a:buClr>
                <a:srgbClr val="CC0000"/>
              </a:buClr>
              <a:buFont typeface="Times"/>
              <a:buNone/>
              <a:defRPr/>
            </a:pP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 -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'A-Za-z' '\n' &lt; shakes.txt | grep </a:t>
            </a:r>
            <a:r>
              <a:rPr lang="ja-JP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ing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$' | sort | 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-c | sort –nr 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CC0000"/>
              </a:buClr>
              <a:buFont typeface="Times"/>
              <a:buNone/>
              <a:defRPr/>
            </a:pPr>
            <a:endParaRPr lang="en-US" sz="1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CC0000"/>
              </a:buClr>
              <a:buFont typeface="Times"/>
              <a:buNone/>
              <a:defRPr/>
            </a:pPr>
            <a:endParaRPr lang="en-US" sz="1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CC0000"/>
              </a:buClr>
              <a:buFont typeface="Times"/>
              <a:buNone/>
              <a:defRPr/>
            </a:pPr>
            <a:endParaRPr lang="en-US" sz="1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CC0000"/>
              </a:buClr>
              <a:buFont typeface="Times"/>
              <a:buNone/>
              <a:defRPr/>
            </a:pPr>
            <a:endParaRPr lang="en-US" sz="1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CC0000"/>
              </a:buClr>
              <a:buFont typeface="Times"/>
              <a:buNone/>
              <a:defRPr/>
            </a:pPr>
            <a:endParaRPr lang="en-US" sz="1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CC0000"/>
              </a:buClr>
              <a:buFont typeface="Times"/>
              <a:buNone/>
              <a:defRPr/>
            </a:pPr>
            <a:endParaRPr lang="en-US" sz="1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CC0000"/>
              </a:buClr>
              <a:buFont typeface="Times"/>
              <a:buNone/>
              <a:defRPr/>
            </a:pPr>
            <a:endParaRPr lang="en-US" sz="1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CC0000"/>
              </a:buClr>
              <a:buFont typeface="Times"/>
              <a:buNone/>
              <a:defRPr/>
            </a:pPr>
            <a:endParaRPr lang="en-US" sz="1400" b="1" dirty="0">
              <a:solidFill>
                <a:srgbClr val="CED4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CC0000"/>
              </a:buClr>
              <a:buFont typeface="Times"/>
              <a:buNone/>
              <a:defRPr/>
            </a:pPr>
            <a:endParaRPr lang="en-US" sz="1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CC0000"/>
              </a:buClr>
              <a:buFont typeface="Times"/>
              <a:buNone/>
              <a:defRPr/>
            </a:pPr>
            <a:endParaRPr lang="en-US" sz="1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CC0000"/>
              </a:buClr>
              <a:buFont typeface="Times"/>
              <a:buNone/>
              <a:defRPr/>
            </a:pPr>
            <a:endParaRPr lang="en-US" sz="1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CC0000"/>
              </a:buClr>
              <a:buFont typeface="Times"/>
              <a:buNone/>
              <a:defRPr/>
            </a:pPr>
            <a:endParaRPr lang="en-US" sz="13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CC0000"/>
              </a:buClr>
              <a:buFont typeface="Times"/>
              <a:buNone/>
              <a:defRPr/>
            </a:pPr>
            <a:r>
              <a:rPr lang="en-US" sz="1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 -</a:t>
            </a:r>
            <a:r>
              <a:rPr lang="en-US" sz="13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</a:t>
            </a:r>
            <a:r>
              <a:rPr lang="en-US" sz="1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'A-Za-z' '\n' &lt; shakes.txt | grep '[</a:t>
            </a:r>
            <a:r>
              <a:rPr lang="en-US" sz="13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aeiou</a:t>
            </a:r>
            <a:r>
              <a:rPr lang="en-US" sz="1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].*</a:t>
            </a:r>
            <a:r>
              <a:rPr lang="en-US" sz="13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ing</a:t>
            </a:r>
            <a:r>
              <a:rPr lang="en-US" sz="1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$' | sort | </a:t>
            </a:r>
            <a:r>
              <a:rPr lang="en-US" sz="13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</a:t>
            </a:r>
            <a:r>
              <a:rPr lang="en-US" sz="1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-c | sort –nr</a:t>
            </a:r>
          </a:p>
        </p:txBody>
      </p:sp>
      <p:sp>
        <p:nvSpPr>
          <p:cNvPr id="7" name="TextBox 6"/>
          <p:cNvSpPr>
            <a:spLocks/>
          </p:cNvSpPr>
          <p:nvPr/>
        </p:nvSpPr>
        <p:spPr bwMode="auto">
          <a:xfrm>
            <a:off x="4038600" y="2574000"/>
            <a:ext cx="1393330" cy="175894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548 being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1200" b="1" dirty="0">
                <a:solidFill>
                  <a:srgbClr val="A6A6A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541 nothing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1200" b="1" dirty="0">
                <a:solidFill>
                  <a:srgbClr val="A6A6A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152 something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145 coming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1200" b="1" dirty="0">
                <a:solidFill>
                  <a:srgbClr val="A6A6A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130 morning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122 having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120 living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117 loving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116 Being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102 going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>
            <a:spLocks/>
          </p:cNvSpPr>
          <p:nvPr/>
        </p:nvSpPr>
        <p:spPr bwMode="auto">
          <a:xfrm>
            <a:off x="1828800" y="2574000"/>
            <a:ext cx="1688283" cy="203671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14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1312 King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1400" b="1" dirty="0"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548 being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1400" b="1" dirty="0">
                <a:solidFill>
                  <a:srgbClr val="7CD7CF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541 nothing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14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388 king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14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375 bring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14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358 thing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14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307 ring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14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152 something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1400" b="1" dirty="0"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145 coming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14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130 morning 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107504" y="1796547"/>
            <a:ext cx="1993566" cy="319853"/>
          </a:xfrm>
          <a:prstGeom prst="wedgeRoundRectCallout">
            <a:avLst>
              <a:gd name="adj1" fmla="val 27525"/>
              <a:gd name="adj2" fmla="val -91636"/>
              <a:gd name="adj3" fmla="val 16667"/>
            </a:avLst>
          </a:prstGeom>
          <a:solidFill>
            <a:srgbClr val="FFC000"/>
          </a:solidFill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800" b="0" i="0" u="none" strike="noStrike" cap="none">
                <a:ln>
                  <a:noFill/>
                </a:ln>
                <a:solidFill>
                  <a:schemeClr val="tx1"/>
                </a:solidFill>
                <a:latin typeface="+mn-lt"/>
              </a:rPr>
              <a:t>Vowel present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 dirty="0"/>
              <a:t>Regular Expressions: Disjunctions</a:t>
            </a:r>
            <a:endParaRPr sz="40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838199" y="809120"/>
            <a:ext cx="7177087" cy="221403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Calibri"/>
                <a:ea typeface="+mn-ea"/>
                <a:cs typeface="Calibri"/>
              </a:rPr>
              <a:t>Letters inside square brackets </a:t>
            </a:r>
            <a:r>
              <a:rPr lang="en-US" dirty="0">
                <a:solidFill>
                  <a:srgbClr val="C00000"/>
                </a:solidFill>
                <a:latin typeface="Calibri"/>
                <a:ea typeface="+mn-ea"/>
                <a:cs typeface="Calibri"/>
              </a:rPr>
              <a:t>[]</a:t>
            </a:r>
            <a:endParaRPr dirty="0"/>
          </a:p>
          <a:p>
            <a:pPr>
              <a:defRPr/>
            </a:pPr>
            <a:endParaRPr lang="en-US" dirty="0">
              <a:latin typeface="Calibri"/>
              <a:ea typeface="+mn-ea"/>
              <a:cs typeface="Calibri"/>
            </a:endParaRPr>
          </a:p>
          <a:p>
            <a:pPr marL="0" indent="0">
              <a:buFont typeface="Wingdings"/>
              <a:buNone/>
              <a:defRPr/>
            </a:pPr>
            <a:endParaRPr lang="en-US" dirty="0">
              <a:latin typeface="Calibri"/>
              <a:ea typeface="+mn-ea"/>
              <a:cs typeface="Calibri"/>
            </a:endParaRPr>
          </a:p>
          <a:p>
            <a:pPr marL="0" indent="0">
              <a:buFont typeface="Wingdings"/>
              <a:buNone/>
              <a:defRPr/>
            </a:pPr>
            <a:endParaRPr lang="en-US" dirty="0">
              <a:latin typeface="Calibri"/>
              <a:ea typeface="+mn-ea"/>
              <a:cs typeface="Calibri"/>
            </a:endParaRPr>
          </a:p>
          <a:p>
            <a:pPr>
              <a:defRPr/>
            </a:pPr>
            <a:endParaRPr lang="en-US" dirty="0">
              <a:ea typeface="+mn-ea"/>
            </a:endParaRPr>
          </a:p>
          <a:p>
            <a:pPr>
              <a:defRPr/>
            </a:pPr>
            <a:r>
              <a:rPr lang="en-US" dirty="0">
                <a:ea typeface="+mn-ea"/>
              </a:rPr>
              <a:t>Ranges</a:t>
            </a:r>
            <a:r>
              <a:rPr lang="en-US" sz="2000" dirty="0">
                <a:ea typeface="+mn-ea"/>
              </a:rPr>
              <a:t> </a:t>
            </a:r>
            <a:r>
              <a:rPr lang="en-US" b="1" dirty="0">
                <a:solidFill>
                  <a:srgbClr val="CC0000"/>
                </a:solidFill>
                <a:latin typeface="Courier"/>
                <a:ea typeface="+mn-ea"/>
              </a:rPr>
              <a:t>[A-Z]</a:t>
            </a:r>
            <a:endParaRPr dirty="0"/>
          </a:p>
          <a:p>
            <a:pPr>
              <a:defRPr/>
            </a:pPr>
            <a:endParaRPr lang="en-US" dirty="0">
              <a:latin typeface="Calibri"/>
              <a:ea typeface="+mn-ea"/>
              <a:cs typeface="Calibri"/>
            </a:endParaRPr>
          </a:p>
          <a:p>
            <a:pPr marL="0" indent="0">
              <a:buFont typeface="Wingdings"/>
              <a:buNone/>
              <a:defRPr/>
            </a:pPr>
            <a:r>
              <a:rPr lang="en-US" dirty="0">
                <a:solidFill>
                  <a:srgbClr val="CC0000"/>
                </a:solidFill>
                <a:latin typeface="Courier New"/>
                <a:ea typeface="+mn-ea"/>
              </a:rPr>
              <a:t>		</a:t>
            </a:r>
            <a:endParaRPr dirty="0"/>
          </a:p>
          <a:p>
            <a:pPr>
              <a:defRPr/>
            </a:pPr>
            <a:endParaRPr lang="en-US" b="1" dirty="0">
              <a:solidFill>
                <a:srgbClr val="CC0000"/>
              </a:solidFill>
              <a:latin typeface="Courier New"/>
              <a:ea typeface="+mn-ea"/>
            </a:endParaRPr>
          </a:p>
        </p:txBody>
      </p:sp>
      <p:graphicFrame>
        <p:nvGraphicFramePr>
          <p:cNvPr id="6" name="Table 1"/>
          <p:cNvGraphicFramePr>
            <a:graphicFrameLocks noGrp="1"/>
          </p:cNvGraphicFramePr>
          <p:nvPr/>
        </p:nvGraphicFramePr>
        <p:xfrm>
          <a:off x="1267238" y="1326717"/>
          <a:ext cx="6096000" cy="1097142"/>
        </p:xfrm>
        <a:graphic>
          <a:graphicData uri="http://schemas.openxmlformats.org/drawingml/2006/table">
            <a:tbl>
              <a:tblPr firstRow="1" bandRow="1">
                <a:tableStyleId>{FD875A8E-439E-04A6-C1D3-0AA3331130F5}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800"/>
                        <a:t>Pattern</a:t>
                      </a:r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800"/>
                        <a:t>Matches</a:t>
                      </a:r>
                    </a:p>
                  </a:txBody>
                  <a:tcPr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800"/>
                        <a:t>[wW]oodchuck</a:t>
                      </a:r>
                      <a:endParaRPr lang="en-US" sz="1800" b="1"/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800"/>
                        <a:t>Woodchuck, woodchuck</a:t>
                      </a:r>
                      <a:endParaRPr lang="en-US" sz="1800" b="1"/>
                    </a:p>
                  </a:txBody>
                  <a:tcPr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800"/>
                        <a:t>[1234567890]	</a:t>
                      </a:r>
                      <a:endParaRPr lang="en-US" sz="1800" b="1"/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800"/>
                        <a:t>Any digit</a:t>
                      </a:r>
                      <a:endParaRPr lang="en-US" sz="1800" b="1"/>
                    </a:p>
                  </a:txBody>
                  <a:tcPr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5"/>
          <p:cNvGraphicFramePr>
            <a:graphicFrameLocks noGrp="1"/>
          </p:cNvGraphicFramePr>
          <p:nvPr/>
        </p:nvGraphicFramePr>
        <p:xfrm>
          <a:off x="1255643" y="3058112"/>
          <a:ext cx="7395264" cy="1738309"/>
        </p:xfrm>
        <a:graphic>
          <a:graphicData uri="http://schemas.openxmlformats.org/drawingml/2006/table">
            <a:tbl>
              <a:tblPr firstRow="1" bandRow="1">
                <a:tableStyleId>{FD875A8E-439E-04A6-C1D3-0AA3331130F5}</a:tableStyleId>
              </a:tblPr>
              <a:tblGrid>
                <a:gridCol w="1207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4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3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96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800"/>
                        <a:t>Pattern</a:t>
                      </a:r>
                    </a:p>
                  </a:txBody>
                  <a:tcPr marT="45745" marB="45745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800"/>
                        <a:t>Matches</a:t>
                      </a:r>
                    </a:p>
                  </a:txBody>
                  <a:tcPr marT="45745" marB="45745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800"/>
                        <a:t>Text</a:t>
                      </a:r>
                    </a:p>
                  </a:txBody>
                  <a:tcPr marT="45745" marB="4574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6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800"/>
                        <a:t>[A-Z]</a:t>
                      </a:r>
                      <a:endParaRPr lang="en-US" sz="1800" b="1"/>
                    </a:p>
                  </a:txBody>
                  <a:tcPr marT="45745" marB="45745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800"/>
                        <a:t>An upper case letter</a:t>
                      </a:r>
                      <a:endParaRPr lang="en-US" sz="1800" b="1"/>
                    </a:p>
                  </a:txBody>
                  <a:tcPr marT="45745" marB="45745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800" u="sng"/>
                        <a:t>D</a:t>
                      </a:r>
                      <a:r>
                        <a:rPr lang="en-US" sz="1800"/>
                        <a:t>renched Blossoms</a:t>
                      </a:r>
                      <a:endParaRPr lang="en-US" sz="1800" b="1">
                        <a:latin typeface="Courier"/>
                        <a:cs typeface="Courier"/>
                      </a:endParaRPr>
                    </a:p>
                  </a:txBody>
                  <a:tcPr marT="45745" marB="4574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96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800"/>
                        <a:t>[a-z]</a:t>
                      </a:r>
                      <a:endParaRPr lang="en-US" sz="1800" b="1"/>
                    </a:p>
                  </a:txBody>
                  <a:tcPr marT="45745" marB="45745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800"/>
                        <a:t>A lower case letter</a:t>
                      </a:r>
                      <a:endParaRPr lang="en-US" sz="1800" b="1"/>
                    </a:p>
                  </a:txBody>
                  <a:tcPr marT="45745" marB="45745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800" u="sng"/>
                        <a:t>m</a:t>
                      </a:r>
                      <a:r>
                        <a:rPr lang="en-US" sz="1800"/>
                        <a:t>y beans were impatient</a:t>
                      </a:r>
                      <a:endParaRPr lang="en-US" sz="1800" b="1">
                        <a:latin typeface="Courier"/>
                        <a:cs typeface="Courier"/>
                      </a:endParaRPr>
                    </a:p>
                  </a:txBody>
                  <a:tcPr marT="45745" marB="4574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429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800"/>
                        <a:t>[0-9]</a:t>
                      </a:r>
                      <a:endParaRPr lang="en-US" sz="1800" b="1"/>
                    </a:p>
                  </a:txBody>
                  <a:tcPr marT="45745" marB="45745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800"/>
                        <a:t>A single digit</a:t>
                      </a:r>
                      <a:endParaRPr lang="en-US" sz="1800" b="1"/>
                    </a:p>
                  </a:txBody>
                  <a:tcPr marT="45745" marB="45745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800"/>
                        <a:t>Chapter </a:t>
                      </a:r>
                      <a:r>
                        <a:rPr lang="en-US" sz="1800" u="sng"/>
                        <a:t>1</a:t>
                      </a:r>
                      <a:r>
                        <a:rPr lang="en-US" sz="1800"/>
                        <a:t>: Down the Rabbit Hole</a:t>
                      </a:r>
                      <a:endParaRPr lang="en-US" sz="1800" b="1">
                        <a:latin typeface="Courier"/>
                        <a:cs typeface="Courier"/>
                      </a:endParaRPr>
                    </a:p>
                  </a:txBody>
                  <a:tcPr marT="45745" marB="4574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7300" y="0"/>
            <a:ext cx="7429499" cy="572000"/>
          </a:xfrm>
        </p:spPr>
        <p:txBody>
          <a:bodyPr/>
          <a:lstStyle/>
          <a:p>
            <a:pPr>
              <a:defRPr/>
            </a:pPr>
            <a:r>
              <a:rPr lang="en-US" sz="4000"/>
              <a:t>Dealing with complex morphology</a:t>
            </a:r>
            <a:endParaRPr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257300" y="930802"/>
            <a:ext cx="7563172" cy="3974353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Some languages require segmenting morphemes</a:t>
            </a:r>
            <a:endParaRPr dirty="0"/>
          </a:p>
          <a:p>
            <a:pPr lvl="1">
              <a:defRPr/>
            </a:pPr>
            <a:r>
              <a:rPr lang="en-US" dirty="0"/>
              <a:t>Turkish</a:t>
            </a:r>
            <a:endParaRPr dirty="0"/>
          </a:p>
          <a:p>
            <a:pPr lvl="1">
              <a:defRPr/>
            </a:pPr>
            <a:r>
              <a:rPr lang="en-US" dirty="0" err="1">
                <a:solidFill>
                  <a:srgbClr val="FF0000"/>
                </a:solidFill>
              </a:rPr>
              <a:t>Uygarlastiramadiklarimizdanmissinizcasina</a:t>
            </a:r>
            <a:endParaRPr dirty="0"/>
          </a:p>
          <a:p>
            <a:pPr lvl="1">
              <a:defRPr/>
            </a:pPr>
            <a:r>
              <a:rPr lang="ja-JP" dirty="0"/>
              <a:t>‘</a:t>
            </a:r>
            <a:r>
              <a:rPr lang="en-US" dirty="0"/>
              <a:t>(behaving) as if you are among those whom we could not civilize</a:t>
            </a:r>
            <a:r>
              <a:rPr lang="ja-JP" dirty="0"/>
              <a:t>’</a:t>
            </a:r>
            <a:endParaRPr lang="en-US" dirty="0"/>
          </a:p>
          <a:p>
            <a:pPr lvl="1">
              <a:defRPr/>
            </a:pPr>
            <a:r>
              <a:rPr lang="en-US" dirty="0" err="1">
                <a:solidFill>
                  <a:srgbClr val="FF0000"/>
                </a:solidFill>
              </a:rPr>
              <a:t>Uygar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`civilized</a:t>
            </a:r>
            <a:r>
              <a:rPr lang="ja-JP" dirty="0"/>
              <a:t>’</a:t>
            </a:r>
            <a:r>
              <a:rPr lang="en-US" dirty="0"/>
              <a:t> + </a:t>
            </a:r>
            <a:r>
              <a:rPr lang="en-US" dirty="0">
                <a:solidFill>
                  <a:srgbClr val="FF0000"/>
                </a:solidFill>
              </a:rPr>
              <a:t>las </a:t>
            </a:r>
            <a:r>
              <a:rPr lang="en-US" dirty="0"/>
              <a:t>`become</a:t>
            </a:r>
            <a:r>
              <a:rPr lang="ja-JP" dirty="0"/>
              <a:t>’</a:t>
            </a:r>
            <a:r>
              <a:rPr lang="en-US" dirty="0"/>
              <a:t> </a:t>
            </a:r>
            <a:endParaRPr dirty="0"/>
          </a:p>
          <a:p>
            <a:pPr lvl="2">
              <a:buFont typeface="Wingdings"/>
              <a:buNone/>
              <a:defRPr/>
            </a:pPr>
            <a:r>
              <a:rPr lang="en-US" dirty="0"/>
              <a:t>+ </a:t>
            </a:r>
            <a:r>
              <a:rPr lang="en-US" dirty="0" err="1">
                <a:solidFill>
                  <a:srgbClr val="FF0000"/>
                </a:solidFill>
              </a:rPr>
              <a:t>tir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`cause</a:t>
            </a:r>
            <a:r>
              <a:rPr lang="ja-JP" dirty="0"/>
              <a:t>’</a:t>
            </a:r>
            <a:r>
              <a:rPr lang="en-US" dirty="0"/>
              <a:t> + </a:t>
            </a:r>
            <a:r>
              <a:rPr lang="en-US" dirty="0" err="1">
                <a:solidFill>
                  <a:srgbClr val="FF0000"/>
                </a:solidFill>
              </a:rPr>
              <a:t>ama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`not able</a:t>
            </a:r>
            <a:r>
              <a:rPr lang="ja-JP" dirty="0"/>
              <a:t>’</a:t>
            </a:r>
            <a:r>
              <a:rPr lang="en-US" dirty="0"/>
              <a:t> </a:t>
            </a:r>
            <a:endParaRPr dirty="0"/>
          </a:p>
          <a:p>
            <a:pPr lvl="2">
              <a:buFont typeface="Wingdings"/>
              <a:buNone/>
              <a:defRPr/>
            </a:pPr>
            <a:r>
              <a:rPr lang="en-US" dirty="0"/>
              <a:t>+ </a:t>
            </a:r>
            <a:r>
              <a:rPr lang="en-US" dirty="0" err="1">
                <a:solidFill>
                  <a:srgbClr val="FF0000"/>
                </a:solidFill>
              </a:rPr>
              <a:t>dik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`past</a:t>
            </a:r>
            <a:r>
              <a:rPr lang="ja-JP" dirty="0"/>
              <a:t>’</a:t>
            </a:r>
            <a:r>
              <a:rPr lang="en-US" dirty="0"/>
              <a:t> + </a:t>
            </a:r>
            <a:r>
              <a:rPr lang="en-US" dirty="0">
                <a:solidFill>
                  <a:srgbClr val="FF0000"/>
                </a:solidFill>
              </a:rPr>
              <a:t>lar </a:t>
            </a:r>
            <a:r>
              <a:rPr lang="ja-JP" dirty="0"/>
              <a:t>‘</a:t>
            </a:r>
            <a:r>
              <a:rPr lang="en-US" dirty="0"/>
              <a:t>plural</a:t>
            </a:r>
            <a:r>
              <a:rPr lang="ja-JP" dirty="0"/>
              <a:t>’</a:t>
            </a:r>
            <a:endParaRPr lang="en-US" dirty="0"/>
          </a:p>
          <a:p>
            <a:pPr lvl="2">
              <a:buFont typeface="Wingdings"/>
              <a:buNone/>
              <a:defRPr/>
            </a:pPr>
            <a:r>
              <a:rPr lang="en-US" dirty="0"/>
              <a:t>+ </a:t>
            </a:r>
            <a:r>
              <a:rPr lang="en-US" dirty="0" err="1">
                <a:solidFill>
                  <a:srgbClr val="FF0000"/>
                </a:solidFill>
              </a:rPr>
              <a:t>imiz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ja-JP" dirty="0"/>
              <a:t>‘</a:t>
            </a:r>
            <a:r>
              <a:rPr lang="en-US" dirty="0"/>
              <a:t>p1pl</a:t>
            </a:r>
            <a:r>
              <a:rPr lang="ja-JP" dirty="0"/>
              <a:t>’</a:t>
            </a:r>
            <a:r>
              <a:rPr lang="en-US" dirty="0"/>
              <a:t> + </a:t>
            </a:r>
            <a:r>
              <a:rPr lang="en-US" dirty="0">
                <a:solidFill>
                  <a:srgbClr val="FF0000"/>
                </a:solidFill>
              </a:rPr>
              <a:t>dan </a:t>
            </a:r>
            <a:r>
              <a:rPr lang="ja-JP" dirty="0"/>
              <a:t>‘</a:t>
            </a:r>
            <a:r>
              <a:rPr lang="en-US" dirty="0" err="1"/>
              <a:t>abl</a:t>
            </a:r>
            <a:r>
              <a:rPr lang="ja-JP" dirty="0"/>
              <a:t>’</a:t>
            </a:r>
            <a:r>
              <a:rPr lang="en-US" dirty="0"/>
              <a:t> </a:t>
            </a:r>
            <a:endParaRPr dirty="0"/>
          </a:p>
          <a:p>
            <a:pPr lvl="2">
              <a:buFont typeface="Wingdings"/>
              <a:buNone/>
              <a:defRPr/>
            </a:pPr>
            <a:r>
              <a:rPr lang="en-US" dirty="0"/>
              <a:t>+ </a:t>
            </a:r>
            <a:r>
              <a:rPr lang="en-US" dirty="0">
                <a:solidFill>
                  <a:srgbClr val="FF0000"/>
                </a:solidFill>
              </a:rPr>
              <a:t>mis </a:t>
            </a:r>
            <a:r>
              <a:rPr lang="ja-JP" dirty="0"/>
              <a:t>‘</a:t>
            </a:r>
            <a:r>
              <a:rPr lang="en-US" dirty="0"/>
              <a:t>past</a:t>
            </a:r>
            <a:r>
              <a:rPr lang="ja-JP" dirty="0"/>
              <a:t>’</a:t>
            </a:r>
            <a:r>
              <a:rPr lang="en-US" dirty="0"/>
              <a:t> + </a:t>
            </a:r>
            <a:r>
              <a:rPr lang="en-US" dirty="0" err="1">
                <a:solidFill>
                  <a:srgbClr val="FF0000"/>
                </a:solidFill>
              </a:rPr>
              <a:t>siniz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ja-JP" dirty="0"/>
              <a:t>‘</a:t>
            </a:r>
            <a:r>
              <a:rPr lang="en-US" dirty="0"/>
              <a:t>2pl</a:t>
            </a:r>
            <a:r>
              <a:rPr lang="ja-JP" dirty="0"/>
              <a:t>’</a:t>
            </a:r>
            <a:r>
              <a:rPr lang="en-US" dirty="0"/>
              <a:t> + </a:t>
            </a:r>
            <a:r>
              <a:rPr lang="en-US" dirty="0" err="1">
                <a:solidFill>
                  <a:srgbClr val="FF0000"/>
                </a:solidFill>
              </a:rPr>
              <a:t>casina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ja-JP" dirty="0"/>
              <a:t>‘</a:t>
            </a:r>
            <a:r>
              <a:rPr lang="en-US" dirty="0"/>
              <a:t>as if</a:t>
            </a:r>
            <a:r>
              <a:rPr lang="ja-JP" dirty="0"/>
              <a:t>’</a:t>
            </a:r>
            <a:r>
              <a:rPr lang="en-US" dirty="0"/>
              <a:t> </a:t>
            </a:r>
            <a:endParaRPr dirty="0"/>
          </a:p>
          <a:p>
            <a:pPr>
              <a:lnSpc>
                <a:spcPct val="90000"/>
              </a:lnSpc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5400"/>
              <a:t>Sentence Segmentation</a:t>
            </a:r>
            <a:endParaRPr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 bwMode="auto"/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/>
              <a:t>Sentence Segmentation</a:t>
            </a:r>
            <a:endParaRPr sz="400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!, ? relatively unambiguous</a:t>
            </a:r>
            <a:endParaRPr/>
          </a:p>
          <a:p>
            <a:pPr>
              <a:defRPr/>
            </a:pPr>
            <a:r>
              <a:rPr lang="en-US"/>
              <a:t>Period </a:t>
            </a:r>
            <a:r>
              <a:rPr lang="ja-JP"/>
              <a:t>“</a:t>
            </a:r>
            <a:r>
              <a:rPr lang="en-US"/>
              <a:t>.</a:t>
            </a:r>
            <a:r>
              <a:rPr lang="ja-JP"/>
              <a:t>”</a:t>
            </a:r>
            <a:r>
              <a:rPr lang="en-US"/>
              <a:t> is quite ambiguous</a:t>
            </a:r>
            <a:endParaRPr/>
          </a:p>
          <a:p>
            <a:pPr lvl="1">
              <a:defRPr/>
            </a:pPr>
            <a:r>
              <a:rPr lang="en-US"/>
              <a:t>Sentence boundary</a:t>
            </a:r>
            <a:endParaRPr/>
          </a:p>
          <a:p>
            <a:pPr lvl="1">
              <a:defRPr/>
            </a:pPr>
            <a:r>
              <a:rPr lang="en-US"/>
              <a:t>Abbreviations like Inc. or Dr.</a:t>
            </a:r>
            <a:endParaRPr/>
          </a:p>
          <a:p>
            <a:pPr>
              <a:defRPr/>
            </a:pPr>
            <a:r>
              <a:rPr lang="en-US"/>
              <a:t>General idea:</a:t>
            </a:r>
            <a:endParaRPr/>
          </a:p>
          <a:p>
            <a:pPr lvl="1">
              <a:defRPr/>
            </a:pPr>
            <a:r>
              <a:rPr lang="en-US"/>
              <a:t>Build a binary classifier: </a:t>
            </a:r>
            <a:endParaRPr/>
          </a:p>
          <a:p>
            <a:pPr lvl="2">
              <a:defRPr/>
            </a:pPr>
            <a:r>
              <a:rPr lang="en-US"/>
              <a:t>Looks at a </a:t>
            </a:r>
            <a:r>
              <a:rPr lang="ja-JP"/>
              <a:t>“</a:t>
            </a:r>
            <a:r>
              <a:rPr lang="en-US"/>
              <a:t>.</a:t>
            </a:r>
            <a:r>
              <a:rPr lang="ja-JP"/>
              <a:t>”</a:t>
            </a:r>
            <a:endParaRPr lang="en-US"/>
          </a:p>
          <a:p>
            <a:pPr lvl="2">
              <a:defRPr/>
            </a:pPr>
            <a:r>
              <a:rPr lang="en-US"/>
              <a:t>Decides EndOfSentence/NotEOS</a:t>
            </a:r>
            <a:endParaRPr/>
          </a:p>
          <a:p>
            <a:pPr lvl="2">
              <a:defRPr/>
            </a:pPr>
            <a:r>
              <a:rPr lang="en-US"/>
              <a:t>Classifiers: hand-written rules, regular expressions, or machine-learning</a:t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9632" y="0"/>
            <a:ext cx="7884368" cy="557907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4000" dirty="0"/>
              <a:t>Decision Tree Classifier for EOS</a:t>
            </a:r>
            <a:endParaRPr sz="4000" dirty="0"/>
          </a:p>
        </p:txBody>
      </p:sp>
      <p:pic>
        <p:nvPicPr>
          <p:cNvPr id="5" name="Picture 3" descr="periodDT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2123728" y="1061963"/>
            <a:ext cx="4560553" cy="37625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 dirty="0"/>
              <a:t>More sophisticated decision tree features</a:t>
            </a:r>
            <a:endParaRPr sz="40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2400" dirty="0"/>
              <a:t>Prob(word with </a:t>
            </a:r>
            <a:r>
              <a:rPr lang="ja-JP" sz="2400" dirty="0"/>
              <a:t>“</a:t>
            </a:r>
            <a:r>
              <a:rPr lang="en-US" sz="2400" dirty="0"/>
              <a:t>.</a:t>
            </a:r>
            <a:r>
              <a:rPr lang="ja-JP" sz="2400" dirty="0"/>
              <a:t>”</a:t>
            </a:r>
            <a:r>
              <a:rPr lang="en-US" sz="2400" dirty="0"/>
              <a:t> occurs at end-of-s)</a:t>
            </a:r>
            <a:endParaRPr sz="2400" dirty="0"/>
          </a:p>
          <a:p>
            <a:pPr>
              <a:defRPr/>
            </a:pPr>
            <a:r>
              <a:rPr lang="en-US" sz="2400" dirty="0"/>
              <a:t>Prob(word after </a:t>
            </a:r>
            <a:r>
              <a:rPr lang="ja-JP" sz="2400" dirty="0"/>
              <a:t>“</a:t>
            </a:r>
            <a:r>
              <a:rPr lang="en-US" sz="2400" dirty="0"/>
              <a:t>.</a:t>
            </a:r>
            <a:r>
              <a:rPr lang="ja-JP" sz="2400" dirty="0"/>
              <a:t>”</a:t>
            </a:r>
            <a:r>
              <a:rPr lang="en-US" sz="2400" dirty="0"/>
              <a:t> occurs at begin-of-s)</a:t>
            </a:r>
            <a:endParaRPr sz="2400" dirty="0"/>
          </a:p>
          <a:p>
            <a:pPr>
              <a:defRPr/>
            </a:pPr>
            <a:r>
              <a:rPr lang="en-US" sz="2400" dirty="0"/>
              <a:t>Length of word with </a:t>
            </a:r>
            <a:r>
              <a:rPr lang="ja-JP" sz="2400" dirty="0"/>
              <a:t>“</a:t>
            </a:r>
            <a:r>
              <a:rPr lang="en-US" sz="2400" dirty="0"/>
              <a:t>.</a:t>
            </a:r>
            <a:r>
              <a:rPr lang="ja-JP" sz="2400" dirty="0"/>
              <a:t>”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Length of word after </a:t>
            </a:r>
            <a:r>
              <a:rPr lang="ja-JP" sz="2400" dirty="0"/>
              <a:t>“</a:t>
            </a:r>
            <a:r>
              <a:rPr lang="en-US" sz="2400" dirty="0"/>
              <a:t>.</a:t>
            </a:r>
            <a:r>
              <a:rPr lang="ja-JP" sz="2400" dirty="0"/>
              <a:t>”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Case of word with </a:t>
            </a:r>
            <a:r>
              <a:rPr lang="ja-JP" sz="2400" dirty="0"/>
              <a:t>“</a:t>
            </a:r>
            <a:r>
              <a:rPr lang="en-US" sz="2400" dirty="0"/>
              <a:t>.</a:t>
            </a:r>
            <a:r>
              <a:rPr lang="ja-JP" sz="2400" dirty="0"/>
              <a:t>”</a:t>
            </a:r>
            <a:r>
              <a:rPr lang="en-US" sz="2400" dirty="0"/>
              <a:t>: Upper, Lower, Cap, Number</a:t>
            </a:r>
            <a:endParaRPr sz="2400" dirty="0"/>
          </a:p>
          <a:p>
            <a:pPr>
              <a:defRPr/>
            </a:pPr>
            <a:r>
              <a:rPr lang="en-US" sz="2400" dirty="0"/>
              <a:t>Case of word after </a:t>
            </a:r>
            <a:r>
              <a:rPr lang="ja-JP" sz="2400" dirty="0"/>
              <a:t>“</a:t>
            </a:r>
            <a:r>
              <a:rPr lang="en-US" sz="2400" dirty="0"/>
              <a:t>.</a:t>
            </a:r>
            <a:r>
              <a:rPr lang="ja-JP" sz="2400" dirty="0"/>
              <a:t>”</a:t>
            </a:r>
            <a:r>
              <a:rPr lang="en-US" sz="2400" dirty="0"/>
              <a:t>: Upper, Lower, Cap, Number</a:t>
            </a:r>
            <a:endParaRPr sz="2400" dirty="0"/>
          </a:p>
          <a:p>
            <a:pPr>
              <a:defRPr/>
            </a:pPr>
            <a:r>
              <a:rPr lang="en-US" sz="2400" dirty="0"/>
              <a:t>Punctuation after </a:t>
            </a:r>
            <a:r>
              <a:rPr lang="ja-JP" sz="2400" dirty="0"/>
              <a:t>“</a:t>
            </a:r>
            <a:r>
              <a:rPr lang="en-US" sz="2400" dirty="0"/>
              <a:t>.</a:t>
            </a:r>
            <a:r>
              <a:rPr lang="ja-JP" sz="2400" dirty="0"/>
              <a:t>”</a:t>
            </a:r>
            <a:r>
              <a:rPr lang="en-US" sz="2400" dirty="0"/>
              <a:t> (if any)</a:t>
            </a:r>
            <a:endParaRPr sz="2400" dirty="0"/>
          </a:p>
          <a:p>
            <a:pPr>
              <a:defRPr/>
            </a:pPr>
            <a:r>
              <a:rPr lang="en-US" sz="2400" dirty="0"/>
              <a:t>Abbreviation class of word with </a:t>
            </a:r>
            <a:r>
              <a:rPr lang="ja-JP" sz="2400" dirty="0"/>
              <a:t>“</a:t>
            </a:r>
            <a:r>
              <a:rPr lang="en-US" sz="2400" dirty="0"/>
              <a:t>.</a:t>
            </a:r>
            <a:r>
              <a:rPr lang="ja-JP" sz="2400" dirty="0"/>
              <a:t>”</a:t>
            </a:r>
            <a:r>
              <a:rPr lang="en-US" sz="2400" dirty="0"/>
              <a:t> (month name, unit-of-measure, title, address name, </a:t>
            </a:r>
            <a:r>
              <a:rPr lang="en-US" sz="2400" dirty="0" err="1"/>
              <a:t>etc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89025" y="4919200"/>
            <a:ext cx="2492375" cy="25382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>
              <a:defRPr/>
            </a:pPr>
            <a:r>
              <a:rPr lang="en-US"/>
              <a:t>Slide from Richard Sproat</a:t>
            </a: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/>
              <a:t>Learning Decision Trees</a:t>
            </a:r>
            <a:endParaRPr sz="400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>
                <a:ea typeface="+mn-ea"/>
              </a:rPr>
              <a:t>DTs are rarely built by hand</a:t>
            </a:r>
            <a:endParaRPr/>
          </a:p>
          <a:p>
            <a:pPr>
              <a:defRPr/>
            </a:pPr>
            <a:r>
              <a:rPr lang="en-US">
                <a:ea typeface="+mn-ea"/>
              </a:rPr>
              <a:t>Hand-building only possible for very simple features, domains</a:t>
            </a:r>
            <a:endParaRPr/>
          </a:p>
          <a:p>
            <a:pPr>
              <a:defRPr/>
            </a:pPr>
            <a:r>
              <a:rPr lang="en-US">
                <a:ea typeface="+mn-ea"/>
              </a:rPr>
              <a:t>Several algorithms available for DT induction:</a:t>
            </a:r>
            <a:endParaRPr/>
          </a:p>
          <a:p>
            <a:pPr lvl="1">
              <a:defRPr/>
            </a:pPr>
            <a:r>
              <a:rPr lang="en-US">
                <a:ea typeface="ＭＳ Ｐゴシック"/>
              </a:rPr>
              <a:t>S. Ruggieri. Efficient C4.5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/>
              <a:t>Alternative: using a ML classifier</a:t>
            </a:r>
            <a:endParaRPr sz="360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1257301" y="737325"/>
            <a:ext cx="7214458" cy="2219446"/>
          </a:xfrm>
        </p:spPr>
        <p:txBody>
          <a:bodyPr/>
          <a:lstStyle/>
          <a:p>
            <a:pPr>
              <a:defRPr/>
            </a:pPr>
            <a:r>
              <a:rPr lang="en-US" sz="2000" dirty="0"/>
              <a:t>Train a classifier to determine whether a punctuation character is an end of sentence</a:t>
            </a:r>
            <a:endParaRPr sz="2000" dirty="0"/>
          </a:p>
          <a:p>
            <a:pPr>
              <a:defRPr/>
            </a:pPr>
            <a:r>
              <a:rPr lang="en-US" sz="2000" dirty="0"/>
              <a:t>Training set:</a:t>
            </a:r>
            <a:endParaRPr sz="2000" dirty="0"/>
          </a:p>
          <a:p>
            <a:pPr lvl="1">
              <a:defRPr/>
            </a:pPr>
            <a:r>
              <a:rPr lang="en-US" sz="1800" dirty="0"/>
              <a:t>A list of sentences</a:t>
            </a:r>
            <a:endParaRPr sz="1800" dirty="0"/>
          </a:p>
          <a:p>
            <a:pPr>
              <a:defRPr/>
            </a:pPr>
            <a:r>
              <a:rPr lang="en-US" sz="2000" dirty="0"/>
              <a:t>Features</a:t>
            </a:r>
            <a:endParaRPr sz="2000" dirty="0"/>
          </a:p>
          <a:p>
            <a:pPr>
              <a:defRPr/>
            </a:pPr>
            <a:r>
              <a:rPr lang="en-US" sz="2000" dirty="0"/>
              <a:t>Example: </a:t>
            </a:r>
            <a:r>
              <a:rPr lang="en-US" sz="2000" dirty="0" err="1"/>
              <a:t>Splitta</a:t>
            </a:r>
            <a:r>
              <a:rPr lang="en-US" sz="2000" dirty="0"/>
              <a:t> (uses SVM classifier)</a:t>
            </a:r>
            <a:endParaRPr sz="2000" dirty="0"/>
          </a:p>
        </p:txBody>
      </p:sp>
      <p:graphicFrame>
        <p:nvGraphicFramePr>
          <p:cNvPr id="6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513064"/>
              </p:ext>
            </p:extLst>
          </p:nvPr>
        </p:nvGraphicFramePr>
        <p:xfrm>
          <a:off x="1257301" y="3017942"/>
          <a:ext cx="6627067" cy="1612249"/>
        </p:xfrm>
        <a:graphic>
          <a:graphicData uri="http://schemas.openxmlformats.org/drawingml/2006/table">
            <a:tbl>
              <a:tblPr firstRow="1" bandRow="1">
                <a:tableStyleId>{E6A6C750-21FF-ADD9-DAC0-9351C33148DC}</a:tableStyleId>
              </a:tblPr>
              <a:tblGrid>
                <a:gridCol w="3962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270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800" dirty="0"/>
                        <a:t>Error on Corpus</a:t>
                      </a:r>
                      <a:endParaRPr dirty="0"/>
                    </a:p>
                  </a:txBody>
                  <a:tcPr marT="45734" marB="45734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800" dirty="0"/>
                        <a:t>SVM</a:t>
                      </a:r>
                      <a:endParaRPr dirty="0"/>
                    </a:p>
                  </a:txBody>
                  <a:tcPr marT="45734" marB="45734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800"/>
                        <a:t>Naive Bayes</a:t>
                      </a:r>
                      <a:endParaRPr/>
                    </a:p>
                  </a:txBody>
                  <a:tcPr marT="45734" marB="45734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704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800"/>
                        <a:t>WSJ</a:t>
                      </a:r>
                      <a:endParaRPr/>
                    </a:p>
                  </a:txBody>
                  <a:tcPr marT="45734" marB="45734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800"/>
                        <a:t>0.25%</a:t>
                      </a:r>
                      <a:endParaRPr/>
                    </a:p>
                  </a:txBody>
                  <a:tcPr marT="45734" marB="45734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800"/>
                        <a:t>0.35%</a:t>
                      </a:r>
                      <a:endParaRPr/>
                    </a:p>
                  </a:txBody>
                  <a:tcPr marT="45734" marB="45734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704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800"/>
                        <a:t>Brown</a:t>
                      </a:r>
                      <a:endParaRPr/>
                    </a:p>
                  </a:txBody>
                  <a:tcPr marT="45734" marB="45734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800"/>
                        <a:t>0.36%</a:t>
                      </a:r>
                      <a:endParaRPr/>
                    </a:p>
                  </a:txBody>
                  <a:tcPr marT="45734" marB="45734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800" dirty="0"/>
                        <a:t>0.45%</a:t>
                      </a:r>
                      <a:endParaRPr dirty="0"/>
                    </a:p>
                  </a:txBody>
                  <a:tcPr marT="45734" marB="45734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885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800" dirty="0"/>
                        <a:t>Complete Works of Edgar Allen Poe</a:t>
                      </a:r>
                      <a:endParaRPr dirty="0"/>
                    </a:p>
                  </a:txBody>
                  <a:tcPr marT="45734" marB="45734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800"/>
                        <a:t>0.52%</a:t>
                      </a:r>
                      <a:endParaRPr/>
                    </a:p>
                  </a:txBody>
                  <a:tcPr marT="45734" marB="45734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800" dirty="0"/>
                        <a:t>0.44</a:t>
                      </a:r>
                      <a:endParaRPr dirty="0"/>
                    </a:p>
                  </a:txBody>
                  <a:tcPr marT="45734" marB="45734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/>
              <a:t>Punkt Sentence Splitter</a:t>
            </a:r>
            <a:endParaRPr sz="400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1257300" y="930802"/>
            <a:ext cx="7886700" cy="3974353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+mn-ea"/>
              </a:rPr>
              <a:t>Sentence splitting</a:t>
            </a:r>
            <a:endParaRPr dirty="0"/>
          </a:p>
          <a:p>
            <a:pPr marL="507206" indent="0">
              <a:buNone/>
              <a:defRPr/>
            </a:pPr>
            <a:r>
              <a:rPr lang="en-US" sz="1800" dirty="0">
                <a:latin typeface="Consolas" panose="020B0609020204030204" pitchFamily="49" charset="0"/>
                <a:ea typeface="ＭＳ Ｐゴシック"/>
              </a:rPr>
              <a:t>import </a:t>
            </a:r>
            <a:r>
              <a:rPr lang="en-US" sz="1800" dirty="0" err="1">
                <a:latin typeface="Consolas" panose="020B0609020204030204" pitchFamily="49" charset="0"/>
                <a:ea typeface="ＭＳ Ｐゴシック"/>
              </a:rPr>
              <a:t>nltk.data</a:t>
            </a:r>
            <a:endParaRPr lang="en-US" sz="1800" dirty="0">
              <a:latin typeface="Consolas" panose="020B0609020204030204" pitchFamily="49" charset="0"/>
              <a:ea typeface="ＭＳ Ｐゴシック"/>
            </a:endParaRPr>
          </a:p>
          <a:p>
            <a:pPr marL="507206" indent="0">
              <a:buNone/>
              <a:defRPr/>
            </a:pPr>
            <a:r>
              <a:rPr lang="en-US" sz="1800" dirty="0">
                <a:latin typeface="Consolas" panose="020B0609020204030204" pitchFamily="49" charset="0"/>
                <a:ea typeface="ＭＳ Ｐゴシック"/>
              </a:rPr>
              <a:t>splitter = </a:t>
            </a:r>
            <a:r>
              <a:rPr lang="en-US" sz="1800" dirty="0" err="1">
                <a:latin typeface="Consolas" panose="020B0609020204030204" pitchFamily="49" charset="0"/>
                <a:ea typeface="ＭＳ Ｐゴシック"/>
              </a:rPr>
              <a:t>nltk.data.load</a:t>
            </a:r>
            <a:r>
              <a:rPr lang="en-US" sz="1800" dirty="0">
                <a:latin typeface="Consolas" panose="020B0609020204030204" pitchFamily="49" charset="0"/>
                <a:ea typeface="ＭＳ Ｐゴシック"/>
              </a:rPr>
              <a:t>(</a:t>
            </a:r>
          </a:p>
          <a:p>
            <a:pPr marL="507206" indent="0">
              <a:buNone/>
              <a:defRPr/>
            </a:pPr>
            <a:r>
              <a:rPr lang="en-US" sz="1800" dirty="0">
                <a:latin typeface="Consolas" panose="020B0609020204030204" pitchFamily="49" charset="0"/>
                <a:ea typeface="ＭＳ Ｐゴシック"/>
              </a:rPr>
              <a:t>				'tokenizers/</a:t>
            </a:r>
            <a:r>
              <a:rPr lang="en-US" sz="1800" dirty="0" err="1">
                <a:latin typeface="Consolas" panose="020B0609020204030204" pitchFamily="49" charset="0"/>
                <a:ea typeface="ＭＳ Ｐゴシック"/>
              </a:rPr>
              <a:t>punkt</a:t>
            </a:r>
            <a:r>
              <a:rPr lang="en-US" sz="1800" dirty="0">
                <a:latin typeface="Consolas" panose="020B0609020204030204" pitchFamily="49" charset="0"/>
                <a:ea typeface="ＭＳ Ｐゴシック"/>
              </a:rPr>
              <a:t>/</a:t>
            </a:r>
            <a:r>
              <a:rPr lang="en-US" sz="1800" dirty="0" err="1">
                <a:latin typeface="Consolas" panose="020B0609020204030204" pitchFamily="49" charset="0"/>
                <a:ea typeface="ＭＳ Ｐゴシック"/>
              </a:rPr>
              <a:t>english.pickle</a:t>
            </a:r>
            <a:r>
              <a:rPr lang="en-US" sz="1800" dirty="0">
                <a:latin typeface="Consolas" panose="020B0609020204030204" pitchFamily="49" charset="0"/>
                <a:ea typeface="ＭＳ Ｐゴシック"/>
              </a:rPr>
              <a:t>') </a:t>
            </a:r>
            <a:endParaRPr sz="1800" dirty="0">
              <a:latin typeface="Consolas" panose="020B0609020204030204" pitchFamily="49" charset="0"/>
            </a:endParaRPr>
          </a:p>
          <a:p>
            <a:pPr marL="507206" indent="0">
              <a:buNone/>
              <a:defRPr/>
            </a:pPr>
            <a:r>
              <a:rPr lang="en-US" sz="1800" dirty="0">
                <a:latin typeface="Consolas" panose="020B0609020204030204" pitchFamily="49" charset="0"/>
                <a:ea typeface="ＭＳ Ｐゴシック"/>
              </a:rPr>
              <a:t>for line in file:</a:t>
            </a:r>
            <a:endParaRPr sz="1800" dirty="0">
              <a:latin typeface="Consolas" panose="020B0609020204030204" pitchFamily="49" charset="0"/>
            </a:endParaRPr>
          </a:p>
          <a:p>
            <a:pPr marL="1039416" lvl="1" indent="0">
              <a:buNone/>
              <a:defRPr/>
            </a:pPr>
            <a:r>
              <a:rPr lang="en-US" sz="1800" dirty="0">
                <a:latin typeface="Consolas" panose="020B0609020204030204" pitchFamily="49" charset="0"/>
                <a:ea typeface="ＭＳ Ｐゴシック"/>
              </a:rPr>
              <a:t>for sent in </a:t>
            </a:r>
            <a:r>
              <a:rPr lang="en-US" sz="1800" dirty="0" err="1">
                <a:latin typeface="Consolas" panose="020B0609020204030204" pitchFamily="49" charset="0"/>
                <a:ea typeface="ＭＳ Ｐゴシック"/>
              </a:rPr>
              <a:t>splitter.tokenize</a:t>
            </a:r>
            <a:r>
              <a:rPr lang="en-US" sz="1800" dirty="0">
                <a:latin typeface="Consolas" panose="020B0609020204030204" pitchFamily="49" charset="0"/>
                <a:ea typeface="ＭＳ Ｐゴシック"/>
              </a:rPr>
              <a:t>(</a:t>
            </a:r>
            <a:r>
              <a:rPr lang="en-US" sz="1800" dirty="0" err="1">
                <a:latin typeface="Consolas" panose="020B0609020204030204" pitchFamily="49" charset="0"/>
                <a:ea typeface="ＭＳ Ｐゴシック"/>
              </a:rPr>
              <a:t>line.strip</a:t>
            </a:r>
            <a:r>
              <a:rPr lang="en-US" sz="1800" dirty="0">
                <a:latin typeface="Consolas" panose="020B0609020204030204" pitchFamily="49" charset="0"/>
                <a:ea typeface="ＭＳ Ｐゴシック"/>
              </a:rPr>
              <a:t>()):</a:t>
            </a:r>
            <a:endParaRPr sz="1800" dirty="0">
              <a:latin typeface="Consolas" panose="020B0609020204030204" pitchFamily="49" charset="0"/>
            </a:endParaRPr>
          </a:p>
          <a:p>
            <a:pPr marL="1039416" lvl="1" indent="0">
              <a:buNone/>
              <a:defRPr/>
            </a:pPr>
            <a:r>
              <a:rPr lang="en-US" sz="1800" dirty="0">
                <a:latin typeface="Consolas" panose="020B0609020204030204" pitchFamily="49" charset="0"/>
                <a:ea typeface="ＭＳ Ｐゴシック"/>
              </a:rPr>
              <a:t>	print sent</a:t>
            </a:r>
            <a:endParaRPr dirty="0">
              <a:latin typeface="Consolas" panose="020B0609020204030204" pitchFamily="49" charset="0"/>
            </a:endParaRPr>
          </a:p>
          <a:p>
            <a:pPr>
              <a:defRPr/>
            </a:pPr>
            <a:r>
              <a:rPr lang="en-US" dirty="0">
                <a:ea typeface="+mn-ea"/>
              </a:rPr>
              <a:t>Tokenizer</a:t>
            </a:r>
          </a:p>
          <a:p>
            <a:pPr marL="507206" indent="0">
              <a:buNone/>
              <a:defRPr/>
            </a:pPr>
            <a:r>
              <a:rPr lang="en-US" sz="1800" dirty="0">
                <a:latin typeface="Consolas" panose="020B0609020204030204" pitchFamily="49" charset="0"/>
                <a:ea typeface="ＭＳ Ｐゴシック"/>
              </a:rPr>
              <a:t>tokenizer = splitter._</a:t>
            </a:r>
            <a:r>
              <a:rPr lang="en-US" sz="1800" dirty="0" err="1">
                <a:latin typeface="Consolas" panose="020B0609020204030204" pitchFamily="49" charset="0"/>
                <a:ea typeface="ＭＳ Ｐゴシック"/>
              </a:rPr>
              <a:t>lang_vars.word_tokenize</a:t>
            </a:r>
            <a:endParaRPr lang="en-US" sz="1800" dirty="0">
              <a:latin typeface="Consolas" panose="020B0609020204030204" pitchFamily="49" charset="0"/>
              <a:ea typeface="ＭＳ Ｐゴシック"/>
            </a:endParaRPr>
          </a:p>
          <a:p>
            <a:pPr marL="507206" indent="0">
              <a:buNone/>
              <a:defRPr/>
            </a:pPr>
            <a:r>
              <a:rPr lang="en-US" sz="1800" dirty="0">
                <a:latin typeface="Consolas" panose="020B0609020204030204" pitchFamily="49" charset="0"/>
                <a:ea typeface="ＭＳ Ｐゴシック"/>
              </a:rPr>
              <a:t>print ' '.join(tokenizer(sent))</a:t>
            </a:r>
            <a:endParaRPr dirty="0">
              <a:latin typeface="Consolas" panose="020B0609020204030204" pitchFamily="49" charset="0"/>
            </a:endParaRPr>
          </a:p>
          <a:p>
            <a:pPr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sz="quarter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6000" dirty="0"/>
              <a:t>Word Distance</a:t>
            </a:r>
            <a:endParaRPr sz="4400" dirty="0"/>
          </a:p>
        </p:txBody>
      </p:sp>
      <p:sp>
        <p:nvSpPr>
          <p:cNvPr id="5" name="Subtitle 3"/>
          <p:cNvSpPr>
            <a:spLocks noGrp="1"/>
          </p:cNvSpPr>
          <p:nvPr>
            <p:ph type="subTitle" sz="quarter" idx="1"/>
          </p:nvPr>
        </p:nvSpPr>
        <p:spPr bwMode="auto"/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String similarity measures</a:t>
            </a:r>
            <a:endParaRPr lang="en-US" sz="6000">
              <a:ea typeface="+mj-ea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257301" y="773931"/>
            <a:ext cx="7275139" cy="4061199"/>
          </a:xfrm>
        </p:spPr>
        <p:txBody>
          <a:bodyPr/>
          <a:lstStyle/>
          <a:p>
            <a:pPr>
              <a:defRPr/>
            </a:pPr>
            <a:r>
              <a:rPr lang="en-US" sz="2000" dirty="0"/>
              <a:t>Spell checking</a:t>
            </a:r>
            <a:endParaRPr sz="2000" dirty="0"/>
          </a:p>
          <a:p>
            <a:pPr lvl="1">
              <a:defRPr/>
            </a:pPr>
            <a:r>
              <a:rPr lang="en-US" sz="1800" dirty="0"/>
              <a:t>Non-word error detection: </a:t>
            </a:r>
            <a:endParaRPr sz="1800" dirty="0"/>
          </a:p>
          <a:p>
            <a:pPr lvl="2">
              <a:defRPr/>
            </a:pPr>
            <a:r>
              <a:rPr lang="en-US" sz="1600" dirty="0"/>
              <a:t>detecting </a:t>
            </a:r>
            <a:r>
              <a:rPr lang="ja-JP" sz="1600" dirty="0">
                <a:solidFill>
                  <a:srgbClr val="B63027"/>
                </a:solidFill>
              </a:rPr>
              <a:t>“</a:t>
            </a:r>
            <a:r>
              <a:rPr lang="en-US" sz="1600" dirty="0" err="1">
                <a:solidFill>
                  <a:srgbClr val="B63027"/>
                </a:solidFill>
              </a:rPr>
              <a:t>graffe</a:t>
            </a:r>
            <a:r>
              <a:rPr lang="ja-JP" sz="1600" dirty="0">
                <a:solidFill>
                  <a:srgbClr val="B63027"/>
                </a:solidFill>
              </a:rPr>
              <a:t>”</a:t>
            </a:r>
            <a:endParaRPr lang="en-US" sz="1600" dirty="0">
              <a:solidFill>
                <a:srgbClr val="B63027"/>
              </a:solidFill>
            </a:endParaRPr>
          </a:p>
          <a:p>
            <a:pPr lvl="1">
              <a:defRPr/>
            </a:pPr>
            <a:r>
              <a:rPr lang="en-US" sz="1800" dirty="0"/>
              <a:t>Non-word error correction: </a:t>
            </a:r>
            <a:endParaRPr sz="1800" dirty="0"/>
          </a:p>
          <a:p>
            <a:pPr lvl="2">
              <a:defRPr/>
            </a:pPr>
            <a:r>
              <a:rPr lang="en-US" sz="1600" dirty="0"/>
              <a:t>figuring out that </a:t>
            </a:r>
            <a:r>
              <a:rPr lang="ja-JP" sz="1600" dirty="0">
                <a:solidFill>
                  <a:srgbClr val="B63027"/>
                </a:solidFill>
              </a:rPr>
              <a:t>“</a:t>
            </a:r>
            <a:r>
              <a:rPr lang="en-US" sz="1600" dirty="0" err="1">
                <a:solidFill>
                  <a:srgbClr val="B63027"/>
                </a:solidFill>
              </a:rPr>
              <a:t>graffe</a:t>
            </a:r>
            <a:r>
              <a:rPr lang="ja-JP" sz="1600" dirty="0">
                <a:solidFill>
                  <a:srgbClr val="B63027"/>
                </a:solidFill>
              </a:rPr>
              <a:t>”</a:t>
            </a:r>
            <a:r>
              <a:rPr lang="en-US" sz="1600" dirty="0">
                <a:solidFill>
                  <a:srgbClr val="B63027"/>
                </a:solidFill>
              </a:rPr>
              <a:t> </a:t>
            </a:r>
            <a:r>
              <a:rPr lang="en-US" sz="1600" dirty="0"/>
              <a:t>should be </a:t>
            </a:r>
            <a:r>
              <a:rPr lang="ja-JP" sz="1600" dirty="0">
                <a:solidFill>
                  <a:srgbClr val="B63027"/>
                </a:solidFill>
              </a:rPr>
              <a:t>“</a:t>
            </a:r>
            <a:r>
              <a:rPr lang="en-US" sz="1600" dirty="0">
                <a:solidFill>
                  <a:srgbClr val="B63027"/>
                </a:solidFill>
              </a:rPr>
              <a:t>giraffe</a:t>
            </a:r>
            <a:r>
              <a:rPr lang="ja-JP" sz="1600" dirty="0">
                <a:solidFill>
                  <a:srgbClr val="B63027"/>
                </a:solidFill>
              </a:rPr>
              <a:t>”</a:t>
            </a:r>
            <a:endParaRPr lang="en-US" sz="1600" dirty="0">
              <a:solidFill>
                <a:srgbClr val="B63027"/>
              </a:solidFill>
            </a:endParaRPr>
          </a:p>
          <a:p>
            <a:pPr lvl="1">
              <a:defRPr/>
            </a:pPr>
            <a:r>
              <a:rPr lang="en-US" sz="1800" dirty="0"/>
              <a:t>Context-dependent error detection and correction:</a:t>
            </a:r>
            <a:endParaRPr sz="1800" dirty="0"/>
          </a:p>
          <a:p>
            <a:pPr lvl="2">
              <a:defRPr/>
            </a:pPr>
            <a:r>
              <a:rPr lang="en-US" sz="1600" dirty="0"/>
              <a:t>Figuring out that </a:t>
            </a:r>
            <a:r>
              <a:rPr lang="ja-JP" sz="1600" dirty="0">
                <a:solidFill>
                  <a:srgbClr val="B63027"/>
                </a:solidFill>
              </a:rPr>
              <a:t>“</a:t>
            </a:r>
            <a:r>
              <a:rPr lang="en-US" sz="1600" dirty="0">
                <a:solidFill>
                  <a:srgbClr val="B63027"/>
                </a:solidFill>
              </a:rPr>
              <a:t>war and piece</a:t>
            </a:r>
            <a:r>
              <a:rPr lang="ja-JP" sz="1600" dirty="0">
                <a:solidFill>
                  <a:srgbClr val="B63027"/>
                </a:solidFill>
              </a:rPr>
              <a:t>”</a:t>
            </a:r>
            <a:r>
              <a:rPr lang="en-US" sz="1600" dirty="0">
                <a:solidFill>
                  <a:srgbClr val="B63027"/>
                </a:solidFill>
              </a:rPr>
              <a:t> </a:t>
            </a:r>
            <a:r>
              <a:rPr lang="en-US" sz="1600" dirty="0"/>
              <a:t>should be </a:t>
            </a:r>
            <a:r>
              <a:rPr lang="en-US" sz="1600" dirty="0">
                <a:solidFill>
                  <a:srgbClr val="B63027"/>
                </a:solidFill>
              </a:rPr>
              <a:t>peace</a:t>
            </a:r>
            <a:endParaRPr sz="1600" dirty="0"/>
          </a:p>
          <a:p>
            <a:pPr>
              <a:defRPr/>
            </a:pPr>
            <a:r>
              <a:rPr lang="en-US" sz="2000" dirty="0"/>
              <a:t>Computational Biology</a:t>
            </a:r>
            <a:endParaRPr sz="2000" dirty="0"/>
          </a:p>
          <a:p>
            <a:pPr lvl="1">
              <a:defRPr/>
            </a:pPr>
            <a:r>
              <a:rPr lang="en-US" sz="1800" dirty="0"/>
              <a:t>Align two sequences of nucleotides</a:t>
            </a:r>
            <a:br>
              <a:rPr lang="en-US" sz="1800" dirty="0"/>
            </a:br>
            <a:r>
              <a:rPr lang="en-US" sz="1400" b="1" dirty="0">
                <a:solidFill>
                  <a:srgbClr val="006699"/>
                </a:solidFill>
                <a:latin typeface="Courier New"/>
              </a:rPr>
              <a:t>AGGCTATCACCTGACCTCCAGGCCGATGCCC</a:t>
            </a:r>
            <a:br>
              <a:rPr lang="en-US" sz="1400" b="1" dirty="0">
                <a:solidFill>
                  <a:srgbClr val="006699"/>
                </a:solidFill>
                <a:latin typeface="Courier New"/>
              </a:rPr>
            </a:br>
            <a:r>
              <a:rPr lang="en-US" sz="1400" b="1" dirty="0">
                <a:solidFill>
                  <a:srgbClr val="006699"/>
                </a:solidFill>
                <a:latin typeface="Courier New"/>
              </a:rPr>
              <a:t>TAGCTATCACGACCGCGGTCGATTTGCCCGAC</a:t>
            </a:r>
            <a:endParaRPr lang="en-US" sz="1800" b="1" dirty="0"/>
          </a:p>
          <a:p>
            <a:pPr lvl="1">
              <a:defRPr/>
            </a:pPr>
            <a:r>
              <a:rPr lang="en-US" sz="1800" dirty="0"/>
              <a:t>Resulting alignment:</a:t>
            </a:r>
            <a:br>
              <a:rPr lang="en-US" sz="1800" dirty="0"/>
            </a:br>
            <a:r>
              <a:rPr lang="en-US" sz="1400" dirty="0">
                <a:solidFill>
                  <a:srgbClr val="006699"/>
                </a:solidFill>
                <a:latin typeface="Courier New"/>
              </a:rPr>
              <a:t>-</a:t>
            </a:r>
            <a:r>
              <a:rPr lang="en-US" sz="1400" b="1" dirty="0">
                <a:solidFill>
                  <a:srgbClr val="000066"/>
                </a:solidFill>
                <a:latin typeface="Courier New"/>
              </a:rPr>
              <a:t>AG</a:t>
            </a:r>
            <a:r>
              <a:rPr lang="en-US" sz="1400" dirty="0">
                <a:solidFill>
                  <a:srgbClr val="006699"/>
                </a:solidFill>
                <a:latin typeface="Courier New"/>
              </a:rPr>
              <a:t>G</a:t>
            </a:r>
            <a:r>
              <a:rPr lang="en-US" sz="1400" b="1" dirty="0">
                <a:solidFill>
                  <a:srgbClr val="000066"/>
                </a:solidFill>
                <a:latin typeface="Courier New"/>
              </a:rPr>
              <a:t>CTATCAC</a:t>
            </a:r>
            <a:r>
              <a:rPr lang="en-US" sz="1400" dirty="0">
                <a:solidFill>
                  <a:srgbClr val="006699"/>
                </a:solidFill>
                <a:latin typeface="Courier New"/>
              </a:rPr>
              <a:t>CT</a:t>
            </a:r>
            <a:r>
              <a:rPr lang="en-US" sz="1400" b="1" dirty="0">
                <a:solidFill>
                  <a:srgbClr val="000066"/>
                </a:solidFill>
                <a:latin typeface="Courier New"/>
              </a:rPr>
              <a:t>GACC</a:t>
            </a:r>
            <a:r>
              <a:rPr lang="en-US" sz="1400" dirty="0">
                <a:solidFill>
                  <a:srgbClr val="006699"/>
                </a:solidFill>
                <a:latin typeface="Courier New"/>
              </a:rPr>
              <a:t>T</a:t>
            </a:r>
            <a:r>
              <a:rPr lang="en-US" sz="1400" b="1" dirty="0">
                <a:solidFill>
                  <a:srgbClr val="000066"/>
                </a:solidFill>
                <a:latin typeface="Courier New"/>
              </a:rPr>
              <a:t>C</a:t>
            </a:r>
            <a:r>
              <a:rPr lang="en-US" sz="1400" dirty="0">
                <a:solidFill>
                  <a:srgbClr val="006699"/>
                </a:solidFill>
                <a:latin typeface="Courier New"/>
              </a:rPr>
              <a:t>CA</a:t>
            </a:r>
            <a:r>
              <a:rPr lang="en-US" sz="1400" b="1" dirty="0">
                <a:solidFill>
                  <a:srgbClr val="000066"/>
                </a:solidFill>
                <a:latin typeface="Courier New"/>
              </a:rPr>
              <a:t>GG</a:t>
            </a:r>
            <a:r>
              <a:rPr lang="en-US" sz="1400" dirty="0">
                <a:solidFill>
                  <a:srgbClr val="006699"/>
                </a:solidFill>
                <a:latin typeface="Courier New"/>
              </a:rPr>
              <a:t>C</a:t>
            </a:r>
            <a:r>
              <a:rPr lang="en-US" sz="1400" b="1" dirty="0">
                <a:solidFill>
                  <a:srgbClr val="000066"/>
                </a:solidFill>
                <a:latin typeface="Courier New"/>
              </a:rPr>
              <a:t>CGA</a:t>
            </a:r>
            <a:r>
              <a:rPr lang="en-US" sz="1400" dirty="0">
                <a:solidFill>
                  <a:srgbClr val="006699"/>
                </a:solidFill>
                <a:latin typeface="Courier New"/>
              </a:rPr>
              <a:t>--</a:t>
            </a:r>
            <a:r>
              <a:rPr lang="en-US" sz="1400" b="1" dirty="0">
                <a:solidFill>
                  <a:srgbClr val="000066"/>
                </a:solidFill>
                <a:latin typeface="Courier New"/>
              </a:rPr>
              <a:t>TGCCC</a:t>
            </a:r>
            <a:r>
              <a:rPr lang="en-US" sz="1400" dirty="0">
                <a:solidFill>
                  <a:srgbClr val="006699"/>
                </a:solidFill>
                <a:latin typeface="Courier New"/>
              </a:rPr>
              <a:t>---</a:t>
            </a:r>
            <a:br>
              <a:rPr lang="en-US" sz="1400" dirty="0">
                <a:solidFill>
                  <a:srgbClr val="006699"/>
                </a:solidFill>
                <a:latin typeface="Courier New"/>
              </a:rPr>
            </a:br>
            <a:r>
              <a:rPr lang="en-US" sz="1400" dirty="0">
                <a:solidFill>
                  <a:srgbClr val="006699"/>
                </a:solidFill>
                <a:latin typeface="Courier New"/>
              </a:rPr>
              <a:t>T</a:t>
            </a:r>
            <a:r>
              <a:rPr lang="en-US" sz="1400" b="1" dirty="0">
                <a:solidFill>
                  <a:srgbClr val="000066"/>
                </a:solidFill>
                <a:latin typeface="Courier New"/>
              </a:rPr>
              <a:t>AG</a:t>
            </a:r>
            <a:r>
              <a:rPr lang="en-US" sz="1400" dirty="0">
                <a:solidFill>
                  <a:srgbClr val="006699"/>
                </a:solidFill>
                <a:latin typeface="Courier New"/>
              </a:rPr>
              <a:t>-</a:t>
            </a:r>
            <a:r>
              <a:rPr lang="en-US" sz="1400" b="1" dirty="0">
                <a:solidFill>
                  <a:srgbClr val="000066"/>
                </a:solidFill>
                <a:latin typeface="Courier New"/>
              </a:rPr>
              <a:t>CTATCAC</a:t>
            </a:r>
            <a:r>
              <a:rPr lang="en-US" sz="1400" dirty="0">
                <a:solidFill>
                  <a:srgbClr val="006699"/>
                </a:solidFill>
                <a:latin typeface="Courier New"/>
              </a:rPr>
              <a:t>--</a:t>
            </a:r>
            <a:r>
              <a:rPr lang="en-US" sz="1400" b="1" dirty="0">
                <a:solidFill>
                  <a:srgbClr val="000066"/>
                </a:solidFill>
                <a:latin typeface="Courier New"/>
              </a:rPr>
              <a:t>GACC</a:t>
            </a:r>
            <a:r>
              <a:rPr lang="en-US" sz="1400" dirty="0">
                <a:solidFill>
                  <a:srgbClr val="006699"/>
                </a:solidFill>
                <a:latin typeface="Courier New"/>
              </a:rPr>
              <a:t>G</a:t>
            </a:r>
            <a:r>
              <a:rPr lang="en-US" sz="1400" b="1" dirty="0">
                <a:solidFill>
                  <a:srgbClr val="000066"/>
                </a:solidFill>
                <a:latin typeface="Courier New"/>
              </a:rPr>
              <a:t>C</a:t>
            </a:r>
            <a:r>
              <a:rPr lang="en-US" sz="1400" dirty="0">
                <a:solidFill>
                  <a:srgbClr val="006699"/>
                </a:solidFill>
                <a:latin typeface="Courier New"/>
              </a:rPr>
              <a:t>--</a:t>
            </a:r>
            <a:r>
              <a:rPr lang="en-US" sz="1400" b="1" dirty="0">
                <a:solidFill>
                  <a:srgbClr val="000066"/>
                </a:solidFill>
                <a:latin typeface="Courier New"/>
              </a:rPr>
              <a:t>GG</a:t>
            </a:r>
            <a:r>
              <a:rPr lang="en-US" sz="1400" dirty="0">
                <a:solidFill>
                  <a:srgbClr val="006699"/>
                </a:solidFill>
                <a:latin typeface="Courier New"/>
              </a:rPr>
              <a:t>T</a:t>
            </a:r>
            <a:r>
              <a:rPr lang="en-US" sz="1400" b="1" dirty="0">
                <a:solidFill>
                  <a:srgbClr val="000066"/>
                </a:solidFill>
                <a:latin typeface="Courier New"/>
              </a:rPr>
              <a:t>CGA</a:t>
            </a:r>
            <a:r>
              <a:rPr lang="en-US" sz="1400" dirty="0">
                <a:solidFill>
                  <a:srgbClr val="006699"/>
                </a:solidFill>
                <a:latin typeface="Courier New"/>
              </a:rPr>
              <a:t>TT</a:t>
            </a:r>
            <a:r>
              <a:rPr lang="en-US" sz="1400" b="1" dirty="0">
                <a:solidFill>
                  <a:srgbClr val="000066"/>
                </a:solidFill>
                <a:latin typeface="Courier New"/>
              </a:rPr>
              <a:t>TGCCC</a:t>
            </a:r>
            <a:r>
              <a:rPr lang="en-US" sz="1400" dirty="0">
                <a:solidFill>
                  <a:srgbClr val="006699"/>
                </a:solidFill>
                <a:latin typeface="Courier New"/>
              </a:rPr>
              <a:t>GAC</a:t>
            </a:r>
            <a:endParaRPr lang="en-US" sz="1200" dirty="0"/>
          </a:p>
          <a:p>
            <a:pPr>
              <a:defRPr/>
            </a:pP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8242" y="0"/>
            <a:ext cx="7924798" cy="589690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Regular Expressions: Negation in Disjunction</a:t>
            </a:r>
            <a:endParaRPr sz="36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218242" y="1029731"/>
            <a:ext cx="7391400" cy="922219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Negations:</a:t>
            </a:r>
            <a:r>
              <a:rPr lang="en-US">
                <a:solidFill>
                  <a:srgbClr val="CC0000"/>
                </a:solidFill>
                <a:latin typeface="Courier"/>
                <a:ea typeface="+mn-ea"/>
              </a:rPr>
              <a:t> </a:t>
            </a:r>
            <a:r>
              <a:rPr lang="en-US" b="1">
                <a:solidFill>
                  <a:srgbClr val="CC0000"/>
                </a:solidFill>
                <a:latin typeface="Courier"/>
                <a:ea typeface="+mn-ea"/>
              </a:rPr>
              <a:t>[^Ss]</a:t>
            </a:r>
            <a:endParaRPr/>
          </a:p>
          <a:p>
            <a:pPr lvl="1">
              <a:defRPr/>
            </a:pPr>
            <a:r>
              <a:rPr lang="en-US">
                <a:latin typeface="Calibri"/>
                <a:ea typeface="ＭＳ Ｐゴシック"/>
                <a:cs typeface="Calibri"/>
              </a:rPr>
              <a:t>Carat means negation only when first in []</a:t>
            </a:r>
            <a:endParaRPr/>
          </a:p>
          <a:p>
            <a:pPr>
              <a:defRPr/>
            </a:pPr>
            <a:endParaRPr lang="en-US">
              <a:ea typeface="+mn-ea"/>
            </a:endParaRPr>
          </a:p>
        </p:txBody>
      </p:sp>
      <p:graphicFrame>
        <p:nvGraphicFramePr>
          <p:cNvPr id="6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43604"/>
              </p:ext>
            </p:extLst>
          </p:nvPr>
        </p:nvGraphicFramePr>
        <p:xfrm>
          <a:off x="1059418" y="2133323"/>
          <a:ext cx="7184990" cy="1857375"/>
        </p:xfrm>
        <a:graphic>
          <a:graphicData uri="http://schemas.openxmlformats.org/drawingml/2006/table">
            <a:tbl>
              <a:tblPr>
                <a:tableStyleId>{FD875A8E-439E-04A6-C1D3-0AA3331130F5}</a:tableStyleId>
              </a:tblPr>
              <a:tblGrid>
                <a:gridCol w="1436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4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u="none" strike="noStrike" cap="none">
                          <a:ln>
                            <a:noFill/>
                          </a:ln>
                        </a:rPr>
                        <a:t>Pattern</a:t>
                      </a:r>
                      <a:endParaRPr lang="en-US" sz="1800" b="1" i="0" u="none" strike="noStrike" cap="none">
                        <a:ln>
                          <a:noFill/>
                        </a:ln>
                        <a:solidFill>
                          <a:srgbClr val="FFFFFF"/>
                        </a:solidFill>
                        <a:latin typeface="Arial"/>
                        <a:ea typeface="MS P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u="none" strike="noStrike" cap="none">
                          <a:ln>
                            <a:noFill/>
                          </a:ln>
                        </a:rPr>
                        <a:t>Matches</a:t>
                      </a:r>
                      <a:endParaRPr lang="en-US" sz="1800" b="1" i="0" u="none" strike="noStrike" cap="none">
                        <a:ln>
                          <a:noFill/>
                        </a:ln>
                        <a:solidFill>
                          <a:srgbClr val="FFFFFF"/>
                        </a:solidFill>
                        <a:latin typeface="Arial"/>
                        <a:ea typeface="MS P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b="1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/>
                          <a:ea typeface="MS PGothic"/>
                        </a:rPr>
                        <a:t>Text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u="none" strike="noStrike" cap="none">
                          <a:ln>
                            <a:noFill/>
                          </a:ln>
                        </a:rPr>
                        <a:t>[^A-Z]</a:t>
                      </a:r>
                      <a:endParaRPr lang="en-US" sz="1800" b="1" i="0" u="none" strike="noStrike" cap="none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/>
                        <a:ea typeface="MS P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u="none" strike="noStrike" cap="none">
                          <a:ln>
                            <a:noFill/>
                          </a:ln>
                        </a:rPr>
                        <a:t>Not an upper case letter</a:t>
                      </a:r>
                      <a:endParaRPr lang="en-US" sz="1800" b="1" i="0" u="none" strike="noStrike" cap="none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/>
                        <a:ea typeface="MS P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u="none" strike="noStrike" cap="none">
                          <a:ln>
                            <a:noFill/>
                          </a:ln>
                        </a:rPr>
                        <a:t>O</a:t>
                      </a:r>
                      <a:r>
                        <a:rPr lang="en-US" sz="1800" u="sng" strike="noStrike" cap="none">
                          <a:ln>
                            <a:noFill/>
                          </a:ln>
                        </a:rPr>
                        <a:t>y</a:t>
                      </a:r>
                      <a:r>
                        <a:rPr lang="en-US" sz="1800" u="none" strike="noStrike" cap="none">
                          <a:ln>
                            <a:noFill/>
                          </a:ln>
                        </a:rPr>
                        <a:t>fn pripetchik</a:t>
                      </a:r>
                      <a:endParaRPr lang="en-US" sz="1800" b="1" i="0" u="none" strike="noStrike" cap="none">
                        <a:ln>
                          <a:noFill/>
                        </a:ln>
                        <a:solidFill>
                          <a:srgbClr val="000000"/>
                        </a:solidFill>
                        <a:latin typeface="Courier"/>
                        <a:ea typeface="MS P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u="none" strike="noStrike" cap="none">
                          <a:ln>
                            <a:noFill/>
                          </a:ln>
                        </a:rPr>
                        <a:t>[^Ss]	</a:t>
                      </a:r>
                      <a:endParaRPr lang="en-US" sz="1800" b="1" i="0" u="none" strike="noStrike" cap="none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/>
                        <a:ea typeface="MS P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u="none" strike="noStrike" cap="none">
                          <a:ln>
                            <a:noFill/>
                          </a:ln>
                        </a:rPr>
                        <a:t>Neither </a:t>
                      </a:r>
                      <a:r>
                        <a:rPr lang="ja-JP" sz="1800" u="none" strike="noStrike" cap="none">
                          <a:ln>
                            <a:noFill/>
                          </a:ln>
                        </a:rPr>
                        <a:t>‘</a:t>
                      </a:r>
                      <a:r>
                        <a:rPr lang="en-US" sz="1800" u="none" strike="noStrike" cap="none">
                          <a:ln>
                            <a:noFill/>
                          </a:ln>
                        </a:rPr>
                        <a:t>S</a:t>
                      </a:r>
                      <a:r>
                        <a:rPr lang="ja-JP" sz="1800" u="none" strike="noStrike" cap="none">
                          <a:ln>
                            <a:noFill/>
                          </a:ln>
                        </a:rPr>
                        <a:t>’</a:t>
                      </a:r>
                      <a:r>
                        <a:rPr lang="en-US" sz="1800" u="none" strike="noStrike" cap="none">
                          <a:ln>
                            <a:noFill/>
                          </a:ln>
                        </a:rPr>
                        <a:t> nor </a:t>
                      </a:r>
                      <a:r>
                        <a:rPr lang="ja-JP" sz="1800" u="none" strike="noStrike" cap="none">
                          <a:ln>
                            <a:noFill/>
                          </a:ln>
                        </a:rPr>
                        <a:t>‘</a:t>
                      </a:r>
                      <a:r>
                        <a:rPr lang="en-US" sz="1800" u="none" strike="noStrike" cap="none">
                          <a:ln>
                            <a:noFill/>
                          </a:ln>
                        </a:rPr>
                        <a:t>s</a:t>
                      </a:r>
                      <a:r>
                        <a:rPr lang="ja-JP" sz="1800" u="none" strike="noStrike" cap="none">
                          <a:ln>
                            <a:noFill/>
                          </a:ln>
                        </a:rPr>
                        <a:t>’</a:t>
                      </a:r>
                      <a:endParaRPr lang="en-US" sz="1800" b="1" i="0" u="none" strike="noStrike" cap="none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/>
                        <a:ea typeface="MS P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u="sng" strike="noStrike" cap="none">
                          <a:ln>
                            <a:noFill/>
                          </a:ln>
                        </a:rPr>
                        <a:t>I</a:t>
                      </a:r>
                      <a:r>
                        <a:rPr lang="en-US" sz="1800" u="none" strike="noStrike" cap="none">
                          <a:ln>
                            <a:noFill/>
                          </a:ln>
                        </a:rPr>
                        <a:t> have no exquisite reason</a:t>
                      </a:r>
                      <a:r>
                        <a:rPr lang="ja-JP" sz="1800" u="none" strike="noStrike" cap="none">
                          <a:ln>
                            <a:noFill/>
                          </a:ln>
                        </a:rPr>
                        <a:t>”</a:t>
                      </a:r>
                      <a:endParaRPr lang="en-US" sz="1800" b="1" i="0" u="none" strike="noStrike" cap="none">
                        <a:ln>
                          <a:noFill/>
                        </a:ln>
                        <a:solidFill>
                          <a:srgbClr val="000000"/>
                        </a:solidFill>
                        <a:latin typeface="Courier"/>
                        <a:ea typeface="MS P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u="none" strike="noStrike" cap="none">
                          <a:ln>
                            <a:noFill/>
                          </a:ln>
                        </a:rPr>
                        <a:t>[^e^]</a:t>
                      </a:r>
                      <a:endParaRPr lang="en-US" sz="1800" b="1" i="0" u="none" strike="noStrike" cap="none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/>
                        <a:ea typeface="MS P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u="none" strike="noStrike" cap="none">
                          <a:ln>
                            <a:noFill/>
                          </a:ln>
                        </a:rPr>
                        <a:t>Neither e nor ^</a:t>
                      </a:r>
                      <a:endParaRPr lang="en-US" sz="1800" b="1" i="0" u="none" strike="noStrike" cap="none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/>
                        <a:ea typeface="MS P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u="sng" strike="noStrike" cap="none">
                          <a:ln>
                            <a:noFill/>
                          </a:ln>
                        </a:rPr>
                        <a:t>L</a:t>
                      </a:r>
                      <a:r>
                        <a:rPr lang="en-US" sz="1800" u="none" strike="noStrike" cap="none">
                          <a:ln>
                            <a:noFill/>
                          </a:ln>
                        </a:rPr>
                        <a:t>ook here</a:t>
                      </a:r>
                      <a:endParaRPr lang="en-US" sz="1800" b="1" i="0" u="none" strike="noStrike" cap="none">
                        <a:ln>
                          <a:noFill/>
                        </a:ln>
                        <a:solidFill>
                          <a:srgbClr val="000000"/>
                        </a:solidFill>
                        <a:latin typeface="Courier"/>
                        <a:ea typeface="MS P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u="none" strike="noStrike" cap="none">
                          <a:ln>
                            <a:noFill/>
                          </a:ln>
                        </a:rPr>
                        <a:t>a^b</a:t>
                      </a:r>
                      <a:endParaRPr lang="en-US" sz="1800" b="1" i="0" u="none" strike="noStrike" cap="none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/>
                        <a:ea typeface="MS P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u="none" strike="noStrike" cap="none">
                          <a:ln>
                            <a:noFill/>
                          </a:ln>
                        </a:rPr>
                        <a:t>The pattern a carat b</a:t>
                      </a:r>
                      <a:endParaRPr lang="en-US" sz="1800" b="1" i="0" u="none" strike="noStrike" cap="none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/>
                        <a:ea typeface="MS P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u="none" strike="noStrike" cap="none" dirty="0">
                          <a:ln>
                            <a:noFill/>
                          </a:ln>
                        </a:rPr>
                        <a:t>Look up </a:t>
                      </a:r>
                      <a:r>
                        <a:rPr lang="en-US" sz="1800" u="sng" strike="noStrike" cap="none" dirty="0" err="1">
                          <a:ln>
                            <a:noFill/>
                          </a:ln>
                        </a:rPr>
                        <a:t>a^b</a:t>
                      </a:r>
                      <a:r>
                        <a:rPr lang="en-US" sz="1800" u="sng" strike="noStrike" cap="none" dirty="0">
                          <a:ln>
                            <a:noFill/>
                          </a:ln>
                        </a:rPr>
                        <a:t> </a:t>
                      </a:r>
                      <a:r>
                        <a:rPr lang="en-US" sz="1800" u="none" strike="noStrike" cap="none" dirty="0">
                          <a:ln>
                            <a:noFill/>
                          </a:ln>
                        </a:rPr>
                        <a:t>now</a:t>
                      </a:r>
                      <a:endParaRPr lang="en-US" sz="1800" b="1" i="0" u="none" strike="noStrike" cap="none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Courier"/>
                        <a:ea typeface="MS P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/>
              <a:t>Non-word error detection</a:t>
            </a:r>
            <a:endParaRPr sz="400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Any word not in a dictionary</a:t>
            </a:r>
            <a:endParaRPr/>
          </a:p>
          <a:p>
            <a:pPr>
              <a:defRPr/>
            </a:pPr>
            <a:r>
              <a:rPr lang="en-US"/>
              <a:t>Assume it</a:t>
            </a:r>
            <a:r>
              <a:rPr lang="ja-JP"/>
              <a:t>’</a:t>
            </a:r>
            <a:r>
              <a:rPr lang="en-US"/>
              <a:t>s a spelling error</a:t>
            </a:r>
            <a:endParaRPr/>
          </a:p>
          <a:p>
            <a:pPr>
              <a:defRPr/>
            </a:pPr>
            <a:r>
              <a:rPr lang="en-US"/>
              <a:t>Need a big dictionary!</a:t>
            </a:r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/>
              <a:t>Isolated word error correction</a:t>
            </a:r>
            <a:endParaRPr sz="400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228493" y="773931"/>
            <a:ext cx="7200900" cy="3974353"/>
          </a:xfrm>
        </p:spPr>
        <p:txBody>
          <a:bodyPr/>
          <a:lstStyle/>
          <a:p>
            <a:pPr>
              <a:defRPr/>
            </a:pPr>
            <a:r>
              <a:rPr lang="en-US" dirty="0"/>
              <a:t>How do I fix </a:t>
            </a:r>
            <a:r>
              <a:rPr lang="ja-JP" dirty="0"/>
              <a:t>“</a:t>
            </a:r>
            <a:r>
              <a:rPr lang="en-US" dirty="0" err="1">
                <a:solidFill>
                  <a:srgbClr val="A50021"/>
                </a:solidFill>
              </a:rPr>
              <a:t>graffe</a:t>
            </a:r>
            <a:r>
              <a:rPr lang="ja-JP" dirty="0"/>
              <a:t>”</a:t>
            </a:r>
            <a:r>
              <a:rPr lang="en-US" dirty="0"/>
              <a:t>?</a:t>
            </a:r>
            <a:endParaRPr dirty="0"/>
          </a:p>
          <a:p>
            <a:pPr lvl="1">
              <a:defRPr/>
            </a:pPr>
            <a:r>
              <a:rPr lang="en-US" dirty="0"/>
              <a:t>Search through all words:</a:t>
            </a:r>
            <a:endParaRPr dirty="0"/>
          </a:p>
          <a:p>
            <a:pPr lvl="2">
              <a:defRPr/>
            </a:pPr>
            <a:r>
              <a:rPr lang="en-US" dirty="0" err="1"/>
              <a:t>graf</a:t>
            </a:r>
            <a:endParaRPr dirty="0"/>
          </a:p>
          <a:p>
            <a:pPr lvl="2">
              <a:defRPr/>
            </a:pPr>
            <a:r>
              <a:rPr lang="en-US" dirty="0"/>
              <a:t>craft</a:t>
            </a:r>
            <a:endParaRPr dirty="0"/>
          </a:p>
          <a:p>
            <a:pPr lvl="2">
              <a:defRPr/>
            </a:pPr>
            <a:r>
              <a:rPr lang="en-US" dirty="0"/>
              <a:t>grail</a:t>
            </a:r>
            <a:endParaRPr dirty="0"/>
          </a:p>
          <a:p>
            <a:pPr lvl="2">
              <a:defRPr/>
            </a:pPr>
            <a:r>
              <a:rPr lang="en-US" dirty="0"/>
              <a:t>giraffe</a:t>
            </a:r>
            <a:endParaRPr dirty="0"/>
          </a:p>
          <a:p>
            <a:pPr lvl="1">
              <a:defRPr/>
            </a:pPr>
            <a:r>
              <a:rPr lang="en-US" dirty="0"/>
              <a:t>Pick the one that</a:t>
            </a:r>
            <a:r>
              <a:rPr lang="ja-JP" dirty="0"/>
              <a:t>’</a:t>
            </a:r>
            <a:r>
              <a:rPr lang="en-US" dirty="0"/>
              <a:t>s closest to </a:t>
            </a:r>
            <a:r>
              <a:rPr lang="en-US" dirty="0" err="1">
                <a:solidFill>
                  <a:srgbClr val="A50021"/>
                </a:solidFill>
              </a:rPr>
              <a:t>graffe</a:t>
            </a:r>
            <a:endParaRPr dirty="0"/>
          </a:p>
          <a:p>
            <a:pPr lvl="1">
              <a:defRPr/>
            </a:pPr>
            <a:r>
              <a:rPr lang="en-US" dirty="0"/>
              <a:t>What does </a:t>
            </a:r>
            <a:r>
              <a:rPr lang="ja-JP" dirty="0"/>
              <a:t>“</a:t>
            </a:r>
            <a:r>
              <a:rPr lang="en-US" dirty="0"/>
              <a:t>closest</a:t>
            </a:r>
            <a:r>
              <a:rPr lang="ja-JP" dirty="0"/>
              <a:t>”</a:t>
            </a:r>
            <a:r>
              <a:rPr lang="en-US" dirty="0"/>
              <a:t> mean?</a:t>
            </a:r>
            <a:endParaRPr dirty="0"/>
          </a:p>
          <a:p>
            <a:pPr lvl="1">
              <a:defRPr/>
            </a:pPr>
            <a:r>
              <a:rPr lang="en-US" dirty="0"/>
              <a:t>We need a</a:t>
            </a:r>
            <a:r>
              <a:rPr lang="en-US" dirty="0">
                <a:solidFill>
                  <a:srgbClr val="A50021"/>
                </a:solidFill>
              </a:rPr>
              <a:t> </a:t>
            </a:r>
            <a:r>
              <a:rPr lang="en-US" b="1" dirty="0">
                <a:solidFill>
                  <a:srgbClr val="A50021"/>
                </a:solidFill>
              </a:rPr>
              <a:t>distance metric</a:t>
            </a:r>
            <a:r>
              <a:rPr lang="en-US" dirty="0"/>
              <a:t>.</a:t>
            </a:r>
            <a:endParaRPr dirty="0"/>
          </a:p>
          <a:p>
            <a:pPr lvl="1">
              <a:defRPr/>
            </a:pPr>
            <a:r>
              <a:rPr lang="en-US" dirty="0"/>
              <a:t>The simplest one: </a:t>
            </a:r>
            <a:r>
              <a:rPr lang="en-US" b="1" dirty="0">
                <a:solidFill>
                  <a:srgbClr val="A50021"/>
                </a:solidFill>
              </a:rPr>
              <a:t>edit distance</a:t>
            </a:r>
            <a:r>
              <a:rPr lang="en-US" dirty="0"/>
              <a:t>.</a:t>
            </a:r>
            <a:endParaRPr dirty="0"/>
          </a:p>
          <a:p>
            <a:pPr marL="482204" lvl="2" indent="0">
              <a:buNone/>
              <a:defRPr/>
            </a:pPr>
            <a:r>
              <a:rPr lang="en-US" dirty="0"/>
              <a:t>(More sophisticated probabilistic ones: noisy channel)</a:t>
            </a:r>
            <a:endParaRPr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/>
              <a:t>Edit Distance</a:t>
            </a:r>
            <a:endParaRPr sz="320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The minimum edit distance between two strings</a:t>
            </a:r>
            <a:endParaRPr/>
          </a:p>
          <a:p>
            <a:pPr>
              <a:defRPr/>
            </a:pPr>
            <a:r>
              <a:rPr lang="en-US"/>
              <a:t>Is the minimum number of editing operations</a:t>
            </a:r>
            <a:endParaRPr/>
          </a:p>
          <a:p>
            <a:pPr lvl="1">
              <a:defRPr/>
            </a:pPr>
            <a:r>
              <a:rPr lang="en-US"/>
              <a:t>Insertion</a:t>
            </a:r>
            <a:endParaRPr/>
          </a:p>
          <a:p>
            <a:pPr lvl="1">
              <a:defRPr/>
            </a:pPr>
            <a:r>
              <a:rPr lang="en-US"/>
              <a:t>Deletion</a:t>
            </a:r>
            <a:endParaRPr/>
          </a:p>
          <a:p>
            <a:pPr lvl="1">
              <a:defRPr/>
            </a:pPr>
            <a:r>
              <a:rPr lang="en-US"/>
              <a:t>Substitution</a:t>
            </a:r>
            <a:endParaRPr/>
          </a:p>
          <a:p>
            <a:pPr>
              <a:defRPr/>
            </a:pPr>
            <a:r>
              <a:rPr lang="en-US"/>
              <a:t>Needed to transform one into the other</a:t>
            </a:r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/>
              <a:t>Minimum Edit Distance</a:t>
            </a:r>
            <a:endParaRPr sz="3200"/>
          </a:p>
        </p:txBody>
      </p:sp>
      <p:pic>
        <p:nvPicPr>
          <p:cNvPr id="5" name="Picture 6" descr="align1.tiff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627784" y="1998067"/>
            <a:ext cx="3451033" cy="14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/>
              <a:t>Edit transcript</a:t>
            </a:r>
            <a:endParaRPr sz="2800"/>
          </a:p>
        </p:txBody>
      </p:sp>
      <p:pic>
        <p:nvPicPr>
          <p:cNvPr id="5" name="Content Placeholder 6" descr="intentexecute.png"/>
          <p:cNvPicPr>
            <a:picLocks noGrp="1" noChangeAspect="1"/>
          </p:cNvPicPr>
          <p:nvPr>
            <p:ph idx="1"/>
          </p:nvPr>
        </p:nvPicPr>
        <p:blipFill>
          <a:blip r:embed="rId2"/>
          <a:stretch/>
        </p:blipFill>
        <p:spPr bwMode="auto">
          <a:xfrm>
            <a:off x="1619672" y="1437623"/>
            <a:ext cx="4660317" cy="2273016"/>
          </a:xfrm>
          <a:prstGeom prst="rect">
            <a:avLst/>
          </a:prstGeom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/>
              <a:t>Minimum Edit Distance</a:t>
            </a:r>
            <a:endParaRPr sz="360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979712" y="3489200"/>
            <a:ext cx="6707088" cy="14872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+mn-ea"/>
              </a:rPr>
              <a:t>If each operation has cost of 1</a:t>
            </a:r>
            <a:endParaRPr dirty="0"/>
          </a:p>
          <a:p>
            <a:pPr lvl="1">
              <a:defRPr/>
            </a:pPr>
            <a:r>
              <a:rPr lang="en-US" dirty="0">
                <a:ea typeface="ＭＳ Ｐゴシック"/>
              </a:rPr>
              <a:t>Distance between these is 5</a:t>
            </a:r>
            <a:endParaRPr dirty="0"/>
          </a:p>
          <a:p>
            <a:pPr>
              <a:defRPr/>
            </a:pPr>
            <a:r>
              <a:rPr lang="en-US" dirty="0">
                <a:ea typeface="+mn-ea"/>
              </a:rPr>
              <a:t>If substitutions cost 2 (</a:t>
            </a:r>
            <a:r>
              <a:rPr lang="en-US" dirty="0" err="1">
                <a:ea typeface="+mn-ea"/>
              </a:rPr>
              <a:t>Levenshtein</a:t>
            </a:r>
            <a:r>
              <a:rPr lang="en-US" dirty="0">
                <a:ea typeface="+mn-ea"/>
              </a:rPr>
              <a:t>)</a:t>
            </a:r>
            <a:endParaRPr dirty="0"/>
          </a:p>
          <a:p>
            <a:pPr lvl="1">
              <a:defRPr/>
            </a:pPr>
            <a:r>
              <a:rPr lang="en-US" dirty="0">
                <a:ea typeface="ＭＳ Ｐゴシック"/>
              </a:rPr>
              <a:t>Distance between them is 8</a:t>
            </a:r>
            <a:endParaRPr dirty="0"/>
          </a:p>
        </p:txBody>
      </p:sp>
      <p:pic>
        <p:nvPicPr>
          <p:cNvPr id="6" name="Picture 5" descr="align2.tiff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979712" y="976295"/>
            <a:ext cx="3861820" cy="216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 dirty="0"/>
              <a:t>Alignment in Computational Biology</a:t>
            </a:r>
            <a:endParaRPr sz="4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1251744" y="1201200"/>
            <a:ext cx="7892256" cy="3603600"/>
          </a:xfrm>
        </p:spPr>
        <p:txBody>
          <a:bodyPr/>
          <a:lstStyle/>
          <a:p>
            <a:pPr>
              <a:defRPr/>
            </a:pPr>
            <a:r>
              <a:rPr lang="en-US" dirty="0"/>
              <a:t>Given a sequence of bases</a:t>
            </a:r>
            <a:br>
              <a:rPr lang="en-US" dirty="0"/>
            </a:br>
            <a:r>
              <a:rPr lang="en-US" dirty="0">
                <a:solidFill>
                  <a:srgbClr val="006699"/>
                </a:solidFill>
                <a:latin typeface="Courier New"/>
              </a:rPr>
              <a:t>AGGCTATCACCTGACCTCCAGGCCGATGCCC</a:t>
            </a:r>
            <a:br>
              <a:rPr lang="en-US" dirty="0">
                <a:solidFill>
                  <a:srgbClr val="006699"/>
                </a:solidFill>
                <a:latin typeface="Courier New"/>
              </a:rPr>
            </a:br>
            <a:r>
              <a:rPr lang="en-US" dirty="0">
                <a:solidFill>
                  <a:srgbClr val="006699"/>
                </a:solidFill>
                <a:latin typeface="Courier New"/>
              </a:rPr>
              <a:t>TAGCTATCACGACCGCGGTCGATTTGCCCGAC</a:t>
            </a:r>
            <a:endParaRPr lang="en-US" dirty="0"/>
          </a:p>
          <a:p>
            <a:pPr>
              <a:defRPr/>
            </a:pPr>
            <a:r>
              <a:rPr lang="en-US" dirty="0"/>
              <a:t>An alignment:</a:t>
            </a:r>
            <a:br>
              <a:rPr lang="en-US" dirty="0"/>
            </a:br>
            <a:r>
              <a:rPr lang="en-US" dirty="0">
                <a:solidFill>
                  <a:srgbClr val="006699"/>
                </a:solidFill>
                <a:latin typeface="Courier New"/>
              </a:rPr>
              <a:t>-</a:t>
            </a:r>
            <a:r>
              <a:rPr lang="en-US" b="1" dirty="0">
                <a:solidFill>
                  <a:srgbClr val="000066"/>
                </a:solidFill>
                <a:latin typeface="Courier New"/>
              </a:rPr>
              <a:t>AG</a:t>
            </a:r>
            <a:r>
              <a:rPr lang="en-US" dirty="0">
                <a:solidFill>
                  <a:srgbClr val="006699"/>
                </a:solidFill>
                <a:latin typeface="Courier New"/>
              </a:rPr>
              <a:t>G</a:t>
            </a:r>
            <a:r>
              <a:rPr lang="en-US" b="1" dirty="0">
                <a:solidFill>
                  <a:srgbClr val="000066"/>
                </a:solidFill>
                <a:latin typeface="Courier New"/>
              </a:rPr>
              <a:t>CTATCAC</a:t>
            </a:r>
            <a:r>
              <a:rPr lang="en-US" dirty="0">
                <a:solidFill>
                  <a:srgbClr val="006699"/>
                </a:solidFill>
                <a:latin typeface="Courier New"/>
              </a:rPr>
              <a:t>CT</a:t>
            </a:r>
            <a:r>
              <a:rPr lang="en-US" b="1" dirty="0">
                <a:solidFill>
                  <a:srgbClr val="000066"/>
                </a:solidFill>
                <a:latin typeface="Courier New"/>
              </a:rPr>
              <a:t>GACC</a:t>
            </a:r>
            <a:r>
              <a:rPr lang="en-US" dirty="0">
                <a:solidFill>
                  <a:srgbClr val="006699"/>
                </a:solidFill>
                <a:latin typeface="Courier New"/>
              </a:rPr>
              <a:t>T</a:t>
            </a:r>
            <a:r>
              <a:rPr lang="en-US" b="1" dirty="0">
                <a:solidFill>
                  <a:srgbClr val="000066"/>
                </a:solidFill>
                <a:latin typeface="Courier New"/>
              </a:rPr>
              <a:t>C</a:t>
            </a:r>
            <a:r>
              <a:rPr lang="en-US" dirty="0">
                <a:solidFill>
                  <a:srgbClr val="006699"/>
                </a:solidFill>
                <a:latin typeface="Courier New"/>
              </a:rPr>
              <a:t>CA</a:t>
            </a:r>
            <a:r>
              <a:rPr lang="en-US" b="1" dirty="0">
                <a:solidFill>
                  <a:srgbClr val="000066"/>
                </a:solidFill>
                <a:latin typeface="Courier New"/>
              </a:rPr>
              <a:t>GG</a:t>
            </a:r>
            <a:r>
              <a:rPr lang="en-US" dirty="0">
                <a:solidFill>
                  <a:srgbClr val="006699"/>
                </a:solidFill>
                <a:latin typeface="Courier New"/>
              </a:rPr>
              <a:t>C</a:t>
            </a:r>
            <a:r>
              <a:rPr lang="en-US" b="1" dirty="0">
                <a:solidFill>
                  <a:srgbClr val="000066"/>
                </a:solidFill>
                <a:latin typeface="Courier New"/>
              </a:rPr>
              <a:t>CGA</a:t>
            </a:r>
            <a:r>
              <a:rPr lang="en-US" dirty="0">
                <a:solidFill>
                  <a:srgbClr val="006699"/>
                </a:solidFill>
                <a:latin typeface="Courier New"/>
              </a:rPr>
              <a:t>--</a:t>
            </a:r>
            <a:r>
              <a:rPr lang="en-US" b="1" dirty="0">
                <a:solidFill>
                  <a:srgbClr val="000066"/>
                </a:solidFill>
                <a:latin typeface="Courier New"/>
              </a:rPr>
              <a:t>TGCCC</a:t>
            </a:r>
            <a:r>
              <a:rPr lang="en-US" dirty="0">
                <a:solidFill>
                  <a:srgbClr val="006699"/>
                </a:solidFill>
                <a:latin typeface="Courier New"/>
              </a:rPr>
              <a:t>---</a:t>
            </a:r>
            <a:br>
              <a:rPr lang="en-US" dirty="0">
                <a:solidFill>
                  <a:srgbClr val="006699"/>
                </a:solidFill>
                <a:latin typeface="Courier New"/>
              </a:rPr>
            </a:br>
            <a:r>
              <a:rPr lang="en-US" dirty="0">
                <a:solidFill>
                  <a:srgbClr val="006699"/>
                </a:solidFill>
                <a:latin typeface="Courier New"/>
              </a:rPr>
              <a:t>T</a:t>
            </a:r>
            <a:r>
              <a:rPr lang="en-US" b="1" dirty="0">
                <a:solidFill>
                  <a:srgbClr val="000066"/>
                </a:solidFill>
                <a:latin typeface="Courier New"/>
              </a:rPr>
              <a:t>AG</a:t>
            </a:r>
            <a:r>
              <a:rPr lang="en-US" dirty="0">
                <a:solidFill>
                  <a:srgbClr val="006699"/>
                </a:solidFill>
                <a:latin typeface="Courier New"/>
              </a:rPr>
              <a:t>-</a:t>
            </a:r>
            <a:r>
              <a:rPr lang="en-US" b="1" dirty="0">
                <a:solidFill>
                  <a:srgbClr val="000066"/>
                </a:solidFill>
                <a:latin typeface="Courier New"/>
              </a:rPr>
              <a:t>CTATCAC</a:t>
            </a:r>
            <a:r>
              <a:rPr lang="en-US" dirty="0">
                <a:solidFill>
                  <a:srgbClr val="006699"/>
                </a:solidFill>
                <a:latin typeface="Courier New"/>
              </a:rPr>
              <a:t>--</a:t>
            </a:r>
            <a:r>
              <a:rPr lang="en-US" b="1" dirty="0">
                <a:solidFill>
                  <a:srgbClr val="000066"/>
                </a:solidFill>
                <a:latin typeface="Courier New"/>
              </a:rPr>
              <a:t>GACC</a:t>
            </a:r>
            <a:r>
              <a:rPr lang="en-US" dirty="0">
                <a:solidFill>
                  <a:srgbClr val="006699"/>
                </a:solidFill>
                <a:latin typeface="Courier New"/>
              </a:rPr>
              <a:t>G</a:t>
            </a:r>
            <a:r>
              <a:rPr lang="en-US" b="1" dirty="0">
                <a:solidFill>
                  <a:srgbClr val="000066"/>
                </a:solidFill>
                <a:latin typeface="Courier New"/>
              </a:rPr>
              <a:t>C</a:t>
            </a:r>
            <a:r>
              <a:rPr lang="en-US" dirty="0">
                <a:solidFill>
                  <a:srgbClr val="006699"/>
                </a:solidFill>
                <a:latin typeface="Courier New"/>
              </a:rPr>
              <a:t>--</a:t>
            </a:r>
            <a:r>
              <a:rPr lang="en-US" b="1" dirty="0">
                <a:solidFill>
                  <a:srgbClr val="000066"/>
                </a:solidFill>
                <a:latin typeface="Courier New"/>
              </a:rPr>
              <a:t>GG</a:t>
            </a:r>
            <a:r>
              <a:rPr lang="en-US" dirty="0">
                <a:solidFill>
                  <a:srgbClr val="006699"/>
                </a:solidFill>
                <a:latin typeface="Courier New"/>
              </a:rPr>
              <a:t>T</a:t>
            </a:r>
            <a:r>
              <a:rPr lang="en-US" b="1" dirty="0">
                <a:solidFill>
                  <a:srgbClr val="000066"/>
                </a:solidFill>
                <a:latin typeface="Courier New"/>
              </a:rPr>
              <a:t>CGA</a:t>
            </a:r>
            <a:r>
              <a:rPr lang="en-US" dirty="0">
                <a:solidFill>
                  <a:srgbClr val="006699"/>
                </a:solidFill>
                <a:latin typeface="Courier New"/>
              </a:rPr>
              <a:t>TT</a:t>
            </a:r>
            <a:r>
              <a:rPr lang="en-US" b="1" dirty="0">
                <a:solidFill>
                  <a:srgbClr val="000066"/>
                </a:solidFill>
                <a:latin typeface="Courier New"/>
              </a:rPr>
              <a:t>TGCCC</a:t>
            </a:r>
            <a:r>
              <a:rPr lang="en-US" dirty="0">
                <a:solidFill>
                  <a:srgbClr val="006699"/>
                </a:solidFill>
                <a:latin typeface="Courier New"/>
              </a:rPr>
              <a:t>GAC</a:t>
            </a:r>
            <a:endParaRPr lang="en-US" dirty="0"/>
          </a:p>
          <a:p>
            <a:pPr>
              <a:defRPr/>
            </a:pPr>
            <a:r>
              <a:rPr lang="en-US" dirty="0"/>
              <a:t>Given two sequences, align each letter to a letter or gap</a:t>
            </a:r>
            <a:endParaRPr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259632" y="16683"/>
            <a:ext cx="6969968" cy="557700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Other uses of Edit Distance in NLP</a:t>
            </a:r>
            <a:endParaRPr sz="4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762000" y="1029599"/>
            <a:ext cx="8382000" cy="39468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+mn-ea"/>
              </a:rPr>
              <a:t>Evaluating Machine Translation and speech recognition</a:t>
            </a:r>
            <a:br>
              <a:rPr lang="en-US" dirty="0">
                <a:ea typeface="+mn-ea"/>
              </a:rPr>
            </a:br>
            <a:r>
              <a:rPr lang="en-US" sz="1600" b="1" dirty="0">
                <a:latin typeface="Courier"/>
                <a:ea typeface="+mn-ea"/>
                <a:cs typeface="Courier"/>
              </a:rPr>
              <a:t>R </a:t>
            </a:r>
            <a:r>
              <a:rPr lang="en-US" sz="1600" dirty="0">
                <a:latin typeface="Courier"/>
                <a:ea typeface="+mn-ea"/>
                <a:cs typeface="Courier"/>
              </a:rPr>
              <a:t>Spokesman confirms    senior government adviser was shot</a:t>
            </a:r>
            <a:br>
              <a:rPr lang="en-US" sz="1600" dirty="0">
                <a:latin typeface="Courier"/>
                <a:ea typeface="+mn-ea"/>
                <a:cs typeface="Courier"/>
              </a:rPr>
            </a:br>
            <a:r>
              <a:rPr lang="en-US" sz="1600" b="1" dirty="0">
                <a:latin typeface="Courier"/>
                <a:ea typeface="+mn-ea"/>
                <a:cs typeface="Courier"/>
              </a:rPr>
              <a:t>H </a:t>
            </a:r>
            <a:r>
              <a:rPr lang="en-US" sz="1600" dirty="0">
                <a:latin typeface="Courier"/>
                <a:ea typeface="+mn-ea"/>
                <a:cs typeface="Courier"/>
              </a:rPr>
              <a:t>Spokesman said    the senior            adviser was shot dead</a:t>
            </a:r>
            <a:br>
              <a:rPr lang="en-US" sz="1600" dirty="0">
                <a:latin typeface="Courier"/>
                <a:ea typeface="+mn-ea"/>
                <a:cs typeface="Courier"/>
              </a:rPr>
            </a:br>
            <a:r>
              <a:rPr lang="en-US" sz="1600" dirty="0">
                <a:latin typeface="Courier"/>
                <a:ea typeface="+mn-ea"/>
                <a:cs typeface="Courier"/>
              </a:rPr>
              <a:t>              S      I              D                        I</a:t>
            </a:r>
            <a:endParaRPr lang="en-US" sz="1800" dirty="0">
              <a:latin typeface="Courier"/>
              <a:ea typeface="+mn-ea"/>
              <a:cs typeface="Courier"/>
            </a:endParaRPr>
          </a:p>
          <a:p>
            <a:pPr>
              <a:defRPr/>
            </a:pPr>
            <a:r>
              <a:rPr lang="en-US" dirty="0">
                <a:ea typeface="+mn-ea"/>
              </a:rPr>
              <a:t>Named Entity Extraction and Entity Coreference</a:t>
            </a:r>
          </a:p>
          <a:p>
            <a:pPr lvl="1">
              <a:defRPr/>
            </a:pPr>
            <a:r>
              <a:rPr lang="en-US" dirty="0">
                <a:solidFill>
                  <a:srgbClr val="FF0000"/>
                </a:solidFill>
                <a:ea typeface="ＭＳ Ｐゴシック"/>
              </a:rPr>
              <a:t>IBM Inc</a:t>
            </a:r>
            <a:r>
              <a:rPr lang="en-US" dirty="0">
                <a:ea typeface="ＭＳ Ｐゴシック"/>
              </a:rPr>
              <a:t>. announced today</a:t>
            </a:r>
            <a:endParaRPr dirty="0"/>
          </a:p>
          <a:p>
            <a:pPr lvl="1">
              <a:defRPr/>
            </a:pPr>
            <a:r>
              <a:rPr lang="en-US" dirty="0">
                <a:solidFill>
                  <a:srgbClr val="FF0000"/>
                </a:solidFill>
                <a:ea typeface="ＭＳ Ｐゴシック"/>
              </a:rPr>
              <a:t>IBM </a:t>
            </a:r>
            <a:r>
              <a:rPr lang="en-US" dirty="0">
                <a:ea typeface="ＭＳ Ｐゴシック"/>
              </a:rPr>
              <a:t>profits</a:t>
            </a:r>
            <a:endParaRPr dirty="0"/>
          </a:p>
          <a:p>
            <a:pPr lvl="1">
              <a:defRPr/>
            </a:pPr>
            <a:r>
              <a:rPr lang="en-US" dirty="0">
                <a:solidFill>
                  <a:srgbClr val="FF0000"/>
                </a:solidFill>
                <a:ea typeface="ＭＳ Ｐゴシック"/>
              </a:rPr>
              <a:t>Stanford President John Hennessy </a:t>
            </a:r>
            <a:r>
              <a:rPr lang="en-US" dirty="0">
                <a:ea typeface="ＭＳ Ｐゴシック"/>
              </a:rPr>
              <a:t>announced yesterday</a:t>
            </a:r>
            <a:endParaRPr dirty="0"/>
          </a:p>
          <a:p>
            <a:pPr lvl="1">
              <a:defRPr/>
            </a:pPr>
            <a:r>
              <a:rPr lang="en-US" dirty="0">
                <a:ea typeface="ＭＳ Ｐゴシック"/>
              </a:rPr>
              <a:t>for </a:t>
            </a:r>
            <a:r>
              <a:rPr lang="en-US" dirty="0">
                <a:solidFill>
                  <a:srgbClr val="FF0000"/>
                </a:solidFill>
                <a:ea typeface="ＭＳ Ｐゴシック"/>
              </a:rPr>
              <a:t>Stanford University President John Hennessy</a:t>
            </a:r>
            <a:endParaRPr dirty="0"/>
          </a:p>
          <a:p>
            <a:pPr lvl="1">
              <a:defRPr/>
            </a:pPr>
            <a:endParaRPr lang="en-US" dirty="0">
              <a:ea typeface="ＭＳ Ｐゴシック"/>
            </a:endParaRPr>
          </a:p>
          <a:p>
            <a:pPr>
              <a:buFont typeface="Wingdings"/>
              <a:buNone/>
              <a:defRPr/>
            </a:pPr>
            <a:endParaRPr lang="en-US" sz="1800" dirty="0">
              <a:latin typeface="Courier"/>
              <a:ea typeface="+mn-ea"/>
              <a:cs typeface="Courier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 dirty="0"/>
              <a:t>How to find the Min Edit Distance?</a:t>
            </a:r>
            <a:endParaRPr sz="40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 dirty="0"/>
              <a:t>Searching for a path (sequence of edits) from the start string to the final string:</a:t>
            </a:r>
            <a:endParaRPr dirty="0"/>
          </a:p>
          <a:p>
            <a:pPr lvl="1">
              <a:defRPr/>
            </a:pPr>
            <a:r>
              <a:rPr lang="en-US" b="1" dirty="0"/>
              <a:t>Initial state</a:t>
            </a:r>
            <a:r>
              <a:rPr lang="en-US" dirty="0"/>
              <a:t>: the word we</a:t>
            </a:r>
            <a:r>
              <a:rPr lang="ja-JP" dirty="0"/>
              <a:t>’</a:t>
            </a:r>
            <a:r>
              <a:rPr lang="en-US" dirty="0"/>
              <a:t>re transforming</a:t>
            </a:r>
            <a:endParaRPr dirty="0"/>
          </a:p>
          <a:p>
            <a:pPr lvl="1">
              <a:defRPr/>
            </a:pPr>
            <a:r>
              <a:rPr lang="en-US" b="1" dirty="0"/>
              <a:t>Operators</a:t>
            </a:r>
            <a:r>
              <a:rPr lang="en-US" dirty="0"/>
              <a:t>: insert, delete, substitute</a:t>
            </a:r>
            <a:endParaRPr dirty="0"/>
          </a:p>
          <a:p>
            <a:pPr lvl="1">
              <a:defRPr/>
            </a:pPr>
            <a:r>
              <a:rPr lang="en-US" b="1" dirty="0"/>
              <a:t>Goal state</a:t>
            </a:r>
            <a:r>
              <a:rPr lang="en-US" dirty="0"/>
              <a:t>:  the word we</a:t>
            </a:r>
            <a:r>
              <a:rPr lang="ja-JP" dirty="0"/>
              <a:t>’</a:t>
            </a:r>
            <a:r>
              <a:rPr lang="en-US" dirty="0"/>
              <a:t>re trying to get to</a:t>
            </a:r>
            <a:endParaRPr dirty="0"/>
          </a:p>
          <a:p>
            <a:pPr lvl="1">
              <a:defRPr/>
            </a:pPr>
            <a:r>
              <a:rPr lang="en-US" b="1" dirty="0"/>
              <a:t>Path cost</a:t>
            </a:r>
            <a:r>
              <a:rPr lang="en-US" dirty="0"/>
              <a:t>: what we want to </a:t>
            </a:r>
            <a:r>
              <a:rPr lang="en-US" dirty="0">
                <a:solidFill>
                  <a:srgbClr val="C00000"/>
                </a:solidFill>
              </a:rPr>
              <a:t>minimize</a:t>
            </a:r>
            <a:r>
              <a:rPr lang="en-US" dirty="0"/>
              <a:t>: the number of edits</a:t>
            </a:r>
            <a:endParaRPr dirty="0"/>
          </a:p>
          <a:p>
            <a:pPr>
              <a:defRPr/>
            </a:pPr>
            <a:endParaRPr lang="en-US" dirty="0"/>
          </a:p>
        </p:txBody>
      </p:sp>
      <p:pic>
        <p:nvPicPr>
          <p:cNvPr id="6" name="Picture 3" descr="intention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524000" y="3374800"/>
            <a:ext cx="5716588" cy="10284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/>
              <a:t>Minimum Edit as Search</a:t>
            </a:r>
            <a:endParaRPr sz="400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 dirty="0"/>
              <a:t>But the </a:t>
            </a:r>
            <a:r>
              <a:rPr lang="en-US" dirty="0">
                <a:solidFill>
                  <a:srgbClr val="C00000"/>
                </a:solidFill>
              </a:rPr>
              <a:t>space</a:t>
            </a:r>
            <a:r>
              <a:rPr lang="en-US" dirty="0"/>
              <a:t> of all edit sequences is </a:t>
            </a:r>
            <a:r>
              <a:rPr lang="en-US" dirty="0">
                <a:solidFill>
                  <a:srgbClr val="C00000"/>
                </a:solidFill>
              </a:rPr>
              <a:t>huge</a:t>
            </a:r>
            <a:r>
              <a:rPr lang="en-US" dirty="0"/>
              <a:t>!</a:t>
            </a:r>
            <a:endParaRPr dirty="0"/>
          </a:p>
          <a:p>
            <a:pPr lvl="1">
              <a:defRPr/>
            </a:pPr>
            <a:r>
              <a:rPr lang="en-US" dirty="0"/>
              <a:t>We can</a:t>
            </a:r>
            <a:r>
              <a:rPr lang="ja-JP" dirty="0"/>
              <a:t>’</a:t>
            </a:r>
            <a:r>
              <a:rPr lang="en-US" dirty="0"/>
              <a:t>t afford to navigate naïvely</a:t>
            </a:r>
            <a:endParaRPr dirty="0"/>
          </a:p>
          <a:p>
            <a:pPr lvl="1">
              <a:defRPr/>
            </a:pPr>
            <a:r>
              <a:rPr lang="en-US" dirty="0"/>
              <a:t>Lots of distinct paths wind up at the </a:t>
            </a:r>
            <a:r>
              <a:rPr lang="en-US" dirty="0">
                <a:solidFill>
                  <a:srgbClr val="C00000"/>
                </a:solidFill>
              </a:rPr>
              <a:t>same state</a:t>
            </a:r>
            <a:r>
              <a:rPr lang="en-US" dirty="0"/>
              <a:t>.</a:t>
            </a:r>
            <a:endParaRPr dirty="0"/>
          </a:p>
          <a:p>
            <a:pPr lvl="2">
              <a:defRPr/>
            </a:pPr>
            <a:r>
              <a:rPr lang="en-US" dirty="0"/>
              <a:t>We don</a:t>
            </a:r>
            <a:r>
              <a:rPr lang="ja-JP" dirty="0"/>
              <a:t>’</a:t>
            </a:r>
            <a:r>
              <a:rPr lang="en-US" dirty="0"/>
              <a:t>t have to keep track of all of them</a:t>
            </a:r>
            <a:endParaRPr dirty="0"/>
          </a:p>
          <a:p>
            <a:pPr lvl="2">
              <a:defRPr/>
            </a:pPr>
            <a:r>
              <a:rPr lang="en-US" dirty="0"/>
              <a:t>Just the </a:t>
            </a:r>
            <a:r>
              <a:rPr lang="en-US" dirty="0">
                <a:solidFill>
                  <a:srgbClr val="C00000"/>
                </a:solidFill>
              </a:rPr>
              <a:t>shortest path </a:t>
            </a:r>
            <a:r>
              <a:rPr lang="en-US" dirty="0"/>
              <a:t>to each of those revisited states.</a:t>
            </a:r>
            <a:endParaRPr dirty="0"/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4175125"/>
            <a:ext cx="1981200" cy="257175"/>
          </a:xfrm>
          <a:prstGeom prst="rect">
            <a:avLst/>
          </a:prstGeom>
          <a:noFill/>
        </p:spPr>
        <p:txBody>
          <a:bodyPr/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>
              <a:defRPr/>
            </a:pPr>
            <a:r>
              <a:rPr lang="en-US"/>
              <a:t>59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7" y="22641"/>
            <a:ext cx="8083825" cy="557699"/>
          </a:xfrm>
        </p:spPr>
        <p:txBody>
          <a:bodyPr/>
          <a:lstStyle/>
          <a:p>
            <a:pPr>
              <a:defRPr/>
            </a:pPr>
            <a:r>
              <a:rPr lang="en-US" sz="4000"/>
              <a:t>Regular Expressions: More Disjunction</a:t>
            </a:r>
            <a:endParaRPr sz="400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187624" y="811917"/>
            <a:ext cx="7467599" cy="1076517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Woodchucks is another name for groundhog</a:t>
            </a:r>
            <a:r>
              <a:rPr lang="en-US" dirty="0">
                <a:ea typeface="+mn-ea"/>
              </a:rPr>
              <a:t>!</a:t>
            </a:r>
            <a:endParaRPr dirty="0"/>
          </a:p>
          <a:p>
            <a:pPr>
              <a:defRPr/>
            </a:pPr>
            <a:r>
              <a:rPr lang="en-US" dirty="0">
                <a:ea typeface="+mn-ea"/>
              </a:rPr>
              <a:t>The pipe | for disjunction</a:t>
            </a:r>
            <a:endParaRPr dirty="0"/>
          </a:p>
          <a:p>
            <a:pPr>
              <a:defRPr/>
            </a:pPr>
            <a:endParaRPr lang="en-US" dirty="0">
              <a:solidFill>
                <a:srgbClr val="CC0000"/>
              </a:solidFill>
              <a:latin typeface="Courier"/>
              <a:ea typeface="+mn-ea"/>
            </a:endParaRPr>
          </a:p>
        </p:txBody>
      </p:sp>
      <p:graphicFrame>
        <p:nvGraphicFramePr>
          <p:cNvPr id="6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399092"/>
              </p:ext>
            </p:extLst>
          </p:nvPr>
        </p:nvGraphicFramePr>
        <p:xfrm>
          <a:off x="1547664" y="1888434"/>
          <a:ext cx="5334000" cy="2662387"/>
        </p:xfrm>
        <a:graphic>
          <a:graphicData uri="http://schemas.openxmlformats.org/drawingml/2006/table">
            <a:tbl>
              <a:tblPr firstRow="1" bandRow="1">
                <a:tableStyleId>{4A8E6CE4-D4D2-5755-EC21-BB8BE9F3449B}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51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800"/>
                        <a:t>Pattern</a:t>
                      </a:r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800"/>
                        <a:t>Matches</a:t>
                      </a:r>
                    </a:p>
                  </a:txBody>
                  <a:tcPr marT="45734" marB="4573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51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800"/>
                        <a:t>groundhog|woodchuck</a:t>
                      </a:r>
                      <a:endParaRPr lang="en-US" sz="1800" b="1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800"/>
                        <a:t>groundhog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en-US" sz="1800"/>
                        <a:t>woodchuck</a:t>
                      </a:r>
                      <a:endParaRPr lang="en-US" sz="1800" b="1"/>
                    </a:p>
                  </a:txBody>
                  <a:tcPr marT="45734" marB="4573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269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800"/>
                        <a:t>yours|mine</a:t>
                      </a:r>
                      <a:endParaRPr lang="en-US" sz="1800" b="1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800"/>
                        <a:t>yours   mine</a:t>
                      </a:r>
                      <a:endParaRPr lang="en-US" sz="1800" b="1">
                        <a:solidFill>
                          <a:srgbClr val="000000"/>
                        </a:solidFill>
                        <a:latin typeface="Courier"/>
                        <a:cs typeface="Courier"/>
                      </a:endParaRPr>
                    </a:p>
                  </a:txBody>
                  <a:tcPr marT="45734" marB="4573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51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800"/>
                        <a:t>a|b|c</a:t>
                      </a:r>
                      <a:endParaRPr lang="en-US" sz="1800" b="1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800"/>
                        <a:t>= [abc]</a:t>
                      </a:r>
                      <a:endParaRPr lang="en-US" sz="1800" b="1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T="45734" marB="4573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51">
                <a:tc>
                  <a:txBody>
                    <a:bodyPr/>
                    <a:lstStyle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/>
                        <a:t>[gG]roundhog|[Ww]oodchuck</a:t>
                      </a:r>
                      <a:endParaRPr lang="en-US" sz="1800" b="1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800" dirty="0"/>
                        <a:t>Groundhog</a:t>
                      </a:r>
                      <a:endParaRPr dirty="0"/>
                    </a:p>
                    <a:p>
                      <a:pPr>
                        <a:defRPr/>
                      </a:pPr>
                      <a:r>
                        <a:rPr lang="en-US" sz="1800" dirty="0"/>
                        <a:t>woodchuck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T="45734" marB="4573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/>
              <a:t>Defining Min Edit Distance</a:t>
            </a:r>
            <a:endParaRPr sz="400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 dirty="0">
                <a:ea typeface="+mn-ea"/>
              </a:rPr>
              <a:t>For two strings</a:t>
            </a:r>
            <a:endParaRPr dirty="0"/>
          </a:p>
          <a:p>
            <a:pPr lvl="1">
              <a:defRPr/>
            </a:pPr>
            <a:r>
              <a:rPr lang="en-US" dirty="0">
                <a:latin typeface="+mj-lt"/>
                <a:ea typeface="ＭＳ Ｐゴシック"/>
              </a:rPr>
              <a:t>X</a:t>
            </a:r>
            <a:r>
              <a:rPr lang="en-US" dirty="0">
                <a:ea typeface="ＭＳ Ｐゴシック"/>
              </a:rPr>
              <a:t> of length </a:t>
            </a:r>
            <a:r>
              <a:rPr lang="en-US" i="1" dirty="0">
                <a:latin typeface="+mj-lt"/>
                <a:ea typeface="ＭＳ Ｐゴシック"/>
              </a:rPr>
              <a:t>n</a:t>
            </a:r>
            <a:r>
              <a:rPr lang="en-US" dirty="0">
                <a:ea typeface="ＭＳ Ｐゴシック"/>
              </a:rPr>
              <a:t> </a:t>
            </a:r>
            <a:endParaRPr dirty="0"/>
          </a:p>
          <a:p>
            <a:pPr lvl="1">
              <a:defRPr/>
            </a:pPr>
            <a:r>
              <a:rPr lang="en-US" dirty="0">
                <a:latin typeface="+mj-lt"/>
                <a:ea typeface="ＭＳ Ｐゴシック"/>
              </a:rPr>
              <a:t>Y</a:t>
            </a:r>
            <a:r>
              <a:rPr lang="en-US" dirty="0">
                <a:ea typeface="ＭＳ Ｐゴシック"/>
              </a:rPr>
              <a:t> of length </a:t>
            </a:r>
            <a:r>
              <a:rPr lang="en-US" i="1" dirty="0">
                <a:latin typeface="+mj-lt"/>
                <a:ea typeface="ＭＳ Ｐゴシック"/>
              </a:rPr>
              <a:t>m</a:t>
            </a:r>
            <a:endParaRPr lang="en-US" i="1" baseline="-25000" dirty="0">
              <a:latin typeface="+mj-lt"/>
              <a:ea typeface="ＭＳ Ｐゴシック"/>
            </a:endParaRPr>
          </a:p>
          <a:p>
            <a:pPr>
              <a:defRPr/>
            </a:pPr>
            <a:r>
              <a:rPr lang="en-US" dirty="0">
                <a:ea typeface="+mn-ea"/>
              </a:rPr>
              <a:t>We define </a:t>
            </a:r>
            <a:r>
              <a:rPr lang="en-US" dirty="0">
                <a:latin typeface="+mj-lt"/>
                <a:ea typeface="+mn-ea"/>
              </a:rPr>
              <a:t>D(</a:t>
            </a:r>
            <a:r>
              <a:rPr lang="en-US" i="1" dirty="0" err="1">
                <a:latin typeface="+mj-lt"/>
                <a:ea typeface="+mn-ea"/>
              </a:rPr>
              <a:t>i,j</a:t>
            </a:r>
            <a:r>
              <a:rPr lang="en-US" dirty="0">
                <a:latin typeface="+mj-lt"/>
                <a:ea typeface="+mn-ea"/>
              </a:rPr>
              <a:t>)</a:t>
            </a:r>
            <a:endParaRPr dirty="0"/>
          </a:p>
          <a:p>
            <a:pPr lvl="1">
              <a:defRPr/>
            </a:pPr>
            <a:r>
              <a:rPr lang="en-US" dirty="0">
                <a:ea typeface="ＭＳ Ｐゴシック"/>
              </a:rPr>
              <a:t>the edit distance between </a:t>
            </a:r>
            <a:r>
              <a:rPr lang="en-US" dirty="0">
                <a:latin typeface="+mj-lt"/>
                <a:ea typeface="ＭＳ Ｐゴシック"/>
              </a:rPr>
              <a:t>X[1..</a:t>
            </a:r>
            <a:r>
              <a:rPr lang="en-US" i="1" dirty="0">
                <a:latin typeface="+mj-lt"/>
                <a:ea typeface="ＭＳ Ｐゴシック"/>
              </a:rPr>
              <a:t>i</a:t>
            </a:r>
            <a:r>
              <a:rPr lang="en-US" dirty="0">
                <a:latin typeface="+mj-lt"/>
                <a:ea typeface="ＭＳ Ｐゴシック"/>
              </a:rPr>
              <a:t>]</a:t>
            </a:r>
            <a:r>
              <a:rPr lang="en-US" dirty="0">
                <a:ea typeface="ＭＳ Ｐゴシック"/>
              </a:rPr>
              <a:t> and </a:t>
            </a:r>
            <a:r>
              <a:rPr lang="en-US" dirty="0">
                <a:latin typeface="+mj-lt"/>
                <a:ea typeface="ＭＳ Ｐゴシック"/>
              </a:rPr>
              <a:t>Y[1..</a:t>
            </a:r>
            <a:r>
              <a:rPr lang="en-US" i="1" dirty="0">
                <a:latin typeface="+mj-lt"/>
                <a:ea typeface="ＭＳ Ｐゴシック"/>
              </a:rPr>
              <a:t>j</a:t>
            </a:r>
            <a:r>
              <a:rPr lang="en-US" dirty="0">
                <a:latin typeface="+mj-lt"/>
                <a:ea typeface="ＭＳ Ｐゴシック"/>
              </a:rPr>
              <a:t>]</a:t>
            </a:r>
            <a:r>
              <a:rPr lang="en-US" dirty="0">
                <a:ea typeface="ＭＳ Ｐゴシック"/>
              </a:rPr>
              <a:t> </a:t>
            </a:r>
            <a:endParaRPr dirty="0"/>
          </a:p>
          <a:p>
            <a:pPr lvl="2">
              <a:defRPr/>
            </a:pPr>
            <a:r>
              <a:rPr lang="en-US" sz="2200" dirty="0">
                <a:ea typeface="ＭＳ Ｐゴシック"/>
              </a:rPr>
              <a:t>i.e., the first </a:t>
            </a:r>
            <a:r>
              <a:rPr lang="en-US" sz="2200" i="1" dirty="0" err="1">
                <a:latin typeface="+mj-lt"/>
                <a:ea typeface="ＭＳ Ｐゴシック"/>
              </a:rPr>
              <a:t>i</a:t>
            </a:r>
            <a:r>
              <a:rPr lang="en-US" sz="2200" dirty="0">
                <a:ea typeface="ＭＳ Ｐゴシック"/>
              </a:rPr>
              <a:t> characters of </a:t>
            </a:r>
            <a:r>
              <a:rPr lang="en-US" sz="2200" dirty="0">
                <a:latin typeface="+mj-lt"/>
                <a:ea typeface="ＭＳ Ｐゴシック"/>
              </a:rPr>
              <a:t>X</a:t>
            </a:r>
            <a:r>
              <a:rPr lang="en-US" sz="2200" dirty="0">
                <a:ea typeface="ＭＳ Ｐゴシック"/>
              </a:rPr>
              <a:t> and the first </a:t>
            </a:r>
            <a:r>
              <a:rPr lang="en-US" sz="2200" i="1" dirty="0">
                <a:latin typeface="+mj-lt"/>
                <a:ea typeface="ＭＳ Ｐゴシック"/>
              </a:rPr>
              <a:t>j</a:t>
            </a:r>
            <a:r>
              <a:rPr lang="en-US" sz="2200" dirty="0">
                <a:ea typeface="ＭＳ Ｐゴシック"/>
              </a:rPr>
              <a:t> characters of </a:t>
            </a:r>
            <a:r>
              <a:rPr lang="en-US" sz="2200" dirty="0">
                <a:latin typeface="+mj-lt"/>
                <a:ea typeface="ＭＳ Ｐゴシック"/>
              </a:rPr>
              <a:t>Y</a:t>
            </a:r>
            <a:endParaRPr dirty="0"/>
          </a:p>
          <a:p>
            <a:pPr lvl="1">
              <a:defRPr/>
            </a:pPr>
            <a:r>
              <a:rPr lang="en-US" dirty="0">
                <a:ea typeface="ＭＳ Ｐゴシック"/>
              </a:rPr>
              <a:t>The edit distance between </a:t>
            </a:r>
            <a:r>
              <a:rPr lang="en-US" dirty="0">
                <a:latin typeface="+mj-lt"/>
                <a:ea typeface="ＭＳ Ｐゴシック"/>
              </a:rPr>
              <a:t>X</a:t>
            </a:r>
            <a:r>
              <a:rPr lang="en-US" dirty="0">
                <a:ea typeface="ＭＳ Ｐゴシック"/>
              </a:rPr>
              <a:t> and </a:t>
            </a:r>
            <a:r>
              <a:rPr lang="en-US" dirty="0">
                <a:latin typeface="+mj-lt"/>
                <a:ea typeface="ＭＳ Ｐゴシック"/>
              </a:rPr>
              <a:t>Y</a:t>
            </a:r>
            <a:r>
              <a:rPr lang="en-US" dirty="0">
                <a:ea typeface="ＭＳ Ｐゴシック"/>
              </a:rPr>
              <a:t> is thus </a:t>
            </a:r>
            <a:r>
              <a:rPr lang="en-US" dirty="0">
                <a:latin typeface="+mj-lt"/>
                <a:ea typeface="ＭＳ Ｐゴシック"/>
              </a:rPr>
              <a:t>D(</a:t>
            </a:r>
            <a:r>
              <a:rPr lang="en-US" i="1" dirty="0" err="1">
                <a:latin typeface="+mj-lt"/>
                <a:ea typeface="ＭＳ Ｐゴシック"/>
              </a:rPr>
              <a:t>n,m</a:t>
            </a:r>
            <a:r>
              <a:rPr lang="en-US" dirty="0">
                <a:latin typeface="+mj-lt"/>
                <a:ea typeface="ＭＳ Ｐゴシック"/>
              </a:rPr>
              <a:t>)</a:t>
            </a:r>
            <a:endParaRPr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sz="quarter"/>
          </p:nvPr>
        </p:nvSpPr>
        <p:spPr bwMode="auto">
          <a:xfrm>
            <a:off x="1600200" y="1256016"/>
            <a:ext cx="7010399" cy="974783"/>
          </a:xfrm>
        </p:spPr>
        <p:txBody>
          <a:bodyPr/>
          <a:lstStyle/>
          <a:p>
            <a:pPr>
              <a:defRPr/>
            </a:pPr>
            <a:r>
              <a:rPr lang="en-US" sz="5400" dirty="0"/>
              <a:t>Minimum Edit Distance</a:t>
            </a:r>
            <a:endParaRPr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3059832" y="3078187"/>
            <a:ext cx="4267200" cy="1287000"/>
          </a:xfrm>
        </p:spPr>
        <p:txBody>
          <a:bodyPr/>
          <a:lstStyle/>
          <a:p>
            <a:pPr>
              <a:defRPr/>
            </a:pPr>
            <a:endParaRPr lang="en-US">
              <a:solidFill>
                <a:srgbClr val="A50021"/>
              </a:solidFill>
              <a:latin typeface="Calibri"/>
              <a:ea typeface="+mn-ea"/>
            </a:endParaRPr>
          </a:p>
          <a:p>
            <a:pPr>
              <a:spcAft>
                <a:spcPts val="600"/>
              </a:spcAft>
              <a:defRPr/>
            </a:pPr>
            <a:r>
              <a:rPr lang="en-US" sz="3200">
                <a:solidFill>
                  <a:srgbClr val="A50021"/>
                </a:solidFill>
                <a:latin typeface="Calibri"/>
                <a:ea typeface="+mn-ea"/>
              </a:rPr>
              <a:t>Definition of Minimum Edit Distance</a:t>
            </a:r>
            <a:endParaRPr lang="en-US" sz="3200">
              <a:latin typeface="Calibri"/>
              <a:ea typeface="+mn-ea"/>
            </a:endParaRPr>
          </a:p>
          <a:p>
            <a:pPr>
              <a:defRPr/>
            </a:pPr>
            <a:endParaRPr lang="en-US">
              <a:latin typeface="Calibri"/>
              <a:ea typeface="+mn-ea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259632" y="0"/>
            <a:ext cx="7960568" cy="600600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Dynamic Programming for Minimum Edit Distance</a:t>
            </a:r>
            <a:endParaRPr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1259632" y="943799"/>
            <a:ext cx="7579568" cy="39611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ea typeface="+mn-ea"/>
              </a:rPr>
              <a:t>Dynamic programming</a:t>
            </a:r>
            <a:r>
              <a:rPr lang="en-US" dirty="0">
                <a:ea typeface="+mn-ea"/>
              </a:rPr>
              <a:t>: A tabular computation of </a:t>
            </a:r>
            <a:r>
              <a:rPr lang="en-US" dirty="0">
                <a:latin typeface="+mj-lt"/>
                <a:ea typeface="+mn-ea"/>
              </a:rPr>
              <a:t>D(</a:t>
            </a:r>
            <a:r>
              <a:rPr lang="en-US" i="1" dirty="0" err="1">
                <a:latin typeface="+mj-lt"/>
                <a:ea typeface="+mn-ea"/>
              </a:rPr>
              <a:t>n,m</a:t>
            </a:r>
            <a:r>
              <a:rPr lang="en-US" dirty="0">
                <a:latin typeface="+mj-lt"/>
                <a:ea typeface="+mn-ea"/>
              </a:rPr>
              <a:t>)</a:t>
            </a:r>
            <a:endParaRPr lang="en-US" b="1" dirty="0">
              <a:latin typeface="+mj-lt"/>
              <a:ea typeface="+mn-ea"/>
            </a:endParaRPr>
          </a:p>
          <a:p>
            <a:pPr>
              <a:defRPr/>
            </a:pPr>
            <a:r>
              <a:rPr lang="en-US" dirty="0">
                <a:ea typeface="+mn-ea"/>
              </a:rPr>
              <a:t>Solving problems by combining solutions to sub-problems.</a:t>
            </a:r>
            <a:endParaRPr dirty="0"/>
          </a:p>
          <a:p>
            <a:pPr>
              <a:defRPr/>
            </a:pPr>
            <a:r>
              <a:rPr lang="en-US" dirty="0">
                <a:ea typeface="+mn-ea"/>
              </a:rPr>
              <a:t>Bottom-up</a:t>
            </a:r>
            <a:endParaRPr dirty="0"/>
          </a:p>
          <a:p>
            <a:pPr lvl="1">
              <a:defRPr/>
            </a:pPr>
            <a:r>
              <a:rPr lang="en-US" dirty="0">
                <a:ea typeface="ＭＳ Ｐゴシック"/>
              </a:rPr>
              <a:t>We compute </a:t>
            </a:r>
            <a:r>
              <a:rPr lang="en-US" dirty="0">
                <a:latin typeface="+mj-lt"/>
                <a:ea typeface="ＭＳ Ｐゴシック"/>
              </a:rPr>
              <a:t>D(</a:t>
            </a:r>
            <a:r>
              <a:rPr lang="en-US" i="1" dirty="0" err="1">
                <a:latin typeface="+mj-lt"/>
                <a:ea typeface="ＭＳ Ｐゴシック"/>
              </a:rPr>
              <a:t>i</a:t>
            </a:r>
            <a:r>
              <a:rPr lang="en-US" dirty="0" err="1">
                <a:latin typeface="+mj-lt"/>
                <a:ea typeface="ＭＳ Ｐゴシック"/>
              </a:rPr>
              <a:t>,</a:t>
            </a:r>
            <a:r>
              <a:rPr lang="en-US" i="1" dirty="0" err="1">
                <a:latin typeface="+mj-lt"/>
                <a:ea typeface="ＭＳ Ｐゴシック"/>
              </a:rPr>
              <a:t>j</a:t>
            </a:r>
            <a:r>
              <a:rPr lang="en-US" dirty="0">
                <a:latin typeface="+mj-lt"/>
                <a:ea typeface="ＭＳ Ｐゴシック"/>
              </a:rPr>
              <a:t>)</a:t>
            </a:r>
            <a:r>
              <a:rPr lang="en-US" dirty="0">
                <a:ea typeface="ＭＳ Ｐゴシック"/>
              </a:rPr>
              <a:t> for small </a:t>
            </a:r>
            <a:r>
              <a:rPr lang="en-US" i="1" dirty="0" err="1">
                <a:latin typeface="+mj-lt"/>
                <a:ea typeface="ＭＳ Ｐゴシック"/>
              </a:rPr>
              <a:t>i,j</a:t>
            </a:r>
            <a:r>
              <a:rPr lang="en-US" i="1" dirty="0">
                <a:ea typeface="ＭＳ Ｐゴシック"/>
              </a:rPr>
              <a:t> </a:t>
            </a:r>
            <a:endParaRPr dirty="0"/>
          </a:p>
          <a:p>
            <a:pPr lvl="1">
              <a:defRPr/>
            </a:pPr>
            <a:r>
              <a:rPr lang="en-US" dirty="0">
                <a:ea typeface="ＭＳ Ｐゴシック"/>
              </a:rPr>
              <a:t>And compute larger </a:t>
            </a:r>
            <a:r>
              <a:rPr lang="en-US" dirty="0">
                <a:latin typeface="+mj-lt"/>
                <a:ea typeface="ＭＳ Ｐゴシック"/>
              </a:rPr>
              <a:t>D(</a:t>
            </a:r>
            <a:r>
              <a:rPr lang="en-US" i="1" dirty="0" err="1">
                <a:latin typeface="+mj-lt"/>
                <a:ea typeface="ＭＳ Ｐゴシック"/>
              </a:rPr>
              <a:t>i</a:t>
            </a:r>
            <a:r>
              <a:rPr lang="en-US" dirty="0" err="1">
                <a:latin typeface="+mj-lt"/>
                <a:ea typeface="ＭＳ Ｐゴシック"/>
              </a:rPr>
              <a:t>,</a:t>
            </a:r>
            <a:r>
              <a:rPr lang="en-US" i="1" dirty="0" err="1">
                <a:latin typeface="+mj-lt"/>
                <a:ea typeface="ＭＳ Ｐゴシック"/>
              </a:rPr>
              <a:t>j</a:t>
            </a:r>
            <a:r>
              <a:rPr lang="en-US" dirty="0">
                <a:latin typeface="+mj-lt"/>
                <a:ea typeface="ＭＳ Ｐゴシック"/>
              </a:rPr>
              <a:t>)</a:t>
            </a:r>
            <a:r>
              <a:rPr lang="en-US" dirty="0">
                <a:ea typeface="ＭＳ Ｐゴシック"/>
              </a:rPr>
              <a:t> based on previously computed smaller values</a:t>
            </a:r>
            <a:endParaRPr dirty="0"/>
          </a:p>
          <a:p>
            <a:pPr lvl="1">
              <a:defRPr/>
            </a:pPr>
            <a:r>
              <a:rPr lang="en-US" dirty="0">
                <a:ea typeface="ＭＳ Ｐゴシック"/>
              </a:rPr>
              <a:t>i.e., compute </a:t>
            </a:r>
            <a:r>
              <a:rPr lang="en-US" dirty="0">
                <a:latin typeface="+mj-lt"/>
                <a:ea typeface="ＭＳ Ｐゴシック"/>
              </a:rPr>
              <a:t>D(</a:t>
            </a:r>
            <a:r>
              <a:rPr lang="en-US" i="1" dirty="0" err="1">
                <a:latin typeface="+mj-lt"/>
                <a:ea typeface="ＭＳ Ｐゴシック"/>
              </a:rPr>
              <a:t>i,j</a:t>
            </a:r>
            <a:r>
              <a:rPr lang="en-US" dirty="0">
                <a:latin typeface="+mj-lt"/>
                <a:ea typeface="ＭＳ Ｐゴシック"/>
              </a:rPr>
              <a:t>)</a:t>
            </a:r>
            <a:r>
              <a:rPr lang="en-US" dirty="0">
                <a:ea typeface="ＭＳ Ｐゴシック"/>
              </a:rPr>
              <a:t> for all </a:t>
            </a:r>
            <a:r>
              <a:rPr lang="en-US" i="1" dirty="0" err="1">
                <a:latin typeface="+mj-lt"/>
                <a:ea typeface="ＭＳ Ｐゴシック"/>
              </a:rPr>
              <a:t>i</a:t>
            </a:r>
            <a:r>
              <a:rPr lang="en-US" dirty="0">
                <a:latin typeface="+mj-lt"/>
                <a:ea typeface="ＭＳ Ｐゴシック"/>
              </a:rPr>
              <a:t> (0 &lt; </a:t>
            </a:r>
            <a:r>
              <a:rPr lang="en-US" i="1" dirty="0" err="1">
                <a:latin typeface="+mj-lt"/>
                <a:ea typeface="ＭＳ Ｐゴシック"/>
              </a:rPr>
              <a:t>i</a:t>
            </a:r>
            <a:r>
              <a:rPr lang="en-US" dirty="0">
                <a:latin typeface="+mj-lt"/>
                <a:ea typeface="ＭＳ Ｐゴシック"/>
              </a:rPr>
              <a:t> &lt; n)</a:t>
            </a:r>
            <a:r>
              <a:rPr lang="en-US" dirty="0">
                <a:ea typeface="ＭＳ Ｐゴシック"/>
              </a:rPr>
              <a:t>  and</a:t>
            </a:r>
            <a:r>
              <a:rPr lang="en-US" i="1" dirty="0">
                <a:ea typeface="ＭＳ Ｐゴシック"/>
              </a:rPr>
              <a:t> </a:t>
            </a:r>
            <a:r>
              <a:rPr lang="en-US" i="1" dirty="0">
                <a:latin typeface="+mj-lt"/>
                <a:ea typeface="ＭＳ Ｐゴシック"/>
              </a:rPr>
              <a:t>j </a:t>
            </a:r>
            <a:r>
              <a:rPr lang="en-US" dirty="0">
                <a:latin typeface="+mj-lt"/>
                <a:ea typeface="ＭＳ Ｐゴシック"/>
              </a:rPr>
              <a:t>(0 &lt; j &lt; m)</a:t>
            </a:r>
            <a:endParaRPr dirty="0"/>
          </a:p>
          <a:p>
            <a:pPr>
              <a:defRPr/>
            </a:pPr>
            <a:endParaRPr lang="en-US" dirty="0">
              <a:ea typeface="+mn-ea"/>
            </a:endParaRPr>
          </a:p>
          <a:p>
            <a:pPr>
              <a:defRPr/>
            </a:pPr>
            <a:endParaRPr lang="en-US" baseline="-25000" dirty="0">
              <a:ea typeface="+mn-ea"/>
            </a:endParaRPr>
          </a:p>
          <a:p>
            <a:pPr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/>
              <a:t>Defining Min Edit Distance</a:t>
            </a:r>
            <a:endParaRPr sz="400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1088629" y="876411"/>
            <a:ext cx="7443811" cy="3603600"/>
          </a:xfrm>
        </p:spPr>
        <p:txBody>
          <a:bodyPr/>
          <a:lstStyle/>
          <a:p>
            <a:pPr>
              <a:defRPr/>
            </a:pPr>
            <a:r>
              <a:rPr lang="en-US" dirty="0"/>
              <a:t>Base conditions:</a:t>
            </a:r>
            <a:endParaRPr dirty="0"/>
          </a:p>
          <a:p>
            <a:pPr lvl="1">
              <a:defRPr/>
            </a:pPr>
            <a:r>
              <a:rPr lang="en-US" i="1" dirty="0">
                <a:latin typeface="Times New Roman"/>
              </a:rPr>
              <a:t>D</a:t>
            </a:r>
            <a:r>
              <a:rPr lang="en-US" dirty="0">
                <a:latin typeface="Times New Roman"/>
              </a:rPr>
              <a:t>(</a:t>
            </a:r>
            <a:r>
              <a:rPr lang="en-US" i="1" dirty="0" err="1">
                <a:latin typeface="Times New Roman"/>
              </a:rPr>
              <a:t>i</a:t>
            </a:r>
            <a:r>
              <a:rPr lang="en-US" dirty="0">
                <a:latin typeface="Times New Roman"/>
              </a:rPr>
              <a:t>, 0) = </a:t>
            </a:r>
            <a:r>
              <a:rPr lang="en-US" i="1" dirty="0" err="1">
                <a:latin typeface="Times New Roman"/>
              </a:rPr>
              <a:t>i</a:t>
            </a:r>
            <a:endParaRPr dirty="0"/>
          </a:p>
          <a:p>
            <a:pPr lvl="1" algn="just">
              <a:defRPr/>
            </a:pPr>
            <a:r>
              <a:rPr lang="en-US" i="1" dirty="0">
                <a:latin typeface="Times New Roman"/>
              </a:rPr>
              <a:t>D</a:t>
            </a:r>
            <a:r>
              <a:rPr lang="en-US" dirty="0">
                <a:latin typeface="Times New Roman"/>
              </a:rPr>
              <a:t>(0, </a:t>
            </a:r>
            <a:r>
              <a:rPr lang="en-US" i="1" dirty="0">
                <a:latin typeface="Times New Roman"/>
              </a:rPr>
              <a:t>j</a:t>
            </a:r>
            <a:r>
              <a:rPr lang="en-US" dirty="0">
                <a:latin typeface="Times New Roman"/>
              </a:rPr>
              <a:t>) = </a:t>
            </a:r>
            <a:r>
              <a:rPr lang="en-US" i="1" dirty="0">
                <a:latin typeface="Times New Roman"/>
              </a:rPr>
              <a:t>j</a:t>
            </a:r>
            <a:endParaRPr dirty="0"/>
          </a:p>
          <a:p>
            <a:pPr lvl="1" algn="just">
              <a:defRPr/>
            </a:pPr>
            <a:endParaRPr lang="en-US" i="1" dirty="0"/>
          </a:p>
          <a:p>
            <a:pPr lvl="1" algn="just">
              <a:defRPr/>
            </a:pPr>
            <a:r>
              <a:rPr lang="en-US" dirty="0"/>
              <a:t>Recurrence Relation</a:t>
            </a:r>
            <a:r>
              <a:rPr lang="en-US" i="1" dirty="0"/>
              <a:t>:</a:t>
            </a:r>
            <a:endParaRPr dirty="0"/>
          </a:p>
          <a:p>
            <a:pPr lvl="1" algn="just">
              <a:buFont typeface="Wingdings"/>
              <a:buNone/>
              <a:defRPr/>
            </a:pPr>
            <a:r>
              <a:rPr lang="en-US" i="1" dirty="0">
                <a:latin typeface="Times New Roman"/>
              </a:rPr>
              <a:t>             </a:t>
            </a:r>
            <a:r>
              <a:rPr lang="en-US" dirty="0">
                <a:latin typeface="Times New Roman"/>
              </a:rPr>
              <a:t>              </a:t>
            </a:r>
            <a:r>
              <a:rPr lang="en-US" i="1" dirty="0">
                <a:latin typeface="Times New Roman"/>
              </a:rPr>
              <a:t>D</a:t>
            </a:r>
            <a:r>
              <a:rPr lang="en-US" dirty="0">
                <a:latin typeface="Times New Roman"/>
              </a:rPr>
              <a:t>(</a:t>
            </a:r>
            <a:r>
              <a:rPr lang="en-US" i="1" dirty="0">
                <a:latin typeface="Times New Roman"/>
              </a:rPr>
              <a:t>i</a:t>
            </a:r>
            <a:r>
              <a:rPr lang="en-US" dirty="0">
                <a:latin typeface="Times New Roman"/>
              </a:rPr>
              <a:t>-1, </a:t>
            </a:r>
            <a:r>
              <a:rPr lang="en-US" i="1" dirty="0">
                <a:latin typeface="Times New Roman"/>
              </a:rPr>
              <a:t>j</a:t>
            </a:r>
            <a:r>
              <a:rPr lang="en-US" dirty="0">
                <a:latin typeface="Times New Roman"/>
              </a:rPr>
              <a:t>) + 1</a:t>
            </a:r>
            <a:endParaRPr dirty="0"/>
          </a:p>
          <a:p>
            <a:pPr lvl="1" algn="just">
              <a:defRPr/>
            </a:pPr>
            <a:r>
              <a:rPr lang="en-US" i="1" dirty="0">
                <a:latin typeface="Times New Roman"/>
              </a:rPr>
              <a:t>D</a:t>
            </a:r>
            <a:r>
              <a:rPr lang="en-US" dirty="0">
                <a:latin typeface="Times New Roman"/>
              </a:rPr>
              <a:t>(</a:t>
            </a:r>
            <a:r>
              <a:rPr lang="en-US" i="1" dirty="0" err="1">
                <a:latin typeface="Times New Roman"/>
              </a:rPr>
              <a:t>i</a:t>
            </a:r>
            <a:r>
              <a:rPr lang="en-US" i="1" dirty="0">
                <a:latin typeface="Times New Roman"/>
              </a:rPr>
              <a:t>, j</a:t>
            </a:r>
            <a:r>
              <a:rPr lang="en-US" dirty="0">
                <a:latin typeface="Times New Roman"/>
              </a:rPr>
              <a:t>) = min   </a:t>
            </a:r>
            <a:r>
              <a:rPr lang="en-US" i="1" dirty="0">
                <a:latin typeface="Times New Roman"/>
              </a:rPr>
              <a:t>D</a:t>
            </a:r>
            <a:r>
              <a:rPr lang="en-US" dirty="0">
                <a:latin typeface="Times New Roman"/>
              </a:rPr>
              <a:t>(</a:t>
            </a:r>
            <a:r>
              <a:rPr lang="en-US" i="1" dirty="0" err="1">
                <a:latin typeface="Times New Roman"/>
              </a:rPr>
              <a:t>i</a:t>
            </a:r>
            <a:r>
              <a:rPr lang="en-US" dirty="0">
                <a:latin typeface="Times New Roman"/>
              </a:rPr>
              <a:t>, </a:t>
            </a:r>
            <a:r>
              <a:rPr lang="en-US" i="1" dirty="0">
                <a:latin typeface="Times New Roman"/>
              </a:rPr>
              <a:t>j</a:t>
            </a:r>
            <a:r>
              <a:rPr lang="en-US" dirty="0">
                <a:latin typeface="Times New Roman"/>
              </a:rPr>
              <a:t>-1) + 1</a:t>
            </a:r>
            <a:endParaRPr dirty="0"/>
          </a:p>
          <a:p>
            <a:pPr lvl="1" algn="just">
              <a:buFont typeface="Wingdings"/>
              <a:buNone/>
              <a:defRPr/>
            </a:pPr>
            <a:r>
              <a:rPr lang="en-US" dirty="0">
                <a:latin typeface="Times New Roman"/>
              </a:rPr>
              <a:t>                           </a:t>
            </a:r>
            <a:r>
              <a:rPr lang="en-US" i="1" dirty="0">
                <a:latin typeface="Times New Roman"/>
              </a:rPr>
              <a:t>D</a:t>
            </a:r>
            <a:r>
              <a:rPr lang="en-US" dirty="0">
                <a:latin typeface="Times New Roman"/>
              </a:rPr>
              <a:t>(</a:t>
            </a:r>
            <a:r>
              <a:rPr lang="en-US" i="1" dirty="0">
                <a:latin typeface="Times New Roman"/>
              </a:rPr>
              <a:t>i</a:t>
            </a:r>
            <a:r>
              <a:rPr lang="en-US" dirty="0">
                <a:latin typeface="Times New Roman"/>
              </a:rPr>
              <a:t>-1, </a:t>
            </a:r>
            <a:r>
              <a:rPr lang="en-US" i="1" dirty="0">
                <a:latin typeface="Times New Roman"/>
              </a:rPr>
              <a:t>j</a:t>
            </a:r>
            <a:r>
              <a:rPr lang="en-US" dirty="0">
                <a:latin typeface="Times New Roman"/>
              </a:rPr>
              <a:t>-1) +   2  if </a:t>
            </a:r>
            <a:r>
              <a:rPr lang="en-US" i="1" dirty="0">
                <a:latin typeface="Times New Roman"/>
              </a:rPr>
              <a:t>S</a:t>
            </a:r>
            <a:r>
              <a:rPr lang="en-US" baseline="-25000" dirty="0">
                <a:latin typeface="Times New Roman"/>
              </a:rPr>
              <a:t>1</a:t>
            </a:r>
            <a:r>
              <a:rPr lang="en-US" dirty="0">
                <a:latin typeface="Times New Roman"/>
              </a:rPr>
              <a:t>(</a:t>
            </a:r>
            <a:r>
              <a:rPr lang="en-US" i="1" dirty="0" err="1">
                <a:latin typeface="Times New Roman"/>
              </a:rPr>
              <a:t>i</a:t>
            </a:r>
            <a:r>
              <a:rPr lang="en-US" dirty="0">
                <a:latin typeface="Times New Roman"/>
              </a:rPr>
              <a:t>) ≠ </a:t>
            </a:r>
            <a:r>
              <a:rPr lang="en-US" i="1" dirty="0">
                <a:latin typeface="Times New Roman"/>
              </a:rPr>
              <a:t>S</a:t>
            </a:r>
            <a:r>
              <a:rPr lang="en-US" baseline="-25000" dirty="0">
                <a:latin typeface="Times New Roman"/>
              </a:rPr>
              <a:t>2</a:t>
            </a:r>
            <a:r>
              <a:rPr lang="en-US" dirty="0">
                <a:latin typeface="Times New Roman"/>
              </a:rPr>
              <a:t>(</a:t>
            </a:r>
            <a:r>
              <a:rPr lang="en-US" i="1" dirty="0">
                <a:latin typeface="Times New Roman"/>
              </a:rPr>
              <a:t>j</a:t>
            </a:r>
            <a:r>
              <a:rPr lang="en-US" dirty="0">
                <a:latin typeface="Times New Roman"/>
              </a:rPr>
              <a:t>)   </a:t>
            </a:r>
            <a:endParaRPr dirty="0"/>
          </a:p>
          <a:p>
            <a:pPr lvl="1" algn="just">
              <a:buFont typeface="Wingdings"/>
              <a:buNone/>
              <a:defRPr/>
            </a:pPr>
            <a:r>
              <a:rPr lang="en-US" dirty="0">
                <a:latin typeface="Times New Roman"/>
              </a:rPr>
              <a:t>                                                  0  if </a:t>
            </a:r>
            <a:r>
              <a:rPr lang="en-US" i="1" dirty="0">
                <a:latin typeface="Times New Roman"/>
              </a:rPr>
              <a:t>S</a:t>
            </a:r>
            <a:r>
              <a:rPr lang="en-US" baseline="-25000" dirty="0">
                <a:latin typeface="Times New Roman"/>
              </a:rPr>
              <a:t>1</a:t>
            </a:r>
            <a:r>
              <a:rPr lang="en-US" dirty="0">
                <a:latin typeface="Times New Roman"/>
              </a:rPr>
              <a:t>(</a:t>
            </a:r>
            <a:r>
              <a:rPr lang="en-US" i="1" dirty="0" err="1">
                <a:latin typeface="Times New Roman"/>
              </a:rPr>
              <a:t>i</a:t>
            </a:r>
            <a:r>
              <a:rPr lang="en-US" dirty="0">
                <a:latin typeface="Times New Roman"/>
              </a:rPr>
              <a:t>) = </a:t>
            </a:r>
            <a:r>
              <a:rPr lang="en-US" i="1" dirty="0">
                <a:latin typeface="Times New Roman"/>
              </a:rPr>
              <a:t>S</a:t>
            </a:r>
            <a:r>
              <a:rPr lang="en-US" baseline="-25000" dirty="0">
                <a:latin typeface="Times New Roman"/>
              </a:rPr>
              <a:t>2</a:t>
            </a:r>
            <a:r>
              <a:rPr lang="en-US" dirty="0">
                <a:latin typeface="Times New Roman"/>
              </a:rPr>
              <a:t>(</a:t>
            </a:r>
            <a:r>
              <a:rPr lang="en-US" i="1" dirty="0">
                <a:latin typeface="Times New Roman"/>
              </a:rPr>
              <a:t>j</a:t>
            </a:r>
            <a:r>
              <a:rPr lang="en-US" dirty="0">
                <a:latin typeface="Times New Roman"/>
              </a:rPr>
              <a:t>)</a:t>
            </a:r>
            <a:endParaRPr dirty="0"/>
          </a:p>
        </p:txBody>
      </p:sp>
      <p:sp>
        <p:nvSpPr>
          <p:cNvPr id="6" name="AutoShape 5"/>
          <p:cNvSpPr/>
          <p:nvPr/>
        </p:nvSpPr>
        <p:spPr bwMode="auto">
          <a:xfrm>
            <a:off x="2966616" y="2748627"/>
            <a:ext cx="152400" cy="1086800"/>
          </a:xfrm>
          <a:prstGeom prst="leftBrace">
            <a:avLst>
              <a:gd name="adj1" fmla="val 37516"/>
              <a:gd name="adj2" fmla="val 50000"/>
            </a:avLst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 algn="ctr">
              <a:defRPr/>
            </a:pPr>
            <a:endParaRPr lang="en-US" sz="2400">
              <a:solidFill>
                <a:srgbClr val="000066"/>
              </a:solidFill>
              <a:latin typeface="Times New Roman"/>
            </a:endParaRPr>
          </a:p>
        </p:txBody>
      </p:sp>
      <p:sp>
        <p:nvSpPr>
          <p:cNvPr id="7" name="AutoShape 5"/>
          <p:cNvSpPr/>
          <p:nvPr/>
        </p:nvSpPr>
        <p:spPr bwMode="auto">
          <a:xfrm>
            <a:off x="4467984" y="3463627"/>
            <a:ext cx="76200" cy="743600"/>
          </a:xfrm>
          <a:prstGeom prst="leftBrace">
            <a:avLst>
              <a:gd name="adj1" fmla="val 37495"/>
              <a:gd name="adj2" fmla="val 50000"/>
            </a:avLst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 algn="ctr">
              <a:defRPr/>
            </a:pPr>
            <a:endParaRPr lang="en-US" sz="2400">
              <a:solidFill>
                <a:srgbClr val="000066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/>
              <a:t>Complexity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 dirty="0"/>
              <a:t>Computational cost of recursively computing </a:t>
            </a:r>
            <a:r>
              <a:rPr lang="en-US" i="1" dirty="0">
                <a:latin typeface="+mj-lt"/>
              </a:rPr>
              <a:t>D</a:t>
            </a:r>
            <a:r>
              <a:rPr lang="en-US" dirty="0">
                <a:latin typeface="+mj-lt"/>
              </a:rPr>
              <a:t>(</a:t>
            </a:r>
            <a:r>
              <a:rPr lang="en-US" i="1" dirty="0">
                <a:latin typeface="+mj-lt"/>
              </a:rPr>
              <a:t>n, m</a:t>
            </a:r>
            <a:r>
              <a:rPr lang="en-US" dirty="0">
                <a:latin typeface="+mj-lt"/>
              </a:rPr>
              <a:t>)</a:t>
            </a:r>
            <a:r>
              <a:rPr lang="en-US" dirty="0"/>
              <a:t>:</a:t>
            </a:r>
            <a:endParaRPr dirty="0"/>
          </a:p>
          <a:p>
            <a:pPr lvl="1">
              <a:defRPr/>
            </a:pPr>
            <a:r>
              <a:rPr lang="en-US" dirty="0">
                <a:latin typeface="Script MT Bold"/>
              </a:rPr>
              <a:t>O</a:t>
            </a:r>
            <a:r>
              <a:rPr lang="en-US" dirty="0">
                <a:latin typeface="+mj-lt"/>
              </a:rPr>
              <a:t>(3</a:t>
            </a:r>
            <a:r>
              <a:rPr lang="en-US" baseline="30000" dirty="0">
                <a:latin typeface="+mj-lt"/>
              </a:rPr>
              <a:t>min(</a:t>
            </a:r>
            <a:r>
              <a:rPr lang="en-US" i="1" baseline="30000" dirty="0">
                <a:latin typeface="+mj-lt"/>
              </a:rPr>
              <a:t>n</a:t>
            </a:r>
            <a:r>
              <a:rPr lang="en-US" baseline="30000" dirty="0">
                <a:latin typeface="+mj-lt"/>
              </a:rPr>
              <a:t>, </a:t>
            </a:r>
            <a:r>
              <a:rPr lang="en-US" i="1" baseline="30000" dirty="0">
                <a:latin typeface="+mj-lt"/>
              </a:rPr>
              <a:t>m</a:t>
            </a:r>
            <a:r>
              <a:rPr lang="en-US" baseline="30000" dirty="0">
                <a:latin typeface="+mj-lt"/>
              </a:rPr>
              <a:t>)</a:t>
            </a:r>
            <a:r>
              <a:rPr lang="en-US" dirty="0">
                <a:latin typeface="+mj-lt"/>
              </a:rPr>
              <a:t>)</a:t>
            </a:r>
            <a:endParaRPr dirty="0"/>
          </a:p>
          <a:p>
            <a:pPr lvl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 dirty="0"/>
              <a:t>Dynamic Programming</a:t>
            </a:r>
            <a:endParaRPr sz="32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 dirty="0">
                <a:ea typeface="+mn-ea"/>
              </a:rPr>
              <a:t>A tabular computation of </a:t>
            </a:r>
            <a:r>
              <a:rPr lang="en-US" i="1" dirty="0">
                <a:latin typeface="+mj-lt"/>
                <a:ea typeface="+mn-ea"/>
              </a:rPr>
              <a:t>D</a:t>
            </a:r>
            <a:r>
              <a:rPr lang="en-US" dirty="0">
                <a:latin typeface="+mj-lt"/>
                <a:ea typeface="+mn-ea"/>
              </a:rPr>
              <a:t>(</a:t>
            </a:r>
            <a:r>
              <a:rPr lang="en-US" i="1" dirty="0">
                <a:latin typeface="+mj-lt"/>
                <a:ea typeface="+mn-ea"/>
              </a:rPr>
              <a:t>n</a:t>
            </a:r>
            <a:r>
              <a:rPr lang="en-US" dirty="0">
                <a:latin typeface="+mj-lt"/>
                <a:ea typeface="+mn-ea"/>
              </a:rPr>
              <a:t>, </a:t>
            </a:r>
            <a:r>
              <a:rPr lang="en-US" i="1" dirty="0">
                <a:latin typeface="+mj-lt"/>
                <a:ea typeface="+mn-ea"/>
              </a:rPr>
              <a:t>m</a:t>
            </a:r>
            <a:r>
              <a:rPr lang="en-US" dirty="0">
                <a:latin typeface="+mj-lt"/>
                <a:ea typeface="+mn-ea"/>
              </a:rPr>
              <a:t>)</a:t>
            </a:r>
            <a:endParaRPr dirty="0"/>
          </a:p>
          <a:p>
            <a:pPr>
              <a:defRPr/>
            </a:pPr>
            <a:r>
              <a:rPr lang="en-US" dirty="0">
                <a:ea typeface="+mn-ea"/>
              </a:rPr>
              <a:t>Bottom-up</a:t>
            </a:r>
            <a:endParaRPr dirty="0"/>
          </a:p>
          <a:p>
            <a:pPr lvl="1">
              <a:defRPr/>
            </a:pPr>
            <a:r>
              <a:rPr lang="en-US" dirty="0">
                <a:ea typeface="ＭＳ Ｐゴシック"/>
              </a:rPr>
              <a:t>We compute </a:t>
            </a:r>
            <a:r>
              <a:rPr lang="en-US" i="1" dirty="0">
                <a:latin typeface="+mj-lt"/>
                <a:ea typeface="ＭＳ Ｐゴシック"/>
              </a:rPr>
              <a:t>D</a:t>
            </a:r>
            <a:r>
              <a:rPr lang="en-US" dirty="0">
                <a:latin typeface="+mj-lt"/>
                <a:ea typeface="ＭＳ Ｐゴシック"/>
              </a:rPr>
              <a:t>(</a:t>
            </a:r>
            <a:r>
              <a:rPr lang="en-US" i="1" dirty="0" err="1">
                <a:latin typeface="+mj-lt"/>
                <a:ea typeface="ＭＳ Ｐゴシック"/>
              </a:rPr>
              <a:t>i</a:t>
            </a:r>
            <a:r>
              <a:rPr lang="en-US" dirty="0">
                <a:latin typeface="+mj-lt"/>
                <a:ea typeface="ＭＳ Ｐゴシック"/>
              </a:rPr>
              <a:t>, </a:t>
            </a:r>
            <a:r>
              <a:rPr lang="en-US" i="1" dirty="0">
                <a:latin typeface="+mj-lt"/>
                <a:ea typeface="ＭＳ Ｐゴシック"/>
              </a:rPr>
              <a:t>j</a:t>
            </a:r>
            <a:r>
              <a:rPr lang="en-US" dirty="0">
                <a:latin typeface="+mj-lt"/>
                <a:ea typeface="ＭＳ Ｐゴシック"/>
              </a:rPr>
              <a:t>)</a:t>
            </a:r>
            <a:r>
              <a:rPr lang="en-US" dirty="0">
                <a:ea typeface="ＭＳ Ｐゴシック"/>
              </a:rPr>
              <a:t> for small </a:t>
            </a:r>
            <a:r>
              <a:rPr lang="en-US" i="1" dirty="0" err="1">
                <a:latin typeface="+mj-lt"/>
                <a:ea typeface="ＭＳ Ｐゴシック"/>
              </a:rPr>
              <a:t>i</a:t>
            </a:r>
            <a:r>
              <a:rPr lang="en-US" dirty="0">
                <a:latin typeface="+mj-lt"/>
                <a:ea typeface="ＭＳ Ｐゴシック"/>
              </a:rPr>
              <a:t>, </a:t>
            </a:r>
            <a:r>
              <a:rPr lang="en-US" i="1" dirty="0">
                <a:latin typeface="+mj-lt"/>
                <a:ea typeface="ＭＳ Ｐゴシック"/>
              </a:rPr>
              <a:t>j</a:t>
            </a:r>
            <a:r>
              <a:rPr lang="en-US" dirty="0">
                <a:ea typeface="ＭＳ Ｐゴシック"/>
              </a:rPr>
              <a:t> </a:t>
            </a:r>
          </a:p>
          <a:p>
            <a:pPr lvl="1">
              <a:defRPr/>
            </a:pPr>
            <a:r>
              <a:rPr lang="en-US" dirty="0">
                <a:ea typeface="ＭＳ Ｐゴシック"/>
              </a:rPr>
              <a:t>And compute increase </a:t>
            </a:r>
            <a:r>
              <a:rPr lang="en-US" i="1" dirty="0">
                <a:latin typeface="+mj-lt"/>
                <a:ea typeface="ＭＳ Ｐゴシック"/>
              </a:rPr>
              <a:t>D</a:t>
            </a:r>
            <a:r>
              <a:rPr lang="en-US" dirty="0">
                <a:latin typeface="+mj-lt"/>
                <a:ea typeface="ＭＳ Ｐゴシック"/>
              </a:rPr>
              <a:t>(</a:t>
            </a:r>
            <a:r>
              <a:rPr lang="en-US" i="1" dirty="0" err="1">
                <a:latin typeface="+mj-lt"/>
                <a:ea typeface="ＭＳ Ｐゴシック"/>
              </a:rPr>
              <a:t>i</a:t>
            </a:r>
            <a:r>
              <a:rPr lang="en-US" dirty="0">
                <a:latin typeface="+mj-lt"/>
                <a:ea typeface="ＭＳ Ｐゴシック"/>
              </a:rPr>
              <a:t>, </a:t>
            </a:r>
            <a:r>
              <a:rPr lang="en-US" i="1" dirty="0">
                <a:latin typeface="+mj-lt"/>
                <a:ea typeface="ＭＳ Ｐゴシック"/>
              </a:rPr>
              <a:t>j</a:t>
            </a:r>
            <a:r>
              <a:rPr lang="en-US" dirty="0">
                <a:latin typeface="+mj-lt"/>
                <a:ea typeface="ＭＳ Ｐゴシック"/>
              </a:rPr>
              <a:t>)</a:t>
            </a:r>
            <a:r>
              <a:rPr lang="en-US" dirty="0">
                <a:ea typeface="ＭＳ Ｐゴシック"/>
              </a:rPr>
              <a:t> based on previously computed smaller values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4662488"/>
            <a:ext cx="457200" cy="342900"/>
          </a:xfrm>
          <a:prstGeom prst="ellipse">
            <a:avLst/>
          </a:prstGeom>
          <a:noFill/>
        </p:spPr>
        <p:txBody>
          <a:bodyPr/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>
              <a:defRPr/>
            </a:pPr>
            <a:r>
              <a:rPr lang="en-US"/>
              <a:t>65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066501"/>
              </p:ext>
            </p:extLst>
          </p:nvPr>
        </p:nvGraphicFramePr>
        <p:xfrm>
          <a:off x="1979712" y="773931"/>
          <a:ext cx="3960000" cy="3960000"/>
        </p:xfrm>
        <a:graphic>
          <a:graphicData uri="http://schemas.openxmlformats.org/drawingml/2006/table">
            <a:tbl>
              <a:tblPr/>
              <a:tblGrid>
                <a:gridCol w="3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N</a:t>
                      </a:r>
                      <a:endParaRPr sz="600"/>
                    </a:p>
                  </a:txBody>
                  <a:tcPr marL="91520" marR="91520" marT="45760" marB="45760" anchor="ctr"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9</a:t>
                      </a:r>
                      <a:endParaRPr sz="600"/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1" i="0" u="none" strike="noStrike" cap="none">
                        <a:ln>
                          <a:noFill/>
                        </a:ln>
                        <a:solidFill>
                          <a:schemeClr val="accent2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O</a:t>
                      </a:r>
                      <a:endParaRPr sz="600"/>
                    </a:p>
                  </a:txBody>
                  <a:tcPr marL="91520" marR="91520" marT="45760" marB="45760" anchor="ctr"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 dirty="0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8</a:t>
                      </a:r>
                      <a:endParaRPr sz="600" dirty="0"/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  <a:round/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chemeClr val="accent2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  <a:round/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I</a:t>
                      </a:r>
                      <a:endParaRPr sz="600"/>
                    </a:p>
                  </a:txBody>
                  <a:tcPr marL="91520" marR="91520" marT="45760" marB="45760" anchor="ctr"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7</a:t>
                      </a:r>
                      <a:endParaRPr sz="600"/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  <a:beve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chemeClr val="accent2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  <a:bevel/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T</a:t>
                      </a:r>
                      <a:endParaRPr sz="600"/>
                    </a:p>
                  </a:txBody>
                  <a:tcPr marL="91520" marR="91520" marT="45760" marB="45760" anchor="ctr"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6</a:t>
                      </a:r>
                      <a:endParaRPr sz="600"/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chemeClr val="accent2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N</a:t>
                      </a:r>
                      <a:endParaRPr sz="600"/>
                    </a:p>
                  </a:txBody>
                  <a:tcPr marL="91520" marR="91520" marT="45760" marB="45760" anchor="ctr"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5</a:t>
                      </a:r>
                      <a:endParaRPr sz="600"/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chemeClr val="accent2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  <a:round/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  <a:beve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E</a:t>
                      </a:r>
                      <a:endParaRPr sz="600"/>
                    </a:p>
                  </a:txBody>
                  <a:tcPr marL="91520" marR="91520" marT="45760" marB="45760" anchor="ctr"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4</a:t>
                      </a:r>
                      <a:endParaRPr sz="600"/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T</a:t>
                      </a:r>
                      <a:endParaRPr sz="600"/>
                    </a:p>
                  </a:txBody>
                  <a:tcPr marL="91520" marR="91520" marT="45760" marB="45760" anchor="ctr"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3</a:t>
                      </a:r>
                      <a:endParaRPr sz="600"/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N</a:t>
                      </a:r>
                      <a:endParaRPr sz="600"/>
                    </a:p>
                  </a:txBody>
                  <a:tcPr marL="91520" marR="91520" marT="45760" marB="45760" anchor="ctr"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2</a:t>
                      </a:r>
                      <a:endParaRPr sz="600"/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I</a:t>
                      </a:r>
                      <a:endParaRPr sz="600"/>
                    </a:p>
                  </a:txBody>
                  <a:tcPr marL="91520" marR="91520" marT="45760" marB="45760" anchor="ctr"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1</a:t>
                      </a:r>
                      <a:endParaRPr sz="600"/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#</a:t>
                      </a:r>
                      <a:endParaRPr sz="600"/>
                    </a:p>
                  </a:txBody>
                  <a:tcPr marL="91520" marR="91520" marT="45760" marB="45760" anchor="ctr"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1" i="0" u="none" strike="noStrike" cap="none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0</a:t>
                      </a:r>
                      <a:endParaRPr sz="600"/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1</a:t>
                      </a:r>
                      <a:endParaRPr sz="600"/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2</a:t>
                      </a:r>
                      <a:endParaRPr sz="600"/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  <a:round/>
                    </a:lnT>
                    <a:lnB w="12700" algn="ctr">
                      <a:solidFill>
                        <a:schemeClr val="tx1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3</a:t>
                      </a:r>
                      <a:endParaRPr sz="600"/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4</a:t>
                      </a:r>
                      <a:endParaRPr sz="600"/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5</a:t>
                      </a:r>
                      <a:endParaRPr sz="600"/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6</a:t>
                      </a:r>
                      <a:endParaRPr sz="600"/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  <a:round/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7</a:t>
                      </a:r>
                      <a:endParaRPr sz="600"/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8</a:t>
                      </a:r>
                      <a:endParaRPr sz="600"/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  <a:round/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  <a:round/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9</a:t>
                      </a:r>
                      <a:endParaRPr sz="600"/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L="91520" marR="91520" marT="45760" marB="45760" anchor="ctr">
                    <a:lnL w="28575" algn="ctr">
                      <a:solidFill>
                        <a:schemeClr val="tx1"/>
                      </a:solidFill>
                      <a:round/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#</a:t>
                      </a:r>
                      <a:endParaRPr sz="600"/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  <a:round/>
                    </a:lnR>
                    <a:lnT w="12700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E</a:t>
                      </a:r>
                      <a:endParaRPr sz="600"/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X</a:t>
                      </a:r>
                      <a:endParaRPr sz="600"/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  <a:round/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 dirty="0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E</a:t>
                      </a:r>
                      <a:endParaRPr sz="600" dirty="0"/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C</a:t>
                      </a:r>
                      <a:endParaRPr sz="600"/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U</a:t>
                      </a:r>
                      <a:endParaRPr sz="600"/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 dirty="0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T</a:t>
                      </a:r>
                      <a:endParaRPr sz="600" dirty="0"/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I</a:t>
                      </a:r>
                      <a:endParaRPr sz="600"/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O</a:t>
                      </a:r>
                      <a:endParaRPr sz="600"/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  <a:round/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 dirty="0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N</a:t>
                      </a:r>
                      <a:endParaRPr sz="600" dirty="0"/>
                    </a:p>
                  </a:txBody>
                  <a:tcPr marL="91520" marR="91520" marT="45760" marB="45760" anchor="ctr"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itle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 dirty="0"/>
              <a:t>The Edit Distance Table</a:t>
            </a:r>
            <a:endParaRPr sz="3200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163547"/>
              </p:ext>
            </p:extLst>
          </p:nvPr>
        </p:nvGraphicFramePr>
        <p:xfrm>
          <a:off x="1979712" y="845939"/>
          <a:ext cx="3960000" cy="3960000"/>
        </p:xfrm>
        <a:graphic>
          <a:graphicData uri="http://schemas.openxmlformats.org/drawingml/2006/table">
            <a:tbl>
              <a:tblPr/>
              <a:tblGrid>
                <a:gridCol w="3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2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N</a:t>
                      </a:r>
                      <a:endParaRPr sz="300"/>
                    </a:p>
                  </a:txBody>
                  <a:tcPr anchor="ctr"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2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9</a:t>
                      </a:r>
                      <a:endParaRPr sz="300"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1" i="0" u="none" strike="noStrike" cap="none">
                        <a:ln>
                          <a:noFill/>
                        </a:ln>
                        <a:solidFill>
                          <a:schemeClr val="accent2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2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O</a:t>
                      </a:r>
                      <a:endParaRPr sz="300"/>
                    </a:p>
                  </a:txBody>
                  <a:tcPr anchor="ctr"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2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8</a:t>
                      </a:r>
                      <a:endParaRPr sz="300"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  <a:round/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chemeClr val="accent2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2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I</a:t>
                      </a:r>
                      <a:endParaRPr sz="300"/>
                    </a:p>
                  </a:txBody>
                  <a:tcPr anchor="ctr"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2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7</a:t>
                      </a:r>
                      <a:endParaRPr sz="300"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chemeClr val="accent2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  <a:round/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2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T</a:t>
                      </a:r>
                      <a:endParaRPr sz="300"/>
                    </a:p>
                  </a:txBody>
                  <a:tcPr anchor="ctr"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2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6</a:t>
                      </a:r>
                      <a:endParaRPr sz="300"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chemeClr val="accent2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2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N</a:t>
                      </a:r>
                      <a:endParaRPr sz="300"/>
                    </a:p>
                  </a:txBody>
                  <a:tcPr anchor="ctr"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2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5</a:t>
                      </a:r>
                      <a:endParaRPr sz="300"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chemeClr val="accent2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2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E</a:t>
                      </a:r>
                      <a:endParaRPr sz="300"/>
                    </a:p>
                  </a:txBody>
                  <a:tcPr anchor="ctr">
                    <a:lnL w="28575" algn="ctr">
                      <a:solidFill>
                        <a:schemeClr val="tx1"/>
                      </a:solidFill>
                      <a:round/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2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4</a:t>
                      </a:r>
                      <a:endParaRPr sz="300"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  <a:round/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  <a:round/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2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T</a:t>
                      </a:r>
                      <a:endParaRPr sz="300"/>
                    </a:p>
                  </a:txBody>
                  <a:tcPr anchor="ctr"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2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3</a:t>
                      </a:r>
                      <a:endParaRPr sz="300"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2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N</a:t>
                      </a:r>
                      <a:endParaRPr sz="300"/>
                    </a:p>
                  </a:txBody>
                  <a:tcPr anchor="ctr"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2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2</a:t>
                      </a:r>
                      <a:endParaRPr sz="300"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2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I</a:t>
                      </a:r>
                      <a:endParaRPr sz="300"/>
                    </a:p>
                  </a:txBody>
                  <a:tcPr anchor="ctr"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2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1</a:t>
                      </a:r>
                      <a:endParaRPr sz="300"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2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#</a:t>
                      </a:r>
                      <a:endParaRPr sz="300"/>
                    </a:p>
                  </a:txBody>
                  <a:tcPr anchor="ctr"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200" b="1" i="0" u="none" strike="noStrike" cap="none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0</a:t>
                      </a:r>
                      <a:endParaRPr sz="300"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2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1</a:t>
                      </a:r>
                      <a:endParaRPr sz="300"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2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2</a:t>
                      </a:r>
                      <a:endParaRPr sz="300"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  <a:round/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2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3</a:t>
                      </a:r>
                      <a:endParaRPr sz="300"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2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4</a:t>
                      </a:r>
                      <a:endParaRPr sz="300"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  <a:round/>
                    </a:lnR>
                    <a:lnT w="12700" algn="ctr">
                      <a:solidFill>
                        <a:schemeClr val="tx1"/>
                      </a:solidFill>
                      <a:round/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2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5</a:t>
                      </a:r>
                      <a:endParaRPr sz="300"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2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6</a:t>
                      </a:r>
                      <a:endParaRPr sz="300"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2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7</a:t>
                      </a:r>
                      <a:endParaRPr sz="300"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  <a:round/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2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8</a:t>
                      </a:r>
                      <a:endParaRPr sz="300"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2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9</a:t>
                      </a:r>
                      <a:endParaRPr sz="300"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2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anchor="ctr"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  <a:round/>
                    </a:lnR>
                    <a:lnT w="12700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2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#</a:t>
                      </a:r>
                      <a:endParaRPr sz="300"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  <a:round/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2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E</a:t>
                      </a:r>
                      <a:endParaRPr sz="300"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  <a:round/>
                    </a:lnR>
                    <a:lnT w="12700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2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X</a:t>
                      </a:r>
                      <a:endParaRPr sz="300"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2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E</a:t>
                      </a:r>
                      <a:endParaRPr sz="300"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  <a:round/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2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C</a:t>
                      </a:r>
                      <a:endParaRPr sz="300"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2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U</a:t>
                      </a:r>
                      <a:endParaRPr sz="300"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2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T</a:t>
                      </a:r>
                      <a:endParaRPr sz="300"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2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I</a:t>
                      </a:r>
                      <a:endParaRPr sz="300"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  <a:round/>
                    </a:lnR>
                    <a:lnT w="12700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2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O</a:t>
                      </a:r>
                      <a:endParaRPr sz="300"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  <a:round/>
                    </a:lnR>
                    <a:lnT w="12700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200" b="0" i="0" u="none" strike="noStrike" cap="none" dirty="0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N</a:t>
                      </a:r>
                      <a:endParaRPr sz="300" dirty="0"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Line 149"/>
          <p:cNvSpPr>
            <a:spLocks noChangeShapeType="1"/>
          </p:cNvSpPr>
          <p:nvPr/>
        </p:nvSpPr>
        <p:spPr bwMode="auto">
          <a:xfrm flipH="1">
            <a:off x="2915816" y="2934171"/>
            <a:ext cx="457200" cy="972399"/>
          </a:xfrm>
          <a:prstGeom prst="line">
            <a:avLst/>
          </a:prstGeom>
          <a:noFill/>
          <a:ln w="50800">
            <a:solidFill>
              <a:srgbClr val="A5002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6" name="Picture 5" descr="rec2.tiff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3275436" y="1827113"/>
            <a:ext cx="4991100" cy="11070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80660"/>
              </p:ext>
            </p:extLst>
          </p:nvPr>
        </p:nvGraphicFramePr>
        <p:xfrm>
          <a:off x="2195736" y="845939"/>
          <a:ext cx="4320481" cy="3960000"/>
        </p:xfrm>
        <a:graphic>
          <a:graphicData uri="http://schemas.openxmlformats.org/drawingml/2006/table">
            <a:tbl>
              <a:tblPr/>
              <a:tblGrid>
                <a:gridCol w="392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27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27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27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27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27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27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27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277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N</a:t>
                      </a:r>
                      <a:endParaRPr sz="1400"/>
                    </a:p>
                  </a:txBody>
                  <a:tcPr marT="45722" marB="45722" anchor="ctr"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9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8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9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10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11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12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11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  <a:round/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  <a:beve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10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9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1" i="0" u="none" strike="noStrike" cap="none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8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O</a:t>
                      </a:r>
                      <a:endParaRPr sz="1400"/>
                    </a:p>
                  </a:txBody>
                  <a:tcPr marT="45722" marB="45722" anchor="ctr"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8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7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8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9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10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  <a:round/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11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10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9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1" i="0" u="none" strike="noStrike" cap="none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8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9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  <a:round/>
                    </a:lnL>
                    <a:lnR w="28575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I</a:t>
                      </a:r>
                      <a:endParaRPr sz="1400"/>
                    </a:p>
                  </a:txBody>
                  <a:tcPr marT="45722" marB="45722" anchor="ctr"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7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6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7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  <a:round/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8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9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  <a:round/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  <a:round/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10</a:t>
                      </a:r>
                      <a:endParaRPr sz="1400"/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9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1" i="0" u="none" strike="noStrike" cap="none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8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9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10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  <a:round/>
                    </a:lnR>
                    <a:lnT w="12700" algn="ctr">
                      <a:solidFill>
                        <a:schemeClr val="tx1"/>
                      </a:solidFill>
                      <a:round/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T</a:t>
                      </a:r>
                      <a:endParaRPr sz="1400"/>
                    </a:p>
                  </a:txBody>
                  <a:tcPr marT="45722" marB="45722" anchor="ctr"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6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5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6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7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8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9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1" i="0" u="none" strike="noStrike" cap="none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8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9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10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11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N</a:t>
                      </a:r>
                      <a:endParaRPr sz="1400"/>
                    </a:p>
                  </a:txBody>
                  <a:tcPr marT="45722" marB="45722" anchor="ctr"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5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4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5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6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7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1" i="0" u="none" strike="noStrike" cap="none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8</a:t>
                      </a:r>
                      <a:endParaRPr sz="1400"/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9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10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11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10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E</a:t>
                      </a:r>
                      <a:endParaRPr sz="1400"/>
                    </a:p>
                  </a:txBody>
                  <a:tcPr marT="45722" marB="45722" anchor="ctr"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4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3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4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1" i="0" u="none" strike="noStrike" cap="none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5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1" i="0" u="none" strike="noStrike" cap="none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6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7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8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9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10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9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T</a:t>
                      </a:r>
                      <a:endParaRPr sz="1400"/>
                    </a:p>
                  </a:txBody>
                  <a:tcPr marT="45722" marB="45722" anchor="ctr"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3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4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1" i="0" u="none" strike="noStrike" cap="none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5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6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7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8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7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8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9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8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N</a:t>
                      </a:r>
                      <a:endParaRPr sz="1400"/>
                    </a:p>
                  </a:txBody>
                  <a:tcPr marT="45722" marB="45722" anchor="ctr">
                    <a:lnL w="28575" algn="ctr">
                      <a:solidFill>
                        <a:schemeClr val="tx1"/>
                      </a:solidFill>
                      <a:round/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  <a:round/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2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1" i="0" u="none" strike="noStrike" cap="none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3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  <a:round/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4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5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6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7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8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7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8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7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I</a:t>
                      </a:r>
                      <a:endParaRPr sz="1400"/>
                    </a:p>
                  </a:txBody>
                  <a:tcPr marT="45722" marB="45722" anchor="ctr"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1" i="0" u="none" strike="noStrike" cap="none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1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2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3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4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5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6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7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  <a:round/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6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7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8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#</a:t>
                      </a:r>
                      <a:endParaRPr sz="1400"/>
                    </a:p>
                  </a:txBody>
                  <a:tcPr marT="45722" marB="45722" anchor="ctr"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1" i="0" u="none" strike="noStrike" cap="none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0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1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2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  <a:round/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3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4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  <a:round/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5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6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7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8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9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  <a:round/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  <a:round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4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Tahoma"/>
                        <a:ea typeface="ＭＳ Ｐゴシック"/>
                        <a:cs typeface="ＭＳ Ｐゴシック"/>
                      </a:endParaRPr>
                    </a:p>
                  </a:txBody>
                  <a:tcPr marT="45722" marB="45722" anchor="ctr"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#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E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X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E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C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U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T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I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O</a:t>
                      </a:r>
                      <a:endParaRPr sz="140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400" b="0" i="0" u="none" strike="noStrike" cap="none" dirty="0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Tahoma"/>
                          <a:ea typeface="ＭＳ Ｐゴシック"/>
                          <a:cs typeface="ＭＳ Ｐゴシック"/>
                        </a:rPr>
                        <a:t>N</a:t>
                      </a:r>
                      <a:endParaRPr sz="1400" dirty="0"/>
                    </a:p>
                  </a:txBody>
                  <a:tcPr marT="45722" marB="45722" anchor="ctr"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 dirty="0"/>
              <a:t>Suppose we want the alignment too</a:t>
            </a:r>
            <a:endParaRPr sz="32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We can keep a </a:t>
            </a:r>
            <a:r>
              <a:rPr lang="ja-JP"/>
              <a:t>“</a:t>
            </a:r>
            <a:r>
              <a:rPr lang="en-US"/>
              <a:t>backtrace</a:t>
            </a:r>
            <a:r>
              <a:rPr lang="ja-JP"/>
              <a:t>”</a:t>
            </a:r>
            <a:endParaRPr lang="en-US"/>
          </a:p>
          <a:p>
            <a:pPr>
              <a:defRPr/>
            </a:pPr>
            <a:r>
              <a:rPr lang="en-US"/>
              <a:t>Every time we enter a cell, remember where we came from</a:t>
            </a:r>
            <a:endParaRPr/>
          </a:p>
          <a:p>
            <a:pPr>
              <a:defRPr/>
            </a:pPr>
            <a:r>
              <a:rPr lang="en-US"/>
              <a:t>Then when we reach the end, we can trace back from the upper right corner to get an alignment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 dirty="0">
                <a:ea typeface="+mj-ea"/>
              </a:rPr>
              <a:t>Regular Expressions: </a:t>
            </a:r>
            <a:r>
              <a:rPr lang="en-US" sz="4000" dirty="0">
                <a:solidFill>
                  <a:srgbClr val="CC0000"/>
                </a:solidFill>
                <a:latin typeface="Courier New"/>
                <a:ea typeface="+mj-ea"/>
              </a:rPr>
              <a:t>?</a:t>
            </a:r>
            <a:r>
              <a:rPr lang="en-US" sz="4000" dirty="0">
                <a:ea typeface="+mj-ea"/>
              </a:rPr>
              <a:t> </a:t>
            </a:r>
            <a:r>
              <a:rPr lang="en-US" sz="4000" dirty="0">
                <a:solidFill>
                  <a:srgbClr val="CC0000"/>
                </a:solidFill>
                <a:latin typeface="Courier New"/>
                <a:ea typeface="+mj-ea"/>
              </a:rPr>
              <a:t>* + .</a:t>
            </a:r>
            <a:endParaRPr lang="en-US" sz="4000" dirty="0">
              <a:ea typeface="+mj-ea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87" y="2479858"/>
            <a:ext cx="9144000" cy="25382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>
              <a:defRPr/>
            </a:pPr>
            <a:endParaRPr lang="en-US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7173469" y="1109141"/>
            <a:ext cx="1371600" cy="195262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2"/>
          <p:cNvSpPr>
            <a:spLocks/>
          </p:cNvSpPr>
          <p:nvPr/>
        </p:nvSpPr>
        <p:spPr bwMode="auto">
          <a:xfrm>
            <a:off x="7048056" y="3043216"/>
            <a:ext cx="2057400" cy="27765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+mn-lt"/>
                <a:ea typeface="ＭＳ Ｐゴシック"/>
              </a:rPr>
              <a:t>Stephen C Kleene</a:t>
            </a:r>
          </a:p>
        </p:txBody>
      </p:sp>
      <p:graphicFrame>
        <p:nvGraphicFramePr>
          <p:cNvPr id="8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291436"/>
              </p:ext>
            </p:extLst>
          </p:nvPr>
        </p:nvGraphicFramePr>
        <p:xfrm>
          <a:off x="977348" y="1114140"/>
          <a:ext cx="5970916" cy="3198551"/>
        </p:xfrm>
        <a:graphic>
          <a:graphicData uri="http://schemas.openxmlformats.org/drawingml/2006/table">
            <a:tbl>
              <a:tblPr firstRow="1" bandRow="1">
                <a:tableStyleId>{4A8E6CE4-D4D2-5755-EC21-BB8BE9F3449B}</a:tableStyleId>
              </a:tblPr>
              <a:tblGrid>
                <a:gridCol w="1334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1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71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600" b="1" dirty="0"/>
                        <a:t>Pattern</a:t>
                      </a:r>
                      <a:endParaRPr sz="1600" b="1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600" b="1"/>
                        <a:t>Matches</a:t>
                      </a:r>
                      <a:endParaRPr sz="1600" b="1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600" b="1" dirty="0"/>
                        <a:t>Text</a:t>
                      </a:r>
                      <a:endParaRPr sz="1600" b="1" dirty="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24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600"/>
                        <a:t>colou?r</a:t>
                      </a:r>
                      <a:endParaRPr sz="1600" b="1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600"/>
                        <a:t>Optional previous char</a:t>
                      </a:r>
                      <a:endParaRPr sz="1600" b="1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600" u="sng"/>
                        <a:t>color</a:t>
                      </a:r>
                      <a:r>
                        <a:rPr lang="en-US" sz="1600" u="none"/>
                        <a:t>    </a:t>
                      </a:r>
                      <a:r>
                        <a:rPr lang="en-US" sz="1600" u="sng"/>
                        <a:t>colour</a:t>
                      </a:r>
                      <a:endParaRPr sz="1600" b="1" u="sng">
                        <a:solidFill>
                          <a:srgbClr val="0000FF"/>
                        </a:solidFill>
                        <a:latin typeface="Courier"/>
                        <a:cs typeface="Courier"/>
                      </a:endParaRP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9999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600"/>
                        <a:t>oo*h!</a:t>
                      </a:r>
                      <a:endParaRPr sz="1600" b="1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600"/>
                        <a:t>0 or more of previous char</a:t>
                      </a:r>
                      <a:endParaRPr sz="1600" b="1">
                        <a:solidFill>
                          <a:srgbClr val="000000"/>
                        </a:solidFill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u="sng"/>
                        <a:t>oh!</a:t>
                      </a:r>
                      <a:r>
                        <a:rPr lang="en-US" sz="1600" u="none"/>
                        <a:t> </a:t>
                      </a:r>
                      <a:r>
                        <a:rPr lang="en-US" sz="1600" u="sng"/>
                        <a:t>ooh!</a:t>
                      </a:r>
                      <a:r>
                        <a:rPr lang="en-US" sz="1600" u="none"/>
                        <a:t>  </a:t>
                      </a:r>
                      <a:r>
                        <a:rPr lang="en-US" sz="1600" u="sng"/>
                        <a:t>oooh!</a:t>
                      </a:r>
                      <a:r>
                        <a:rPr lang="en-US" sz="1600" u="none"/>
                        <a:t> </a:t>
                      </a:r>
                      <a:r>
                        <a:rPr lang="en-US" sz="1600" u="sng"/>
                        <a:t>ooooh!</a:t>
                      </a:r>
                      <a:endParaRPr sz="1600" b="1" u="none">
                        <a:solidFill>
                          <a:srgbClr val="000000"/>
                        </a:solidFill>
                        <a:latin typeface="Courier"/>
                        <a:cs typeface="Courier"/>
                      </a:endParaRP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2699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600"/>
                        <a:t>o+h!</a:t>
                      </a:r>
                      <a:endParaRPr sz="1600" b="1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/>
                        <a:t>1 or more of previous char</a:t>
                      </a:r>
                      <a:endParaRPr sz="1600" b="1">
                        <a:solidFill>
                          <a:srgbClr val="000000"/>
                        </a:solidFill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u="sng"/>
                        <a:t>oh!</a:t>
                      </a:r>
                      <a:r>
                        <a:rPr lang="en-US" sz="1600" u="none"/>
                        <a:t> </a:t>
                      </a:r>
                      <a:r>
                        <a:rPr lang="en-US" sz="1600" u="sng"/>
                        <a:t>ooh!</a:t>
                      </a:r>
                      <a:r>
                        <a:rPr lang="en-US" sz="1600" u="none"/>
                        <a:t>  </a:t>
                      </a:r>
                      <a:r>
                        <a:rPr lang="en-US" sz="1600" u="sng"/>
                        <a:t>oooh!</a:t>
                      </a:r>
                      <a:r>
                        <a:rPr lang="en-US" sz="1600" u="none"/>
                        <a:t> </a:t>
                      </a:r>
                      <a:r>
                        <a:rPr lang="en-US" sz="1600" u="sng"/>
                        <a:t>ooooh!</a:t>
                      </a:r>
                      <a:endParaRPr sz="1600" b="1" u="none">
                        <a:solidFill>
                          <a:srgbClr val="000000"/>
                        </a:solidFill>
                        <a:latin typeface="Courier"/>
                        <a:cs typeface="Courier"/>
                      </a:endParaRP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71">
                <a:tc>
                  <a:txBody>
                    <a:bodyPr/>
                    <a:lstStyle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/>
                        <a:t>baa+</a:t>
                      </a:r>
                      <a:endParaRPr sz="1600" b="1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sz="1600" b="1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u="sng"/>
                        <a:t>baa</a:t>
                      </a:r>
                      <a:r>
                        <a:rPr lang="en-US" sz="1600" u="none"/>
                        <a:t> </a:t>
                      </a:r>
                      <a:r>
                        <a:rPr lang="en-US" sz="1600" u="sng"/>
                        <a:t>baaa</a:t>
                      </a:r>
                      <a:r>
                        <a:rPr lang="en-US" sz="1600" u="none"/>
                        <a:t> </a:t>
                      </a:r>
                      <a:r>
                        <a:rPr lang="en-US" sz="1600" u="sng"/>
                        <a:t>baaaa</a:t>
                      </a:r>
                      <a:r>
                        <a:rPr lang="en-US" sz="1600" u="none"/>
                        <a:t> </a:t>
                      </a:r>
                      <a:r>
                        <a:rPr lang="en-US" sz="1600" u="sng"/>
                        <a:t>baaaaa</a:t>
                      </a:r>
                      <a:endParaRPr sz="1600" b="1" u="none">
                        <a:solidFill>
                          <a:srgbClr val="000000"/>
                        </a:solidFill>
                        <a:latin typeface="Courier"/>
                        <a:cs typeface="Courier"/>
                      </a:endParaRP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71">
                <a:tc>
                  <a:txBody>
                    <a:bodyPr/>
                    <a:lstStyle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/>
                        <a:t>beg.n</a:t>
                      </a:r>
                      <a:endParaRPr sz="1600" b="1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sz="1600" b="1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u="sng" dirty="0"/>
                        <a:t>begin begun </a:t>
                      </a:r>
                      <a:r>
                        <a:rPr lang="en-US" sz="1600" u="sng" dirty="0" err="1"/>
                        <a:t>begun</a:t>
                      </a:r>
                      <a:r>
                        <a:rPr lang="en-US" sz="1600" u="sng" dirty="0"/>
                        <a:t> beg3n</a:t>
                      </a:r>
                      <a:endParaRPr sz="1600" b="1" u="none" dirty="0">
                        <a:solidFill>
                          <a:srgbClr val="000000"/>
                        </a:solidFill>
                        <a:latin typeface="Courier"/>
                        <a:cs typeface="Courier"/>
                      </a:endParaRP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xtBox 3"/>
          <p:cNvSpPr>
            <a:spLocks/>
          </p:cNvSpPr>
          <p:nvPr/>
        </p:nvSpPr>
        <p:spPr bwMode="auto">
          <a:xfrm>
            <a:off x="6978206" y="3548483"/>
            <a:ext cx="2293938" cy="27765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+mn-lt"/>
                <a:ea typeface="ＭＳ Ｐゴシック"/>
              </a:rPr>
              <a:t>Kleene *, Kleene +   </a:t>
            </a:r>
            <a:endParaRPr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37747"/>
              </p:ext>
            </p:extLst>
          </p:nvPr>
        </p:nvGraphicFramePr>
        <p:xfrm>
          <a:off x="2267585" y="614200"/>
          <a:ext cx="5212636" cy="4319997"/>
        </p:xfrm>
        <a:graphic>
          <a:graphicData uri="http://schemas.openxmlformats.org/drawingml/2006/table">
            <a:tbl>
              <a:tblPr/>
              <a:tblGrid>
                <a:gridCol w="473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38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38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38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38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38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38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38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38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92727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N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9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8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9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10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11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12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11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10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9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1" i="0" u="none" strike="noStrike" cap="none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8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727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O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8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7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8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9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10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11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10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9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1" i="0" u="none" strike="noStrike" cap="none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8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9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727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I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7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6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7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8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9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10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9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  <a:bevel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1" i="0" u="none" strike="noStrike" cap="none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8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9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10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algn="ctr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727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T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6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5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6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 dirty="0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7</a:t>
                      </a:r>
                      <a:endParaRPr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8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9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1" i="0" u="none" strike="noStrike" cap="none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8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9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10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11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727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N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5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4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5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6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7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1" i="0" u="none" strike="noStrike" cap="none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8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9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10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11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10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727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E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4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3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4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1" i="0" u="none" strike="noStrike" cap="none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5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1" i="0" u="none" strike="noStrike" cap="none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6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7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  <a:bevel/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8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9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10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9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727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T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3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4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1" i="0" u="none" strike="noStrike" cap="none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5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6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7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8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7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8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9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8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727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N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2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1" i="0" u="none" strike="noStrike" cap="none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3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4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5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6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7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8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7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8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7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727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I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1" i="0" u="none" strike="noStrike" cap="none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1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2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3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4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5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6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7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algn="ctr">
                      <a:solidFill>
                        <a:schemeClr val="tx1"/>
                      </a:solidFill>
                      <a:bevel/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6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7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8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2727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#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1" i="0" u="none" strike="noStrike" cap="none">
                          <a:ln>
                            <a:noFill/>
                          </a:ln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0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1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2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3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4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5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6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7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8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9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2727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endParaRPr lang="en-US" sz="1600" b="0" i="0" u="none" strike="noStrike" cap="none">
                        <a:ln>
                          <a:noFill/>
                        </a:ln>
                        <a:solidFill>
                          <a:srgbClr val="5400A8"/>
                        </a:solidFill>
                        <a:latin typeface="Calibri" panose="020F0502020204030204" pitchFamily="34" charset="0"/>
                        <a:ea typeface="ＭＳ Ｐゴシック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28575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#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E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X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E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C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U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T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I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O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/>
                        <a:buNone/>
                        <a:defRPr/>
                      </a:pPr>
                      <a:r>
                        <a:rPr lang="en-US" sz="1600" b="0" i="0" u="none" strike="noStrike" cap="none" dirty="0">
                          <a:ln>
                            <a:noFill/>
                          </a:ln>
                          <a:solidFill>
                            <a:srgbClr val="5400A8"/>
                          </a:solidFill>
                          <a:latin typeface="Calibri" panose="020F0502020204030204" pitchFamily="34" charset="0"/>
                          <a:ea typeface="ＭＳ Ｐゴシック"/>
                          <a:cs typeface="Calibri" panose="020F0502020204030204" pitchFamily="34" charset="0"/>
                        </a:rPr>
                        <a:t>N</a:t>
                      </a:r>
                      <a:endParaRPr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738" marR="68738" marT="34369" marB="34369" anchor="ctr">
                    <a:lnL w="12700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Line 148"/>
          <p:cNvSpPr>
            <a:spLocks noChangeShapeType="1"/>
          </p:cNvSpPr>
          <p:nvPr/>
        </p:nvSpPr>
        <p:spPr bwMode="auto">
          <a:xfrm flipH="1">
            <a:off x="6876415" y="919966"/>
            <a:ext cx="228600" cy="17159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Line 149"/>
          <p:cNvSpPr>
            <a:spLocks noChangeShapeType="1"/>
          </p:cNvSpPr>
          <p:nvPr/>
        </p:nvSpPr>
        <p:spPr bwMode="auto">
          <a:xfrm flipH="1">
            <a:off x="6372199" y="1277987"/>
            <a:ext cx="288013" cy="24257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Line 150"/>
          <p:cNvSpPr>
            <a:spLocks noChangeShapeType="1"/>
          </p:cNvSpPr>
          <p:nvPr/>
        </p:nvSpPr>
        <p:spPr bwMode="auto">
          <a:xfrm flipH="1">
            <a:off x="5868144" y="1692166"/>
            <a:ext cx="304799" cy="23389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Line 151"/>
          <p:cNvSpPr>
            <a:spLocks noChangeShapeType="1"/>
          </p:cNvSpPr>
          <p:nvPr/>
        </p:nvSpPr>
        <p:spPr bwMode="auto">
          <a:xfrm flipH="1">
            <a:off x="5436096" y="2121166"/>
            <a:ext cx="228600" cy="17159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Line 152"/>
          <p:cNvSpPr>
            <a:spLocks noChangeShapeType="1"/>
          </p:cNvSpPr>
          <p:nvPr/>
        </p:nvSpPr>
        <p:spPr bwMode="auto">
          <a:xfrm flipH="1">
            <a:off x="4928828" y="2482812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Line 153"/>
          <p:cNvSpPr>
            <a:spLocks noChangeShapeType="1"/>
          </p:cNvSpPr>
          <p:nvPr/>
        </p:nvSpPr>
        <p:spPr bwMode="auto">
          <a:xfrm flipH="1">
            <a:off x="4928828" y="2521566"/>
            <a:ext cx="304800" cy="17159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Line 154"/>
          <p:cNvSpPr>
            <a:spLocks noChangeShapeType="1"/>
          </p:cNvSpPr>
          <p:nvPr/>
        </p:nvSpPr>
        <p:spPr bwMode="auto">
          <a:xfrm>
            <a:off x="5332720" y="2505657"/>
            <a:ext cx="0" cy="17159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Line 155"/>
          <p:cNvSpPr>
            <a:spLocks noChangeShapeType="1"/>
          </p:cNvSpPr>
          <p:nvPr/>
        </p:nvSpPr>
        <p:spPr bwMode="auto">
          <a:xfrm flipH="1">
            <a:off x="4424680" y="2840692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56"/>
          <p:cNvSpPr>
            <a:spLocks noChangeShapeType="1"/>
          </p:cNvSpPr>
          <p:nvPr/>
        </p:nvSpPr>
        <p:spPr bwMode="auto">
          <a:xfrm flipH="1">
            <a:off x="4406900" y="2864766"/>
            <a:ext cx="381000" cy="17159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Line 157"/>
          <p:cNvSpPr>
            <a:spLocks noChangeShapeType="1"/>
          </p:cNvSpPr>
          <p:nvPr/>
        </p:nvSpPr>
        <p:spPr bwMode="auto">
          <a:xfrm flipH="1">
            <a:off x="4873903" y="2921966"/>
            <a:ext cx="0" cy="17159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Line 158"/>
          <p:cNvSpPr>
            <a:spLocks noChangeShapeType="1"/>
          </p:cNvSpPr>
          <p:nvPr/>
        </p:nvSpPr>
        <p:spPr bwMode="auto">
          <a:xfrm flipH="1">
            <a:off x="4495800" y="3150766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Line 160"/>
          <p:cNvSpPr>
            <a:spLocks noChangeShapeType="1"/>
          </p:cNvSpPr>
          <p:nvPr/>
        </p:nvSpPr>
        <p:spPr bwMode="auto">
          <a:xfrm flipH="1">
            <a:off x="3467099" y="3154932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" name="Line 161"/>
          <p:cNvSpPr>
            <a:spLocks noChangeShapeType="1"/>
          </p:cNvSpPr>
          <p:nvPr/>
        </p:nvSpPr>
        <p:spPr bwMode="auto">
          <a:xfrm flipH="1">
            <a:off x="3995936" y="3217412"/>
            <a:ext cx="304800" cy="28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Line 162"/>
          <p:cNvSpPr>
            <a:spLocks noChangeShapeType="1"/>
          </p:cNvSpPr>
          <p:nvPr/>
        </p:nvSpPr>
        <p:spPr bwMode="auto">
          <a:xfrm flipH="1">
            <a:off x="3505199" y="3261498"/>
            <a:ext cx="381000" cy="2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Line 163"/>
          <p:cNvSpPr>
            <a:spLocks noChangeShapeType="1"/>
          </p:cNvSpPr>
          <p:nvPr/>
        </p:nvSpPr>
        <p:spPr bwMode="auto">
          <a:xfrm flipH="1">
            <a:off x="3031231" y="3671519"/>
            <a:ext cx="304800" cy="2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" name="Line 165"/>
          <p:cNvSpPr>
            <a:spLocks noChangeShapeType="1"/>
          </p:cNvSpPr>
          <p:nvPr/>
        </p:nvSpPr>
        <p:spPr bwMode="auto">
          <a:xfrm>
            <a:off x="3451859" y="919966"/>
            <a:ext cx="0" cy="2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" name="Line 166"/>
          <p:cNvSpPr>
            <a:spLocks noChangeShapeType="1"/>
          </p:cNvSpPr>
          <p:nvPr/>
        </p:nvSpPr>
        <p:spPr bwMode="auto">
          <a:xfrm>
            <a:off x="3923928" y="919966"/>
            <a:ext cx="0" cy="18231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" name="Line 167"/>
          <p:cNvSpPr>
            <a:spLocks noChangeShapeType="1"/>
          </p:cNvSpPr>
          <p:nvPr/>
        </p:nvSpPr>
        <p:spPr bwMode="auto">
          <a:xfrm>
            <a:off x="3467099" y="1348967"/>
            <a:ext cx="0" cy="17159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" name="Line 168"/>
          <p:cNvSpPr>
            <a:spLocks noChangeShapeType="1"/>
          </p:cNvSpPr>
          <p:nvPr/>
        </p:nvSpPr>
        <p:spPr bwMode="auto">
          <a:xfrm>
            <a:off x="3923928" y="1692166"/>
            <a:ext cx="0" cy="20434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" name="Line 169"/>
          <p:cNvSpPr>
            <a:spLocks noChangeShapeType="1"/>
          </p:cNvSpPr>
          <p:nvPr/>
        </p:nvSpPr>
        <p:spPr bwMode="auto">
          <a:xfrm flipH="1">
            <a:off x="3505199" y="2080349"/>
            <a:ext cx="304800" cy="21241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" name="Line 170"/>
          <p:cNvSpPr>
            <a:spLocks noChangeShapeType="1"/>
          </p:cNvSpPr>
          <p:nvPr/>
        </p:nvSpPr>
        <p:spPr bwMode="auto">
          <a:xfrm flipH="1" flipV="1">
            <a:off x="4948652" y="2774198"/>
            <a:ext cx="38406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" name="Line 171"/>
          <p:cNvSpPr>
            <a:spLocks noChangeShapeType="1"/>
          </p:cNvSpPr>
          <p:nvPr/>
        </p:nvSpPr>
        <p:spPr bwMode="auto">
          <a:xfrm>
            <a:off x="3923928" y="2063966"/>
            <a:ext cx="0" cy="28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" name="Line 172"/>
          <p:cNvSpPr>
            <a:spLocks noChangeShapeType="1"/>
          </p:cNvSpPr>
          <p:nvPr/>
        </p:nvSpPr>
        <p:spPr bwMode="auto">
          <a:xfrm flipH="1">
            <a:off x="3543299" y="3671519"/>
            <a:ext cx="304800" cy="17159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" name="Line 173"/>
          <p:cNvSpPr>
            <a:spLocks noChangeShapeType="1"/>
          </p:cNvSpPr>
          <p:nvPr/>
        </p:nvSpPr>
        <p:spPr bwMode="auto">
          <a:xfrm flipH="1">
            <a:off x="3031231" y="4076034"/>
            <a:ext cx="304800" cy="19543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 bwMode="auto">
          <a:xfrm>
            <a:off x="1475656" y="0"/>
            <a:ext cx="7211144" cy="581533"/>
          </a:xfrm>
        </p:spPr>
        <p:txBody>
          <a:bodyPr/>
          <a:lstStyle/>
          <a:p>
            <a:pPr>
              <a:defRPr/>
            </a:pPr>
            <a:r>
              <a:rPr lang="en-US" sz="4000" dirty="0" err="1"/>
              <a:t>Backtrace</a:t>
            </a:r>
            <a:endParaRPr sz="4000" dirty="0"/>
          </a:p>
        </p:txBody>
      </p:sp>
      <p:sp>
        <p:nvSpPr>
          <p:cNvPr id="30" name="Line 160"/>
          <p:cNvSpPr>
            <a:spLocks noChangeShapeType="1"/>
          </p:cNvSpPr>
          <p:nvPr/>
        </p:nvSpPr>
        <p:spPr bwMode="auto">
          <a:xfrm flipH="1">
            <a:off x="3957836" y="3150766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" name="Line 154"/>
          <p:cNvSpPr>
            <a:spLocks noChangeShapeType="1"/>
          </p:cNvSpPr>
          <p:nvPr/>
        </p:nvSpPr>
        <p:spPr bwMode="auto">
          <a:xfrm>
            <a:off x="3917196" y="3671519"/>
            <a:ext cx="0" cy="17159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331640" y="0"/>
            <a:ext cx="7126560" cy="572000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Adding </a:t>
            </a:r>
            <a:r>
              <a:rPr lang="en-US" sz="4000" dirty="0" err="1"/>
              <a:t>Backtrace</a:t>
            </a:r>
            <a:r>
              <a:rPr lang="en-US" sz="4000" dirty="0"/>
              <a:t> to </a:t>
            </a:r>
            <a:r>
              <a:rPr lang="en-US" sz="4000" dirty="0" err="1"/>
              <a:t>MinEdit</a:t>
            </a:r>
            <a:endParaRPr sz="4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1115616" y="629915"/>
            <a:ext cx="6984776" cy="39468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Base conditions:</a:t>
            </a:r>
            <a:endParaRPr sz="2400" dirty="0"/>
          </a:p>
          <a:p>
            <a:pPr lvl="1">
              <a:defRPr/>
            </a:pPr>
            <a:r>
              <a:rPr lang="en-US" sz="1800" i="1" dirty="0">
                <a:latin typeface="+mj-lt"/>
              </a:rPr>
              <a:t>D</a:t>
            </a:r>
            <a:r>
              <a:rPr lang="en-US" sz="1800" dirty="0">
                <a:latin typeface="+mj-lt"/>
              </a:rPr>
              <a:t>(</a:t>
            </a:r>
            <a:r>
              <a:rPr lang="en-US" sz="1800" i="1" dirty="0">
                <a:latin typeface="+mj-lt"/>
              </a:rPr>
              <a:t>i</a:t>
            </a:r>
            <a:r>
              <a:rPr lang="en-US" sz="1800" dirty="0">
                <a:latin typeface="+mj-lt"/>
              </a:rPr>
              <a:t>,0) = </a:t>
            </a:r>
            <a:r>
              <a:rPr lang="en-US" sz="1800" i="1" dirty="0" err="1">
                <a:latin typeface="+mj-lt"/>
              </a:rPr>
              <a:t>i</a:t>
            </a:r>
            <a:endParaRPr lang="en-US" sz="1800" i="1" dirty="0">
              <a:latin typeface="+mj-lt"/>
            </a:endParaRPr>
          </a:p>
          <a:p>
            <a:pPr lvl="1" algn="just">
              <a:defRPr/>
            </a:pPr>
            <a:r>
              <a:rPr lang="en-US" sz="1800" i="1" dirty="0">
                <a:latin typeface="+mj-lt"/>
              </a:rPr>
              <a:t>D</a:t>
            </a:r>
            <a:r>
              <a:rPr lang="en-US" sz="1800" dirty="0">
                <a:latin typeface="+mj-lt"/>
              </a:rPr>
              <a:t>(0,</a:t>
            </a:r>
            <a:r>
              <a:rPr lang="en-US" sz="1800" i="1" dirty="0">
                <a:latin typeface="+mj-lt"/>
              </a:rPr>
              <a:t>j</a:t>
            </a:r>
            <a:r>
              <a:rPr lang="en-US" sz="1800" dirty="0">
                <a:latin typeface="+mj-lt"/>
              </a:rPr>
              <a:t>) = </a:t>
            </a:r>
            <a:r>
              <a:rPr lang="en-US" sz="1800" i="1" dirty="0">
                <a:latin typeface="+mj-lt"/>
              </a:rPr>
              <a:t>j</a:t>
            </a:r>
            <a:endParaRPr lang="en-US" sz="2000" i="1" dirty="0">
              <a:latin typeface="+mj-lt"/>
            </a:endParaRPr>
          </a:p>
          <a:p>
            <a:pPr algn="just">
              <a:defRPr/>
            </a:pPr>
            <a:r>
              <a:rPr lang="en-US" sz="2400" dirty="0"/>
              <a:t>Recurrence Relation:</a:t>
            </a:r>
            <a:endParaRPr sz="2400" dirty="0"/>
          </a:p>
          <a:p>
            <a:pPr lvl="1" algn="just">
              <a:buFont typeface="Wingdings"/>
              <a:buNone/>
              <a:defRPr/>
            </a:pPr>
            <a:r>
              <a:rPr lang="en-US" sz="2000" i="1" dirty="0"/>
              <a:t>             </a:t>
            </a:r>
            <a:r>
              <a:rPr lang="en-US" sz="2000" dirty="0"/>
              <a:t>                  </a:t>
            </a:r>
            <a:r>
              <a:rPr lang="en-US" sz="2000" i="1" dirty="0">
                <a:latin typeface="+mj-lt"/>
              </a:rPr>
              <a:t>D</a:t>
            </a:r>
            <a:r>
              <a:rPr lang="en-US" sz="2000" dirty="0">
                <a:latin typeface="+mj-lt"/>
              </a:rPr>
              <a:t>(</a:t>
            </a:r>
            <a:r>
              <a:rPr lang="en-US" sz="2000" i="1" dirty="0">
                <a:latin typeface="+mj-lt"/>
              </a:rPr>
              <a:t>i</a:t>
            </a:r>
            <a:r>
              <a:rPr lang="en-US" sz="2000" dirty="0">
                <a:latin typeface="+mj-lt"/>
              </a:rPr>
              <a:t>-1,j) + 1</a:t>
            </a:r>
            <a:endParaRPr sz="2000" dirty="0">
              <a:latin typeface="+mj-lt"/>
            </a:endParaRPr>
          </a:p>
          <a:p>
            <a:pPr lvl="1" algn="just">
              <a:defRPr/>
            </a:pPr>
            <a:r>
              <a:rPr lang="en-US" sz="2000" i="1" dirty="0">
                <a:latin typeface="+mj-lt"/>
              </a:rPr>
              <a:t>D</a:t>
            </a:r>
            <a:r>
              <a:rPr lang="en-US" sz="2000" dirty="0">
                <a:latin typeface="+mj-lt"/>
              </a:rPr>
              <a:t>(</a:t>
            </a:r>
            <a:r>
              <a:rPr lang="en-US" sz="2000" i="1" dirty="0" err="1">
                <a:latin typeface="+mj-lt"/>
              </a:rPr>
              <a:t>i</a:t>
            </a:r>
            <a:r>
              <a:rPr lang="en-US" sz="2000" i="1" dirty="0">
                <a:latin typeface="+mj-lt"/>
              </a:rPr>
              <a:t>, j</a:t>
            </a:r>
            <a:r>
              <a:rPr lang="en-US" sz="2000" dirty="0">
                <a:latin typeface="+mj-lt"/>
              </a:rPr>
              <a:t>) = min    </a:t>
            </a:r>
            <a:r>
              <a:rPr lang="en-US" sz="2000" i="1" dirty="0">
                <a:latin typeface="+mj-lt"/>
              </a:rPr>
              <a:t>D</a:t>
            </a:r>
            <a:r>
              <a:rPr lang="en-US" sz="2000" dirty="0">
                <a:latin typeface="+mj-lt"/>
              </a:rPr>
              <a:t>(</a:t>
            </a:r>
            <a:r>
              <a:rPr lang="en-US" sz="2000" i="1" dirty="0" err="1">
                <a:latin typeface="+mj-lt"/>
              </a:rPr>
              <a:t>i</a:t>
            </a:r>
            <a:r>
              <a:rPr lang="en-US" sz="2000" dirty="0">
                <a:latin typeface="+mj-lt"/>
              </a:rPr>
              <a:t>, </a:t>
            </a:r>
            <a:r>
              <a:rPr lang="en-US" sz="2000" i="1" dirty="0">
                <a:latin typeface="+mj-lt"/>
              </a:rPr>
              <a:t>j</a:t>
            </a:r>
            <a:r>
              <a:rPr lang="en-US" sz="2000" dirty="0">
                <a:latin typeface="+mj-lt"/>
              </a:rPr>
              <a:t>-1) + 1</a:t>
            </a:r>
            <a:endParaRPr sz="2000" dirty="0">
              <a:latin typeface="+mj-lt"/>
            </a:endParaRPr>
          </a:p>
          <a:p>
            <a:pPr lvl="1" algn="just">
              <a:buFont typeface="Wingdings"/>
              <a:buNone/>
              <a:defRPr/>
            </a:pPr>
            <a:r>
              <a:rPr lang="en-US" sz="2000" dirty="0">
                <a:latin typeface="+mj-lt"/>
              </a:rPr>
              <a:t>                            </a:t>
            </a:r>
            <a:r>
              <a:rPr lang="en-US" sz="2000" i="1" dirty="0">
                <a:latin typeface="+mj-lt"/>
              </a:rPr>
              <a:t>D</a:t>
            </a:r>
            <a:r>
              <a:rPr lang="en-US" sz="2000" dirty="0">
                <a:latin typeface="+mj-lt"/>
              </a:rPr>
              <a:t>(</a:t>
            </a:r>
            <a:r>
              <a:rPr lang="en-US" sz="2000" i="1" dirty="0">
                <a:latin typeface="+mj-lt"/>
              </a:rPr>
              <a:t>i</a:t>
            </a:r>
            <a:r>
              <a:rPr lang="en-US" sz="2000" dirty="0">
                <a:latin typeface="+mj-lt"/>
              </a:rPr>
              <a:t>-1, </a:t>
            </a:r>
            <a:r>
              <a:rPr lang="en-US" sz="2000" i="1" dirty="0">
                <a:latin typeface="+mj-lt"/>
              </a:rPr>
              <a:t>j</a:t>
            </a:r>
            <a:r>
              <a:rPr lang="en-US" sz="2000" dirty="0">
                <a:latin typeface="+mj-lt"/>
              </a:rPr>
              <a:t>-1) +    1;  if </a:t>
            </a:r>
            <a:r>
              <a:rPr lang="en-US" sz="2000" i="1" dirty="0">
                <a:latin typeface="+mj-lt"/>
              </a:rPr>
              <a:t>S</a:t>
            </a:r>
            <a:r>
              <a:rPr lang="en-US" sz="2000" baseline="-25000" dirty="0">
                <a:latin typeface="+mj-lt"/>
              </a:rPr>
              <a:t>1</a:t>
            </a:r>
            <a:r>
              <a:rPr lang="en-US" sz="2000" dirty="0">
                <a:latin typeface="+mj-lt"/>
              </a:rPr>
              <a:t>(</a:t>
            </a:r>
            <a:r>
              <a:rPr lang="en-US" sz="2000" i="1" dirty="0" err="1">
                <a:latin typeface="+mj-lt"/>
              </a:rPr>
              <a:t>i</a:t>
            </a:r>
            <a:r>
              <a:rPr lang="en-US" sz="2000" dirty="0">
                <a:latin typeface="+mj-lt"/>
              </a:rPr>
              <a:t>) ≠ </a:t>
            </a:r>
            <a:r>
              <a:rPr lang="en-US" sz="2000" i="1" dirty="0">
                <a:latin typeface="+mj-lt"/>
              </a:rPr>
              <a:t>S</a:t>
            </a:r>
            <a:r>
              <a:rPr lang="en-US" sz="2000" baseline="-25000" dirty="0">
                <a:latin typeface="+mj-lt"/>
              </a:rPr>
              <a:t>2</a:t>
            </a:r>
            <a:r>
              <a:rPr lang="en-US" sz="2000" dirty="0">
                <a:latin typeface="+mj-lt"/>
              </a:rPr>
              <a:t>(</a:t>
            </a:r>
            <a:r>
              <a:rPr lang="en-US" sz="2000" i="1" dirty="0">
                <a:latin typeface="+mj-lt"/>
              </a:rPr>
              <a:t>j</a:t>
            </a:r>
            <a:r>
              <a:rPr lang="en-US" sz="2000" dirty="0">
                <a:latin typeface="+mj-lt"/>
              </a:rPr>
              <a:t>)  </a:t>
            </a:r>
          </a:p>
          <a:p>
            <a:pPr lvl="1" algn="just">
              <a:buFont typeface="Wingdings"/>
              <a:buNone/>
              <a:defRPr/>
            </a:pPr>
            <a:r>
              <a:rPr lang="en-US" sz="2000" dirty="0">
                <a:latin typeface="+mj-lt"/>
              </a:rPr>
              <a:t>                                                   0;  if </a:t>
            </a:r>
            <a:r>
              <a:rPr lang="en-US" sz="2000" i="1" dirty="0">
                <a:latin typeface="+mj-lt"/>
              </a:rPr>
              <a:t>S</a:t>
            </a:r>
            <a:r>
              <a:rPr lang="en-US" sz="2000" baseline="-25000" dirty="0">
                <a:latin typeface="+mj-lt"/>
              </a:rPr>
              <a:t>1</a:t>
            </a:r>
            <a:r>
              <a:rPr lang="en-US" sz="2000" dirty="0">
                <a:latin typeface="+mj-lt"/>
              </a:rPr>
              <a:t>(</a:t>
            </a:r>
            <a:r>
              <a:rPr lang="en-US" sz="2000" i="1" dirty="0" err="1">
                <a:latin typeface="+mj-lt"/>
              </a:rPr>
              <a:t>i</a:t>
            </a:r>
            <a:r>
              <a:rPr lang="en-US" sz="2000" dirty="0">
                <a:latin typeface="+mj-lt"/>
              </a:rPr>
              <a:t>) = </a:t>
            </a:r>
            <a:r>
              <a:rPr lang="en-US" sz="2000" i="1" dirty="0">
                <a:latin typeface="+mj-lt"/>
              </a:rPr>
              <a:t>S</a:t>
            </a:r>
            <a:r>
              <a:rPr lang="en-US" sz="2000" baseline="-25000" dirty="0">
                <a:latin typeface="+mj-lt"/>
              </a:rPr>
              <a:t>2</a:t>
            </a:r>
            <a:r>
              <a:rPr lang="en-US" sz="2000" dirty="0">
                <a:latin typeface="+mj-lt"/>
              </a:rPr>
              <a:t>(</a:t>
            </a:r>
            <a:r>
              <a:rPr lang="en-US" sz="2000" i="1" dirty="0">
                <a:latin typeface="+mj-lt"/>
              </a:rPr>
              <a:t>j</a:t>
            </a:r>
            <a:r>
              <a:rPr lang="en-US" sz="2000" dirty="0">
                <a:latin typeface="+mj-lt"/>
              </a:rPr>
              <a:t>)</a:t>
            </a:r>
            <a:endParaRPr sz="2000" dirty="0">
              <a:latin typeface="+mj-lt"/>
            </a:endParaRPr>
          </a:p>
          <a:p>
            <a:pPr lvl="1" algn="just">
              <a:buFont typeface="Wingdings"/>
              <a:buNone/>
              <a:defRPr/>
            </a:pPr>
            <a:r>
              <a:rPr lang="en-US" sz="2000" dirty="0">
                <a:latin typeface="+mj-lt"/>
              </a:rPr>
              <a:t>                 LEFT</a:t>
            </a:r>
            <a:endParaRPr sz="2000" dirty="0">
              <a:latin typeface="+mj-lt"/>
            </a:endParaRPr>
          </a:p>
          <a:p>
            <a:pPr lvl="1" algn="just">
              <a:buFont typeface="Wingdings"/>
              <a:buNone/>
              <a:defRPr/>
            </a:pPr>
            <a:r>
              <a:rPr lang="en-US" sz="2000" i="1" dirty="0" err="1">
                <a:latin typeface="+mj-lt"/>
              </a:rPr>
              <a:t>ptr</a:t>
            </a:r>
            <a:r>
              <a:rPr lang="en-US" sz="2000" dirty="0">
                <a:latin typeface="+mj-lt"/>
              </a:rPr>
              <a:t>(</a:t>
            </a:r>
            <a:r>
              <a:rPr lang="en-US" sz="2000" i="1" dirty="0" err="1">
                <a:latin typeface="+mj-lt"/>
              </a:rPr>
              <a:t>i</a:t>
            </a:r>
            <a:r>
              <a:rPr lang="en-US" sz="2000" dirty="0">
                <a:latin typeface="+mj-lt"/>
              </a:rPr>
              <a:t>, </a:t>
            </a:r>
            <a:r>
              <a:rPr lang="en-US" sz="2000" i="1" dirty="0">
                <a:latin typeface="+mj-lt"/>
              </a:rPr>
              <a:t>j</a:t>
            </a:r>
            <a:r>
              <a:rPr lang="en-US" sz="2000" dirty="0">
                <a:latin typeface="+mj-lt"/>
              </a:rPr>
              <a:t>)      DOWN</a:t>
            </a:r>
            <a:endParaRPr sz="2000" dirty="0">
              <a:latin typeface="+mj-lt"/>
            </a:endParaRPr>
          </a:p>
          <a:p>
            <a:pPr lvl="1" algn="just">
              <a:buFont typeface="Wingdings"/>
              <a:buNone/>
              <a:defRPr/>
            </a:pPr>
            <a:r>
              <a:rPr lang="en-US" sz="2000" dirty="0">
                <a:latin typeface="+mj-lt"/>
              </a:rPr>
              <a:t>                 DIAG</a:t>
            </a:r>
            <a:endParaRPr sz="2000" dirty="0">
              <a:latin typeface="+mj-lt"/>
            </a:endParaRPr>
          </a:p>
        </p:txBody>
      </p:sp>
      <p:sp>
        <p:nvSpPr>
          <p:cNvPr id="6" name="AutoShape 5"/>
          <p:cNvSpPr/>
          <p:nvPr/>
        </p:nvSpPr>
        <p:spPr bwMode="auto">
          <a:xfrm>
            <a:off x="2983005" y="2230800"/>
            <a:ext cx="152400" cy="1086800"/>
          </a:xfrm>
          <a:prstGeom prst="leftBrace">
            <a:avLst>
              <a:gd name="adj1" fmla="val 37516"/>
              <a:gd name="adj2" fmla="val 50000"/>
            </a:avLst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 algn="ctr">
              <a:defRPr/>
            </a:pPr>
            <a:endParaRPr lang="en-US" sz="2400">
              <a:solidFill>
                <a:srgbClr val="000066"/>
              </a:solidFill>
              <a:latin typeface="Times New Roman"/>
            </a:endParaRPr>
          </a:p>
        </p:txBody>
      </p:sp>
      <p:sp>
        <p:nvSpPr>
          <p:cNvPr id="7" name="AutoShape 5"/>
          <p:cNvSpPr/>
          <p:nvPr/>
        </p:nvSpPr>
        <p:spPr bwMode="auto">
          <a:xfrm>
            <a:off x="4567808" y="2910651"/>
            <a:ext cx="76200" cy="743600"/>
          </a:xfrm>
          <a:prstGeom prst="leftBrace">
            <a:avLst>
              <a:gd name="adj1" fmla="val 37495"/>
              <a:gd name="adj2" fmla="val 50000"/>
            </a:avLst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 algn="ctr">
              <a:defRPr/>
            </a:pPr>
            <a:endParaRPr lang="en-US" sz="2400">
              <a:solidFill>
                <a:srgbClr val="000066"/>
              </a:solidFill>
              <a:latin typeface="Times New Roman"/>
            </a:endParaRPr>
          </a:p>
        </p:txBody>
      </p:sp>
      <p:sp>
        <p:nvSpPr>
          <p:cNvPr id="8" name="AutoShape 5"/>
          <p:cNvSpPr/>
          <p:nvPr/>
        </p:nvSpPr>
        <p:spPr bwMode="auto">
          <a:xfrm>
            <a:off x="2331368" y="3726259"/>
            <a:ext cx="152400" cy="1086800"/>
          </a:xfrm>
          <a:prstGeom prst="leftBrace">
            <a:avLst>
              <a:gd name="adj1" fmla="val 37516"/>
              <a:gd name="adj2" fmla="val 50000"/>
            </a:avLst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 algn="ctr">
              <a:defRPr/>
            </a:pPr>
            <a:endParaRPr lang="en-US" sz="2400">
              <a:solidFill>
                <a:srgbClr val="000066"/>
              </a:solidFill>
              <a:latin typeface="Times New Roman"/>
            </a:endParaRPr>
          </a:p>
        </p:txBody>
      </p:sp>
      <p:sp>
        <p:nvSpPr>
          <p:cNvPr id="9" name="Trapezoid 11"/>
          <p:cNvSpPr/>
          <p:nvPr/>
        </p:nvSpPr>
        <p:spPr bwMode="auto">
          <a:xfrm>
            <a:off x="5162550" y="1748175"/>
            <a:ext cx="823912" cy="617283"/>
          </a:xfrm>
          <a:prstGeom prst="trapezoid">
            <a:avLst>
              <a:gd name="adj" fmla="val 2500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" name="TextBox 12"/>
          <p:cNvSpPr>
            <a:spLocks/>
          </p:cNvSpPr>
          <p:nvPr/>
        </p:nvSpPr>
        <p:spPr bwMode="auto">
          <a:xfrm>
            <a:off x="4953000" y="2188436"/>
            <a:ext cx="790601" cy="338554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>
              <a:defRPr/>
            </a:pPr>
            <a:r>
              <a:rPr lang="en-US"/>
              <a:t>Case 1</a:t>
            </a:r>
            <a:endParaRPr/>
          </a:p>
        </p:txBody>
      </p:sp>
      <p:sp>
        <p:nvSpPr>
          <p:cNvPr id="11" name="TextBox 13"/>
          <p:cNvSpPr>
            <a:spLocks/>
          </p:cNvSpPr>
          <p:nvPr/>
        </p:nvSpPr>
        <p:spPr bwMode="auto">
          <a:xfrm>
            <a:off x="4953000" y="2588835"/>
            <a:ext cx="790601" cy="338554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>
              <a:defRPr/>
            </a:pPr>
            <a:r>
              <a:rPr lang="en-US"/>
              <a:t>Case 2</a:t>
            </a:r>
            <a:endParaRPr/>
          </a:p>
        </p:txBody>
      </p:sp>
      <p:sp>
        <p:nvSpPr>
          <p:cNvPr id="12" name="TextBox 14"/>
          <p:cNvSpPr>
            <a:spLocks/>
          </p:cNvSpPr>
          <p:nvPr/>
        </p:nvSpPr>
        <p:spPr bwMode="auto">
          <a:xfrm>
            <a:off x="7164288" y="3301290"/>
            <a:ext cx="790601" cy="338554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>
              <a:defRPr/>
            </a:pPr>
            <a:r>
              <a:rPr lang="en-US" dirty="0"/>
              <a:t>Case 3</a:t>
            </a:r>
            <a:endParaRPr dirty="0"/>
          </a:p>
        </p:txBody>
      </p:sp>
      <p:sp>
        <p:nvSpPr>
          <p:cNvPr id="13" name="TextBox 15"/>
          <p:cNvSpPr>
            <a:spLocks/>
          </p:cNvSpPr>
          <p:nvPr/>
        </p:nvSpPr>
        <p:spPr bwMode="auto">
          <a:xfrm>
            <a:off x="3571019" y="3726259"/>
            <a:ext cx="790601" cy="338554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 algn="ctr">
              <a:defRPr/>
            </a:pPr>
            <a:r>
              <a:rPr lang="en-US" dirty="0"/>
              <a:t>Case 1</a:t>
            </a:r>
            <a:endParaRPr dirty="0"/>
          </a:p>
        </p:txBody>
      </p:sp>
      <p:sp>
        <p:nvSpPr>
          <p:cNvPr id="14" name="TextBox 16"/>
          <p:cNvSpPr>
            <a:spLocks/>
          </p:cNvSpPr>
          <p:nvPr/>
        </p:nvSpPr>
        <p:spPr bwMode="auto">
          <a:xfrm>
            <a:off x="3571019" y="4069459"/>
            <a:ext cx="790601" cy="338554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 algn="ctr">
              <a:defRPr/>
            </a:pPr>
            <a:r>
              <a:rPr lang="en-US" dirty="0"/>
              <a:t>Case 2</a:t>
            </a:r>
            <a:endParaRPr dirty="0"/>
          </a:p>
        </p:txBody>
      </p:sp>
      <p:sp>
        <p:nvSpPr>
          <p:cNvPr id="15" name="TextBox 17"/>
          <p:cNvSpPr>
            <a:spLocks/>
          </p:cNvSpPr>
          <p:nvPr/>
        </p:nvSpPr>
        <p:spPr bwMode="auto">
          <a:xfrm>
            <a:off x="3571018" y="4412659"/>
            <a:ext cx="790601" cy="338554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 algn="ctr">
              <a:defRPr/>
            </a:pPr>
            <a:r>
              <a:rPr lang="en-US" dirty="0"/>
              <a:t>Case 3</a:t>
            </a:r>
            <a:endParaRPr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4850" y="-57200"/>
            <a:ext cx="7772400" cy="643500"/>
          </a:xfrm>
        </p:spPr>
        <p:txBody>
          <a:bodyPr/>
          <a:lstStyle/>
          <a:p>
            <a:pPr>
              <a:defRPr/>
            </a:pPr>
            <a:r>
              <a:rPr lang="en-US"/>
              <a:t>The Distance Matrix</a:t>
            </a:r>
            <a:endParaRPr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0" y="4933950"/>
            <a:ext cx="3276600" cy="257175"/>
          </a:xfrm>
          <a:prstGeom prst="rect">
            <a:avLst/>
          </a:prstGeom>
          <a:noFill/>
        </p:spPr>
        <p:txBody>
          <a:bodyPr/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Slide from Serafim Batzoglou</a:t>
            </a:r>
            <a:endParaRPr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28725" y="1729108"/>
            <a:ext cx="3810000" cy="2102099"/>
          </a:xfrm>
          <a:prstGeom prst="rect">
            <a:avLst/>
          </a:prstGeom>
          <a:noFill/>
          <a:ln w="19050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1228725" y="3765666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1233488" y="3709658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1233488" y="3659608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1228725" y="3608366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1233488" y="3559508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1228725" y="3504692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1219200" y="3453449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1233488" y="3402208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1233488" y="3347392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1228725" y="3291382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1228725" y="3240142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1233488" y="3190091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1220788" y="3141233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1233488" y="3086416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1223963" y="3035175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1238250" y="2983933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1233488" y="2925541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1238250" y="2870725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1238250" y="2819483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1233488" y="2768242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>
            <a:off x="1238250" y="2720575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>
            <a:off x="1233488" y="2665758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29" name="Line 26"/>
          <p:cNvSpPr>
            <a:spLocks noChangeShapeType="1"/>
          </p:cNvSpPr>
          <p:nvPr/>
        </p:nvSpPr>
        <p:spPr bwMode="auto">
          <a:xfrm>
            <a:off x="1223963" y="2614516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30" name="Line 27"/>
          <p:cNvSpPr>
            <a:spLocks noChangeShapeType="1"/>
          </p:cNvSpPr>
          <p:nvPr/>
        </p:nvSpPr>
        <p:spPr bwMode="auto">
          <a:xfrm>
            <a:off x="1228725" y="2563275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31" name="Line 28"/>
          <p:cNvSpPr>
            <a:spLocks noChangeShapeType="1"/>
          </p:cNvSpPr>
          <p:nvPr/>
        </p:nvSpPr>
        <p:spPr bwMode="auto">
          <a:xfrm>
            <a:off x="1220788" y="2513225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>
            <a:off x="1233488" y="2452449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33" name="Line 30"/>
          <p:cNvSpPr>
            <a:spLocks noChangeShapeType="1"/>
          </p:cNvSpPr>
          <p:nvPr/>
        </p:nvSpPr>
        <p:spPr bwMode="auto">
          <a:xfrm>
            <a:off x="1233488" y="2401208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34" name="Line 31"/>
          <p:cNvSpPr>
            <a:spLocks noChangeShapeType="1"/>
          </p:cNvSpPr>
          <p:nvPr/>
        </p:nvSpPr>
        <p:spPr bwMode="auto">
          <a:xfrm>
            <a:off x="1238250" y="2351158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>
            <a:off x="1225550" y="2302300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36" name="Line 33"/>
          <p:cNvSpPr>
            <a:spLocks noChangeShapeType="1"/>
          </p:cNvSpPr>
          <p:nvPr/>
        </p:nvSpPr>
        <p:spPr bwMode="auto">
          <a:xfrm>
            <a:off x="1230313" y="2246292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37" name="Line 34"/>
          <p:cNvSpPr>
            <a:spLocks noChangeShapeType="1"/>
          </p:cNvSpPr>
          <p:nvPr/>
        </p:nvSpPr>
        <p:spPr bwMode="auto">
          <a:xfrm>
            <a:off x="1228725" y="2196242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38" name="Line 35"/>
          <p:cNvSpPr>
            <a:spLocks noChangeShapeType="1"/>
          </p:cNvSpPr>
          <p:nvPr/>
        </p:nvSpPr>
        <p:spPr bwMode="auto">
          <a:xfrm>
            <a:off x="1233488" y="2145000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39" name="Line 36"/>
          <p:cNvSpPr>
            <a:spLocks noChangeShapeType="1"/>
          </p:cNvSpPr>
          <p:nvPr/>
        </p:nvSpPr>
        <p:spPr bwMode="auto">
          <a:xfrm>
            <a:off x="1228725" y="2100908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40" name="Line 37"/>
          <p:cNvSpPr>
            <a:spLocks noChangeShapeType="1"/>
          </p:cNvSpPr>
          <p:nvPr/>
        </p:nvSpPr>
        <p:spPr bwMode="auto">
          <a:xfrm>
            <a:off x="1228725" y="2050858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41" name="Line 38"/>
          <p:cNvSpPr>
            <a:spLocks noChangeShapeType="1"/>
          </p:cNvSpPr>
          <p:nvPr/>
        </p:nvSpPr>
        <p:spPr bwMode="auto">
          <a:xfrm>
            <a:off x="1233488" y="1999616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42" name="Line 39"/>
          <p:cNvSpPr>
            <a:spLocks noChangeShapeType="1"/>
          </p:cNvSpPr>
          <p:nvPr/>
        </p:nvSpPr>
        <p:spPr bwMode="auto">
          <a:xfrm>
            <a:off x="1220788" y="1950758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>
            <a:off x="1233488" y="1895942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44" name="Line 41"/>
          <p:cNvSpPr>
            <a:spLocks noChangeShapeType="1"/>
          </p:cNvSpPr>
          <p:nvPr/>
        </p:nvSpPr>
        <p:spPr bwMode="auto">
          <a:xfrm>
            <a:off x="1223963" y="1844700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45" name="Line 42"/>
          <p:cNvSpPr>
            <a:spLocks noChangeShapeType="1"/>
          </p:cNvSpPr>
          <p:nvPr/>
        </p:nvSpPr>
        <p:spPr bwMode="auto">
          <a:xfrm>
            <a:off x="1238250" y="1793458"/>
            <a:ext cx="38100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46" name="Line 43"/>
          <p:cNvSpPr>
            <a:spLocks noChangeShapeType="1"/>
          </p:cNvSpPr>
          <p:nvPr/>
        </p:nvSpPr>
        <p:spPr bwMode="auto">
          <a:xfrm flipV="1">
            <a:off x="1330325" y="1731492"/>
            <a:ext cx="0" cy="2096141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47" name="Line 44"/>
          <p:cNvSpPr>
            <a:spLocks noChangeShapeType="1"/>
          </p:cNvSpPr>
          <p:nvPr/>
        </p:nvSpPr>
        <p:spPr bwMode="auto">
          <a:xfrm flipV="1">
            <a:off x="1427163" y="1733875"/>
            <a:ext cx="0" cy="2096141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48" name="Line 45"/>
          <p:cNvSpPr>
            <a:spLocks noChangeShapeType="1"/>
          </p:cNvSpPr>
          <p:nvPr/>
        </p:nvSpPr>
        <p:spPr bwMode="auto">
          <a:xfrm flipV="1">
            <a:off x="1528763" y="1729108"/>
            <a:ext cx="0" cy="2094949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49" name="Line 46"/>
          <p:cNvSpPr>
            <a:spLocks noChangeShapeType="1"/>
          </p:cNvSpPr>
          <p:nvPr/>
        </p:nvSpPr>
        <p:spPr bwMode="auto">
          <a:xfrm flipV="1">
            <a:off x="1617663" y="1731492"/>
            <a:ext cx="0" cy="2096141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50" name="Line 47"/>
          <p:cNvSpPr>
            <a:spLocks noChangeShapeType="1"/>
          </p:cNvSpPr>
          <p:nvPr/>
        </p:nvSpPr>
        <p:spPr bwMode="auto">
          <a:xfrm flipV="1">
            <a:off x="1704975" y="1733875"/>
            <a:ext cx="0" cy="2096141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51" name="Line 48"/>
          <p:cNvSpPr>
            <a:spLocks noChangeShapeType="1"/>
          </p:cNvSpPr>
          <p:nvPr/>
        </p:nvSpPr>
        <p:spPr bwMode="auto">
          <a:xfrm flipV="1">
            <a:off x="1801813" y="1736258"/>
            <a:ext cx="0" cy="2096141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52" name="Line 49"/>
          <p:cNvSpPr>
            <a:spLocks noChangeShapeType="1"/>
          </p:cNvSpPr>
          <p:nvPr/>
        </p:nvSpPr>
        <p:spPr bwMode="auto">
          <a:xfrm flipV="1">
            <a:off x="1903413" y="1731492"/>
            <a:ext cx="0" cy="2096141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53" name="Line 50"/>
          <p:cNvSpPr>
            <a:spLocks noChangeShapeType="1"/>
          </p:cNvSpPr>
          <p:nvPr/>
        </p:nvSpPr>
        <p:spPr bwMode="auto">
          <a:xfrm flipV="1">
            <a:off x="1992313" y="1733875"/>
            <a:ext cx="0" cy="2096141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54" name="Line 51"/>
          <p:cNvSpPr>
            <a:spLocks noChangeShapeType="1"/>
          </p:cNvSpPr>
          <p:nvPr/>
        </p:nvSpPr>
        <p:spPr bwMode="auto">
          <a:xfrm flipV="1">
            <a:off x="2082800" y="1729108"/>
            <a:ext cx="0" cy="2094949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55" name="Line 52"/>
          <p:cNvSpPr>
            <a:spLocks noChangeShapeType="1"/>
          </p:cNvSpPr>
          <p:nvPr/>
        </p:nvSpPr>
        <p:spPr bwMode="auto">
          <a:xfrm flipV="1">
            <a:off x="2179638" y="1731492"/>
            <a:ext cx="0" cy="2096141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56" name="Line 53"/>
          <p:cNvSpPr>
            <a:spLocks noChangeShapeType="1"/>
          </p:cNvSpPr>
          <p:nvPr/>
        </p:nvSpPr>
        <p:spPr bwMode="auto">
          <a:xfrm flipV="1">
            <a:off x="2281238" y="1725532"/>
            <a:ext cx="0" cy="2096142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57" name="Line 54"/>
          <p:cNvSpPr>
            <a:spLocks noChangeShapeType="1"/>
          </p:cNvSpPr>
          <p:nvPr/>
        </p:nvSpPr>
        <p:spPr bwMode="auto">
          <a:xfrm flipV="1">
            <a:off x="2370138" y="1729108"/>
            <a:ext cx="0" cy="2094949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58" name="Line 55"/>
          <p:cNvSpPr>
            <a:spLocks noChangeShapeType="1"/>
          </p:cNvSpPr>
          <p:nvPr/>
        </p:nvSpPr>
        <p:spPr bwMode="auto">
          <a:xfrm flipV="1">
            <a:off x="2457450" y="1731492"/>
            <a:ext cx="0" cy="2096141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59" name="Line 56"/>
          <p:cNvSpPr>
            <a:spLocks noChangeShapeType="1"/>
          </p:cNvSpPr>
          <p:nvPr/>
        </p:nvSpPr>
        <p:spPr bwMode="auto">
          <a:xfrm flipV="1">
            <a:off x="2554288" y="1733875"/>
            <a:ext cx="0" cy="2096141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60" name="Line 57"/>
          <p:cNvSpPr>
            <a:spLocks noChangeShapeType="1"/>
          </p:cNvSpPr>
          <p:nvPr/>
        </p:nvSpPr>
        <p:spPr bwMode="auto">
          <a:xfrm flipV="1">
            <a:off x="2655888" y="1729108"/>
            <a:ext cx="0" cy="2094949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61" name="Line 58"/>
          <p:cNvSpPr>
            <a:spLocks noChangeShapeType="1"/>
          </p:cNvSpPr>
          <p:nvPr/>
        </p:nvSpPr>
        <p:spPr bwMode="auto">
          <a:xfrm flipV="1">
            <a:off x="2744788" y="1731492"/>
            <a:ext cx="0" cy="2096141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62" name="Line 59"/>
          <p:cNvSpPr>
            <a:spLocks noChangeShapeType="1"/>
          </p:cNvSpPr>
          <p:nvPr/>
        </p:nvSpPr>
        <p:spPr bwMode="auto">
          <a:xfrm flipV="1">
            <a:off x="2849563" y="1729108"/>
            <a:ext cx="0" cy="2094949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63" name="Line 60"/>
          <p:cNvSpPr>
            <a:spLocks noChangeShapeType="1"/>
          </p:cNvSpPr>
          <p:nvPr/>
        </p:nvSpPr>
        <p:spPr bwMode="auto">
          <a:xfrm flipV="1">
            <a:off x="2946400" y="1731492"/>
            <a:ext cx="0" cy="2096141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64" name="Line 61"/>
          <p:cNvSpPr>
            <a:spLocks noChangeShapeType="1"/>
          </p:cNvSpPr>
          <p:nvPr/>
        </p:nvSpPr>
        <p:spPr bwMode="auto">
          <a:xfrm flipV="1">
            <a:off x="3048000" y="1725532"/>
            <a:ext cx="0" cy="2096142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65" name="Line 62"/>
          <p:cNvSpPr>
            <a:spLocks noChangeShapeType="1"/>
          </p:cNvSpPr>
          <p:nvPr/>
        </p:nvSpPr>
        <p:spPr bwMode="auto">
          <a:xfrm flipV="1">
            <a:off x="3136900" y="1729108"/>
            <a:ext cx="0" cy="2094949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66" name="Line 63"/>
          <p:cNvSpPr>
            <a:spLocks noChangeShapeType="1"/>
          </p:cNvSpPr>
          <p:nvPr/>
        </p:nvSpPr>
        <p:spPr bwMode="auto">
          <a:xfrm flipV="1">
            <a:off x="3224213" y="1731492"/>
            <a:ext cx="0" cy="2096141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67" name="Line 64"/>
          <p:cNvSpPr>
            <a:spLocks noChangeShapeType="1"/>
          </p:cNvSpPr>
          <p:nvPr/>
        </p:nvSpPr>
        <p:spPr bwMode="auto">
          <a:xfrm flipV="1">
            <a:off x="3321050" y="1733875"/>
            <a:ext cx="0" cy="2096141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68" name="Line 65"/>
          <p:cNvSpPr>
            <a:spLocks noChangeShapeType="1"/>
          </p:cNvSpPr>
          <p:nvPr/>
        </p:nvSpPr>
        <p:spPr bwMode="auto">
          <a:xfrm flipV="1">
            <a:off x="3422650" y="1729108"/>
            <a:ext cx="0" cy="2094949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69" name="Line 66"/>
          <p:cNvSpPr>
            <a:spLocks noChangeShapeType="1"/>
          </p:cNvSpPr>
          <p:nvPr/>
        </p:nvSpPr>
        <p:spPr bwMode="auto">
          <a:xfrm flipV="1">
            <a:off x="3511550" y="1731492"/>
            <a:ext cx="0" cy="2096141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70" name="Line 67"/>
          <p:cNvSpPr>
            <a:spLocks noChangeShapeType="1"/>
          </p:cNvSpPr>
          <p:nvPr/>
        </p:nvSpPr>
        <p:spPr bwMode="auto">
          <a:xfrm flipV="1">
            <a:off x="3602038" y="1725532"/>
            <a:ext cx="0" cy="2096142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71" name="Line 68"/>
          <p:cNvSpPr>
            <a:spLocks noChangeShapeType="1"/>
          </p:cNvSpPr>
          <p:nvPr/>
        </p:nvSpPr>
        <p:spPr bwMode="auto">
          <a:xfrm flipV="1">
            <a:off x="3698875" y="1729108"/>
            <a:ext cx="0" cy="2094949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72" name="Line 69"/>
          <p:cNvSpPr>
            <a:spLocks noChangeShapeType="1"/>
          </p:cNvSpPr>
          <p:nvPr/>
        </p:nvSpPr>
        <p:spPr bwMode="auto">
          <a:xfrm flipV="1">
            <a:off x="3800475" y="1723150"/>
            <a:ext cx="0" cy="2096142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73" name="Line 70"/>
          <p:cNvSpPr>
            <a:spLocks noChangeShapeType="1"/>
          </p:cNvSpPr>
          <p:nvPr/>
        </p:nvSpPr>
        <p:spPr bwMode="auto">
          <a:xfrm flipV="1">
            <a:off x="3889375" y="1725532"/>
            <a:ext cx="0" cy="2096142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74" name="Line 71"/>
          <p:cNvSpPr>
            <a:spLocks noChangeShapeType="1"/>
          </p:cNvSpPr>
          <p:nvPr/>
        </p:nvSpPr>
        <p:spPr bwMode="auto">
          <a:xfrm flipV="1">
            <a:off x="3976688" y="1729108"/>
            <a:ext cx="0" cy="2094949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75" name="Line 72"/>
          <p:cNvSpPr>
            <a:spLocks noChangeShapeType="1"/>
          </p:cNvSpPr>
          <p:nvPr/>
        </p:nvSpPr>
        <p:spPr bwMode="auto">
          <a:xfrm flipV="1">
            <a:off x="4073525" y="1731492"/>
            <a:ext cx="0" cy="2096141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76" name="Line 73"/>
          <p:cNvSpPr>
            <a:spLocks noChangeShapeType="1"/>
          </p:cNvSpPr>
          <p:nvPr/>
        </p:nvSpPr>
        <p:spPr bwMode="auto">
          <a:xfrm flipV="1">
            <a:off x="4175125" y="1725532"/>
            <a:ext cx="0" cy="2096142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77" name="Line 74"/>
          <p:cNvSpPr>
            <a:spLocks noChangeShapeType="1"/>
          </p:cNvSpPr>
          <p:nvPr/>
        </p:nvSpPr>
        <p:spPr bwMode="auto">
          <a:xfrm flipV="1">
            <a:off x="4264025" y="1729108"/>
            <a:ext cx="0" cy="2094949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78" name="Line 75"/>
          <p:cNvSpPr>
            <a:spLocks noChangeShapeType="1"/>
          </p:cNvSpPr>
          <p:nvPr/>
        </p:nvSpPr>
        <p:spPr bwMode="auto">
          <a:xfrm flipV="1">
            <a:off x="4359275" y="1725532"/>
            <a:ext cx="0" cy="2096142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79" name="Line 76"/>
          <p:cNvSpPr>
            <a:spLocks noChangeShapeType="1"/>
          </p:cNvSpPr>
          <p:nvPr/>
        </p:nvSpPr>
        <p:spPr bwMode="auto">
          <a:xfrm flipV="1">
            <a:off x="4448175" y="1729108"/>
            <a:ext cx="0" cy="2094949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80" name="Line 77"/>
          <p:cNvSpPr>
            <a:spLocks noChangeShapeType="1"/>
          </p:cNvSpPr>
          <p:nvPr/>
        </p:nvSpPr>
        <p:spPr bwMode="auto">
          <a:xfrm flipV="1">
            <a:off x="4535488" y="1731492"/>
            <a:ext cx="0" cy="2096141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81" name="Line 78"/>
          <p:cNvSpPr>
            <a:spLocks noChangeShapeType="1"/>
          </p:cNvSpPr>
          <p:nvPr/>
        </p:nvSpPr>
        <p:spPr bwMode="auto">
          <a:xfrm flipV="1">
            <a:off x="4632325" y="1733875"/>
            <a:ext cx="0" cy="2096141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82" name="Line 79"/>
          <p:cNvSpPr>
            <a:spLocks noChangeShapeType="1"/>
          </p:cNvSpPr>
          <p:nvPr/>
        </p:nvSpPr>
        <p:spPr bwMode="auto">
          <a:xfrm flipV="1">
            <a:off x="4733925" y="1729108"/>
            <a:ext cx="0" cy="2094949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83" name="Line 80"/>
          <p:cNvSpPr>
            <a:spLocks noChangeShapeType="1"/>
          </p:cNvSpPr>
          <p:nvPr/>
        </p:nvSpPr>
        <p:spPr bwMode="auto">
          <a:xfrm flipV="1">
            <a:off x="4822825" y="1731492"/>
            <a:ext cx="0" cy="2096141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84" name="Line 81"/>
          <p:cNvSpPr>
            <a:spLocks noChangeShapeType="1"/>
          </p:cNvSpPr>
          <p:nvPr/>
        </p:nvSpPr>
        <p:spPr bwMode="auto">
          <a:xfrm flipV="1">
            <a:off x="4929188" y="1729108"/>
            <a:ext cx="0" cy="2094949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/>
            </a:endParaRPr>
          </a:p>
        </p:txBody>
      </p:sp>
      <p:sp>
        <p:nvSpPr>
          <p:cNvPr id="85" name="Freeform 82"/>
          <p:cNvSpPr/>
          <p:nvPr/>
        </p:nvSpPr>
        <p:spPr bwMode="auto">
          <a:xfrm flipH="1" flipV="1">
            <a:off x="1219200" y="1716000"/>
            <a:ext cx="3810000" cy="2116400"/>
          </a:xfrm>
          <a:custGeom>
            <a:avLst/>
            <a:gdLst>
              <a:gd name="T0" fmla="*/ 0 w 2333"/>
              <a:gd name="T1" fmla="*/ 2147483647 h 2275"/>
              <a:gd name="T2" fmla="*/ 2147483647 w 2333"/>
              <a:gd name="T3" fmla="*/ 2147483647 h 2275"/>
              <a:gd name="T4" fmla="*/ 2147483647 w 2333"/>
              <a:gd name="T5" fmla="*/ 2147483647 h 2275"/>
              <a:gd name="T6" fmla="*/ 2147483647 w 2333"/>
              <a:gd name="T7" fmla="*/ 2147483647 h 2275"/>
              <a:gd name="T8" fmla="*/ 2147483647 w 2333"/>
              <a:gd name="T9" fmla="*/ 2147483647 h 2275"/>
              <a:gd name="T10" fmla="*/ 2147483647 w 2333"/>
              <a:gd name="T11" fmla="*/ 2147483647 h 2275"/>
              <a:gd name="T12" fmla="*/ 2147483647 w 2333"/>
              <a:gd name="T13" fmla="*/ 2147483647 h 2275"/>
              <a:gd name="T14" fmla="*/ 2147483647 w 2333"/>
              <a:gd name="T15" fmla="*/ 2147483647 h 2275"/>
              <a:gd name="T16" fmla="*/ 2147483647 w 2333"/>
              <a:gd name="T17" fmla="*/ 2147483647 h 2275"/>
              <a:gd name="T18" fmla="*/ 2147483647 w 2333"/>
              <a:gd name="T19" fmla="*/ 2147483647 h 2275"/>
              <a:gd name="T20" fmla="*/ 2147483647 w 2333"/>
              <a:gd name="T21" fmla="*/ 2147483647 h 2275"/>
              <a:gd name="T22" fmla="*/ 2147483647 w 2333"/>
              <a:gd name="T23" fmla="*/ 2147483647 h 2275"/>
              <a:gd name="T24" fmla="*/ 2147483647 w 2333"/>
              <a:gd name="T25" fmla="*/ 2147483647 h 2275"/>
              <a:gd name="T26" fmla="*/ 2147483647 w 2333"/>
              <a:gd name="T27" fmla="*/ 2147483647 h 2275"/>
              <a:gd name="T28" fmla="*/ 2147483647 w 2333"/>
              <a:gd name="T29" fmla="*/ 2147483647 h 2275"/>
              <a:gd name="T30" fmla="*/ 2147483647 w 2333"/>
              <a:gd name="T31" fmla="*/ 2147483647 h 2275"/>
              <a:gd name="T32" fmla="*/ 2147483647 w 2333"/>
              <a:gd name="T33" fmla="*/ 2147483647 h 2275"/>
              <a:gd name="T34" fmla="*/ 2147483647 w 2333"/>
              <a:gd name="T35" fmla="*/ 2147483647 h 2275"/>
              <a:gd name="T36" fmla="*/ 2147483647 w 2333"/>
              <a:gd name="T37" fmla="*/ 2147483647 h 2275"/>
              <a:gd name="T38" fmla="*/ 2147483647 w 2333"/>
              <a:gd name="T39" fmla="*/ 0 h 227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333"/>
              <a:gd name="T61" fmla="*/ 0 h 2275"/>
              <a:gd name="T62" fmla="*/ 2333 w 2333"/>
              <a:gd name="T63" fmla="*/ 2275 h 227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333" h="2275" extrusionOk="0">
                <a:moveTo>
                  <a:pt x="0" y="2275"/>
                </a:moveTo>
                <a:lnTo>
                  <a:pt x="52" y="2211"/>
                </a:lnTo>
                <a:lnTo>
                  <a:pt x="116" y="2153"/>
                </a:lnTo>
                <a:lnTo>
                  <a:pt x="122" y="2089"/>
                </a:lnTo>
                <a:lnTo>
                  <a:pt x="180" y="2042"/>
                </a:lnTo>
                <a:lnTo>
                  <a:pt x="425" y="1803"/>
                </a:lnTo>
                <a:lnTo>
                  <a:pt x="588" y="1803"/>
                </a:lnTo>
                <a:lnTo>
                  <a:pt x="774" y="1629"/>
                </a:lnTo>
                <a:lnTo>
                  <a:pt x="774" y="1571"/>
                </a:lnTo>
                <a:lnTo>
                  <a:pt x="1076" y="1274"/>
                </a:lnTo>
                <a:lnTo>
                  <a:pt x="1076" y="1210"/>
                </a:lnTo>
                <a:lnTo>
                  <a:pt x="1489" y="809"/>
                </a:lnTo>
                <a:lnTo>
                  <a:pt x="1792" y="809"/>
                </a:lnTo>
                <a:lnTo>
                  <a:pt x="1966" y="640"/>
                </a:lnTo>
                <a:lnTo>
                  <a:pt x="1966" y="570"/>
                </a:lnTo>
                <a:lnTo>
                  <a:pt x="2077" y="454"/>
                </a:lnTo>
                <a:lnTo>
                  <a:pt x="2077" y="355"/>
                </a:lnTo>
                <a:lnTo>
                  <a:pt x="2263" y="180"/>
                </a:lnTo>
                <a:lnTo>
                  <a:pt x="2263" y="75"/>
                </a:lnTo>
                <a:lnTo>
                  <a:pt x="2333" y="0"/>
                </a:lnTo>
              </a:path>
            </a:pathLst>
          </a:cu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6" name="Text Box 83"/>
          <p:cNvSpPr>
            <a:spLocks/>
          </p:cNvSpPr>
          <p:nvPr/>
        </p:nvSpPr>
        <p:spPr bwMode="auto">
          <a:xfrm>
            <a:off x="1143000" y="3832399"/>
            <a:ext cx="3970338" cy="300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>
              <a:defRPr/>
            </a:pPr>
            <a:r>
              <a:rPr lang="en-US" sz="2000">
                <a:latin typeface="Arial Unicode MS"/>
              </a:rPr>
              <a:t>y</a:t>
            </a:r>
            <a:r>
              <a:rPr lang="en-US" sz="2000" baseline="-25000">
                <a:latin typeface="Arial Unicode MS"/>
              </a:rPr>
              <a:t>0</a:t>
            </a:r>
            <a:r>
              <a:rPr lang="en-US" sz="2000">
                <a:latin typeface="Arial Unicode MS"/>
              </a:rPr>
              <a:t> ………………………………  y</a:t>
            </a:r>
            <a:r>
              <a:rPr lang="en-US" sz="2000" baseline="-25000">
                <a:latin typeface="Arial Unicode MS"/>
              </a:rPr>
              <a:t>M</a:t>
            </a:r>
            <a:endParaRPr lang="en-US" sz="2000">
              <a:latin typeface="Arial Unicode MS"/>
            </a:endParaRPr>
          </a:p>
        </p:txBody>
      </p:sp>
      <p:sp>
        <p:nvSpPr>
          <p:cNvPr id="87" name="Text Box 84"/>
          <p:cNvSpPr>
            <a:spLocks/>
          </p:cNvSpPr>
          <p:nvPr/>
        </p:nvSpPr>
        <p:spPr bwMode="auto">
          <a:xfrm rot="5400000" flipH="1" flipV="1">
            <a:off x="-617537" y="2624050"/>
            <a:ext cx="2971800" cy="300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>
              <a:defRPr/>
            </a:pPr>
            <a:r>
              <a:rPr lang="en-US" sz="2000">
                <a:latin typeface="Arial Unicode MS"/>
              </a:rPr>
              <a:t>x</a:t>
            </a:r>
            <a:r>
              <a:rPr lang="en-US" sz="2000" baseline="-25000">
                <a:latin typeface="Arial Unicode MS"/>
              </a:rPr>
              <a:t>0</a:t>
            </a:r>
            <a:r>
              <a:rPr lang="en-US" sz="2000">
                <a:latin typeface="Arial Unicode MS"/>
              </a:rPr>
              <a:t> ……………………  x</a:t>
            </a:r>
            <a:r>
              <a:rPr lang="en-US" sz="2000" baseline="-25000">
                <a:latin typeface="Arial Unicode MS"/>
              </a:rPr>
              <a:t>N</a:t>
            </a:r>
            <a:endParaRPr lang="en-US" sz="2000">
              <a:latin typeface="Arial Unicode MS"/>
            </a:endParaRPr>
          </a:p>
        </p:txBody>
      </p:sp>
      <p:sp>
        <p:nvSpPr>
          <p:cNvPr id="88" name="Text Box 85"/>
          <p:cNvSpPr>
            <a:spLocks/>
          </p:cNvSpPr>
          <p:nvPr/>
        </p:nvSpPr>
        <p:spPr bwMode="auto">
          <a:xfrm>
            <a:off x="5410200" y="1773199"/>
            <a:ext cx="3352800" cy="2268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>
              <a:defRPr/>
            </a:pPr>
            <a:r>
              <a:rPr lang="en-US" sz="2000" dirty="0">
                <a:solidFill>
                  <a:srgbClr val="000066"/>
                </a:solidFill>
                <a:latin typeface="Calibri"/>
                <a:cs typeface="Calibri"/>
              </a:rPr>
              <a:t>Every non-decreasing path </a:t>
            </a:r>
            <a:endParaRPr dirty="0"/>
          </a:p>
          <a:p>
            <a:pPr>
              <a:defRPr/>
            </a:pPr>
            <a:endParaRPr lang="en-US" sz="2000" dirty="0">
              <a:solidFill>
                <a:srgbClr val="000066"/>
              </a:solidFill>
              <a:latin typeface="Calibri"/>
              <a:cs typeface="Calibri"/>
            </a:endParaRPr>
          </a:p>
          <a:p>
            <a:pPr>
              <a:defRPr/>
            </a:pPr>
            <a:r>
              <a:rPr lang="en-US" sz="2000" dirty="0">
                <a:solidFill>
                  <a:srgbClr val="000066"/>
                </a:solidFill>
                <a:latin typeface="Calibri"/>
                <a:cs typeface="Calibri"/>
              </a:rPr>
              <a:t>from (0,0) to (M, N) </a:t>
            </a:r>
            <a:endParaRPr dirty="0"/>
          </a:p>
          <a:p>
            <a:pPr>
              <a:defRPr/>
            </a:pPr>
            <a:endParaRPr lang="en-US" sz="2000" dirty="0">
              <a:solidFill>
                <a:srgbClr val="000066"/>
              </a:solidFill>
              <a:latin typeface="Calibri"/>
              <a:cs typeface="Calibri"/>
            </a:endParaRPr>
          </a:p>
          <a:p>
            <a:pPr>
              <a:defRPr/>
            </a:pPr>
            <a:r>
              <a:rPr lang="en-US" sz="2000" dirty="0">
                <a:solidFill>
                  <a:srgbClr val="000066"/>
                </a:solidFill>
                <a:latin typeface="Calibri"/>
                <a:cs typeface="Calibri"/>
              </a:rPr>
              <a:t>corresponds to </a:t>
            </a:r>
            <a:endParaRPr dirty="0"/>
          </a:p>
          <a:p>
            <a:pPr>
              <a:defRPr/>
            </a:pPr>
            <a:r>
              <a:rPr lang="en-US" sz="2000" dirty="0">
                <a:solidFill>
                  <a:srgbClr val="000066"/>
                </a:solidFill>
                <a:latin typeface="Calibri"/>
                <a:cs typeface="Calibri"/>
              </a:rPr>
              <a:t>an alignment </a:t>
            </a:r>
            <a:endParaRPr dirty="0"/>
          </a:p>
          <a:p>
            <a:pPr>
              <a:defRPr/>
            </a:pPr>
            <a:r>
              <a:rPr lang="en-US" sz="2000" dirty="0">
                <a:solidFill>
                  <a:srgbClr val="000066"/>
                </a:solidFill>
                <a:latin typeface="Calibri"/>
                <a:cs typeface="Calibri"/>
              </a:rPr>
              <a:t>of the two sequences</a:t>
            </a:r>
            <a:endParaRPr dirty="0"/>
          </a:p>
          <a:p>
            <a:pPr>
              <a:defRPr/>
            </a:pPr>
            <a:endParaRPr lang="en-US" sz="2400" dirty="0">
              <a:solidFill>
                <a:srgbClr val="000066"/>
              </a:solidFill>
              <a:latin typeface="Calibri"/>
              <a:cs typeface="Calibri"/>
            </a:endParaRPr>
          </a:p>
        </p:txBody>
      </p:sp>
      <p:sp>
        <p:nvSpPr>
          <p:cNvPr id="89" name="Text Box 88"/>
          <p:cNvSpPr>
            <a:spLocks/>
          </p:cNvSpPr>
          <p:nvPr/>
        </p:nvSpPr>
        <p:spPr bwMode="auto">
          <a:xfrm>
            <a:off x="5410200" y="4132699"/>
            <a:ext cx="3805237" cy="48500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600">
                <a:solidFill>
                  <a:srgbClr val="009900"/>
                </a:solidFill>
                <a:latin typeface="Tahoma"/>
                <a:ea typeface="MS PGothic"/>
              </a:defRPr>
            </a:lvl1pPr>
            <a:lvl2pPr marL="742950" indent="-28575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2pPr>
            <a:lvl3pPr marL="11430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3pPr>
            <a:lvl4pPr marL="16002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4pPr>
            <a:lvl5pPr marL="2057400" indent="-228600">
              <a:defRPr sz="1600">
                <a:solidFill>
                  <a:srgbClr val="009900"/>
                </a:solidFill>
                <a:latin typeface="Tahoma"/>
                <a:ea typeface="MS PGothic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600">
                <a:solidFill>
                  <a:srgbClr val="009900"/>
                </a:solidFill>
                <a:latin typeface="Tahoma"/>
                <a:ea typeface="MS PGothic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srgbClr val="A4001D"/>
                </a:solidFill>
                <a:latin typeface="Arial Unicode MS"/>
              </a:rPr>
              <a:t>An optimal alignment is composed of optimal subalignments</a:t>
            </a:r>
            <a:endParaRPr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/>
              <a:t>Result of Backtrace</a:t>
            </a:r>
            <a:endParaRPr sz="4000"/>
          </a:p>
        </p:txBody>
      </p:sp>
      <p:sp>
        <p:nvSpPr>
          <p:cNvPr id="5" name="Content Placeholder 7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Two strings and their </a:t>
            </a:r>
            <a:r>
              <a:rPr lang="en-US" b="1"/>
              <a:t>alignment</a:t>
            </a:r>
            <a:r>
              <a:rPr lang="en-US"/>
              <a:t>:</a:t>
            </a:r>
            <a:endParaRPr/>
          </a:p>
        </p:txBody>
      </p:sp>
      <p:pic>
        <p:nvPicPr>
          <p:cNvPr id="6" name="Picture 6" descr="align1.tiff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547664" y="1854051"/>
            <a:ext cx="4141701" cy="17281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Performance</a:t>
            </a:r>
            <a:endParaRPr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/>
          <a:lstStyle/>
          <a:p>
            <a:pPr marL="542925" indent="-542925">
              <a:defRPr/>
            </a:pPr>
            <a:r>
              <a:rPr lang="en-US" sz="3600" dirty="0">
                <a:ea typeface="+mn-ea"/>
              </a:rPr>
              <a:t>Time:			</a:t>
            </a:r>
            <a:r>
              <a:rPr lang="en-US" sz="3200" dirty="0">
                <a:latin typeface="Script MT Bold"/>
              </a:rPr>
              <a:t>O</a:t>
            </a:r>
            <a:r>
              <a:rPr lang="en-US" sz="3200" dirty="0">
                <a:latin typeface="+mj-lt"/>
                <a:ea typeface="+mn-ea"/>
              </a:rPr>
              <a:t>(</a:t>
            </a:r>
            <a:r>
              <a:rPr lang="en-US" sz="3200" i="1" dirty="0">
                <a:latin typeface="+mj-lt"/>
                <a:ea typeface="+mn-ea"/>
              </a:rPr>
              <a:t>nm</a:t>
            </a:r>
            <a:r>
              <a:rPr lang="en-US" sz="3200" dirty="0">
                <a:latin typeface="+mj-lt"/>
                <a:ea typeface="+mn-ea"/>
              </a:rPr>
              <a:t>)</a:t>
            </a:r>
            <a:endParaRPr sz="1800" dirty="0"/>
          </a:p>
          <a:p>
            <a:pPr marL="542925" indent="-542925">
              <a:defRPr/>
            </a:pPr>
            <a:r>
              <a:rPr lang="en-US" sz="3600" dirty="0">
                <a:ea typeface="+mn-ea"/>
              </a:rPr>
              <a:t>Space:		</a:t>
            </a:r>
            <a:r>
              <a:rPr lang="en-US" sz="3200" dirty="0">
                <a:latin typeface="Script MT Bold"/>
              </a:rPr>
              <a:t>O</a:t>
            </a:r>
            <a:r>
              <a:rPr lang="en-US" sz="3200" dirty="0">
                <a:latin typeface="+mj-lt"/>
                <a:ea typeface="+mn-ea"/>
              </a:rPr>
              <a:t>(</a:t>
            </a:r>
            <a:r>
              <a:rPr lang="en-US" sz="3200" i="1" dirty="0">
                <a:latin typeface="+mj-lt"/>
                <a:ea typeface="+mn-ea"/>
              </a:rPr>
              <a:t>nm</a:t>
            </a:r>
            <a:r>
              <a:rPr lang="en-US" sz="3200" dirty="0">
                <a:latin typeface="+mj-lt"/>
                <a:ea typeface="+mn-ea"/>
              </a:rPr>
              <a:t>)</a:t>
            </a:r>
            <a:endParaRPr sz="1800" dirty="0"/>
          </a:p>
          <a:p>
            <a:pPr marL="542925" indent="-542925">
              <a:defRPr/>
            </a:pPr>
            <a:r>
              <a:rPr lang="en-US" sz="3600" dirty="0" err="1">
                <a:ea typeface="+mn-ea"/>
              </a:rPr>
              <a:t>Backtrace</a:t>
            </a:r>
            <a:r>
              <a:rPr lang="en-US" sz="3600" dirty="0">
                <a:ea typeface="+mn-ea"/>
              </a:rPr>
              <a:t>:</a:t>
            </a:r>
            <a:r>
              <a:rPr lang="en-US" sz="3200" dirty="0">
                <a:ea typeface="+mn-ea"/>
              </a:rPr>
              <a:t>	</a:t>
            </a:r>
            <a:r>
              <a:rPr lang="en-US" sz="3200" dirty="0">
                <a:latin typeface="Script MT Bold"/>
              </a:rPr>
              <a:t>O</a:t>
            </a:r>
            <a:r>
              <a:rPr lang="en-US" sz="3200" dirty="0">
                <a:latin typeface="+mj-lt"/>
                <a:ea typeface="+mn-ea"/>
              </a:rPr>
              <a:t>(</a:t>
            </a:r>
            <a:r>
              <a:rPr lang="en-US" sz="3200" i="1" dirty="0" err="1">
                <a:latin typeface="+mj-lt"/>
                <a:ea typeface="+mn-ea"/>
              </a:rPr>
              <a:t>n</a:t>
            </a:r>
            <a:r>
              <a:rPr lang="en-US" sz="3200" dirty="0" err="1">
                <a:latin typeface="+mj-lt"/>
                <a:ea typeface="+mn-ea"/>
              </a:rPr>
              <a:t>+</a:t>
            </a:r>
            <a:r>
              <a:rPr lang="en-US" sz="3200" i="1" dirty="0" err="1">
                <a:latin typeface="+mj-lt"/>
                <a:ea typeface="+mn-ea"/>
              </a:rPr>
              <a:t>m</a:t>
            </a:r>
            <a:r>
              <a:rPr lang="en-US" sz="3200" dirty="0">
                <a:latin typeface="+mj-lt"/>
                <a:ea typeface="+mn-ea"/>
              </a:rPr>
              <a:t>)</a:t>
            </a:r>
            <a:endParaRPr sz="1800" dirty="0"/>
          </a:p>
          <a:p>
            <a:pPr>
              <a:defRPr/>
            </a:pPr>
            <a:endParaRPr lang="en-US" sz="3200" dirty="0">
              <a:ea typeface="+mn-ea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/>
              <a:t>Weighted Edit Distance</a:t>
            </a:r>
            <a:endParaRPr sz="400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Why would we add weights to the computation?</a:t>
            </a:r>
            <a:endParaRPr/>
          </a:p>
          <a:p>
            <a:pPr>
              <a:defRPr/>
            </a:pPr>
            <a:r>
              <a:rPr lang="en-US"/>
              <a:t>How?</a:t>
            </a:r>
            <a:endParaRPr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331640" y="0"/>
            <a:ext cx="7115448" cy="581533"/>
          </a:xfrm>
        </p:spPr>
        <p:txBody>
          <a:bodyPr/>
          <a:lstStyle/>
          <a:p>
            <a:pPr>
              <a:defRPr/>
            </a:pPr>
            <a:r>
              <a:rPr lang="en-US" sz="4000"/>
              <a:t>Confusion matrix</a:t>
            </a:r>
            <a:endParaRPr sz="3600"/>
          </a:p>
        </p:txBody>
      </p:sp>
      <p:pic>
        <p:nvPicPr>
          <p:cNvPr id="6" name="Picture 5" descr="kern.tiff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691680" y="917947"/>
            <a:ext cx="6209964" cy="37608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/>
              <a:t>Errors more likely for close keys</a:t>
            </a:r>
            <a:endParaRPr sz="4000"/>
          </a:p>
        </p:txBody>
      </p:sp>
      <p:pic>
        <p:nvPicPr>
          <p:cNvPr id="5" name="Picture 6" descr="qwerty2.tiff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259632" y="1422003"/>
            <a:ext cx="7222456" cy="28064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 dirty="0"/>
              <a:t>Weighted Minimum Edit Distance</a:t>
            </a:r>
            <a:endParaRPr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 bwMode="auto">
          <a:xfrm>
            <a:off x="1239357" y="730970"/>
            <a:ext cx="7635179" cy="429143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5000"/>
              </a:lnSpc>
              <a:buFont typeface="Wingdings"/>
              <a:buNone/>
              <a:defRPr/>
            </a:pPr>
            <a:r>
              <a:rPr lang="en-US" sz="1800" b="1" dirty="0">
                <a:latin typeface="+mj-lt"/>
                <a:ea typeface="+mn-ea"/>
              </a:rPr>
              <a:t>function</a:t>
            </a:r>
            <a:r>
              <a:rPr lang="en-US" sz="1800" dirty="0">
                <a:latin typeface="+mj-lt"/>
                <a:ea typeface="+mn-ea"/>
              </a:rPr>
              <a:t> </a:t>
            </a:r>
            <a:r>
              <a:rPr lang="en-US" sz="1800" cap="small" dirty="0">
                <a:latin typeface="+mj-lt"/>
                <a:ea typeface="+mn-ea"/>
              </a:rPr>
              <a:t>Min-Edit-Distance</a:t>
            </a:r>
            <a:r>
              <a:rPr lang="en-US" sz="1800" dirty="0">
                <a:latin typeface="+mj-lt"/>
                <a:ea typeface="+mn-ea"/>
              </a:rPr>
              <a:t>(</a:t>
            </a:r>
            <a:r>
              <a:rPr lang="en-US" sz="1800" i="1" dirty="0">
                <a:latin typeface="+mj-lt"/>
                <a:ea typeface="+mn-ea"/>
              </a:rPr>
              <a:t>target</a:t>
            </a:r>
            <a:r>
              <a:rPr lang="en-US" sz="1800" dirty="0">
                <a:latin typeface="+mj-lt"/>
                <a:ea typeface="+mn-ea"/>
              </a:rPr>
              <a:t>, </a:t>
            </a:r>
            <a:r>
              <a:rPr lang="en-US" sz="1800" i="1" dirty="0">
                <a:latin typeface="+mj-lt"/>
                <a:ea typeface="+mn-ea"/>
              </a:rPr>
              <a:t>source</a:t>
            </a:r>
            <a:r>
              <a:rPr lang="en-US" sz="1800" dirty="0">
                <a:latin typeface="+mj-lt"/>
                <a:ea typeface="+mn-ea"/>
              </a:rPr>
              <a:t>) </a:t>
            </a:r>
            <a:r>
              <a:rPr lang="en-US" sz="1800" b="1" dirty="0">
                <a:latin typeface="+mj-lt"/>
                <a:ea typeface="+mn-ea"/>
              </a:rPr>
              <a:t>returns</a:t>
            </a:r>
            <a:r>
              <a:rPr lang="en-US" sz="1800" dirty="0">
                <a:latin typeface="+mj-lt"/>
                <a:ea typeface="+mn-ea"/>
              </a:rPr>
              <a:t> </a:t>
            </a:r>
            <a:r>
              <a:rPr lang="en-US" sz="1800" i="1" dirty="0">
                <a:latin typeface="+mj-lt"/>
                <a:ea typeface="+mn-ea"/>
              </a:rPr>
              <a:t>min-distance</a:t>
            </a:r>
            <a:endParaRPr sz="1100" dirty="0"/>
          </a:p>
          <a:p>
            <a:pPr>
              <a:lnSpc>
                <a:spcPct val="80000"/>
              </a:lnSpc>
              <a:buFont typeface="Wingdings"/>
              <a:buNone/>
              <a:defRPr/>
            </a:pPr>
            <a:endParaRPr lang="en-US" sz="1800" dirty="0">
              <a:latin typeface="+mj-lt"/>
              <a:ea typeface="+mn-ea"/>
            </a:endParaRPr>
          </a:p>
          <a:p>
            <a:pPr>
              <a:lnSpc>
                <a:spcPct val="80000"/>
              </a:lnSpc>
              <a:buFont typeface="Wingdings"/>
              <a:buNone/>
              <a:defRPr/>
            </a:pPr>
            <a:r>
              <a:rPr lang="en-US" sz="1800" dirty="0">
                <a:latin typeface="+mj-lt"/>
                <a:ea typeface="+mn-ea"/>
              </a:rPr>
              <a:t>   </a:t>
            </a:r>
            <a:r>
              <a:rPr lang="en-US" sz="1800" i="1" dirty="0">
                <a:latin typeface="+mj-lt"/>
                <a:ea typeface="+mn-ea"/>
              </a:rPr>
              <a:t>n</a:t>
            </a:r>
            <a:r>
              <a:rPr lang="en-US" sz="1800" dirty="0">
                <a:latin typeface="+mj-lt"/>
                <a:ea typeface="+mn-ea"/>
              </a:rPr>
              <a:t> = </a:t>
            </a:r>
            <a:r>
              <a:rPr lang="en-US" sz="1800" cap="small" dirty="0">
                <a:latin typeface="+mj-lt"/>
                <a:ea typeface="+mn-ea"/>
              </a:rPr>
              <a:t>Length</a:t>
            </a:r>
            <a:r>
              <a:rPr lang="en-US" sz="1800" dirty="0">
                <a:latin typeface="+mj-lt"/>
                <a:ea typeface="+mn-ea"/>
              </a:rPr>
              <a:t>(target)</a:t>
            </a:r>
            <a:endParaRPr sz="1100" dirty="0"/>
          </a:p>
          <a:p>
            <a:pPr>
              <a:lnSpc>
                <a:spcPct val="80000"/>
              </a:lnSpc>
              <a:buFont typeface="Wingdings"/>
              <a:buNone/>
              <a:defRPr/>
            </a:pPr>
            <a:r>
              <a:rPr lang="en-US" sz="1800" dirty="0">
                <a:latin typeface="+mj-lt"/>
                <a:ea typeface="+mn-ea"/>
              </a:rPr>
              <a:t>   </a:t>
            </a:r>
            <a:r>
              <a:rPr lang="en-US" sz="1800" i="1" dirty="0">
                <a:latin typeface="+mj-lt"/>
                <a:ea typeface="+mn-ea"/>
              </a:rPr>
              <a:t>m</a:t>
            </a:r>
            <a:r>
              <a:rPr lang="en-US" sz="1800" dirty="0">
                <a:latin typeface="+mj-lt"/>
                <a:ea typeface="+mn-ea"/>
              </a:rPr>
              <a:t> = </a:t>
            </a:r>
            <a:r>
              <a:rPr lang="en-US" sz="1800" cap="small" dirty="0">
                <a:latin typeface="+mj-lt"/>
                <a:ea typeface="+mn-ea"/>
              </a:rPr>
              <a:t>Length</a:t>
            </a:r>
            <a:r>
              <a:rPr lang="en-US" sz="1800" dirty="0">
                <a:latin typeface="+mj-lt"/>
                <a:ea typeface="+mn-ea"/>
              </a:rPr>
              <a:t>(source)</a:t>
            </a:r>
            <a:endParaRPr sz="1100" dirty="0"/>
          </a:p>
          <a:p>
            <a:pPr>
              <a:lnSpc>
                <a:spcPct val="80000"/>
              </a:lnSpc>
              <a:buFont typeface="Wingdings"/>
              <a:buNone/>
              <a:defRPr/>
            </a:pPr>
            <a:r>
              <a:rPr lang="en-US" sz="1800" dirty="0">
                <a:latin typeface="+mj-lt"/>
                <a:ea typeface="+mn-ea"/>
              </a:rPr>
              <a:t>   Create a distance matrix </a:t>
            </a:r>
            <a:r>
              <a:rPr lang="en-US" sz="1800" i="1" dirty="0">
                <a:latin typeface="+mj-lt"/>
                <a:ea typeface="+mn-ea"/>
              </a:rPr>
              <a:t>distance</a:t>
            </a:r>
            <a:r>
              <a:rPr lang="en-US" sz="1800" dirty="0">
                <a:latin typeface="+mj-lt"/>
                <a:ea typeface="+mn-ea"/>
              </a:rPr>
              <a:t>[</a:t>
            </a:r>
            <a:r>
              <a:rPr lang="en-US" sz="1800" i="1" dirty="0">
                <a:latin typeface="+mj-lt"/>
                <a:ea typeface="+mn-ea"/>
              </a:rPr>
              <a:t>n</a:t>
            </a:r>
            <a:r>
              <a:rPr lang="en-US" sz="1800" dirty="0">
                <a:latin typeface="+mj-lt"/>
                <a:ea typeface="+mn-ea"/>
              </a:rPr>
              <a:t>+1, </a:t>
            </a:r>
            <a:r>
              <a:rPr lang="en-US" sz="1800" i="1" dirty="0">
                <a:latin typeface="+mj-lt"/>
                <a:ea typeface="+mn-ea"/>
              </a:rPr>
              <a:t>m</a:t>
            </a:r>
            <a:r>
              <a:rPr lang="en-US" sz="1800" dirty="0">
                <a:latin typeface="+mj-lt"/>
                <a:ea typeface="+mn-ea"/>
              </a:rPr>
              <a:t>+1]</a:t>
            </a:r>
            <a:endParaRPr sz="1100" dirty="0"/>
          </a:p>
          <a:p>
            <a:pPr>
              <a:lnSpc>
                <a:spcPct val="80000"/>
              </a:lnSpc>
              <a:buFont typeface="Wingdings"/>
              <a:buNone/>
              <a:defRPr/>
            </a:pPr>
            <a:r>
              <a:rPr lang="en-US" sz="1800" dirty="0">
                <a:latin typeface="+mj-lt"/>
                <a:ea typeface="+mn-ea"/>
              </a:rPr>
              <a:t>   Initialize the zero-</a:t>
            </a:r>
            <a:r>
              <a:rPr lang="en-US" sz="1800" dirty="0" err="1">
                <a:latin typeface="+mj-lt"/>
                <a:ea typeface="+mn-ea"/>
              </a:rPr>
              <a:t>th</a:t>
            </a:r>
            <a:r>
              <a:rPr lang="en-US" sz="1800" dirty="0">
                <a:latin typeface="+mj-lt"/>
                <a:ea typeface="+mn-ea"/>
              </a:rPr>
              <a:t> row and column to the distance from the empty string</a:t>
            </a:r>
            <a:endParaRPr sz="1100" dirty="0"/>
          </a:p>
          <a:p>
            <a:pPr>
              <a:lnSpc>
                <a:spcPct val="80000"/>
              </a:lnSpc>
              <a:buFont typeface="Wingdings"/>
              <a:buNone/>
              <a:defRPr/>
            </a:pPr>
            <a:r>
              <a:rPr lang="en-US" sz="1800" dirty="0">
                <a:latin typeface="+mj-lt"/>
                <a:ea typeface="+mn-ea"/>
              </a:rPr>
              <a:t>      </a:t>
            </a:r>
            <a:r>
              <a:rPr lang="en-US" sz="1800" i="1" dirty="0">
                <a:latin typeface="+mj-lt"/>
                <a:ea typeface="+mn-ea"/>
              </a:rPr>
              <a:t>distance</a:t>
            </a:r>
            <a:r>
              <a:rPr lang="en-US" sz="1800" dirty="0">
                <a:latin typeface="+mj-lt"/>
                <a:ea typeface="+mn-ea"/>
              </a:rPr>
              <a:t>[0, 0] = 0</a:t>
            </a:r>
            <a:endParaRPr sz="1100" dirty="0"/>
          </a:p>
          <a:p>
            <a:pPr>
              <a:lnSpc>
                <a:spcPct val="80000"/>
              </a:lnSpc>
              <a:buFont typeface="Wingdings"/>
              <a:buNone/>
              <a:defRPr/>
            </a:pPr>
            <a:r>
              <a:rPr lang="en-US" sz="1800" dirty="0">
                <a:latin typeface="+mj-lt"/>
                <a:ea typeface="+mn-ea"/>
              </a:rPr>
              <a:t>      </a:t>
            </a:r>
            <a:r>
              <a:rPr lang="en-US" sz="1800" b="1" dirty="0">
                <a:latin typeface="+mj-lt"/>
                <a:ea typeface="+mn-ea"/>
              </a:rPr>
              <a:t>for</a:t>
            </a:r>
            <a:r>
              <a:rPr lang="en-US" sz="1800" dirty="0">
                <a:latin typeface="+mj-lt"/>
                <a:ea typeface="+mn-ea"/>
              </a:rPr>
              <a:t> each column </a:t>
            </a:r>
            <a:r>
              <a:rPr lang="en-US" sz="1800" i="1" dirty="0" err="1">
                <a:latin typeface="+mj-lt"/>
                <a:ea typeface="+mn-ea"/>
              </a:rPr>
              <a:t>i</a:t>
            </a:r>
            <a:r>
              <a:rPr lang="en-US" sz="1800" dirty="0">
                <a:latin typeface="+mj-lt"/>
                <a:ea typeface="+mn-ea"/>
              </a:rPr>
              <a:t> </a:t>
            </a:r>
            <a:r>
              <a:rPr lang="en-US" sz="1800" b="1" dirty="0">
                <a:latin typeface="+mj-lt"/>
                <a:ea typeface="+mn-ea"/>
              </a:rPr>
              <a:t>from</a:t>
            </a:r>
            <a:r>
              <a:rPr lang="en-US" sz="1800" dirty="0">
                <a:latin typeface="+mj-lt"/>
                <a:ea typeface="+mn-ea"/>
              </a:rPr>
              <a:t> 1 </a:t>
            </a:r>
            <a:r>
              <a:rPr lang="en-US" sz="1800" b="1" dirty="0">
                <a:latin typeface="+mj-lt"/>
                <a:ea typeface="+mn-ea"/>
              </a:rPr>
              <a:t>to</a:t>
            </a:r>
            <a:r>
              <a:rPr lang="en-US" sz="1800" dirty="0">
                <a:latin typeface="+mj-lt"/>
                <a:ea typeface="+mn-ea"/>
              </a:rPr>
              <a:t> </a:t>
            </a:r>
            <a:r>
              <a:rPr lang="en-US" sz="1800" i="1" dirty="0">
                <a:latin typeface="+mj-lt"/>
                <a:ea typeface="+mn-ea"/>
              </a:rPr>
              <a:t>n</a:t>
            </a:r>
            <a:r>
              <a:rPr lang="en-US" sz="1800" dirty="0">
                <a:latin typeface="+mj-lt"/>
                <a:ea typeface="+mn-ea"/>
              </a:rPr>
              <a:t> </a:t>
            </a:r>
            <a:r>
              <a:rPr lang="en-US" sz="1800" b="1" dirty="0">
                <a:latin typeface="+mj-lt"/>
                <a:ea typeface="+mn-ea"/>
              </a:rPr>
              <a:t>do</a:t>
            </a:r>
            <a:endParaRPr sz="1100" dirty="0"/>
          </a:p>
          <a:p>
            <a:pPr>
              <a:lnSpc>
                <a:spcPct val="80000"/>
              </a:lnSpc>
              <a:buFont typeface="Wingdings"/>
              <a:buNone/>
              <a:defRPr/>
            </a:pPr>
            <a:r>
              <a:rPr lang="en-US" sz="1800" dirty="0">
                <a:latin typeface="+mj-lt"/>
                <a:ea typeface="+mn-ea"/>
              </a:rPr>
              <a:t>         </a:t>
            </a:r>
            <a:r>
              <a:rPr lang="en-US" sz="1800" i="1" dirty="0">
                <a:latin typeface="+mj-lt"/>
                <a:ea typeface="+mn-ea"/>
              </a:rPr>
              <a:t>distance</a:t>
            </a:r>
            <a:r>
              <a:rPr lang="en-US" sz="1800" dirty="0">
                <a:latin typeface="+mj-lt"/>
                <a:ea typeface="+mn-ea"/>
              </a:rPr>
              <a:t> [</a:t>
            </a:r>
            <a:r>
              <a:rPr lang="en-US" sz="1800" i="1" dirty="0" err="1">
                <a:latin typeface="+mj-lt"/>
                <a:ea typeface="+mn-ea"/>
              </a:rPr>
              <a:t>i</a:t>
            </a:r>
            <a:r>
              <a:rPr lang="en-US" sz="1800" dirty="0">
                <a:latin typeface="+mj-lt"/>
                <a:ea typeface="+mn-ea"/>
              </a:rPr>
              <a:t>, 0] = </a:t>
            </a:r>
            <a:r>
              <a:rPr lang="en-US" sz="1800" i="1" dirty="0">
                <a:latin typeface="+mj-lt"/>
                <a:ea typeface="+mn-ea"/>
              </a:rPr>
              <a:t>distance</a:t>
            </a:r>
            <a:r>
              <a:rPr lang="en-US" sz="1800" dirty="0">
                <a:latin typeface="+mj-lt"/>
                <a:ea typeface="+mn-ea"/>
              </a:rPr>
              <a:t>[</a:t>
            </a:r>
            <a:r>
              <a:rPr lang="en-US" sz="1800" i="1" dirty="0">
                <a:latin typeface="+mj-lt"/>
                <a:ea typeface="+mn-ea"/>
              </a:rPr>
              <a:t>i</a:t>
            </a:r>
            <a:r>
              <a:rPr lang="en-US" sz="1800" dirty="0">
                <a:latin typeface="+mj-lt"/>
                <a:ea typeface="+mn-ea"/>
              </a:rPr>
              <a:t>-1, 0] + </a:t>
            </a:r>
            <a:r>
              <a:rPr lang="en-US" sz="1800" i="1" dirty="0">
                <a:latin typeface="+mj-lt"/>
                <a:ea typeface="+mn-ea"/>
              </a:rPr>
              <a:t>ins-cost</a:t>
            </a:r>
            <a:r>
              <a:rPr lang="en-US" sz="1800" dirty="0">
                <a:latin typeface="+mj-lt"/>
                <a:ea typeface="+mn-ea"/>
              </a:rPr>
              <a:t>(</a:t>
            </a:r>
            <a:r>
              <a:rPr lang="en-US" sz="1800" i="1" dirty="0">
                <a:latin typeface="+mj-lt"/>
                <a:ea typeface="+mn-ea"/>
              </a:rPr>
              <a:t>target</a:t>
            </a:r>
            <a:r>
              <a:rPr lang="en-US" sz="1800" dirty="0">
                <a:latin typeface="+mj-lt"/>
                <a:ea typeface="+mn-ea"/>
              </a:rPr>
              <a:t>[</a:t>
            </a:r>
            <a:r>
              <a:rPr lang="en-US" sz="1800" i="1" dirty="0" err="1">
                <a:latin typeface="+mj-lt"/>
                <a:ea typeface="+mn-ea"/>
              </a:rPr>
              <a:t>i</a:t>
            </a:r>
            <a:r>
              <a:rPr lang="en-US" sz="1800" dirty="0">
                <a:latin typeface="+mj-lt"/>
                <a:ea typeface="+mn-ea"/>
              </a:rPr>
              <a:t>])</a:t>
            </a:r>
            <a:endParaRPr sz="1100" dirty="0"/>
          </a:p>
          <a:p>
            <a:pPr>
              <a:lnSpc>
                <a:spcPct val="80000"/>
              </a:lnSpc>
              <a:buFont typeface="Wingdings"/>
              <a:buNone/>
              <a:defRPr/>
            </a:pPr>
            <a:r>
              <a:rPr lang="en-US" sz="1800" dirty="0">
                <a:latin typeface="+mj-lt"/>
                <a:ea typeface="+mn-ea"/>
              </a:rPr>
              <a:t>      </a:t>
            </a:r>
            <a:r>
              <a:rPr lang="en-US" sz="1800" b="1" dirty="0">
                <a:latin typeface="+mj-lt"/>
                <a:ea typeface="+mn-ea"/>
              </a:rPr>
              <a:t>for</a:t>
            </a:r>
            <a:r>
              <a:rPr lang="en-US" sz="1800" dirty="0">
                <a:latin typeface="+mj-lt"/>
                <a:ea typeface="+mn-ea"/>
              </a:rPr>
              <a:t> each row </a:t>
            </a:r>
            <a:r>
              <a:rPr lang="en-US" sz="1800" i="1" dirty="0">
                <a:latin typeface="+mj-lt"/>
                <a:ea typeface="+mn-ea"/>
              </a:rPr>
              <a:t>j</a:t>
            </a:r>
            <a:r>
              <a:rPr lang="en-US" sz="1800" dirty="0">
                <a:latin typeface="+mj-lt"/>
                <a:ea typeface="+mn-ea"/>
              </a:rPr>
              <a:t> </a:t>
            </a:r>
            <a:r>
              <a:rPr lang="en-US" sz="1800" b="1" dirty="0">
                <a:latin typeface="+mj-lt"/>
                <a:ea typeface="+mn-ea"/>
              </a:rPr>
              <a:t>from</a:t>
            </a:r>
            <a:r>
              <a:rPr lang="en-US" sz="1800" dirty="0">
                <a:latin typeface="+mj-lt"/>
                <a:ea typeface="+mn-ea"/>
              </a:rPr>
              <a:t> 1 </a:t>
            </a:r>
            <a:r>
              <a:rPr lang="en-US" sz="1800" b="1" dirty="0">
                <a:latin typeface="+mj-lt"/>
                <a:ea typeface="+mn-ea"/>
              </a:rPr>
              <a:t>to</a:t>
            </a:r>
            <a:r>
              <a:rPr lang="en-US" sz="1800" dirty="0">
                <a:latin typeface="+mj-lt"/>
                <a:ea typeface="+mn-ea"/>
              </a:rPr>
              <a:t> </a:t>
            </a:r>
            <a:r>
              <a:rPr lang="en-US" sz="1800" i="1" dirty="0">
                <a:latin typeface="+mj-lt"/>
                <a:ea typeface="+mn-ea"/>
              </a:rPr>
              <a:t>m</a:t>
            </a:r>
            <a:r>
              <a:rPr lang="en-US" sz="1800" dirty="0">
                <a:latin typeface="+mj-lt"/>
                <a:ea typeface="+mn-ea"/>
              </a:rPr>
              <a:t> </a:t>
            </a:r>
            <a:r>
              <a:rPr lang="en-US" sz="1800" b="1" dirty="0">
                <a:latin typeface="+mj-lt"/>
                <a:ea typeface="+mn-ea"/>
              </a:rPr>
              <a:t>do</a:t>
            </a:r>
            <a:endParaRPr sz="1100" dirty="0"/>
          </a:p>
          <a:p>
            <a:pPr>
              <a:lnSpc>
                <a:spcPct val="80000"/>
              </a:lnSpc>
              <a:buFont typeface="Wingdings"/>
              <a:buNone/>
              <a:defRPr/>
            </a:pPr>
            <a:r>
              <a:rPr lang="en-US" sz="1800" dirty="0">
                <a:latin typeface="+mj-lt"/>
                <a:ea typeface="+mn-ea"/>
              </a:rPr>
              <a:t>         </a:t>
            </a:r>
            <a:r>
              <a:rPr lang="en-US" sz="1800" i="1" dirty="0">
                <a:latin typeface="+mj-lt"/>
                <a:ea typeface="+mn-ea"/>
              </a:rPr>
              <a:t>distance</a:t>
            </a:r>
            <a:r>
              <a:rPr lang="en-US" sz="1800" dirty="0">
                <a:latin typeface="+mj-lt"/>
                <a:ea typeface="+mn-ea"/>
              </a:rPr>
              <a:t>[0,</a:t>
            </a:r>
            <a:r>
              <a:rPr lang="en-US" sz="1800" i="1" dirty="0">
                <a:latin typeface="+mj-lt"/>
                <a:ea typeface="+mn-ea"/>
              </a:rPr>
              <a:t>j</a:t>
            </a:r>
            <a:r>
              <a:rPr lang="en-US" sz="1800" dirty="0">
                <a:latin typeface="+mj-lt"/>
                <a:ea typeface="+mn-ea"/>
              </a:rPr>
              <a:t>] = </a:t>
            </a:r>
            <a:r>
              <a:rPr lang="en-US" sz="1800" i="1" dirty="0">
                <a:latin typeface="+mj-lt"/>
                <a:ea typeface="+mn-ea"/>
              </a:rPr>
              <a:t>distance</a:t>
            </a:r>
            <a:r>
              <a:rPr lang="en-US" sz="1800" dirty="0">
                <a:latin typeface="+mj-lt"/>
                <a:ea typeface="+mn-ea"/>
              </a:rPr>
              <a:t>[0, </a:t>
            </a:r>
            <a:r>
              <a:rPr lang="en-US" sz="1800" i="1" dirty="0">
                <a:latin typeface="+mj-lt"/>
                <a:ea typeface="+mn-ea"/>
              </a:rPr>
              <a:t>j</a:t>
            </a:r>
            <a:r>
              <a:rPr lang="en-US" sz="1800" dirty="0">
                <a:latin typeface="+mj-lt"/>
                <a:ea typeface="+mn-ea"/>
              </a:rPr>
              <a:t>-1] + </a:t>
            </a:r>
            <a:r>
              <a:rPr lang="en-US" sz="1800" i="1" dirty="0">
                <a:latin typeface="+mj-lt"/>
                <a:ea typeface="+mn-ea"/>
              </a:rPr>
              <a:t>del-const</a:t>
            </a:r>
            <a:r>
              <a:rPr lang="en-US" sz="1800" dirty="0">
                <a:latin typeface="+mj-lt"/>
                <a:ea typeface="+mn-ea"/>
              </a:rPr>
              <a:t>(</a:t>
            </a:r>
            <a:r>
              <a:rPr lang="en-US" sz="1800" i="1" dirty="0">
                <a:latin typeface="+mj-lt"/>
                <a:ea typeface="+mn-ea"/>
              </a:rPr>
              <a:t>source</a:t>
            </a:r>
            <a:r>
              <a:rPr lang="en-US" sz="1800" dirty="0">
                <a:latin typeface="+mj-lt"/>
                <a:ea typeface="+mn-ea"/>
              </a:rPr>
              <a:t>[</a:t>
            </a:r>
            <a:r>
              <a:rPr lang="en-US" sz="1800" i="1" dirty="0">
                <a:latin typeface="+mj-lt"/>
                <a:ea typeface="+mn-ea"/>
              </a:rPr>
              <a:t>j</a:t>
            </a:r>
            <a:r>
              <a:rPr lang="en-US" sz="1800" dirty="0">
                <a:latin typeface="+mj-lt"/>
                <a:ea typeface="+mn-ea"/>
              </a:rPr>
              <a:t>])</a:t>
            </a:r>
            <a:endParaRPr sz="1100" dirty="0"/>
          </a:p>
          <a:p>
            <a:pPr>
              <a:lnSpc>
                <a:spcPct val="80000"/>
              </a:lnSpc>
              <a:buFont typeface="Wingdings"/>
              <a:buNone/>
              <a:defRPr/>
            </a:pPr>
            <a:r>
              <a:rPr lang="en-US" sz="1800" dirty="0">
                <a:latin typeface="+mj-lt"/>
                <a:ea typeface="+mn-ea"/>
              </a:rPr>
              <a:t>   </a:t>
            </a:r>
            <a:r>
              <a:rPr lang="en-US" sz="1800" b="1" dirty="0">
                <a:latin typeface="+mj-lt"/>
                <a:ea typeface="+mn-ea"/>
              </a:rPr>
              <a:t>for</a:t>
            </a:r>
            <a:r>
              <a:rPr lang="en-US" sz="1800" dirty="0">
                <a:latin typeface="+mj-lt"/>
                <a:ea typeface="+mn-ea"/>
              </a:rPr>
              <a:t> each column </a:t>
            </a:r>
            <a:r>
              <a:rPr lang="en-US" sz="1800" i="1" dirty="0" err="1">
                <a:latin typeface="+mj-lt"/>
                <a:ea typeface="+mn-ea"/>
              </a:rPr>
              <a:t>i</a:t>
            </a:r>
            <a:r>
              <a:rPr lang="en-US" sz="1800" dirty="0">
                <a:latin typeface="+mj-lt"/>
                <a:ea typeface="+mn-ea"/>
              </a:rPr>
              <a:t> </a:t>
            </a:r>
            <a:r>
              <a:rPr lang="en-US" sz="1800" b="1" dirty="0">
                <a:latin typeface="+mj-lt"/>
                <a:ea typeface="+mn-ea"/>
              </a:rPr>
              <a:t>from</a:t>
            </a:r>
            <a:r>
              <a:rPr lang="en-US" sz="1800" dirty="0">
                <a:latin typeface="+mj-lt"/>
                <a:ea typeface="+mn-ea"/>
              </a:rPr>
              <a:t> 1 </a:t>
            </a:r>
            <a:r>
              <a:rPr lang="en-US" sz="1800" b="1" dirty="0">
                <a:latin typeface="+mj-lt"/>
                <a:ea typeface="+mn-ea"/>
              </a:rPr>
              <a:t>to</a:t>
            </a:r>
            <a:r>
              <a:rPr lang="en-US" sz="1800" dirty="0">
                <a:latin typeface="+mj-lt"/>
                <a:ea typeface="+mn-ea"/>
              </a:rPr>
              <a:t> </a:t>
            </a:r>
            <a:r>
              <a:rPr lang="en-US" sz="1800" i="1" dirty="0">
                <a:latin typeface="+mj-lt"/>
                <a:ea typeface="+mn-ea"/>
              </a:rPr>
              <a:t>n </a:t>
            </a:r>
            <a:r>
              <a:rPr lang="en-US" sz="1800" b="1" dirty="0">
                <a:latin typeface="+mj-lt"/>
                <a:ea typeface="+mn-ea"/>
              </a:rPr>
              <a:t>do</a:t>
            </a:r>
            <a:endParaRPr sz="1100" dirty="0"/>
          </a:p>
          <a:p>
            <a:pPr>
              <a:lnSpc>
                <a:spcPct val="80000"/>
              </a:lnSpc>
              <a:buFont typeface="Wingdings"/>
              <a:buNone/>
              <a:defRPr/>
            </a:pPr>
            <a:r>
              <a:rPr lang="en-US" sz="1800" dirty="0">
                <a:latin typeface="+mj-lt"/>
                <a:ea typeface="+mn-ea"/>
              </a:rPr>
              <a:t>      </a:t>
            </a:r>
            <a:r>
              <a:rPr lang="en-US" sz="1800" b="1" dirty="0">
                <a:latin typeface="+mj-lt"/>
                <a:ea typeface="+mn-ea"/>
              </a:rPr>
              <a:t>for</a:t>
            </a:r>
            <a:r>
              <a:rPr lang="en-US" sz="1800" dirty="0">
                <a:latin typeface="+mj-lt"/>
                <a:ea typeface="+mn-ea"/>
              </a:rPr>
              <a:t> each row </a:t>
            </a:r>
            <a:r>
              <a:rPr lang="en-US" sz="1800" i="1" dirty="0">
                <a:latin typeface="+mj-lt"/>
                <a:ea typeface="+mn-ea"/>
              </a:rPr>
              <a:t>j</a:t>
            </a:r>
            <a:r>
              <a:rPr lang="en-US" sz="1800" dirty="0">
                <a:latin typeface="+mj-lt"/>
                <a:ea typeface="+mn-ea"/>
              </a:rPr>
              <a:t> </a:t>
            </a:r>
            <a:r>
              <a:rPr lang="en-US" sz="1800" b="1" dirty="0">
                <a:latin typeface="+mj-lt"/>
                <a:ea typeface="+mn-ea"/>
              </a:rPr>
              <a:t>from</a:t>
            </a:r>
            <a:r>
              <a:rPr lang="en-US" sz="1800" dirty="0">
                <a:latin typeface="+mj-lt"/>
                <a:ea typeface="+mn-ea"/>
              </a:rPr>
              <a:t> 1 </a:t>
            </a:r>
            <a:r>
              <a:rPr lang="en-US" sz="1800" b="1" dirty="0">
                <a:latin typeface="+mj-lt"/>
                <a:ea typeface="+mn-ea"/>
              </a:rPr>
              <a:t>to</a:t>
            </a:r>
            <a:r>
              <a:rPr lang="en-US" sz="1800" dirty="0">
                <a:latin typeface="+mj-lt"/>
                <a:ea typeface="+mn-ea"/>
              </a:rPr>
              <a:t> </a:t>
            </a:r>
            <a:r>
              <a:rPr lang="en-US" sz="1800" i="1" dirty="0">
                <a:latin typeface="+mj-lt"/>
                <a:ea typeface="+mn-ea"/>
              </a:rPr>
              <a:t>m</a:t>
            </a:r>
            <a:r>
              <a:rPr lang="en-US" sz="1800" dirty="0">
                <a:latin typeface="+mj-lt"/>
                <a:ea typeface="+mn-ea"/>
              </a:rPr>
              <a:t> </a:t>
            </a:r>
            <a:r>
              <a:rPr lang="en-US" sz="1800" b="1" dirty="0">
                <a:latin typeface="+mj-lt"/>
                <a:ea typeface="+mn-ea"/>
              </a:rPr>
              <a:t>do</a:t>
            </a:r>
            <a:endParaRPr sz="1100" dirty="0"/>
          </a:p>
          <a:p>
            <a:pPr>
              <a:lnSpc>
                <a:spcPct val="80000"/>
              </a:lnSpc>
              <a:buFont typeface="Wingdings"/>
              <a:buNone/>
              <a:defRPr/>
            </a:pPr>
            <a:r>
              <a:rPr lang="en-US" sz="1800" dirty="0">
                <a:latin typeface="+mj-lt"/>
                <a:ea typeface="+mn-ea"/>
              </a:rPr>
              <a:t>         </a:t>
            </a:r>
            <a:r>
              <a:rPr lang="en-US" sz="1800" i="1" dirty="0">
                <a:latin typeface="+mj-lt"/>
                <a:ea typeface="+mn-ea"/>
              </a:rPr>
              <a:t>distance</a:t>
            </a:r>
            <a:r>
              <a:rPr lang="en-US" sz="1800" dirty="0">
                <a:latin typeface="+mj-lt"/>
                <a:ea typeface="+mn-ea"/>
              </a:rPr>
              <a:t>[</a:t>
            </a:r>
            <a:r>
              <a:rPr lang="en-US" sz="1800" i="1" dirty="0" err="1">
                <a:latin typeface="+mj-lt"/>
                <a:ea typeface="+mn-ea"/>
              </a:rPr>
              <a:t>i</a:t>
            </a:r>
            <a:r>
              <a:rPr lang="en-US" sz="1800" dirty="0">
                <a:latin typeface="+mj-lt"/>
                <a:ea typeface="+mn-ea"/>
              </a:rPr>
              <a:t>, </a:t>
            </a:r>
            <a:r>
              <a:rPr lang="en-US" sz="1800" i="1" dirty="0">
                <a:latin typeface="+mj-lt"/>
                <a:ea typeface="+mn-ea"/>
              </a:rPr>
              <a:t>j</a:t>
            </a:r>
            <a:r>
              <a:rPr lang="en-US" sz="1800" dirty="0">
                <a:latin typeface="+mj-lt"/>
                <a:ea typeface="+mn-ea"/>
              </a:rPr>
              <a:t>] = </a:t>
            </a:r>
            <a:r>
              <a:rPr lang="en-US" sz="1800" cap="small" dirty="0">
                <a:latin typeface="+mj-lt"/>
                <a:ea typeface="+mn-ea"/>
              </a:rPr>
              <a:t>Min</a:t>
            </a:r>
            <a:r>
              <a:rPr lang="en-US" sz="1800" dirty="0">
                <a:latin typeface="+mj-lt"/>
                <a:ea typeface="+mn-ea"/>
              </a:rPr>
              <a:t>(</a:t>
            </a:r>
            <a:r>
              <a:rPr lang="en-US" sz="1800" i="1" dirty="0">
                <a:latin typeface="+mj-lt"/>
                <a:ea typeface="+mn-ea"/>
              </a:rPr>
              <a:t>distance</a:t>
            </a:r>
            <a:r>
              <a:rPr lang="en-US" sz="1800" dirty="0">
                <a:latin typeface="+mj-lt"/>
                <a:ea typeface="+mn-ea"/>
              </a:rPr>
              <a:t>[</a:t>
            </a:r>
            <a:r>
              <a:rPr lang="en-US" sz="1800" i="1" dirty="0">
                <a:latin typeface="+mj-lt"/>
                <a:ea typeface="+mn-ea"/>
              </a:rPr>
              <a:t>i</a:t>
            </a:r>
            <a:r>
              <a:rPr lang="en-US" sz="1800" dirty="0">
                <a:latin typeface="+mj-lt"/>
                <a:ea typeface="+mn-ea"/>
              </a:rPr>
              <a:t>-1, </a:t>
            </a:r>
            <a:r>
              <a:rPr lang="en-US" sz="1800" i="1" dirty="0">
                <a:latin typeface="+mj-lt"/>
                <a:ea typeface="+mn-ea"/>
              </a:rPr>
              <a:t>j</a:t>
            </a:r>
            <a:r>
              <a:rPr lang="en-US" sz="1800" dirty="0">
                <a:latin typeface="+mj-lt"/>
                <a:ea typeface="+mn-ea"/>
              </a:rPr>
              <a:t>] + </a:t>
            </a:r>
            <a:r>
              <a:rPr lang="en-US" sz="1800" i="1" dirty="0">
                <a:latin typeface="+mj-lt"/>
                <a:ea typeface="+mn-ea"/>
              </a:rPr>
              <a:t>ins-cost</a:t>
            </a:r>
            <a:r>
              <a:rPr lang="en-US" sz="1800" dirty="0">
                <a:latin typeface="+mj-lt"/>
                <a:ea typeface="+mn-ea"/>
              </a:rPr>
              <a:t>(</a:t>
            </a:r>
            <a:r>
              <a:rPr lang="en-US" sz="1800" i="1" dirty="0">
                <a:latin typeface="+mj-lt"/>
                <a:ea typeface="+mn-ea"/>
              </a:rPr>
              <a:t>target</a:t>
            </a:r>
            <a:r>
              <a:rPr lang="en-US" sz="1800" dirty="0">
                <a:latin typeface="+mj-lt"/>
                <a:ea typeface="+mn-ea"/>
              </a:rPr>
              <a:t>[</a:t>
            </a:r>
            <a:r>
              <a:rPr lang="en-US" sz="1800" i="1" dirty="0">
                <a:latin typeface="+mj-lt"/>
                <a:ea typeface="+mn-ea"/>
              </a:rPr>
              <a:t>i</a:t>
            </a:r>
            <a:r>
              <a:rPr lang="en-US" sz="1800" dirty="0">
                <a:latin typeface="+mj-lt"/>
                <a:ea typeface="+mn-ea"/>
              </a:rPr>
              <a:t>-1]),</a:t>
            </a:r>
            <a:endParaRPr sz="1100" dirty="0"/>
          </a:p>
          <a:p>
            <a:pPr>
              <a:lnSpc>
                <a:spcPct val="80000"/>
              </a:lnSpc>
              <a:buFont typeface="Wingdings"/>
              <a:buNone/>
              <a:defRPr/>
            </a:pPr>
            <a:r>
              <a:rPr lang="en-US" sz="1800" dirty="0">
                <a:latin typeface="+mj-lt"/>
                <a:ea typeface="+mn-ea"/>
              </a:rPr>
              <a:t>                                           </a:t>
            </a:r>
            <a:r>
              <a:rPr lang="en-US" sz="1800" i="1" dirty="0">
                <a:latin typeface="+mj-lt"/>
                <a:ea typeface="+mn-ea"/>
              </a:rPr>
              <a:t>distance</a:t>
            </a:r>
            <a:r>
              <a:rPr lang="en-US" sz="1800" dirty="0">
                <a:latin typeface="+mj-lt"/>
                <a:ea typeface="+mn-ea"/>
              </a:rPr>
              <a:t>[</a:t>
            </a:r>
            <a:r>
              <a:rPr lang="en-US" sz="1800" i="1" dirty="0">
                <a:latin typeface="+mj-lt"/>
                <a:ea typeface="+mn-ea"/>
              </a:rPr>
              <a:t>i</a:t>
            </a:r>
            <a:r>
              <a:rPr lang="en-US" sz="1800" dirty="0">
                <a:latin typeface="+mj-lt"/>
                <a:ea typeface="+mn-ea"/>
              </a:rPr>
              <a:t>-1, </a:t>
            </a:r>
            <a:r>
              <a:rPr lang="en-US" sz="1800" i="1" dirty="0">
                <a:latin typeface="+mj-lt"/>
                <a:ea typeface="+mn-ea"/>
              </a:rPr>
              <a:t>j</a:t>
            </a:r>
            <a:r>
              <a:rPr lang="en-US" sz="1800" dirty="0">
                <a:latin typeface="+mj-lt"/>
                <a:ea typeface="+mn-ea"/>
              </a:rPr>
              <a:t>-1] + </a:t>
            </a:r>
            <a:r>
              <a:rPr lang="en-US" sz="1800" i="1" dirty="0">
                <a:latin typeface="+mj-lt"/>
                <a:ea typeface="+mn-ea"/>
              </a:rPr>
              <a:t>sub-cost</a:t>
            </a:r>
            <a:r>
              <a:rPr lang="en-US" sz="1800" dirty="0">
                <a:latin typeface="+mj-lt"/>
                <a:ea typeface="+mn-ea"/>
              </a:rPr>
              <a:t>(</a:t>
            </a:r>
            <a:r>
              <a:rPr lang="en-US" sz="1800" i="1" dirty="0">
                <a:latin typeface="+mj-lt"/>
                <a:ea typeface="+mn-ea"/>
              </a:rPr>
              <a:t>source</a:t>
            </a:r>
            <a:r>
              <a:rPr lang="en-US" sz="1800" dirty="0">
                <a:latin typeface="+mj-lt"/>
                <a:ea typeface="+mn-ea"/>
              </a:rPr>
              <a:t>[</a:t>
            </a:r>
            <a:r>
              <a:rPr lang="en-US" sz="1800" i="1" dirty="0">
                <a:latin typeface="+mj-lt"/>
                <a:ea typeface="+mn-ea"/>
              </a:rPr>
              <a:t>j</a:t>
            </a:r>
            <a:r>
              <a:rPr lang="en-US" sz="1800" dirty="0">
                <a:latin typeface="+mj-lt"/>
                <a:ea typeface="+mn-ea"/>
              </a:rPr>
              <a:t>-1], </a:t>
            </a:r>
            <a:r>
              <a:rPr lang="en-US" sz="1800" i="1" dirty="0">
                <a:latin typeface="+mj-lt"/>
                <a:ea typeface="+mn-ea"/>
              </a:rPr>
              <a:t>target</a:t>
            </a:r>
            <a:r>
              <a:rPr lang="en-US" sz="1800" dirty="0">
                <a:latin typeface="+mj-lt"/>
                <a:ea typeface="+mn-ea"/>
              </a:rPr>
              <a:t>[</a:t>
            </a:r>
            <a:r>
              <a:rPr lang="en-US" sz="1800" i="1" dirty="0">
                <a:latin typeface="+mj-lt"/>
                <a:ea typeface="+mn-ea"/>
              </a:rPr>
              <a:t>i</a:t>
            </a:r>
            <a:r>
              <a:rPr lang="en-US" sz="1800" dirty="0">
                <a:latin typeface="+mj-lt"/>
                <a:ea typeface="+mn-ea"/>
              </a:rPr>
              <a:t>-1]),</a:t>
            </a:r>
            <a:endParaRPr sz="1100" dirty="0"/>
          </a:p>
          <a:p>
            <a:pPr>
              <a:lnSpc>
                <a:spcPct val="80000"/>
              </a:lnSpc>
              <a:buFont typeface="Wingdings"/>
              <a:buNone/>
              <a:defRPr/>
            </a:pPr>
            <a:r>
              <a:rPr lang="en-US" sz="1800" dirty="0">
                <a:latin typeface="+mj-lt"/>
                <a:ea typeface="+mn-ea"/>
              </a:rPr>
              <a:t>                                           </a:t>
            </a:r>
            <a:r>
              <a:rPr lang="en-US" sz="1800" i="1" dirty="0">
                <a:latin typeface="+mj-lt"/>
                <a:ea typeface="+mn-ea"/>
              </a:rPr>
              <a:t>distance</a:t>
            </a:r>
            <a:r>
              <a:rPr lang="en-US" sz="1800" dirty="0">
                <a:latin typeface="+mj-lt"/>
                <a:ea typeface="+mn-ea"/>
              </a:rPr>
              <a:t>[</a:t>
            </a:r>
            <a:r>
              <a:rPr lang="en-US" sz="1800" i="1" dirty="0" err="1">
                <a:latin typeface="+mj-lt"/>
                <a:ea typeface="+mn-ea"/>
              </a:rPr>
              <a:t>i</a:t>
            </a:r>
            <a:r>
              <a:rPr lang="en-US" sz="1800" dirty="0">
                <a:latin typeface="+mj-lt"/>
                <a:ea typeface="+mn-ea"/>
              </a:rPr>
              <a:t>, </a:t>
            </a:r>
            <a:r>
              <a:rPr lang="en-US" sz="1800" i="1" dirty="0">
                <a:latin typeface="+mj-lt"/>
                <a:ea typeface="+mn-ea"/>
              </a:rPr>
              <a:t>j</a:t>
            </a:r>
            <a:r>
              <a:rPr lang="en-US" sz="1800" dirty="0">
                <a:latin typeface="+mj-lt"/>
                <a:ea typeface="+mn-ea"/>
              </a:rPr>
              <a:t>-1] + </a:t>
            </a:r>
            <a:r>
              <a:rPr lang="en-US" sz="1800" i="1" dirty="0">
                <a:latin typeface="+mj-lt"/>
                <a:ea typeface="+mn-ea"/>
              </a:rPr>
              <a:t>del-cost</a:t>
            </a:r>
            <a:r>
              <a:rPr lang="en-US" sz="1800" dirty="0">
                <a:latin typeface="+mj-lt"/>
                <a:ea typeface="+mn-ea"/>
              </a:rPr>
              <a:t>(</a:t>
            </a:r>
            <a:r>
              <a:rPr lang="en-US" sz="1800" i="1" dirty="0">
                <a:latin typeface="+mj-lt"/>
                <a:ea typeface="+mn-ea"/>
              </a:rPr>
              <a:t>source</a:t>
            </a:r>
            <a:r>
              <a:rPr lang="en-US" sz="1800" dirty="0">
                <a:latin typeface="+mj-lt"/>
                <a:ea typeface="+mn-ea"/>
              </a:rPr>
              <a:t>[</a:t>
            </a:r>
            <a:r>
              <a:rPr lang="en-US" sz="1800" i="1" dirty="0">
                <a:latin typeface="+mj-lt"/>
                <a:ea typeface="+mn-ea"/>
              </a:rPr>
              <a:t>j</a:t>
            </a:r>
            <a:r>
              <a:rPr lang="en-US" sz="1800" dirty="0">
                <a:latin typeface="+mj-lt"/>
                <a:ea typeface="+mn-ea"/>
              </a:rPr>
              <a:t>-1]))</a:t>
            </a:r>
            <a:endParaRPr sz="1100" dirty="0"/>
          </a:p>
          <a:p>
            <a:pPr>
              <a:lnSpc>
                <a:spcPct val="80000"/>
              </a:lnSpc>
              <a:buFont typeface="Wingdings"/>
              <a:buNone/>
              <a:defRPr/>
            </a:pPr>
            <a:r>
              <a:rPr lang="en-US" sz="1800" dirty="0">
                <a:latin typeface="+mj-lt"/>
                <a:ea typeface="+mn-ea"/>
              </a:rPr>
              <a:t>   </a:t>
            </a:r>
            <a:r>
              <a:rPr lang="en-US" sz="1800" b="1" dirty="0">
                <a:latin typeface="+mj-lt"/>
                <a:ea typeface="+mn-ea"/>
              </a:rPr>
              <a:t>return</a:t>
            </a:r>
            <a:r>
              <a:rPr lang="en-US" sz="1800" dirty="0">
                <a:latin typeface="+mj-lt"/>
                <a:ea typeface="+mn-ea"/>
              </a:rPr>
              <a:t> </a:t>
            </a:r>
            <a:r>
              <a:rPr lang="en-US" sz="1800" i="1" dirty="0">
                <a:latin typeface="+mj-lt"/>
                <a:ea typeface="+mn-ea"/>
              </a:rPr>
              <a:t>distance</a:t>
            </a:r>
            <a:r>
              <a:rPr lang="en-US" sz="1800" dirty="0">
                <a:latin typeface="+mj-lt"/>
                <a:ea typeface="+mn-ea"/>
              </a:rPr>
              <a:t>[</a:t>
            </a:r>
            <a:r>
              <a:rPr lang="en-US" sz="1800" i="1" dirty="0">
                <a:latin typeface="+mj-lt"/>
                <a:ea typeface="+mn-ea"/>
              </a:rPr>
              <a:t>n</a:t>
            </a:r>
            <a:r>
              <a:rPr lang="en-US" sz="1800" dirty="0">
                <a:latin typeface="+mj-lt"/>
                <a:ea typeface="+mn-ea"/>
              </a:rPr>
              <a:t>, </a:t>
            </a:r>
            <a:r>
              <a:rPr lang="en-US" sz="1800" i="1" dirty="0">
                <a:latin typeface="+mj-lt"/>
                <a:ea typeface="+mn-ea"/>
              </a:rPr>
              <a:t>m</a:t>
            </a:r>
            <a:r>
              <a:rPr lang="en-US" sz="1800" dirty="0">
                <a:latin typeface="+mj-lt"/>
                <a:ea typeface="+mn-ea"/>
              </a:rPr>
              <a:t>]</a:t>
            </a:r>
            <a:endParaRPr lang="en-US" sz="500" dirty="0">
              <a:latin typeface="+mj-lt"/>
              <a:ea typeface="+mn-ea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/>
              <a:t>Why </a:t>
            </a:r>
            <a:r>
              <a:rPr lang="ja-JP" sz="4000"/>
              <a:t>“</a:t>
            </a:r>
            <a:r>
              <a:rPr lang="en-US" sz="4000"/>
              <a:t>Dynamic Programming</a:t>
            </a:r>
            <a:r>
              <a:rPr lang="ja-JP" sz="4000"/>
              <a:t>”</a:t>
            </a:r>
            <a:endParaRPr lang="en-US" sz="400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0244" y="701923"/>
            <a:ext cx="8463756" cy="4320480"/>
          </a:xfrm>
        </p:spPr>
        <p:txBody>
          <a:bodyPr/>
          <a:lstStyle/>
          <a:p>
            <a:pPr marL="174625" indent="0">
              <a:lnSpc>
                <a:spcPct val="90000"/>
              </a:lnSpc>
              <a:buClr>
                <a:schemeClr val="tx1"/>
              </a:buClr>
              <a:buFont typeface="Wingdings"/>
              <a:buNone/>
              <a:defRPr/>
            </a:pPr>
            <a:r>
              <a:rPr lang="ja-JP" sz="1600" dirty="0"/>
              <a:t>“</a:t>
            </a:r>
            <a:r>
              <a:rPr lang="en-US" sz="1600" dirty="0"/>
              <a:t>I spent the Fall quarter (of 1950) at RAND. My first task was to find a name for multistage decision processes. An interesting question is: Where did the name, dynamic programming, come from?</a:t>
            </a:r>
            <a:endParaRPr sz="1600" dirty="0"/>
          </a:p>
          <a:p>
            <a:pPr marL="174625" indent="0">
              <a:lnSpc>
                <a:spcPct val="90000"/>
              </a:lnSpc>
              <a:buClr>
                <a:schemeClr val="tx1"/>
              </a:buClr>
              <a:buFont typeface="Wingdings"/>
              <a:buNone/>
              <a:defRPr/>
            </a:pPr>
            <a:r>
              <a:rPr lang="en-US" sz="1600" b="1" dirty="0"/>
              <a:t>The 1950s were not good years for mathematical research. We had a very interesting gentleman in Washington named Wilson. He was Secretary of Defense, and he actually had a pathological fear and hatred of the word, </a:t>
            </a:r>
            <a:r>
              <a:rPr lang="en-US" sz="1600" b="1" dirty="0">
                <a:solidFill>
                  <a:srgbClr val="C00000"/>
                </a:solidFill>
              </a:rPr>
              <a:t>research</a:t>
            </a:r>
            <a:r>
              <a:rPr lang="en-US" sz="1600" dirty="0"/>
              <a:t>.</a:t>
            </a:r>
            <a:endParaRPr sz="1600" dirty="0"/>
          </a:p>
          <a:p>
            <a:pPr marL="174625" indent="0">
              <a:lnSpc>
                <a:spcPct val="90000"/>
              </a:lnSpc>
              <a:buClr>
                <a:schemeClr val="tx1"/>
              </a:buClr>
              <a:buFont typeface="Wingdings"/>
              <a:buNone/>
              <a:defRPr/>
            </a:pPr>
            <a:endParaRPr lang="en-US" sz="1600" dirty="0"/>
          </a:p>
          <a:p>
            <a:pPr marL="174625" indent="0">
              <a:lnSpc>
                <a:spcPct val="90000"/>
              </a:lnSpc>
              <a:buClr>
                <a:schemeClr val="tx1"/>
              </a:buClr>
              <a:buFont typeface="Wingdings"/>
              <a:buNone/>
              <a:defRPr/>
            </a:pPr>
            <a:r>
              <a:rPr lang="en-US" sz="1600" dirty="0"/>
              <a:t>In the first place I was interested in planning, in decision making, in thinking. But planning, is not a good word for various reasons.</a:t>
            </a:r>
            <a:endParaRPr sz="1600" dirty="0"/>
          </a:p>
          <a:p>
            <a:pPr marL="174625" indent="0">
              <a:lnSpc>
                <a:spcPct val="90000"/>
              </a:lnSpc>
              <a:buClr>
                <a:schemeClr val="tx1"/>
              </a:buClr>
              <a:buFont typeface="Wingdings"/>
              <a:buNone/>
              <a:defRPr/>
            </a:pPr>
            <a:r>
              <a:rPr lang="en-US" sz="1600" b="1" dirty="0"/>
              <a:t>I decided therefore to use the word, </a:t>
            </a:r>
            <a:r>
              <a:rPr lang="ja-JP" sz="1600" b="1" dirty="0"/>
              <a:t>“</a:t>
            </a:r>
            <a:r>
              <a:rPr lang="en-US" sz="1600" b="1" dirty="0">
                <a:solidFill>
                  <a:srgbClr val="C00000"/>
                </a:solidFill>
              </a:rPr>
              <a:t>programming</a:t>
            </a:r>
            <a:r>
              <a:rPr lang="ja-JP" sz="1600" b="1" dirty="0"/>
              <a:t>”</a:t>
            </a:r>
            <a:r>
              <a:rPr lang="en-US" sz="1600" b="1" dirty="0"/>
              <a:t> I wanted to get across the idea that this was </a:t>
            </a:r>
            <a:r>
              <a:rPr lang="en-US" sz="1600" b="1" dirty="0">
                <a:solidFill>
                  <a:srgbClr val="C00000"/>
                </a:solidFill>
              </a:rPr>
              <a:t>dynamic</a:t>
            </a:r>
            <a:r>
              <a:rPr lang="en-US" sz="1600" b="1" dirty="0"/>
              <a:t>, this was multistage, this was time-varying I thought, lets kill two birds with one stone. Lets take a word that has an absolutely precise meaning, namely dynamic, in the classical physical sense. It also has a very interesting property as an adjective, and that is its impossible to use the word, dynamic, in a pejorative sense. Try thinking of some combination that will possibly give it a pejorative meaning. It’s impossible.</a:t>
            </a:r>
            <a:endParaRPr sz="1600" dirty="0"/>
          </a:p>
          <a:p>
            <a:pPr marL="174625" indent="0">
              <a:lnSpc>
                <a:spcPct val="90000"/>
              </a:lnSpc>
              <a:buClr>
                <a:schemeClr val="tx1"/>
              </a:buClr>
              <a:buFont typeface="Wingdings"/>
              <a:buNone/>
              <a:defRPr/>
            </a:pPr>
            <a:r>
              <a:rPr lang="en-US" sz="1600" b="1" dirty="0"/>
              <a:t>Thus, I thought </a:t>
            </a:r>
            <a:r>
              <a:rPr lang="en-US" sz="1600" b="1" i="1" dirty="0"/>
              <a:t>dynamic programming </a:t>
            </a:r>
            <a:r>
              <a:rPr lang="en-US" sz="1600" b="1" dirty="0"/>
              <a:t>was a good name. It was something not even a Congressman could object to</a:t>
            </a:r>
            <a:r>
              <a:rPr lang="en-US" sz="1600" dirty="0"/>
              <a:t>. So I used it as an umbrella for my activities.</a:t>
            </a:r>
            <a:r>
              <a:rPr lang="ja-JP" sz="1600" dirty="0"/>
              <a:t>”</a:t>
            </a:r>
            <a:endParaRPr lang="en-US" sz="1600" b="1" dirty="0"/>
          </a:p>
          <a:p>
            <a:pPr indent="0" algn="r">
              <a:lnSpc>
                <a:spcPct val="90000"/>
              </a:lnSpc>
              <a:buClr>
                <a:schemeClr val="tx1"/>
              </a:buClr>
              <a:buFont typeface="Wingdings"/>
              <a:buNone/>
              <a:defRPr/>
            </a:pPr>
            <a:r>
              <a:rPr lang="en-US" sz="1600" dirty="0">
                <a:solidFill>
                  <a:srgbClr val="404040"/>
                </a:solidFill>
              </a:rPr>
              <a:t>Richard Bellman, </a:t>
            </a:r>
            <a:r>
              <a:rPr lang="ja-JP" sz="1600" dirty="0">
                <a:solidFill>
                  <a:srgbClr val="404040"/>
                </a:solidFill>
              </a:rPr>
              <a:t>“</a:t>
            </a:r>
            <a:r>
              <a:rPr lang="en-US" sz="1600" dirty="0">
                <a:solidFill>
                  <a:srgbClr val="404040"/>
                </a:solidFill>
              </a:rPr>
              <a:t>Eye of the Hurricane: an autobiography</a:t>
            </a:r>
            <a:r>
              <a:rPr lang="ja-JP" sz="1600" dirty="0">
                <a:solidFill>
                  <a:srgbClr val="404040"/>
                </a:solidFill>
              </a:rPr>
              <a:t>”</a:t>
            </a:r>
            <a:r>
              <a:rPr lang="en-US" sz="1600" dirty="0">
                <a:solidFill>
                  <a:srgbClr val="404040"/>
                </a:solidFill>
              </a:rPr>
              <a:t>, 1984.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 dirty="0"/>
              <a:t>Regular Expressions: anchors  </a:t>
            </a:r>
            <a:r>
              <a:rPr lang="en-US" sz="4000" dirty="0">
                <a:solidFill>
                  <a:srgbClr val="FF0000"/>
                </a:solidFill>
              </a:rPr>
              <a:t>^   $</a:t>
            </a:r>
            <a:endParaRPr sz="4000" dirty="0"/>
          </a:p>
        </p:txBody>
      </p:sp>
      <p:graphicFrame>
        <p:nvGraphicFramePr>
          <p:cNvPr id="5" name="Table 5"/>
          <p:cNvGraphicFramePr>
            <a:graphicFrameLocks noGrp="1"/>
          </p:cNvGraphicFramePr>
          <p:nvPr/>
        </p:nvGraphicFramePr>
        <p:xfrm>
          <a:off x="1631802" y="1389150"/>
          <a:ext cx="4953000" cy="2125980"/>
        </p:xfrm>
        <a:graphic>
          <a:graphicData uri="http://schemas.openxmlformats.org/drawingml/2006/table">
            <a:tbl>
              <a:tblPr>
                <a:tableStyleId>{4A8E6CE4-D4D2-5755-EC21-BB8BE9F3449B}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u="none" strike="noStrike" cap="none">
                          <a:ln>
                            <a:noFill/>
                          </a:ln>
                        </a:rPr>
                        <a:t>Pattern</a:t>
                      </a:r>
                      <a:endParaRPr lang="en-US" sz="1800" b="1" i="0" u="none" strike="noStrike" cap="none">
                        <a:ln>
                          <a:noFill/>
                        </a:ln>
                        <a:solidFill>
                          <a:srgbClr val="FFFFFF"/>
                        </a:solidFill>
                        <a:latin typeface="Arial"/>
                        <a:ea typeface="MS P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u="none" strike="noStrike" cap="none">
                          <a:ln>
                            <a:noFill/>
                          </a:ln>
                        </a:rPr>
                        <a:t>Matches</a:t>
                      </a:r>
                      <a:endParaRPr lang="en-US" sz="1800" b="1" i="0" u="none" strike="noStrike" cap="none">
                        <a:ln>
                          <a:noFill/>
                        </a:ln>
                        <a:solidFill>
                          <a:srgbClr val="FFFFFF"/>
                        </a:solidFill>
                        <a:latin typeface="Arial"/>
                        <a:ea typeface="MS P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u="none" strike="noStrike" cap="none">
                          <a:ln>
                            <a:noFill/>
                          </a:ln>
                        </a:rPr>
                        <a:t>^[A-Z] </a:t>
                      </a:r>
                      <a:endParaRPr lang="en-US" sz="1800" b="1" i="0" u="none" strike="noStrike" cap="none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/>
                        <a:ea typeface="MS P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u="sng" strike="noStrike" cap="none">
                          <a:ln>
                            <a:noFill/>
                          </a:ln>
                        </a:rPr>
                        <a:t>P</a:t>
                      </a:r>
                      <a:r>
                        <a:rPr lang="en-US" sz="1800" u="none" strike="noStrike" cap="none">
                          <a:ln>
                            <a:noFill/>
                          </a:ln>
                        </a:rPr>
                        <a:t>alo Alto</a:t>
                      </a:r>
                      <a:endParaRPr lang="en-US" sz="1800" b="1" i="0" u="none" strike="noStrike" cap="none">
                        <a:ln>
                          <a:noFill/>
                        </a:ln>
                        <a:solidFill>
                          <a:srgbClr val="000000"/>
                        </a:solidFill>
                        <a:latin typeface="Courier"/>
                        <a:ea typeface="MS P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u="none" strike="noStrike" cap="none">
                          <a:ln>
                            <a:noFill/>
                          </a:ln>
                        </a:rPr>
                        <a:t>^[^A-Za-z] </a:t>
                      </a:r>
                      <a:endParaRPr lang="en-US" sz="1800" b="1" i="0" u="none" strike="noStrike" cap="none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/>
                        <a:ea typeface="MS P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u="sng" strike="noStrike" cap="none">
                          <a:ln>
                            <a:noFill/>
                          </a:ln>
                        </a:rPr>
                        <a:t>1</a:t>
                      </a:r>
                      <a:r>
                        <a:rPr lang="en-US" sz="1800" u="none" strike="noStrike" cap="none">
                          <a:ln>
                            <a:noFill/>
                          </a:ln>
                        </a:rPr>
                        <a:t>    </a:t>
                      </a:r>
                      <a:r>
                        <a:rPr lang="ja-JP" sz="1800" u="sng" strike="noStrike" cap="none">
                          <a:ln>
                            <a:noFill/>
                          </a:ln>
                        </a:rPr>
                        <a:t>“</a:t>
                      </a:r>
                      <a:r>
                        <a:rPr lang="en-US" sz="1800" u="sng" strike="noStrike" cap="none">
                          <a:ln>
                            <a:noFill/>
                          </a:ln>
                        </a:rPr>
                        <a:t>Hello</a:t>
                      </a:r>
                      <a:r>
                        <a:rPr lang="ja-JP" sz="1800" u="sng" strike="noStrike" cap="none">
                          <a:ln>
                            <a:noFill/>
                          </a:ln>
                        </a:rPr>
                        <a:t>”</a:t>
                      </a:r>
                      <a:endParaRPr lang="en-US" sz="1800" b="1" i="0" u="sng" strike="noStrike" cap="none">
                        <a:ln>
                          <a:noFill/>
                        </a:ln>
                        <a:solidFill>
                          <a:srgbClr val="000000"/>
                        </a:solidFill>
                        <a:latin typeface="Courier"/>
                        <a:ea typeface="MS P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u="none" strike="noStrike" cap="none">
                          <a:ln>
                            <a:noFill/>
                          </a:ln>
                        </a:rPr>
                        <a:t>\.$ </a:t>
                      </a:r>
                      <a:endParaRPr lang="en-US" sz="1800" b="1" i="0" u="none" strike="noStrike" cap="none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/>
                        <a:ea typeface="MS P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u="none" strike="noStrike" cap="none">
                          <a:ln>
                            <a:noFill/>
                          </a:ln>
                        </a:rPr>
                        <a:t>The end</a:t>
                      </a:r>
                      <a:r>
                        <a:rPr lang="en-US" sz="1800" u="sng" strike="noStrike" cap="none">
                          <a:ln>
                            <a:noFill/>
                          </a:ln>
                        </a:rPr>
                        <a:t>.</a:t>
                      </a:r>
                      <a:endParaRPr lang="en-US" sz="1800" b="1" i="0" u="none" strike="noStrike" cap="none">
                        <a:ln>
                          <a:noFill/>
                        </a:ln>
                        <a:solidFill>
                          <a:srgbClr val="000000"/>
                        </a:solidFill>
                        <a:latin typeface="Courier"/>
                        <a:ea typeface="MS P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u="none" strike="noStrike" cap="none">
                          <a:ln>
                            <a:noFill/>
                          </a:ln>
                        </a:rPr>
                        <a:t>.$ </a:t>
                      </a:r>
                      <a:endParaRPr lang="en-US" sz="1800" b="1" i="0" u="none" strike="noStrike" cap="none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/>
                        <a:ea typeface="MS P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u="none" strike="noStrike" cap="none">
                          <a:ln>
                            <a:noFill/>
                          </a:ln>
                        </a:rPr>
                        <a:t>The end</a:t>
                      </a:r>
                      <a:r>
                        <a:rPr lang="en-US" sz="1800" u="sng" strike="noStrike" cap="none">
                          <a:ln>
                            <a:noFill/>
                          </a:ln>
                        </a:rPr>
                        <a:t>?</a:t>
                      </a:r>
                      <a:r>
                        <a:rPr lang="en-US" sz="1800" u="none" strike="noStrike" cap="none">
                          <a:ln>
                            <a:noFill/>
                          </a:ln>
                        </a:rPr>
                        <a:t>  The end</a:t>
                      </a:r>
                      <a:r>
                        <a:rPr lang="en-US" sz="1800" u="sng" strike="noStrike" cap="none">
                          <a:ln>
                            <a:noFill/>
                          </a:ln>
                        </a:rPr>
                        <a:t>!</a:t>
                      </a:r>
                      <a:endParaRPr lang="en-US" sz="1800" u="none" strike="noStrike" cap="none">
                        <a:ln>
                          <a:noFill/>
                        </a:ln>
                      </a:endParaRPr>
                    </a:p>
                    <a:p>
                      <a:pPr marL="0" marR="0" lvl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800" b="1" i="0" u="none" strike="noStrike" cap="none">
                        <a:ln>
                          <a:noFill/>
                        </a:ln>
                        <a:solidFill>
                          <a:srgbClr val="000000"/>
                        </a:solidFill>
                        <a:latin typeface="Courier"/>
                        <a:ea typeface="MS P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/>
              <a:t>Other uses of Edit Distance in text processing</a:t>
            </a:r>
            <a:endParaRPr sz="400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1043608" y="989955"/>
            <a:ext cx="7892256" cy="34320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Evaluating Machine Translation and speech recognition</a:t>
            </a:r>
            <a:endParaRPr sz="2400" dirty="0"/>
          </a:p>
          <a:p>
            <a:pPr>
              <a:buFont typeface="Wingdings"/>
              <a:buNone/>
              <a:defRPr/>
            </a:pPr>
            <a:r>
              <a:rPr lang="en-US" sz="1600" b="1" dirty="0">
                <a:latin typeface="Courier New"/>
                <a:cs typeface="Courier New"/>
              </a:rPr>
              <a:t>R </a:t>
            </a:r>
            <a:r>
              <a:rPr lang="en-US" sz="1600" dirty="0">
                <a:latin typeface="Courier New"/>
                <a:cs typeface="Courier New"/>
              </a:rPr>
              <a:t>Spokesman confirms    senior government adviser was shot</a:t>
            </a:r>
            <a:endParaRPr sz="2400" dirty="0"/>
          </a:p>
          <a:p>
            <a:pPr>
              <a:buFont typeface="Wingdings"/>
              <a:buNone/>
              <a:defRPr/>
            </a:pPr>
            <a:r>
              <a:rPr lang="en-US" sz="1600" b="1" dirty="0">
                <a:latin typeface="Courier New"/>
                <a:cs typeface="Courier New"/>
              </a:rPr>
              <a:t>H </a:t>
            </a:r>
            <a:r>
              <a:rPr lang="en-US" sz="1600" dirty="0">
                <a:latin typeface="Courier New"/>
                <a:cs typeface="Courier New"/>
              </a:rPr>
              <a:t>Spokesman said    the senior            adviser was shot dead</a:t>
            </a:r>
            <a:endParaRPr sz="2400" dirty="0"/>
          </a:p>
          <a:p>
            <a:pPr>
              <a:buFont typeface="Wingdings"/>
              <a:buNone/>
              <a:defRPr/>
            </a:pPr>
            <a:r>
              <a:rPr lang="en-US" sz="1600" dirty="0">
                <a:latin typeface="Courier New"/>
                <a:cs typeface="Courier New"/>
              </a:rPr>
              <a:t>              S      I              D                        I</a:t>
            </a:r>
            <a:endParaRPr sz="2400" dirty="0"/>
          </a:p>
          <a:p>
            <a:pPr>
              <a:defRPr/>
            </a:pPr>
            <a:r>
              <a:rPr lang="en-US" sz="2400" dirty="0"/>
              <a:t>Entity Extraction and Co-reference</a:t>
            </a:r>
          </a:p>
          <a:p>
            <a:pPr lvl="1">
              <a:defRPr/>
            </a:pPr>
            <a:r>
              <a:rPr lang="en-US" sz="2000" dirty="0">
                <a:solidFill>
                  <a:srgbClr val="FF0000"/>
                </a:solidFill>
              </a:rPr>
              <a:t>IBM Inc</a:t>
            </a:r>
            <a:r>
              <a:rPr lang="en-US" sz="2000" dirty="0"/>
              <a:t>. announced today</a:t>
            </a:r>
            <a:endParaRPr sz="2000" dirty="0"/>
          </a:p>
          <a:p>
            <a:pPr lvl="1">
              <a:defRPr/>
            </a:pPr>
            <a:r>
              <a:rPr lang="en-US" sz="2000" dirty="0">
                <a:solidFill>
                  <a:srgbClr val="FF0000"/>
                </a:solidFill>
              </a:rPr>
              <a:t>IBM</a:t>
            </a:r>
            <a:r>
              <a:rPr lang="ja-JP" sz="2000" dirty="0">
                <a:solidFill>
                  <a:srgbClr val="FF0000"/>
                </a:solidFill>
              </a:rPr>
              <a:t>’</a:t>
            </a:r>
            <a:r>
              <a:rPr lang="en-US" sz="2000" dirty="0">
                <a:solidFill>
                  <a:srgbClr val="FF0000"/>
                </a:solidFill>
              </a:rPr>
              <a:t>s </a:t>
            </a:r>
            <a:r>
              <a:rPr lang="en-US" sz="2000" dirty="0"/>
              <a:t>profits</a:t>
            </a:r>
            <a:endParaRPr sz="2000" dirty="0"/>
          </a:p>
          <a:p>
            <a:pPr lvl="1">
              <a:defRPr/>
            </a:pPr>
            <a:r>
              <a:rPr lang="en-US" sz="2000" dirty="0">
                <a:solidFill>
                  <a:srgbClr val="FF0000"/>
                </a:solidFill>
              </a:rPr>
              <a:t>Stanford President John Hennessy </a:t>
            </a:r>
            <a:r>
              <a:rPr lang="en-US" sz="2000" dirty="0"/>
              <a:t>announced yesterday</a:t>
            </a:r>
            <a:endParaRPr sz="2000" dirty="0"/>
          </a:p>
          <a:p>
            <a:pPr lvl="1">
              <a:defRPr/>
            </a:pPr>
            <a:r>
              <a:rPr lang="en-US" sz="2000" dirty="0"/>
              <a:t>for </a:t>
            </a:r>
            <a:r>
              <a:rPr lang="en-US" sz="2000" dirty="0">
                <a:solidFill>
                  <a:srgbClr val="FF0000"/>
                </a:solidFill>
              </a:rPr>
              <a:t>Stanford University President John Hennessy</a:t>
            </a:r>
            <a:endParaRPr sz="2000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640" y="0"/>
            <a:ext cx="7126560" cy="572000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Summary</a:t>
            </a:r>
            <a:endParaRPr sz="40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187624" y="845939"/>
            <a:ext cx="7484368" cy="3974149"/>
          </a:xfrm>
        </p:spPr>
        <p:txBody>
          <a:bodyPr/>
          <a:lstStyle/>
          <a:p>
            <a:pPr>
              <a:lnSpc>
                <a:spcPct val="104999"/>
              </a:lnSpc>
              <a:defRPr/>
            </a:pPr>
            <a:r>
              <a:rPr lang="en-US" sz="2400" dirty="0">
                <a:ea typeface="+mn-ea"/>
              </a:rPr>
              <a:t>Regular Expressions</a:t>
            </a:r>
            <a:endParaRPr sz="2400" dirty="0"/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ea typeface="+mn-ea"/>
              </a:rPr>
              <a:t>Tokenization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>
                <a:ea typeface="ＭＳ Ｐゴシック"/>
              </a:rPr>
              <a:t>Word Tokenization</a:t>
            </a:r>
            <a:endParaRPr sz="2000" dirty="0"/>
          </a:p>
          <a:p>
            <a:pPr lvl="1">
              <a:lnSpc>
                <a:spcPct val="90000"/>
              </a:lnSpc>
              <a:defRPr/>
            </a:pPr>
            <a:r>
              <a:rPr lang="en-US" sz="2000" dirty="0">
                <a:ea typeface="ＭＳ Ｐゴシック"/>
              </a:rPr>
              <a:t>Normalization</a:t>
            </a:r>
            <a:endParaRPr sz="2000" dirty="0"/>
          </a:p>
          <a:p>
            <a:pPr lvl="2">
              <a:lnSpc>
                <a:spcPct val="90000"/>
              </a:lnSpc>
              <a:defRPr/>
            </a:pPr>
            <a:r>
              <a:rPr lang="en-US" sz="1800" dirty="0">
                <a:ea typeface="ＭＳ Ｐゴシック"/>
              </a:rPr>
              <a:t>Lemmatization and stemming</a:t>
            </a:r>
            <a:endParaRPr sz="1800" dirty="0"/>
          </a:p>
          <a:p>
            <a:pPr lvl="1">
              <a:lnSpc>
                <a:spcPct val="90000"/>
              </a:lnSpc>
              <a:defRPr/>
            </a:pPr>
            <a:r>
              <a:rPr lang="en-US" sz="2000" dirty="0">
                <a:ea typeface="ＭＳ Ｐゴシック"/>
              </a:rPr>
              <a:t>Sentence Tokenization</a:t>
            </a:r>
            <a:endParaRPr sz="2000" dirty="0"/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ea typeface="+mn-ea"/>
              </a:rPr>
              <a:t>Minimum Edit Distance</a:t>
            </a:r>
            <a:endParaRPr sz="2400" dirty="0"/>
          </a:p>
          <a:p>
            <a:pPr lvl="1">
              <a:lnSpc>
                <a:spcPct val="90000"/>
              </a:lnSpc>
              <a:defRPr/>
            </a:pPr>
            <a:r>
              <a:rPr lang="en-US" sz="2000" dirty="0" err="1">
                <a:ea typeface="ＭＳ Ｐゴシック"/>
              </a:rPr>
              <a:t>Levenshtein</a:t>
            </a:r>
            <a:r>
              <a:rPr lang="en-US" sz="2000" dirty="0">
                <a:ea typeface="ＭＳ Ｐゴシック"/>
              </a:rPr>
              <a:t> distance</a:t>
            </a:r>
            <a:endParaRPr sz="2000" dirty="0"/>
          </a:p>
          <a:p>
            <a:pPr lvl="1">
              <a:lnSpc>
                <a:spcPct val="90000"/>
              </a:lnSpc>
              <a:defRPr/>
            </a:pPr>
            <a:r>
              <a:rPr lang="en-US" sz="2000" dirty="0">
                <a:ea typeface="ＭＳ Ｐゴシック"/>
              </a:rPr>
              <a:t>Applications to:</a:t>
            </a:r>
            <a:endParaRPr sz="2000" dirty="0"/>
          </a:p>
          <a:p>
            <a:pPr lvl="2">
              <a:lnSpc>
                <a:spcPct val="90000"/>
              </a:lnSpc>
              <a:defRPr/>
            </a:pPr>
            <a:r>
              <a:rPr lang="en-US" sz="1800" dirty="0">
                <a:ea typeface="ＭＳ Ｐゴシック"/>
              </a:rPr>
              <a:t>spell correction, machine translation, entity extraction </a:t>
            </a:r>
            <a:endParaRPr sz="1800" dirty="0"/>
          </a:p>
          <a:p>
            <a:pPr lvl="2">
              <a:lnSpc>
                <a:spcPct val="90000"/>
              </a:lnSpc>
              <a:defRPr/>
            </a:pPr>
            <a:r>
              <a:rPr lang="en-US" sz="1800" dirty="0">
                <a:ea typeface="ＭＳ Ｐゴシック"/>
              </a:rPr>
              <a:t>DNA fragment combination, evolutionary similarity, mutation detection</a:t>
            </a:r>
            <a:endParaRPr sz="1800" dirty="0"/>
          </a:p>
          <a:p>
            <a:pPr>
              <a:lnSpc>
                <a:spcPct val="90000"/>
              </a:lnSpc>
              <a:defRPr/>
            </a:pPr>
            <a:endParaRPr lang="en-US" sz="2400" dirty="0">
              <a:ea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/>
              <a:t>Example</a:t>
            </a:r>
            <a:endParaRPr sz="400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257301" y="943799"/>
            <a:ext cx="7658098" cy="3961100"/>
          </a:xfrm>
        </p:spPr>
        <p:txBody>
          <a:bodyPr/>
          <a:lstStyle/>
          <a:p>
            <a:pPr>
              <a:defRPr/>
            </a:pPr>
            <a:r>
              <a:rPr lang="en-US" dirty="0"/>
              <a:t>Find me all instances of the word </a:t>
            </a:r>
            <a:r>
              <a:rPr lang="ja-JP" dirty="0"/>
              <a:t>“</a:t>
            </a:r>
            <a:r>
              <a:rPr lang="en-US" dirty="0"/>
              <a:t>the</a:t>
            </a:r>
            <a:r>
              <a:rPr lang="ja-JP" dirty="0"/>
              <a:t>”</a:t>
            </a:r>
            <a:r>
              <a:rPr lang="en-US" dirty="0"/>
              <a:t> in a text.</a:t>
            </a:r>
            <a:endParaRPr dirty="0"/>
          </a:p>
          <a:p>
            <a:pPr marL="457200" lvl="1" indent="0">
              <a:buFont typeface="Wingdings"/>
              <a:buNone/>
              <a:defRPr/>
            </a:pPr>
            <a:r>
              <a:rPr lang="en-US" b="1" dirty="0">
                <a:solidFill>
                  <a:srgbClr val="A50021"/>
                </a:solidFill>
                <a:latin typeface="Courier"/>
              </a:rPr>
              <a:t>the</a:t>
            </a:r>
            <a:endParaRPr dirty="0"/>
          </a:p>
          <a:p>
            <a:pPr marL="800100" lvl="2" indent="0">
              <a:buFontTx/>
              <a:buNone/>
              <a:defRPr/>
            </a:pPr>
            <a:r>
              <a:rPr lang="en-US" b="1" dirty="0">
                <a:solidFill>
                  <a:srgbClr val="000000"/>
                </a:solidFill>
                <a:latin typeface="Calibri"/>
                <a:cs typeface="Calibri"/>
              </a:rPr>
              <a:t>                                                Misses capitalized examples</a:t>
            </a:r>
            <a:endParaRPr dirty="0"/>
          </a:p>
          <a:p>
            <a:pPr marL="457200" lvl="1" indent="0">
              <a:buFont typeface="Wingdings"/>
              <a:buNone/>
              <a:defRPr/>
            </a:pPr>
            <a:r>
              <a:rPr lang="en-US" b="1" dirty="0">
                <a:solidFill>
                  <a:srgbClr val="009900"/>
                </a:solidFill>
                <a:latin typeface="Courier"/>
              </a:rPr>
              <a:t>[</a:t>
            </a:r>
            <a:r>
              <a:rPr lang="en-US" b="1" dirty="0" err="1">
                <a:solidFill>
                  <a:srgbClr val="009900"/>
                </a:solidFill>
                <a:latin typeface="Courier"/>
              </a:rPr>
              <a:t>tT</a:t>
            </a:r>
            <a:r>
              <a:rPr lang="en-US" b="1" dirty="0">
                <a:solidFill>
                  <a:srgbClr val="009900"/>
                </a:solidFill>
                <a:latin typeface="Courier"/>
              </a:rPr>
              <a:t>]he</a:t>
            </a:r>
            <a:endParaRPr dirty="0"/>
          </a:p>
          <a:p>
            <a:pPr marL="800100" lvl="2" indent="0">
              <a:buFontTx/>
              <a:buNone/>
              <a:defRPr/>
            </a:pPr>
            <a:r>
              <a:rPr lang="en-US" b="1" dirty="0">
                <a:latin typeface="Calibri"/>
                <a:cs typeface="Calibri"/>
              </a:rPr>
              <a:t>                                                Incorrectly returns </a:t>
            </a:r>
            <a:r>
              <a:rPr lang="en-US" b="1" dirty="0">
                <a:latin typeface="Courier"/>
              </a:rPr>
              <a:t>other</a:t>
            </a:r>
            <a:r>
              <a:rPr lang="en-US" b="1" dirty="0">
                <a:latin typeface="Calibri"/>
                <a:cs typeface="Calibri"/>
              </a:rPr>
              <a:t> or </a:t>
            </a:r>
            <a:r>
              <a:rPr lang="en-US" b="1" dirty="0">
                <a:latin typeface="Courier"/>
              </a:rPr>
              <a:t>theology</a:t>
            </a:r>
            <a:endParaRPr dirty="0"/>
          </a:p>
          <a:p>
            <a:pPr marL="457200" lvl="1" indent="0">
              <a:buFont typeface="Wingdings"/>
              <a:buNone/>
              <a:defRPr/>
            </a:pPr>
            <a:r>
              <a:rPr lang="en-US" b="1" dirty="0">
                <a:solidFill>
                  <a:srgbClr val="0066FF"/>
                </a:solidFill>
                <a:latin typeface="Courier"/>
              </a:rPr>
              <a:t>[^a-</a:t>
            </a:r>
            <a:r>
              <a:rPr lang="en-US" b="1" dirty="0" err="1">
                <a:solidFill>
                  <a:srgbClr val="0066FF"/>
                </a:solidFill>
                <a:latin typeface="Courier"/>
              </a:rPr>
              <a:t>zA</a:t>
            </a:r>
            <a:r>
              <a:rPr lang="en-US" b="1" dirty="0">
                <a:solidFill>
                  <a:srgbClr val="0066FF"/>
                </a:solidFill>
                <a:latin typeface="Courier"/>
              </a:rPr>
              <a:t>-Z]</a:t>
            </a:r>
            <a:r>
              <a:rPr lang="en-US" b="1" dirty="0">
                <a:solidFill>
                  <a:srgbClr val="CC3300"/>
                </a:solidFill>
                <a:latin typeface="Courier"/>
              </a:rPr>
              <a:t>[</a:t>
            </a:r>
            <a:r>
              <a:rPr lang="en-US" b="1" dirty="0" err="1">
                <a:solidFill>
                  <a:srgbClr val="CC3300"/>
                </a:solidFill>
                <a:latin typeface="Courier"/>
              </a:rPr>
              <a:t>tT</a:t>
            </a:r>
            <a:r>
              <a:rPr lang="en-US" b="1" dirty="0">
                <a:solidFill>
                  <a:srgbClr val="CC3300"/>
                </a:solidFill>
                <a:latin typeface="Courier"/>
              </a:rPr>
              <a:t>]</a:t>
            </a:r>
            <a:r>
              <a:rPr lang="en-US" b="1" dirty="0">
                <a:latin typeface="Courier"/>
              </a:rPr>
              <a:t>he</a:t>
            </a:r>
            <a:r>
              <a:rPr lang="en-US" b="1" dirty="0">
                <a:solidFill>
                  <a:srgbClr val="0066FF"/>
                </a:solidFill>
                <a:latin typeface="Courier"/>
              </a:rPr>
              <a:t>[^a-</a:t>
            </a:r>
            <a:r>
              <a:rPr lang="en-US" b="1" dirty="0" err="1">
                <a:solidFill>
                  <a:srgbClr val="0066FF"/>
                </a:solidFill>
                <a:latin typeface="Courier"/>
              </a:rPr>
              <a:t>zA</a:t>
            </a:r>
            <a:r>
              <a:rPr lang="en-US" b="1" dirty="0">
                <a:solidFill>
                  <a:srgbClr val="0066FF"/>
                </a:solidFill>
                <a:latin typeface="Courier"/>
              </a:rPr>
              <a:t>-Z]</a:t>
            </a:r>
            <a:endParaRPr lang="en-US" b="1" dirty="0">
              <a:latin typeface="Courier"/>
            </a:endParaRPr>
          </a:p>
          <a:p>
            <a:pPr marL="800100" lvl="2" indent="0">
              <a:buFontTx/>
              <a:buNone/>
              <a:defRPr/>
            </a:pPr>
            <a:r>
              <a:rPr lang="en-US" dirty="0">
                <a:latin typeface="Calibri"/>
                <a:cs typeface="Calibri"/>
              </a:rPr>
              <a:t>                                          </a:t>
            </a:r>
            <a:endParaRPr lang="en-US" dirty="0">
              <a:solidFill>
                <a:srgbClr val="CC00CC"/>
              </a:solidFill>
              <a:latin typeface="Courier New"/>
            </a:endParaRPr>
          </a:p>
          <a:p>
            <a:pPr marL="457200" lvl="1" indent="0">
              <a:defRPr/>
            </a:pPr>
            <a:endParaRPr lang="en-US" dirty="0">
              <a:latin typeface="Courier Ne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AIIA00">
  <a:themeElements>
    <a:clrScheme name="1_AIIA00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1_AIIA00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AIIA00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IIA00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IIA00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1-Intro</Template>
  <TotalTime>515</TotalTime>
  <Words>4219</Words>
  <Application>Microsoft Office PowerPoint</Application>
  <PresentationFormat>Custom</PresentationFormat>
  <Paragraphs>1028</Paragraphs>
  <Slides>81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99" baseType="lpstr">
      <vt:lpstr>Arial Unicode MS</vt:lpstr>
      <vt:lpstr>MS PGothic</vt:lpstr>
      <vt:lpstr>MS PGothic</vt:lpstr>
      <vt:lpstr>Arial</vt:lpstr>
      <vt:lpstr>Calibri</vt:lpstr>
      <vt:lpstr>Consolas</vt:lpstr>
      <vt:lpstr>Courier</vt:lpstr>
      <vt:lpstr>Courier New</vt:lpstr>
      <vt:lpstr>Lucida Sans</vt:lpstr>
      <vt:lpstr>Script MT Bold</vt:lpstr>
      <vt:lpstr>Symbol</vt:lpstr>
      <vt:lpstr>Tahoma</vt:lpstr>
      <vt:lpstr>Times</vt:lpstr>
      <vt:lpstr>Times New Roman</vt:lpstr>
      <vt:lpstr>Tw Cen MT</vt:lpstr>
      <vt:lpstr>Tw Cen MT Condensed</vt:lpstr>
      <vt:lpstr>Wingdings</vt:lpstr>
      <vt:lpstr>1_AIIA00</vt:lpstr>
      <vt:lpstr>Basic Text Processing</vt:lpstr>
      <vt:lpstr>Outline</vt:lpstr>
      <vt:lpstr>Regular expressions</vt:lpstr>
      <vt:lpstr>Regular Expressions: Disjunctions</vt:lpstr>
      <vt:lpstr>Regular Expressions: Negation in Disjunction</vt:lpstr>
      <vt:lpstr>Regular Expressions: More Disjunction</vt:lpstr>
      <vt:lpstr>Regular Expressions: ? * + .</vt:lpstr>
      <vt:lpstr>Regular Expressions: anchors  ^   $</vt:lpstr>
      <vt:lpstr>Example</vt:lpstr>
      <vt:lpstr>Errors</vt:lpstr>
      <vt:lpstr>Errors (cont.)</vt:lpstr>
      <vt:lpstr>Exercise</vt:lpstr>
      <vt:lpstr>Summary</vt:lpstr>
      <vt:lpstr>Tokenization</vt:lpstr>
      <vt:lpstr>Text Normalization</vt:lpstr>
      <vt:lpstr>Tokenization</vt:lpstr>
      <vt:lpstr>What’s a word?</vt:lpstr>
      <vt:lpstr>How many words?</vt:lpstr>
      <vt:lpstr>How many words?</vt:lpstr>
      <vt:lpstr>Simple Tokenization in Unix</vt:lpstr>
      <vt:lpstr>The first step: tokenizing</vt:lpstr>
      <vt:lpstr>The second step: sorting</vt:lpstr>
      <vt:lpstr>More counting</vt:lpstr>
      <vt:lpstr>Issues in Tokenization</vt:lpstr>
      <vt:lpstr>Tokenization: language issues</vt:lpstr>
      <vt:lpstr>Tokenization: language issues</vt:lpstr>
      <vt:lpstr>Word Tokenization in Chinese</vt:lpstr>
      <vt:lpstr>Maximum Matching Word Segmentation Algorithm</vt:lpstr>
      <vt:lpstr>English failure example (Palmer 2000)</vt:lpstr>
      <vt:lpstr>Word Normalization and Stemming</vt:lpstr>
      <vt:lpstr>Normalization</vt:lpstr>
      <vt:lpstr>Case folding</vt:lpstr>
      <vt:lpstr>Lemmatization</vt:lpstr>
      <vt:lpstr>Morphology</vt:lpstr>
      <vt:lpstr>Stemming</vt:lpstr>
      <vt:lpstr>Porter’s algorithm</vt:lpstr>
      <vt:lpstr>Porter’s algorithm</vt:lpstr>
      <vt:lpstr>Viewing morphology in a corpus</vt:lpstr>
      <vt:lpstr>Viewing morphology in a corpus</vt:lpstr>
      <vt:lpstr>Dealing with complex morphology</vt:lpstr>
      <vt:lpstr>Sentence Segmentation</vt:lpstr>
      <vt:lpstr>Sentence Segmentation</vt:lpstr>
      <vt:lpstr>Decision Tree Classifier for EOS</vt:lpstr>
      <vt:lpstr>More sophisticated decision tree features</vt:lpstr>
      <vt:lpstr>Learning Decision Trees</vt:lpstr>
      <vt:lpstr>Alternative: using a ML classifier</vt:lpstr>
      <vt:lpstr>Punkt Sentence Splitter</vt:lpstr>
      <vt:lpstr>Word Distance</vt:lpstr>
      <vt:lpstr>String similarity measures</vt:lpstr>
      <vt:lpstr>Non-word error detection</vt:lpstr>
      <vt:lpstr>Isolated word error correction</vt:lpstr>
      <vt:lpstr>Edit Distance</vt:lpstr>
      <vt:lpstr>Minimum Edit Distance</vt:lpstr>
      <vt:lpstr>Edit transcript</vt:lpstr>
      <vt:lpstr>Minimum Edit Distance</vt:lpstr>
      <vt:lpstr>Alignment in Computational Biology</vt:lpstr>
      <vt:lpstr>Other uses of Edit Distance in NLP</vt:lpstr>
      <vt:lpstr>How to find the Min Edit Distance?</vt:lpstr>
      <vt:lpstr>Minimum Edit as Search</vt:lpstr>
      <vt:lpstr>Defining Min Edit Distance</vt:lpstr>
      <vt:lpstr>Minimum Edit Distance</vt:lpstr>
      <vt:lpstr>Dynamic Programming for Minimum Edit Distance</vt:lpstr>
      <vt:lpstr>Defining Min Edit Distance</vt:lpstr>
      <vt:lpstr>Complexity</vt:lpstr>
      <vt:lpstr>Dynamic Programming</vt:lpstr>
      <vt:lpstr>The Edit Distance Table</vt:lpstr>
      <vt:lpstr>PowerPoint Presentation</vt:lpstr>
      <vt:lpstr>PowerPoint Presentation</vt:lpstr>
      <vt:lpstr>Suppose we want the alignment too</vt:lpstr>
      <vt:lpstr>Backtrace</vt:lpstr>
      <vt:lpstr>Adding Backtrace to MinEdit</vt:lpstr>
      <vt:lpstr>The Distance Matrix</vt:lpstr>
      <vt:lpstr>Result of Backtrace</vt:lpstr>
      <vt:lpstr>Performance</vt:lpstr>
      <vt:lpstr>Weighted Edit Distance</vt:lpstr>
      <vt:lpstr>Confusion matrix</vt:lpstr>
      <vt:lpstr>Errors more likely for close keys</vt:lpstr>
      <vt:lpstr>Weighted Minimum Edit Distance</vt:lpstr>
      <vt:lpstr>Why “Dynamic Programming”</vt:lpstr>
      <vt:lpstr>Other uses of Edit Distance in text processing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Text Processing</dc:title>
  <dc:creator/>
  <cp:lastModifiedBy>GIUSEPPE ATTARDI</cp:lastModifiedBy>
  <cp:revision>32</cp:revision>
  <dcterms:modified xsi:type="dcterms:W3CDTF">2019-03-10T16:16:24Z</dcterms:modified>
</cp:coreProperties>
</file>