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7" r:id="rId1"/>
  </p:sldMasterIdLst>
  <p:notesMasterIdLst>
    <p:notesMasterId r:id="rId26"/>
  </p:notesMasterIdLst>
  <p:handoutMasterIdLst>
    <p:handoutMasterId r:id="rId27"/>
  </p:handout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9" r:id="rId10"/>
    <p:sldId id="431" r:id="rId11"/>
    <p:sldId id="432" r:id="rId12"/>
    <p:sldId id="433" r:id="rId13"/>
    <p:sldId id="434" r:id="rId14"/>
    <p:sldId id="436" r:id="rId15"/>
    <p:sldId id="421" r:id="rId16"/>
    <p:sldId id="422" r:id="rId17"/>
    <p:sldId id="437" r:id="rId18"/>
    <p:sldId id="257" r:id="rId19"/>
    <p:sldId id="258" r:id="rId20"/>
    <p:sldId id="259" r:id="rId21"/>
    <p:sldId id="440" r:id="rId22"/>
    <p:sldId id="438" r:id="rId23"/>
    <p:sldId id="435" r:id="rId24"/>
    <p:sldId id="430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46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0A8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4" autoAdjust="0"/>
    <p:restoredTop sz="93094"/>
  </p:normalViewPr>
  <p:slideViewPr>
    <p:cSldViewPr>
      <p:cViewPr varScale="1">
        <p:scale>
          <a:sx n="71" d="100"/>
          <a:sy n="71" d="100"/>
        </p:scale>
        <p:origin x="162" y="66"/>
      </p:cViewPr>
      <p:guideLst>
        <p:guide orient="horz" pos="2064"/>
        <p:guide pos="46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4D1398F-E24C-9C4B-88DF-141E1F9D8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293289D-DAC8-E040-8002-DFB28EDC5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8E74CCC4-0C9C-0049-BB73-C8009067AB9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2D988CAE-7009-3E45-95C8-841EE75FEF1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8339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-1"/>
            <a:ext cx="10523008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400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20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000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8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800" b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4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CFEE2-CE70-496C-B424-6F282209B75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897421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805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16310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5F990B-26DF-49D0-94B4-2DA5C0F84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54305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4D40C9-44E8-4D29-B889-2E1A02D7FE8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769100" y="1989317"/>
            <a:ext cx="4826000" cy="454305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746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0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5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20" y="0"/>
            <a:ext cx="10363200" cy="7406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42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4102D0A-6578-4DD6-BA8D-CCAA3C29F85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487400" y="1470344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2919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920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1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628650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200" b="0">
          <a:solidFill>
            <a:schemeClr val="tx1"/>
          </a:solidFill>
          <a:latin typeface="Calibri" pitchFamily="34" charset="0"/>
        </a:defRPr>
      </a:lvl2pPr>
      <a:lvl3pPr marL="900113" indent="-2571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1257300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 b="0">
          <a:solidFill>
            <a:schemeClr val="tx1"/>
          </a:solidFill>
          <a:latin typeface="Calibri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rosoft/cntk" TargetMode="External"/><Relationship Id="rId2" Type="http://schemas.openxmlformats.org/officeDocument/2006/relationships/hyperlink" Target="https://github.com/tensorflow/tensorflo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Theano/Theano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install/" TargetMode="External"/><Relationship Id="rId2" Type="http://schemas.openxmlformats.org/officeDocument/2006/relationships/hyperlink" Target="https://keras.io/#install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eplearning.net/software/theano/install.html#instal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" TargetMode="External"/><Relationship Id="rId2" Type="http://schemas.openxmlformats.org/officeDocument/2006/relationships/hyperlink" Target="http://deeplearning.net/software/thea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eras.io/" TargetMode="External"/><Relationship Id="rId5" Type="http://schemas.openxmlformats.org/officeDocument/2006/relationships/hyperlink" Target="http://caffe.berkeleyvision.org/" TargetMode="External"/><Relationship Id="rId4" Type="http://schemas.openxmlformats.org/officeDocument/2006/relationships/hyperlink" Target="http://torch.ch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ttardi-4.di.unipi.it:8000/user/attardi/notebooks/MNIST/MNIST%20in%20Keras.ipynb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ttardi/deep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938463" y="1600200"/>
            <a:ext cx="72723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Deep Learning Libraries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71800" y="3733800"/>
            <a:ext cx="7162800" cy="1905000"/>
          </a:xfrm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A50021"/>
              </a:solidFill>
              <a:latin typeface="Calibri" charset="0"/>
              <a:ea typeface="+mn-ea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A50021"/>
                </a:solidFill>
                <a:latin typeface="Calibri" charset="0"/>
                <a:ea typeface="+mn-ea"/>
              </a:rPr>
              <a:t>Giuseppe Attardi</a:t>
            </a: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6173788"/>
            <a:ext cx="10287000" cy="33855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524000" algn="l"/>
                <a:tab pos="8697913" algn="r"/>
              </a:tabLst>
              <a:defRPr/>
            </a:pPr>
            <a:r>
              <a:rPr lang="en-US" dirty="0">
                <a:latin typeface="Tw Cen MT" panose="020B0602020104020603" pitchFamily="34" charset="0"/>
              </a:rPr>
              <a:t>	</a:t>
            </a:r>
            <a:r>
              <a:rPr lang="en-US" altLang="en-US" dirty="0">
                <a:latin typeface="Tw Cen MT" charset="0"/>
              </a:rPr>
              <a:t> </a:t>
            </a:r>
            <a:r>
              <a:rPr lang="en-US" dirty="0">
                <a:latin typeface="Tw Cen MT" panose="020B0602020104020603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TensorFlow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core code using Eigen</a:t>
            </a:r>
          </a:p>
          <a:p>
            <a:r>
              <a:rPr lang="en-US" dirty="0"/>
              <a:t>Eigen </a:t>
            </a:r>
            <a:r>
              <a:rPr lang="en-US" dirty="0">
                <a:solidFill>
                  <a:srgbClr val="C00000"/>
                </a:solidFill>
              </a:rPr>
              <a:t>template metaprogramming</a:t>
            </a:r>
            <a:r>
              <a:rPr lang="en-US" dirty="0"/>
              <a:t> linear algebra generates code for CPU or GPU.</a:t>
            </a:r>
          </a:p>
          <a:p>
            <a:pPr marL="357187" lvl="1" indent="0">
              <a:buNone/>
            </a:pPr>
            <a:r>
              <a:rPr lang="en-US" dirty="0"/>
              <a:t>For example, if A, B and C are tensors:</a:t>
            </a:r>
          </a:p>
          <a:p>
            <a:pPr marL="357187" lvl="1" indent="0">
              <a:buNone/>
            </a:pPr>
            <a:r>
              <a:rPr lang="en-US" dirty="0"/>
              <a:t>	A = B + C</a:t>
            </a:r>
          </a:p>
          <a:p>
            <a:pPr marL="357187" lvl="1" indent="0">
              <a:buNone/>
            </a:pPr>
            <a:r>
              <a:rPr lang="en-US" dirty="0"/>
              <a:t>avoids both nested loops and producing an intermediate matrix</a:t>
            </a:r>
          </a:p>
          <a:p>
            <a:r>
              <a:rPr lang="en-US" dirty="0"/>
              <a:t>Build architecture as dataflow graphs:</a:t>
            </a:r>
          </a:p>
          <a:p>
            <a:pPr lvl="1"/>
            <a:r>
              <a:rPr lang="en-US" dirty="0"/>
              <a:t>Nodes implement mathematical operations, or data feed or variables</a:t>
            </a:r>
          </a:p>
          <a:p>
            <a:pPr lvl="1"/>
            <a:r>
              <a:rPr lang="en-US" dirty="0"/>
              <a:t>Nodes are assigned to computational devices and execute asynchronously and in parallel </a:t>
            </a:r>
          </a:p>
          <a:p>
            <a:pPr lvl="1"/>
            <a:r>
              <a:rPr lang="en-US" dirty="0"/>
              <a:t>Edges carry tensor data between nodes</a:t>
            </a:r>
          </a:p>
        </p:txBody>
      </p:sp>
    </p:spTree>
    <p:extLst>
      <p:ext uri="{BB962C8B-B14F-4D97-AF65-F5344CB8AC3E}">
        <p14:creationId xmlns:p14="http://schemas.microsoft.com/office/powerpoint/2010/main" val="18523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Gradient based machine learning algorithms </a:t>
            </a:r>
          </a:p>
          <a:p>
            <a:r>
              <a:rPr lang="en-US" dirty="0"/>
              <a:t>Automatic differentiation</a:t>
            </a:r>
          </a:p>
          <a:p>
            <a:r>
              <a:rPr lang="en-US" dirty="0"/>
              <a:t>Define the computational architecture, combine that with your objective function, provide data -- </a:t>
            </a:r>
            <a:r>
              <a:rPr lang="en-US" dirty="0" err="1"/>
              <a:t>TensorFlow</a:t>
            </a:r>
            <a:r>
              <a:rPr lang="en-US" dirty="0"/>
              <a:t> handles computing the derivatives</a:t>
            </a:r>
          </a:p>
        </p:txBody>
      </p:sp>
    </p:spTree>
    <p:extLst>
      <p:ext uri="{BB962C8B-B14F-4D97-AF65-F5344CB8AC3E}">
        <p14:creationId xmlns:p14="http://schemas.microsoft.com/office/powerpoint/2010/main" val="152458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threads, queues, and asynchronous computation</a:t>
            </a:r>
          </a:p>
          <a:p>
            <a:r>
              <a:rPr lang="en-US" dirty="0" err="1"/>
              <a:t>TensorFlow</a:t>
            </a:r>
            <a:r>
              <a:rPr lang="en-US" dirty="0"/>
              <a:t> allows assigning graph to different devices (CPU or GPU)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7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2895600" y="1676400"/>
            <a:ext cx="7772400" cy="1371600"/>
          </a:xfrm>
        </p:spPr>
        <p:txBody>
          <a:bodyPr/>
          <a:lstStyle/>
          <a:p>
            <a:r>
              <a:rPr lang="en-US"/>
              <a:t>Keras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9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Keras</a:t>
            </a:r>
            <a:r>
              <a:rPr lang="en-US" dirty="0">
                <a:effectLst/>
              </a:rPr>
              <a:t> is a high-level neural networks API, written in Python and capable of running on top of </a:t>
            </a:r>
            <a:r>
              <a:rPr lang="en-US" dirty="0">
                <a:effectLst/>
                <a:hlinkClick r:id="rId2"/>
              </a:rPr>
              <a:t>TensorFlow</a:t>
            </a:r>
            <a:r>
              <a:rPr lang="en-US" dirty="0">
                <a:effectLst/>
              </a:rPr>
              <a:t>, </a:t>
            </a:r>
            <a:r>
              <a:rPr lang="en-US" dirty="0">
                <a:effectLst/>
                <a:hlinkClick r:id="rId3"/>
              </a:rPr>
              <a:t>CNTK</a:t>
            </a:r>
            <a:r>
              <a:rPr lang="en-US" dirty="0">
                <a:effectLst/>
              </a:rPr>
              <a:t>, or </a:t>
            </a:r>
            <a:r>
              <a:rPr lang="en-US" dirty="0">
                <a:effectLst/>
                <a:hlinkClick r:id="rId4"/>
              </a:rPr>
              <a:t>Theano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>
                <a:effectLst/>
              </a:rPr>
              <a:t>Guiding principles</a:t>
            </a:r>
          </a:p>
          <a:p>
            <a:pPr lvl="1"/>
            <a:r>
              <a:rPr lang="en-US" dirty="0">
                <a:effectLst/>
              </a:rPr>
              <a:t>User </a:t>
            </a:r>
            <a:r>
              <a:rPr lang="en-US" dirty="0" err="1">
                <a:effectLst/>
              </a:rPr>
              <a:t>friendlyness</a:t>
            </a:r>
            <a:r>
              <a:rPr lang="en-US" dirty="0">
                <a:effectLst/>
              </a:rPr>
              <a:t>, modularity, minimalism, extensibility, and Python-</a:t>
            </a:r>
            <a:r>
              <a:rPr lang="en-US" dirty="0" err="1">
                <a:effectLst/>
              </a:rPr>
              <a:t>nativeness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 err="1">
                <a:effectLst/>
              </a:rPr>
              <a:t>Keras</a:t>
            </a:r>
            <a:r>
              <a:rPr lang="en-US" dirty="0">
                <a:effectLst/>
              </a:rPr>
              <a:t> has out-of-the-box implementations of common network structures:</a:t>
            </a:r>
          </a:p>
          <a:p>
            <a:pPr lvl="1"/>
            <a:r>
              <a:rPr lang="en-US" dirty="0">
                <a:effectLst/>
              </a:rPr>
              <a:t>convolutional neural network</a:t>
            </a:r>
          </a:p>
          <a:p>
            <a:pPr lvl="1"/>
            <a:r>
              <a:rPr lang="en-US" dirty="0"/>
              <a:t>Recurrent neural network</a:t>
            </a:r>
          </a:p>
          <a:p>
            <a:r>
              <a:rPr lang="en-US" dirty="0">
                <a:effectLst/>
              </a:rPr>
              <a:t>Runs seamlessly on CPU and GPU.</a:t>
            </a:r>
          </a:p>
          <a:p>
            <a:pPr lvl="1"/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5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latin typeface="Calibri" charset="0"/>
                <a:ea typeface="+mn-ea"/>
              </a:rPr>
              <a:t>Install </a:t>
            </a:r>
            <a:r>
              <a:rPr lang="en-US" dirty="0" err="1">
                <a:latin typeface="Calibri" charset="0"/>
                <a:ea typeface="+mn-ea"/>
              </a:rPr>
              <a:t>Keras</a:t>
            </a:r>
            <a:endParaRPr lang="en-US" dirty="0">
              <a:latin typeface="Calibri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Import libraries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Load image data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Preprocess input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Define model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Compile model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Fit model on training data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Evaluate model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</a:t>
            </a:r>
            <a:r>
              <a:rPr lang="en-US" dirty="0" err="1"/>
              <a:t>Keras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Full instructions</a:t>
            </a:r>
            <a:endParaRPr lang="en-US" dirty="0"/>
          </a:p>
          <a:p>
            <a:r>
              <a:rPr lang="en-US" dirty="0"/>
              <a:t>Basic instructions:</a:t>
            </a:r>
          </a:p>
          <a:p>
            <a:pPr lvl="1"/>
            <a:r>
              <a:rPr lang="en-US" dirty="0"/>
              <a:t>Install backend: </a:t>
            </a:r>
            <a:r>
              <a:rPr lang="en-US" dirty="0" err="1">
                <a:hlinkClick r:id="rId3"/>
              </a:rPr>
              <a:t>Tensorflow</a:t>
            </a:r>
            <a:r>
              <a:rPr lang="en-US" dirty="0"/>
              <a:t> or </a:t>
            </a:r>
            <a:r>
              <a:rPr lang="en-US" dirty="0" err="1">
                <a:hlinkClick r:id="rId4"/>
              </a:rPr>
              <a:t>Theano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&gt; pip install </a:t>
            </a:r>
            <a:r>
              <a:rPr lang="en-US" dirty="0" err="1"/>
              <a:t>keras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66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 sec.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755" y="1143000"/>
            <a:ext cx="8458200" cy="5294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from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keras.models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import Sequential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keras.layers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>
                <a:effectLst/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 Dense</a:t>
            </a:r>
          </a:p>
          <a:p>
            <a:pPr marL="0" indent="0">
              <a:buNone/>
            </a:pP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model = Sequential()</a:t>
            </a:r>
          </a:p>
          <a:p>
            <a:pPr marL="0" indent="0">
              <a:buNone/>
            </a:pP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model.add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(Dense(units=64, activation='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relu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input_dim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=100))</a:t>
            </a:r>
          </a:p>
          <a:p>
            <a:pPr marL="0" indent="0">
              <a:buNone/>
            </a:pP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model.add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(Dense(units=10, activation='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softmax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'))</a:t>
            </a:r>
          </a:p>
          <a:p>
            <a:pPr marL="0" indent="0">
              <a:buNone/>
            </a:pP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model.compile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(loss='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categorical_crossentropy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',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	  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optimizer='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sgd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', metrics=['accuracy'])</a:t>
            </a:r>
          </a:p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model.compile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(loss=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keras.losses.categorical_crossentropy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   optimizer=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keras.optimizers.SGD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lr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=0.01,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                momentum=0.9,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nesterov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True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model.fit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x_train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y_train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epochs=5,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batch_size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=32)</a:t>
            </a:r>
          </a:p>
          <a:p>
            <a:pPr marL="0" indent="0">
              <a:buNone/>
            </a:pP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classes = 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model.predict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x_test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effectLst/>
                <a:latin typeface="Consolas" charset="0"/>
                <a:ea typeface="Consolas" charset="0"/>
                <a:cs typeface="Consolas" charset="0"/>
              </a:rPr>
              <a:t>batch_size</a:t>
            </a:r>
            <a:r>
              <a:rPr lang="en-US" dirty="0">
                <a:effectLst/>
                <a:latin typeface="Consolas" charset="0"/>
                <a:ea typeface="Consolas" charset="0"/>
                <a:cs typeface="Consolas" charset="0"/>
              </a:rPr>
              <a:t>=128)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06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5E90F-A9FF-4D28-9FB6-210D369E6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35DF7-EF86-4982-9B45-D89EDB850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= layers, loss and an optimizer</a:t>
            </a:r>
          </a:p>
          <a:p>
            <a:r>
              <a:rPr lang="en-US" dirty="0"/>
              <a:t>Add layer to model, compile() and fit()</a:t>
            </a:r>
          </a:p>
          <a:p>
            <a:r>
              <a:rPr lang="en-US" dirty="0"/>
              <a:t>Model can be saved and </a:t>
            </a:r>
            <a:r>
              <a:rPr lang="en-US" dirty="0" err="1"/>
              <a:t>chckpoimted</a:t>
            </a:r>
            <a:r>
              <a:rPr lang="en-US" dirty="0"/>
              <a:t> for later use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840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F115-2800-4F7A-93EA-22BB375B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488C7-1968-40CD-848A-C03A131A4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Layers are used to define the network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Dense</a:t>
            </a:r>
          </a:p>
          <a:p>
            <a:pPr lvl="1"/>
            <a:r>
              <a:rPr lang="en-US" dirty="0"/>
              <a:t>Convolutional</a:t>
            </a:r>
          </a:p>
          <a:p>
            <a:pPr lvl="1"/>
            <a:r>
              <a:rPr lang="en-US" dirty="0"/>
              <a:t>Pooling</a:t>
            </a:r>
          </a:p>
          <a:p>
            <a:pPr lvl="1"/>
            <a:r>
              <a:rPr lang="en-US" dirty="0"/>
              <a:t>Dropout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53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DL Libraries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Theano</a:t>
            </a:r>
            <a:endParaRPr lang="en-US" dirty="0"/>
          </a:p>
          <a:p>
            <a:r>
              <a:rPr lang="en-US" dirty="0" err="1">
                <a:hlinkClick r:id="rId3"/>
              </a:rPr>
              <a:t>Tensorflow</a:t>
            </a:r>
            <a:endParaRPr lang="en-US" dirty="0"/>
          </a:p>
          <a:p>
            <a:r>
              <a:rPr lang="en-US" dirty="0" err="1">
                <a:hlinkClick r:id="rId4"/>
              </a:rPr>
              <a:t>Pytorch</a:t>
            </a:r>
            <a:endParaRPr lang="en-US" dirty="0"/>
          </a:p>
          <a:p>
            <a:r>
              <a:rPr lang="en-US" dirty="0" err="1">
                <a:hlinkClick r:id="rId5"/>
              </a:rPr>
              <a:t>Caffe</a:t>
            </a:r>
            <a:endParaRPr lang="en-US" dirty="0"/>
          </a:p>
          <a:p>
            <a:r>
              <a:rPr lang="en-US" dirty="0" err="1">
                <a:hlinkClick r:id="rId6"/>
              </a:rPr>
              <a:t>Keras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25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5268-B61B-4419-9503-9A958882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B603A-93E2-40A5-A358-CA14862E2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the error by comparing the network predicted output with the expected output</a:t>
            </a:r>
          </a:p>
          <a:p>
            <a:r>
              <a:rPr lang="en-US" dirty="0"/>
              <a:t>The loss must be minimized by </a:t>
            </a:r>
            <a:r>
              <a:rPr lang="en-US" dirty="0" err="1"/>
              <a:t>udatng</a:t>
            </a:r>
            <a:r>
              <a:rPr lang="en-US" dirty="0"/>
              <a:t> the weights </a:t>
            </a:r>
            <a:r>
              <a:rPr lang="en-US" dirty="0" err="1"/>
              <a:t>thgough</a:t>
            </a:r>
            <a:r>
              <a:rPr lang="en-US" dirty="0"/>
              <a:t> backpropagation</a:t>
            </a:r>
          </a:p>
          <a:p>
            <a:r>
              <a:rPr lang="en-US" dirty="0"/>
              <a:t>Common loss functions</a:t>
            </a:r>
          </a:p>
          <a:p>
            <a:pPr lvl="1"/>
            <a:r>
              <a:rPr lang="en-US" dirty="0"/>
              <a:t>Mean squared root</a:t>
            </a:r>
          </a:p>
          <a:p>
            <a:pPr lvl="1"/>
            <a:r>
              <a:rPr lang="en-US" dirty="0"/>
              <a:t>Cross-entropy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197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F32B-6C81-4094-8D8F-1BF07C15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B04F5-F6C2-45F8-A0A1-1EA249CCD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Optimizers are strategies used to update the </a:t>
            </a:r>
            <a:r>
              <a:rPr lang="en-US"/>
              <a:t>weights during </a:t>
            </a:r>
            <a:r>
              <a:rPr lang="en-US" dirty="0"/>
              <a:t>backpropagation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 err="1"/>
              <a:t>RMSpro</a:t>
            </a:r>
            <a:endParaRPr lang="en-US" dirty="0"/>
          </a:p>
          <a:p>
            <a:pPr lvl="1"/>
            <a:r>
              <a:rPr lang="en-US" dirty="0"/>
              <a:t>Adam</a:t>
            </a:r>
          </a:p>
          <a:p>
            <a:pPr lvl="1"/>
            <a:r>
              <a:rPr lang="en-US" dirty="0" err="1"/>
              <a:t>AdaGrad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5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DDCF3-780A-49F2-8923-BE3B6DFC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D4F6A-3748-42A6-828D-4F4BA5C6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Keras</a:t>
            </a:r>
            <a:r>
              <a:rPr lang="en-US" dirty="0"/>
              <a:t> may use several backends:</a:t>
            </a:r>
          </a:p>
          <a:p>
            <a:pPr lvl="1"/>
            <a:r>
              <a:rPr lang="en-US" dirty="0"/>
              <a:t>TensorFlow</a:t>
            </a:r>
          </a:p>
          <a:p>
            <a:pPr lvl="1"/>
            <a:r>
              <a:rPr lang="en-US" dirty="0"/>
              <a:t>Theano</a:t>
            </a:r>
          </a:p>
          <a:p>
            <a:pPr lvl="1"/>
            <a:r>
              <a:rPr lang="en-US" dirty="0"/>
              <a:t>CNTK</a:t>
            </a:r>
          </a:p>
          <a:p>
            <a:r>
              <a:rPr lang="en-US" dirty="0"/>
              <a:t>Exploits either:</a:t>
            </a:r>
          </a:p>
          <a:p>
            <a:pPr lvl="1"/>
            <a:r>
              <a:rPr lang="en-US" dirty="0"/>
              <a:t>CPU</a:t>
            </a:r>
          </a:p>
          <a:p>
            <a:pPr lvl="1"/>
            <a:r>
              <a:rPr lang="en-US" dirty="0"/>
              <a:t>GPU</a:t>
            </a:r>
          </a:p>
        </p:txBody>
      </p:sp>
    </p:spTree>
    <p:extLst>
      <p:ext uri="{BB962C8B-B14F-4D97-AF65-F5344CB8AC3E}">
        <p14:creationId xmlns:p14="http://schemas.microsoft.com/office/powerpoint/2010/main" val="1734151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Keras</a:t>
            </a:r>
            <a:r>
              <a:rPr lang="en-US" dirty="0"/>
              <a:t>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10210800" cy="5294235"/>
          </a:xfrm>
        </p:spPr>
        <p:txBody>
          <a:bodyPr/>
          <a:lstStyle/>
          <a:p>
            <a:r>
              <a:rPr lang="en-US" dirty="0"/>
              <a:t>Tutorial at:</a:t>
            </a:r>
          </a:p>
          <a:p>
            <a:pPr marL="357187" lvl="1" indent="0">
              <a:buNone/>
            </a:pPr>
            <a:r>
              <a:rPr lang="en-US" sz="2000" dirty="0">
                <a:hlinkClick r:id="rId2"/>
              </a:rPr>
              <a:t>http://attardi-4.di.unipi.it:8000/user/attardi/notebooks/MNIST/MNIST%20in%20Keras.ipynb</a:t>
            </a:r>
            <a:endParaRPr lang="en-US" sz="2000" dirty="0"/>
          </a:p>
          <a:p>
            <a:pPr marL="428625" indent="-342900"/>
            <a:r>
              <a:rPr lang="en-US" sz="2200" dirty="0"/>
              <a:t>Cheat sheet:</a:t>
            </a:r>
          </a:p>
          <a:p>
            <a:pPr marL="357187" lvl="1" indent="0">
              <a:buNone/>
            </a:pPr>
            <a:r>
              <a:rPr lang="it-IT" sz="2000" dirty="0"/>
              <a:t>https://s3.amazonaws.com/assets.datacamp.com/blog_assets/Keras_Cheat_Sheet_Python.pdf</a:t>
            </a:r>
          </a:p>
          <a:p>
            <a:pPr marL="357187" lvl="1" indent="0">
              <a:buNone/>
            </a:pPr>
            <a:r>
              <a:rPr lang="en-US" sz="2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74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DeepNL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Learning library for NLP</a:t>
            </a:r>
          </a:p>
          <a:p>
            <a:r>
              <a:rPr lang="en-US" dirty="0"/>
              <a:t>C++ with Eigen</a:t>
            </a:r>
          </a:p>
          <a:p>
            <a:r>
              <a:rPr lang="en-US" dirty="0"/>
              <a:t>Wrapper for Python, Java, PHP automatically generated with SWIG</a:t>
            </a:r>
          </a:p>
          <a:p>
            <a:r>
              <a:rPr lang="en-US" dirty="0" err="1">
                <a:hlinkClick r:id="rId2"/>
              </a:rPr>
              <a:t>Git</a:t>
            </a:r>
            <a:r>
              <a:rPr lang="en-US" dirty="0">
                <a:hlinkClick r:id="rId2"/>
              </a:rPr>
              <a:t>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2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Caffe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Learning framework from Berkeley</a:t>
            </a:r>
          </a:p>
          <a:p>
            <a:r>
              <a:rPr lang="en-US" dirty="0"/>
              <a:t>focus on vision</a:t>
            </a:r>
          </a:p>
          <a:p>
            <a:r>
              <a:rPr lang="en-US" dirty="0"/>
              <a:t>coding in C++ or Python</a:t>
            </a:r>
          </a:p>
          <a:p>
            <a:r>
              <a:rPr lang="en-US" dirty="0"/>
              <a:t>Network consists in layers:</a:t>
            </a:r>
          </a:p>
          <a:p>
            <a:pPr marL="457200" lvl="1" indent="0">
              <a:buNone/>
            </a:pPr>
            <a:r>
              <a:rPr lang="en-US" dirty="0"/>
              <a:t>layer = { name = “data”, </a:t>
            </a:r>
            <a:r>
              <a:rPr lang="is-IS" dirty="0"/>
              <a:t>…}</a:t>
            </a:r>
          </a:p>
          <a:p>
            <a:pPr marL="457200" lvl="1" indent="0">
              <a:buNone/>
            </a:pPr>
            <a:r>
              <a:rPr lang="is-IS" dirty="0"/>
              <a:t>layer = { name = “conv”, ...}</a:t>
            </a:r>
            <a:endParaRPr lang="en-US" dirty="0"/>
          </a:p>
          <a:p>
            <a:r>
              <a:rPr lang="en-US" dirty="0"/>
              <a:t>data and derivatives flow through net as </a:t>
            </a:r>
            <a:r>
              <a:rPr lang="en-US" i="1" dirty="0"/>
              <a:t>blobs</a:t>
            </a:r>
            <a:endParaRPr lang="is-IS" i="1" dirty="0"/>
          </a:p>
        </p:txBody>
      </p:sp>
    </p:spTree>
    <p:extLst>
      <p:ext uri="{BB962C8B-B14F-4D97-AF65-F5344CB8AC3E}">
        <p14:creationId xmlns:p14="http://schemas.microsoft.com/office/powerpoint/2010/main" val="32394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Theano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linear algebra compiler that optimizes symbolic mathematical computations generating C code</a:t>
            </a:r>
          </a:p>
          <a:p>
            <a:r>
              <a:rPr lang="en-US" dirty="0"/>
              <a:t>integration with </a:t>
            </a:r>
            <a:r>
              <a:rPr lang="en-US" dirty="0" err="1"/>
              <a:t>NumPy</a:t>
            </a:r>
            <a:endParaRPr lang="en-US" dirty="0"/>
          </a:p>
          <a:p>
            <a:r>
              <a:rPr lang="en-US" dirty="0"/>
              <a:t>transparent use of a GPU</a:t>
            </a:r>
          </a:p>
          <a:p>
            <a:r>
              <a:rPr lang="en-US" dirty="0"/>
              <a:t>efficient symbolic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62572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&gt;&gt;&gt; </a:t>
            </a:r>
            <a:r>
              <a:rPr lang="en-US" dirty="0"/>
              <a:t>x = </a:t>
            </a:r>
            <a:r>
              <a:rPr lang="en-US" dirty="0" err="1"/>
              <a:t>theano.dscalar</a:t>
            </a:r>
            <a:r>
              <a:rPr lang="en-US" dirty="0"/>
              <a:t>('x')</a:t>
            </a:r>
          </a:p>
          <a:p>
            <a:pPr marL="0" indent="0">
              <a:buNone/>
            </a:pPr>
            <a:r>
              <a:rPr lang="fr-FR" b="1" dirty="0"/>
              <a:t>&gt;&gt;&gt; </a:t>
            </a:r>
            <a:r>
              <a:rPr lang="fr-FR" dirty="0"/>
              <a:t>y = x ** 2</a:t>
            </a:r>
          </a:p>
          <a:p>
            <a:pPr marL="0" indent="0">
              <a:buNone/>
            </a:pPr>
            <a:r>
              <a:rPr lang="en-US" b="1" dirty="0"/>
              <a:t>&gt;&gt;&gt; </a:t>
            </a:r>
            <a:r>
              <a:rPr lang="en-US" dirty="0" err="1"/>
              <a:t>gy</a:t>
            </a:r>
            <a:r>
              <a:rPr lang="en-US" dirty="0"/>
              <a:t> = </a:t>
            </a:r>
            <a:r>
              <a:rPr lang="en-US" dirty="0" err="1"/>
              <a:t>theano.grad</a:t>
            </a:r>
            <a:r>
              <a:rPr lang="en-US" dirty="0"/>
              <a:t>(y, x)</a:t>
            </a:r>
          </a:p>
          <a:p>
            <a:pPr marL="0" indent="0">
              <a:buNone/>
            </a:pPr>
            <a:r>
              <a:rPr lang="en-US" b="1" dirty="0"/>
              <a:t>&gt;&gt;&gt; </a:t>
            </a:r>
            <a:r>
              <a:rPr lang="en-US" dirty="0"/>
              <a:t>f = </a:t>
            </a:r>
            <a:r>
              <a:rPr lang="en-US" dirty="0" err="1"/>
              <a:t>theano.function</a:t>
            </a:r>
            <a:r>
              <a:rPr lang="en-US" dirty="0"/>
              <a:t>([x], </a:t>
            </a:r>
            <a:r>
              <a:rPr lang="en-US" dirty="0" err="1"/>
              <a:t>gy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&gt;&gt;&gt; </a:t>
            </a:r>
            <a:r>
              <a:rPr lang="en-US" dirty="0"/>
              <a:t>f(4)</a:t>
            </a:r>
          </a:p>
          <a:p>
            <a:pPr marL="0" indent="0">
              <a:buNone/>
            </a:pPr>
            <a:r>
              <a:rPr lang="tr-TR" dirty="0" err="1"/>
              <a:t>array</a:t>
            </a:r>
            <a:r>
              <a:rPr lang="tr-TR" dirty="0"/>
              <a:t>(8.0)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960096" y="957012"/>
            <a:ext cx="2808312" cy="750168"/>
          </a:xfrm>
          <a:prstGeom prst="wedgeRoundRectCallout">
            <a:avLst>
              <a:gd name="adj1" fmla="val -67272"/>
              <a:gd name="adj2" fmla="val 3576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creates symbolic variable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956781" y="1916832"/>
            <a:ext cx="2808312" cy="750168"/>
          </a:xfrm>
          <a:prstGeom prst="wedgeRoundRectCallout">
            <a:avLst>
              <a:gd name="adj1" fmla="val -67748"/>
              <a:gd name="adj2" fmla="val -21257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looks like a normal expression</a:t>
            </a:r>
          </a:p>
        </p:txBody>
      </p:sp>
    </p:spTree>
    <p:extLst>
      <p:ext uri="{BB962C8B-B14F-4D97-AF65-F5344CB8AC3E}">
        <p14:creationId xmlns:p14="http://schemas.microsoft.com/office/powerpoint/2010/main" val="39561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2-layer Neural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652" y="1447800"/>
            <a:ext cx="8350696" cy="4835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/>
              <a:t>z1 </a:t>
            </a:r>
            <a:r>
              <a:rPr lang="is-IS" b="1" dirty="0"/>
              <a:t>=</a:t>
            </a:r>
            <a:r>
              <a:rPr lang="is-IS" dirty="0"/>
              <a:t> X.dot(W1) </a:t>
            </a:r>
            <a:r>
              <a:rPr lang="is-IS" b="1" dirty="0"/>
              <a:t>+</a:t>
            </a:r>
            <a:r>
              <a:rPr lang="is-IS" dirty="0"/>
              <a:t> b1	</a:t>
            </a:r>
            <a:r>
              <a:rPr lang="is-IS" dirty="0">
                <a:solidFill>
                  <a:schemeClr val="accent2">
                    <a:lumMod val="75000"/>
                  </a:schemeClr>
                </a:solidFill>
              </a:rPr>
              <a:t># first layer</a:t>
            </a:r>
          </a:p>
          <a:p>
            <a:pPr marL="0" indent="0">
              <a:buNone/>
            </a:pPr>
            <a:r>
              <a:rPr lang="pt-BR" dirty="0"/>
              <a:t>a1 </a:t>
            </a:r>
            <a:r>
              <a:rPr lang="pt-BR" b="1" dirty="0"/>
              <a:t>=</a:t>
            </a:r>
            <a:r>
              <a:rPr lang="pt-BR" dirty="0"/>
              <a:t> </a:t>
            </a:r>
            <a:r>
              <a:rPr lang="pt-BR" dirty="0" err="1"/>
              <a:t>tanh</a:t>
            </a:r>
            <a:r>
              <a:rPr lang="pt-BR" dirty="0"/>
              <a:t>(z1)		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#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activation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s-IS" dirty="0"/>
              <a:t>z2 </a:t>
            </a:r>
            <a:r>
              <a:rPr lang="is-IS" b="1" dirty="0"/>
              <a:t>=</a:t>
            </a:r>
            <a:r>
              <a:rPr lang="is-IS" dirty="0"/>
              <a:t> a1.dot(W2) </a:t>
            </a:r>
            <a:r>
              <a:rPr lang="is-IS" b="1" dirty="0"/>
              <a:t>+</a:t>
            </a:r>
            <a:r>
              <a:rPr lang="is-IS" dirty="0"/>
              <a:t> b2	</a:t>
            </a:r>
            <a:r>
              <a:rPr lang="is-IS" dirty="0">
                <a:solidFill>
                  <a:schemeClr val="accent2">
                    <a:lumMod val="75000"/>
                  </a:schemeClr>
                </a:solidFill>
              </a:rPr>
              <a:t># second layer</a:t>
            </a:r>
          </a:p>
          <a:p>
            <a:pPr marL="0" indent="0">
              <a:buNone/>
            </a:pPr>
            <a:r>
              <a:rPr lang="en-US" dirty="0" err="1"/>
              <a:t>y_hat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softmax</a:t>
            </a:r>
            <a:r>
              <a:rPr lang="en-US" dirty="0"/>
              <a:t>(z2) 	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# output probabilities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# class prediction</a:t>
            </a:r>
          </a:p>
          <a:p>
            <a:pPr marL="0" indent="0">
              <a:buNone/>
            </a:pPr>
            <a:r>
              <a:rPr lang="sk-SK" dirty="0"/>
              <a:t>prediction </a:t>
            </a:r>
            <a:r>
              <a:rPr lang="sk-SK" b="1" dirty="0"/>
              <a:t>=</a:t>
            </a:r>
            <a:r>
              <a:rPr lang="sk-SK" dirty="0"/>
              <a:t> T.argmax(y_hat, axis</a:t>
            </a:r>
            <a:r>
              <a:rPr lang="sk-SK" b="1" dirty="0"/>
              <a:t>=</a:t>
            </a:r>
            <a:r>
              <a:rPr lang="sk-SK" dirty="0"/>
              <a:t>1)	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# the loss function to optimize</a:t>
            </a:r>
          </a:p>
          <a:p>
            <a:pPr marL="0" indent="0">
              <a:buNone/>
            </a:pPr>
            <a:r>
              <a:rPr lang="sk-SK" dirty="0"/>
              <a:t>loss </a:t>
            </a:r>
            <a:r>
              <a:rPr lang="sk-SK" b="1" dirty="0"/>
              <a:t>=</a:t>
            </a:r>
            <a:r>
              <a:rPr lang="sk-SK" dirty="0"/>
              <a:t> categorical_crossentropy(y_hat, y).mean()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6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dW2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W2)</a:t>
            </a:r>
          </a:p>
          <a:p>
            <a:pPr marL="0" indent="0">
              <a:buNone/>
            </a:pPr>
            <a:r>
              <a:rPr lang="en-US" dirty="0"/>
              <a:t>db2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b2)</a:t>
            </a:r>
          </a:p>
          <a:p>
            <a:pPr marL="0" indent="0">
              <a:buNone/>
            </a:pPr>
            <a:r>
              <a:rPr lang="en-US" dirty="0"/>
              <a:t>dW1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W1)</a:t>
            </a:r>
          </a:p>
          <a:p>
            <a:pPr marL="0" indent="0">
              <a:buNone/>
            </a:pPr>
            <a:r>
              <a:rPr lang="en-US" dirty="0"/>
              <a:t>db1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T.grad</a:t>
            </a:r>
            <a:r>
              <a:rPr lang="en-US" dirty="0"/>
              <a:t>(loss, b1)</a:t>
            </a:r>
          </a:p>
          <a:p>
            <a:pPr marL="0" indent="0">
              <a:buNone/>
            </a:pPr>
            <a:r>
              <a:rPr lang="en-US" dirty="0" err="1"/>
              <a:t>gradient_step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err="1"/>
              <a:t>theano.function</a:t>
            </a:r>
            <a:r>
              <a:rPr lang="en-US" dirty="0"/>
              <a:t>(</a:t>
            </a:r>
            <a:r>
              <a:rPr lang="is-IS" dirty="0"/>
              <a:t>[X, y],</a:t>
            </a:r>
          </a:p>
          <a:p>
            <a:pPr marL="0" indent="0">
              <a:buNone/>
            </a:pPr>
            <a:r>
              <a:rPr lang="de-DE" dirty="0"/>
              <a:t>    </a:t>
            </a:r>
            <a:r>
              <a:rPr lang="de-DE" dirty="0" err="1"/>
              <a:t>updates</a:t>
            </a:r>
            <a:r>
              <a:rPr lang="de-DE" dirty="0"/>
              <a:t> </a:t>
            </a:r>
            <a:r>
              <a:rPr lang="de-DE" b="1" dirty="0"/>
              <a:t>= </a:t>
            </a:r>
            <a:r>
              <a:rPr lang="de-DE" dirty="0"/>
              <a:t>((W2, W2 </a:t>
            </a:r>
            <a:r>
              <a:rPr lang="de-DE" b="1" dirty="0"/>
              <a:t>–</a:t>
            </a:r>
            <a:r>
              <a:rPr lang="de-DE" dirty="0"/>
              <a:t> </a:t>
            </a:r>
            <a:r>
              <a:rPr lang="de-DE" dirty="0" err="1"/>
              <a:t>learn_rate</a:t>
            </a:r>
            <a:r>
              <a:rPr lang="de-DE" dirty="0"/>
              <a:t> </a:t>
            </a:r>
            <a:r>
              <a:rPr lang="de-DE" b="1" dirty="0"/>
              <a:t>*</a:t>
            </a:r>
            <a:r>
              <a:rPr lang="de-DE" dirty="0"/>
              <a:t> dW2),</a:t>
            </a:r>
          </a:p>
          <a:p>
            <a:pPr marL="0" indent="0">
              <a:buNone/>
            </a:pPr>
            <a:r>
              <a:rPr lang="is-IS" dirty="0"/>
              <a:t>                      (W1, W1 </a:t>
            </a:r>
            <a:r>
              <a:rPr lang="de-DE" b="1" dirty="0"/>
              <a:t>–</a:t>
            </a:r>
            <a:r>
              <a:rPr lang="is-IS" dirty="0"/>
              <a:t> </a:t>
            </a:r>
            <a:r>
              <a:rPr lang="de-DE" dirty="0" err="1"/>
              <a:t>learn_rate</a:t>
            </a:r>
            <a:r>
              <a:rPr lang="is-IS" b="1" dirty="0"/>
              <a:t>*</a:t>
            </a:r>
            <a:r>
              <a:rPr lang="is-IS" dirty="0"/>
              <a:t> dW1),</a:t>
            </a:r>
          </a:p>
          <a:p>
            <a:pPr marL="0" indent="0">
              <a:buNone/>
            </a:pPr>
            <a:r>
              <a:rPr lang="is-IS" dirty="0"/>
              <a:t>                      (b2, b2 </a:t>
            </a:r>
            <a:r>
              <a:rPr lang="de-DE" b="1" dirty="0"/>
              <a:t>–</a:t>
            </a:r>
            <a:r>
              <a:rPr lang="is-IS" dirty="0"/>
              <a:t> </a:t>
            </a:r>
            <a:r>
              <a:rPr lang="de-DE" dirty="0" err="1"/>
              <a:t>learn_rate</a:t>
            </a:r>
            <a:r>
              <a:rPr lang="is-IS" b="1" dirty="0"/>
              <a:t>*</a:t>
            </a:r>
            <a:r>
              <a:rPr lang="is-IS" dirty="0"/>
              <a:t> db2),</a:t>
            </a:r>
          </a:p>
          <a:p>
            <a:pPr marL="0" indent="0">
              <a:buNone/>
            </a:pPr>
            <a:r>
              <a:rPr lang="is-IS" dirty="0"/>
              <a:t>                      (b1, b1 </a:t>
            </a:r>
            <a:r>
              <a:rPr lang="de-DE" b="1" dirty="0"/>
              <a:t>–</a:t>
            </a:r>
            <a:r>
              <a:rPr lang="is-IS" dirty="0"/>
              <a:t> </a:t>
            </a:r>
            <a:r>
              <a:rPr lang="de-DE" dirty="0" err="1"/>
              <a:t>learn_rate</a:t>
            </a:r>
            <a:r>
              <a:rPr lang="is-IS" b="1" dirty="0"/>
              <a:t>*</a:t>
            </a:r>
            <a:r>
              <a:rPr lang="is-IS" dirty="0"/>
              <a:t> db1)))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1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47800"/>
            <a:ext cx="8458200" cy="48355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# Gradient descent. For each batch...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in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xrange</a:t>
            </a:r>
            <a:r>
              <a:rPr lang="en-US" dirty="0">
                <a:latin typeface="Consolas" panose="020B0609020204030204" pitchFamily="49" charset="0"/>
              </a:rPr>
              <a:t>(0, epochs):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  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# updates parameters W2, b2, W1 and b1!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   </a:t>
            </a:r>
            <a:r>
              <a:rPr lang="en-US" dirty="0" err="1">
                <a:latin typeface="Consolas" panose="020B0609020204030204" pitchFamily="49" charset="0"/>
              </a:rPr>
              <a:t>gradient_step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train_X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train_y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530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5E9F-96D8-42B2-BF4F-191C3C50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Theano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1572-C950-4420-8594-B8D74260A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39920"/>
            <a:ext cx="10134600" cy="5294235"/>
          </a:xfrm>
        </p:spPr>
        <p:txBody>
          <a:bodyPr/>
          <a:lstStyle/>
          <a:p>
            <a:r>
              <a:rPr lang="en-US" dirty="0"/>
              <a:t>Joshua </a:t>
            </a:r>
            <a:r>
              <a:rPr lang="en-US" dirty="0" err="1"/>
              <a:t>Bengio</a:t>
            </a:r>
            <a:r>
              <a:rPr lang="en-US" dirty="0"/>
              <a:t>, of MILA, decided to stop supporting Theano:</a:t>
            </a:r>
          </a:p>
          <a:p>
            <a:pPr lvl="1"/>
            <a:r>
              <a:rPr lang="en-US" dirty="0"/>
              <a:t>https://groups.google.com/forum/#!msg/theano-users/7Poq8BZutbY/rNCIfvAEAwAJ</a:t>
            </a:r>
          </a:p>
        </p:txBody>
      </p:sp>
    </p:spTree>
    <p:extLst>
      <p:ext uri="{BB962C8B-B14F-4D97-AF65-F5344CB8AC3E}">
        <p14:creationId xmlns:p14="http://schemas.microsoft.com/office/powerpoint/2010/main" val="2927265876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7651</TotalTime>
  <Words>624</Words>
  <Application>Microsoft Office PowerPoint</Application>
  <PresentationFormat>Widescreen</PresentationFormat>
  <Paragraphs>159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Consolas</vt:lpstr>
      <vt:lpstr>Times New Roman</vt:lpstr>
      <vt:lpstr>Tw Cen MT</vt:lpstr>
      <vt:lpstr>Tw Cen MT Condensed</vt:lpstr>
      <vt:lpstr>Wingdings</vt:lpstr>
      <vt:lpstr>1_AIIA00</vt:lpstr>
      <vt:lpstr>Deep Learning Libraries</vt:lpstr>
      <vt:lpstr>General DL Libraries</vt:lpstr>
      <vt:lpstr>Caffe</vt:lpstr>
      <vt:lpstr>Theano</vt:lpstr>
      <vt:lpstr>Example</vt:lpstr>
      <vt:lpstr>2-layer Neural Network</vt:lpstr>
      <vt:lpstr>Gradient Descent</vt:lpstr>
      <vt:lpstr>Training loop</vt:lpstr>
      <vt:lpstr>Theano outlook</vt:lpstr>
      <vt:lpstr>TensorFlow</vt:lpstr>
      <vt:lpstr>Training</vt:lpstr>
      <vt:lpstr>Performance</vt:lpstr>
      <vt:lpstr>Keras</vt:lpstr>
      <vt:lpstr>Keras</vt:lpstr>
      <vt:lpstr>Outline</vt:lpstr>
      <vt:lpstr>Install Keras</vt:lpstr>
      <vt:lpstr>30 sec. example</vt:lpstr>
      <vt:lpstr>Models</vt:lpstr>
      <vt:lpstr>Layers</vt:lpstr>
      <vt:lpstr>Loss Function</vt:lpstr>
      <vt:lpstr>Optimizers</vt:lpstr>
      <vt:lpstr>Backends</vt:lpstr>
      <vt:lpstr>Keras Resources</vt:lpstr>
      <vt:lpstr>DeepNL</vt:lpstr>
    </vt:vector>
  </TitlesOfParts>
  <Manager/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GIUSEPPE ATTARDI</cp:lastModifiedBy>
  <cp:revision>254</cp:revision>
  <cp:lastPrinted>2009-01-13T00:24:00Z</cp:lastPrinted>
  <dcterms:created xsi:type="dcterms:W3CDTF">2011-01-07T22:06:14Z</dcterms:created>
  <dcterms:modified xsi:type="dcterms:W3CDTF">2019-03-19T10:28:37Z</dcterms:modified>
  <cp:category/>
</cp:coreProperties>
</file>