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67"/>
  </p:notesMasterIdLst>
  <p:sldIdLst>
    <p:sldId id="256" r:id="rId2"/>
    <p:sldId id="257" r:id="rId3"/>
    <p:sldId id="336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436" r:id="rId15"/>
    <p:sldId id="437" r:id="rId16"/>
    <p:sldId id="285" r:id="rId17"/>
    <p:sldId id="286" r:id="rId18"/>
    <p:sldId id="287" r:id="rId19"/>
    <p:sldId id="284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D8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2" autoAdjust="0"/>
    <p:restoredTop sz="94660"/>
  </p:normalViewPr>
  <p:slideViewPr>
    <p:cSldViewPr>
      <p:cViewPr varScale="1">
        <p:scale>
          <a:sx n="110" d="100"/>
          <a:sy n="110" d="100"/>
        </p:scale>
        <p:origin x="10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>
            <a:spLocks noGrp="1" noChangeShapeType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4099" name="Date Placeholder 2"/>
          <p:cNvSpPr>
            <a:spLocks noGrp="1" noChangeShapeType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4100" name="Slide Image Placeholder 3"/>
          <p:cNvSpPr>
            <a:spLocks noGrp="1" noRot="1" noChangeAspect="1" noChangeShapeType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4101" name="Notes Placeholder 4"/>
          <p:cNvSpPr>
            <a:spLocks noGrp="1" noChangeShapeType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</a:pPr>
            <a:r>
              <a:t>Click to edit Master text styles</a:t>
            </a:r>
          </a:p>
          <a:p>
            <a:pPr marL="457200" lvl="1" indent="0">
              <a:buNone/>
            </a:pPr>
            <a:r>
              <a:t>Second level</a:t>
            </a:r>
          </a:p>
          <a:p>
            <a:pPr marL="914400" lvl="2" indent="0">
              <a:buNone/>
            </a:pPr>
            <a:r>
              <a:t>Third level</a:t>
            </a:r>
          </a:p>
          <a:p>
            <a:pPr marL="1371600" lvl="3" indent="0">
              <a:buNone/>
            </a:pPr>
            <a:r>
              <a:t>Fourth level</a:t>
            </a:r>
          </a:p>
          <a:p>
            <a:pPr marL="1828800" lvl="4" indent="0">
              <a:buNone/>
            </a:pPr>
            <a:r>
              <a:t>Fifth level</a:t>
            </a:r>
          </a:p>
        </p:txBody>
      </p:sp>
      <p:sp>
        <p:nvSpPr>
          <p:cNvPr id="4102" name="Footer Placeholder 5"/>
          <p:cNvSpPr>
            <a:spLocks noGrp="1" noChangeShapeType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endParaRPr dirty="0"/>
          </a:p>
        </p:txBody>
      </p:sp>
      <p:sp>
        <p:nvSpPr>
          <p:cNvPr id="4103" name="Slide Number Placeholder 6"/>
          <p:cNvSpPr>
            <a:spLocks noGrp="1" noChangeShapeType="1"/>
          </p:cNvSpPr>
          <p:nvPr>
            <p:ph type="sldNum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indent="0" algn="l" defTabSz="457200" rtl="0" fontAlgn="base">
      <a:buNone/>
      <a:defRPr lang="en-US" sz="2400">
        <a:solidFill>
          <a:schemeClr val="dk1"/>
        </a:solidFill>
        <a:latin typeface="Arial"/>
      </a:defRPr>
    </a:lvl1pPr>
    <a:lvl2pPr marL="457200" indent="457200" algn="l" defTabSz="457200" rtl="0" fontAlgn="base">
      <a:buNone/>
      <a:defRPr lang="en-US" sz="2400">
        <a:solidFill>
          <a:schemeClr val="dk1"/>
        </a:solidFill>
        <a:latin typeface="Arial"/>
      </a:defRPr>
    </a:lvl2pPr>
    <a:lvl3pPr marL="914400" indent="914400" algn="l" defTabSz="457200" rtl="0" fontAlgn="base">
      <a:buNone/>
      <a:defRPr lang="en-US" sz="2400">
        <a:solidFill>
          <a:schemeClr val="dk1"/>
        </a:solidFill>
        <a:latin typeface="Arial"/>
      </a:defRPr>
    </a:lvl3pPr>
    <a:lvl4pPr marL="1371600" indent="1371600" algn="l" defTabSz="457200" rtl="0" fontAlgn="base">
      <a:buNone/>
      <a:defRPr lang="en-US" sz="2400">
        <a:solidFill>
          <a:schemeClr val="dk1"/>
        </a:solidFill>
        <a:latin typeface="Arial"/>
      </a:defRPr>
    </a:lvl4pPr>
    <a:lvl5pPr marL="1828800" indent="1828800" algn="l" defTabSz="457200" rtl="0" fontAlgn="base">
      <a:buNone/>
      <a:defRPr lang="en-US" sz="2400">
        <a:solidFill>
          <a:schemeClr val="dk1"/>
        </a:solidFill>
        <a:latin typeface="Arial"/>
      </a:defRPr>
    </a:lvl5pPr>
    <a:lvl6pPr>
      <a:defRPr lang="en-US" sz="1800">
        <a:latin typeface="Arial"/>
      </a:defRPr>
    </a:lvl6pPr>
    <a:lvl7pPr>
      <a:defRPr lang="en-US" sz="1800">
        <a:latin typeface="Arial"/>
      </a:defRPr>
    </a:lvl7pPr>
    <a:lvl8pPr>
      <a:defRPr lang="en-US" sz="1800">
        <a:latin typeface="Arial"/>
      </a:defRPr>
    </a:lvl8pPr>
    <a:lvl9pPr>
      <a:defRPr lang="en-US" sz="1800">
        <a:latin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/>
              <a:t>*</a:t>
            </a:r>
          </a:p>
        </p:txBody>
      </p:sp>
      <p:sp>
        <p:nvSpPr>
          <p:cNvPr id="614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614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4198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4198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4403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4403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4813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4813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5017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5017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5222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5222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4608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4608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5427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5427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5632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5632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6041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6041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6246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6246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2457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2457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6451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6451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6656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6656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6861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6861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7065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7065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7270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7270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7475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7475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7680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7680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7885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7885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8089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8089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8294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8294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2765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2765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8499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8499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8704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8704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8909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8909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9216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9216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9421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9421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9625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9625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9830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9830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0035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0035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0445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0445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0649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0649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2969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2969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0854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0854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1059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1059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1264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1264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1469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1469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1673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1673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1878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1878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2083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2083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2288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2288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2493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2493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2697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2697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31746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31747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29026" name="Rectangle 1026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29027" name="Rectangle 1027"/>
          <p:cNvSpPr>
            <a:spLocks noGrp="1" noChangeShapeType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229" tIns="45615" rIns="91229" bIns="45615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31074" name="Rectangle 1026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31075" name="Rectangle 1027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3312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3312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3517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3517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14029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4029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33794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33795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35842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35843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37890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37891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ShapeType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0" lvl="0" indent="0" algn="r">
              <a:buNone/>
            </a:pPr>
            <a:r>
              <a:rPr sz="1200">
                <a:latin typeface="Calibri"/>
              </a:rPr>
              <a:t>*</a:t>
            </a:r>
          </a:p>
        </p:txBody>
      </p:sp>
      <p:sp>
        <p:nvSpPr>
          <p:cNvPr id="39938" name="Rectangle 2"/>
          <p:cNvSpPr>
            <a:spLocks noGrp="1" noRot="1" noChangeAspect="1" noChangeShapeType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39939" name="Rectangle 3"/>
          <p:cNvSpPr>
            <a:spLocks noGrp="1" noChangeShapeType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1" y="1638300"/>
            <a:ext cx="9290719" cy="1371600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1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7891" marR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400" b="0">
                <a:latin typeface="Calibri" pitchFamily="34" charset="0"/>
              </a:defRPr>
            </a:lvl1pPr>
            <a:lvl2pPr marL="471488" marR="0" indent="-203597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400" b="0">
                <a:latin typeface="Calibri" pitchFamily="34" charset="0"/>
              </a:defRPr>
            </a:lvl2pPr>
            <a:lvl3pPr marL="675085" marR="0" indent="-19288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2400" b="0">
                <a:latin typeface="Calibri" pitchFamily="34" charset="0"/>
              </a:defRPr>
            </a:lvl3pPr>
            <a:lvl4pPr marL="803672" marR="0" indent="-128588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0">
                <a:latin typeface="Calibri" pitchFamily="34" charset="0"/>
              </a:defRPr>
            </a:lvl4pPr>
            <a:lvl5pPr marL="942975" marR="0" indent="-139304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2400" b="0">
                <a:latin typeface="Calibri" pitchFamily="34" charset="0"/>
              </a:defRPr>
            </a:lvl5pPr>
          </a:lstStyle>
          <a:p>
            <a:pPr marL="267891" marR="0" lvl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267891" marR="0" lvl="1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267891" marR="0" lvl="2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267891" marR="0" lvl="3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267891" marR="0" lvl="4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1671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1" cy="75500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800" b="0">
                <a:latin typeface="Calibri" pitchFamily="34" charset="0"/>
              </a:defRPr>
            </a:lvl3pPr>
            <a:lvl4pPr>
              <a:defRPr sz="1600" b="0">
                <a:latin typeface="Calibri" pitchFamily="34" charset="0"/>
              </a:defRPr>
            </a:lvl4pPr>
            <a:lvl5pPr>
              <a:defRPr sz="160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5AC757-54CD-694F-AC60-D4A0C41C26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44072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800" b="0">
                <a:latin typeface="Calibri" pitchFamily="34" charset="0"/>
              </a:defRPr>
            </a:lvl3pPr>
            <a:lvl4pPr>
              <a:defRPr sz="1600" b="0">
                <a:latin typeface="Calibri" pitchFamily="34" charset="0"/>
              </a:defRPr>
            </a:lvl4pPr>
            <a:lvl5pPr>
              <a:defRPr sz="160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130344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149" y="117874"/>
            <a:ext cx="10624611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991103"/>
            <a:ext cx="4826000" cy="4371521"/>
          </a:xfrm>
        </p:spPr>
        <p:txBody>
          <a:bodyPr/>
          <a:lstStyle>
            <a:lvl1pPr marL="267891" marR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000" b="0">
                <a:latin typeface="Calibri" pitchFamily="34" charset="0"/>
              </a:defRPr>
            </a:lvl1pPr>
            <a:lvl2pPr marL="471488" marR="0" indent="-203597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 b="0">
                <a:latin typeface="Calibri" pitchFamily="34" charset="0"/>
              </a:defRPr>
            </a:lvl2pPr>
            <a:lvl3pPr marL="675085" marR="0" indent="-19288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2000" b="0">
                <a:latin typeface="Calibri" pitchFamily="34" charset="0"/>
              </a:defRPr>
            </a:lvl3pPr>
            <a:lvl4pPr marL="803672" marR="0" indent="-128588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0">
                <a:latin typeface="Calibri" pitchFamily="34" charset="0"/>
              </a:defRPr>
            </a:lvl4pPr>
            <a:lvl5pPr marL="942975" marR="0" indent="-139304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40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marL="267891" marR="0" lvl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267891" marR="0" lvl="1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267891" marR="0" lvl="2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267891" marR="0" lvl="3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267891" marR="0" lvl="4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1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991103"/>
            <a:ext cx="4826000" cy="4371521"/>
          </a:xfrm>
        </p:spPr>
        <p:txBody>
          <a:bodyPr/>
          <a:lstStyle>
            <a:lvl1pPr marL="267891" marR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181" b="0">
                <a:latin typeface="Calibri" pitchFamily="34" charset="0"/>
              </a:defRPr>
            </a:lvl1pPr>
            <a:lvl2pPr marL="471488" marR="0" indent="-203597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013" b="0">
                <a:latin typeface="Calibri" pitchFamily="34" charset="0"/>
              </a:defRPr>
            </a:lvl2pPr>
            <a:lvl3pPr marL="675085" marR="0" indent="-19288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844" b="0">
                <a:latin typeface="Calibri" pitchFamily="34" charset="0"/>
              </a:defRPr>
            </a:lvl3pPr>
            <a:lvl4pPr marL="803672" marR="0" indent="-128588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760" b="0">
                <a:latin typeface="Calibri" pitchFamily="34" charset="0"/>
              </a:defRPr>
            </a:lvl4pPr>
            <a:lvl5pPr marL="942975" marR="0" indent="-139304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760" b="0">
                <a:latin typeface="Calibri" pitchFamily="34" charset="0"/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marL="267891" marR="0" lvl="0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267891" marR="0" lvl="1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267891" marR="0" lvl="2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267891" marR="0" lvl="3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267891" marR="0" lvl="4" indent="-267891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1" lang="en-US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163108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192881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7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192881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01804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9272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134578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20" y="0"/>
            <a:ext cx="10363200" cy="740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41020" y="1470347"/>
            <a:ext cx="5080000" cy="4835525"/>
          </a:xfrm>
        </p:spPr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4220" y="1470347"/>
            <a:ext cx="5080000" cy="4835525"/>
          </a:xfrm>
        </p:spPr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40898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60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21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kumimoji="1" sz="1856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67891" indent="-2678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471488" indent="-203597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800" b="0">
          <a:solidFill>
            <a:schemeClr val="tx1"/>
          </a:solidFill>
          <a:latin typeface="Calibri" pitchFamily="34" charset="0"/>
        </a:defRPr>
      </a:lvl2pPr>
      <a:lvl3pPr marL="675085" indent="-19288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800" b="0">
          <a:solidFill>
            <a:schemeClr val="tx1"/>
          </a:solidFill>
          <a:latin typeface="Calibri" pitchFamily="34" charset="0"/>
        </a:defRPr>
      </a:lvl3pPr>
      <a:lvl4pPr marL="803672" indent="-128588" algn="l" rtl="0" eaLnBrk="1" fontAlgn="base" hangingPunct="1">
        <a:spcBef>
          <a:spcPct val="20000"/>
        </a:spcBef>
        <a:spcAft>
          <a:spcPct val="0"/>
        </a:spcAft>
        <a:buChar char="–"/>
        <a:defRPr kumimoji="1" sz="2400" b="0">
          <a:solidFill>
            <a:schemeClr val="tx1"/>
          </a:solidFill>
          <a:latin typeface="Calibri" pitchFamily="34" charset="0"/>
        </a:defRPr>
      </a:lvl4pPr>
      <a:lvl5pPr marL="942975" indent="-1393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0">
          <a:solidFill>
            <a:schemeClr val="tx1"/>
          </a:solidFill>
          <a:latin typeface="Calibri" pitchFamily="34" charset="0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genetics.com/blog/november12011/index.html" TargetMode="External"/><Relationship Id="rId2" Type="http://schemas.openxmlformats.org/officeDocument/2006/relationships/hyperlink" Target="http://setosa.io/ev/markov-chai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tagenetics.com/blog/january42012/" TargetMode="External"/><Relationship Id="rId4" Type="http://schemas.openxmlformats.org/officeDocument/2006/relationships/hyperlink" Target="http://www.datagenetics.com/blog/december12011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ochastic_mode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ShapeType="1"/>
          </p:cNvSpPr>
          <p:nvPr>
            <p:ph type="ctrTitle" sz="quarter"/>
          </p:nvPr>
        </p:nvSpPr>
        <p:spPr>
          <a:xfrm>
            <a:off x="2895600" y="1676400"/>
            <a:ext cx="7772400" cy="1143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z="5400" dirty="0"/>
              <a:t>Sequence Labeling</a:t>
            </a:r>
            <a:endParaRPr sz="5400" dirty="0"/>
          </a:p>
        </p:txBody>
      </p:sp>
      <p:sp>
        <p:nvSpPr>
          <p:cNvPr id="5122" name="Rectangle 3"/>
          <p:cNvSpPr>
            <a:spLocks noGrp="1" noChangeShapeType="1"/>
          </p:cNvSpPr>
          <p:nvPr>
            <p:ph type="subTitle" sz="quarter" idx="1"/>
          </p:nvPr>
        </p:nvSpPr>
        <p:spPr>
          <a:xfrm>
            <a:off x="3810000" y="3810000"/>
            <a:ext cx="6400800" cy="17526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123" name="Rectangle 5"/>
          <p:cNvSpPr>
            <a:spLocks noGrp="1" noChangeShapeType="1"/>
          </p:cNvSpPr>
          <p:nvPr/>
        </p:nvSpPr>
        <p:spPr>
          <a:xfrm>
            <a:off x="1919536" y="6093296"/>
            <a:ext cx="10272464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algn="ctr"/>
            <a:r>
              <a:rPr sz="1600"/>
              <a:t>IP notice: slides from Dan </a:t>
            </a:r>
            <a:r>
              <a:rPr sz="1600" dirty="0" err="1"/>
              <a:t>Jurafsky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The weather model using </a:t>
            </a:r>
            <a:r>
              <a:rPr>
                <a:latin typeface="Symbol"/>
              </a:rPr>
              <a:t>p</a:t>
            </a:r>
          </a:p>
        </p:txBody>
      </p:sp>
      <p:pic>
        <p:nvPicPr>
          <p:cNvPr id="36866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24201" y="1340768"/>
            <a:ext cx="6135687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3600"/>
              <a:t>The weather model: specific example</a:t>
            </a:r>
          </a:p>
        </p:txBody>
      </p:sp>
      <p:pic>
        <p:nvPicPr>
          <p:cNvPr id="38914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0" y="1124744"/>
            <a:ext cx="6451600" cy="5291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Markov chain for weather</a:t>
            </a:r>
          </a:p>
        </p:txBody>
      </p:sp>
      <p:sp>
        <p:nvSpPr>
          <p:cNvPr id="40962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/>
              <a:t>What is the probability of 4 consecutive warm days?</a:t>
            </a:r>
          </a:p>
          <a:p>
            <a:pPr indent="-342900">
              <a:buFont typeface="Wingdings" charset="2"/>
              <a:buChar char="l"/>
            </a:pPr>
            <a:r>
              <a:rPr b="0"/>
              <a:t>Sequence is warm-warm-warm-warm</a:t>
            </a:r>
          </a:p>
          <a:p>
            <a:pPr indent="-342900">
              <a:buFont typeface="Wingdings" charset="2"/>
              <a:buChar char="l"/>
            </a:pPr>
            <a:r>
              <a:rPr b="0"/>
              <a:t>i.e., state sequence is 3-3-3-3</a:t>
            </a:r>
          </a:p>
          <a:p>
            <a:pPr indent="-342900">
              <a:buNone/>
            </a:pPr>
            <a:endParaRPr lang="en-US" b="0"/>
          </a:p>
          <a:p>
            <a:pPr indent="-342900">
              <a:buNone/>
            </a:pPr>
            <a:r>
              <a:rPr b="0" i="1">
                <a:latin typeface="Times New Roman"/>
              </a:rPr>
              <a:t>		P</a:t>
            </a:r>
            <a:r>
              <a:rPr b="0">
                <a:latin typeface="Times New Roman"/>
              </a:rPr>
              <a:t>(3, 3, 3, 3) =</a:t>
            </a:r>
            <a:r>
              <a:rPr b="0"/>
              <a:t> </a:t>
            </a:r>
          </a:p>
          <a:p>
            <a:pPr indent="-342900">
              <a:buNone/>
            </a:pPr>
            <a:r>
              <a:rPr b="0">
                <a:sym typeface="Symbol"/>
              </a:rPr>
              <a:t>		</a:t>
            </a:r>
            <a:r>
              <a:rPr b="0" baseline="-25000">
                <a:latin typeface="Times New Roman"/>
                <a:sym typeface="Symbol"/>
              </a:rPr>
              <a:t>3</a:t>
            </a:r>
            <a:r>
              <a:rPr b="0">
                <a:latin typeface="Times New Roman"/>
                <a:sym typeface="Symbol"/>
              </a:rPr>
              <a:t>a</a:t>
            </a:r>
            <a:r>
              <a:rPr b="0" baseline="-25000">
                <a:latin typeface="Times New Roman"/>
                <a:sym typeface="Symbol"/>
              </a:rPr>
              <a:t>33</a:t>
            </a:r>
            <a:r>
              <a:rPr b="0">
                <a:latin typeface="Times New Roman"/>
                <a:sym typeface="Symbol"/>
              </a:rPr>
              <a:t>a</a:t>
            </a:r>
            <a:r>
              <a:rPr b="0" baseline="-25000">
                <a:latin typeface="Times New Roman"/>
                <a:sym typeface="Symbol"/>
              </a:rPr>
              <a:t>33</a:t>
            </a:r>
            <a:r>
              <a:rPr b="0">
                <a:latin typeface="Times New Roman"/>
                <a:sym typeface="Symbol"/>
              </a:rPr>
              <a:t>a</a:t>
            </a:r>
            <a:r>
              <a:rPr b="0" baseline="-25000">
                <a:latin typeface="Times New Roman"/>
                <a:sym typeface="Symbol"/>
              </a:rPr>
              <a:t>33</a:t>
            </a:r>
            <a:r>
              <a:rPr b="0">
                <a:latin typeface="Times New Roman"/>
                <a:sym typeface="Symbol"/>
              </a:rPr>
              <a:t>a</a:t>
            </a:r>
            <a:r>
              <a:rPr b="0" baseline="-25000">
                <a:latin typeface="Times New Roman"/>
                <a:sym typeface="Symbol"/>
              </a:rPr>
              <a:t>33</a:t>
            </a:r>
            <a:r>
              <a:rPr b="0">
                <a:latin typeface="Times New Roman"/>
                <a:sym typeface="Symbol"/>
              </a:rPr>
              <a:t> = 0.2 • (0.6)</a:t>
            </a:r>
            <a:r>
              <a:rPr b="0" baseline="30000">
                <a:latin typeface="Times New Roman"/>
                <a:sym typeface="Symbol"/>
              </a:rPr>
              <a:t>3</a:t>
            </a:r>
            <a:r>
              <a:rPr b="0">
                <a:latin typeface="Times New Roman"/>
                <a:sym typeface="Symbol"/>
              </a:rPr>
              <a:t> = 0.0432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How about?</a:t>
            </a:r>
          </a:p>
        </p:txBody>
      </p:sp>
      <p:sp>
        <p:nvSpPr>
          <p:cNvPr id="43010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/>
              <a:t>Hot hot hot hot</a:t>
            </a:r>
          </a:p>
          <a:p>
            <a:pPr indent="-342900">
              <a:buFont typeface="Wingdings" charset="2"/>
              <a:buChar char="l"/>
            </a:pPr>
            <a:r>
              <a:rPr b="0"/>
              <a:t>Cold hot cold hot</a:t>
            </a:r>
          </a:p>
          <a:p>
            <a:pPr indent="-342900">
              <a:buFont typeface="Wingdings" charset="2"/>
              <a:buChar char="l"/>
            </a:pPr>
            <a:endParaRPr lang="en-US" b="0"/>
          </a:p>
          <a:p>
            <a:pPr indent="-342900">
              <a:buFont typeface="Wingdings" charset="2"/>
              <a:buChar char="l"/>
            </a:pPr>
            <a:r>
              <a:rPr b="0"/>
              <a:t>What does the difference in these probabilities tell you about the real world weather info encoded in the figure?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DCF2-9DF1-4D85-8652-02727D30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ACEF-A5E4-456F-A451-83CF1D4D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Chains “Explained Visually”:</a:t>
            </a:r>
          </a:p>
          <a:p>
            <a:pPr marL="357187" lvl="1" indent="0">
              <a:buNone/>
            </a:pPr>
            <a:r>
              <a:rPr lang="en-US" dirty="0">
                <a:hlinkClick r:id="rId2"/>
              </a:rPr>
              <a:t>http://setosa.io/ev/markov-chains</a:t>
            </a:r>
            <a:endParaRPr lang="en-US" dirty="0"/>
          </a:p>
          <a:p>
            <a:r>
              <a:rPr lang="en-US" dirty="0"/>
              <a:t>Snakes and Ladders:</a:t>
            </a:r>
          </a:p>
          <a:p>
            <a:pPr marL="357187" lvl="1" indent="0">
              <a:buNone/>
            </a:pPr>
            <a:r>
              <a:rPr lang="en-US" dirty="0">
                <a:hlinkClick r:id="rId3"/>
              </a:rPr>
              <a:t>http://datagenetics.com/blog/november12011/</a:t>
            </a:r>
            <a:endParaRPr lang="en-US" dirty="0"/>
          </a:p>
          <a:p>
            <a:r>
              <a:rPr lang="en-US" dirty="0"/>
              <a:t>Candyland:</a:t>
            </a:r>
          </a:p>
          <a:p>
            <a:pPr marL="357187" lvl="1" indent="0">
              <a:buNone/>
            </a:pPr>
            <a:r>
              <a:rPr lang="en-US" dirty="0">
                <a:hlinkClick r:id="rId4"/>
              </a:rPr>
              <a:t>http://www.datagenetics.com/blog/december12011/</a:t>
            </a:r>
            <a:endParaRPr lang="en-US" dirty="0"/>
          </a:p>
          <a:p>
            <a:r>
              <a:rPr lang="en-US" dirty="0"/>
              <a:t>Yahtzee:</a:t>
            </a:r>
          </a:p>
          <a:p>
            <a:pPr marL="357187" lvl="1" indent="0">
              <a:buNone/>
            </a:pPr>
            <a:r>
              <a:rPr lang="en-US" dirty="0">
                <a:hlinkClick r:id="rId5"/>
              </a:rPr>
              <a:t>http://www.datagenetics.com/blog/january42012/</a:t>
            </a:r>
            <a:endParaRPr lang="en-US" dirty="0"/>
          </a:p>
          <a:p>
            <a:r>
              <a:rPr lang="en-US" dirty="0"/>
              <a:t>Chess pieces returning home and K-pop vs. ska:</a:t>
            </a:r>
          </a:p>
          <a:p>
            <a:pPr marL="357187" lvl="1" indent="0">
              <a:buNone/>
            </a:pPr>
            <a:r>
              <a:rPr lang="en-US" dirty="0"/>
              <a:t>https://www.youtube.com/watch?v=63HHmjlh794</a:t>
            </a:r>
          </a:p>
        </p:txBody>
      </p:sp>
    </p:spTree>
    <p:extLst>
      <p:ext uri="{BB962C8B-B14F-4D97-AF65-F5344CB8AC3E}">
        <p14:creationId xmlns:p14="http://schemas.microsoft.com/office/powerpoint/2010/main" val="13535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4D0D12-6E4D-D34E-BD6B-0BA04629AC1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 err="1"/>
              <a:t>Hidden</a:t>
            </a:r>
            <a:r>
              <a:rPr lang="it-IT" dirty="0"/>
              <a:t> </a:t>
            </a:r>
            <a:r>
              <a:rPr lang="it-IT" dirty="0" err="1"/>
              <a:t>Markov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20409E-B323-D74E-B3AB-68CA1AD012B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88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Hidden Markov Model</a:t>
            </a:r>
          </a:p>
        </p:txBody>
      </p:sp>
      <p:sp>
        <p:nvSpPr>
          <p:cNvPr id="47106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124744"/>
            <a:ext cx="9036496" cy="53911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For Markov chains, the output symbols are the same as the states.</a:t>
            </a:r>
            <a:endParaRPr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285750"/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See hot weather: we are in state hot</a:t>
            </a:r>
            <a:endParaRPr lang="en-US" sz="19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Wingdings" charset="2"/>
              <a:buChar char="l"/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But in named-entity or part-of-speech tagging (and speech recognition and other things)</a:t>
            </a:r>
            <a:endParaRPr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28575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output symbols are words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28575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But the hidden states are something else</a:t>
            </a:r>
          </a:p>
          <a:p>
            <a:pPr lvl="2" indent="-228600"/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Part-of-speech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tags</a:t>
            </a:r>
          </a:p>
          <a:p>
            <a:pPr lvl="2" indent="-228600"/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Named entity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tags</a:t>
            </a:r>
            <a:endParaRPr lang="en-US" sz="17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Wingdings" charset="2"/>
              <a:buChar char="l"/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So we need an extension!</a:t>
            </a:r>
          </a:p>
          <a:p>
            <a:pPr indent="-342900">
              <a:buFont typeface="Wingdings" charset="2"/>
              <a:buChar char="l"/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b="0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Markov Model</a:t>
            </a: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 is an extension of a Markov chain in which the input symbols are not the same as the states.</a:t>
            </a:r>
          </a:p>
          <a:p>
            <a:pPr indent="-342900">
              <a:buFont typeface="Wingdings" charset="2"/>
              <a:buChar char="l"/>
            </a:pPr>
            <a:r>
              <a:rPr sz="2400" b="0" dirty="0">
                <a:latin typeface="Calibri" panose="020F0502020204030204" pitchFamily="34" charset="0"/>
                <a:cs typeface="Calibri" panose="020F0502020204030204" pitchFamily="34" charset="0"/>
              </a:rPr>
              <a:t>This means </a:t>
            </a:r>
            <a:r>
              <a:rPr lang="en-US" sz="2400" b="0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know which state we are in</a:t>
            </a:r>
            <a:endParaRPr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Hidden Markov Models</a:t>
            </a:r>
          </a:p>
        </p:txBody>
      </p:sp>
      <p:pic>
        <p:nvPicPr>
          <p:cNvPr id="49154" name="Picture 7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1625" y="1052736"/>
            <a:ext cx="904875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Assumptions</a:t>
            </a:r>
          </a:p>
        </p:txBody>
      </p:sp>
      <p:sp>
        <p:nvSpPr>
          <p:cNvPr id="51202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/>
              <a:t>Markov assumption:</a:t>
            </a:r>
          </a:p>
          <a:p>
            <a:pPr indent="-342900">
              <a:buNone/>
            </a:pPr>
            <a:r>
              <a:rPr b="0" i="1"/>
              <a:t>		</a:t>
            </a:r>
            <a:r>
              <a:rPr b="0" i="1">
                <a:latin typeface="Times New Roman"/>
              </a:rPr>
              <a:t>P</a:t>
            </a:r>
            <a:r>
              <a:rPr b="0">
                <a:latin typeface="Times New Roman"/>
              </a:rPr>
              <a:t>(</a:t>
            </a:r>
            <a:r>
              <a:rPr b="0" i="1">
                <a:latin typeface="Times New Roman"/>
              </a:rPr>
              <a:t>q</a:t>
            </a:r>
            <a:r>
              <a:rPr b="0" i="1" baseline="-25000">
                <a:latin typeface="Times New Roman"/>
              </a:rPr>
              <a:t>i</a:t>
            </a:r>
            <a:r>
              <a:rPr b="0">
                <a:latin typeface="Times New Roman"/>
              </a:rPr>
              <a:t> | </a:t>
            </a:r>
            <a:r>
              <a:rPr b="0" i="1">
                <a:latin typeface="Times New Roman"/>
              </a:rPr>
              <a:t>q</a:t>
            </a:r>
            <a:r>
              <a:rPr b="0" baseline="-25000">
                <a:latin typeface="Times New Roman"/>
              </a:rPr>
              <a:t>1</a:t>
            </a:r>
            <a:r>
              <a:rPr b="0">
                <a:latin typeface="Times New Roman"/>
              </a:rPr>
              <a:t> … </a:t>
            </a:r>
            <a:r>
              <a:rPr b="0" i="1">
                <a:latin typeface="Times New Roman"/>
              </a:rPr>
              <a:t>q</a:t>
            </a:r>
            <a:r>
              <a:rPr b="0" i="1" baseline="-25000">
                <a:latin typeface="Times New Roman"/>
              </a:rPr>
              <a:t>i</a:t>
            </a:r>
            <a:r>
              <a:rPr b="0" baseline="-25000">
                <a:latin typeface="Times New Roman"/>
              </a:rPr>
              <a:t>-1</a:t>
            </a:r>
            <a:r>
              <a:rPr b="0">
                <a:latin typeface="Times New Roman"/>
              </a:rPr>
              <a:t>) = </a:t>
            </a:r>
            <a:r>
              <a:rPr b="0" i="1">
                <a:latin typeface="Times New Roman"/>
              </a:rPr>
              <a:t>P</a:t>
            </a:r>
            <a:r>
              <a:rPr b="0">
                <a:latin typeface="Times New Roman"/>
              </a:rPr>
              <a:t>(</a:t>
            </a:r>
            <a:r>
              <a:rPr b="0" i="1">
                <a:latin typeface="Times New Roman"/>
              </a:rPr>
              <a:t>q</a:t>
            </a:r>
            <a:r>
              <a:rPr b="0" i="1" baseline="-25000">
                <a:latin typeface="Times New Roman"/>
              </a:rPr>
              <a:t>i</a:t>
            </a:r>
            <a:r>
              <a:rPr b="0">
                <a:latin typeface="Times New Roman"/>
              </a:rPr>
              <a:t> | </a:t>
            </a:r>
            <a:r>
              <a:rPr b="0" i="1">
                <a:latin typeface="Times New Roman"/>
              </a:rPr>
              <a:t>q</a:t>
            </a:r>
            <a:r>
              <a:rPr b="0" i="1" baseline="-25000">
                <a:latin typeface="Times New Roman"/>
              </a:rPr>
              <a:t>i</a:t>
            </a:r>
            <a:r>
              <a:rPr b="0" baseline="-25000">
                <a:latin typeface="Times New Roman"/>
              </a:rPr>
              <a:t>-1</a:t>
            </a:r>
            <a:r>
              <a:rPr b="0">
                <a:latin typeface="Times New Roman"/>
              </a:rPr>
              <a:t>)</a:t>
            </a:r>
          </a:p>
          <a:p>
            <a:pPr indent="-342900">
              <a:buNone/>
            </a:pPr>
            <a:endParaRPr b="0">
              <a:latin typeface="Times New Roman"/>
            </a:endParaRPr>
          </a:p>
          <a:p>
            <a:pPr indent="-342900">
              <a:buFont typeface="Wingdings" charset="2"/>
              <a:buChar char="l"/>
            </a:pPr>
            <a:r>
              <a:rPr b="0"/>
              <a:t>Output-independence assumption</a:t>
            </a:r>
          </a:p>
        </p:txBody>
      </p:sp>
      <p:pic>
        <p:nvPicPr>
          <p:cNvPr id="51203" name="Object 3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43313" y="3962400"/>
            <a:ext cx="3487737" cy="46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lang="en-US" dirty="0"/>
              <a:t>Toy Problem</a:t>
            </a:r>
            <a:endParaRPr dirty="0"/>
          </a:p>
        </p:txBody>
      </p:sp>
      <p:sp>
        <p:nvSpPr>
          <p:cNvPr id="45058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lang="en-US" b="0" dirty="0"/>
              <a:t>You are a climatologist in the year 2799</a:t>
            </a:r>
          </a:p>
          <a:p>
            <a:pPr indent="-342900">
              <a:buFont typeface="Wingdings" charset="2"/>
              <a:buChar char="l"/>
            </a:pPr>
            <a:r>
              <a:rPr lang="en-US" b="0" dirty="0"/>
              <a:t>Studying global warming</a:t>
            </a:r>
          </a:p>
          <a:p>
            <a:pPr indent="-342900">
              <a:buFont typeface="Wingdings" charset="2"/>
              <a:buChar char="l"/>
            </a:pPr>
            <a:r>
              <a:rPr lang="en-US" b="0" dirty="0"/>
              <a:t>You can’t find any records of the weather in Baltimore, MD for summer of 2008</a:t>
            </a:r>
          </a:p>
          <a:p>
            <a:pPr indent="-342900">
              <a:buFont typeface="Wingdings" charset="2"/>
              <a:buChar char="l"/>
            </a:pPr>
            <a:r>
              <a:rPr lang="en-US" b="0" dirty="0"/>
              <a:t>But you find Jason Eisner’s diary</a:t>
            </a:r>
          </a:p>
          <a:p>
            <a:pPr indent="-342900">
              <a:buFont typeface="Wingdings" charset="2"/>
              <a:buChar char="l"/>
            </a:pPr>
            <a:r>
              <a:rPr lang="en-US" b="0" dirty="0"/>
              <a:t>Which lists how many ice-creams Jason ate every date that summer</a:t>
            </a:r>
          </a:p>
          <a:p>
            <a:pPr indent="-342900">
              <a:buFont typeface="Wingdings" charset="2"/>
              <a:buChar char="l"/>
            </a:pPr>
            <a:r>
              <a:rPr lang="en-US" b="0" dirty="0"/>
              <a:t>Our job: figure out how hot it was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3600"/>
              <a:t>Outline</a:t>
            </a:r>
          </a:p>
        </p:txBody>
      </p:sp>
      <p:sp>
        <p:nvSpPr>
          <p:cNvPr id="7170" name="Content Placeholder 2"/>
          <p:cNvSpPr>
            <a:spLocks noGrp="1" noChangeShapeType="1"/>
          </p:cNvSpPr>
          <p:nvPr>
            <p:ph idx="4294967295"/>
          </p:nvPr>
        </p:nvSpPr>
        <p:spPr>
          <a:xfrm>
            <a:off x="1524001" y="1340768"/>
            <a:ext cx="7772400" cy="4835525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Sequence Labeling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Markov Chains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Hidden Markov Models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wo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Algorithms for HMMs</a:t>
            </a:r>
            <a:endParaRPr lang="it-IT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Forward Algorithm</a:t>
            </a:r>
            <a:endParaRPr lang="it-IT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Viterbi Algorithm</a:t>
            </a:r>
            <a:endParaRPr lang="it-IT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Applications:</a:t>
            </a:r>
          </a:p>
          <a:p>
            <a:pPr marL="800100"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Ice Cream Task</a:t>
            </a:r>
          </a:p>
          <a:p>
            <a:pPr marL="800100"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Part of Speech Tagging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Eisner task</a:t>
            </a:r>
          </a:p>
        </p:txBody>
      </p:sp>
      <p:sp>
        <p:nvSpPr>
          <p:cNvPr id="53250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</a:p>
          <a:p>
            <a:pPr lvl="1" indent="-285750"/>
            <a:r>
              <a:rPr b="0">
                <a:latin typeface="Calibri" panose="020F0502020204030204" pitchFamily="34" charset="0"/>
                <a:cs typeface="Calibri" panose="020F0502020204030204" pitchFamily="34" charset="0"/>
              </a:rPr>
              <a:t>Ice Cream Observation Sequence: 1,2,3,2,2,2,3…</a:t>
            </a:r>
          </a:p>
          <a:p>
            <a:pPr indent="-342900">
              <a:buFont typeface="Wingdings" charset="2"/>
              <a:buChar char="l"/>
            </a:pPr>
            <a:r>
              <a:rPr b="0">
                <a:latin typeface="Calibri" panose="020F0502020204030204" pitchFamily="34" charset="0"/>
                <a:cs typeface="Calibri" panose="020F0502020204030204" pitchFamily="34" charset="0"/>
              </a:rPr>
              <a:t>Produce:</a:t>
            </a:r>
          </a:p>
          <a:p>
            <a:pPr lvl="1" indent="-285750"/>
            <a:r>
              <a:rPr b="0">
                <a:latin typeface="Calibri" panose="020F0502020204030204" pitchFamily="34" charset="0"/>
                <a:cs typeface="Calibri" panose="020F0502020204030204" pitchFamily="34" charset="0"/>
              </a:rPr>
              <a:t>Weather Sequence: H,C,H,H,H,C…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dirty="0"/>
              <a:t>HMM for ice cream</a:t>
            </a:r>
          </a:p>
        </p:txBody>
      </p:sp>
      <p:pic>
        <p:nvPicPr>
          <p:cNvPr id="55298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1" y="1828800"/>
            <a:ext cx="8347075" cy="357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dirty="0"/>
              <a:t>The Three Basic Problems for HMMs</a:t>
            </a:r>
          </a:p>
        </p:txBody>
      </p:sp>
      <p:sp>
        <p:nvSpPr>
          <p:cNvPr id="59394" name="Rectangle 3"/>
          <p:cNvSpPr>
            <a:spLocks noGrp="1" noChangeShapeType="1"/>
          </p:cNvSpPr>
          <p:nvPr>
            <p:ph idx="1"/>
          </p:nvPr>
        </p:nvSpPr>
        <p:spPr>
          <a:xfrm>
            <a:off x="1676400" y="1239921"/>
            <a:ext cx="9964216" cy="5294235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marL="0">
              <a:spcBef>
                <a:spcPts val="0"/>
              </a:spcBef>
              <a:spcAft>
                <a:spcPts val="1800"/>
              </a:spcAft>
              <a:buNone/>
            </a:pPr>
            <a:r>
              <a:rPr sz="2400" b="0" dirty="0"/>
              <a:t>Problem 1 (</a:t>
            </a:r>
            <a:r>
              <a:rPr sz="2400" dirty="0"/>
              <a:t>Evaluation</a:t>
            </a:r>
            <a:r>
              <a:rPr sz="2400" b="0" dirty="0"/>
              <a:t>): Given the observation sequence </a:t>
            </a:r>
            <a:r>
              <a:rPr sz="2400" b="0" i="1" dirty="0">
                <a:latin typeface="Times New Roman"/>
              </a:rPr>
              <a:t>O</a:t>
            </a:r>
            <a:r>
              <a:rPr lang="en-US" sz="2400" b="0" i="1" dirty="0">
                <a:latin typeface="Times New Roman"/>
              </a:rPr>
              <a:t> </a:t>
            </a:r>
            <a:r>
              <a:rPr sz="2400" b="0" dirty="0">
                <a:latin typeface="Times New Roman"/>
              </a:rPr>
              <a:t>=</a:t>
            </a:r>
            <a:r>
              <a:rPr lang="en-US" sz="2400" b="0" dirty="0">
                <a:latin typeface="Times New Roman"/>
              </a:rPr>
              <a:t> </a:t>
            </a:r>
            <a:r>
              <a:rPr sz="2400" b="0" dirty="0">
                <a:latin typeface="Times New Roman"/>
              </a:rPr>
              <a:t>(</a:t>
            </a:r>
            <a:r>
              <a:rPr sz="2400" b="0" i="1" dirty="0">
                <a:latin typeface="Times New Roman"/>
              </a:rPr>
              <a:t>o</a:t>
            </a:r>
            <a:r>
              <a:rPr sz="2400" b="0" baseline="-25000" dirty="0">
                <a:latin typeface="Times New Roman"/>
              </a:rPr>
              <a:t>1</a:t>
            </a:r>
            <a:r>
              <a:rPr sz="2400" b="0" i="1" dirty="0">
                <a:latin typeface="Times New Roman"/>
              </a:rPr>
              <a:t>o</a:t>
            </a:r>
            <a:r>
              <a:rPr sz="2400" b="0" baseline="-25000" dirty="0">
                <a:latin typeface="Times New Roman"/>
              </a:rPr>
              <a:t>2</a:t>
            </a:r>
            <a:r>
              <a:rPr sz="2400" b="0" dirty="0">
                <a:latin typeface="Times New Roman"/>
              </a:rPr>
              <a:t>…</a:t>
            </a:r>
            <a:r>
              <a:rPr sz="2400" b="0" i="1" dirty="0" err="1">
                <a:latin typeface="Times New Roman"/>
              </a:rPr>
              <a:t>o</a:t>
            </a:r>
            <a:r>
              <a:rPr sz="2400" b="0" i="1" baseline="-25000" dirty="0" err="1">
                <a:latin typeface="Times New Roman"/>
              </a:rPr>
              <a:t>T</a:t>
            </a:r>
            <a:r>
              <a:rPr sz="2400" b="0" dirty="0">
                <a:latin typeface="Times New Roman"/>
              </a:rPr>
              <a:t>)</a:t>
            </a:r>
            <a:r>
              <a:rPr sz="2400" b="0" dirty="0"/>
              <a:t>, and an HMM model </a:t>
            </a:r>
            <a:r>
              <a:rPr sz="2400" b="0" dirty="0">
                <a:latin typeface="Times New Roman"/>
                <a:sym typeface="Symbol"/>
              </a:rPr>
              <a:t> = (</a:t>
            </a:r>
            <a:r>
              <a:rPr sz="2400" b="0" i="1" dirty="0">
                <a:latin typeface="Times New Roman"/>
                <a:sym typeface="Symbol"/>
              </a:rPr>
              <a:t>A</a:t>
            </a:r>
            <a:r>
              <a:rPr sz="2400" b="0" dirty="0">
                <a:latin typeface="Times New Roman"/>
                <a:sym typeface="Symbol"/>
              </a:rPr>
              <a:t>,</a:t>
            </a:r>
            <a:r>
              <a:rPr lang="en-US" sz="2400" b="0" dirty="0">
                <a:latin typeface="Times New Roman"/>
                <a:sym typeface="Symbol"/>
              </a:rPr>
              <a:t> </a:t>
            </a:r>
            <a:r>
              <a:rPr sz="2400" b="0" i="1" dirty="0">
                <a:latin typeface="Times New Roman"/>
                <a:sym typeface="Symbol"/>
              </a:rPr>
              <a:t>B</a:t>
            </a:r>
            <a:r>
              <a:rPr sz="2400" b="0" dirty="0">
                <a:latin typeface="Times New Roman"/>
                <a:sym typeface="Symbol"/>
              </a:rPr>
              <a:t>)</a:t>
            </a:r>
            <a:r>
              <a:rPr sz="2400" b="0" dirty="0">
                <a:sym typeface="Symbol"/>
              </a:rPr>
              <a:t>, </a:t>
            </a:r>
            <a:r>
              <a:rPr sz="2400" b="0" dirty="0">
                <a:solidFill>
                  <a:srgbClr val="A50021"/>
                </a:solidFill>
                <a:sym typeface="Symbol"/>
              </a:rPr>
              <a:t>how do we efficiently compute </a:t>
            </a:r>
            <a:r>
              <a:rPr sz="2400" b="0" i="1" dirty="0">
                <a:solidFill>
                  <a:srgbClr val="A50021"/>
                </a:solidFill>
                <a:latin typeface="Times New Roman"/>
                <a:sym typeface="Symbol"/>
              </a:rPr>
              <a:t>P</a:t>
            </a:r>
            <a:r>
              <a:rPr sz="2400" b="0" dirty="0">
                <a:solidFill>
                  <a:srgbClr val="A50021"/>
                </a:solidFill>
                <a:latin typeface="Times New Roman"/>
                <a:sym typeface="Symbol"/>
              </a:rPr>
              <a:t>(</a:t>
            </a:r>
            <a:r>
              <a:rPr sz="2400" b="0" i="1" dirty="0">
                <a:solidFill>
                  <a:srgbClr val="A50021"/>
                </a:solidFill>
                <a:latin typeface="Times New Roman"/>
                <a:sym typeface="Symbol"/>
              </a:rPr>
              <a:t>O</a:t>
            </a:r>
            <a:r>
              <a:rPr sz="2400" b="0" dirty="0">
                <a:solidFill>
                  <a:srgbClr val="A50021"/>
                </a:solidFill>
                <a:latin typeface="Times New Roman"/>
                <a:sym typeface="Symbol"/>
              </a:rPr>
              <a:t>| )</a:t>
            </a:r>
            <a:r>
              <a:rPr sz="2400" b="0" dirty="0">
                <a:sym typeface="Symbol"/>
              </a:rPr>
              <a:t>, the probability of the observation sequence, given the model</a:t>
            </a:r>
          </a:p>
          <a:p>
            <a:pPr marL="0">
              <a:spcBef>
                <a:spcPts val="0"/>
              </a:spcBef>
              <a:spcAft>
                <a:spcPts val="1800"/>
              </a:spcAft>
              <a:buNone/>
            </a:pPr>
            <a:r>
              <a:rPr sz="2400" b="0" dirty="0">
                <a:sym typeface="Symbol"/>
              </a:rPr>
              <a:t>Problem 2 (</a:t>
            </a:r>
            <a:r>
              <a:rPr sz="2400" dirty="0">
                <a:sym typeface="Symbol"/>
              </a:rPr>
              <a:t>Decoding</a:t>
            </a:r>
            <a:r>
              <a:rPr sz="2400" b="0" dirty="0">
                <a:sym typeface="Symbol"/>
              </a:rPr>
              <a:t>): Given the observation sequence </a:t>
            </a:r>
            <a:r>
              <a:rPr sz="2400" b="0" i="1" dirty="0">
                <a:latin typeface="Times New Roman"/>
              </a:rPr>
              <a:t>O</a:t>
            </a:r>
            <a:r>
              <a:rPr lang="en-US" sz="2400" b="0" i="1" dirty="0">
                <a:latin typeface="Times New Roman"/>
              </a:rPr>
              <a:t> =</a:t>
            </a:r>
            <a:r>
              <a:rPr lang="en-US" sz="2400" b="0" dirty="0">
                <a:latin typeface="Times New Roman"/>
              </a:rPr>
              <a:t> (</a:t>
            </a:r>
            <a:r>
              <a:rPr sz="2400" b="0" i="1" dirty="0">
                <a:latin typeface="Times New Roman"/>
              </a:rPr>
              <a:t>o</a:t>
            </a:r>
            <a:r>
              <a:rPr sz="2400" b="0" baseline="-25000" dirty="0">
                <a:latin typeface="Times New Roman"/>
              </a:rPr>
              <a:t>1</a:t>
            </a:r>
            <a:r>
              <a:rPr sz="2400" b="0" i="1" dirty="0">
                <a:latin typeface="Times New Roman"/>
              </a:rPr>
              <a:t>o</a:t>
            </a:r>
            <a:r>
              <a:rPr sz="2400" b="0" baseline="-25000" dirty="0">
                <a:latin typeface="Times New Roman"/>
              </a:rPr>
              <a:t>2</a:t>
            </a:r>
            <a:r>
              <a:rPr sz="2400" b="0" dirty="0">
                <a:latin typeface="Times New Roman"/>
              </a:rPr>
              <a:t>…</a:t>
            </a:r>
            <a:r>
              <a:rPr sz="2400" b="0" i="1" dirty="0" err="1">
                <a:latin typeface="Times New Roman"/>
              </a:rPr>
              <a:t>o</a:t>
            </a:r>
            <a:r>
              <a:rPr sz="2400" b="0" i="1" baseline="-25000" dirty="0" err="1">
                <a:latin typeface="Times New Roman"/>
              </a:rPr>
              <a:t>T</a:t>
            </a:r>
            <a:r>
              <a:rPr sz="2400" b="0" dirty="0">
                <a:latin typeface="Times New Roman"/>
              </a:rPr>
              <a:t>)</a:t>
            </a:r>
            <a:r>
              <a:rPr sz="2400" b="0" dirty="0"/>
              <a:t>, and an HMM model </a:t>
            </a:r>
            <a:r>
              <a:rPr sz="2400" b="0" dirty="0">
                <a:latin typeface="Times New Roman"/>
                <a:sym typeface="Symbol"/>
              </a:rPr>
              <a:t> = (</a:t>
            </a:r>
            <a:r>
              <a:rPr sz="2400" b="0" i="1" dirty="0">
                <a:latin typeface="Times New Roman"/>
                <a:sym typeface="Symbol"/>
              </a:rPr>
              <a:t>A</a:t>
            </a:r>
            <a:r>
              <a:rPr sz="2400" b="0" dirty="0">
                <a:latin typeface="Times New Roman"/>
                <a:sym typeface="Symbol"/>
              </a:rPr>
              <a:t>,</a:t>
            </a:r>
            <a:r>
              <a:rPr sz="2400" b="0" i="1" dirty="0">
                <a:latin typeface="Times New Roman"/>
                <a:sym typeface="Symbol"/>
              </a:rPr>
              <a:t>B</a:t>
            </a:r>
            <a:r>
              <a:rPr sz="2400" b="0" dirty="0">
                <a:latin typeface="Times New Roman"/>
                <a:sym typeface="Symbol"/>
              </a:rPr>
              <a:t>)</a:t>
            </a:r>
            <a:r>
              <a:rPr sz="2400" b="0" dirty="0">
                <a:sym typeface="Symbol"/>
              </a:rPr>
              <a:t>, </a:t>
            </a:r>
            <a:r>
              <a:rPr sz="2400" b="0" dirty="0">
                <a:solidFill>
                  <a:srgbClr val="A50021"/>
                </a:solidFill>
                <a:sym typeface="Symbol"/>
              </a:rPr>
              <a:t>choose a corresponding state sequence </a:t>
            </a:r>
            <a:r>
              <a:rPr sz="2400" b="0" i="1" dirty="0">
                <a:solidFill>
                  <a:srgbClr val="A50021"/>
                </a:solidFill>
                <a:latin typeface="Times New Roman"/>
              </a:rPr>
              <a:t>Q</a:t>
            </a:r>
            <a:r>
              <a:rPr lang="en-US" sz="2400" b="0" i="1" dirty="0">
                <a:solidFill>
                  <a:srgbClr val="A50021"/>
                </a:solidFill>
                <a:latin typeface="Times New Roman"/>
              </a:rPr>
              <a:t> </a:t>
            </a:r>
            <a:r>
              <a:rPr sz="2400" b="0" dirty="0">
                <a:solidFill>
                  <a:srgbClr val="A50021"/>
                </a:solidFill>
                <a:latin typeface="Times New Roman"/>
              </a:rPr>
              <a:t>=</a:t>
            </a:r>
            <a:r>
              <a:rPr lang="en-US" sz="2400" b="0" dirty="0">
                <a:solidFill>
                  <a:srgbClr val="A50021"/>
                </a:solidFill>
                <a:latin typeface="Times New Roman"/>
              </a:rPr>
              <a:t> </a:t>
            </a:r>
            <a:r>
              <a:rPr sz="2400" b="0" dirty="0">
                <a:solidFill>
                  <a:srgbClr val="A50021"/>
                </a:solidFill>
                <a:latin typeface="Times New Roman"/>
              </a:rPr>
              <a:t>(</a:t>
            </a:r>
            <a:r>
              <a:rPr sz="2400" b="0" i="1" dirty="0">
                <a:solidFill>
                  <a:srgbClr val="A50021"/>
                </a:solidFill>
                <a:latin typeface="Times New Roman"/>
              </a:rPr>
              <a:t>q</a:t>
            </a:r>
            <a:r>
              <a:rPr sz="2400" b="0" baseline="-25000" dirty="0">
                <a:solidFill>
                  <a:srgbClr val="A50021"/>
                </a:solidFill>
                <a:latin typeface="Times New Roman"/>
              </a:rPr>
              <a:t>1</a:t>
            </a:r>
            <a:r>
              <a:rPr sz="2400" b="0" i="1" dirty="0">
                <a:solidFill>
                  <a:srgbClr val="A50021"/>
                </a:solidFill>
                <a:latin typeface="Times New Roman"/>
              </a:rPr>
              <a:t>q</a:t>
            </a:r>
            <a:r>
              <a:rPr sz="2400" b="0" baseline="-25000" dirty="0">
                <a:solidFill>
                  <a:srgbClr val="A50021"/>
                </a:solidFill>
                <a:latin typeface="Times New Roman"/>
              </a:rPr>
              <a:t>2</a:t>
            </a:r>
            <a:r>
              <a:rPr sz="2400" b="0" dirty="0">
                <a:solidFill>
                  <a:srgbClr val="A50021"/>
                </a:solidFill>
                <a:latin typeface="Times New Roman"/>
              </a:rPr>
              <a:t>…</a:t>
            </a:r>
            <a:r>
              <a:rPr sz="2400" b="0" i="1" dirty="0" err="1">
                <a:solidFill>
                  <a:srgbClr val="A50021"/>
                </a:solidFill>
                <a:latin typeface="Times New Roman"/>
              </a:rPr>
              <a:t>q</a:t>
            </a:r>
            <a:r>
              <a:rPr sz="2400" b="0" i="1" baseline="-25000" dirty="0" err="1">
                <a:solidFill>
                  <a:srgbClr val="A50021"/>
                </a:solidFill>
                <a:latin typeface="Times New Roman"/>
              </a:rPr>
              <a:t>T</a:t>
            </a:r>
            <a:r>
              <a:rPr sz="2400" b="0" dirty="0">
                <a:solidFill>
                  <a:srgbClr val="A50021"/>
                </a:solidFill>
                <a:latin typeface="Times New Roman"/>
              </a:rPr>
              <a:t>)</a:t>
            </a:r>
            <a:r>
              <a:rPr sz="2400" b="0" dirty="0"/>
              <a:t> that best explains the observations</a:t>
            </a:r>
          </a:p>
          <a:p>
            <a:pPr marL="0">
              <a:spcBef>
                <a:spcPts val="0"/>
              </a:spcBef>
              <a:spcAft>
                <a:spcPts val="1800"/>
              </a:spcAft>
              <a:buNone/>
            </a:pPr>
            <a:r>
              <a:rPr sz="2400" b="0" dirty="0"/>
              <a:t>Problem 3 (</a:t>
            </a:r>
            <a:r>
              <a:rPr sz="2400" dirty="0"/>
              <a:t>Learning</a:t>
            </a:r>
            <a:r>
              <a:rPr sz="2400" b="0" dirty="0"/>
              <a:t>): </a:t>
            </a:r>
            <a:r>
              <a:rPr sz="2400" b="0" dirty="0">
                <a:solidFill>
                  <a:srgbClr val="A50021"/>
                </a:solidFill>
              </a:rPr>
              <a:t>How do we adjust the model parameters </a:t>
            </a:r>
            <a:r>
              <a:rPr sz="2400" b="0" dirty="0">
                <a:solidFill>
                  <a:srgbClr val="A50021"/>
                </a:solidFill>
                <a:latin typeface="Times New Roman"/>
                <a:sym typeface="Symbol"/>
              </a:rPr>
              <a:t> = (</a:t>
            </a:r>
            <a:r>
              <a:rPr sz="2400" b="0" i="1" dirty="0">
                <a:solidFill>
                  <a:srgbClr val="A50021"/>
                </a:solidFill>
                <a:latin typeface="Times New Roman"/>
                <a:sym typeface="Symbol"/>
              </a:rPr>
              <a:t>A</a:t>
            </a:r>
            <a:r>
              <a:rPr sz="2400" b="0" dirty="0">
                <a:solidFill>
                  <a:srgbClr val="A50021"/>
                </a:solidFill>
                <a:latin typeface="Times New Roman"/>
                <a:sym typeface="Symbol"/>
              </a:rPr>
              <a:t>,</a:t>
            </a:r>
            <a:r>
              <a:rPr sz="2400" b="0" i="1" dirty="0">
                <a:solidFill>
                  <a:srgbClr val="A50021"/>
                </a:solidFill>
                <a:latin typeface="Times New Roman"/>
                <a:sym typeface="Symbol"/>
              </a:rPr>
              <a:t>B</a:t>
            </a:r>
            <a:r>
              <a:rPr sz="2400" b="0" dirty="0">
                <a:solidFill>
                  <a:srgbClr val="A50021"/>
                </a:solidFill>
                <a:latin typeface="Times New Roman"/>
                <a:sym typeface="Symbol"/>
              </a:rPr>
              <a:t>)</a:t>
            </a:r>
            <a:r>
              <a:rPr sz="2400" b="0" dirty="0">
                <a:latin typeface="Times New Roman"/>
                <a:sym typeface="Symbol"/>
              </a:rPr>
              <a:t> </a:t>
            </a:r>
            <a:r>
              <a:rPr sz="2400" b="0" dirty="0">
                <a:sym typeface="Symbol"/>
              </a:rPr>
              <a:t>to maximize </a:t>
            </a:r>
            <a:r>
              <a:rPr sz="2400" b="0" i="1" dirty="0">
                <a:latin typeface="Times New Roman"/>
                <a:sym typeface="Symbol"/>
              </a:rPr>
              <a:t>P</a:t>
            </a:r>
            <a:r>
              <a:rPr sz="2400" b="0" dirty="0">
                <a:latin typeface="Times New Roman"/>
                <a:sym typeface="Symbol"/>
              </a:rPr>
              <a:t>(</a:t>
            </a:r>
            <a:r>
              <a:rPr sz="2400" b="0" i="1" dirty="0">
                <a:latin typeface="Times New Roman"/>
                <a:sym typeface="Symbol"/>
              </a:rPr>
              <a:t>O</a:t>
            </a:r>
            <a:r>
              <a:rPr sz="2400" b="0" dirty="0">
                <a:latin typeface="Times New Roman"/>
                <a:sym typeface="Symbol"/>
              </a:rPr>
              <a:t>| )</a:t>
            </a:r>
            <a:r>
              <a:rPr sz="2400" b="0" dirty="0">
                <a:sym typeface="Symbol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ShapeType="1"/>
          </p:cNvSpPr>
          <p:nvPr/>
        </p:nvSpPr>
        <p:spPr>
          <a:xfrm>
            <a:off x="3125787" y="1695450"/>
            <a:ext cx="184150" cy="3365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endParaRPr dirty="0"/>
          </a:p>
        </p:txBody>
      </p:sp>
      <p:sp>
        <p:nvSpPr>
          <p:cNvPr id="61442" name="Rectangle 3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3600"/>
              <a:t>Problem 1: computing the observation likelihood</a:t>
            </a:r>
          </a:p>
        </p:txBody>
      </p:sp>
      <p:sp>
        <p:nvSpPr>
          <p:cNvPr id="61443" name="Rectangle 4"/>
          <p:cNvSpPr>
            <a:spLocks noGrp="1" noChangeShapeType="1"/>
          </p:cNvSpPr>
          <p:nvPr>
            <p:ph idx="4294967295"/>
          </p:nvPr>
        </p:nvSpPr>
        <p:spPr>
          <a:xfrm>
            <a:off x="1531716" y="2279649"/>
            <a:ext cx="7848600" cy="36576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Given the following HMM: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How likely is the sequence 3 1 3?</a:t>
            </a:r>
          </a:p>
        </p:txBody>
      </p:sp>
      <p:pic>
        <p:nvPicPr>
          <p:cNvPr id="61445" name="Picture 7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000" y="2843213"/>
            <a:ext cx="6705600" cy="287178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BD6809-BFCD-C540-8ACB-697A164D5154}"/>
              </a:ext>
            </a:extLst>
          </p:cNvPr>
          <p:cNvSpPr/>
          <p:nvPr/>
        </p:nvSpPr>
        <p:spPr>
          <a:xfrm>
            <a:off x="1531716" y="1226403"/>
            <a:ext cx="9219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Computing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observation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sequence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i="1" dirty="0">
                <a:latin typeface="Times New Roman"/>
              </a:rPr>
              <a:t>O </a:t>
            </a:r>
            <a:r>
              <a:rPr lang="it-IT" sz="2400" dirty="0">
                <a:latin typeface="Times New Roman"/>
              </a:rPr>
              <a:t>= (</a:t>
            </a:r>
            <a:r>
              <a:rPr lang="it-IT" sz="2400" i="1" dirty="0">
                <a:latin typeface="Times New Roman"/>
              </a:rPr>
              <a:t>o</a:t>
            </a:r>
            <a:r>
              <a:rPr lang="it-IT" sz="2400" baseline="-25000" dirty="0">
                <a:latin typeface="Times New Roman"/>
              </a:rPr>
              <a:t>1</a:t>
            </a:r>
            <a:r>
              <a:rPr lang="it-IT" sz="2400" i="1" dirty="0">
                <a:latin typeface="Times New Roman"/>
              </a:rPr>
              <a:t>o</a:t>
            </a:r>
            <a:r>
              <a:rPr lang="it-IT" sz="2400" baseline="-25000" dirty="0">
                <a:latin typeface="Times New Roman"/>
              </a:rPr>
              <a:t>2</a:t>
            </a:r>
            <a:r>
              <a:rPr lang="it-IT" sz="2400" dirty="0">
                <a:latin typeface="Times New Roman"/>
              </a:rPr>
              <a:t>…</a:t>
            </a:r>
            <a:r>
              <a:rPr lang="it-IT" sz="2400" i="1" dirty="0" err="1">
                <a:latin typeface="Times New Roman"/>
              </a:rPr>
              <a:t>o</a:t>
            </a:r>
            <a:r>
              <a:rPr lang="it-IT" sz="2400" i="1" baseline="-25000" dirty="0" err="1">
                <a:latin typeface="Times New Roman"/>
              </a:rPr>
              <a:t>T</a:t>
            </a:r>
            <a:r>
              <a:rPr lang="it-IT" sz="2400" dirty="0">
                <a:latin typeface="Times New Roman"/>
              </a:rPr>
              <a:t>)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and an HMM model </a:t>
            </a:r>
            <a:r>
              <a:rPr lang="it-IT" sz="2400" dirty="0">
                <a:latin typeface="Times New Roman"/>
                <a:sym typeface="Symbol"/>
              </a:rPr>
              <a:t> = (</a:t>
            </a:r>
            <a:r>
              <a:rPr lang="it-IT" sz="2400" i="1" dirty="0">
                <a:latin typeface="Times New Roman"/>
                <a:sym typeface="Symbol"/>
              </a:rPr>
              <a:t>A</a:t>
            </a:r>
            <a:r>
              <a:rPr lang="it-IT" sz="2400" dirty="0">
                <a:latin typeface="Times New Roman"/>
                <a:sym typeface="Symbol"/>
              </a:rPr>
              <a:t>, </a:t>
            </a:r>
            <a:r>
              <a:rPr lang="it-IT" sz="2400" i="1" dirty="0">
                <a:latin typeface="Times New Roman"/>
                <a:sym typeface="Symbol"/>
              </a:rPr>
              <a:t>B</a:t>
            </a:r>
            <a:r>
              <a:rPr lang="it-IT" sz="2400" dirty="0">
                <a:latin typeface="Times New Roman"/>
                <a:sym typeface="Symbol"/>
              </a:rPr>
              <a:t>)</a:t>
            </a:r>
            <a:r>
              <a:rPr lang="it-IT" sz="2400" dirty="0">
                <a:sym typeface="Symbol"/>
              </a:rPr>
              <a:t>,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it-IT" sz="2400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compute the </a:t>
            </a:r>
            <a:r>
              <a:rPr lang="it-IT" sz="2400" dirty="0" err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likelihood</a:t>
            </a:r>
            <a:r>
              <a:rPr lang="it-IT" sz="2400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it-IT" sz="2400" i="1" dirty="0" err="1">
                <a:solidFill>
                  <a:srgbClr val="A50021"/>
                </a:solidFill>
                <a:latin typeface="Times New Roman"/>
                <a:sym typeface="Symbol"/>
              </a:rPr>
              <a:t>P</a:t>
            </a:r>
            <a:r>
              <a:rPr lang="it-IT" sz="2400" dirty="0">
                <a:solidFill>
                  <a:srgbClr val="A50021"/>
                </a:solidFill>
                <a:latin typeface="Times New Roman"/>
                <a:sym typeface="Symbol"/>
              </a:rPr>
              <a:t>(</a:t>
            </a:r>
            <a:r>
              <a:rPr lang="it-IT" sz="2400" i="1" dirty="0">
                <a:solidFill>
                  <a:srgbClr val="A50021"/>
                </a:solidFill>
                <a:latin typeface="Times New Roman"/>
                <a:sym typeface="Symbol"/>
              </a:rPr>
              <a:t>O</a:t>
            </a:r>
            <a:r>
              <a:rPr lang="it-IT" sz="2400" dirty="0">
                <a:solidFill>
                  <a:srgbClr val="A50021"/>
                </a:solidFill>
                <a:latin typeface="Times New Roman"/>
                <a:sym typeface="Symbol"/>
              </a:rPr>
              <a:t>| )</a:t>
            </a:r>
            <a:endParaRPr lang="it-IT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How to compute likelihood</a:t>
            </a:r>
          </a:p>
        </p:txBody>
      </p:sp>
      <p:sp>
        <p:nvSpPr>
          <p:cNvPr id="63490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8964488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lang="ja-JP" sz="2400" b="0"/>
              <a:t>For a Markov chain, we just follow the states 3 1 3 and multiply the probabilities</a:t>
            </a:r>
          </a:p>
          <a:p>
            <a:pPr indent="-342900">
              <a:buFont typeface="Wingdings" charset="2"/>
              <a:buChar char="l"/>
            </a:pPr>
            <a:r>
              <a:rPr lang="ja-JP" sz="2400" b="0"/>
              <a:t>But for an HMM, we don’t know what the states are!</a:t>
            </a:r>
          </a:p>
          <a:p>
            <a:pPr indent="-342900">
              <a:buFont typeface="Wingdings" charset="2"/>
              <a:buChar char="l"/>
            </a:pPr>
            <a:r>
              <a:rPr lang="ja-JP" sz="2400" b="0"/>
              <a:t>So let’s start with a simpler situation.</a:t>
            </a:r>
          </a:p>
          <a:p>
            <a:pPr indent="-342900">
              <a:buFont typeface="Wingdings" charset="2"/>
              <a:buChar char="l"/>
            </a:pPr>
            <a:r>
              <a:rPr lang="ja-JP" sz="2400" b="0"/>
              <a:t>Computing the observation likelihood for a </a:t>
            </a:r>
            <a:r>
              <a:rPr lang="en-US" sz="2400" b="0" dirty="0">
                <a:solidFill>
                  <a:srgbClr val="C00000"/>
                </a:solidFill>
              </a:rPr>
              <a:t>given</a:t>
            </a:r>
            <a:r>
              <a:rPr sz="2400" b="0" dirty="0">
                <a:solidFill>
                  <a:srgbClr val="C00000"/>
                </a:solidFill>
              </a:rPr>
              <a:t> hidden state sequence</a:t>
            </a:r>
          </a:p>
          <a:p>
            <a:pPr lvl="1" indent="-285750"/>
            <a:r>
              <a:rPr lang="ja-JP" sz="2000" b="0"/>
              <a:t>Suppose we knew the weather and wanted to predict how much ice cream Jason would eat.</a:t>
            </a:r>
          </a:p>
          <a:p>
            <a:pPr lvl="1" indent="-285750"/>
            <a:r>
              <a:rPr lang="ja-JP" sz="2000" b="0"/>
              <a:t>i.e.  </a:t>
            </a:r>
            <a:r>
              <a:rPr lang="en-US" sz="2000" b="0" i="1" dirty="0">
                <a:latin typeface="Times New Roman"/>
              </a:rPr>
              <a:t>P</a:t>
            </a:r>
            <a:r>
              <a:rPr sz="2000" b="0" dirty="0">
                <a:latin typeface="Times New Roman"/>
              </a:rPr>
              <a:t>( 3 1 3 | H H C)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ShapeType="1"/>
          </p:cNvSpPr>
          <p:nvPr>
            <p:ph type="title"/>
          </p:nvPr>
        </p:nvSpPr>
        <p:spPr>
          <a:xfrm>
            <a:off x="1794640" y="-1"/>
            <a:ext cx="10404768" cy="755003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3600"/>
              <a:t>Computing likelihood of 3 1 3 given hidden state sequence</a:t>
            </a:r>
          </a:p>
        </p:txBody>
      </p:sp>
      <p:pic>
        <p:nvPicPr>
          <p:cNvPr id="65538" name="Picture 7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3801" y="1676401"/>
            <a:ext cx="3806825" cy="1362075"/>
          </a:xfrm>
          <a:prstGeom prst="rect">
            <a:avLst/>
          </a:prstGeom>
          <a:noFill/>
        </p:spPr>
      </p:pic>
      <p:pic>
        <p:nvPicPr>
          <p:cNvPr id="65539" name="Picture 8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5776" y="3200400"/>
            <a:ext cx="8836025" cy="584200"/>
          </a:xfrm>
          <a:prstGeom prst="rect">
            <a:avLst/>
          </a:prstGeom>
          <a:noFill/>
        </p:spPr>
      </p:pic>
      <p:pic>
        <p:nvPicPr>
          <p:cNvPr id="65540" name="Picture 9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94200" y="4241800"/>
            <a:ext cx="3403600" cy="208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3600"/>
              <a:t>Computing joint probability of  observation and state sequence</a:t>
            </a:r>
          </a:p>
        </p:txBody>
      </p:sp>
      <p:pic>
        <p:nvPicPr>
          <p:cNvPr id="67586" name="Picture 6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4800" y="4191000"/>
            <a:ext cx="3694112" cy="2133600"/>
          </a:xfrm>
          <a:prstGeom prst="rect">
            <a:avLst/>
          </a:prstGeom>
          <a:noFill/>
        </p:spPr>
      </p:pic>
      <p:pic>
        <p:nvPicPr>
          <p:cNvPr id="67587" name="Picture 8"/>
          <p:cNvPicPr>
            <a:picLocks noGrp="1" noChangeAspect="1"/>
          </p:cNvPicPr>
          <p:nvPr/>
        </p:nvPicPr>
        <p:blipFill>
          <a:blip r:embed="rId4"/>
          <a:srcRect t="19579"/>
          <a:stretch>
            <a:fillRect/>
          </a:stretch>
        </p:blipFill>
        <p:spPr>
          <a:xfrm>
            <a:off x="1524000" y="1524000"/>
            <a:ext cx="9144000" cy="1219200"/>
          </a:xfrm>
          <a:prstGeom prst="rect">
            <a:avLst/>
          </a:prstGeom>
          <a:noFill/>
        </p:spPr>
      </p:pic>
      <p:pic>
        <p:nvPicPr>
          <p:cNvPr id="67588" name="Picture 9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4000" y="2895600"/>
            <a:ext cx="914400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676400" y="0"/>
            <a:ext cx="8991600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Computing total likelihood of 3 1 3</a:t>
            </a:r>
          </a:p>
        </p:txBody>
      </p:sp>
      <p:sp>
        <p:nvSpPr>
          <p:cNvPr id="69634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676400" y="1196752"/>
            <a:ext cx="8153400" cy="50292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sz="2400" b="0" dirty="0"/>
              <a:t>We would need to sum over</a:t>
            </a:r>
          </a:p>
          <a:p>
            <a:pPr lvl="1" indent="-285750">
              <a:lnSpc>
                <a:spcPct val="90000"/>
              </a:lnSpc>
            </a:pPr>
            <a:r>
              <a:rPr sz="2000" b="0" dirty="0"/>
              <a:t>Hot hot cold</a:t>
            </a:r>
          </a:p>
          <a:p>
            <a:pPr lvl="1" indent="-285750">
              <a:lnSpc>
                <a:spcPct val="90000"/>
              </a:lnSpc>
            </a:pPr>
            <a:r>
              <a:rPr sz="2000" b="0" dirty="0"/>
              <a:t>Hot hot hot</a:t>
            </a:r>
          </a:p>
          <a:p>
            <a:pPr lvl="1" indent="-285750">
              <a:lnSpc>
                <a:spcPct val="90000"/>
              </a:lnSpc>
            </a:pPr>
            <a:r>
              <a:rPr sz="2000" b="0" dirty="0"/>
              <a:t>Hot cold hot</a:t>
            </a:r>
          </a:p>
          <a:p>
            <a:pPr lvl="1" indent="-285750">
              <a:lnSpc>
                <a:spcPct val="90000"/>
              </a:lnSpc>
            </a:pPr>
            <a:r>
              <a:rPr sz="2000" b="0" dirty="0"/>
              <a:t>….</a:t>
            </a:r>
          </a:p>
          <a:p>
            <a:pPr lvl="1" indent="-285750">
              <a:lnSpc>
                <a:spcPct val="90000"/>
              </a:lnSpc>
            </a:pPr>
            <a:endParaRPr sz="2000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sz="2400" b="0" dirty="0"/>
              <a:t>How many possible hidden state sequences are there for this sequence?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sz="2400" b="0" dirty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sz="2400" b="0" dirty="0"/>
              <a:t>How about in general for an HMM with </a:t>
            </a:r>
            <a:r>
              <a:rPr sz="2400" b="0" i="1" dirty="0">
                <a:latin typeface="Times New Roman"/>
              </a:rPr>
              <a:t>N</a:t>
            </a:r>
            <a:r>
              <a:rPr sz="2400" b="0" dirty="0"/>
              <a:t> hidden states and a sequence of </a:t>
            </a:r>
            <a:r>
              <a:rPr sz="2400" b="0" i="1" dirty="0">
                <a:latin typeface="Times New Roman"/>
              </a:rPr>
              <a:t>T</a:t>
            </a:r>
            <a:r>
              <a:rPr sz="2400" b="0" dirty="0"/>
              <a:t> observations?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sz="2000" b="0" i="1" dirty="0">
                <a:latin typeface="Times New Roman"/>
              </a:rPr>
              <a:t>N</a:t>
            </a:r>
            <a:r>
              <a:rPr sz="2000" b="0" i="1" baseline="30000" dirty="0">
                <a:latin typeface="Times New Roman"/>
              </a:rPr>
              <a:t>T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lang="en-US" altLang="ja-JP" sz="2400" b="0" dirty="0"/>
              <a:t>So we can’t just do separate computation for each hidden state sequence.</a:t>
            </a:r>
          </a:p>
        </p:txBody>
      </p:sp>
      <p:pic>
        <p:nvPicPr>
          <p:cNvPr id="69635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6975" y="2133600"/>
            <a:ext cx="4000500" cy="698500"/>
          </a:xfrm>
          <a:prstGeom prst="rect">
            <a:avLst/>
          </a:prstGeom>
          <a:noFill/>
        </p:spPr>
      </p:pic>
      <p:pic>
        <p:nvPicPr>
          <p:cNvPr id="69636" name="Picture 5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63552" y="4004200"/>
            <a:ext cx="9144000" cy="46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Instead: the Forward algorithm</a:t>
            </a:r>
          </a:p>
        </p:txBody>
      </p:sp>
      <p:sp>
        <p:nvSpPr>
          <p:cNvPr id="71682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A kind of </a:t>
            </a:r>
            <a:r>
              <a:rPr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programming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algorithm</a:t>
            </a:r>
          </a:p>
          <a:p>
            <a:pPr lvl="1" indent="-28575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Uses a table to store intermediate values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Idea:</a:t>
            </a:r>
          </a:p>
          <a:p>
            <a:pPr lvl="1" indent="-28575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Compute the likelihood of the observation sequence</a:t>
            </a:r>
          </a:p>
          <a:p>
            <a:pPr lvl="1" indent="-28575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By summing over all possible hidden state sequences</a:t>
            </a:r>
          </a:p>
          <a:p>
            <a:pPr lvl="1" indent="-28575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But doing this efficiently </a:t>
            </a:r>
          </a:p>
          <a:p>
            <a:pPr lvl="2" indent="-2286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folding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all the sequences into a single </a:t>
            </a:r>
            <a:r>
              <a:rPr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trellis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ShapeType="1"/>
          </p:cNvSpPr>
          <p:nvPr>
            <p:ph type="title"/>
          </p:nvPr>
        </p:nvSpPr>
        <p:spPr>
          <a:xfrm>
            <a:off x="1676401" y="-1"/>
            <a:ext cx="10523008" cy="755003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4000"/>
              <a:t>The forward algorithm</a:t>
            </a:r>
          </a:p>
        </p:txBody>
      </p:sp>
      <p:sp>
        <p:nvSpPr>
          <p:cNvPr id="73730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sz="2400" b="0"/>
              <a:t>The goal of the forward algorithm is to compute</a:t>
            </a:r>
          </a:p>
          <a:p>
            <a:pPr indent="-342900" algn="ctr">
              <a:buNone/>
            </a:pPr>
            <a:r>
              <a:rPr sz="4000" b="0" i="1">
                <a:latin typeface="Times New Roman"/>
              </a:rPr>
              <a:t>P</a:t>
            </a:r>
            <a:r>
              <a:rPr sz="4000" b="0">
                <a:latin typeface="Times New Roman"/>
              </a:rPr>
              <a:t>(</a:t>
            </a:r>
            <a:r>
              <a:rPr sz="4000" b="0" i="1">
                <a:latin typeface="Times New Roman"/>
              </a:rPr>
              <a:t>o</a:t>
            </a:r>
            <a:r>
              <a:rPr sz="4000" b="0" baseline="-25000">
                <a:latin typeface="Times New Roman"/>
              </a:rPr>
              <a:t>1</a:t>
            </a:r>
            <a:r>
              <a:rPr sz="4000" b="0">
                <a:latin typeface="Times New Roman"/>
              </a:rPr>
              <a:t>, </a:t>
            </a:r>
            <a:r>
              <a:rPr sz="4000" b="0" i="1">
                <a:latin typeface="Times New Roman"/>
              </a:rPr>
              <a:t>o</a:t>
            </a:r>
            <a:r>
              <a:rPr sz="4000" b="0" baseline="-25000">
                <a:latin typeface="Times New Roman"/>
              </a:rPr>
              <a:t>2</a:t>
            </a:r>
            <a:r>
              <a:rPr sz="4000" b="0">
                <a:latin typeface="Times New Roman"/>
              </a:rPr>
              <a:t> … </a:t>
            </a:r>
            <a:r>
              <a:rPr sz="4000" b="0" i="1">
                <a:latin typeface="Times New Roman"/>
              </a:rPr>
              <a:t>o</a:t>
            </a:r>
            <a:r>
              <a:rPr sz="4000" b="0" i="1" baseline="-25000">
                <a:latin typeface="Times New Roman"/>
              </a:rPr>
              <a:t>T</a:t>
            </a:r>
            <a:r>
              <a:rPr sz="4000" b="0">
                <a:latin typeface="Times New Roman"/>
              </a:rPr>
              <a:t>, </a:t>
            </a:r>
            <a:r>
              <a:rPr sz="4000" b="0" i="1">
                <a:latin typeface="Times New Roman"/>
              </a:rPr>
              <a:t>q</a:t>
            </a:r>
            <a:r>
              <a:rPr sz="4000" b="0" i="1" baseline="-25000">
                <a:latin typeface="Times New Roman"/>
              </a:rPr>
              <a:t>T</a:t>
            </a:r>
            <a:r>
              <a:rPr sz="4000" b="0">
                <a:latin typeface="Times New Roman"/>
              </a:rPr>
              <a:t> = </a:t>
            </a:r>
            <a:r>
              <a:rPr sz="4000" b="0" i="1">
                <a:latin typeface="Times New Roman"/>
              </a:rPr>
              <a:t>q</a:t>
            </a:r>
            <a:r>
              <a:rPr sz="4000" b="0" i="1" baseline="-25000">
                <a:latin typeface="Times New Roman"/>
              </a:rPr>
              <a:t>F</a:t>
            </a:r>
            <a:r>
              <a:rPr sz="4000" b="0">
                <a:latin typeface="Times New Roman"/>
              </a:rPr>
              <a:t> | </a:t>
            </a:r>
            <a:r>
              <a:rPr sz="4000" b="0">
                <a:latin typeface="Symbol"/>
              </a:rPr>
              <a:t>l</a:t>
            </a:r>
            <a:r>
              <a:rPr sz="4000" b="0">
                <a:latin typeface="Times New Roman"/>
              </a:rPr>
              <a:t>)</a:t>
            </a:r>
            <a:endParaRPr lang="en-US" sz="2400" b="0"/>
          </a:p>
          <a:p>
            <a:pPr lvl="1" indent="-285750"/>
            <a:endParaRPr lang="en-US" sz="2000" b="0"/>
          </a:p>
          <a:p>
            <a:pPr indent="-342900">
              <a:buFont typeface="Wingdings" charset="2"/>
              <a:buChar char="l"/>
            </a:pPr>
            <a:r>
              <a:rPr lang="ja-JP" sz="2400" b="0"/>
              <a:t>We’ll do this by recursion</a:t>
            </a:r>
          </a:p>
          <a:p>
            <a:pPr lvl="1" indent="-285750"/>
            <a:endParaRPr lang="ja-JP" sz="2000"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3810-524D-7E44-99C1-8F07D329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/>
              <a:t>Sequence</a:t>
            </a:r>
            <a:r>
              <a:rPr lang="it-IT" sz="3600" dirty="0"/>
              <a:t> </a:t>
            </a:r>
            <a:r>
              <a:rPr lang="it-IT" sz="3600" dirty="0" err="1"/>
              <a:t>Labeling</a:t>
            </a:r>
            <a:endParaRPr lang="it-IT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1894-7409-6C4C-B7DC-02794C68B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A </a:t>
            </a:r>
            <a:r>
              <a:rPr lang="it-IT" sz="2400" dirty="0" err="1"/>
              <a:t>classifier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enough</a:t>
            </a:r>
            <a:r>
              <a:rPr lang="it-IT" sz="2400" dirty="0"/>
              <a:t> to </a:t>
            </a:r>
            <a:r>
              <a:rPr lang="it-IT" sz="2400" dirty="0" err="1"/>
              <a:t>handle</a:t>
            </a:r>
            <a:r>
              <a:rPr lang="it-IT" sz="2400" dirty="0"/>
              <a:t> </a:t>
            </a:r>
            <a:r>
              <a:rPr lang="it-IT" sz="2400" dirty="0" err="1"/>
              <a:t>independent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endParaRPr lang="it-IT" sz="2400" dirty="0"/>
          </a:p>
          <a:p>
            <a:pPr lvl="1"/>
            <a:r>
              <a:rPr lang="it-IT" dirty="0"/>
              <a:t>E.g. text </a:t>
            </a:r>
            <a:r>
              <a:rPr lang="it-IT" dirty="0" err="1"/>
              <a:t>classification</a:t>
            </a:r>
            <a:r>
              <a:rPr lang="it-IT" dirty="0"/>
              <a:t>, image </a:t>
            </a:r>
            <a:r>
              <a:rPr lang="it-IT" dirty="0" err="1"/>
              <a:t>classification</a:t>
            </a:r>
            <a:endParaRPr lang="it-IT" dirty="0"/>
          </a:p>
          <a:p>
            <a:r>
              <a:rPr lang="it-IT" sz="2400" dirty="0"/>
              <a:t>The </a:t>
            </a:r>
            <a:r>
              <a:rPr lang="it-IT" sz="2400" dirty="0" err="1"/>
              <a:t>result</a:t>
            </a:r>
            <a:r>
              <a:rPr lang="it-IT" sz="2400" dirty="0"/>
              <a:t> for </a:t>
            </a:r>
            <a:r>
              <a:rPr lang="it-IT" sz="2400" dirty="0" err="1"/>
              <a:t>each</a:t>
            </a:r>
            <a:r>
              <a:rPr lang="it-IT" sz="2400" dirty="0"/>
              <a:t> input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independent</a:t>
            </a:r>
            <a:r>
              <a:rPr lang="it-IT" sz="2400" dirty="0"/>
              <a:t> from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inputs</a:t>
            </a:r>
            <a:r>
              <a:rPr lang="it-IT" sz="2400" dirty="0"/>
              <a:t>:</a:t>
            </a:r>
          </a:p>
          <a:p>
            <a:pPr marL="267891" lvl="1" indent="0">
              <a:buNone/>
            </a:pPr>
            <a:r>
              <a:rPr lang="it-IT" i="1" dirty="0">
                <a:latin typeface="+mj-lt"/>
              </a:rPr>
              <a:t>y</a:t>
            </a:r>
            <a:r>
              <a:rPr lang="it-IT" dirty="0">
                <a:latin typeface="+mj-lt"/>
              </a:rPr>
              <a:t> = </a:t>
            </a:r>
            <a:r>
              <a:rPr lang="it-IT" i="1" dirty="0">
                <a:latin typeface="+mj-lt"/>
              </a:rPr>
              <a:t>C</a:t>
            </a:r>
            <a:r>
              <a:rPr lang="it-IT" dirty="0">
                <a:latin typeface="+mj-lt"/>
              </a:rPr>
              <a:t>(</a:t>
            </a:r>
            <a:r>
              <a:rPr lang="it-IT" i="1" dirty="0">
                <a:latin typeface="+mj-lt"/>
              </a:rPr>
              <a:t>x</a:t>
            </a:r>
            <a:r>
              <a:rPr lang="it-IT" dirty="0">
                <a:latin typeface="+mj-lt"/>
              </a:rPr>
              <a:t>)</a:t>
            </a:r>
          </a:p>
          <a:p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dealing</a:t>
            </a:r>
            <a:r>
              <a:rPr lang="it-IT" dirty="0"/>
              <a:t> with </a:t>
            </a:r>
            <a:r>
              <a:rPr lang="it-IT" dirty="0" err="1"/>
              <a:t>sequences</a:t>
            </a:r>
            <a:r>
              <a:rPr lang="it-IT" dirty="0"/>
              <a:t> of input </a:t>
            </a:r>
            <a:r>
              <a:rPr lang="it-IT" dirty="0" err="1"/>
              <a:t>either</a:t>
            </a:r>
            <a:r>
              <a:rPr lang="it-IT" dirty="0"/>
              <a:t> in </a:t>
            </a:r>
            <a:r>
              <a:rPr lang="it-IT" dirty="0" err="1"/>
              <a:t>space</a:t>
            </a:r>
            <a:r>
              <a:rPr lang="it-IT" dirty="0"/>
              <a:t> or time, a </a:t>
            </a:r>
            <a:r>
              <a:rPr lang="it-IT" dirty="0" err="1"/>
              <a:t>sequence</a:t>
            </a:r>
            <a:r>
              <a:rPr lang="it-IT" dirty="0"/>
              <a:t> </a:t>
            </a:r>
            <a:r>
              <a:rPr lang="it-IT" dirty="0" err="1"/>
              <a:t>labeler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takes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previous</a:t>
            </a:r>
            <a:r>
              <a:rPr lang="it-IT" dirty="0"/>
              <a:t> or </a:t>
            </a:r>
            <a:r>
              <a:rPr lang="it-IT" dirty="0" err="1"/>
              <a:t>later</a:t>
            </a:r>
            <a:r>
              <a:rPr lang="it-IT" dirty="0"/>
              <a:t> </a:t>
            </a:r>
            <a:r>
              <a:rPr lang="it-IT" dirty="0" err="1"/>
              <a:t>inputs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y</a:t>
            </a:r>
            <a:r>
              <a:rPr lang="it-IT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, y</a:t>
            </a:r>
            <a:r>
              <a:rPr lang="it-IT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, …, </a:t>
            </a:r>
            <a:r>
              <a:rPr lang="it-IT" i="1" dirty="0" err="1">
                <a:solidFill>
                  <a:srgbClr val="000000"/>
                </a:solidFill>
                <a:latin typeface="Times New Roman"/>
              </a:rPr>
              <a:t>y</a:t>
            </a:r>
            <a:r>
              <a:rPr lang="it-IT" i="1" baseline="-2500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dirty="0">
                <a:latin typeface="+mj-lt"/>
              </a:rPr>
              <a:t> = </a:t>
            </a:r>
            <a:r>
              <a:rPr lang="it-IT" i="1" dirty="0">
                <a:latin typeface="+mj-lt"/>
              </a:rPr>
              <a:t>C</a:t>
            </a:r>
            <a:r>
              <a:rPr lang="it-IT" dirty="0">
                <a:latin typeface="+mj-lt"/>
              </a:rPr>
              <a:t>(</a:t>
            </a:r>
            <a:r>
              <a:rPr lang="it-IT" i="1" dirty="0">
                <a:latin typeface="+mj-lt"/>
              </a:rPr>
              <a:t>x</a:t>
            </a:r>
            <a:r>
              <a:rPr lang="it-IT" baseline="-25000" dirty="0">
                <a:latin typeface="+mj-lt"/>
              </a:rPr>
              <a:t>1</a:t>
            </a:r>
            <a:r>
              <a:rPr lang="it-IT" i="1" dirty="0">
                <a:latin typeface="+mj-lt"/>
              </a:rPr>
              <a:t>, x</a:t>
            </a:r>
            <a:r>
              <a:rPr lang="it-IT" baseline="-25000" dirty="0">
                <a:latin typeface="+mj-lt"/>
              </a:rPr>
              <a:t>2</a:t>
            </a:r>
            <a:r>
              <a:rPr lang="it-IT" i="1" dirty="0">
                <a:latin typeface="+mj-lt"/>
              </a:rPr>
              <a:t>, …, </a:t>
            </a:r>
            <a:r>
              <a:rPr lang="it-IT" i="1" dirty="0" err="1">
                <a:latin typeface="+mj-lt"/>
              </a:rPr>
              <a:t>x</a:t>
            </a:r>
            <a:r>
              <a:rPr lang="it-IT" i="1" baseline="-25000" dirty="0" err="1">
                <a:latin typeface="+mj-lt"/>
              </a:rPr>
              <a:t>n</a:t>
            </a:r>
            <a:r>
              <a:rPr lang="it-IT" dirty="0">
                <a:latin typeface="+mj-lt"/>
              </a:rPr>
              <a:t>)</a:t>
            </a:r>
          </a:p>
          <a:p>
            <a:pPr lvl="1"/>
            <a:r>
              <a:rPr lang="it-IT" dirty="0">
                <a:cs typeface="Calibri" panose="020F0502020204030204" pitchFamily="34" charset="0"/>
              </a:rPr>
              <a:t>E.g. POS </a:t>
            </a:r>
            <a:r>
              <a:rPr lang="it-IT" dirty="0" err="1">
                <a:cs typeface="Calibri" panose="020F0502020204030204" pitchFamily="34" charset="0"/>
              </a:rPr>
              <a:t>tagging</a:t>
            </a:r>
            <a:r>
              <a:rPr lang="it-IT" dirty="0">
                <a:cs typeface="Calibri" panose="020F0502020204030204" pitchFamily="34" charset="0"/>
              </a:rPr>
              <a:t>, NER </a:t>
            </a:r>
            <a:r>
              <a:rPr lang="it-IT" dirty="0" err="1">
                <a:cs typeface="Calibri" panose="020F0502020204030204" pitchFamily="34" charset="0"/>
              </a:rPr>
              <a:t>tagging</a:t>
            </a:r>
            <a:r>
              <a:rPr lang="it-IT" dirty="0">
                <a:cs typeface="Calibri" panose="020F0502020204030204" pitchFamily="34" charset="0"/>
              </a:rPr>
              <a:t>, </a:t>
            </a:r>
            <a:r>
              <a:rPr lang="it-IT" dirty="0" err="1">
                <a:cs typeface="Calibri" panose="020F0502020204030204" pitchFamily="34" charset="0"/>
              </a:rPr>
              <a:t>genomic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it-IT" dirty="0" err="1">
                <a:cs typeface="Calibri" panose="020F0502020204030204" pitchFamily="34" charset="0"/>
              </a:rPr>
              <a:t>sequences</a:t>
            </a:r>
            <a:r>
              <a:rPr lang="it-IT" dirty="0">
                <a:cs typeface="Calibri" panose="020F0502020204030204" pitchFamily="34" charset="0"/>
              </a:rPr>
              <a:t>, </a:t>
            </a:r>
            <a:r>
              <a:rPr lang="it-IT" dirty="0" err="1">
                <a:cs typeface="Calibri" panose="020F0502020204030204" pitchFamily="34" charset="0"/>
              </a:rPr>
              <a:t>speech</a:t>
            </a:r>
            <a:endParaRPr lang="it-IT" dirty="0">
              <a:cs typeface="Calibri" panose="020F0502020204030204" pitchFamily="34" charset="0"/>
            </a:endParaRPr>
          </a:p>
          <a:p>
            <a:r>
              <a:rPr lang="it-IT" dirty="0" err="1"/>
              <a:t>Trivial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to concatenate </a:t>
            </a:r>
            <a:r>
              <a:rPr lang="it-IT" dirty="0" err="1"/>
              <a:t>inputs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i="1" dirty="0">
                <a:latin typeface="+mj-lt"/>
              </a:rPr>
              <a:t>	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 y</a:t>
            </a:r>
            <a:r>
              <a:rPr lang="it-IT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, y</a:t>
            </a:r>
            <a:r>
              <a:rPr lang="it-IT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, …, </a:t>
            </a:r>
            <a:r>
              <a:rPr lang="it-IT" i="1" dirty="0" err="1">
                <a:solidFill>
                  <a:srgbClr val="000000"/>
                </a:solidFill>
                <a:latin typeface="Times New Roman"/>
              </a:rPr>
              <a:t>y</a:t>
            </a:r>
            <a:r>
              <a:rPr lang="it-IT" i="1" baseline="-25000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it-IT" dirty="0">
                <a:latin typeface="+mj-lt"/>
              </a:rPr>
              <a:t> = </a:t>
            </a:r>
            <a:r>
              <a:rPr lang="it-IT" i="1" dirty="0">
                <a:latin typeface="+mj-lt"/>
              </a:rPr>
              <a:t>C</a:t>
            </a:r>
            <a:r>
              <a:rPr lang="it-IT" dirty="0">
                <a:latin typeface="+mj-lt"/>
              </a:rPr>
              <a:t>([</a:t>
            </a:r>
            <a:r>
              <a:rPr lang="it-IT" i="1" dirty="0">
                <a:latin typeface="+mj-lt"/>
              </a:rPr>
              <a:t>x</a:t>
            </a:r>
            <a:r>
              <a:rPr lang="it-IT" baseline="-25000" dirty="0">
                <a:latin typeface="+mj-lt"/>
              </a:rPr>
              <a:t>1</a:t>
            </a:r>
            <a:r>
              <a:rPr lang="it-IT" i="1" dirty="0">
                <a:latin typeface="+mj-lt"/>
              </a:rPr>
              <a:t>, x</a:t>
            </a:r>
            <a:r>
              <a:rPr lang="it-IT" baseline="-25000" dirty="0">
                <a:latin typeface="+mj-lt"/>
              </a:rPr>
              <a:t>2</a:t>
            </a:r>
            <a:r>
              <a:rPr lang="it-IT" i="1" dirty="0">
                <a:latin typeface="+mj-lt"/>
              </a:rPr>
              <a:t>, …, </a:t>
            </a:r>
            <a:r>
              <a:rPr lang="it-IT" i="1" dirty="0" err="1">
                <a:latin typeface="+mj-lt"/>
              </a:rPr>
              <a:t>x</a:t>
            </a:r>
            <a:r>
              <a:rPr lang="it-IT" i="1" baseline="-25000" dirty="0" err="1">
                <a:latin typeface="+mj-lt"/>
              </a:rPr>
              <a:t>n</a:t>
            </a:r>
            <a:r>
              <a:rPr lang="it-IT" dirty="0">
                <a:latin typeface="+mj-lt"/>
              </a:rPr>
              <a:t>])</a:t>
            </a:r>
          </a:p>
          <a:p>
            <a:r>
              <a:rPr lang="it-IT" dirty="0" err="1"/>
              <a:t>However</a:t>
            </a:r>
            <a:r>
              <a:rPr lang="it-IT" dirty="0"/>
              <a:t> </a:t>
            </a:r>
            <a:r>
              <a:rPr lang="it-IT" dirty="0" err="1"/>
              <a:t>sequences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vary</a:t>
            </a:r>
            <a:r>
              <a:rPr lang="it-IT" dirty="0"/>
              <a:t> in </a:t>
            </a:r>
            <a:r>
              <a:rPr lang="it-IT" dirty="0" err="1"/>
              <a:t>length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2522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4800"/>
              <a:t>The forward algorithm</a:t>
            </a:r>
          </a:p>
        </p:txBody>
      </p:sp>
      <p:sp>
        <p:nvSpPr>
          <p:cNvPr id="75778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/>
              <a:t>Each cell of the forward algorithm trellis </a:t>
            </a:r>
            <a:r>
              <a:rPr b="0">
                <a:latin typeface="Symbol"/>
              </a:rPr>
              <a:t>a</a:t>
            </a:r>
            <a:r>
              <a:rPr b="0" i="1" baseline="-25000">
                <a:latin typeface="Times New Roman"/>
              </a:rPr>
              <a:t>t</a:t>
            </a:r>
            <a:r>
              <a:rPr b="0">
                <a:latin typeface="Times New Roman"/>
              </a:rPr>
              <a:t>(</a:t>
            </a:r>
            <a:r>
              <a:rPr b="0" i="1">
                <a:latin typeface="Times New Roman"/>
              </a:rPr>
              <a:t>j</a:t>
            </a:r>
            <a:r>
              <a:rPr b="0">
                <a:latin typeface="Times New Roman"/>
              </a:rPr>
              <a:t>)</a:t>
            </a:r>
          </a:p>
          <a:p>
            <a:pPr lvl="1" indent="-285750"/>
            <a:r>
              <a:rPr b="0"/>
              <a:t>Represents the probability of being in state </a:t>
            </a:r>
            <a:r>
              <a:rPr b="0" i="1">
                <a:latin typeface="Times New Roman"/>
              </a:rPr>
              <a:t>j</a:t>
            </a:r>
          </a:p>
          <a:p>
            <a:pPr lvl="1" indent="-285750"/>
            <a:r>
              <a:rPr b="0"/>
              <a:t>After seeing the first </a:t>
            </a:r>
            <a:r>
              <a:rPr b="0" i="1">
                <a:latin typeface="Times New Roman"/>
              </a:rPr>
              <a:t>t</a:t>
            </a:r>
            <a:r>
              <a:rPr b="0"/>
              <a:t> observations</a:t>
            </a:r>
          </a:p>
          <a:p>
            <a:pPr lvl="1" indent="-285750"/>
            <a:r>
              <a:rPr b="0"/>
              <a:t>Given the automaton</a:t>
            </a:r>
          </a:p>
          <a:p>
            <a:pPr indent="-342900">
              <a:buFont typeface="Wingdings" charset="2"/>
              <a:buChar char="l"/>
            </a:pPr>
            <a:r>
              <a:rPr b="0"/>
              <a:t>Each cell thus expresses the following probability</a:t>
            </a:r>
          </a:p>
          <a:p>
            <a:pPr indent="-342900">
              <a:buNone/>
            </a:pPr>
            <a:endParaRPr b="0"/>
          </a:p>
          <a:p>
            <a:pPr indent="-342900" algn="ctr">
              <a:buNone/>
            </a:pPr>
            <a:r>
              <a:rPr b="0"/>
              <a:t>	</a:t>
            </a:r>
            <a:r>
              <a:rPr b="0">
                <a:latin typeface="Symbol"/>
              </a:rPr>
              <a:t> </a:t>
            </a:r>
            <a:r>
              <a:rPr sz="3600" b="0">
                <a:latin typeface="Symbol"/>
              </a:rPr>
              <a:t>a</a:t>
            </a:r>
            <a:r>
              <a:rPr sz="3600" b="0" i="1" baseline="-25000">
                <a:latin typeface="Times New Roman"/>
              </a:rPr>
              <a:t>t</a:t>
            </a:r>
            <a:r>
              <a:rPr sz="3600" b="0">
                <a:latin typeface="Times New Roman"/>
              </a:rPr>
              <a:t>(</a:t>
            </a:r>
            <a:r>
              <a:rPr sz="3600" b="0" i="1">
                <a:latin typeface="Times New Roman"/>
              </a:rPr>
              <a:t>j</a:t>
            </a:r>
            <a:r>
              <a:rPr sz="3600" b="0">
                <a:latin typeface="Times New Roman"/>
              </a:rPr>
              <a:t>) = </a:t>
            </a:r>
            <a:r>
              <a:rPr sz="3600" b="0" i="1">
                <a:latin typeface="Times New Roman"/>
              </a:rPr>
              <a:t>P</a:t>
            </a:r>
            <a:r>
              <a:rPr sz="3600" b="0">
                <a:latin typeface="Times New Roman"/>
              </a:rPr>
              <a:t>(</a:t>
            </a:r>
            <a:r>
              <a:rPr sz="3600" b="0" i="1">
                <a:latin typeface="Times New Roman"/>
              </a:rPr>
              <a:t>o</a:t>
            </a:r>
            <a:r>
              <a:rPr sz="3600" b="0" baseline="-25000">
                <a:latin typeface="Times New Roman"/>
              </a:rPr>
              <a:t>1</a:t>
            </a:r>
            <a:r>
              <a:rPr sz="3600" b="0">
                <a:latin typeface="Times New Roman"/>
              </a:rPr>
              <a:t>, </a:t>
            </a:r>
            <a:r>
              <a:rPr sz="3600" b="0" i="1">
                <a:latin typeface="Times New Roman"/>
              </a:rPr>
              <a:t>o</a:t>
            </a:r>
            <a:r>
              <a:rPr sz="3600" b="0" baseline="-25000">
                <a:latin typeface="Times New Roman"/>
              </a:rPr>
              <a:t>2</a:t>
            </a:r>
            <a:r>
              <a:rPr sz="3600" b="0">
                <a:latin typeface="Times New Roman"/>
              </a:rPr>
              <a:t> … </a:t>
            </a:r>
            <a:r>
              <a:rPr sz="3600" b="0" i="1">
                <a:latin typeface="Times New Roman"/>
              </a:rPr>
              <a:t>o</a:t>
            </a:r>
            <a:r>
              <a:rPr sz="3600" b="0" i="1" baseline="-25000">
                <a:latin typeface="Times New Roman"/>
              </a:rPr>
              <a:t>t</a:t>
            </a:r>
            <a:r>
              <a:rPr sz="3600" b="0">
                <a:latin typeface="Times New Roman"/>
              </a:rPr>
              <a:t>, </a:t>
            </a:r>
            <a:r>
              <a:rPr sz="3600" b="0" i="1">
                <a:latin typeface="Times New Roman"/>
              </a:rPr>
              <a:t>q</a:t>
            </a:r>
            <a:r>
              <a:rPr sz="3600" b="0" i="1" baseline="-25000">
                <a:latin typeface="Times New Roman"/>
              </a:rPr>
              <a:t>t</a:t>
            </a:r>
            <a:r>
              <a:rPr sz="3600" b="0">
                <a:latin typeface="Times New Roman"/>
              </a:rPr>
              <a:t> = </a:t>
            </a:r>
            <a:r>
              <a:rPr sz="3600" b="0" i="1">
                <a:latin typeface="Times New Roman"/>
              </a:rPr>
              <a:t>j</a:t>
            </a:r>
            <a:r>
              <a:rPr sz="3600" b="0">
                <a:latin typeface="Times New Roman"/>
              </a:rPr>
              <a:t> | </a:t>
            </a:r>
            <a:r>
              <a:rPr sz="3600" b="0">
                <a:latin typeface="Symbol"/>
              </a:rPr>
              <a:t>l</a:t>
            </a:r>
            <a:r>
              <a:rPr sz="3600" b="0">
                <a:latin typeface="Times New Roman"/>
              </a:rPr>
              <a:t>)</a:t>
            </a:r>
            <a:endParaRPr lang="en-US" b="0"/>
          </a:p>
          <a:p>
            <a:pPr indent="-342900">
              <a:buFont typeface="Wingdings" charset="2"/>
              <a:buChar char="l"/>
            </a:pPr>
            <a:endParaRPr lang="en-US" b="0"/>
          </a:p>
          <a:p>
            <a:pPr lvl="1" indent="-285750"/>
            <a:endParaRPr lang="en-US" b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The Forward Recursion</a:t>
            </a:r>
          </a:p>
        </p:txBody>
      </p:sp>
      <p:pic>
        <p:nvPicPr>
          <p:cNvPr id="77826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3512" y="1412776"/>
            <a:ext cx="8388477" cy="479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The Forward Trellis</a:t>
            </a:r>
          </a:p>
        </p:txBody>
      </p:sp>
      <p:pic>
        <p:nvPicPr>
          <p:cNvPr id="79874" name="Picture 5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2600" y="1143000"/>
            <a:ext cx="8763000" cy="573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We update each cell</a:t>
            </a:r>
          </a:p>
        </p:txBody>
      </p:sp>
      <p:pic>
        <p:nvPicPr>
          <p:cNvPr id="81922" name="Picture 6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2600" y="2253952"/>
            <a:ext cx="6629400" cy="4343400"/>
          </a:xfrm>
          <a:prstGeom prst="rect">
            <a:avLst/>
          </a:prstGeom>
          <a:noFill/>
        </p:spPr>
      </p:pic>
      <p:pic>
        <p:nvPicPr>
          <p:cNvPr id="81923" name="Picture 7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2600" y="836712"/>
            <a:ext cx="7924800" cy="139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The Forward Algorithm</a:t>
            </a:r>
          </a:p>
        </p:txBody>
      </p:sp>
      <p:pic>
        <p:nvPicPr>
          <p:cNvPr id="83970" name="Picture 5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1" y="1412776"/>
            <a:ext cx="9144000" cy="4256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Decoding</a:t>
            </a:r>
          </a:p>
        </p:txBody>
      </p:sp>
      <p:sp>
        <p:nvSpPr>
          <p:cNvPr id="86018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889248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marL="0">
              <a:buNone/>
            </a:pPr>
            <a:r>
              <a:rPr b="0" dirty="0">
                <a:sym typeface="Symbol"/>
              </a:rPr>
              <a:t>Given the observation sequence </a:t>
            </a:r>
            <a:r>
              <a:rPr b="0" i="1" dirty="0">
                <a:latin typeface="Times New Roman"/>
              </a:rPr>
              <a:t>O</a:t>
            </a:r>
            <a:r>
              <a:rPr lang="en-US" b="0" i="1" dirty="0">
                <a:latin typeface="Times New Roman"/>
              </a:rPr>
              <a:t> </a:t>
            </a:r>
            <a:r>
              <a:rPr b="0" dirty="0">
                <a:latin typeface="Times New Roman"/>
              </a:rPr>
              <a:t>=</a:t>
            </a:r>
            <a:r>
              <a:rPr lang="en-US" b="0" dirty="0">
                <a:latin typeface="Times New Roman"/>
              </a:rPr>
              <a:t> </a:t>
            </a:r>
            <a:r>
              <a:rPr b="0" dirty="0">
                <a:latin typeface="Times New Roman"/>
              </a:rPr>
              <a:t>(</a:t>
            </a:r>
            <a:r>
              <a:rPr b="0" i="1" dirty="0">
                <a:latin typeface="Times New Roman"/>
              </a:rPr>
              <a:t>o</a:t>
            </a:r>
            <a:r>
              <a:rPr b="0" baseline="-25000" dirty="0">
                <a:latin typeface="Times New Roman"/>
              </a:rPr>
              <a:t>1</a:t>
            </a:r>
            <a:r>
              <a:rPr b="0" i="1" dirty="0">
                <a:latin typeface="Times New Roman"/>
              </a:rPr>
              <a:t>o</a:t>
            </a:r>
            <a:r>
              <a:rPr b="0" baseline="-25000" dirty="0">
                <a:latin typeface="Times New Roman"/>
              </a:rPr>
              <a:t>2</a:t>
            </a:r>
            <a:r>
              <a:rPr b="0" dirty="0">
                <a:latin typeface="Times New Roman"/>
              </a:rPr>
              <a:t>…</a:t>
            </a:r>
            <a:r>
              <a:rPr b="0" i="1" dirty="0" err="1">
                <a:latin typeface="Times New Roman"/>
              </a:rPr>
              <a:t>o</a:t>
            </a:r>
            <a:r>
              <a:rPr b="0" i="1" baseline="-25000" dirty="0" err="1">
                <a:latin typeface="Times New Roman"/>
              </a:rPr>
              <a:t>T</a:t>
            </a:r>
            <a:r>
              <a:rPr b="0" dirty="0">
                <a:latin typeface="Times New Roman"/>
              </a:rPr>
              <a:t>)</a:t>
            </a:r>
            <a:r>
              <a:rPr b="0" dirty="0"/>
              <a:t>, and an HMM model </a:t>
            </a:r>
            <a:r>
              <a:rPr b="0" dirty="0">
                <a:sym typeface="Symbol"/>
              </a:rPr>
              <a:t> </a:t>
            </a:r>
            <a:r>
              <a:rPr b="0" dirty="0">
                <a:latin typeface="Times New Roman"/>
                <a:sym typeface="Symbol"/>
              </a:rPr>
              <a:t>= (</a:t>
            </a:r>
            <a:r>
              <a:rPr b="0" i="1" dirty="0">
                <a:latin typeface="Times New Roman"/>
                <a:sym typeface="Symbol"/>
              </a:rPr>
              <a:t>A</a:t>
            </a:r>
            <a:r>
              <a:rPr b="0" dirty="0">
                <a:latin typeface="Times New Roman"/>
                <a:sym typeface="Symbol"/>
              </a:rPr>
              <a:t>,</a:t>
            </a:r>
            <a:r>
              <a:rPr b="0" i="1" dirty="0">
                <a:latin typeface="Times New Roman"/>
                <a:sym typeface="Symbol"/>
              </a:rPr>
              <a:t>B</a:t>
            </a:r>
            <a:r>
              <a:rPr b="0" dirty="0">
                <a:latin typeface="Times New Roman"/>
                <a:sym typeface="Symbol"/>
              </a:rPr>
              <a:t>)</a:t>
            </a:r>
            <a:r>
              <a:rPr b="0" dirty="0">
                <a:sym typeface="Symbol"/>
              </a:rPr>
              <a:t>, </a:t>
            </a:r>
            <a:r>
              <a:rPr b="0" dirty="0">
                <a:solidFill>
                  <a:srgbClr val="A50021"/>
                </a:solidFill>
                <a:sym typeface="Symbol"/>
              </a:rPr>
              <a:t>choose a corresponding state sequence </a:t>
            </a:r>
            <a:r>
              <a:rPr b="0" i="1" dirty="0">
                <a:solidFill>
                  <a:srgbClr val="A50021"/>
                </a:solidFill>
                <a:latin typeface="Times New Roman"/>
              </a:rPr>
              <a:t>Q</a:t>
            </a:r>
            <a:r>
              <a:rPr lang="en-US" b="0" i="1" dirty="0">
                <a:solidFill>
                  <a:srgbClr val="A50021"/>
                </a:solidFill>
                <a:latin typeface="Times New Roman"/>
              </a:rPr>
              <a:t> </a:t>
            </a:r>
            <a:r>
              <a:rPr b="0" dirty="0">
                <a:solidFill>
                  <a:srgbClr val="A50021"/>
                </a:solidFill>
                <a:latin typeface="Times New Roman"/>
              </a:rPr>
              <a:t>=</a:t>
            </a:r>
            <a:r>
              <a:rPr lang="en-US" b="0" dirty="0">
                <a:solidFill>
                  <a:srgbClr val="A50021"/>
                </a:solidFill>
                <a:latin typeface="Times New Roman"/>
              </a:rPr>
              <a:t> </a:t>
            </a:r>
            <a:r>
              <a:rPr b="0" dirty="0">
                <a:solidFill>
                  <a:srgbClr val="A50021"/>
                </a:solidFill>
                <a:latin typeface="Times New Roman"/>
              </a:rPr>
              <a:t>(</a:t>
            </a:r>
            <a:r>
              <a:rPr b="0" i="1" dirty="0">
                <a:solidFill>
                  <a:srgbClr val="A50021"/>
                </a:solidFill>
                <a:latin typeface="Times New Roman"/>
              </a:rPr>
              <a:t>q</a:t>
            </a:r>
            <a:r>
              <a:rPr b="0" baseline="-25000" dirty="0">
                <a:solidFill>
                  <a:srgbClr val="A50021"/>
                </a:solidFill>
                <a:latin typeface="Times New Roman"/>
              </a:rPr>
              <a:t>1</a:t>
            </a:r>
            <a:r>
              <a:rPr b="0" i="1" dirty="0">
                <a:solidFill>
                  <a:srgbClr val="A50021"/>
                </a:solidFill>
                <a:latin typeface="Times New Roman"/>
              </a:rPr>
              <a:t>q</a:t>
            </a:r>
            <a:r>
              <a:rPr b="0" baseline="-25000" dirty="0">
                <a:solidFill>
                  <a:srgbClr val="A50021"/>
                </a:solidFill>
                <a:latin typeface="Times New Roman"/>
              </a:rPr>
              <a:t>2</a:t>
            </a:r>
            <a:r>
              <a:rPr b="0" dirty="0">
                <a:solidFill>
                  <a:srgbClr val="A50021"/>
                </a:solidFill>
                <a:latin typeface="Times New Roman"/>
              </a:rPr>
              <a:t>…</a:t>
            </a:r>
            <a:r>
              <a:rPr b="0" i="1" dirty="0" err="1">
                <a:solidFill>
                  <a:srgbClr val="A50021"/>
                </a:solidFill>
                <a:latin typeface="Times New Roman"/>
              </a:rPr>
              <a:t>q</a:t>
            </a:r>
            <a:r>
              <a:rPr b="0" i="1" baseline="-25000" dirty="0" err="1">
                <a:solidFill>
                  <a:srgbClr val="A50021"/>
                </a:solidFill>
                <a:latin typeface="Times New Roman"/>
              </a:rPr>
              <a:t>T</a:t>
            </a:r>
            <a:r>
              <a:rPr b="0" dirty="0">
                <a:solidFill>
                  <a:srgbClr val="A50021"/>
                </a:solidFill>
                <a:latin typeface="Times New Roman"/>
              </a:rPr>
              <a:t>)</a:t>
            </a:r>
            <a:r>
              <a:rPr b="0" dirty="0"/>
              <a:t> that best explains the observations</a:t>
            </a:r>
          </a:p>
          <a:p>
            <a:pPr lvl="1" indent="-285750">
              <a:buNone/>
            </a:pPr>
            <a:endParaRPr b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5400"/>
              <a:t>Decoding</a:t>
            </a:r>
          </a:p>
        </p:txBody>
      </p:sp>
      <p:sp>
        <p:nvSpPr>
          <p:cNvPr id="88066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b="0" dirty="0">
                <a:latin typeface="+mj-lt"/>
                <a:cs typeface="Calibri" panose="020F0502020204030204" pitchFamily="34" charset="0"/>
              </a:rPr>
              <a:t>O = (3 1 3)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One possibility:</a:t>
            </a:r>
          </a:p>
          <a:p>
            <a:pPr lvl="1" indent="-285750">
              <a:lnSpc>
                <a:spcPct val="9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For each hidden state sequence Q</a:t>
            </a:r>
          </a:p>
          <a:p>
            <a:pPr lvl="2" indent="-228600">
              <a:lnSpc>
                <a:spcPct val="9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HHH, HHC, HCH, </a:t>
            </a:r>
          </a:p>
          <a:p>
            <a:pPr lvl="1" indent="-285750">
              <a:lnSpc>
                <a:spcPct val="9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Compute </a:t>
            </a:r>
            <a:r>
              <a:rPr b="0" i="1" dirty="0">
                <a:latin typeface="+mj-lt"/>
                <a:cs typeface="Calibri" panose="020F0502020204030204" pitchFamily="34" charset="0"/>
              </a:rPr>
              <a:t>P</a:t>
            </a:r>
            <a:r>
              <a:rPr b="0" dirty="0">
                <a:latin typeface="+mj-lt"/>
                <a:cs typeface="Calibri" panose="020F0502020204030204" pitchFamily="34" charset="0"/>
              </a:rPr>
              <a:t>(</a:t>
            </a:r>
            <a:r>
              <a:rPr b="0" i="1" dirty="0">
                <a:latin typeface="+mj-lt"/>
                <a:cs typeface="Calibri" panose="020F0502020204030204" pitchFamily="34" charset="0"/>
              </a:rPr>
              <a:t>O</a:t>
            </a:r>
            <a:r>
              <a:rPr b="0" dirty="0">
                <a:latin typeface="+mj-lt"/>
                <a:cs typeface="Calibri" panose="020F0502020204030204" pitchFamily="34" charset="0"/>
              </a:rPr>
              <a:t>|</a:t>
            </a:r>
            <a:r>
              <a:rPr b="0" i="1" dirty="0">
                <a:latin typeface="+mj-lt"/>
                <a:cs typeface="Calibri" panose="020F0502020204030204" pitchFamily="34" charset="0"/>
              </a:rPr>
              <a:t>Q</a:t>
            </a:r>
            <a:r>
              <a:rPr b="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lvl="1" indent="-285750">
              <a:lnSpc>
                <a:spcPct val="9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Pick the highest one 	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Why not?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b="0" i="1" dirty="0">
                <a:latin typeface="+mj-lt"/>
                <a:cs typeface="Calibri" panose="020F0502020204030204" pitchFamily="34" charset="0"/>
              </a:rPr>
              <a:t>N</a:t>
            </a:r>
            <a:r>
              <a:rPr b="0" i="1" baseline="30000" dirty="0">
                <a:latin typeface="+mj-lt"/>
                <a:cs typeface="Calibri" panose="020F0502020204030204" pitchFamily="34" charset="0"/>
              </a:rPr>
              <a:t>T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Instead:</a:t>
            </a:r>
          </a:p>
          <a:p>
            <a:pPr lvl="1" indent="-285750">
              <a:lnSpc>
                <a:spcPct val="9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Viterbi algorithm</a:t>
            </a:r>
          </a:p>
          <a:p>
            <a:pPr lvl="1" indent="-285750">
              <a:lnSpc>
                <a:spcPct val="9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Is again a dynamic programming algorithm</a:t>
            </a:r>
          </a:p>
          <a:p>
            <a:pPr lvl="1" indent="-285750">
              <a:lnSpc>
                <a:spcPct val="9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Uses a similar trellis to the Forward algorithm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Viterbi intuition</a:t>
            </a:r>
          </a:p>
        </p:txBody>
      </p:sp>
      <p:sp>
        <p:nvSpPr>
          <p:cNvPr id="90114" name="Content Placeholder 2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961256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 dirty="0"/>
              <a:t>We want to compute the joint probability of the observation sequence together with the best state sequence </a:t>
            </a:r>
          </a:p>
        </p:txBody>
      </p:sp>
      <p:pic>
        <p:nvPicPr>
          <p:cNvPr id="90115" name="Object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200" y="2856707"/>
            <a:ext cx="7467600" cy="728662"/>
          </a:xfrm>
          <a:prstGeom prst="rect">
            <a:avLst/>
          </a:prstGeom>
          <a:noFill/>
        </p:spPr>
      </p:pic>
      <p:pic>
        <p:nvPicPr>
          <p:cNvPr id="90116" name="Picture 7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6132" y="4089400"/>
            <a:ext cx="9144000" cy="927100"/>
          </a:xfrm>
          <a:prstGeom prst="rect">
            <a:avLst/>
          </a:prstGeom>
          <a:noFill/>
        </p:spPr>
      </p:pic>
      <p:pic>
        <p:nvPicPr>
          <p:cNvPr id="90117" name="Picture 8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75036" y="5223669"/>
            <a:ext cx="5689600" cy="123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4800"/>
              <a:t>Viterbi Recursion</a:t>
            </a:r>
          </a:p>
        </p:txBody>
      </p:sp>
      <p:pic>
        <p:nvPicPr>
          <p:cNvPr id="91138" name="Picture 6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8763" y="1268760"/>
            <a:ext cx="7543800" cy="5189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The Viterbi trellis</a:t>
            </a:r>
          </a:p>
        </p:txBody>
      </p:sp>
      <p:pic>
        <p:nvPicPr>
          <p:cNvPr id="93186" name="Picture 5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0" y="1371600"/>
            <a:ext cx="8305800" cy="548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5400" dirty="0"/>
              <a:t>Definition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DA9029-0C60-AF47-8276-66D52AC1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628800"/>
            <a:ext cx="2794000" cy="2794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F59BCE8-989D-1640-A6AD-DCE0EB54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931" y="1219200"/>
            <a:ext cx="720939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267891" indent="-267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471488" indent="-20359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675085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3pPr>
            <a:lvl4pPr marL="803672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 b="0">
                <a:solidFill>
                  <a:schemeClr val="tx1"/>
                </a:solidFill>
                <a:latin typeface="Calibri" pitchFamily="34" charset="0"/>
              </a:defRPr>
            </a:lvl4pPr>
            <a:lvl5pPr marL="942975" indent="-139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0">
                <a:solidFill>
                  <a:schemeClr val="tx1"/>
                </a:solidFill>
                <a:latin typeface="Calibri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it-IT" kern="0" dirty="0"/>
              <a:t>A </a:t>
            </a:r>
            <a:r>
              <a:rPr lang="en-US" altLang="it-IT" kern="0" dirty="0">
                <a:solidFill>
                  <a:srgbClr val="A50021"/>
                </a:solidFill>
              </a:rPr>
              <a:t>Markov Chain (or Observable Markov Model)</a:t>
            </a:r>
            <a:r>
              <a:rPr lang="en-US" altLang="it-IT" kern="0" dirty="0"/>
              <a:t> </a:t>
            </a:r>
          </a:p>
          <a:p>
            <a:pPr marL="267891" lvl="1" indent="0">
              <a:lnSpc>
                <a:spcPct val="80000"/>
              </a:lnSpc>
              <a:buNone/>
            </a:pPr>
            <a:r>
              <a:rPr lang="en-US" sz="2000" kern="0" dirty="0"/>
              <a:t>is a </a:t>
            </a:r>
            <a:r>
              <a:rPr lang="en-US" sz="2000" kern="0" dirty="0">
                <a:hlinkClick r:id="rId4" tooltip="Stochastic model"/>
              </a:rPr>
              <a:t>stochastic model</a:t>
            </a:r>
            <a:r>
              <a:rPr lang="en-US" sz="2000" kern="0" dirty="0"/>
              <a:t> describing a sequence of possible events in which the probability of each event depends only on the state attained in the previous event </a:t>
            </a:r>
            <a:endParaRPr lang="en-US" kern="0" dirty="0"/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/>
              <a:t>A Markov Chain can be represented by a transition diagram, where:</a:t>
            </a:r>
          </a:p>
          <a:p>
            <a:pPr marL="267891" lvl="1" indent="0">
              <a:lnSpc>
                <a:spcPct val="80000"/>
              </a:lnSpc>
              <a:buNone/>
            </a:pPr>
            <a:r>
              <a:rPr lang="en-US" sz="2000" kern="0" dirty="0"/>
              <a:t>Each arc is labeled by a transition probability </a:t>
            </a:r>
            <a:endParaRPr lang="en-US" altLang="it-IT" sz="2000" kern="0" dirty="0"/>
          </a:p>
          <a:p>
            <a:pPr marL="267891" lvl="1" indent="0">
              <a:lnSpc>
                <a:spcPct val="80000"/>
              </a:lnSpc>
              <a:buNone/>
            </a:pPr>
            <a:r>
              <a:rPr lang="en-US" altLang="it-IT" sz="2000" kern="0" dirty="0"/>
              <a:t>The sum of the probabilities leaving any arc must sum to one</a:t>
            </a:r>
            <a:endParaRPr lang="en-US" altLang="it-IT" kern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Viterbi intuition</a:t>
            </a:r>
          </a:p>
        </p:txBody>
      </p:sp>
      <p:sp>
        <p:nvSpPr>
          <p:cNvPr id="95234" name="Rectangle 3"/>
          <p:cNvSpPr>
            <a:spLocks noGrp="1" noChangeShapeType="1"/>
          </p:cNvSpPr>
          <p:nvPr>
            <p:ph idx="1"/>
          </p:nvPr>
        </p:nvSpPr>
        <p:spPr>
          <a:xfrm>
            <a:off x="1676400" y="1239922"/>
            <a:ext cx="9601200" cy="3546392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Process observation sequence left to right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Filling out the trellis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Each cell:</a:t>
            </a:r>
          </a:p>
        </p:txBody>
      </p:sp>
      <p:pic>
        <p:nvPicPr>
          <p:cNvPr id="95235" name="Picture 7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33600" y="2824564"/>
            <a:ext cx="9144000" cy="927100"/>
          </a:xfrm>
          <a:prstGeom prst="rect">
            <a:avLst/>
          </a:prstGeom>
          <a:noFill/>
        </p:spPr>
      </p:pic>
      <p:pic>
        <p:nvPicPr>
          <p:cNvPr id="95236" name="Picture 10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4092" y="4976019"/>
            <a:ext cx="9144000" cy="1604962"/>
          </a:xfrm>
          <a:prstGeom prst="rect">
            <a:avLst/>
          </a:prstGeom>
          <a:noFill/>
        </p:spPr>
      </p:pic>
      <p:pic>
        <p:nvPicPr>
          <p:cNvPr id="95237" name="Object 7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4097" y="3865908"/>
            <a:ext cx="4470400" cy="97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Viterbi Algorithm</a:t>
            </a:r>
          </a:p>
        </p:txBody>
      </p:sp>
      <p:pic>
        <p:nvPicPr>
          <p:cNvPr id="97282" name="Picture 5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0" y="1124744"/>
            <a:ext cx="9144000" cy="5354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2423592" y="-15642"/>
            <a:ext cx="7772400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dirty="0"/>
              <a:t>Viterbi </a:t>
            </a:r>
            <a:r>
              <a:rPr lang="en-US" dirty="0" err="1"/>
              <a:t>B</a:t>
            </a:r>
            <a:r>
              <a:rPr dirty="0" err="1"/>
              <a:t>acktrace</a:t>
            </a:r>
            <a:endParaRPr dirty="0"/>
          </a:p>
        </p:txBody>
      </p:sp>
      <p:pic>
        <p:nvPicPr>
          <p:cNvPr id="99330" name="Picture 5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5037" y="1219200"/>
            <a:ext cx="8462962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Training a HMM</a:t>
            </a:r>
          </a:p>
        </p:txBody>
      </p:sp>
      <p:sp>
        <p:nvSpPr>
          <p:cNvPr id="101378" name="Content Placeholder 2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 dirty="0"/>
              <a:t>Baum-Welch </a:t>
            </a:r>
            <a:r>
              <a:rPr lang="en-US" b="0" dirty="0"/>
              <a:t>unsupervised learning </a:t>
            </a:r>
            <a:r>
              <a:rPr b="0" dirty="0"/>
              <a:t>algorithm (Expectation Maximization)</a:t>
            </a:r>
            <a:endParaRPr lang="en-US" b="0" dirty="0"/>
          </a:p>
          <a:p>
            <a:pPr indent="-342900">
              <a:buFont typeface="Wingdings" charset="2"/>
              <a:buChar char="l"/>
            </a:pPr>
            <a:r>
              <a:rPr lang="it-IT" b="0" dirty="0"/>
              <a:t>ML </a:t>
            </a:r>
            <a:r>
              <a:rPr lang="it-IT" b="0" dirty="0" err="1"/>
              <a:t>Estimates</a:t>
            </a:r>
            <a:r>
              <a:rPr lang="it-IT" b="0" dirty="0"/>
              <a:t> of the </a:t>
            </a:r>
            <a:r>
              <a:rPr lang="it-IT" b="0" dirty="0" err="1"/>
              <a:t>probabilities</a:t>
            </a:r>
            <a:endParaRPr b="0" dirty="0"/>
          </a:p>
          <a:p>
            <a:pPr indent="-342900">
              <a:buFont typeface="Wingdings" charset="2"/>
              <a:buChar char="l"/>
            </a:pPr>
            <a:endParaRPr b="0" i="1" dirty="0">
              <a:latin typeface="Times New Roman"/>
              <a:sym typeface="Symbo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ShapeType="1"/>
          </p:cNvSpPr>
          <p:nvPr>
            <p:ph type="ctrTitle" sz="quarter"/>
          </p:nvPr>
        </p:nvSpPr>
        <p:spPr>
          <a:xfrm>
            <a:off x="2209800" y="1676400"/>
            <a:ext cx="8638728" cy="13716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sz="4400"/>
              <a:t>Hidden Markov Models for Part of Speech Tagging</a:t>
            </a:r>
          </a:p>
        </p:txBody>
      </p:sp>
      <p:sp>
        <p:nvSpPr>
          <p:cNvPr id="103426" name="Subtitle 3"/>
          <p:cNvSpPr>
            <a:spLocks noGrp="1" noChangeShapeType="1"/>
          </p:cNvSpPr>
          <p:nvPr>
            <p:ph type="subTitle" sz="quarter" idx="1"/>
          </p:nvPr>
        </p:nvSpPr>
        <p:spPr>
          <a:xfrm>
            <a:off x="3581400" y="4114800"/>
            <a:ext cx="6400800" cy="17526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Part of speech tagging</a:t>
            </a:r>
          </a:p>
        </p:txBody>
      </p:sp>
      <p:sp>
        <p:nvSpPr>
          <p:cNvPr id="105474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>
                <a:latin typeface="Calibri" panose="020F0502020204030204" pitchFamily="34" charset="0"/>
                <a:cs typeface="Calibri" panose="020F0502020204030204" pitchFamily="34" charset="0"/>
              </a:rPr>
              <a:t>8 (ish) traditional English parts of speech</a:t>
            </a:r>
          </a:p>
          <a:p>
            <a:pPr lvl="1" indent="-285750"/>
            <a:r>
              <a:rPr lang="ja-JP" b="0">
                <a:latin typeface="Calibri" panose="020F0502020204030204" pitchFamily="34" charset="0"/>
                <a:cs typeface="Calibri" panose="020F0502020204030204" pitchFamily="34" charset="0"/>
              </a:rPr>
              <a:t>Noun, verb, adjective, preposition, adverb, article, interjection, pronoun, conjunction, etc.</a:t>
            </a:r>
          </a:p>
          <a:p>
            <a:pPr lvl="1" indent="-285750"/>
            <a:r>
              <a:rPr lang="ja-JP" b="0">
                <a:latin typeface="Calibri" panose="020F0502020204030204" pitchFamily="34" charset="0"/>
                <a:cs typeface="Calibri" panose="020F0502020204030204" pitchFamily="34" charset="0"/>
              </a:rPr>
              <a:t>This idea has been around for over 2000 years (Dionysius Thrax of Alexandria, c. 100 B.C.)</a:t>
            </a:r>
          </a:p>
          <a:p>
            <a:pPr lvl="1" indent="-285750"/>
            <a:r>
              <a:rPr lang="ja-JP" b="0">
                <a:latin typeface="Calibri" panose="020F0502020204030204" pitchFamily="34" charset="0"/>
                <a:cs typeface="Calibri" panose="020F0502020204030204" pitchFamily="34" charset="0"/>
              </a:rPr>
              <a:t>Called: parts-of-speech, lexical category, word classes, morphological classes, lexical tags, POS</a:t>
            </a:r>
          </a:p>
          <a:p>
            <a:pPr lvl="1" indent="-285750"/>
            <a:r>
              <a:rPr lang="ja-JP" b="0">
                <a:latin typeface="Calibri" panose="020F0502020204030204" pitchFamily="34" charset="0"/>
                <a:cs typeface="Calibri" panose="020F0502020204030204" pitchFamily="34" charset="0"/>
              </a:rPr>
              <a:t>We’ll use POS most frequently</a:t>
            </a:r>
          </a:p>
          <a:p>
            <a:pPr lvl="1" indent="-285750"/>
            <a:r>
              <a:rPr lang="ja-JP" b="0">
                <a:latin typeface="Calibri" panose="020F0502020204030204" pitchFamily="34" charset="0"/>
                <a:cs typeface="Calibri" panose="020F0502020204030204" pitchFamily="34" charset="0"/>
              </a:rPr>
              <a:t>Assuming that you know what these are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POS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A439B-8C09-344B-8C3B-2931529E8FAB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1239920"/>
            <a:ext cx="9601200" cy="5294235"/>
          </a:xfrm>
          <a:prstGeom prst="rect">
            <a:avLst/>
          </a:prstGeom>
        </p:spPr>
        <p:txBody>
          <a:bodyPr/>
          <a:lstStyle>
            <a:lvl1pPr marL="267891" indent="-267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471488" indent="-203597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675085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3pPr>
            <a:lvl4pPr marL="803672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 b="0">
                <a:solidFill>
                  <a:schemeClr val="tx1"/>
                </a:solidFill>
                <a:latin typeface="Calibri" pitchFamily="34" charset="0"/>
              </a:defRPr>
            </a:lvl4pPr>
            <a:lvl5pPr marL="942975" indent="-13930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600" b="0">
                <a:solidFill>
                  <a:schemeClr val="tx1"/>
                </a:solidFill>
                <a:latin typeface="Calibri" pitchFamily="34" charset="0"/>
              </a:defRPr>
            </a:lvl5pPr>
            <a:lvl6pPr marL="1060847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6pPr>
            <a:lvl7pPr marL="1253729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7pPr>
            <a:lvl8pPr marL="1446610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8pPr>
            <a:lvl9pPr marL="1639491" indent="-964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844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it-IT" kern="0" dirty="0"/>
              <a:t>N		noun  		</a:t>
            </a:r>
            <a:r>
              <a:rPr lang="en-US" altLang="it-IT" i="1" kern="0" dirty="0"/>
              <a:t>chair, bandwidth, pacing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it-IT" kern="0" dirty="0"/>
              <a:t>V		verb		</a:t>
            </a:r>
            <a:r>
              <a:rPr lang="en-US" altLang="it-IT" i="1" kern="0" dirty="0"/>
              <a:t>study, debate, munch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it-IT" kern="0" dirty="0"/>
              <a:t>ADJ		adj		</a:t>
            </a:r>
            <a:r>
              <a:rPr lang="en-US" altLang="it-IT" i="1" kern="0" dirty="0"/>
              <a:t>purple, tall, ridiculous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it-IT" kern="0" dirty="0"/>
              <a:t>ADV		adverb		</a:t>
            </a:r>
            <a:r>
              <a:rPr lang="en-US" altLang="it-IT" i="1" kern="0" dirty="0"/>
              <a:t>unfortunately, slowly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it-IT" kern="0" dirty="0"/>
              <a:t>P		preposition	</a:t>
            </a:r>
            <a:r>
              <a:rPr lang="en-US" altLang="it-IT" i="1" kern="0" dirty="0"/>
              <a:t>of, by, to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it-IT" kern="0" dirty="0"/>
              <a:t>PRO		pronoun	</a:t>
            </a:r>
            <a:r>
              <a:rPr lang="en-US" altLang="it-IT" i="1" kern="0" dirty="0"/>
              <a:t>I, me, mine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it-IT" kern="0" dirty="0"/>
              <a:t>DET		determiner	</a:t>
            </a:r>
            <a:r>
              <a:rPr lang="en-US" altLang="it-IT" i="1" kern="0" dirty="0"/>
              <a:t>the, a, that, those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POS Tagging example</a:t>
            </a:r>
          </a:p>
        </p:txBody>
      </p:sp>
      <p:sp>
        <p:nvSpPr>
          <p:cNvPr id="109570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lnSpc>
                <a:spcPct val="90000"/>
              </a:lnSpc>
              <a:buNone/>
            </a:pPr>
            <a:r>
              <a:rPr sz="2000" dirty="0"/>
              <a:t>			</a:t>
            </a:r>
            <a:r>
              <a:rPr dirty="0"/>
              <a:t>WORD	tag</a:t>
            </a:r>
          </a:p>
          <a:p>
            <a:pPr indent="-342900">
              <a:lnSpc>
                <a:spcPct val="90000"/>
              </a:lnSpc>
              <a:buNone/>
            </a:pPr>
            <a:endParaRPr lang="en-US" dirty="0"/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the		DET</a:t>
            </a:r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koala		N</a:t>
            </a:r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put 		V</a:t>
            </a:r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the 		DET</a:t>
            </a:r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keys		N</a:t>
            </a:r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on		P</a:t>
            </a:r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the		DET</a:t>
            </a:r>
          </a:p>
          <a:p>
            <a:pPr indent="-342900">
              <a:lnSpc>
                <a:spcPct val="90000"/>
              </a:lnSpc>
              <a:buNone/>
            </a:pPr>
            <a:r>
              <a:rPr b="1" dirty="0"/>
              <a:t>			table		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POS Tagging</a:t>
            </a:r>
          </a:p>
        </p:txBody>
      </p:sp>
      <p:sp>
        <p:nvSpPr>
          <p:cNvPr id="111618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8964488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b="0" dirty="0"/>
              <a:t>Words often have more than one POS: </a:t>
            </a:r>
            <a:r>
              <a:rPr b="0" i="1" dirty="0">
                <a:solidFill>
                  <a:srgbClr val="C00000"/>
                </a:solidFill>
              </a:rPr>
              <a:t>back</a:t>
            </a:r>
          </a:p>
          <a:p>
            <a:pPr lvl="1" indent="-285750"/>
            <a:r>
              <a:rPr b="0" dirty="0"/>
              <a:t>The </a:t>
            </a:r>
            <a:r>
              <a:rPr b="0" i="1" dirty="0">
                <a:solidFill>
                  <a:srgbClr val="C00000"/>
                </a:solidFill>
              </a:rPr>
              <a:t>back</a:t>
            </a:r>
            <a:r>
              <a:rPr b="0" dirty="0"/>
              <a:t> door = JJ</a:t>
            </a:r>
          </a:p>
          <a:p>
            <a:pPr lvl="1" indent="-285750"/>
            <a:r>
              <a:rPr b="0" dirty="0"/>
              <a:t>On my </a:t>
            </a:r>
            <a:r>
              <a:rPr b="0" i="1" dirty="0">
                <a:solidFill>
                  <a:srgbClr val="C00000"/>
                </a:solidFill>
              </a:rPr>
              <a:t>back</a:t>
            </a:r>
            <a:r>
              <a:rPr b="0" dirty="0"/>
              <a:t> = NN</a:t>
            </a:r>
          </a:p>
          <a:p>
            <a:pPr lvl="1" indent="-285750"/>
            <a:r>
              <a:rPr b="0" dirty="0"/>
              <a:t>Win the voters </a:t>
            </a:r>
            <a:r>
              <a:rPr b="0" i="1" dirty="0">
                <a:solidFill>
                  <a:srgbClr val="C00000"/>
                </a:solidFill>
              </a:rPr>
              <a:t>back</a:t>
            </a:r>
            <a:r>
              <a:rPr b="0" dirty="0"/>
              <a:t> = RB</a:t>
            </a:r>
          </a:p>
          <a:p>
            <a:pPr lvl="1" indent="-285750"/>
            <a:r>
              <a:rPr b="0" dirty="0"/>
              <a:t>Promised to </a:t>
            </a:r>
            <a:r>
              <a:rPr b="0" i="1" dirty="0">
                <a:solidFill>
                  <a:srgbClr val="C00000"/>
                </a:solidFill>
              </a:rPr>
              <a:t>back</a:t>
            </a:r>
            <a:r>
              <a:rPr b="0" dirty="0"/>
              <a:t> the bill = VB</a:t>
            </a:r>
          </a:p>
          <a:p>
            <a:pPr indent="-342900">
              <a:buFont typeface="Wingdings" charset="2"/>
              <a:buChar char="l"/>
            </a:pPr>
            <a:r>
              <a:rPr b="0" dirty="0"/>
              <a:t>The POS tagging problem is to determine the POS tag for a particular instance of a word.</a:t>
            </a:r>
          </a:p>
        </p:txBody>
      </p:sp>
      <p:sp>
        <p:nvSpPr>
          <p:cNvPr id="111619" name="Text Box 4"/>
          <p:cNvSpPr txBox="1">
            <a:spLocks noGrp="1" noChangeShapeType="1"/>
          </p:cNvSpPr>
          <p:nvPr/>
        </p:nvSpPr>
        <p:spPr>
          <a:xfrm>
            <a:off x="2362200" y="6540501"/>
            <a:ext cx="373380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rPr>
                <a:latin typeface="Tw Cen MT"/>
              </a:rPr>
              <a:t>These examples from Dekang Lin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pPr>
              <a:lnSpc>
                <a:spcPct val="90000"/>
              </a:lnSpc>
            </a:pPr>
            <a:r>
              <a:rPr sz="3600"/>
              <a:t>POS tagging as a sequence classification task</a:t>
            </a:r>
          </a:p>
        </p:txBody>
      </p:sp>
      <p:sp>
        <p:nvSpPr>
          <p:cNvPr id="113666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lang="ja-JP" b="0" dirty="0">
                <a:latin typeface="Calibri" panose="020F0502020204030204" pitchFamily="34" charset="0"/>
                <a:cs typeface="Calibri" panose="020F0502020204030204" pitchFamily="34" charset="0"/>
              </a:rPr>
              <a:t>We are given a sentence (an “observation” or “sequence of observations”)</a:t>
            </a:r>
          </a:p>
          <a:p>
            <a:pPr lvl="1" indent="-285750">
              <a:lnSpc>
                <a:spcPct val="90000"/>
              </a:lnSpc>
            </a:pPr>
            <a:r>
              <a:rPr 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Varenne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expected to race tomorrow</a:t>
            </a:r>
          </a:p>
          <a:p>
            <a:pPr lvl="1" indent="-285750">
              <a:lnSpc>
                <a:spcPct val="9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She promised to back the bill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lang="ja-JP" b="0" dirty="0">
                <a:latin typeface="Calibri" panose="020F0502020204030204" pitchFamily="34" charset="0"/>
                <a:cs typeface="Calibri" panose="020F0502020204030204" pitchFamily="34" charset="0"/>
              </a:rPr>
              <a:t>What is the best sequence of tags which corresponds to this sequence of observations?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lang="ja-JP" b="0" dirty="0">
                <a:latin typeface="Calibri" panose="020F0502020204030204" pitchFamily="34" charset="0"/>
                <a:cs typeface="Calibri" panose="020F0502020204030204" pitchFamily="34" charset="0"/>
              </a:rPr>
              <a:t>Probabilistic view:</a:t>
            </a:r>
          </a:p>
          <a:p>
            <a:pPr lvl="1" indent="-285750">
              <a:lnSpc>
                <a:spcPct val="9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Consider all possible sequences of tags</a:t>
            </a:r>
          </a:p>
          <a:p>
            <a:pPr lvl="1" indent="-285750">
              <a:lnSpc>
                <a:spcPct val="9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Out of this universe of sequences, choose the tag sequence which is most probable given the observation sequence of </a:t>
            </a:r>
            <a:r>
              <a:rPr lang="ja-JP" b="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words </a:t>
            </a:r>
            <a:r>
              <a:rPr lang="ja-JP" b="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b="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2198688" y="0"/>
            <a:ext cx="8469312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5400"/>
              <a:t>Markov Chain for weather</a:t>
            </a:r>
          </a:p>
        </p:txBody>
      </p:sp>
      <p:pic>
        <p:nvPicPr>
          <p:cNvPr id="26626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0" y="1219200"/>
            <a:ext cx="762476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Getting to HMM</a:t>
            </a:r>
          </a:p>
        </p:txBody>
      </p:sp>
      <p:sp>
        <p:nvSpPr>
          <p:cNvPr id="115714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9684568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b="0"/>
              <a:t>We want, out of all sequences of </a:t>
            </a:r>
            <a:r>
              <a:rPr b="0" i="1">
                <a:latin typeface="Times New Roman"/>
              </a:rPr>
              <a:t>n</a:t>
            </a:r>
            <a:r>
              <a:rPr b="0"/>
              <a:t> tags </a:t>
            </a:r>
            <a:r>
              <a:rPr b="0" i="1">
                <a:latin typeface="Times New Roman"/>
              </a:rPr>
              <a:t>t</a:t>
            </a:r>
            <a:r>
              <a:rPr b="0" baseline="-25000">
                <a:latin typeface="Times New Roman"/>
              </a:rPr>
              <a:t>1</a:t>
            </a:r>
            <a:r>
              <a:rPr b="0">
                <a:latin typeface="Times New Roman"/>
              </a:rPr>
              <a:t>…</a:t>
            </a:r>
            <a:r>
              <a:rPr b="0" i="1">
                <a:latin typeface="Times New Roman"/>
              </a:rPr>
              <a:t>t</a:t>
            </a:r>
            <a:r>
              <a:rPr b="0" i="1" baseline="-25000">
                <a:latin typeface="Times New Roman"/>
              </a:rPr>
              <a:t>n</a:t>
            </a:r>
            <a:r>
              <a:rPr b="0"/>
              <a:t> the single tag sequence such that </a:t>
            </a:r>
            <a:r>
              <a:rPr b="0" i="1">
                <a:latin typeface="Times New Roman"/>
              </a:rPr>
              <a:t>P</a:t>
            </a:r>
            <a:r>
              <a:rPr b="0">
                <a:latin typeface="Times New Roman"/>
              </a:rPr>
              <a:t>(</a:t>
            </a:r>
            <a:r>
              <a:rPr b="0" i="1">
                <a:latin typeface="Times New Roman"/>
              </a:rPr>
              <a:t>t</a:t>
            </a:r>
            <a:r>
              <a:rPr b="0" baseline="-25000">
                <a:latin typeface="Times New Roman"/>
              </a:rPr>
              <a:t>1</a:t>
            </a:r>
            <a:r>
              <a:rPr b="0">
                <a:latin typeface="Times New Roman"/>
              </a:rPr>
              <a:t>…</a:t>
            </a:r>
            <a:r>
              <a:rPr b="0" i="1">
                <a:latin typeface="Times New Roman"/>
              </a:rPr>
              <a:t>t</a:t>
            </a:r>
            <a:r>
              <a:rPr b="0" i="1" baseline="-25000">
                <a:latin typeface="Times New Roman"/>
              </a:rPr>
              <a:t>n</a:t>
            </a:r>
            <a:r>
              <a:rPr b="0">
                <a:latin typeface="Times New Roman"/>
              </a:rPr>
              <a:t>|</a:t>
            </a:r>
            <a:r>
              <a:rPr b="0" i="1">
                <a:latin typeface="Times New Roman"/>
              </a:rPr>
              <a:t>w</a:t>
            </a:r>
            <a:r>
              <a:rPr b="0" baseline="-25000">
                <a:latin typeface="Times New Roman"/>
              </a:rPr>
              <a:t>1</a:t>
            </a:r>
            <a:r>
              <a:rPr b="0">
                <a:latin typeface="Times New Roman"/>
              </a:rPr>
              <a:t>…</a:t>
            </a:r>
            <a:r>
              <a:rPr b="0" i="1">
                <a:latin typeface="Times New Roman"/>
              </a:rPr>
              <a:t>w</a:t>
            </a:r>
            <a:r>
              <a:rPr b="0" i="1" baseline="-25000">
                <a:latin typeface="Times New Roman"/>
              </a:rPr>
              <a:t>n</a:t>
            </a:r>
            <a:r>
              <a:rPr b="0">
                <a:latin typeface="Times New Roman"/>
              </a:rPr>
              <a:t>)</a:t>
            </a:r>
            <a:r>
              <a:rPr lang="ja-JP" b="0"/>
              <a:t> is highest.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 b="0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lang="ja-JP" b="0"/>
              <a:t>Hat ^ means “our estimate of the best one”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rPr lang="en-US" b="0">
                <a:latin typeface="Times New Roman"/>
              </a:rPr>
              <a:t>argmax</a:t>
            </a:r>
            <a:r>
              <a:rPr lang="ja-JP" b="0" i="1" baseline="-25000">
                <a:latin typeface="Times New Roman"/>
              </a:rPr>
              <a:t>x</a:t>
            </a:r>
            <a:r>
              <a:rPr lang="en-US" b="0">
                <a:latin typeface="Times New Roman"/>
              </a:rPr>
              <a:t> </a:t>
            </a:r>
            <a:r>
              <a:rPr b="0" i="1">
                <a:latin typeface="Times New Roman"/>
              </a:rPr>
              <a:t>f</a:t>
            </a:r>
            <a:r>
              <a:rPr b="0">
                <a:latin typeface="Times New Roman"/>
              </a:rPr>
              <a:t>(</a:t>
            </a:r>
            <a:r>
              <a:rPr b="0" i="1">
                <a:latin typeface="Times New Roman"/>
              </a:rPr>
              <a:t>x</a:t>
            </a:r>
            <a:r>
              <a:rPr b="0">
                <a:latin typeface="Times New Roman"/>
              </a:rPr>
              <a:t>)</a:t>
            </a:r>
            <a:r>
              <a:rPr lang="ja-JP" b="0"/>
              <a:t> means “the </a:t>
            </a:r>
            <a:r>
              <a:rPr lang="en-US" b="0" i="1">
                <a:latin typeface="Times New Roman"/>
              </a:rPr>
              <a:t>x</a:t>
            </a:r>
            <a:r>
              <a:rPr lang="en-US" b="0"/>
              <a:t> such that </a:t>
            </a:r>
            <a:r>
              <a:rPr lang="en-US" b="0" i="1">
                <a:latin typeface="Times New Roman"/>
              </a:rPr>
              <a:t>f</a:t>
            </a:r>
            <a:r>
              <a:rPr lang="en-US" b="0">
                <a:latin typeface="Times New Roman"/>
              </a:rPr>
              <a:t>(</a:t>
            </a:r>
            <a:r>
              <a:rPr lang="en-US" b="0" i="1">
                <a:latin typeface="Times New Roman"/>
              </a:rPr>
              <a:t>x</a:t>
            </a:r>
            <a:r>
              <a:rPr lang="en-US" b="0">
                <a:latin typeface="Times New Roman"/>
              </a:rPr>
              <a:t>)</a:t>
            </a:r>
            <a:r>
              <a:rPr lang="ja-JP" b="0"/>
              <a:t> is maximized”</a:t>
            </a:r>
          </a:p>
        </p:txBody>
      </p:sp>
      <p:pic>
        <p:nvPicPr>
          <p:cNvPr id="115715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3672" y="2370273"/>
            <a:ext cx="5486400" cy="1481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Getting to HMM</a:t>
            </a:r>
          </a:p>
        </p:txBody>
      </p:sp>
      <p:sp>
        <p:nvSpPr>
          <p:cNvPr id="117762" name="Rectangle 3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t>This equation is guaranteed to give us the best tag sequence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endParaRPr lang="en-US"/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t>But how to make it operational? How to compute this value?</a:t>
            </a:r>
          </a:p>
          <a:p>
            <a:pPr indent="-342900">
              <a:lnSpc>
                <a:spcPct val="90000"/>
              </a:lnSpc>
              <a:buFont typeface="Wingdings" charset="2"/>
              <a:buChar char="l"/>
            </a:pPr>
            <a:r>
              <a:t>Intuition of Bayesian classification:</a:t>
            </a:r>
          </a:p>
          <a:p>
            <a:pPr lvl="1" indent="-285750">
              <a:lnSpc>
                <a:spcPct val="90000"/>
              </a:lnSpc>
            </a:pPr>
            <a:r>
              <a:t>Use Bayes rule to transform into a set of other probabilities that are easier to compute</a:t>
            </a:r>
          </a:p>
        </p:txBody>
      </p:sp>
      <p:pic>
        <p:nvPicPr>
          <p:cNvPr id="117763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7200" y="2136776"/>
            <a:ext cx="3657600" cy="98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Using Bayes Rule</a:t>
            </a:r>
          </a:p>
        </p:txBody>
      </p:sp>
      <p:pic>
        <p:nvPicPr>
          <p:cNvPr id="119810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5760" y="1484784"/>
            <a:ext cx="3829050" cy="1195387"/>
          </a:xfrm>
          <a:prstGeom prst="rect">
            <a:avLst/>
          </a:prstGeom>
          <a:noFill/>
        </p:spPr>
      </p:pic>
      <p:pic>
        <p:nvPicPr>
          <p:cNvPr id="119811" name="Picture 5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54760" y="2856383"/>
            <a:ext cx="4914900" cy="1397000"/>
          </a:xfrm>
          <a:prstGeom prst="rect">
            <a:avLst/>
          </a:prstGeom>
          <a:noFill/>
        </p:spPr>
      </p:pic>
      <p:pic>
        <p:nvPicPr>
          <p:cNvPr id="119812" name="Picture 6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97560" y="4532783"/>
            <a:ext cx="60579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Likelihood and prior</a:t>
            </a:r>
          </a:p>
        </p:txBody>
      </p:sp>
      <p:pic>
        <p:nvPicPr>
          <p:cNvPr id="121858" name="Picture 3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91744" y="1340768"/>
            <a:ext cx="5130800" cy="1624012"/>
          </a:xfrm>
          <a:prstGeom prst="rect">
            <a:avLst/>
          </a:prstGeom>
          <a:noFill/>
        </p:spPr>
      </p:pic>
      <p:pic>
        <p:nvPicPr>
          <p:cNvPr id="121859" name="Picture 4"/>
          <p:cNvPicPr>
            <a:picLocks noGrp="1" noChangeAspect="1"/>
          </p:cNvPicPr>
          <p:nvPr/>
        </p:nvPicPr>
        <p:blipFill>
          <a:blip r:embed="rId4"/>
          <a:srcRect t="13311"/>
          <a:stretch>
            <a:fillRect/>
          </a:stretch>
        </p:blipFill>
        <p:spPr>
          <a:xfrm>
            <a:off x="4020344" y="3031455"/>
            <a:ext cx="4025900" cy="946150"/>
          </a:xfrm>
          <a:prstGeom prst="rect">
            <a:avLst/>
          </a:prstGeom>
          <a:noFill/>
        </p:spPr>
      </p:pic>
      <p:pic>
        <p:nvPicPr>
          <p:cNvPr id="121860" name="Picture 5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4144" y="3931568"/>
            <a:ext cx="4254500" cy="1238250"/>
          </a:xfrm>
          <a:prstGeom prst="rect">
            <a:avLst/>
          </a:prstGeom>
          <a:noFill/>
        </p:spPr>
      </p:pic>
      <p:pic>
        <p:nvPicPr>
          <p:cNvPr id="121861" name="Picture 6"/>
          <p:cNvPicPr>
            <a:picLocks noGrp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96344" y="5074569"/>
            <a:ext cx="7797800" cy="981075"/>
          </a:xfrm>
          <a:prstGeom prst="rect">
            <a:avLst/>
          </a:prstGeom>
          <a:noFill/>
        </p:spPr>
      </p:pic>
      <p:sp>
        <p:nvSpPr>
          <p:cNvPr id="121862" name="Rectangle 7"/>
          <p:cNvSpPr>
            <a:spLocks noGrp="1" noChangeShapeType="1"/>
          </p:cNvSpPr>
          <p:nvPr/>
        </p:nvSpPr>
        <p:spPr>
          <a:xfrm>
            <a:off x="6306344" y="2788568"/>
            <a:ext cx="285750" cy="36933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t>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Two kinds of probabilities (1)</a:t>
            </a:r>
          </a:p>
        </p:txBody>
      </p:sp>
      <p:sp>
        <p:nvSpPr>
          <p:cNvPr id="123906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t>Tag transition probabilities </a:t>
            </a:r>
            <a:r>
              <a:rPr i="1">
                <a:latin typeface="Times New Roman"/>
              </a:rPr>
              <a:t>P</a:t>
            </a:r>
            <a:r>
              <a:rPr>
                <a:latin typeface="Times New Roman"/>
              </a:rPr>
              <a:t>(</a:t>
            </a:r>
            <a:r>
              <a:rPr i="1">
                <a:latin typeface="Times New Roman"/>
              </a:rPr>
              <a:t>t</a:t>
            </a:r>
            <a:r>
              <a:rPr i="1" baseline="-25000">
                <a:latin typeface="Times New Roman"/>
              </a:rPr>
              <a:t>i</a:t>
            </a:r>
            <a:r>
              <a:rPr>
                <a:latin typeface="Times New Roman"/>
              </a:rPr>
              <a:t>|</a:t>
            </a:r>
            <a:r>
              <a:rPr i="1">
                <a:latin typeface="Times New Roman"/>
              </a:rPr>
              <a:t>t</a:t>
            </a:r>
            <a:r>
              <a:rPr i="1" baseline="-25000">
                <a:latin typeface="Times New Roman"/>
              </a:rPr>
              <a:t>i</a:t>
            </a:r>
            <a:r>
              <a:rPr baseline="-25000">
                <a:latin typeface="Times New Roman"/>
              </a:rPr>
              <a:t>-1</a:t>
            </a:r>
            <a:r>
              <a:rPr>
                <a:latin typeface="Times New Roman"/>
              </a:rPr>
              <a:t>)</a:t>
            </a:r>
          </a:p>
          <a:p>
            <a:pPr lvl="1" indent="-285750"/>
            <a:r>
              <a:t>Determiners likely to precede adjs and nouns</a:t>
            </a:r>
          </a:p>
          <a:p>
            <a:pPr lvl="2" indent="-228600">
              <a:lnSpc>
                <a:spcPct val="90000"/>
              </a:lnSpc>
            </a:pPr>
            <a:r>
              <a:t>That/DT flight/NN</a:t>
            </a:r>
          </a:p>
          <a:p>
            <a:pPr lvl="2" indent="-228600">
              <a:lnSpc>
                <a:spcPct val="90000"/>
              </a:lnSpc>
            </a:pPr>
            <a:r>
              <a:t>The/DT yellow/JJ hat/NN</a:t>
            </a:r>
          </a:p>
          <a:p>
            <a:pPr lvl="2" indent="-228600"/>
            <a:r>
              <a:t>So we expect </a:t>
            </a:r>
            <a:r>
              <a:rPr i="1">
                <a:latin typeface="Times New Roman"/>
              </a:rPr>
              <a:t>P</a:t>
            </a:r>
            <a:r>
              <a:t>(NN|DT) and </a:t>
            </a:r>
            <a:r>
              <a:rPr i="1">
                <a:latin typeface="Times New Roman"/>
              </a:rPr>
              <a:t>P</a:t>
            </a:r>
            <a:r>
              <a:t>(JJ|DT) to be high</a:t>
            </a:r>
          </a:p>
          <a:p>
            <a:pPr lvl="2" indent="-228600"/>
            <a:r>
              <a:t>But </a:t>
            </a:r>
            <a:r>
              <a:rPr i="1">
                <a:latin typeface="Times New Roman"/>
              </a:rPr>
              <a:t>P</a:t>
            </a:r>
            <a:r>
              <a:t>(DT|JJ) to be low</a:t>
            </a:r>
          </a:p>
          <a:p>
            <a:pPr lvl="1" indent="-285750"/>
            <a:r>
              <a:t>Compute </a:t>
            </a:r>
            <a:r>
              <a:rPr i="1">
                <a:latin typeface="Times New Roman"/>
              </a:rPr>
              <a:t>P</a:t>
            </a:r>
            <a:r>
              <a:t>(NN|DT) by counting in a labeled corpus:</a:t>
            </a:r>
          </a:p>
        </p:txBody>
      </p:sp>
      <p:pic>
        <p:nvPicPr>
          <p:cNvPr id="123907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2400" y="4343401"/>
            <a:ext cx="2971800" cy="877887"/>
          </a:xfrm>
          <a:prstGeom prst="rect">
            <a:avLst/>
          </a:prstGeom>
          <a:noFill/>
        </p:spPr>
      </p:pic>
      <p:pic>
        <p:nvPicPr>
          <p:cNvPr id="123908" name="Picture 5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95600" y="5410200"/>
            <a:ext cx="6470650" cy="93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Two kinds of probabilities (2)</a:t>
            </a:r>
          </a:p>
        </p:txBody>
      </p:sp>
      <p:sp>
        <p:nvSpPr>
          <p:cNvPr id="125954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dirty="0"/>
              <a:t>Word likelihood probabilities </a:t>
            </a:r>
            <a:r>
              <a:rPr i="1" dirty="0">
                <a:latin typeface="Times New Roman"/>
              </a:rPr>
              <a:t>P</a:t>
            </a:r>
            <a:r>
              <a:rPr dirty="0">
                <a:latin typeface="Times New Roman"/>
              </a:rPr>
              <a:t>(</a:t>
            </a:r>
            <a:r>
              <a:rPr i="1" dirty="0" err="1">
                <a:latin typeface="Times New Roman"/>
              </a:rPr>
              <a:t>w</a:t>
            </a:r>
            <a:r>
              <a:rPr i="1" baseline="-25000" dirty="0" err="1">
                <a:latin typeface="Times New Roman"/>
              </a:rPr>
              <a:t>i</a:t>
            </a:r>
            <a:r>
              <a:rPr dirty="0" err="1">
                <a:latin typeface="Times New Roman"/>
              </a:rPr>
              <a:t>|</a:t>
            </a:r>
            <a:r>
              <a:rPr i="1" dirty="0" err="1">
                <a:latin typeface="Times New Roman"/>
              </a:rPr>
              <a:t>t</a:t>
            </a:r>
            <a:r>
              <a:rPr i="1" baseline="-25000" dirty="0" err="1">
                <a:latin typeface="Times New Roman"/>
              </a:rPr>
              <a:t>i</a:t>
            </a:r>
            <a:r>
              <a:rPr dirty="0">
                <a:latin typeface="Times New Roman"/>
              </a:rPr>
              <a:t>)</a:t>
            </a:r>
          </a:p>
          <a:p>
            <a:pPr lvl="1" indent="-285750"/>
            <a:r>
              <a:rPr dirty="0"/>
              <a:t>VBZ (3sg Pres verb) likely to be “is”</a:t>
            </a:r>
          </a:p>
          <a:p>
            <a:pPr lvl="1" indent="-285750"/>
            <a:r>
              <a:rPr dirty="0"/>
              <a:t>Compute </a:t>
            </a:r>
            <a:r>
              <a:rPr i="1" dirty="0">
                <a:latin typeface="Times New Roman"/>
              </a:rPr>
              <a:t>P</a:t>
            </a:r>
            <a:r>
              <a:rPr lang="ja-JP">
                <a:latin typeface="Times New Roman"/>
              </a:rPr>
              <a:t>(is|VBZ)</a:t>
            </a:r>
            <a:r>
              <a:rPr lang="en-US" dirty="0"/>
              <a:t> by counting in a labeled corpus:</a:t>
            </a:r>
          </a:p>
        </p:txBody>
      </p:sp>
      <p:pic>
        <p:nvPicPr>
          <p:cNvPr id="125955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62400" y="2971800"/>
            <a:ext cx="3600450" cy="1250950"/>
          </a:xfrm>
          <a:prstGeom prst="rect">
            <a:avLst/>
          </a:prstGeom>
          <a:noFill/>
        </p:spPr>
      </p:pic>
      <p:pic>
        <p:nvPicPr>
          <p:cNvPr id="125956" name="Picture 5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4419600"/>
            <a:ext cx="7575550" cy="107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lang="ja-JP"/>
              <a:t>An Example: the verb “race”</a:t>
            </a:r>
          </a:p>
        </p:txBody>
      </p:sp>
      <p:sp>
        <p:nvSpPr>
          <p:cNvPr id="128002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marL="457200" indent="-457200">
              <a:lnSpc>
                <a:spcPct val="150000"/>
              </a:lnSpc>
            </a:pPr>
            <a:r>
              <a:rPr lang="it-IT" b="0" dirty="0">
                <a:latin typeface="Calibri" panose="020F0502020204030204" pitchFamily="34" charset="0"/>
                <a:cs typeface="Calibri" panose="020F0502020204030204" pitchFamily="34" charset="0"/>
              </a:rPr>
              <a:t>Varenne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NNP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is/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VBZ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expected/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VBN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to/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b="0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tomorrow/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People/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NNS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continue/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to/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inquire/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the/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reason/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for/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the/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0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for/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outer/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JJ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space/</a:t>
            </a:r>
            <a:r>
              <a:rPr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</a:t>
            </a:r>
          </a:p>
          <a:p>
            <a:pPr marL="457200" indent="-457200">
              <a:lnSpc>
                <a:spcPct val="150000"/>
              </a:lnSpc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How do we pick the right tag?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lnSpc>
                <a:spcPct val="15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224393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lang="ja-JP">
                <a:latin typeface="Tw Cen MT Condensed" panose="020B0606020104020203" pitchFamily="34" charset="0"/>
              </a:rPr>
              <a:t>Disambiguating “race”</a:t>
            </a:r>
          </a:p>
        </p:txBody>
      </p:sp>
      <p:pic>
        <p:nvPicPr>
          <p:cNvPr id="130050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5376" y="1752600"/>
            <a:ext cx="7540625" cy="1917700"/>
          </a:xfrm>
          <a:prstGeom prst="rect">
            <a:avLst/>
          </a:prstGeom>
          <a:noFill/>
        </p:spPr>
      </p:pic>
      <p:pic>
        <p:nvPicPr>
          <p:cNvPr id="130051" name="Picture 5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5376" y="4038600"/>
            <a:ext cx="7540625" cy="19177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7D482-DC7F-43A2-8583-CF3413FD4B8D}"/>
              </a:ext>
            </a:extLst>
          </p:cNvPr>
          <p:cNvSpPr txBox="1"/>
          <p:nvPr/>
        </p:nvSpPr>
        <p:spPr bwMode="auto">
          <a:xfrm>
            <a:off x="2567608" y="3284985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err="1">
                <a:latin typeface="+mn-lt"/>
              </a:rPr>
              <a:t>Varenne</a:t>
            </a:r>
            <a:endParaRPr lang="it-IT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01B15-1C2C-487C-8FD7-B3E25C8D2973}"/>
              </a:ext>
            </a:extLst>
          </p:cNvPr>
          <p:cNvSpPr txBox="1"/>
          <p:nvPr/>
        </p:nvSpPr>
        <p:spPr bwMode="auto">
          <a:xfrm>
            <a:off x="2567608" y="5495653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err="1">
                <a:latin typeface="+mn-lt"/>
              </a:rPr>
              <a:t>Varenne</a:t>
            </a:r>
            <a:endParaRPr lang="it-IT" sz="2400" dirty="0"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ML Estimation</a:t>
            </a:r>
          </a:p>
        </p:txBody>
      </p:sp>
      <p:sp>
        <p:nvSpPr>
          <p:cNvPr id="132098" name="Rectangle 3"/>
          <p:cNvSpPr>
            <a:spLocks noGrp="1" noChangeShapeType="1"/>
          </p:cNvSpPr>
          <p:nvPr>
            <p:ph idx="1"/>
          </p:nvPr>
        </p:nvSpPr>
        <p:spPr>
          <a:xfrm>
            <a:off x="1676400" y="4293096"/>
            <a:ext cx="9601200" cy="1737004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marL="0">
              <a:lnSpc>
                <a:spcPct val="90000"/>
              </a:lnSpc>
              <a:buNone/>
            </a:pPr>
            <a:r>
              <a:rPr sz="2600" b="0" i="1" dirty="0">
                <a:latin typeface="Times New Roman"/>
              </a:rPr>
              <a:t>P</a:t>
            </a:r>
            <a:r>
              <a:rPr sz="2600" b="0" dirty="0"/>
              <a:t>(VB|TO)</a:t>
            </a:r>
            <a:r>
              <a:rPr sz="2600" b="0" i="1" dirty="0">
                <a:latin typeface="Times New Roman"/>
              </a:rPr>
              <a:t>P</a:t>
            </a:r>
            <a:r>
              <a:rPr sz="2600" b="0" dirty="0"/>
              <a:t>(</a:t>
            </a:r>
            <a:r>
              <a:rPr sz="2600" b="0" dirty="0" err="1"/>
              <a:t>race|VB</a:t>
            </a:r>
            <a:r>
              <a:rPr sz="2600" b="0" dirty="0"/>
              <a:t>)</a:t>
            </a:r>
            <a:r>
              <a:rPr sz="2600" b="0" i="1" dirty="0"/>
              <a:t>P</a:t>
            </a:r>
            <a:r>
              <a:rPr sz="2600" b="0" dirty="0"/>
              <a:t>(NR|VB) = .00000027</a:t>
            </a:r>
          </a:p>
          <a:p>
            <a:pPr marL="0">
              <a:lnSpc>
                <a:spcPct val="90000"/>
              </a:lnSpc>
              <a:buNone/>
            </a:pPr>
            <a:r>
              <a:rPr sz="2600" b="0" i="1" dirty="0">
                <a:latin typeface="Times New Roman"/>
              </a:rPr>
              <a:t>P</a:t>
            </a:r>
            <a:r>
              <a:rPr sz="2600" b="0" dirty="0"/>
              <a:t>(NN|TO)</a:t>
            </a:r>
            <a:r>
              <a:rPr sz="2600" b="0" i="1" dirty="0">
                <a:latin typeface="Times New Roman"/>
              </a:rPr>
              <a:t>P</a:t>
            </a:r>
            <a:r>
              <a:rPr sz="2600" b="0" dirty="0"/>
              <a:t>(</a:t>
            </a:r>
            <a:r>
              <a:rPr sz="2600" b="0" dirty="0" err="1"/>
              <a:t>race|NN</a:t>
            </a:r>
            <a:r>
              <a:rPr sz="2600" b="0" dirty="0"/>
              <a:t>)</a:t>
            </a:r>
            <a:r>
              <a:rPr sz="2600" b="0" i="1" dirty="0">
                <a:latin typeface="Times New Roman"/>
              </a:rPr>
              <a:t>P</a:t>
            </a:r>
            <a:r>
              <a:rPr sz="2600" b="0" dirty="0"/>
              <a:t>(NR|NN) =.00000000032</a:t>
            </a:r>
          </a:p>
          <a:p>
            <a:pPr marL="0">
              <a:lnSpc>
                <a:spcPct val="90000"/>
              </a:lnSpc>
              <a:buNone/>
            </a:pPr>
            <a:endParaRPr lang="en-US" sz="2600" b="0" dirty="0"/>
          </a:p>
          <a:p>
            <a:pPr marL="0">
              <a:lnSpc>
                <a:spcPct val="90000"/>
              </a:lnSpc>
              <a:buNone/>
            </a:pPr>
            <a:r>
              <a:rPr sz="2600" b="0" dirty="0"/>
              <a:t>So we (correctly) choose the </a:t>
            </a:r>
            <a:r>
              <a:rPr sz="2600" b="0" dirty="0">
                <a:solidFill>
                  <a:srgbClr val="C00000"/>
                </a:solidFill>
              </a:rPr>
              <a:t>verb</a:t>
            </a:r>
            <a:r>
              <a:rPr sz="2600" b="0" dirty="0"/>
              <a:t> reading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A6FD5F-432F-E24A-BB47-76BF3CF5B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44711"/>
              </p:ext>
            </p:extLst>
          </p:nvPr>
        </p:nvGraphicFramePr>
        <p:xfrm>
          <a:off x="1659411" y="1399337"/>
          <a:ext cx="6944320" cy="224942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72160">
                  <a:extLst>
                    <a:ext uri="{9D8B030D-6E8A-4147-A177-3AD203B41FA5}">
                      <a16:colId xmlns:a16="http://schemas.microsoft.com/office/drawing/2014/main" val="373880316"/>
                    </a:ext>
                  </a:extLst>
                </a:gridCol>
                <a:gridCol w="3472160">
                  <a:extLst>
                    <a:ext uri="{9D8B030D-6E8A-4147-A177-3AD203B41FA5}">
                      <a16:colId xmlns:a16="http://schemas.microsoft.com/office/drawing/2014/main" val="542518378"/>
                    </a:ext>
                  </a:extLst>
                </a:gridCol>
              </a:tblGrid>
              <a:tr h="58732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) = .00047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VB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altLang="it-IT" sz="2400" b="0" dirty="0">
                          <a:latin typeface="+mj-lt"/>
                          <a:cs typeface="Calibri" panose="020F0502020204030204" pitchFamily="34" charset="0"/>
                        </a:rPr>
                        <a:t>) = 0.83</a:t>
                      </a:r>
                      <a:endParaRPr lang="it-IT" sz="24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Transition</a:t>
                      </a:r>
                      <a:r>
                        <a:rPr 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</a:t>
                      </a:r>
                      <a:endParaRPr lang="it-IT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22916"/>
                  </a:ext>
                </a:extLst>
              </a:tr>
              <a:tr h="58732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</a:t>
                      </a:r>
                      <a:r>
                        <a:rPr lang="en-US" altLang="it-IT" sz="2400" b="0" dirty="0" err="1">
                          <a:latin typeface="+mj-lt"/>
                        </a:rPr>
                        <a:t>|</a:t>
                      </a:r>
                      <a:r>
                        <a:rPr lang="en-US" alt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</a:t>
                      </a:r>
                      <a:r>
                        <a:rPr lang="en-US" altLang="it-IT" sz="2400" b="0" dirty="0">
                          <a:latin typeface="+mj-lt"/>
                        </a:rPr>
                        <a:t>) = 0.00057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</a:t>
                      </a:r>
                      <a:r>
                        <a:rPr lang="en-US" altLang="it-IT" sz="2400" b="0" dirty="0" err="1">
                          <a:latin typeface="+mj-lt"/>
                        </a:rPr>
                        <a:t>|</a:t>
                      </a:r>
                      <a:r>
                        <a:rPr lang="en-US" alt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VB</a:t>
                      </a:r>
                      <a:r>
                        <a:rPr lang="en-US" altLang="it-IT" sz="2400" b="0" dirty="0">
                          <a:latin typeface="+mj-lt"/>
                        </a:rPr>
                        <a:t>) = 0.00012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Emission</a:t>
                      </a:r>
                      <a:r>
                        <a:rPr 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</a:t>
                      </a:r>
                      <a:endParaRPr lang="it-IT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92905"/>
                  </a:ext>
                </a:extLst>
              </a:tr>
              <a:tr h="58732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r>
                        <a:rPr lang="en-US" altLang="it-IT" sz="2400" b="0" dirty="0">
                          <a:latin typeface="+mj-lt"/>
                        </a:rPr>
                        <a:t>|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VB</a:t>
                      </a:r>
                      <a:r>
                        <a:rPr lang="en-US" altLang="it-IT" sz="2400" b="0" dirty="0">
                          <a:latin typeface="+mj-lt"/>
                        </a:rPr>
                        <a:t>) = 0.0027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None/>
                      </a:pPr>
                      <a:r>
                        <a:rPr lang="en-US" altLang="it-IT" sz="2400" b="0" i="1" dirty="0">
                          <a:latin typeface="+mj-lt"/>
                        </a:rPr>
                        <a:t>P</a:t>
                      </a:r>
                      <a:r>
                        <a:rPr lang="en-US" altLang="it-IT" sz="2400" b="0" dirty="0">
                          <a:latin typeface="+mj-lt"/>
                        </a:rPr>
                        <a:t>(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r>
                        <a:rPr lang="en-US" altLang="it-IT" sz="2400" b="0" dirty="0">
                          <a:latin typeface="+mj-lt"/>
                        </a:rPr>
                        <a:t>|</a:t>
                      </a:r>
                      <a:r>
                        <a:rPr lang="en-US" alt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</a:t>
                      </a:r>
                      <a:r>
                        <a:rPr lang="en-US" altLang="it-IT" sz="2400" b="0" dirty="0">
                          <a:latin typeface="+mj-lt"/>
                        </a:rPr>
                        <a:t>) = 0.0012</a:t>
                      </a:r>
                      <a:endParaRPr lang="it-IT" sz="2400" b="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Transition</a:t>
                      </a:r>
                      <a:r>
                        <a:rPr lang="it-IT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</a:t>
                      </a:r>
                      <a:endParaRPr lang="it-IT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507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HMM for PoS tagging</a:t>
            </a:r>
          </a:p>
        </p:txBody>
      </p:sp>
      <p:pic>
        <p:nvPicPr>
          <p:cNvPr id="134146" name="Picture 5"/>
          <p:cNvPicPr>
            <a:picLocks noGrp="1" noChangeAspect="1"/>
          </p:cNvPicPr>
          <p:nvPr/>
        </p:nvPicPr>
        <p:blipFill>
          <a:blip r:embed="rId3"/>
          <a:srcRect l="18810" t="3237" r="18100"/>
          <a:stretch>
            <a:fillRect/>
          </a:stretch>
        </p:blipFill>
        <p:spPr>
          <a:xfrm>
            <a:off x="2639616" y="1633438"/>
            <a:ext cx="7010400" cy="4475162"/>
          </a:xfrm>
          <a:prstGeom prst="rect">
            <a:avLst/>
          </a:prstGeom>
          <a:noFill/>
        </p:spPr>
      </p:pic>
      <p:sp>
        <p:nvSpPr>
          <p:cNvPr id="134147" name="TextBox 1"/>
          <p:cNvSpPr txBox="1">
            <a:spLocks noGrp="1" noChangeShapeType="1"/>
          </p:cNvSpPr>
          <p:nvPr/>
        </p:nvSpPr>
        <p:spPr>
          <a:xfrm>
            <a:off x="2338933" y="1052736"/>
            <a:ext cx="8305800" cy="40011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lvl="0"/>
            <a:r>
              <a:rPr sz="2000" b="1" dirty="0">
                <a:solidFill>
                  <a:srgbClr val="FF0000"/>
                </a:solidFill>
              </a:rPr>
              <a:t>Transitions probabilities</a:t>
            </a:r>
            <a:r>
              <a:rPr sz="2000" dirty="0"/>
              <a:t> A between the hidden states: tags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4800"/>
              <a:t>Markov Chain for words</a:t>
            </a:r>
          </a:p>
        </p:txBody>
      </p:sp>
      <p:pic>
        <p:nvPicPr>
          <p:cNvPr id="28674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1" y="1182687"/>
            <a:ext cx="7602537" cy="486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2198688" y="0"/>
            <a:ext cx="8469312" cy="6858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B observation likelihoods for POS HMM</a:t>
            </a:r>
          </a:p>
        </p:txBody>
      </p:sp>
      <p:sp>
        <p:nvSpPr>
          <p:cNvPr id="136194" name="Content Placeholder 6"/>
          <p:cNvSpPr>
            <a:spLocks noGrp="1" noChangeShapeType="1"/>
          </p:cNvSpPr>
          <p:nvPr>
            <p:ph idx="4294967295"/>
          </p:nvPr>
        </p:nvSpPr>
        <p:spPr>
          <a:xfrm>
            <a:off x="2423592" y="1052736"/>
            <a:ext cx="7772400" cy="6858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marL="0">
              <a:buNone/>
            </a:pPr>
            <a:r>
              <a:rPr dirty="0"/>
              <a:t> </a:t>
            </a:r>
            <a:r>
              <a:rPr b="1" dirty="0">
                <a:solidFill>
                  <a:srgbClr val="FF0000"/>
                </a:solidFill>
              </a:rPr>
              <a:t>Emission probabilities </a:t>
            </a:r>
            <a:r>
              <a:rPr dirty="0"/>
              <a:t>B: words</a:t>
            </a:r>
          </a:p>
        </p:txBody>
      </p:sp>
      <p:pic>
        <p:nvPicPr>
          <p:cNvPr id="136195" name="Picture 7"/>
          <p:cNvPicPr>
            <a:picLocks noGrp="1" noChangeAspect="1"/>
          </p:cNvPicPr>
          <p:nvPr/>
        </p:nvPicPr>
        <p:blipFill>
          <a:blip r:embed="rId2"/>
          <a:srcRect l="8857" r="7680"/>
          <a:stretch>
            <a:fillRect/>
          </a:stretch>
        </p:blipFill>
        <p:spPr>
          <a:xfrm>
            <a:off x="1524000" y="1905000"/>
            <a:ext cx="9144000" cy="456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2204244" y="-6821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The A matrix for the POS HMM</a:t>
            </a:r>
          </a:p>
        </p:txBody>
      </p:sp>
      <p:pic>
        <p:nvPicPr>
          <p:cNvPr id="137218" name="Picture 5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7528" y="1916832"/>
            <a:ext cx="9144000" cy="201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2198688" y="0"/>
            <a:ext cx="8469312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The B matrix for the POS HMM</a:t>
            </a:r>
          </a:p>
        </p:txBody>
      </p:sp>
      <p:pic>
        <p:nvPicPr>
          <p:cNvPr id="138242" name="Picture 6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61344" y="2204864"/>
            <a:ext cx="9144000" cy="170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919536" y="1"/>
            <a:ext cx="8748464" cy="733426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lang="en-US" altLang="ja-JP" sz="4000">
                <a:latin typeface="Tw Cen MT Condensed" panose="020B0606020104020203" pitchFamily="34" charset="0"/>
              </a:rPr>
              <a:t>Viterbi intuition: we are looking for the best ‘path’</a:t>
            </a:r>
          </a:p>
        </p:txBody>
      </p:sp>
      <p:sp>
        <p:nvSpPr>
          <p:cNvPr id="139268" name="Text Box 5"/>
          <p:cNvSpPr txBox="1">
            <a:spLocks noGrp="1" noChangeShapeType="1"/>
          </p:cNvSpPr>
          <p:nvPr/>
        </p:nvSpPr>
        <p:spPr>
          <a:xfrm>
            <a:off x="2895600" y="1905000"/>
            <a:ext cx="500062" cy="36933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rPr>
                <a:cs typeface="SimSun"/>
              </a:rPr>
              <a:t>S</a:t>
            </a:r>
            <a:r>
              <a:rPr baseline="-25000">
                <a:cs typeface="SimSun"/>
              </a:rPr>
              <a:t>1</a:t>
            </a:r>
          </a:p>
        </p:txBody>
      </p:sp>
      <p:sp>
        <p:nvSpPr>
          <p:cNvPr id="139269" name="Text Box 6"/>
          <p:cNvSpPr txBox="1">
            <a:spLocks noGrp="1" noChangeShapeType="1"/>
          </p:cNvSpPr>
          <p:nvPr/>
        </p:nvSpPr>
        <p:spPr>
          <a:xfrm>
            <a:off x="4191000" y="1905000"/>
            <a:ext cx="500062" cy="36933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rPr>
                <a:cs typeface="SimSun"/>
              </a:rPr>
              <a:t>S</a:t>
            </a:r>
            <a:r>
              <a:rPr baseline="-25000">
                <a:cs typeface="SimSun"/>
              </a:rPr>
              <a:t>2</a:t>
            </a:r>
          </a:p>
        </p:txBody>
      </p:sp>
      <p:sp>
        <p:nvSpPr>
          <p:cNvPr id="139270" name="Text Box 7"/>
          <p:cNvSpPr txBox="1">
            <a:spLocks noGrp="1" noChangeShapeType="1"/>
          </p:cNvSpPr>
          <p:nvPr/>
        </p:nvSpPr>
        <p:spPr>
          <a:xfrm>
            <a:off x="7543800" y="1905000"/>
            <a:ext cx="500062" cy="36933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rPr>
                <a:cs typeface="SimSun"/>
              </a:rPr>
              <a:t>S</a:t>
            </a:r>
            <a:r>
              <a:rPr baseline="-25000">
                <a:cs typeface="SimSun"/>
              </a:rPr>
              <a:t>4</a:t>
            </a:r>
          </a:p>
        </p:txBody>
      </p:sp>
      <p:sp>
        <p:nvSpPr>
          <p:cNvPr id="139271" name="Text Box 8"/>
          <p:cNvSpPr txBox="1">
            <a:spLocks noGrp="1" noChangeShapeType="1"/>
          </p:cNvSpPr>
          <p:nvPr/>
        </p:nvSpPr>
        <p:spPr>
          <a:xfrm>
            <a:off x="5867400" y="1905000"/>
            <a:ext cx="500062" cy="36933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rPr>
                <a:cs typeface="SimSun"/>
              </a:rPr>
              <a:t>S</a:t>
            </a:r>
            <a:r>
              <a:rPr baseline="-25000">
                <a:cs typeface="SimSun"/>
              </a:rPr>
              <a:t>3</a:t>
            </a:r>
          </a:p>
        </p:txBody>
      </p:sp>
      <p:sp>
        <p:nvSpPr>
          <p:cNvPr id="139272" name="Text Box 9"/>
          <p:cNvSpPr txBox="1">
            <a:spLocks noGrp="1" noChangeShapeType="1"/>
          </p:cNvSpPr>
          <p:nvPr/>
        </p:nvSpPr>
        <p:spPr>
          <a:xfrm>
            <a:off x="9067800" y="1905000"/>
            <a:ext cx="500062" cy="36933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rPr>
                <a:cs typeface="SimSun"/>
              </a:rPr>
              <a:t>S</a:t>
            </a:r>
            <a:r>
              <a:rPr baseline="-25000">
                <a:cs typeface="SimSun"/>
              </a:rPr>
              <a:t>5</a:t>
            </a:r>
          </a:p>
        </p:txBody>
      </p:sp>
      <p:pic>
        <p:nvPicPr>
          <p:cNvPr id="139273" name="Object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0" y="2089666"/>
            <a:ext cx="9144000" cy="4187825"/>
          </a:xfrm>
          <a:prstGeom prst="rect">
            <a:avLst/>
          </a:prstGeom>
          <a:noFill/>
        </p:spPr>
      </p:pic>
      <p:sp>
        <p:nvSpPr>
          <p:cNvPr id="139274" name="Rectangle 11"/>
          <p:cNvSpPr>
            <a:spLocks noGrp="1" noChangeShapeType="1"/>
          </p:cNvSpPr>
          <p:nvPr/>
        </p:nvSpPr>
        <p:spPr>
          <a:xfrm>
            <a:off x="1189037" y="6589092"/>
            <a:ext cx="2206625" cy="3683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 rtl="0" fontAlgn="base"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Slide from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Dekang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Lin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Viterbi example</a:t>
            </a:r>
          </a:p>
        </p:txBody>
      </p:sp>
      <p:pic>
        <p:nvPicPr>
          <p:cNvPr id="141314" name="Picture 5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67000" y="867048"/>
            <a:ext cx="6858000" cy="580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 noChangeShapeType="1"/>
          </p:cNvSpPr>
          <p:nvPr>
            <p:ph type="title" idx="4294967295"/>
          </p:nvPr>
        </p:nvSpPr>
        <p:spPr>
          <a:xfrm>
            <a:off x="1524001" y="0"/>
            <a:ext cx="7783513" cy="76200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t>Outline</a:t>
            </a:r>
          </a:p>
        </p:txBody>
      </p:sp>
      <p:sp>
        <p:nvSpPr>
          <p:cNvPr id="142338" name="Content Placeholder 2"/>
          <p:cNvSpPr>
            <a:spLocks noGrp="1" noChangeShapeType="1"/>
          </p:cNvSpPr>
          <p:nvPr>
            <p:ph idx="4294967295"/>
          </p:nvPr>
        </p:nvSpPr>
        <p:spPr>
          <a:xfrm>
            <a:off x="1524000" y="1219200"/>
            <a:ext cx="7772400" cy="5314950"/>
          </a:xfrm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indent="-342900">
              <a:buFont typeface="Wingdings" charset="2"/>
              <a:buChar char="l"/>
            </a:pPr>
            <a:r>
              <a:rPr lang="en-US" b="0">
                <a:latin typeface="Calibri" panose="020F0502020204030204" pitchFamily="34" charset="0"/>
                <a:cs typeface="Calibri" panose="020F0502020204030204" pitchFamily="34" charset="0"/>
              </a:rPr>
              <a:t>Sequence Labeling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Markov Chains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Hidden Markov Models</a:t>
            </a:r>
          </a:p>
          <a:p>
            <a:pPr indent="-342900">
              <a:buFont typeface="Wingdings" charset="2"/>
              <a:buChar char="l"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 Algorithms for HMMs</a:t>
            </a:r>
          </a:p>
          <a:p>
            <a:pPr marL="800100"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Forward Algorithm</a:t>
            </a:r>
          </a:p>
          <a:p>
            <a:pPr marL="800100"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Viterbi Algorithm</a:t>
            </a:r>
          </a:p>
          <a:p>
            <a:pPr indent="-342900">
              <a:buFont typeface="Wingdings" charset="2"/>
              <a:buChar char="l"/>
            </a:pP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Applications:</a:t>
            </a:r>
          </a:p>
          <a:p>
            <a:pPr marL="800100"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The Ice Cream Task</a:t>
            </a:r>
          </a:p>
          <a:p>
            <a:pPr marL="800100"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Part of Speech Tagging</a:t>
            </a:r>
          </a:p>
          <a:p>
            <a:pPr marL="800100" lvl="1" indent="-342900"/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Next time: Named Entity Tagging</a:t>
            </a:r>
          </a:p>
          <a:p>
            <a:pPr indent="-342900">
              <a:buFont typeface="Wingdings" charset="2"/>
              <a:buChar char="l"/>
            </a:pPr>
            <a:endParaRPr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3600"/>
              <a:t>Markov Chain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3FA0942-1B08-684B-8B1F-9A6B29D0E9C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28800" y="1149927"/>
                <a:ext cx="9448800" cy="5391150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it-IT" dirty="0">
                    <a:cs typeface="Calibri" panose="020F0502020204030204" pitchFamily="34" charset="0"/>
                  </a:rPr>
                  <a:t>A first-order observable Markov Model consists in: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it-IT" dirty="0"/>
                  <a:t>A set of states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Q</a:t>
                </a:r>
              </a:p>
              <a:p>
                <a:pPr marL="357187" lvl="1" indent="0" eaLnBrk="1" hangingPunct="1">
                  <a:lnSpc>
                    <a:spcPct val="90000"/>
                  </a:lnSpc>
                  <a:buNone/>
                </a:pPr>
                <a:r>
                  <a:rPr lang="en-US" altLang="it-IT" i="1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…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q</a:t>
                </a:r>
                <a:r>
                  <a:rPr lang="en-US" altLang="it-IT" i="1" baseline="-25000" dirty="0" err="1">
                    <a:latin typeface="Times New Roman" panose="02020603050405020304" pitchFamily="18" charset="0"/>
                  </a:rPr>
                  <a:t>N</a:t>
                </a:r>
                <a:r>
                  <a:rPr lang="en-US" altLang="it-IT" baseline="-25000" dirty="0"/>
                  <a:t> </a:t>
                </a:r>
                <a:r>
                  <a:rPr lang="en-US" altLang="it-IT" dirty="0"/>
                  <a:t> sequence of states: state at time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t</a:t>
                </a:r>
                <a:r>
                  <a:rPr lang="en-US" altLang="it-IT" dirty="0"/>
                  <a:t> is 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q</a:t>
                </a:r>
                <a:r>
                  <a:rPr lang="en-US" altLang="it-IT" i="1" baseline="-25000" dirty="0" err="1">
                    <a:latin typeface="Times New Roman" panose="02020603050405020304" pitchFamily="18" charset="0"/>
                  </a:rPr>
                  <a:t>t</a:t>
                </a:r>
                <a:endParaRPr lang="en-US" altLang="it-IT" i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it-IT" dirty="0"/>
                  <a:t>Transition probabilities: </a:t>
                </a:r>
              </a:p>
              <a:p>
                <a:pPr marL="357187" lvl="1" indent="0" eaLnBrk="1" hangingPunct="1">
                  <a:buNone/>
                </a:pPr>
                <a:r>
                  <a:rPr lang="en-US" altLang="it-IT" dirty="0"/>
                  <a:t>a set of probabilities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 =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01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02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…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i="1" baseline="-25000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it-IT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it-IT" dirty="0">
                    <a:latin typeface="Times New Roman" panose="02020603050405020304" pitchFamily="18" charset="0"/>
                  </a:rPr>
                  <a:t>…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it-IT" i="1" baseline="-25000" dirty="0">
                    <a:latin typeface="Times New Roman" panose="02020603050405020304" pitchFamily="18" charset="0"/>
                  </a:rPr>
                  <a:t>nn</a:t>
                </a:r>
                <a:r>
                  <a:rPr lang="en-US" altLang="it-IT" dirty="0"/>
                  <a:t>. </a:t>
                </a:r>
              </a:p>
              <a:p>
                <a:pPr marL="357187" lvl="1" indent="0" eaLnBrk="1" hangingPunct="1">
                  <a:buNone/>
                </a:pPr>
                <a:r>
                  <a:rPr lang="en-US" altLang="it-IT" dirty="0"/>
                  <a:t>Each 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it-IT" i="1" baseline="-25000" dirty="0" err="1">
                    <a:latin typeface="Times New Roman" panose="02020603050405020304" pitchFamily="18" charset="0"/>
                  </a:rPr>
                  <a:t>ij</a:t>
                </a:r>
                <a:r>
                  <a:rPr lang="en-US" altLang="it-IT" baseline="-25000" dirty="0"/>
                  <a:t> </a:t>
                </a:r>
                <a:r>
                  <a:rPr lang="en-US" altLang="it-IT" dirty="0"/>
                  <a:t>represents the probability of transitioning from state </a:t>
                </a:r>
                <a:r>
                  <a:rPr lang="en-US" altLang="it-IT" i="1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it-IT" dirty="0"/>
                  <a:t> to state </a:t>
                </a:r>
                <a:r>
                  <a:rPr lang="en-US" altLang="it-IT" i="1" dirty="0">
                    <a:latin typeface="Times New Roman" panose="02020603050405020304" pitchFamily="18" charset="0"/>
                  </a:rPr>
                  <a:t>j</a:t>
                </a:r>
                <a:endParaRPr lang="en-US" altLang="it-IT" dirty="0"/>
              </a:p>
              <a:p>
                <a:pPr marL="3571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it-I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it-I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sSub>
                            <m:sSubPr>
                              <m:ctrlPr>
                                <a:rPr lang="en-US" alt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it-IT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it-I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it-IT" i="1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it-IT" dirty="0"/>
              </a:p>
              <a:p>
                <a:pPr marL="3571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it-IT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it-IT" i="1">
                              <a:latin typeface="Cambria Math" panose="02040503050406030204" pitchFamily="18" charset="0"/>
                            </a:rPr>
                            <m:t>=1  1</m:t>
                          </m:r>
                          <m:r>
                            <a:rPr lang="en-US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lang="en-US" altLang="it-IT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it-IT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it-IT" dirty="0"/>
                  <a:t>Distinguished start and end states</a:t>
                </a:r>
                <a:endParaRPr lang="en-US" altLang="it-IT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3FA0942-1B08-684B-8B1F-9A6B29D0E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149927"/>
                <a:ext cx="9448800" cy="5391150"/>
              </a:xfrm>
              <a:blipFill>
                <a:blip r:embed="rId3"/>
                <a:stretch>
                  <a:fillRect l="-1210" t="-1412" r="-134" b="-63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3600"/>
              <a:t>Markov Chain</a:t>
            </a:r>
          </a:p>
        </p:txBody>
      </p:sp>
      <p:sp>
        <p:nvSpPr>
          <p:cNvPr id="32770" name="Rectangle 3"/>
          <p:cNvSpPr>
            <a:spLocks noGrp="1" noChangeShapeType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0" algn="l" defTabSz="914400" rtl="0" fontAlgn="base">
              <a:buClr>
                <a:schemeClr val="accent2"/>
              </a:buClr>
              <a:buSzPct val="80000"/>
              <a:buChar char="l"/>
              <a:defRPr sz="2800" b="1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 rtl="0" fontAlgn="base">
              <a:buClr>
                <a:schemeClr val="accent2"/>
              </a:buClr>
              <a:buSzPct val="80000"/>
              <a:buChar char="§"/>
              <a:defRPr sz="2400" b="1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 rtl="0" fontAlgn="base">
              <a:buClr>
                <a:schemeClr val="accent2"/>
              </a:buClr>
              <a:buSzPct val="80000"/>
              <a:buChar char="•"/>
              <a:defRPr sz="2000" b="1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 rtl="0" fontAlgn="base">
              <a:buClr>
                <a:schemeClr val="accent2"/>
              </a:buClr>
              <a:buSzPct val="80000"/>
              <a:buChar char="–"/>
              <a:defRPr sz="1800" b="1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 rtl="0" fontAlgn="base">
              <a:buClr>
                <a:schemeClr val="accent2"/>
              </a:buClr>
              <a:buSzPct val="80000"/>
              <a:buChar char="•"/>
              <a:defRPr sz="1800" b="1">
                <a:solidFill>
                  <a:schemeClr val="dk1"/>
                </a:solidFill>
                <a:latin typeface="Arial"/>
              </a:defRPr>
            </a:lvl5pPr>
          </a:lstStyle>
          <a:p>
            <a:pPr marL="0">
              <a:lnSpc>
                <a:spcPct val="90000"/>
              </a:lnSpc>
              <a:buNone/>
            </a:pPr>
            <a:r>
              <a:rPr b="0" dirty="0">
                <a:solidFill>
                  <a:srgbClr val="FF0000"/>
                </a:solidFill>
              </a:rPr>
              <a:t>Markov Assumption:</a:t>
            </a:r>
          </a:p>
          <a:p>
            <a:pPr marL="457200" indent="-457200">
              <a:lnSpc>
                <a:spcPct val="90000"/>
              </a:lnSpc>
            </a:pPr>
            <a:r>
              <a:rPr b="0" dirty="0"/>
              <a:t>Current state only depends on </a:t>
            </a:r>
            <a:r>
              <a:rPr b="0" dirty="0">
                <a:solidFill>
                  <a:srgbClr val="FF0000"/>
                </a:solidFill>
              </a:rPr>
              <a:t>previous state</a:t>
            </a:r>
          </a:p>
          <a:p>
            <a:pPr marL="0">
              <a:lnSpc>
                <a:spcPct val="90000"/>
              </a:lnSpc>
              <a:buNone/>
            </a:pPr>
            <a:endParaRPr lang="en-US" b="0" dirty="0"/>
          </a:p>
          <a:p>
            <a:pPr marL="0">
              <a:lnSpc>
                <a:spcPct val="90000"/>
              </a:lnSpc>
              <a:buNone/>
            </a:pPr>
            <a:r>
              <a:rPr b="0" dirty="0"/>
              <a:t>		</a:t>
            </a:r>
            <a:r>
              <a:rPr b="0" i="1" dirty="0">
                <a:latin typeface="Times New Roman"/>
              </a:rPr>
              <a:t>P</a:t>
            </a:r>
            <a:r>
              <a:rPr b="0" dirty="0">
                <a:latin typeface="Times New Roman"/>
              </a:rPr>
              <a:t>(</a:t>
            </a:r>
            <a:r>
              <a:rPr b="0" i="1" dirty="0">
                <a:latin typeface="Times New Roman"/>
              </a:rPr>
              <a:t>q</a:t>
            </a:r>
            <a:r>
              <a:rPr b="0" i="1" baseline="-25000" dirty="0">
                <a:latin typeface="Times New Roman"/>
              </a:rPr>
              <a:t>i</a:t>
            </a:r>
            <a:r>
              <a:rPr b="0" dirty="0">
                <a:latin typeface="Times New Roman"/>
              </a:rPr>
              <a:t> | </a:t>
            </a:r>
            <a:r>
              <a:rPr b="0" i="1" dirty="0">
                <a:latin typeface="Times New Roman"/>
              </a:rPr>
              <a:t>q</a:t>
            </a:r>
            <a:r>
              <a:rPr b="0" baseline="-25000" dirty="0">
                <a:latin typeface="Times New Roman"/>
              </a:rPr>
              <a:t>1</a:t>
            </a:r>
            <a:r>
              <a:rPr b="0" dirty="0">
                <a:latin typeface="Times New Roman"/>
              </a:rPr>
              <a:t> … </a:t>
            </a:r>
            <a:r>
              <a:rPr b="0" i="1" dirty="0">
                <a:latin typeface="Times New Roman"/>
              </a:rPr>
              <a:t>q</a:t>
            </a:r>
            <a:r>
              <a:rPr b="0" i="1" baseline="-25000" dirty="0">
                <a:latin typeface="Times New Roman"/>
              </a:rPr>
              <a:t>i</a:t>
            </a:r>
            <a:r>
              <a:rPr b="0" baseline="-25000" dirty="0">
                <a:latin typeface="Times New Roman"/>
              </a:rPr>
              <a:t>-1</a:t>
            </a:r>
            <a:r>
              <a:rPr b="0" dirty="0">
                <a:latin typeface="Times New Roman"/>
              </a:rPr>
              <a:t>) = </a:t>
            </a:r>
            <a:r>
              <a:rPr b="0" i="1" dirty="0">
                <a:latin typeface="Times New Roman"/>
              </a:rPr>
              <a:t>P</a:t>
            </a:r>
            <a:r>
              <a:rPr b="0" dirty="0">
                <a:latin typeface="Times New Roman"/>
              </a:rPr>
              <a:t>(</a:t>
            </a:r>
            <a:r>
              <a:rPr b="0" i="1" dirty="0">
                <a:latin typeface="Times New Roman"/>
              </a:rPr>
              <a:t>q</a:t>
            </a:r>
            <a:r>
              <a:rPr b="0" i="1" baseline="-25000" dirty="0">
                <a:latin typeface="Times New Roman"/>
              </a:rPr>
              <a:t>i</a:t>
            </a:r>
            <a:r>
              <a:rPr b="0" dirty="0">
                <a:latin typeface="Times New Roman"/>
              </a:rPr>
              <a:t> | </a:t>
            </a:r>
            <a:r>
              <a:rPr b="0" i="1" dirty="0">
                <a:latin typeface="Times New Roman"/>
              </a:rPr>
              <a:t>q</a:t>
            </a:r>
            <a:r>
              <a:rPr b="0" i="1" baseline="-25000" dirty="0">
                <a:latin typeface="Times New Roman"/>
              </a:rPr>
              <a:t>i</a:t>
            </a:r>
            <a:r>
              <a:rPr b="0" baseline="-25000" dirty="0">
                <a:latin typeface="Times New Roman"/>
              </a:rPr>
              <a:t>-1</a:t>
            </a:r>
            <a:r>
              <a:rPr b="0" dirty="0">
                <a:latin typeface="Times New Roman"/>
              </a:rPr>
              <a:t>)</a:t>
            </a:r>
            <a:r>
              <a:rPr b="0" dirty="0"/>
              <a:t> </a:t>
            </a:r>
          </a:p>
          <a:p>
            <a:pPr marL="0">
              <a:lnSpc>
                <a:spcPct val="90000"/>
              </a:lnSpc>
              <a:buFont typeface="Wingdings" charset="2"/>
              <a:buChar char="l"/>
            </a:pPr>
            <a:endParaRPr lang="en-US" sz="1800" b="0" dirty="0"/>
          </a:p>
          <a:p>
            <a:pPr marL="0">
              <a:lnSpc>
                <a:spcPct val="90000"/>
              </a:lnSpc>
              <a:buFont typeface="Wingdings" charset="2"/>
              <a:buChar char="l"/>
            </a:pPr>
            <a:endParaRPr lang="en-US" sz="18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ShapeType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1pPr>
            <a:lvl2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2pPr>
            <a:lvl3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3pPr>
            <a:lvl4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4pPr>
            <a:lvl5pPr marL="0" indent="0" algn="l" defTabSz="914400" rtl="0" fontAlgn="base">
              <a:buNone/>
              <a:defRPr sz="4400">
                <a:solidFill>
                  <a:schemeClr val="dk2"/>
                </a:solidFill>
                <a:latin typeface="Tw Cen MT Condensed"/>
              </a:defRPr>
            </a:lvl5pPr>
          </a:lstStyle>
          <a:p>
            <a:r>
              <a:rPr sz="4000"/>
              <a:t>Another representation for start 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18" name="Rectangle 3"/>
              <p:cNvSpPr>
                <a:spLocks noGrp="1" noChangeShapeType="1"/>
              </p:cNvSpPr>
              <p:nvPr>
                <p:ph idx="1"/>
              </p:nvPr>
            </p:nvSpPr>
            <p:spPr>
              <a:prstGeom prst="rect">
                <a:avLst/>
              </a:prstGeom>
              <a:noFill/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0" algn="l" defTabSz="914400" rtl="0" fontAlgn="base">
                  <a:buClr>
                    <a:schemeClr val="accent2"/>
                  </a:buClr>
                  <a:buSzPct val="80000"/>
                  <a:buChar char="l"/>
                  <a:defRPr sz="2800" b="1">
                    <a:solidFill>
                      <a:schemeClr val="dk1"/>
                    </a:solidFill>
                    <a:latin typeface="Arial"/>
                  </a:defRPr>
                </a:lvl1pPr>
                <a:lvl2pPr marL="742950" indent="457200" algn="l" defTabSz="914400" rtl="0" fontAlgn="base">
                  <a:buClr>
                    <a:schemeClr val="accent2"/>
                  </a:buClr>
                  <a:buSzPct val="80000"/>
                  <a:buChar char="§"/>
                  <a:defRPr sz="2400" b="1">
                    <a:solidFill>
                      <a:schemeClr val="dk1"/>
                    </a:solidFill>
                    <a:latin typeface="Arial"/>
                  </a:defRPr>
                </a:lvl2pPr>
                <a:lvl3pPr marL="1143000" indent="914400" algn="l" defTabSz="914400" rtl="0" fontAlgn="base">
                  <a:buClr>
                    <a:schemeClr val="accent2"/>
                  </a:buClr>
                  <a:buSzPct val="80000"/>
                  <a:buChar char="•"/>
                  <a:defRPr sz="2000" b="1">
                    <a:solidFill>
                      <a:schemeClr val="dk1"/>
                    </a:solidFill>
                    <a:latin typeface="Arial"/>
                  </a:defRPr>
                </a:lvl3pPr>
                <a:lvl4pPr marL="1600200" indent="1371600" algn="l" defTabSz="914400" rtl="0" fontAlgn="base">
                  <a:buClr>
                    <a:schemeClr val="accent2"/>
                  </a:buClr>
                  <a:buSzPct val="80000"/>
                  <a:buChar char="–"/>
                  <a:defRPr sz="1800" b="1">
                    <a:solidFill>
                      <a:schemeClr val="dk1"/>
                    </a:solidFill>
                    <a:latin typeface="Arial"/>
                  </a:defRPr>
                </a:lvl4pPr>
                <a:lvl5pPr marL="2057400" indent="1828800" algn="l" defTabSz="914400" rtl="0" fontAlgn="base">
                  <a:buClr>
                    <a:schemeClr val="accent2"/>
                  </a:buClr>
                  <a:buSzPct val="80000"/>
                  <a:buChar char="•"/>
                  <a:defRPr sz="1800" b="1">
                    <a:solidFill>
                      <a:schemeClr val="dk1"/>
                    </a:solidFill>
                    <a:latin typeface="Arial"/>
                  </a:defRPr>
                </a:lvl5pPr>
              </a:lstStyle>
              <a:p>
                <a:pPr indent="-342900">
                  <a:lnSpc>
                    <a:spcPct val="90000"/>
                  </a:lnSpc>
                  <a:buFont typeface="Wingdings" charset="2"/>
                  <a:buChar char="l"/>
                </a:pPr>
                <a:r>
                  <a:rPr sz="2400" b="0" dirty="0"/>
                  <a:t>Instead of start state</a:t>
                </a:r>
              </a:p>
              <a:p>
                <a:pPr indent="-342900">
                  <a:lnSpc>
                    <a:spcPct val="90000"/>
                  </a:lnSpc>
                  <a:buFont typeface="Wingdings" charset="2"/>
                  <a:buChar char="l"/>
                </a:pPr>
                <a:r>
                  <a:rPr sz="2400" b="0" dirty="0"/>
                  <a:t>Special initial probability vector </a:t>
                </a:r>
                <a:r>
                  <a:rPr sz="2400" b="0" dirty="0">
                    <a:latin typeface="Symbol"/>
                    <a:sym typeface="Symbol"/>
                  </a:rPr>
                  <a:t>p</a:t>
                </a:r>
              </a:p>
              <a:p>
                <a:pPr lvl="1" indent="-285750">
                  <a:lnSpc>
                    <a:spcPct val="90000"/>
                  </a:lnSpc>
                </a:pPr>
                <a:r>
                  <a:rPr sz="2000" b="0" dirty="0">
                    <a:sym typeface="Symbol"/>
                  </a:rPr>
                  <a:t>An initial distribution over probability of start states</a:t>
                </a:r>
              </a:p>
              <a:p>
                <a:pPr indent="-342900">
                  <a:lnSpc>
                    <a:spcPct val="90000"/>
                  </a:lnSpc>
                  <a:buFont typeface="Wingdings" charset="2"/>
                  <a:buChar char="l"/>
                </a:pPr>
                <a:endParaRPr lang="en-US" sz="2400" b="0" dirty="0"/>
              </a:p>
              <a:p>
                <a:pPr indent="-342900">
                  <a:lnSpc>
                    <a:spcPct val="90000"/>
                  </a:lnSpc>
                  <a:buFont typeface="Wingdings" charset="2"/>
                  <a:buChar char="l"/>
                </a:pPr>
                <a:endParaRPr lang="en-US" sz="2400" b="0" dirty="0"/>
              </a:p>
              <a:p>
                <a:pPr indent="-342900">
                  <a:lnSpc>
                    <a:spcPct val="90000"/>
                  </a:lnSpc>
                  <a:buFont typeface="Wingdings" charset="2"/>
                  <a:buChar char="l"/>
                </a:pPr>
                <a:endParaRPr lang="en-US" sz="2400" b="0" dirty="0"/>
              </a:p>
              <a:p>
                <a:pPr indent="-342900">
                  <a:lnSpc>
                    <a:spcPct val="90000"/>
                  </a:lnSpc>
                  <a:buFont typeface="Wingdings" charset="2"/>
                  <a:buChar char="l"/>
                </a:pPr>
                <a:r>
                  <a:rPr sz="2400" b="0" dirty="0">
                    <a:sym typeface="Symbol"/>
                  </a:rPr>
                  <a:t>Constraints:</a:t>
                </a:r>
                <a:endParaRPr lang="en-US" sz="2400" b="0" dirty="0">
                  <a:sym typeface="Symbol"/>
                </a:endParaRPr>
              </a:p>
              <a:p>
                <a:pPr marL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it-IT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it-IT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it-IT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it-IT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it-IT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sz="2400" b="0" dirty="0">
                  <a:sym typeface="Symbol"/>
                </a:endParaRPr>
              </a:p>
              <a:p>
                <a:pPr lvl="1" indent="-285750">
                  <a:lnSpc>
                    <a:spcPct val="90000"/>
                  </a:lnSpc>
                </a:pPr>
                <a:endParaRPr b="0" dirty="0">
                  <a:sym typeface="Symbol"/>
                </a:endParaRPr>
              </a:p>
              <a:p>
                <a:pPr indent="-342900">
                  <a:lnSpc>
                    <a:spcPct val="90000"/>
                  </a:lnSpc>
                  <a:buFont typeface="Wingdings" charset="2"/>
                  <a:buChar char="l"/>
                </a:pPr>
                <a:endParaRPr sz="2400" b="0" dirty="0">
                  <a:sym typeface="Symbol"/>
                </a:endParaRPr>
              </a:p>
            </p:txBody>
          </p:sp>
        </mc:Choice>
        <mc:Fallback>
          <p:sp>
            <p:nvSpPr>
              <p:cNvPr id="348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529" t="-1675" b="-55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19" name="Object 2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19736" y="2852936"/>
            <a:ext cx="3364200" cy="40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C0504D"/>
      </a:accent4>
      <a:accent5>
        <a:srgbClr val="4F81BD"/>
      </a:accent5>
      <a:accent6>
        <a:srgbClr val="800080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"/>
        <a:cs typeface=""/>
      </a:majorFont>
      <a:minorFont>
        <a:latin typeface="ＭＳ Ｐゴシック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3523</TotalTime>
  <Words>3000</Words>
  <Application>Microsoft Macintosh PowerPoint</Application>
  <PresentationFormat>Widescreen</PresentationFormat>
  <Paragraphs>376</Paragraphs>
  <Slides>65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Cambria Math</vt:lpstr>
      <vt:lpstr>Symbol</vt:lpstr>
      <vt:lpstr>Times New Roman</vt:lpstr>
      <vt:lpstr>Tw Cen MT</vt:lpstr>
      <vt:lpstr>Tw Cen MT Condensed</vt:lpstr>
      <vt:lpstr>Wingdings</vt:lpstr>
      <vt:lpstr>1_AIIA00</vt:lpstr>
      <vt:lpstr>Sequence Labeling</vt:lpstr>
      <vt:lpstr>Outline</vt:lpstr>
      <vt:lpstr>Sequence Labeling</vt:lpstr>
      <vt:lpstr>Definition</vt:lpstr>
      <vt:lpstr>Markov Chain for weather</vt:lpstr>
      <vt:lpstr>Markov Chain for words</vt:lpstr>
      <vt:lpstr>Markov Chain</vt:lpstr>
      <vt:lpstr>Markov Chain</vt:lpstr>
      <vt:lpstr>Another representation for start state</vt:lpstr>
      <vt:lpstr>The weather model using p</vt:lpstr>
      <vt:lpstr>The weather model: specific example</vt:lpstr>
      <vt:lpstr>Markov chain for weather</vt:lpstr>
      <vt:lpstr>How about?</vt:lpstr>
      <vt:lpstr>Fun with Markov Chains</vt:lpstr>
      <vt:lpstr>Hidden Markov Models</vt:lpstr>
      <vt:lpstr>Hidden Markov Model</vt:lpstr>
      <vt:lpstr>Hidden Markov Models</vt:lpstr>
      <vt:lpstr>Assumptions</vt:lpstr>
      <vt:lpstr>Toy Problem</vt:lpstr>
      <vt:lpstr>Eisner task</vt:lpstr>
      <vt:lpstr>HMM for ice cream</vt:lpstr>
      <vt:lpstr>The Three Basic Problems for HMMs</vt:lpstr>
      <vt:lpstr>Problem 1: computing the observation likelihood</vt:lpstr>
      <vt:lpstr>How to compute likelihood</vt:lpstr>
      <vt:lpstr>Computing likelihood of 3 1 3 given hidden state sequence</vt:lpstr>
      <vt:lpstr>Computing joint probability of  observation and state sequence</vt:lpstr>
      <vt:lpstr>Computing total likelihood of 3 1 3</vt:lpstr>
      <vt:lpstr>Instead: the Forward algorithm</vt:lpstr>
      <vt:lpstr>The forward algorithm</vt:lpstr>
      <vt:lpstr>The forward algorithm</vt:lpstr>
      <vt:lpstr>The Forward Recursion</vt:lpstr>
      <vt:lpstr>The Forward Trellis</vt:lpstr>
      <vt:lpstr>We update each cell</vt:lpstr>
      <vt:lpstr>The Forward Algorithm</vt:lpstr>
      <vt:lpstr>Decoding</vt:lpstr>
      <vt:lpstr>Decoding</vt:lpstr>
      <vt:lpstr>Viterbi intuition</vt:lpstr>
      <vt:lpstr>Viterbi Recursion</vt:lpstr>
      <vt:lpstr>The Viterbi trellis</vt:lpstr>
      <vt:lpstr>Viterbi intuition</vt:lpstr>
      <vt:lpstr>Viterbi Algorithm</vt:lpstr>
      <vt:lpstr>Viterbi Backtrace</vt:lpstr>
      <vt:lpstr>Training a HMM</vt:lpstr>
      <vt:lpstr>Hidden Markov Models for Part of Speech Tagging</vt:lpstr>
      <vt:lpstr>Part of speech tagging</vt:lpstr>
      <vt:lpstr>POS examples</vt:lpstr>
      <vt:lpstr>POS Tagging example</vt:lpstr>
      <vt:lpstr>POS Tagging</vt:lpstr>
      <vt:lpstr>POS tagging as a sequence classification task</vt:lpstr>
      <vt:lpstr>Getting to HMM</vt:lpstr>
      <vt:lpstr>Getting to HMM</vt:lpstr>
      <vt:lpstr>Using Bayes Rule</vt:lpstr>
      <vt:lpstr>Likelihood and prior</vt:lpstr>
      <vt:lpstr>Two kinds of probabilities (1)</vt:lpstr>
      <vt:lpstr>Two kinds of probabilities (2)</vt:lpstr>
      <vt:lpstr>An Example: the verb “race”</vt:lpstr>
      <vt:lpstr>Disambiguating “race”</vt:lpstr>
      <vt:lpstr>ML Estimation</vt:lpstr>
      <vt:lpstr>HMM for PoS tagging</vt:lpstr>
      <vt:lpstr>B observation likelihoods for POS HMM</vt:lpstr>
      <vt:lpstr>The A matrix for the POS HMM</vt:lpstr>
      <vt:lpstr>The B matrix for the POS HMM</vt:lpstr>
      <vt:lpstr>Viterbi intuition: we are looking for the best ‘path’</vt:lpstr>
      <vt:lpstr>Viterbi example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GIUSEPPE ATTARDI</cp:lastModifiedBy>
  <cp:revision>52</cp:revision>
  <dcterms:modified xsi:type="dcterms:W3CDTF">2019-10-24T17:00:02Z</dcterms:modified>
</cp:coreProperties>
</file>