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media/audio1.bin" ContentType="audio/unknown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notesMasterIdLst>
    <p:notesMasterId r:id="rId78"/>
  </p:notesMasterIdLst>
  <p:handoutMasterIdLst>
    <p:handoutMasterId r:id="rId79"/>
  </p:handoutMasterIdLst>
  <p:sldIdLst>
    <p:sldId id="256" r:id="rId2"/>
    <p:sldId id="421" r:id="rId3"/>
    <p:sldId id="583" r:id="rId4"/>
    <p:sldId id="593" r:id="rId5"/>
    <p:sldId id="489" r:id="rId6"/>
    <p:sldId id="441" r:id="rId7"/>
    <p:sldId id="442" r:id="rId8"/>
    <p:sldId id="443" r:id="rId9"/>
    <p:sldId id="490" r:id="rId10"/>
    <p:sldId id="491" r:id="rId11"/>
    <p:sldId id="445" r:id="rId12"/>
    <p:sldId id="446" r:id="rId13"/>
    <p:sldId id="587" r:id="rId14"/>
    <p:sldId id="447" r:id="rId15"/>
    <p:sldId id="448" r:id="rId16"/>
    <p:sldId id="492" r:id="rId17"/>
    <p:sldId id="568" r:id="rId18"/>
    <p:sldId id="569" r:id="rId19"/>
    <p:sldId id="581" r:id="rId20"/>
    <p:sldId id="449" r:id="rId21"/>
    <p:sldId id="450" r:id="rId22"/>
    <p:sldId id="451" r:id="rId23"/>
    <p:sldId id="452" r:id="rId24"/>
    <p:sldId id="453" r:id="rId25"/>
    <p:sldId id="588" r:id="rId26"/>
    <p:sldId id="565" r:id="rId27"/>
    <p:sldId id="454" r:id="rId28"/>
    <p:sldId id="455" r:id="rId29"/>
    <p:sldId id="456" r:id="rId30"/>
    <p:sldId id="457" r:id="rId31"/>
    <p:sldId id="596" r:id="rId32"/>
    <p:sldId id="597" r:id="rId33"/>
    <p:sldId id="501" r:id="rId34"/>
    <p:sldId id="579" r:id="rId35"/>
    <p:sldId id="592" r:id="rId36"/>
    <p:sldId id="574" r:id="rId37"/>
    <p:sldId id="503" r:id="rId38"/>
    <p:sldId id="504" r:id="rId39"/>
    <p:sldId id="505" r:id="rId40"/>
    <p:sldId id="506" r:id="rId41"/>
    <p:sldId id="507" r:id="rId42"/>
    <p:sldId id="508" r:id="rId43"/>
    <p:sldId id="533" r:id="rId44"/>
    <p:sldId id="575" r:id="rId45"/>
    <p:sldId id="534" r:id="rId46"/>
    <p:sldId id="576" r:id="rId47"/>
    <p:sldId id="577" r:id="rId48"/>
    <p:sldId id="578" r:id="rId49"/>
    <p:sldId id="598" r:id="rId50"/>
    <p:sldId id="595" r:id="rId51"/>
    <p:sldId id="599" r:id="rId52"/>
    <p:sldId id="525" r:id="rId53"/>
    <p:sldId id="528" r:id="rId54"/>
    <p:sldId id="529" r:id="rId55"/>
    <p:sldId id="589" r:id="rId56"/>
    <p:sldId id="530" r:id="rId57"/>
    <p:sldId id="590" r:id="rId58"/>
    <p:sldId id="535" r:id="rId59"/>
    <p:sldId id="537" r:id="rId60"/>
    <p:sldId id="567" r:id="rId61"/>
    <p:sldId id="538" r:id="rId62"/>
    <p:sldId id="566" r:id="rId63"/>
    <p:sldId id="573" r:id="rId64"/>
    <p:sldId id="539" r:id="rId65"/>
    <p:sldId id="541" r:id="rId66"/>
    <p:sldId id="542" r:id="rId67"/>
    <p:sldId id="580" r:id="rId68"/>
    <p:sldId id="536" r:id="rId69"/>
    <p:sldId id="571" r:id="rId70"/>
    <p:sldId id="560" r:id="rId71"/>
    <p:sldId id="561" r:id="rId72"/>
    <p:sldId id="572" r:id="rId73"/>
    <p:sldId id="584" r:id="rId74"/>
    <p:sldId id="585" r:id="rId75"/>
    <p:sldId id="586" r:id="rId76"/>
    <p:sldId id="532" r:id="rId7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A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94660"/>
  </p:normalViewPr>
  <p:slideViewPr>
    <p:cSldViewPr>
      <p:cViewPr varScale="1">
        <p:scale>
          <a:sx n="112" d="100"/>
          <a:sy n="112" d="100"/>
        </p:scale>
        <p:origin x="560" y="192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819AE0-F581-4E25-B829-9572C6442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DB3F2A-4D61-4581-ADB5-AFE0E7057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9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4AF60C-EC05-4D39-A7F7-736E5109049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9B75540-AA8F-4222-8994-584C24DEE1F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854757-6159-4750-A619-C8394DDB382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DB496E8-73C9-4406-AF2B-F4D9F1BC9A0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EAFEAED-6324-42F7-B4A0-64F5D761AB0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83764F-1B15-4258-B2CD-81242E63B01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5DCC9F2-EE19-4D4D-A558-96B0F6FAD6E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9BB40DF-E9A6-4DC3-A8D5-F10FDCB75B2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B9F6D1F-4F50-4B3C-A0EB-DF599DCE44E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64C87A4-F75F-49FF-90A6-E388591D03F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C78B7D4-79FA-4116-814A-98E3D7C5FD0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F06F159-09AC-4A11-B48C-6E7E92E1A32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2D9FECE-4D93-4AFF-B73F-DB874637FC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185F411-2C8C-4549-ABE0-816A708D175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2EE3C4-ABC0-4ADA-9EA5-8C20D7FC7F6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9A744A6-E232-459D-A3AA-D352C0B69CD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E4AFBA-3EDC-4358-B951-F6437B9020A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7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DCBB33B-07A0-4E0F-9932-B8B3770DB761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6538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E4AFBA-3EDC-4358-B951-F6437B9020A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DCBB33B-07A0-4E0F-9932-B8B3770DB761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B174BB9-C93D-4EDB-B7FA-0BA910CE667D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EE06E15-03D3-431D-8D56-E1307F95CC7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E02D49B-5F9A-418F-8E95-13EE89F108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6CACD1-F198-4D6D-856C-59A23868344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8650831-4FC5-4168-9A68-4DC74F2A9082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EB03C4-A883-4A62-9E77-3E28301CC98C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26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17907B-389C-4876-B67C-7A1A0FFA84A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26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B979CA-281B-4129-B71D-B3012637AD6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3F84D06-5D4A-449D-A6A8-710A4E22E21F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BE0358-D516-4468-A115-8E5D5B9C7A71}" type="slidenum">
              <a:rPr lang="en-GB" altLang="en-US" sz="1200"/>
              <a:pPr/>
              <a:t>46</a:t>
            </a:fld>
            <a:endParaRPr lang="en-GB" altLang="en-US" sz="120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1EC6419-BE31-4EF1-8432-385AD7937991}" type="slidenum">
              <a:rPr lang="en-GB" altLang="en-US" sz="1200"/>
              <a:pPr/>
              <a:t>47</a:t>
            </a:fld>
            <a:endParaRPr lang="en-GB" altLang="en-US" sz="120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497387" cy="3424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6C97BD-FBBD-438F-BABE-718FE6279926}" type="slidenum">
              <a:rPr lang="en-GB" altLang="en-US" sz="1200"/>
              <a:pPr/>
              <a:t>48</a:t>
            </a:fld>
            <a:endParaRPr lang="en-GB" altLang="en-US" sz="120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EC4B06-68AE-433E-8F07-D0CE413B6CE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C8C6651-CF8D-4716-98A2-7ACE76D4712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DFDBBB1-B328-4F5B-95EF-5439299480FA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8B69405-B92A-41D0-8D74-D15C013901B2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600968C-3C05-4EBA-9D07-98808000ABC4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87CB2D6-CBC6-453B-8A0D-78D05DFEFC90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76914E-3E81-4358-80C9-C95AB34D4B22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BB35526-9418-4719-9EB8-17E0E0CDE121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C9B887-4F54-43B1-94B6-EF0F6F8429EB}" type="slidenum">
              <a:rPr lang="en-US" altLang="en-US" sz="1200"/>
              <a:pPr/>
              <a:t>63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9E65B26-343D-4ED1-9BEB-17132BEFCB49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20189EB-1981-4801-816F-FA1E1C503826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00683AF-920F-4AEB-9065-045432D948CD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DE972BE-F659-4178-AF01-20C9FE85FE2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8EB6BDE-4CE7-49D5-BAC4-BC564003DC19}" type="slidenum">
              <a:rPr lang="en-US" altLang="en-US" sz="1200"/>
              <a:pPr/>
              <a:t>67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001B12-992B-4869-A298-E87C39634A75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B67F408-ABCE-4336-A582-77327B9ABE5E}" type="slidenum">
              <a:rPr lang="en-US" altLang="en-US" sz="1200"/>
              <a:pPr/>
              <a:t>69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E33990-F75E-4002-AF50-2C139F92A374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F40AE54-248F-45EF-B0B0-230A3CDEF49C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B667F79-8591-455F-B737-6C27676D4190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5FF4AEB-E48A-4713-83C6-703ACBB403E1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027D3C-ED28-4ADA-93C6-755415C39FA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50991A-7B6F-4531-A335-6A2CD5E566C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B61BAA6-9E80-4DD7-BE94-2092D93EE8E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A15EDB-1941-4E3B-8ECD-D684DECF6E3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53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600" b="0">
                <a:latin typeface="Calibri" pitchFamily="34" charset="0"/>
              </a:defRPr>
            </a:lvl5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5255829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371521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013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991101"/>
            <a:ext cx="4826000" cy="4371521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013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0566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6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5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410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224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19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1752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Text Analytics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3276600"/>
            <a:ext cx="7162800" cy="19050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A50021"/>
                </a:solidFill>
                <a:latin typeface="Calibri" charset="0"/>
                <a:ea typeface="+mn-ea"/>
              </a:rPr>
              <a:t>Giuseppe Attardi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Language Modeling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905000" y="5772944"/>
            <a:ext cx="10287000" cy="3381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dirty="0">
                <a:latin typeface="Tw Cen MT" pitchFamily="34" charset="0"/>
              </a:rPr>
              <a:t>IP notice: some slides from: Dan </a:t>
            </a:r>
            <a:r>
              <a:rPr kumimoji="0" lang="en-US" altLang="en-US" sz="1600" b="0" dirty="0" err="1">
                <a:latin typeface="Tw Cen MT" pitchFamily="34" charset="0"/>
              </a:rPr>
              <a:t>Jurafsky</a:t>
            </a:r>
            <a:r>
              <a:rPr kumimoji="0" lang="en-US" altLang="en-US" sz="1600" b="0" dirty="0">
                <a:latin typeface="Tw Cen MT" pitchFamily="34" charset="0"/>
              </a:rPr>
              <a:t>, Jim Martin, </a:t>
            </a:r>
            <a:r>
              <a:rPr kumimoji="0" lang="en-US" altLang="en-US" sz="1600" b="0" dirty="0" err="1">
                <a:latin typeface="Tw Cen MT" pitchFamily="34" charset="0"/>
              </a:rPr>
              <a:t>Sandiway</a:t>
            </a:r>
            <a:r>
              <a:rPr kumimoji="0" lang="en-US" altLang="en-US" sz="1600" b="0" dirty="0">
                <a:latin typeface="Tw Cen MT" pitchFamily="34" charset="0"/>
              </a:rPr>
              <a:t> Fong, Dan Klein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134600" y="152400"/>
            <a:ext cx="1090181" cy="1256502"/>
            <a:chOff x="423" y="2976"/>
            <a:chExt cx="959" cy="1057"/>
          </a:xfrm>
        </p:grpSpPr>
        <p:pic>
          <p:nvPicPr>
            <p:cNvPr id="6" name="Picture 7" descr="cherubi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3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Unfortunately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866900" y="1371600"/>
            <a:ext cx="8458200" cy="4835525"/>
          </a:xfrm>
        </p:spPr>
        <p:txBody>
          <a:bodyPr/>
          <a:lstStyle/>
          <a:p>
            <a:pPr eaLnBrk="1" hangingPunct="1"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There are a lot of possible sentences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l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We will never be able to get enough data to compute the statistics for those long prefixes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or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the|its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 water is so transparent that)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697037"/>
            <a:ext cx="7772400" cy="3463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Make the simplifying assumption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or maybe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P(</a:t>
            </a:r>
            <a:r>
              <a:rPr lang="en-US" i="1" dirty="0" err="1">
                <a:latin typeface="+mj-lt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latin typeface="+mj-lt"/>
                <a:ea typeface="ＭＳ Ｐゴシック" charset="0"/>
              </a:rPr>
              <a:t>) 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= P(</a:t>
            </a:r>
            <a:r>
              <a:rPr lang="en-US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lizard|saw,a</a:t>
            </a:r>
            <a:r>
              <a:rPr lang="en-US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828800"/>
            <a:ext cx="16748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So for each component in the product, replace with the approximation (assuming a prefix of </a:t>
            </a:r>
            <a:r>
              <a:rPr kumimoji="0" lang="en-US" altLang="en-US" sz="2400" b="0" i="1">
                <a:solidFill>
                  <a:srgbClr val="5400A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)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r>
              <a:rPr kumimoji="0" lang="en-US" altLang="en-US" sz="2400" b="0">
                <a:solidFill>
                  <a:srgbClr val="5400A8"/>
                </a:solidFill>
                <a:latin typeface="Tahoma" pitchFamily="34" charset="0"/>
              </a:rPr>
              <a:t> Bigram model</a:t>
            </a:r>
          </a:p>
          <a:p>
            <a:pPr eaLnBrk="1" hangingPunct="1">
              <a:buClr>
                <a:schemeClr val="tx2"/>
              </a:buClr>
              <a:buSzTx/>
              <a:buFont typeface="Wingdings" pitchFamily="2" charset="2"/>
              <a:buBlip>
                <a:blip r:embed="rId4"/>
              </a:buBlip>
            </a:pPr>
            <a:endParaRPr kumimoji="0" lang="en-US" altLang="en-US" sz="2400" b="0">
              <a:solidFill>
                <a:srgbClr val="5400A8"/>
              </a:solidFill>
              <a:latin typeface="Tahoma" pitchFamily="34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62198"/>
              </p:ext>
            </p:extLst>
          </p:nvPr>
        </p:nvGraphicFramePr>
        <p:xfrm>
          <a:off x="2819400" y="2743201"/>
          <a:ext cx="6140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5" imgW="1739900" imgH="203200" progId="Equation.3">
                  <p:embed/>
                </p:oleObj>
              </mc:Choice>
              <mc:Fallback>
                <p:oleObj name="Equation" r:id="rId5" imgW="1739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1"/>
                        <a:ext cx="61404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Markov Assumption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71419"/>
              </p:ext>
            </p:extLst>
          </p:nvPr>
        </p:nvGraphicFramePr>
        <p:xfrm>
          <a:off x="2971801" y="4419601"/>
          <a:ext cx="582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7" imgW="1651000" imgH="203200" progId="Equation.3">
                  <p:embed/>
                </p:oleObj>
              </mc:Choice>
              <mc:Fallback>
                <p:oleObj name="Equation" r:id="rId7" imgW="16510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4419601"/>
                        <a:ext cx="58261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N-gram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	can extend to trigrams, 4-­grams, 5-­grams</a:t>
            </a:r>
          </a:p>
          <a:p>
            <a:pPr>
              <a:defRPr/>
            </a:pPr>
            <a:r>
              <a:rPr lang="en-US" dirty="0"/>
              <a:t>In general this is an insuﬃcient model of language</a:t>
            </a:r>
          </a:p>
          <a:p>
            <a:pPr lvl="1">
              <a:defRPr/>
            </a:pPr>
            <a:r>
              <a:rPr lang="en-US" dirty="0"/>
              <a:t>because language has long-­distance dependencies:</a:t>
            </a:r>
          </a:p>
          <a:p>
            <a:pPr lvl="1">
              <a:defRPr/>
            </a:pPr>
            <a:r>
              <a:rPr lang="en-US" dirty="0"/>
              <a:t>“The computer which I had just put into the machine room on the ﬁfth ﬂoor crashed.”</a:t>
            </a:r>
          </a:p>
          <a:p>
            <a:pPr>
              <a:defRPr/>
            </a:pPr>
            <a:r>
              <a:rPr lang="en-US" dirty="0"/>
              <a:t>But we can often get away with N-­gram models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39921"/>
            <a:ext cx="9601200" cy="75500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Maximum Likelihood Estimate</a:t>
            </a:r>
          </a:p>
        </p:txBody>
      </p:sp>
      <p:graphicFrame>
        <p:nvGraphicFramePr>
          <p:cNvPr id="297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108850"/>
              </p:ext>
            </p:extLst>
          </p:nvPr>
        </p:nvGraphicFramePr>
        <p:xfrm>
          <a:off x="3048000" y="2362200"/>
          <a:ext cx="61722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61722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147030"/>
              </p:ext>
            </p:extLst>
          </p:nvPr>
        </p:nvGraphicFramePr>
        <p:xfrm>
          <a:off x="3440114" y="4191000"/>
          <a:ext cx="5233987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4" y="4191000"/>
                        <a:ext cx="5233987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I am Sam &lt;/s&gt;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Sam I am &lt;/s&gt;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I do not like green eggs and ham &lt;/s&gt;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This is the </a:t>
            </a:r>
            <a:r>
              <a:rPr lang="en-US" altLang="en-US" sz="2400" i="1" dirty="0"/>
              <a:t>Maximum Likelihood Estimate</a:t>
            </a:r>
            <a:r>
              <a:rPr lang="en-US" altLang="en-US" sz="2400" dirty="0"/>
              <a:t>, because it is the one which maximizes </a:t>
            </a:r>
            <a:r>
              <a:rPr lang="en-US" altLang="en-US" sz="2400" i="1" dirty="0">
                <a:latin typeface="Times New Roman" panose="02020603050405020304" pitchFamily="18" charset="0"/>
              </a:rPr>
              <a:t>P(Training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set|Model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1748" name="Picture 7" descr="s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4826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02100"/>
            <a:ext cx="4610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1430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Maximum Likelihood Estimate</a:t>
            </a:r>
            <a:r>
              <a:rPr lang="en-US" altLang="en-US" sz="2400" dirty="0"/>
              <a:t> of some parameter of a model </a:t>
            </a:r>
            <a:r>
              <a:rPr lang="en-US" altLang="en-US" sz="2400" i="1" dirty="0"/>
              <a:t>M</a:t>
            </a:r>
            <a:r>
              <a:rPr lang="en-US" altLang="en-US" sz="2400" dirty="0"/>
              <a:t> from a training set </a:t>
            </a:r>
            <a:r>
              <a:rPr lang="en-US" altLang="en-US" sz="2400" i="1" dirty="0"/>
              <a:t>T</a:t>
            </a:r>
          </a:p>
          <a:p>
            <a:pPr lvl="1" eaLnBrk="1" hangingPunct="1">
              <a:defRPr/>
            </a:pPr>
            <a:r>
              <a:rPr lang="en-US" altLang="en-US" sz="2000" dirty="0"/>
              <a:t>is the estimate that</a:t>
            </a:r>
          </a:p>
          <a:p>
            <a:pPr lvl="1" eaLnBrk="1" hangingPunct="1">
              <a:defRPr/>
            </a:pPr>
            <a:r>
              <a:rPr lang="en-US" altLang="en-US" sz="2000" dirty="0"/>
              <a:t>maximizes the likelihood of the training set </a:t>
            </a:r>
            <a:r>
              <a:rPr lang="en-US" altLang="en-US" sz="2000" i="1" dirty="0"/>
              <a:t>T</a:t>
            </a:r>
            <a:r>
              <a:rPr lang="en-US" altLang="en-US" sz="2000" dirty="0"/>
              <a:t> given the model </a:t>
            </a:r>
            <a:r>
              <a:rPr lang="en-US" altLang="en-US" sz="2000" i="1" dirty="0"/>
              <a:t>M</a:t>
            </a:r>
          </a:p>
          <a:p>
            <a:pPr eaLnBrk="1" hangingPunct="1">
              <a:defRPr/>
            </a:pPr>
            <a:r>
              <a:rPr lang="en-US" altLang="en-US" sz="2400" dirty="0"/>
              <a:t>Suppose the word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r>
              <a:rPr lang="en-US" altLang="ja-JP" sz="2400" dirty="0"/>
              <a:t> occurs 400 times in a corpus of a million words (e.g. the Brown corpus)</a:t>
            </a:r>
          </a:p>
          <a:p>
            <a:pPr eaLnBrk="1" hangingPunct="1">
              <a:defRPr/>
            </a:pPr>
            <a:r>
              <a:rPr lang="en-US" altLang="en-US" sz="2400" dirty="0"/>
              <a:t>What is the probability that a random word from some other text will be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eaLnBrk="1" hangingPunct="1">
              <a:defRPr/>
            </a:pPr>
            <a:r>
              <a:rPr lang="en-US" altLang="en-US" sz="2400" dirty="0"/>
              <a:t>MLE estimate is 400/1000000 = .004</a:t>
            </a:r>
          </a:p>
          <a:p>
            <a:pPr lvl="1" eaLnBrk="1" hangingPunct="1">
              <a:defRPr/>
            </a:pPr>
            <a:r>
              <a:rPr lang="en-US" altLang="en-US" sz="2000" dirty="0"/>
              <a:t>This may be a bad estimate for some other corpus</a:t>
            </a:r>
          </a:p>
          <a:p>
            <a:pPr eaLnBrk="1" hangingPunct="1">
              <a:defRPr/>
            </a:pPr>
            <a:r>
              <a:rPr lang="en-US" altLang="en-US" sz="2400" dirty="0"/>
              <a:t>But it is the </a:t>
            </a:r>
            <a:r>
              <a:rPr lang="en-US" altLang="en-US" sz="2400" b="1" dirty="0"/>
              <a:t>estimate</a:t>
            </a:r>
            <a:r>
              <a:rPr lang="en-US" altLang="en-US" sz="2400" dirty="0"/>
              <a:t> that makes it </a:t>
            </a:r>
            <a:r>
              <a:rPr lang="en-US" altLang="en-US" sz="2400" b="1" dirty="0"/>
              <a:t>most likely</a:t>
            </a:r>
            <a:r>
              <a:rPr lang="en-US" altLang="en-US" sz="2400" dirty="0"/>
              <a:t> that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r>
              <a:rPr lang="en-US" altLang="ja-JP" sz="2400" dirty="0"/>
              <a:t> will occur 400 times in a million word corpus.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867401" y="1752601"/>
            <a:ext cx="4691063" cy="489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ea typeface="+mn-ea"/>
              </a:rPr>
              <a:t>The maximum likelihood method (discrete distribution)</a:t>
            </a:r>
            <a:r>
              <a:rPr lang="en-GB" sz="2400" dirty="0">
                <a:latin typeface="+mn-lt"/>
                <a:ea typeface="+mn-ea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latin typeface="+mn-lt"/>
                <a:ea typeface="+mn-ea"/>
              </a:rPr>
              <a:t> </a:t>
            </a: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each observation by using the model parameters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Write down the probability of all the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+mn-lt"/>
                <a:ea typeface="+mn-ea"/>
              </a:rPr>
              <a:t>Find the value parameter(s) that maximize this probability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212976" y="1"/>
            <a:ext cx="845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2217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>
              <a:latin typeface="Calibri" pitchFamily="34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6392864" y="5029200"/>
          <a:ext cx="33607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5" name="Formel" r:id="rId3" imgW="1524000" imgH="228600" progId="Equation.3">
                  <p:embed/>
                </p:oleObj>
              </mc:Choice>
              <mc:Fallback>
                <p:oleObj name="Formel" r:id="rId3" imgW="1524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4" y="5029200"/>
                        <a:ext cx="3360737" cy="5032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12976" y="2065338"/>
          <a:ext cx="3497263" cy="4354518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Box 40"/>
          <p:cNvSpPr txBox="1">
            <a:spLocks noChangeArrowheads="1"/>
          </p:cNvSpPr>
          <p:nvPr/>
        </p:nvSpPr>
        <p:spPr bwMode="auto">
          <a:xfrm>
            <a:off x="5942014" y="1943101"/>
            <a:ext cx="4460875" cy="480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dirty="0">
                <a:latin typeface="Calibri" panose="020F0502020204030204" pitchFamily="34" charset="0"/>
                <a:ea typeface="+mn-ea"/>
              </a:rPr>
              <a:t>Likelihood function: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b="0" dirty="0">
                <a:latin typeface="Calibri" panose="020F0502020204030204" pitchFamily="34" charset="0"/>
                <a:ea typeface="+mn-ea"/>
              </a:rPr>
              <a:t>- Find the value parameter(s) that maximize this probability</a:t>
            </a: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217738" y="1"/>
            <a:ext cx="8450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2217738" y="998538"/>
            <a:ext cx="7993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>
              <a:latin typeface="Calibri" pitchFamily="34" charset="0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5994400" y="2514601"/>
          <a:ext cx="436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Formel" r:id="rId3" imgW="1981200" imgH="228600" progId="Equation.3">
                  <p:embed/>
                </p:oleObj>
              </mc:Choice>
              <mc:Fallback>
                <p:oleObj name="Formel" r:id="rId3" imgW="1981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514601"/>
                        <a:ext cx="4368800" cy="504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29000"/>
            <a:ext cx="36718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rot="5400000">
            <a:off x="7572375" y="5086350"/>
            <a:ext cx="19446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293938" y="2065338"/>
          <a:ext cx="3497262" cy="4354518"/>
        </p:xfrm>
        <a:graphic>
          <a:graphicData uri="http://schemas.openxmlformats.org/drawingml/2006/table">
            <a:tbl>
              <a:tblPr/>
              <a:tblGrid>
                <a:gridCol w="60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Computing the MLE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2192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</a:rPr>
              <a:t>Set the derivative to 0: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r>
              <a:rPr lang="en-US" dirty="0">
                <a:ea typeface="ＭＳ Ｐゴシック" charset="0"/>
              </a:rPr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 = 0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 = 1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 = 0.6	(maximum)</a:t>
            </a: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4038600" y="1828801"/>
          <a:ext cx="4114800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3" imgW="1625600" imgH="1155700" progId="Equation.3">
                  <p:embed/>
                </p:oleObj>
              </mc:Choice>
              <mc:Fallback>
                <p:oleObj name="Equation" r:id="rId3" imgW="1625600" imgH="1155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1"/>
                        <a:ext cx="4114800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+mn-ea"/>
              </a:rPr>
              <a:t>Language 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N-gram Intro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Add-prior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More examples: Berkeley Restaurant Project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can you tell me about any good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cantonese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restaurants close by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mid priced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thai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food is what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ja-JP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330099"/>
                </a:solidFill>
                <a:latin typeface="Calibri" panose="020F0502020204030204" pitchFamily="34" charset="0"/>
              </a:rPr>
              <a:t>m looking for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tell me about chez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panisse</a:t>
            </a:r>
            <a:endParaRPr lang="en-US" altLang="en-US" dirty="0">
              <a:solidFill>
                <a:srgbClr val="33009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can you give me a listing of the kinds of food that are available</a:t>
            </a:r>
          </a:p>
          <a:p>
            <a:pPr marL="0" indent="0" eaLnBrk="1" hangingPunct="1">
              <a:buNone/>
              <a:defRPr/>
            </a:pP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ja-JP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330099"/>
                </a:solidFill>
                <a:latin typeface="Calibri" panose="020F0502020204030204" pitchFamily="34" charset="0"/>
              </a:rPr>
              <a:t>m looking for a good place to eat breakfast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when is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caffe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venezia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open during the day</a:t>
            </a:r>
            <a:endParaRPr lang="en-US" altLang="en-US" dirty="0">
              <a:solidFill>
                <a:srgbClr val="330099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Out of 9222 sentences</a:t>
            </a:r>
          </a:p>
        </p:txBody>
      </p:sp>
      <p:pic>
        <p:nvPicPr>
          <p:cNvPr id="40964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1"/>
            <a:ext cx="9067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Normalize by unigrams (divide by </a:t>
            </a:r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-1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>
                <a:latin typeface="Calibri" panose="020F0502020204030204" pitchFamily="34" charset="0"/>
              </a:rPr>
              <a:t>):</a:t>
            </a:r>
          </a:p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lnSpc>
                <a:spcPct val="180000"/>
              </a:lnSpc>
              <a:defRPr/>
            </a:pPr>
            <a:r>
              <a:rPr lang="en-US" altLang="en-US">
                <a:latin typeface="Calibri" panose="020F0502020204030204" pitchFamily="34" charset="0"/>
              </a:rPr>
              <a:t>Result:</a:t>
            </a:r>
          </a:p>
        </p:txBody>
      </p:sp>
      <p:pic>
        <p:nvPicPr>
          <p:cNvPr id="43012" name="Picture 4" descr="ber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00795"/>
            <a:ext cx="8305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ber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694699"/>
            <a:ext cx="77851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76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P(&lt;s&gt; I want english food &lt;/s&gt;)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	P(i|&lt;s&gt;)  x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 	P(want|I)  x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	P(english|want) x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	P(food|english)  x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	P(&lt;/s&gt;|food)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>
                <a:latin typeface="Times New Roman" panose="02020603050405020304" pitchFamily="18" charset="0"/>
              </a:rPr>
              <a:t>  =.000031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english|want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0.0011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chinese|want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0.0065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to|want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0.66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eat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0.28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food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want | spend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i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| &lt;s&gt;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0.25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Compute in log space</a:t>
            </a:r>
          </a:p>
          <a:p>
            <a:pPr lvl="1">
              <a:defRPr/>
            </a:pPr>
            <a:r>
              <a:rPr lang="en-US" dirty="0"/>
              <a:t>Avoid underflow</a:t>
            </a:r>
          </a:p>
          <a:p>
            <a:pPr lvl="1">
              <a:defRPr/>
            </a:pPr>
            <a:r>
              <a:rPr lang="en-US" dirty="0"/>
              <a:t>Adding is faster than multiplying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sz="2400" dirty="0">
                <a:latin typeface="+mj-lt"/>
              </a:rPr>
              <a:t>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/>
              <a:t>= </a:t>
            </a:r>
            <a:r>
              <a:rPr lang="en-US" sz="2400" dirty="0">
                <a:latin typeface="+mj-lt"/>
              </a:rPr>
              <a:t>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/>
              <a:t>Shannon’</a:t>
            </a:r>
            <a:r>
              <a:rPr lang="en-US" altLang="ja-JP" sz="4800"/>
              <a:t>s Game</a:t>
            </a:r>
            <a:endParaRPr lang="en-US" altLang="en-US" sz="4800"/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ja-JP" dirty="0">
                <a:solidFill>
                  <a:schemeClr val="accent1"/>
                </a:solidFill>
                <a:ea typeface="+mn-ea"/>
              </a:rPr>
              <a:t>What if we turn these models around and use them to </a:t>
            </a:r>
            <a:r>
              <a:rPr lang="en-US" altLang="ja-JP" i="1" dirty="0">
                <a:solidFill>
                  <a:schemeClr val="hlink"/>
                </a:solidFill>
                <a:ea typeface="+mn-ea"/>
              </a:rPr>
              <a:t>generate</a:t>
            </a:r>
            <a:r>
              <a:rPr lang="en-US" altLang="ja-JP" i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altLang="ja-JP" dirty="0">
                <a:solidFill>
                  <a:schemeClr val="accent1"/>
                </a:solidFill>
                <a:ea typeface="+mn-ea"/>
              </a:rPr>
              <a:t>random sentences that are </a:t>
            </a:r>
            <a:r>
              <a:rPr lang="en-US" altLang="ja-JP" i="1" dirty="0">
                <a:solidFill>
                  <a:schemeClr val="accent2"/>
                </a:solidFill>
                <a:ea typeface="+mn-ea"/>
              </a:rPr>
              <a:t>like </a:t>
            </a:r>
            <a:r>
              <a:rPr lang="en-US" altLang="ja-JP" dirty="0">
                <a:solidFill>
                  <a:schemeClr val="accent1"/>
                </a:solidFill>
                <a:ea typeface="+mn-ea"/>
              </a:rPr>
              <a:t>the sentences from which the model was derived.</a:t>
            </a:r>
          </a:p>
          <a:p>
            <a:pPr>
              <a:buFont typeface="Wingdings" pitchFamily="2" charset="2"/>
              <a:buNone/>
              <a:defRPr/>
            </a:pP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0">
                <a:solidFill>
                  <a:srgbClr val="181813"/>
                </a:solidFill>
                <a:cs typeface="Arial" charset="0"/>
              </a:rPr>
              <a:t>Jim Martin       </a:t>
            </a:r>
            <a:endParaRPr kumimoji="0" lang="en-US" altLang="en-US" sz="2400" b="0">
              <a:solidFill>
                <a:srgbClr val="181813"/>
              </a:solidFill>
              <a:cs typeface="Arial" charset="0"/>
            </a:endParaRPr>
          </a:p>
        </p:txBody>
      </p:sp>
      <p:pic>
        <p:nvPicPr>
          <p:cNvPr id="581636" name="Picture 4" descr="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419601"/>
            <a:ext cx="11271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>
                <a:latin typeface="Calibri" charset="0"/>
              </a:rPr>
              <a:t>Generate random sentences: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Calibri" charset="0"/>
              </a:rPr>
              <a:t>Choose a random bigram &lt;s&gt;, w according to its probability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Calibri" charset="0"/>
              </a:rPr>
              <a:t>Now choose a random bigram (w, x) according to its probability</a:t>
            </a:r>
          </a:p>
          <a:p>
            <a:pPr marL="0" indent="0" eaLnBrk="1" hangingPunct="1">
              <a:buNone/>
              <a:defRPr/>
            </a:pPr>
            <a:r>
              <a:rPr lang="en-US" sz="2400" dirty="0">
                <a:latin typeface="Calibri" charset="0"/>
              </a:rPr>
              <a:t>And so on until we choose &lt;/s&gt;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</a:rPr>
              <a:t>Then string the words together</a:t>
            </a:r>
            <a:endParaRPr lang="en-US" sz="2400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&lt;s&gt; 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           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</a:rPr>
              <a:t> want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want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to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        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eat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		      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Chinese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Chinese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food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			             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food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&lt;/s&gt;</a:t>
            </a:r>
          </a:p>
          <a:p>
            <a:pPr eaLnBrk="1" hangingPunct="1">
              <a:defRPr/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Approximating Shakespeare</a:t>
            </a:r>
          </a:p>
        </p:txBody>
      </p:sp>
      <p:pic>
        <p:nvPicPr>
          <p:cNvPr id="54276" name="Picture 8" descr="fig 4.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447800"/>
            <a:ext cx="91440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N=884,647 tokens, V=29,066</a:t>
            </a: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</a:rPr>
              <a:t>2</a:t>
            </a:r>
            <a:r>
              <a:rPr lang="en-US" sz="3200" dirty="0">
                <a:latin typeface="Calibri" charset="0"/>
              </a:rPr>
              <a:t>= 844 million possible bigrams</a:t>
            </a:r>
          </a:p>
          <a:p>
            <a:pPr lvl="1">
              <a:defRPr/>
            </a:pPr>
            <a:r>
              <a:rPr lang="en-US" sz="2800" dirty="0">
                <a:latin typeface="Calibri" charset="0"/>
              </a:rPr>
              <a:t>99.96% of the possible bigrams were never seen (have zero entries in the table)</a:t>
            </a:r>
          </a:p>
          <a:p>
            <a:pPr eaLnBrk="1" hangingPunct="1">
              <a:defRPr/>
            </a:pPr>
            <a:r>
              <a:rPr lang="en-US" sz="3200" dirty="0" err="1">
                <a:latin typeface="Calibri" charset="0"/>
              </a:rPr>
              <a:t>Quadrigrams</a:t>
            </a:r>
            <a:r>
              <a:rPr lang="en-US" sz="3200" dirty="0">
                <a:latin typeface="Calibri" charset="0"/>
              </a:rPr>
              <a:t>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What's coming out looks like Shakespeare because it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Shakespeare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Language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1"/>
            <a:ext cx="8077200" cy="4835525"/>
          </a:xfrm>
        </p:spPr>
        <p:txBody>
          <a:bodyPr/>
          <a:lstStyle/>
          <a:p>
            <a:pPr>
              <a:defRPr/>
            </a:pPr>
            <a:r>
              <a:rPr lang="en-US" dirty="0"/>
              <a:t>Goal: assign a probability to a sentence</a:t>
            </a:r>
          </a:p>
          <a:p>
            <a:pPr>
              <a:defRPr/>
            </a:pPr>
            <a:r>
              <a:rPr lang="en-US" dirty="0"/>
              <a:t>Machine Translation:</a:t>
            </a:r>
          </a:p>
          <a:p>
            <a:pPr marL="357187" lvl="1" indent="0">
              <a:buNone/>
              <a:defRPr/>
            </a:pPr>
            <a:r>
              <a:rPr lang="en-US" i="1" dirty="0">
                <a:latin typeface="+mj-lt"/>
              </a:rPr>
              <a:t>P</a:t>
            </a:r>
            <a:r>
              <a:rPr lang="en-US" dirty="0"/>
              <a:t>(high winds </a:t>
            </a:r>
            <a:r>
              <a:rPr lang="en-US" dirty="0" err="1"/>
              <a:t>tonite</a:t>
            </a:r>
            <a:r>
              <a:rPr lang="en-US" dirty="0"/>
              <a:t>) &gt; </a:t>
            </a:r>
            <a:r>
              <a:rPr lang="en-US" i="1" dirty="0">
                <a:latin typeface="+mj-lt"/>
              </a:rPr>
              <a:t>P</a:t>
            </a:r>
            <a:r>
              <a:rPr lang="en-US" dirty="0"/>
              <a:t>(large winds </a:t>
            </a:r>
            <a:r>
              <a:rPr lang="en-US" dirty="0" err="1"/>
              <a:t>tonite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Spell Correction</a:t>
            </a:r>
          </a:p>
          <a:p>
            <a:pPr marL="357187" lvl="1" indent="0">
              <a:buNone/>
              <a:defRPr/>
            </a:pPr>
            <a:r>
              <a:rPr lang="en-US" dirty="0"/>
              <a:t>“The oﬃce is about ﬁfteen minuets from my house"</a:t>
            </a:r>
          </a:p>
          <a:p>
            <a:pPr marL="357187" lvl="1" indent="0">
              <a:buNone/>
              <a:defRPr/>
            </a:pPr>
            <a:r>
              <a:rPr lang="en-US" i="1" dirty="0">
                <a:latin typeface="+mj-lt"/>
              </a:rPr>
              <a:t>P</a:t>
            </a:r>
            <a:r>
              <a:rPr lang="en-US" dirty="0"/>
              <a:t>(about ﬁfteen minutes from) &gt; </a:t>
            </a:r>
            <a:r>
              <a:rPr lang="en-US" i="1" dirty="0">
                <a:latin typeface="+mj-lt"/>
              </a:rPr>
              <a:t>P</a:t>
            </a:r>
            <a:r>
              <a:rPr lang="en-US" dirty="0"/>
              <a:t>(about ﬁfteen minuets from)</a:t>
            </a:r>
          </a:p>
          <a:p>
            <a:pPr>
              <a:defRPr/>
            </a:pPr>
            <a:r>
              <a:rPr lang="en-US" dirty="0"/>
              <a:t>Speech Recognition</a:t>
            </a:r>
          </a:p>
          <a:p>
            <a:pPr marL="357187" lvl="1" indent="0">
              <a:buNone/>
              <a:defRPr/>
            </a:pPr>
            <a:r>
              <a:rPr lang="en-US" i="1" dirty="0">
                <a:latin typeface="+mj-lt"/>
              </a:rPr>
              <a:t>P</a:t>
            </a:r>
            <a:r>
              <a:rPr lang="en-US" dirty="0"/>
              <a:t>(I saw a van) &gt;&gt;  </a:t>
            </a:r>
            <a:r>
              <a:rPr lang="en-US" i="1" dirty="0">
                <a:latin typeface="+mj-lt"/>
              </a:rPr>
              <a:t>P</a:t>
            </a:r>
            <a:r>
              <a:rPr lang="en-US" dirty="0"/>
              <a:t>(eyes awe of an)	</a:t>
            </a:r>
          </a:p>
          <a:p>
            <a:pPr>
              <a:defRPr/>
            </a:pPr>
            <a:r>
              <a:rPr lang="en-US" dirty="0"/>
              <a:t>Summarization, question-­answering, etc.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The Wall Street Journal is not Shakespeare (no offense)</a:t>
            </a:r>
          </a:p>
        </p:txBody>
      </p:sp>
      <p:pic>
        <p:nvPicPr>
          <p:cNvPr id="58372" name="Picture 6" descr="fig 4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2612"/>
            <a:ext cx="9144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Lesson 1: the Perils of Overfitting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N-grams only work well for word prediction if the test corpus looks like the training corpus</a:t>
            </a:r>
          </a:p>
          <a:p>
            <a:pPr lvl="1" eaLnBrk="1" hangingPunct="1"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real life, it often </a:t>
            </a:r>
            <a:r>
              <a:rPr lang="en-US" altLang="en-US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doesn</a:t>
            </a:r>
            <a:r>
              <a:rPr lang="ja-JP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lvl="1" eaLnBrk="1" hangingPunct="1"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need to train robust models, adapt to test set, etc.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0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Train and Test Corpora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371600"/>
            <a:ext cx="940676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A language model must be trained on a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large corpus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of text to estimate good parameter values.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Model can be evaluated based on its ability to predict a high probability for a </a:t>
            </a:r>
            <a:r>
              <a:rPr lang="en-US" altLang="en-US" b="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disjoint (held-out) test corpus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(testing on the training corpus would give an optimistically biased estimate).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Ideally, the training (and test) corpus should be </a:t>
            </a:r>
            <a:r>
              <a:rPr lang="en-US" altLang="en-US" b="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representative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of the actual application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May need to </a:t>
            </a:r>
            <a:r>
              <a:rPr lang="en-US" altLang="en-US" b="0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adapt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a general model to a small amount of new (</a:t>
            </a:r>
            <a:r>
              <a:rPr lang="en-US" altLang="en-US" b="0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in-domain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) data by adding highly weighted small corpus to original training data.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666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Lesson 1: the perils of overfitting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N-grams only work well for word prediction if the test corpus looks like the training corpus</a:t>
            </a:r>
          </a:p>
          <a:p>
            <a:pPr lvl="1" eaLnBrk="1" hangingPunct="1"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In real life, it often doesn</a:t>
            </a:r>
            <a:r>
              <a:rPr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lvl="1" eaLnBrk="1" hangingPunct="1"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We need to train robust models, adapt to test set, etc.</a:t>
            </a:r>
          </a:p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Train and Test Corpora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371600"/>
            <a:ext cx="940676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A language model must be trained on a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large corpus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of text to estimate good parameter values.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Model can be evaluated based on its ability to predict a high probability for a disjoint (held-out) test corpus (testing on the training corpus would give an optimistically biased estimate).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Ideally, the training (and test) corpus should be representative of the actual application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May need to </a:t>
            </a:r>
            <a:r>
              <a:rPr lang="en-US" altLang="en-US" b="0" i="1" dirty="0">
                <a:latin typeface="Calibri" panose="020F0502020204030204" pitchFamily="34" charset="0"/>
                <a:ea typeface="+mn-ea"/>
              </a:rPr>
              <a:t>adapt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a general model to a small amount of new (</a:t>
            </a:r>
            <a:r>
              <a:rPr lang="en-US" altLang="en-US" b="0" i="1" dirty="0">
                <a:latin typeface="Calibri" panose="020F0502020204030204" pitchFamily="34" charset="0"/>
                <a:ea typeface="+mn-ea"/>
              </a:rPr>
              <a:t>in-domain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) data by adding highly weighted small corpus to original training data.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Smoothing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Smoothing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066800"/>
            <a:ext cx="8077200" cy="554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Since there are a combinatorial number of possible word sequences, many rare (but not impossible) combinations never occur in training, so MLE incorrectly assigns zero to many parameters (aka </a:t>
            </a:r>
            <a:r>
              <a:rPr lang="en-US" altLang="en-US" sz="2400" i="1" dirty="0"/>
              <a:t>sparse data</a:t>
            </a:r>
            <a:r>
              <a:rPr lang="en-US" altLang="en-US" sz="2400" dirty="0"/>
              <a:t>).</a:t>
            </a:r>
          </a:p>
          <a:p>
            <a:pPr>
              <a:defRPr/>
            </a:pPr>
            <a:r>
              <a:rPr lang="en-US" altLang="en-US" sz="2400" dirty="0"/>
              <a:t>If a new combination occurs during testing, it is given a probability of zero and the </a:t>
            </a:r>
            <a:r>
              <a:rPr lang="en-US" altLang="en-US" sz="2400" dirty="0">
                <a:solidFill>
                  <a:srgbClr val="FF0000"/>
                </a:solidFill>
              </a:rPr>
              <a:t>entire sequence gets a probability of zero</a:t>
            </a:r>
            <a:r>
              <a:rPr lang="en-US" altLang="en-US" sz="2400" dirty="0"/>
              <a:t> (i.e. infinite perplexity).</a:t>
            </a:r>
          </a:p>
          <a:p>
            <a:pPr>
              <a:defRPr/>
            </a:pPr>
            <a:r>
              <a:rPr lang="en-US" altLang="en-US" sz="2400" dirty="0"/>
              <a:t>In practice, parameters are </a:t>
            </a:r>
            <a:r>
              <a:rPr lang="en-US" altLang="en-US" sz="2400" i="1" dirty="0"/>
              <a:t>smoothed</a:t>
            </a:r>
            <a:r>
              <a:rPr lang="en-US" altLang="en-US" sz="2400" dirty="0"/>
              <a:t> (aka </a:t>
            </a:r>
            <a:r>
              <a:rPr lang="en-US" altLang="en-US" sz="2400" i="1" dirty="0"/>
              <a:t>regularized</a:t>
            </a:r>
            <a:r>
              <a:rPr lang="en-US" altLang="en-US" sz="2400" dirty="0"/>
              <a:t>) to reassign some probability mass to unseen events.</a:t>
            </a:r>
          </a:p>
          <a:p>
            <a:pPr lvl="1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Adding probability mass to unseen events requires removing it from seen ones (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discounting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maintain a joint distribution that sums to 1.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10591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/>
              <a:t>Smoothing is like Robin Hood</a:t>
            </a:r>
            <a:endParaRPr lang="en-US" altLang="en-US" sz="54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6" y="1256796"/>
            <a:ext cx="819308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905000" y="6596063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w Cen MT" pitchFamily="34" charset="0"/>
              </a:rPr>
              <a:t>Slide from Dan Klein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Laplace smoothing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Also called add-one smoothing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Just add one to all the counts!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Very simple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MLE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Laplace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Reconstructed counts: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69636" name="Picture 4" descr="addo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17145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addo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343400"/>
            <a:ext cx="36703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lapl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276599"/>
            <a:ext cx="3530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Laplace smoothed bigram counts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1304926"/>
            <a:ext cx="533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ea typeface="SimSun" panose="02010600030101010101" pitchFamily="2" charset="-122"/>
              </a:rPr>
              <a:t>Berkeley Restaurant Corpus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A2B4C4-3573-C14F-861E-EDDD9AD8C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41867"/>
              </p:ext>
            </p:extLst>
          </p:nvPr>
        </p:nvGraphicFramePr>
        <p:xfrm>
          <a:off x="2324100" y="2215514"/>
          <a:ext cx="7543800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737565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61994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809439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351203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11066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601019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185398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793727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97948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52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97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47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19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3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6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74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165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have an English speech recognition system, which answer is better?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	Speech					Interpretation</a:t>
            </a:r>
          </a:p>
          <a:p>
            <a:pPr marL="0" indent="0" algn="r">
              <a:buNone/>
              <a:defRPr/>
            </a:pPr>
            <a:r>
              <a:rPr lang="en-US" sz="2400" dirty="0"/>
              <a:t>speech recognition system</a:t>
            </a:r>
          </a:p>
          <a:p>
            <a:pPr marL="0" indent="0" algn="r">
              <a:buNone/>
              <a:defRPr/>
            </a:pPr>
            <a:r>
              <a:rPr lang="en-US" sz="2400" dirty="0"/>
              <a:t>speech cognition system</a:t>
            </a:r>
          </a:p>
          <a:p>
            <a:pPr marL="0" indent="0" algn="r">
              <a:buNone/>
              <a:defRPr/>
            </a:pPr>
            <a:r>
              <a:rPr lang="en-US" sz="2400" dirty="0"/>
              <a:t>speck podcast histamine</a:t>
            </a:r>
          </a:p>
          <a:p>
            <a:pPr marL="0" indent="0" algn="r">
              <a:buNone/>
              <a:defRPr/>
            </a:pPr>
            <a:r>
              <a:rPr lang="ja-JP" altLang="en-US" sz="2400" dirty="0"/>
              <a:t>スピーチ が 救出 ストン</a:t>
            </a: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Language models tell us the answer!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2667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Laplace-smoothed bigrams</a:t>
            </a:r>
          </a:p>
        </p:txBody>
      </p:sp>
      <p:pic>
        <p:nvPicPr>
          <p:cNvPr id="73732" name="Picture 5" descr="lapl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4038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3648-8E15-4B94-B943-EB376283DF3F}"/>
                  </a:ext>
                </a:extLst>
              </p:cNvPr>
              <p:cNvSpPr txBox="1"/>
              <p:nvPr/>
            </p:nvSpPr>
            <p:spPr>
              <a:xfrm>
                <a:off x="3244850" y="1455084"/>
                <a:ext cx="4928529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3648-8E15-4B94-B943-EB376283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0" y="1455084"/>
                <a:ext cx="4928529" cy="897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862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Reconstituted counts</a:t>
            </a:r>
          </a:p>
        </p:txBody>
      </p:sp>
      <p:pic>
        <p:nvPicPr>
          <p:cNvPr id="75779" name="Picture 5" descr="laplac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743200"/>
            <a:ext cx="9144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95BC2-A824-40AA-B890-43F80DD4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0"/>
            <a:ext cx="677934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56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Note big change to counts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want to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/>
              <a:t>went from 608 to 238!</a:t>
            </a:r>
          </a:p>
          <a:p>
            <a:pPr eaLnBrk="1" hangingPunct="1"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to|want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dirty="0"/>
              <a:t> from 0.66 to 0.26!</a:t>
            </a:r>
          </a:p>
          <a:p>
            <a:pPr eaLnBrk="1" hangingPunct="1">
              <a:defRPr/>
            </a:pPr>
            <a:r>
              <a:rPr lang="en-US" altLang="en-US" sz="2400" dirty="0"/>
              <a:t>Discount </a:t>
            </a:r>
            <a:r>
              <a:rPr lang="en-US" altLang="en-US" sz="2400" i="1" dirty="0">
                <a:latin typeface="Times New Roman" panose="02020603050405020304" pitchFamily="18" charset="0"/>
              </a:rPr>
              <a:t>d = c*/c</a:t>
            </a:r>
          </a:p>
          <a:p>
            <a:pPr lvl="1" eaLnBrk="1" hangingPunct="1">
              <a:defRPr/>
            </a:pPr>
            <a:r>
              <a:rPr lang="en-US" altLang="en-US" sz="2000" i="1" dirty="0">
                <a:latin typeface="Times New Roman" panose="02020603050405020304" pitchFamily="18" charset="0"/>
              </a:rPr>
              <a:t>d</a:t>
            </a:r>
            <a:r>
              <a:rPr lang="en-US" altLang="en-US" sz="2000" dirty="0"/>
              <a:t> for </a:t>
            </a:r>
            <a:r>
              <a:rPr lang="ja-JP" altLang="en-US" sz="2000"/>
              <a:t>“</a:t>
            </a:r>
            <a:r>
              <a:rPr lang="en-US" altLang="ja-JP" sz="2000" dirty="0" err="1"/>
              <a:t>chinese</a:t>
            </a:r>
            <a:r>
              <a:rPr lang="en-US" altLang="ja-JP" sz="2000" dirty="0"/>
              <a:t> food</a:t>
            </a:r>
            <a:r>
              <a:rPr lang="ja-JP" altLang="en-US" sz="2000"/>
              <a:t>”</a:t>
            </a:r>
            <a:r>
              <a:rPr lang="en-US" altLang="ja-JP" sz="2000" dirty="0"/>
              <a:t> = 0.10		A 10x reduction!</a:t>
            </a:r>
          </a:p>
          <a:p>
            <a:pPr lvl="1" eaLnBrk="1" hangingPunct="1">
              <a:defRPr/>
            </a:pPr>
            <a:r>
              <a:rPr lang="en-US" altLang="en-US" sz="2000" dirty="0"/>
              <a:t>So in general, Laplace is a blunt instrument</a:t>
            </a:r>
          </a:p>
          <a:p>
            <a:pPr eaLnBrk="1" hangingPunct="1">
              <a:defRPr/>
            </a:pPr>
            <a:r>
              <a:rPr lang="en-US" altLang="en-US" sz="2400" dirty="0"/>
              <a:t>But Laplace smoothing not used for N-grams, as we have much better methods</a:t>
            </a:r>
          </a:p>
          <a:p>
            <a:pPr eaLnBrk="1" hangingPunct="1">
              <a:defRPr/>
            </a:pPr>
            <a:r>
              <a:rPr lang="en-US" altLang="en-US" sz="2400" dirty="0"/>
              <a:t>Despite its flaws Laplace (add-k) is however still used to smooth other probabilistic models in NLP, especially</a:t>
            </a:r>
          </a:p>
          <a:p>
            <a:pPr lvl="1" eaLnBrk="1" hangingPunct="1">
              <a:defRPr/>
            </a:pPr>
            <a:r>
              <a:rPr lang="en-US" altLang="en-US" sz="2000" dirty="0"/>
              <a:t>For pilot studies</a:t>
            </a:r>
          </a:p>
          <a:p>
            <a:pPr lvl="1" eaLnBrk="1" hangingPunct="1">
              <a:defRPr/>
            </a:pPr>
            <a:r>
              <a:rPr lang="en-US" altLang="en-US" sz="2000" dirty="0"/>
              <a:t>in domains where the number of zeros </a:t>
            </a:r>
            <a:r>
              <a:rPr lang="en-US" altLang="en-US" sz="2000" dirty="0" err="1"/>
              <a:t>isn</a:t>
            </a:r>
            <a:r>
              <a:rPr lang="ja-JP" altLang="en-US" sz="2000"/>
              <a:t>’</a:t>
            </a:r>
            <a:r>
              <a:rPr lang="en-US" altLang="ja-JP" sz="2000" dirty="0"/>
              <a:t>t so huge.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Add-k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Add a small fraction instead of 1</a:t>
            </a:r>
          </a:p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k = 0.01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/>
              <a:t>Lesson 2: zeros or not?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670843" y="1157504"/>
            <a:ext cx="8616157" cy="54385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/>
              <a:t>Zipf</a:t>
            </a:r>
            <a:r>
              <a:rPr lang="ja-JP" altLang="en-US" sz="2800" dirty="0"/>
              <a:t>’</a:t>
            </a:r>
            <a:r>
              <a:rPr lang="en-US" altLang="ja-JP" sz="2800" dirty="0"/>
              <a:t>s Law: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small number of events occur with high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large number of events occur with low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can quickly collect statistics on the high frequency events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might have to wait an arbitrarily long time to get valid statistics on low frequency events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Result: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Our estimates are sparse! no counts at all for the vast bulk of things we want to estimate!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zeroes in the table are really zeros. But others are simply low frequency events you haven't seen yet.  After all, ANYTHING CAN HAPPEN!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to address?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Answer: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 the likelihood of unseen N-grams!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255838" y="6596064"/>
            <a:ext cx="323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>
                <a:latin typeface="Times New Roman" pitchFamily="18" charset="0"/>
              </a:rPr>
              <a:t>Slide from B. Dorr and J. Hirschberg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84" y="1157505"/>
            <a:ext cx="1181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/>
              <a:t>Even better: Bayesian unigram prior smoothing for bigrams</a:t>
            </a:r>
          </a:p>
        </p:txBody>
      </p:sp>
      <p:sp>
        <p:nvSpPr>
          <p:cNvPr id="121862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Maximum Likelihood Estimation</a:t>
            </a: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Laplace Smoothing</a:t>
            </a: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Bayesian Prior Smoothing</a:t>
            </a:r>
          </a:p>
          <a:p>
            <a:pPr lvl="1" eaLnBrk="1" hangingPunct="1">
              <a:defRPr/>
            </a:pPr>
            <a:endParaRPr lang="en-US" sz="3200" dirty="0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80900" name="Object 2"/>
          <p:cNvGraphicFramePr>
            <a:graphicFrameLocks noChangeAspect="1"/>
          </p:cNvGraphicFramePr>
          <p:nvPr/>
        </p:nvGraphicFramePr>
        <p:xfrm>
          <a:off x="3276600" y="2057400"/>
          <a:ext cx="32877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Equation" r:id="rId3" imgW="1384300" imgH="406400" progId="Equation.3">
                  <p:embed/>
                </p:oleObj>
              </mc:Choice>
              <mc:Fallback>
                <p:oleObj name="Equation" r:id="rId3" imgW="1384300" imgH="406400" progId="Equation.3">
                  <p:embed/>
                  <p:pic>
                    <p:nvPicPr>
                      <p:cNvPr id="8090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32877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3"/>
          <p:cNvGraphicFramePr>
            <a:graphicFrameLocks noChangeAspect="1"/>
          </p:cNvGraphicFramePr>
          <p:nvPr/>
        </p:nvGraphicFramePr>
        <p:xfrm>
          <a:off x="3127376" y="3733800"/>
          <a:ext cx="4645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Equation" r:id="rId5" imgW="1955800" imgH="406400" progId="Equation.3">
                  <p:embed/>
                </p:oleObj>
              </mc:Choice>
              <mc:Fallback>
                <p:oleObj name="Equation" r:id="rId5" imgW="1955800" imgH="406400" progId="Equation.3">
                  <p:embed/>
                  <p:pic>
                    <p:nvPicPr>
                      <p:cNvPr id="809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6" y="3733800"/>
                        <a:ext cx="4645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4"/>
          <p:cNvGraphicFramePr>
            <a:graphicFrameLocks noChangeAspect="1"/>
          </p:cNvGraphicFramePr>
          <p:nvPr/>
        </p:nvGraphicFramePr>
        <p:xfrm>
          <a:off x="3176588" y="5410200"/>
          <a:ext cx="49768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Equation" r:id="rId7" imgW="2095500" imgH="406400" progId="Equation.3">
                  <p:embed/>
                </p:oleObj>
              </mc:Choice>
              <mc:Fallback>
                <p:oleObj name="Equation" r:id="rId7" imgW="2095500" imgH="406400" progId="Equation.3">
                  <p:embed/>
                  <p:pic>
                    <p:nvPicPr>
                      <p:cNvPr id="809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5410200"/>
                        <a:ext cx="497681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22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219200"/>
            <a:ext cx="38655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2106614" y="0"/>
            <a:ext cx="8561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4400" b="0">
                <a:latin typeface="Tw Cen MT Condensed" pitchFamily="34" charset="0"/>
              </a:rPr>
              <a:t>Zipf's law 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2601"/>
            <a:ext cx="35290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400800" y="5438775"/>
            <a:ext cx="3810000" cy="1202510"/>
          </a:xfrm>
          <a:prstGeom prst="rect">
            <a:avLst/>
          </a:prstGeom>
          <a:gradFill rotWithShape="1">
            <a:gsLst>
              <a:gs pos="0">
                <a:srgbClr val="E8ECFF"/>
              </a:gs>
              <a:gs pos="64999">
                <a:srgbClr val="CBD4FF"/>
              </a:gs>
              <a:gs pos="100000">
                <a:srgbClr val="B7C4FF"/>
              </a:gs>
            </a:gsLst>
            <a:lin ang="5400000" scaled="1"/>
          </a:gradFill>
          <a:ln w="9525">
            <a:solidFill>
              <a:srgbClr val="A7B2F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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1/r         (f proportional to 1/r)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there is a constant k such that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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r = k</a:t>
            </a: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1290637"/>
            <a:ext cx="34194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"/>
            <a:ext cx="8269288" cy="761999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en-US" dirty="0" err="1"/>
              <a:t>Zipf's</a:t>
            </a:r>
            <a:r>
              <a:rPr lang="it-IT" altLang="en-US" dirty="0"/>
              <a:t> Law for the </a:t>
            </a:r>
            <a:r>
              <a:rPr lang="it-IT" altLang="en-US" dirty="0" err="1"/>
              <a:t>Brown</a:t>
            </a:r>
            <a:r>
              <a:rPr lang="it-IT" altLang="en-US" dirty="0"/>
              <a:t> Corpus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295401"/>
            <a:ext cx="6704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179638" y="1"/>
            <a:ext cx="8488362" cy="823913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4800" dirty="0" err="1"/>
              <a:t>Zipf</a:t>
            </a:r>
            <a:r>
              <a:rPr lang="en-US" altLang="en-US" sz="4800" dirty="0"/>
              <a:t> law: interpretation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286000" y="1371600"/>
            <a:ext cx="8153400" cy="4724400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6550" indent="-336550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latin typeface="Calibri" panose="020F0502020204030204" pitchFamily="34" charset="0"/>
              </a:rPr>
              <a:t>Principle of </a:t>
            </a:r>
            <a:r>
              <a:rPr lang="en-US" altLang="en-US" i="1" dirty="0">
                <a:latin typeface="Calibri" panose="020F0502020204030204" pitchFamily="34" charset="0"/>
              </a:rPr>
              <a:t>least effort</a:t>
            </a:r>
            <a:r>
              <a:rPr lang="en-US" altLang="en-US" dirty="0">
                <a:latin typeface="Calibri" panose="020F0502020204030204" pitchFamily="34" charset="0"/>
              </a:rPr>
              <a:t>: both the speaker and the hearer in communication try to minimize effort: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Speakers tend to use a small vocabulary of common (shorter) words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Hearers prefer a large vocabulary of rarer less ambiguous words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Zipf's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law is the result of this compromise</a:t>
            </a:r>
          </a:p>
          <a:p>
            <a:pPr marL="336550" indent="-336550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latin typeface="Calibri" panose="020F0502020204030204" pitchFamily="34" charset="0"/>
              </a:rPr>
              <a:t>Other laws …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Number of meanings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 a word obeys the law: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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1/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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Inverse relationship between frequency and length</a:t>
            </a:r>
          </a:p>
        </p:txBody>
      </p:sp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8991600" y="3733800"/>
            <a:ext cx="2286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66579-B8C0-E540-9A54-C698AF08058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it-IT" dirty="0" err="1"/>
              <a:t>Neural</a:t>
            </a:r>
            <a:r>
              <a:rPr lang="it-IT" dirty="0"/>
              <a:t> Language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DE2EE2-92B7-024B-A377-44F2AD5D0BED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92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772400" cy="5083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</a:rPr>
              <a:t>…</a:t>
            </a:r>
            <a:r>
              <a:rPr lang="en-US" altLang="en-US" i="1" dirty="0" err="1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</a:rPr>
              <a:t>) =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	= the probability of a sequence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Alternatively 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5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4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	= the probability of a word given some previous words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The model that computes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dirty="0">
                <a:latin typeface="Times New Roman" panose="02020603050405020304" pitchFamily="18" charset="0"/>
              </a:rPr>
              <a:t>) 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</a:rPr>
              <a:t>…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baseline="-25000" dirty="0">
                <a:latin typeface="Times New Roman" panose="02020603050405020304" pitchFamily="18" charset="0"/>
              </a:rPr>
              <a:t>-1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is called the </a:t>
            </a:r>
            <a:r>
              <a:rPr lang="en-US" altLang="en-US" b="1" dirty="0">
                <a:solidFill>
                  <a:srgbClr val="A50021"/>
                </a:solidFill>
                <a:latin typeface="Calibri" panose="020F0502020204030204" pitchFamily="34" charset="0"/>
              </a:rPr>
              <a:t>language model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A better term for this would be </a:t>
            </a:r>
            <a:r>
              <a:rPr lang="ja-JP" altLang="en-US" sz="2400"/>
              <a:t>“</a:t>
            </a:r>
            <a:r>
              <a:rPr lang="en-US" altLang="ja-JP" sz="2400" dirty="0"/>
              <a:t>The Grammar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But </a:t>
            </a:r>
            <a:r>
              <a:rPr lang="ja-JP" altLang="en-US" sz="2400"/>
              <a:t>“</a:t>
            </a:r>
            <a:r>
              <a:rPr lang="en-US" altLang="ja-JP" sz="2400" dirty="0"/>
              <a:t>Language model</a:t>
            </a:r>
            <a:r>
              <a:rPr lang="ja-JP" altLang="en-US" sz="2400"/>
              <a:t>”</a:t>
            </a:r>
            <a:r>
              <a:rPr lang="en-US" altLang="ja-JP" sz="2400" dirty="0"/>
              <a:t> or LM is standard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06E1-8B6D-44C2-87BB-14DB0F01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Model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53C9-6FAD-4780-853D-A773D447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Large-scale unsupervised language model which generates coherent paragraphs of text, achieves state-of-the-art performance on many language modeling benchmarks, and performs rudimentary reading comprehension, machine translation, question answering, and summarization — all without task-specific training.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Model, called GPT-2, was trained simply to predict the next word in </a:t>
            </a:r>
            <a:r>
              <a:rPr lang="en-US" dirty="0">
                <a:solidFill>
                  <a:srgbClr val="C00000"/>
                </a:solidFill>
                <a:effectLst/>
              </a:rPr>
              <a:t>40GB of Internet text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/>
              </a:rPr>
              <a:t>Due to our concerns about malicious applications of the technology, we are not releasing the trained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https://blog.openai.com/better-language-models/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416617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ED85-2B06-4E1D-9692-AFA7389F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GPT-2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EE9A-3D4F-49EF-896E-E9411878E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800679"/>
            <a:ext cx="4826000" cy="437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a shocking finding, scientist discovered a herd of unicorns living in a remote, previously unexplored valley, in the Andes Mountains. Even more surprising to the researchers was the fact that the unicorns spoke perfect English.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A8174-6C32-A343-ABA4-C8FE4F135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1800679"/>
            <a:ext cx="4826000" cy="43715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scientist named the population, after their distinctive horn, Ovid’s Unicorn. These four-horned, silver-white unicorns were previously unknown to science.</a:t>
            </a:r>
          </a:p>
          <a:p>
            <a:pPr marL="0" indent="0">
              <a:buNone/>
            </a:pPr>
            <a:r>
              <a:rPr lang="en-US" sz="2000" dirty="0"/>
              <a:t>Now, after almost two centuries, the mystery of what sparked this odd phenomenon is finally solved.</a:t>
            </a:r>
          </a:p>
          <a:p>
            <a:pPr marL="0" indent="0">
              <a:buNone/>
            </a:pPr>
            <a:r>
              <a:rPr lang="en-US" sz="2000" dirty="0"/>
              <a:t>Dr. Jorge Pérez, an evolutionary biologist from the University of La Paz, and several companions, were exploring the Andes Mountains when they found a small valley, with no other animals or humans. Pérez noticed that the valley had what appeared to be a natural fountain, surrounded by two peaks of rock and silver snow.</a:t>
            </a:r>
            <a:endParaRPr lang="it-IT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E52C9-A44E-7146-9C70-0451CB14F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9100" y="972684"/>
            <a:ext cx="4826000" cy="668337"/>
          </a:xfrm>
        </p:spPr>
        <p:txBody>
          <a:bodyPr/>
          <a:lstStyle/>
          <a:p>
            <a:r>
              <a:rPr lang="en-US" dirty="0"/>
              <a:t>MODEL COMPLETION (MACHINE-WRITTEN, 10 TRIES)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174CF-CCB0-014F-AEEA-0B1C471ED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4800" y="972683"/>
            <a:ext cx="4826000" cy="668337"/>
          </a:xfrm>
        </p:spPr>
        <p:txBody>
          <a:bodyPr/>
          <a:lstStyle/>
          <a:p>
            <a:r>
              <a:rPr lang="en-US" dirty="0"/>
              <a:t>SYSTEM PROMPT (HUMAN-WRITTEN)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54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alibri" charset="0"/>
              </a:rPr>
              <a:t>We do everything in log space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Avoid underflow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(also adding is faster than multiplying)</a:t>
            </a:r>
          </a:p>
        </p:txBody>
      </p:sp>
      <p:pic>
        <p:nvPicPr>
          <p:cNvPr id="90116" name="Picture 4" descr="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476626"/>
            <a:ext cx="879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447800"/>
            <a:ext cx="80772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SRILM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3200" dirty="0">
                <a:hlinkClick r:id="rId3"/>
              </a:rPr>
              <a:t>http://www.speech.sri.com/projects/srilm/</a:t>
            </a: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600" dirty="0"/>
              <a:t>IRSTLM</a:t>
            </a:r>
          </a:p>
          <a:p>
            <a:pPr eaLnBrk="1" hangingPunct="1">
              <a:defRPr/>
            </a:pPr>
            <a:r>
              <a:rPr lang="en-US" altLang="en-US" sz="3600" dirty="0"/>
              <a:t>Ken LM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Google N-Gram Release</a:t>
            </a:r>
          </a:p>
        </p:txBody>
      </p:sp>
      <p:pic>
        <p:nvPicPr>
          <p:cNvPr id="94211" name="Picture 3" descr="google-n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8412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google2-n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495800"/>
            <a:ext cx="818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Google Book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http://ngrams.googlelabs.com/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incoming 92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incubator 99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independent 794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index 223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indication 72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 120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indicators 45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indispensable 111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</a:t>
            </a:r>
            <a:r>
              <a:rPr lang="en-US" altLang="en-US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indispensible</a:t>
            </a: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 40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individual 234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2230438" y="5486400"/>
            <a:ext cx="790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imes New Roman" pitchFamily="18" charset="0"/>
                <a:hlinkClick r:id="rId3"/>
              </a:rPr>
              <a:t>http://googleresearch.blogspot.com/2006/08/all-our-n-gram-are-belong-to-you.html</a:t>
            </a:r>
            <a:endParaRPr kumimoji="0" lang="en-US" altLang="en-US" sz="18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Evaluation and Perplexity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Evaluation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6002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Train parameters of our model on a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training set</a:t>
            </a:r>
            <a:r>
              <a:rPr lang="en-US" altLang="en-US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How do we evaluate how well our model works?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Look at the models performance on some new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This is what happens in the real world; we want to know how our model performs on data we haven</a:t>
            </a:r>
            <a:r>
              <a:rPr lang="ja-JP" altLang="en-US" dirty="0">
                <a:latin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</a:rPr>
              <a:t>t seen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Use a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test set</a:t>
            </a:r>
            <a:r>
              <a:rPr lang="en-US" altLang="en-US" dirty="0">
                <a:latin typeface="Calibri" panose="020F0502020204030204" pitchFamily="34" charset="0"/>
              </a:rPr>
              <a:t>. A dataset which is different than our training 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Then we need an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evaluation metric</a:t>
            </a:r>
            <a:r>
              <a:rPr lang="en-US" altLang="en-US" dirty="0">
                <a:latin typeface="Calibri" panose="020F0502020204030204" pitchFamily="34" charset="0"/>
              </a:rPr>
              <a:t> to tell us how well our model is doing on the test set.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One such metric is </a:t>
            </a: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perplexity</a:t>
            </a:r>
            <a:endParaRPr lang="en-US" alt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Evaluating N-gram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Best evaluation for an N-gram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A in a task (language identification, speech recognizer, machine translation system)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Run the task, get an accuracy for A (how many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identified correctly, or Word Error Rate, or etc)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B in task, get accuracy for 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Compare accuracy for A and B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This is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Extrinsic evaluation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Computing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229600" cy="4572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How to compute this joint probability: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2800" i="1" dirty="0">
                <a:latin typeface="Times New Roman" panose="02020603050405020304" pitchFamily="18" charset="0"/>
              </a:rPr>
              <a:t>P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the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other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day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I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was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walking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along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and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saw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a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 dirty="0">
                <a:latin typeface="Times New Roman" panose="02020603050405020304" pitchFamily="18" charset="0"/>
              </a:rPr>
              <a:t>lizard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 dirty="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Intuition: let</a:t>
            </a:r>
            <a:r>
              <a:rPr lang="ja-JP" altLang="en-US">
                <a:latin typeface="Calibri" panose="020F0502020204030204" pitchFamily="34" charset="0"/>
              </a:rPr>
              <a:t>’</a:t>
            </a:r>
            <a:r>
              <a:rPr lang="en-US" altLang="ja-JP" dirty="0">
                <a:latin typeface="Calibri" panose="020F0502020204030204" pitchFamily="34" charset="0"/>
              </a:rPr>
              <a:t>s rely on the </a:t>
            </a:r>
            <a:r>
              <a:rPr lang="en-US" altLang="ja-JP" b="1" dirty="0">
                <a:solidFill>
                  <a:srgbClr val="C00000"/>
                </a:solidFill>
                <a:latin typeface="Calibri" panose="020F0502020204030204" pitchFamily="34" charset="0"/>
              </a:rPr>
              <a:t>Chain Rule of Probability</a:t>
            </a:r>
            <a:endParaRPr lang="en-US" alt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Language Identification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Create an N-gram model for each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Compute the probability of a given text</a:t>
            </a:r>
          </a:p>
          <a:p>
            <a:pPr marL="457200" lvl="1" indent="0"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i="1" baseline="-25000" dirty="0">
                <a:latin typeface="+mj-lt"/>
                <a:ea typeface="ＭＳ Ｐゴシック" charset="0"/>
              </a:rPr>
              <a:t>lang1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i="1" baseline="-25000" dirty="0">
                <a:latin typeface="+mj-lt"/>
                <a:ea typeface="ＭＳ Ｐゴシック" charset="0"/>
              </a:rPr>
              <a:t>lang2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P</a:t>
            </a:r>
            <a:r>
              <a:rPr lang="en-US" i="1" baseline="-25000" dirty="0">
                <a:latin typeface="+mj-lt"/>
                <a:ea typeface="ＭＳ Ｐゴシック" charset="0"/>
              </a:rPr>
              <a:t>lang3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+mj-lt"/>
                <a:ea typeface="+mn-ea"/>
              </a:rPr>
              <a:t>Select language with highest probability</a:t>
            </a:r>
          </a:p>
          <a:p>
            <a:pPr marL="0" lvl="1" indent="0">
              <a:buClr>
                <a:schemeClr val="accent2"/>
              </a:buClr>
              <a:buSzPct val="80000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	</a:t>
            </a:r>
            <a:r>
              <a:rPr lang="en-US" i="1" dirty="0" err="1">
                <a:latin typeface="+mj-lt"/>
                <a:ea typeface="ＭＳ Ｐゴシック" charset="0"/>
              </a:rPr>
              <a:t>lang</a:t>
            </a:r>
            <a:r>
              <a:rPr lang="en-US" i="1" dirty="0">
                <a:latin typeface="+mj-lt"/>
                <a:ea typeface="ＭＳ Ｐゴシック" charset="0"/>
              </a:rPr>
              <a:t> = </a:t>
            </a:r>
            <a:r>
              <a:rPr lang="en-US" i="1" dirty="0" err="1">
                <a:latin typeface="+mj-lt"/>
                <a:ea typeface="ＭＳ Ｐゴシック" charset="0"/>
              </a:rPr>
              <a:t>argmax</a:t>
            </a:r>
            <a:r>
              <a:rPr lang="en-US" i="1" baseline="-25000" dirty="0" err="1">
                <a:latin typeface="+mj-lt"/>
                <a:ea typeface="ＭＳ Ｐゴシック" charset="0"/>
              </a:rPr>
              <a:t>l</a:t>
            </a:r>
            <a:r>
              <a:rPr lang="en-US" i="1" dirty="0">
                <a:latin typeface="+mj-lt"/>
                <a:ea typeface="ＭＳ Ｐゴシック" charset="0"/>
              </a:rPr>
              <a:t> P</a:t>
            </a:r>
            <a:r>
              <a:rPr lang="en-US" i="1" baseline="-25000" dirty="0">
                <a:latin typeface="+mj-lt"/>
                <a:ea typeface="ＭＳ Ｐゴシック" charset="0"/>
              </a:rPr>
              <a:t>l</a:t>
            </a:r>
            <a:r>
              <a:rPr lang="en-US" dirty="0">
                <a:latin typeface="+mj-lt"/>
                <a:ea typeface="ＭＳ Ｐゴシック" charset="0"/>
              </a:rPr>
              <a:t>(</a:t>
            </a:r>
            <a:r>
              <a:rPr lang="en-US" i="1" dirty="0">
                <a:latin typeface="+mj-lt"/>
                <a:ea typeface="ＭＳ Ｐゴシック" charset="0"/>
              </a:rPr>
              <a:t>text</a:t>
            </a:r>
            <a:r>
              <a:rPr lang="en-US" dirty="0">
                <a:latin typeface="+mj-lt"/>
                <a:ea typeface="ＭＳ Ｐゴシック" charset="0"/>
              </a:rPr>
              <a:t>)</a:t>
            </a:r>
          </a:p>
          <a:p>
            <a:pPr marL="0" indent="0">
              <a:buNone/>
              <a:defRPr/>
            </a:pPr>
            <a:endParaRPr lang="en-US" dirty="0">
              <a:latin typeface="+mj-lt"/>
              <a:ea typeface="+mn-e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9906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600" dirty="0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000" dirty="0"/>
              <a:t>Extrinsic evaluation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is really time-consuming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 take days to run an experiment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000" dirty="0"/>
              <a:t>So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a temporary solution, in order to run experiments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evaluate N-grams we often use an </a:t>
            </a:r>
            <a:r>
              <a:rPr lang="en-US" altLang="en-US" sz="2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intrinsic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evaluation, an approximation called 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perplexity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But perplexity is a poor approximation unless the test data looks 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like the training data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 is </a:t>
            </a: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generally only useful in pilot experiments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(generally is not sufficient to publish)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371600"/>
            <a:ext cx="8382000" cy="4835525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The intuition behind perplexity as a measure is the notion of surprise.</a:t>
            </a:r>
          </a:p>
          <a:p>
            <a:pPr>
              <a:defRPr/>
            </a:pPr>
            <a:r>
              <a:rPr lang="en-US" altLang="en-US" sz="3200" dirty="0"/>
              <a:t>How surprised is the language model when it sees the test set?</a:t>
            </a:r>
          </a:p>
          <a:p>
            <a:pPr lvl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surprise is a measure of...</a:t>
            </a:r>
          </a:p>
          <a:p>
            <a:pPr lvl="2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Gee, I didn’</a:t>
            </a: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 see that coming...</a:t>
            </a:r>
          </a:p>
          <a:p>
            <a:pPr lvl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more surprised the model is, the lower the probability it assigned to the test set</a:t>
            </a:r>
          </a:p>
          <a:p>
            <a:pPr lvl="1"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higher the probability, the less surprised it was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9276" y="11430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Measures of how well a model “fits” the test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Uses the probability that the model assigns to the test corpus.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Normalizes for the number of words in the test corpus and takes the inverse.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Measures the weighted average branching factor in predicting the next word (lower is better).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9FA3B7D-D494-D742-B9FA-1A6B2FC7B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19391"/>
              </p:ext>
            </p:extLst>
          </p:nvPr>
        </p:nvGraphicFramePr>
        <p:xfrm>
          <a:off x="4077970" y="2819400"/>
          <a:ext cx="3275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name="Equation" r:id="rId4" imgW="1586811" imgH="482391" progId="Equation.3">
                  <p:embed/>
                </p:oleObj>
              </mc:Choice>
              <mc:Fallback>
                <p:oleObj name="Equation" r:id="rId4" imgW="1586811" imgH="482391" progId="Equation.3">
                  <p:embed/>
                  <p:pic>
                    <p:nvPicPr>
                      <p:cNvPr id="108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970" y="2819400"/>
                        <a:ext cx="3275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4267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Perplexity:</a:t>
            </a:r>
          </a:p>
          <a:p>
            <a:pPr marL="0" indent="0"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marL="0" indent="0"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Chain rule:</a:t>
            </a:r>
          </a:p>
          <a:p>
            <a:pPr marL="0" indent="0"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For bigrams: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110596" name="Picture 4" descr="p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676401"/>
            <a:ext cx="30416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p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1"/>
            <a:ext cx="3352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p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91000"/>
            <a:ext cx="3009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209800" y="5486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en-US" sz="2400" b="0">
                <a:solidFill>
                  <a:srgbClr val="5400A8"/>
                </a:solidFill>
                <a:latin typeface="Calibri" pitchFamily="34" charset="0"/>
              </a:rPr>
              <a:t>Minimizing perplexity is the same as maximizing probability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kumimoji="0" lang="en-US" altLang="en-US" sz="2000">
                <a:latin typeface="Calibri" pitchFamily="34" charset="0"/>
              </a:rPr>
              <a:t>The best language model is one that best predicts an unseen test set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Perplexity as branching factor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447800"/>
            <a:ext cx="7772400" cy="1273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How hard is the task of recognizing digits </a:t>
            </a:r>
            <a:r>
              <a:rPr lang="ja-JP" altLang="en-US" sz="2400" dirty="0"/>
              <a:t>‘</a:t>
            </a:r>
            <a:r>
              <a:rPr lang="en-US" altLang="ja-JP" sz="2400" dirty="0"/>
              <a:t>0,1,2,3,4,5,6,7,8,9</a:t>
            </a:r>
            <a:r>
              <a:rPr lang="ja-JP" altLang="en-US" sz="2400" dirty="0"/>
              <a:t>’</a:t>
            </a:r>
            <a:endParaRPr lang="en-US" altLang="ja-JP" sz="2400" dirty="0"/>
          </a:p>
          <a:p>
            <a:pPr eaLnBrk="1" hangingPunct="1">
              <a:defRPr/>
            </a:pPr>
            <a:r>
              <a:rPr lang="en-US" altLang="en-US" sz="2400" dirty="0"/>
              <a:t>Perplexity: 10</a:t>
            </a:r>
          </a:p>
        </p:txBody>
      </p:sp>
      <p:pic>
        <p:nvPicPr>
          <p:cNvPr id="112643" name="Picture 4" descr="p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82900"/>
            <a:ext cx="5118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C00000"/>
                </a:solidFill>
              </a:rPr>
              <a:t>Lower</a:t>
            </a:r>
            <a:r>
              <a:rPr lang="en-US" altLang="en-US" dirty="0"/>
              <a:t> perplexity = </a:t>
            </a:r>
            <a:r>
              <a:rPr lang="en-US" altLang="en-US" dirty="0">
                <a:solidFill>
                  <a:srgbClr val="C00000"/>
                </a:solidFill>
              </a:rPr>
              <a:t>better</a:t>
            </a:r>
            <a:r>
              <a:rPr lang="en-US" altLang="en-US" dirty="0"/>
              <a:t>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Model trained on 38 million words from the Wall Street Journal (WSJ) using a 19,979 word vocabulary.</a:t>
            </a:r>
          </a:p>
          <a:p>
            <a:pPr>
              <a:defRPr/>
            </a:pPr>
            <a:r>
              <a:rPr lang="en-US" altLang="en-US" sz="3200" dirty="0"/>
              <a:t>Evaluation on a disjoint set of 1.5 million WSJ words.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69360"/>
              </p:ext>
            </p:extLst>
          </p:nvPr>
        </p:nvGraphicFramePr>
        <p:xfrm>
          <a:off x="2819400" y="3733800"/>
          <a:ext cx="6096000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N-gram Order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Unigram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Bigram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Trigram</a:t>
                      </a: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r>
                        <a:rPr lang="en-US" sz="2400" b="1" dirty="0"/>
                        <a:t>Perplexity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962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170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109</a:t>
                      </a: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/>
              <a:t>Unknown Words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143000"/>
            <a:ext cx="777240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handle words in the test corpus that did not occur in the training data, i.e. </a:t>
            </a:r>
            <a:r>
              <a:rPr lang="en-US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vocabulary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(OOV) words?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a model that includes an explicit symbol for an unknown word (&lt;UNK&gt;):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Choose a vocabulary in advance and replace other words in the training corpus with &lt;UNK&gt;, or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Replace the first occurrence of each word in the training data with &lt;UNK&gt;.</a:t>
            </a:r>
          </a:p>
          <a:p>
            <a:pPr>
              <a:lnSpc>
                <a:spcPct val="90000"/>
              </a:lnSpc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/>
              <a:t>Unknown Words handling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371600"/>
            <a:ext cx="8153400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Training of &lt;UNK&gt; probabilities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Create a fixed lexicon L of size 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Any training word not in L changed to  &lt;UNK&gt;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Now we train its probabilities like a normal word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At decoding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text input: use &lt;UNK&gt; probabilities for any word not in training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99822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/>
              <a:t>Problem for N-Grams: Long Distance Dependencies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219200"/>
            <a:ext cx="9601200" cy="5410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Sometimes local context does not provide enough predictive clues, due to the presence of </a:t>
            </a:r>
            <a:r>
              <a:rPr lang="en-US" altLang="en-US" sz="2800" b="0" i="1" dirty="0">
                <a:latin typeface="Calibri" panose="020F0502020204030204" pitchFamily="34" charset="0"/>
              </a:rPr>
              <a:t>long-distance dependencies</a:t>
            </a:r>
            <a:r>
              <a:rPr lang="en-US" altLang="en-US" sz="2800" b="0" dirty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Syntactic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are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Semantic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bird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flies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talks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More complex models of language are needed to handle such dependencies.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84582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Recall the definition of conditional probabilities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Rewriting: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More generally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</a:rPr>
              <a:t>) =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</a:rPr>
              <a:t>|</a:t>
            </a:r>
            <a:r>
              <a:rPr lang="en-US" altLang="en-US" i="1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>
                <a:latin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In general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	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,…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)…</a:t>
            </a: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</a:rPr>
              <a:t>|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  <a:r>
              <a:rPr lang="en-US" altLang="en-US" sz="2400" i="1" dirty="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latin typeface="Times New Roman" panose="02020603050405020304" pitchFamily="18" charset="0"/>
              </a:rPr>
              <a:t>n-1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4876800" y="2149475"/>
          <a:ext cx="28781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4" imgW="1231900" imgH="419100" progId="Equation.3">
                  <p:embed/>
                </p:oleObj>
              </mc:Choice>
              <mc:Fallback>
                <p:oleObj name="Equation" r:id="rId4" imgW="12319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149475"/>
                        <a:ext cx="28781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7" name="Object 3"/>
          <p:cNvGraphicFramePr>
            <a:graphicFrameLocks noChangeAspect="1"/>
          </p:cNvGraphicFramePr>
          <p:nvPr/>
        </p:nvGraphicFramePr>
        <p:xfrm>
          <a:off x="4665663" y="3429001"/>
          <a:ext cx="38528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6" imgW="1511300" imgH="203200" progId="Equation.3">
                  <p:embed/>
                </p:oleObj>
              </mc:Choice>
              <mc:Fallback>
                <p:oleObj name="Equation" r:id="rId6" imgW="15113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3429001"/>
                        <a:ext cx="385286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ARPA format</a:t>
            </a:r>
          </a:p>
        </p:txBody>
      </p:sp>
      <p:pic>
        <p:nvPicPr>
          <p:cNvPr id="137219" name="Picture 4" descr="b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7886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b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5759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Language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295400"/>
            <a:ext cx="910196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Language models assign a probability that a sentence is a legal string in a language.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They are useful as a component of many NLP systems, such as ASR, OCR, and MT.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Simple N-gram models are easy to train on unsupervised corpora and can provide useful estimates of sentence likelihood.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MLE gives inaccurate parameters for models trained on sparse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Smoothing techniques adjust parameter estimates to account for unseen (but not impossible) events.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Write two programs</a:t>
            </a:r>
          </a:p>
          <a:p>
            <a:pPr lvl="1">
              <a:defRPr/>
            </a:pPr>
            <a:r>
              <a:rPr lang="pt-BR" dirty="0"/>
              <a:t>train-unigram: Creates a unigram model</a:t>
            </a:r>
          </a:p>
          <a:p>
            <a:pPr lvl="1">
              <a:defRPr/>
            </a:pPr>
            <a:r>
              <a:rPr lang="en-US" dirty="0"/>
              <a:t>test-unigram: Reads a unigram model and calculates entropy and coverage for the test set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Train</a:t>
            </a:r>
            <a:r>
              <a:rPr lang="en-US" dirty="0"/>
              <a:t> the model on NLTK Brown Corpus</a:t>
            </a:r>
          </a:p>
          <a:p>
            <a:pPr>
              <a:defRPr/>
            </a:pPr>
            <a:r>
              <a:rPr lang="en-US" dirty="0"/>
              <a:t>Calculate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entropy</a:t>
            </a:r>
            <a:r>
              <a:rPr lang="en-US" dirty="0"/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coverage</a:t>
            </a:r>
            <a:r>
              <a:rPr lang="en-US" dirty="0"/>
              <a:t> on data/wiki-</a:t>
            </a:r>
            <a:r>
              <a:rPr lang="en-US" dirty="0" err="1"/>
              <a:t>entest.word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Pseudo code: train-unigram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counts </a:t>
            </a:r>
            <a:r>
              <a:rPr lang="en-US" dirty="0"/>
              <a:t> = {}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= 0</a:t>
            </a:r>
          </a:p>
          <a:p>
            <a:pPr marL="0" indent="0">
              <a:buNone/>
              <a:defRPr/>
            </a:pPr>
            <a:r>
              <a:rPr lang="en-US" b="1" dirty="0"/>
              <a:t>for </a:t>
            </a:r>
            <a:r>
              <a:rPr lang="en-US" i="1" dirty="0"/>
              <a:t>line </a:t>
            </a:r>
            <a:r>
              <a:rPr lang="en-US" b="1" dirty="0"/>
              <a:t>in </a:t>
            </a:r>
            <a:r>
              <a:rPr lang="en-US" dirty="0"/>
              <a:t>the </a:t>
            </a:r>
            <a:r>
              <a:rPr lang="en-US" i="1" dirty="0" err="1"/>
              <a:t>training_file</a:t>
            </a:r>
            <a:r>
              <a:rPr lang="en-US" i="1" dirty="0"/>
              <a:t>:</a:t>
            </a:r>
          </a:p>
          <a:p>
            <a:pPr marL="0" indent="0">
              <a:buNone/>
              <a:defRPr/>
            </a:pPr>
            <a:r>
              <a:rPr lang="en-US" i="1" dirty="0"/>
              <a:t>    words = </a:t>
            </a:r>
            <a:r>
              <a:rPr lang="en-US" i="1" dirty="0" err="1"/>
              <a:t>line</a:t>
            </a:r>
            <a:r>
              <a:rPr lang="en-US" dirty="0" err="1"/>
              <a:t>.split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b="1" dirty="0"/>
              <a:t>    </a:t>
            </a:r>
            <a:r>
              <a:rPr lang="en-US" dirty="0" err="1"/>
              <a:t>words.append</a:t>
            </a:r>
            <a:r>
              <a:rPr lang="en-US" dirty="0"/>
              <a:t>(“&lt;/s&gt;”)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b="1" dirty="0"/>
              <a:t>    for </a:t>
            </a:r>
            <a:r>
              <a:rPr lang="en-US" i="1" dirty="0"/>
              <a:t>word </a:t>
            </a:r>
            <a:r>
              <a:rPr lang="en-US" b="1" dirty="0"/>
              <a:t>in </a:t>
            </a:r>
            <a:r>
              <a:rPr lang="en-US" i="1" dirty="0"/>
              <a:t>words</a:t>
            </a:r>
            <a:r>
              <a:rPr lang="en-US" dirty="0"/>
              <a:t>: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i="1" dirty="0"/>
              <a:t>        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 += 1</a:t>
            </a:r>
          </a:p>
          <a:p>
            <a:pPr marL="0" indent="0">
              <a:buNone/>
              <a:defRPr/>
            </a:pPr>
            <a:r>
              <a:rPr lang="en-US" i="1" dirty="0"/>
              <a:t>        </a:t>
            </a: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+= 1</a:t>
            </a:r>
          </a:p>
          <a:p>
            <a:pPr marL="0" indent="0">
              <a:buNone/>
              <a:defRPr/>
            </a:pPr>
            <a:r>
              <a:rPr lang="en-US" b="1" dirty="0"/>
              <a:t>open </a:t>
            </a:r>
            <a:r>
              <a:rPr lang="en-US" dirty="0"/>
              <a:t>the </a:t>
            </a:r>
            <a:r>
              <a:rPr lang="en-US" i="1" dirty="0" err="1"/>
              <a:t>model_file</a:t>
            </a:r>
            <a:r>
              <a:rPr lang="en-US" i="1" dirty="0"/>
              <a:t> </a:t>
            </a:r>
            <a:r>
              <a:rPr lang="en-US" dirty="0"/>
              <a:t>for writing</a:t>
            </a:r>
          </a:p>
          <a:p>
            <a:pPr marL="0" indent="0">
              <a:buNone/>
              <a:defRPr/>
            </a:pPr>
            <a:r>
              <a:rPr lang="en-US" b="1" dirty="0"/>
              <a:t>for </a:t>
            </a:r>
            <a:r>
              <a:rPr lang="en-US" dirty="0"/>
              <a:t>word, count </a:t>
            </a:r>
            <a:r>
              <a:rPr lang="en-US" b="1" dirty="0"/>
              <a:t>in </a:t>
            </a:r>
            <a:r>
              <a:rPr lang="en-US" dirty="0"/>
              <a:t>counts:</a:t>
            </a:r>
          </a:p>
          <a:p>
            <a:pPr marL="0" indent="0">
              <a:buNone/>
              <a:defRPr/>
            </a:pPr>
            <a:r>
              <a:rPr lang="en-US" i="1" dirty="0"/>
              <a:t>    probability </a:t>
            </a:r>
            <a:r>
              <a:rPr lang="en-US" dirty="0"/>
              <a:t>=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]/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b="1" dirty="0"/>
              <a:t>    print </a:t>
            </a:r>
            <a:r>
              <a:rPr lang="en-US" i="1" dirty="0"/>
              <a:t>word</a:t>
            </a:r>
            <a:r>
              <a:rPr lang="en-US" dirty="0"/>
              <a:t>, </a:t>
            </a:r>
            <a:r>
              <a:rPr lang="en-US" i="1" dirty="0"/>
              <a:t>probability </a:t>
            </a:r>
            <a:r>
              <a:rPr lang="en-US" b="1" dirty="0"/>
              <a:t>to </a:t>
            </a:r>
            <a:r>
              <a:rPr lang="en-US" i="1" dirty="0" err="1"/>
              <a:t>model_file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Pseudo-code: test-unigram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52600" y="1143000"/>
            <a:ext cx="3429000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Load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76400" y="1935162"/>
            <a:ext cx="4114800" cy="3951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i="1" dirty="0">
                <a:latin typeface="Consolas" panose="020B0609020204030204" pitchFamily="49" charset="0"/>
              </a:rPr>
              <a:t>probabilities</a:t>
            </a:r>
            <a:r>
              <a:rPr lang="en-US" sz="2000" dirty="0">
                <a:latin typeface="Consolas" panose="020B0609020204030204" pitchFamily="49" charset="0"/>
              </a:rPr>
              <a:t> = {}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nsolas" panose="020B0609020204030204" pitchFamily="49" charset="0"/>
              </a:rPr>
              <a:t>for </a:t>
            </a:r>
            <a:r>
              <a:rPr lang="en-US" sz="2000" b="0" i="1" dirty="0">
                <a:latin typeface="Consolas" panose="020B0609020204030204" pitchFamily="49" charset="0"/>
              </a:rPr>
              <a:t>line </a:t>
            </a:r>
            <a:r>
              <a:rPr lang="en-US" sz="2000" dirty="0">
                <a:latin typeface="Consolas" panose="020B0609020204030204" pitchFamily="49" charset="0"/>
              </a:rPr>
              <a:t>in </a:t>
            </a:r>
            <a:r>
              <a:rPr lang="en-US" sz="2000" b="0" i="1" dirty="0" err="1">
                <a:latin typeface="Consolas" panose="020B0609020204030204" pitchFamily="49" charset="0"/>
              </a:rPr>
              <a:t>model_file</a:t>
            </a:r>
            <a:r>
              <a:rPr lang="en-US" sz="20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2000" b="0" i="1" dirty="0">
                <a:latin typeface="Consolas" panose="020B0609020204030204" pitchFamily="49" charset="0"/>
              </a:rPr>
              <a:t>    w</a:t>
            </a:r>
            <a:r>
              <a:rPr lang="en-US" sz="2000" b="0" dirty="0">
                <a:latin typeface="Consolas" panose="020B0609020204030204" pitchFamily="49" charset="0"/>
              </a:rPr>
              <a:t>,</a:t>
            </a:r>
            <a:r>
              <a:rPr lang="en-US" sz="2000" b="0" i="1" dirty="0">
                <a:latin typeface="Consolas" panose="020B0609020204030204" pitchFamily="49" charset="0"/>
              </a:rPr>
              <a:t> P</a:t>
            </a:r>
            <a:r>
              <a:rPr lang="en-US" sz="2000" b="0" dirty="0"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latin typeface="Consolas" panose="020B0609020204030204" pitchFamily="49" charset="0"/>
              </a:rPr>
              <a:t>line.split</a:t>
            </a:r>
            <a:r>
              <a:rPr lang="en-US" sz="2000" b="0" dirty="0">
                <a:latin typeface="Consolas" panose="020B0609020204030204" pitchFamily="49" charset="0"/>
              </a:rPr>
              <a:t>()</a:t>
            </a:r>
            <a:endParaRPr lang="en-US" sz="2000" b="0" i="1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1" dirty="0">
                <a:latin typeface="Consolas" panose="020B0609020204030204" pitchFamily="49" charset="0"/>
              </a:rPr>
              <a:t>probabilities</a:t>
            </a:r>
            <a:r>
              <a:rPr lang="en-US" sz="2000" b="0" dirty="0">
                <a:latin typeface="Consolas" panose="020B0609020204030204" pitchFamily="49" charset="0"/>
              </a:rPr>
              <a:t>[</a:t>
            </a:r>
            <a:r>
              <a:rPr lang="en-US" sz="2000" b="0" i="1" dirty="0">
                <a:latin typeface="Consolas" panose="020B0609020204030204" pitchFamily="49" charset="0"/>
              </a:rPr>
              <a:t>w</a:t>
            </a:r>
            <a:r>
              <a:rPr lang="en-US" sz="2000" b="0" dirty="0">
                <a:latin typeface="Consolas" panose="020B0609020204030204" pitchFamily="49" charset="0"/>
              </a:rPr>
              <a:t>] = </a:t>
            </a:r>
            <a:r>
              <a:rPr lang="en-US" sz="2000" b="0" i="1" dirty="0">
                <a:latin typeface="Consolas" panose="020B0609020204030204" pitchFamily="49" charset="0"/>
              </a:rPr>
              <a:t>P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7625" y="1143000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Test and print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24600" y="1930689"/>
            <a:ext cx="5638800" cy="43021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W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err="1">
                <a:latin typeface="Consolas" panose="020B0609020204030204" pitchFamily="49" charset="0"/>
              </a:rPr>
              <a:t>unk</a:t>
            </a:r>
            <a:r>
              <a:rPr lang="en-US" sz="1800" dirty="0">
                <a:latin typeface="Consolas" panose="020B0609020204030204" pitchFamily="49" charset="0"/>
              </a:rPr>
              <a:t>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H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for </a:t>
            </a:r>
            <a:r>
              <a:rPr lang="en-US" sz="1800" b="0" i="1" dirty="0">
                <a:latin typeface="Consolas" panose="020B0609020204030204" pitchFamily="49" charset="0"/>
              </a:rPr>
              <a:t>line </a:t>
            </a:r>
            <a:r>
              <a:rPr lang="en-US" sz="1800" dirty="0">
                <a:latin typeface="Consolas" panose="020B0609020204030204" pitchFamily="49" charset="0"/>
              </a:rPr>
              <a:t>in </a:t>
            </a:r>
            <a:r>
              <a:rPr lang="en-US" sz="1800" b="0" i="1" dirty="0" err="1">
                <a:latin typeface="Consolas" panose="020B0609020204030204" pitchFamily="49" charset="0"/>
              </a:rPr>
              <a:t>test_file</a:t>
            </a:r>
            <a:r>
              <a:rPr lang="en-US" sz="18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i="1" dirty="0">
                <a:latin typeface="Consolas" panose="020B0609020204030204" pitchFamily="49" charset="0"/>
              </a:rPr>
              <a:t>    words</a:t>
            </a:r>
            <a:r>
              <a:rPr lang="en-US" sz="1800" b="0" dirty="0">
                <a:latin typeface="Consolas" panose="020B0609020204030204" pitchFamily="49" charset="0"/>
              </a:rPr>
              <a:t> = </a:t>
            </a:r>
            <a:r>
              <a:rPr lang="en-US" sz="1800" b="0" dirty="0" err="1">
                <a:latin typeface="Consolas" panose="020B0609020204030204" pitchFamily="49" charset="0"/>
              </a:rPr>
              <a:t>line.split</a:t>
            </a:r>
            <a:r>
              <a:rPr lang="en-US" sz="1800" b="0" dirty="0">
                <a:latin typeface="Consolas" panose="020B0609020204030204" pitchFamily="49" charset="0"/>
              </a:rPr>
              <a:t>()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words.append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b="0" dirty="0">
                <a:latin typeface="Consolas" panose="020B0609020204030204" pitchFamily="49" charset="0"/>
              </a:rPr>
              <a:t>“&lt;/s&gt;”)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for </a:t>
            </a:r>
            <a:r>
              <a:rPr lang="en-US" sz="1800" b="0" i="1" dirty="0">
                <a:latin typeface="Consolas" panose="020B0609020204030204" pitchFamily="49" charset="0"/>
              </a:rPr>
              <a:t>w </a:t>
            </a:r>
            <a:r>
              <a:rPr lang="en-US" sz="1800" dirty="0">
                <a:latin typeface="Consolas" panose="020B0609020204030204" pitchFamily="49" charset="0"/>
              </a:rPr>
              <a:t>in </a:t>
            </a:r>
            <a:r>
              <a:rPr lang="en-US" sz="1800" b="0" i="1" dirty="0">
                <a:latin typeface="Consolas" panose="020B0609020204030204" pitchFamily="49" charset="0"/>
              </a:rPr>
              <a:t>words</a:t>
            </a:r>
            <a:r>
              <a:rPr lang="en-US" sz="18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W += </a:t>
            </a:r>
            <a:r>
              <a:rPr lang="en-US" sz="1800" b="0" dirty="0">
                <a:latin typeface="Consolas" panose="020B0609020204030204" pitchFamily="49" charset="0"/>
              </a:rPr>
              <a:t>1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0" dirty="0">
                <a:latin typeface="Consolas" panose="020B0609020204030204" pitchFamily="49" charset="0"/>
              </a:rPr>
              <a:t>P = </a:t>
            </a:r>
            <a:r>
              <a:rPr lang="el-GR" sz="1800" b="0" dirty="0">
                <a:latin typeface="Consolas" panose="020B0609020204030204" pitchFamily="49" charset="0"/>
              </a:rPr>
              <a:t>λ</a:t>
            </a:r>
            <a:r>
              <a:rPr lang="en-US" sz="1800" b="0" baseline="-25000" dirty="0" err="1">
                <a:latin typeface="Consolas" panose="020B0609020204030204" pitchFamily="49" charset="0"/>
              </a:rPr>
              <a:t>unk</a:t>
            </a:r>
            <a:r>
              <a:rPr lang="en-US" sz="1800" b="0" dirty="0">
                <a:latin typeface="Consolas" panose="020B0609020204030204" pitchFamily="49" charset="0"/>
              </a:rPr>
              <a:t> / V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if </a:t>
            </a:r>
            <a:r>
              <a:rPr lang="en-US" sz="1800" b="0" i="1" dirty="0">
                <a:latin typeface="Consolas" panose="020B0609020204030204" pitchFamily="49" charset="0"/>
              </a:rPr>
              <a:t>probabilities</a:t>
            </a:r>
            <a:r>
              <a:rPr lang="en-US" sz="1800" b="0" dirty="0">
                <a:latin typeface="Consolas" panose="020B0609020204030204" pitchFamily="49" charset="0"/>
              </a:rPr>
              <a:t>[</a:t>
            </a:r>
            <a:r>
              <a:rPr lang="en-US" sz="1800" b="0" i="1" dirty="0">
                <a:latin typeface="Consolas" panose="020B0609020204030204" pitchFamily="49" charset="0"/>
              </a:rPr>
              <a:t>w</a:t>
            </a:r>
            <a:r>
              <a:rPr lang="en-US" sz="1800" b="0" dirty="0">
                <a:latin typeface="Consolas" panose="020B0609020204030204" pitchFamily="49" charset="0"/>
              </a:rPr>
              <a:t>] exists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latin typeface="Consolas" panose="020B0609020204030204" pitchFamily="49" charset="0"/>
              </a:rPr>
              <a:t>P += </a:t>
            </a:r>
            <a:r>
              <a:rPr lang="el-GR" sz="1800" b="0" dirty="0">
                <a:latin typeface="Consolas" panose="020B0609020204030204" pitchFamily="49" charset="0"/>
              </a:rPr>
              <a:t>λ</a:t>
            </a:r>
            <a:r>
              <a:rPr lang="el-GR" sz="1800" b="0" baseline="-25000" dirty="0">
                <a:latin typeface="Consolas" panose="020B0609020204030204" pitchFamily="49" charset="0"/>
              </a:rPr>
              <a:t>1</a:t>
            </a:r>
            <a:r>
              <a:rPr lang="el-GR" sz="1800" b="0" dirty="0">
                <a:latin typeface="Consolas" panose="020B0609020204030204" pitchFamily="49" charset="0"/>
              </a:rPr>
              <a:t> * </a:t>
            </a:r>
            <a:r>
              <a:rPr lang="en-US" sz="1800" b="0" dirty="0">
                <a:latin typeface="Consolas" panose="020B0609020204030204" pitchFamily="49" charset="0"/>
              </a:rPr>
              <a:t>probabilities[</a:t>
            </a:r>
            <a:r>
              <a:rPr lang="en-US" sz="1800" b="0" i="1" dirty="0">
                <a:latin typeface="Consolas" panose="020B0609020204030204" pitchFamily="49" charset="0"/>
              </a:rPr>
              <a:t>w</a:t>
            </a:r>
            <a:r>
              <a:rPr lang="en-US" sz="1800" b="0" dirty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else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</a:rPr>
              <a:t>unk</a:t>
            </a:r>
            <a:r>
              <a:rPr lang="en-US" sz="1800" dirty="0">
                <a:latin typeface="Consolas" panose="020B0609020204030204" pitchFamily="49" charset="0"/>
              </a:rPr>
              <a:t> += </a:t>
            </a:r>
            <a:r>
              <a:rPr lang="en-US" sz="1800" b="0" dirty="0">
                <a:latin typeface="Consolas" panose="020B0609020204030204" pitchFamily="49" charset="0"/>
              </a:rPr>
              <a:t>1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H += </a:t>
            </a:r>
            <a:r>
              <a:rPr lang="en-US" sz="1800" b="0" dirty="0">
                <a:latin typeface="Consolas" panose="020B0609020204030204" pitchFamily="49" charset="0"/>
              </a:rPr>
              <a:t>-</a:t>
            </a:r>
            <a:r>
              <a:rPr lang="en-US" sz="1800" b="0" i="1" dirty="0">
                <a:latin typeface="Consolas" panose="020B0609020204030204" pitchFamily="49" charset="0"/>
              </a:rPr>
              <a:t>log</a:t>
            </a:r>
            <a:r>
              <a:rPr lang="en-US" sz="1800" b="0" i="1" baseline="-25000" dirty="0">
                <a:latin typeface="Consolas" panose="020B0609020204030204" pitchFamily="49" charset="0"/>
              </a:rPr>
              <a:t>2</a:t>
            </a:r>
            <a:r>
              <a:rPr lang="en-US" sz="1800" b="0" i="1" dirty="0">
                <a:latin typeface="Consolas" panose="020B0609020204030204" pitchFamily="49" charset="0"/>
              </a:rPr>
              <a:t>(P</a:t>
            </a:r>
            <a:r>
              <a:rPr lang="en-US" sz="1800" b="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print </a:t>
            </a:r>
            <a:r>
              <a:rPr lang="en-US" sz="1800" b="0" dirty="0">
                <a:latin typeface="Consolas" panose="020B0609020204030204" pitchFamily="49" charset="0"/>
              </a:rPr>
              <a:t>“entropy = </a:t>
            </a:r>
            <a:r>
              <a:rPr lang="en-US" sz="1800" b="0" i="1" dirty="0">
                <a:latin typeface="Consolas" panose="020B0609020204030204" pitchFamily="49" charset="0"/>
              </a:rPr>
              <a:t>” + H/W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print </a:t>
            </a:r>
            <a:r>
              <a:rPr lang="en-US" sz="1800" b="0" dirty="0">
                <a:latin typeface="Consolas" panose="020B0609020204030204" pitchFamily="49" charset="0"/>
              </a:rPr>
              <a:t>“coverage = ” + (W - </a:t>
            </a:r>
            <a:r>
              <a:rPr lang="en-US" sz="1800" b="0" dirty="0" err="1">
                <a:latin typeface="Consolas" panose="020B0609020204030204" pitchFamily="49" charset="0"/>
              </a:rPr>
              <a:t>unk</a:t>
            </a:r>
            <a:r>
              <a:rPr lang="en-US" sz="1800" b="0" dirty="0">
                <a:latin typeface="Consolas" panose="020B0609020204030204" pitchFamily="49" charset="0"/>
              </a:rPr>
              <a:t>)/W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/>
              <a:t>Summary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219200"/>
            <a:ext cx="7772400" cy="5464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Language 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N-grams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Add-prior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/>
              <a:t>The Chain Rule applied to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>
                <a:effectLst/>
                <a:latin typeface="Times New Roman" panose="02020603050405020304" pitchFamily="18" charset="0"/>
              </a:rPr>
              <a:t>(</a:t>
            </a:r>
            <a:r>
              <a:rPr lang="ja-JP" altLang="en-US" sz="3200" i="1">
                <a:effectLst/>
                <a:latin typeface="Times New Roman" panose="02020603050405020304" pitchFamily="18" charset="0"/>
              </a:rPr>
              <a:t>“</a:t>
            </a:r>
            <a:r>
              <a:rPr lang="en-US" altLang="ja-JP" sz="3200" i="1" dirty="0">
                <a:effectLst/>
                <a:latin typeface="Times New Roman" panose="02020603050405020304" pitchFamily="18" charset="0"/>
              </a:rPr>
              <a:t>the big red dog was</a:t>
            </a:r>
            <a:r>
              <a:rPr lang="ja-JP" altLang="en-US" sz="3200" i="1">
                <a:effectLst/>
                <a:latin typeface="Times New Roman" panose="02020603050405020304" pitchFamily="18" charset="0"/>
              </a:rPr>
              <a:t>”</a:t>
            </a:r>
            <a:r>
              <a:rPr lang="en-US" altLang="ja-JP" sz="3200" i="1" dirty="0">
                <a:effectLst/>
                <a:latin typeface="Times New Roman" panose="02020603050405020304" pitchFamily="18" charset="0"/>
              </a:rPr>
              <a:t>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>
                <a:effectLst/>
              </a:rPr>
              <a:t>(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the) • P(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big|the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red|the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effectLst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dog|the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was|the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 dog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8436" name="Picture 6" descr="chai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302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Obvious estimate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How to estimate?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>
                <a:latin typeface="+mj-lt"/>
                <a:ea typeface="ＭＳ Ｐゴシック" charset="0"/>
              </a:rPr>
              <a:t>the | its water is so transparent that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lvl="1"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sz="2800" i="1" dirty="0">
                <a:effectLst/>
                <a:latin typeface="+mj-lt"/>
                <a:ea typeface="+mn-ea"/>
              </a:rPr>
              <a:t>P</a:t>
            </a:r>
            <a:r>
              <a:rPr lang="en-US" sz="2800" dirty="0">
                <a:effectLst/>
                <a:latin typeface="+mj-lt"/>
                <a:ea typeface="+mn-ea"/>
              </a:rPr>
              <a:t>(</a:t>
            </a:r>
            <a:r>
              <a:rPr lang="en-US" sz="2800" i="1" dirty="0">
                <a:effectLst/>
                <a:latin typeface="+mj-lt"/>
                <a:ea typeface="+mn-ea"/>
              </a:rPr>
              <a:t>the | its water is so transparent that</a:t>
            </a:r>
            <a:r>
              <a:rPr lang="en-US" sz="2800" dirty="0">
                <a:effectLst/>
                <a:latin typeface="+mj-lt"/>
                <a:ea typeface="+mn-ea"/>
              </a:rPr>
              <a:t>) </a:t>
            </a:r>
            <a:r>
              <a:rPr lang="en-US" sz="2800" i="1" dirty="0">
                <a:latin typeface="+mj-lt"/>
                <a:ea typeface="+mn-ea"/>
              </a:rPr>
              <a:t>=</a:t>
            </a:r>
            <a:endParaRPr lang="en-US" i="1" dirty="0">
              <a:latin typeface="+mj-lt"/>
              <a:ea typeface="+mn-ea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 the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900" i="1" dirty="0">
                <a:latin typeface="+mj-lt"/>
                <a:ea typeface="ＭＳ Ｐゴシック" charset="0"/>
              </a:rPr>
              <a:t>____________________________________________________________________________________________</a:t>
            </a:r>
          </a:p>
          <a:p>
            <a:pPr lvl="1" eaLnBrk="1" hangingPunct="1">
              <a:buFontTx/>
              <a:buNone/>
              <a:defRPr/>
            </a:pPr>
            <a:r>
              <a:rPr lang="en-US" sz="2800" i="1" dirty="0">
                <a:latin typeface="+mj-lt"/>
                <a:ea typeface="ＭＳ Ｐゴシック" charset="0"/>
              </a:rPr>
              <a:t>C</a:t>
            </a:r>
            <a:r>
              <a:rPr lang="en-US" sz="2800" dirty="0">
                <a:latin typeface="+mj-lt"/>
                <a:ea typeface="ＭＳ Ｐゴシック" charset="0"/>
              </a:rPr>
              <a:t>(</a:t>
            </a:r>
            <a:r>
              <a:rPr lang="en-US" sz="2800" i="1" dirty="0">
                <a:latin typeface="+mj-lt"/>
                <a:ea typeface="ＭＳ Ｐゴシック" charset="0"/>
              </a:rPr>
              <a:t>its water is so transparent that</a:t>
            </a:r>
            <a:r>
              <a:rPr lang="en-US" sz="28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7982</TotalTime>
  <Words>3519</Words>
  <Application>Microsoft Macintosh PowerPoint</Application>
  <PresentationFormat>Widescreen</PresentationFormat>
  <Paragraphs>701</Paragraphs>
  <Slides>76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Arial</vt:lpstr>
      <vt:lpstr>Calibri</vt:lpstr>
      <vt:lpstr>Cambria Math</vt:lpstr>
      <vt:lpstr>Consolas</vt:lpstr>
      <vt:lpstr>Palatino Linotype</vt:lpstr>
      <vt:lpstr>Symbol</vt:lpstr>
      <vt:lpstr>Tahoma</vt:lpstr>
      <vt:lpstr>Times New Roman</vt:lpstr>
      <vt:lpstr>Tw Cen MT</vt:lpstr>
      <vt:lpstr>Tw Cen MT Condensed</vt:lpstr>
      <vt:lpstr>Verdana</vt:lpstr>
      <vt:lpstr>Wingdings</vt:lpstr>
      <vt:lpstr>1_AIIA00</vt:lpstr>
      <vt:lpstr>Equation</vt:lpstr>
      <vt:lpstr>Formel</vt:lpstr>
      <vt:lpstr>Text Analytics</vt:lpstr>
      <vt:lpstr>Outline</vt:lpstr>
      <vt:lpstr>Probabilistic Language Model</vt:lpstr>
      <vt:lpstr>Why Language Models</vt:lpstr>
      <vt:lpstr>Language Modeling</vt:lpstr>
      <vt:lpstr>Computing P(W)</vt:lpstr>
      <vt:lpstr>The Chain Rule</vt:lpstr>
      <vt:lpstr>The Chain Rule applied to joint probability of words in sentence</vt:lpstr>
      <vt:lpstr>Obvious estimate</vt:lpstr>
      <vt:lpstr>Unfortunately</vt:lpstr>
      <vt:lpstr>Markov Assumption</vt:lpstr>
      <vt:lpstr>Markov Assumption</vt:lpstr>
      <vt:lpstr>N-gram models</vt:lpstr>
      <vt:lpstr>Estimating bigram probabilities</vt:lpstr>
      <vt:lpstr>An example</vt:lpstr>
      <vt:lpstr>Maximum Likelihood Estimates</vt:lpstr>
      <vt:lpstr>PowerPoint Presentation</vt:lpstr>
      <vt:lpstr>PowerPoint Presentation</vt:lpstr>
      <vt:lpstr>Computing the MLE</vt:lpstr>
      <vt:lpstr>More examples: Berkeley Restaurant Project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Shannon’s Game</vt:lpstr>
      <vt:lpstr>The Shannon Visualization Method</vt:lpstr>
      <vt:lpstr>Approximating Shakespeare</vt:lpstr>
      <vt:lpstr>Shakespeare as corpus</vt:lpstr>
      <vt:lpstr>The Wall Street Journal is not Shakespeare (no offense)</vt:lpstr>
      <vt:lpstr>Lesson 1: the Perils of Overfitting</vt:lpstr>
      <vt:lpstr>Train and Test Corpora</vt:lpstr>
      <vt:lpstr>Lesson 1: the perils of overfitting</vt:lpstr>
      <vt:lpstr>Train and Test Corpora</vt:lpstr>
      <vt:lpstr>Smoothing</vt:lpstr>
      <vt:lpstr>Smoothing</vt:lpstr>
      <vt:lpstr>Smoothing is like Robin Hood</vt:lpstr>
      <vt:lpstr>Laplace smoothing</vt:lpstr>
      <vt:lpstr>Laplace smoothed bigram counts</vt:lpstr>
      <vt:lpstr>Laplace-smoothed bigrams</vt:lpstr>
      <vt:lpstr>Reconstituted counts</vt:lpstr>
      <vt:lpstr>Note big change to counts</vt:lpstr>
      <vt:lpstr>Add-k</vt:lpstr>
      <vt:lpstr>Lesson 2: zeros or not?</vt:lpstr>
      <vt:lpstr>Even better: Bayesian unigram prior smoothing for bigrams</vt:lpstr>
      <vt:lpstr>PowerPoint Presentation</vt:lpstr>
      <vt:lpstr>Zipf's Law for the Brown Corpus </vt:lpstr>
      <vt:lpstr>Zipf law: interpretation</vt:lpstr>
      <vt:lpstr>Neural Language Models</vt:lpstr>
      <vt:lpstr>OpenAI Model (2019)</vt:lpstr>
      <vt:lpstr>GPT-2 Samples</vt:lpstr>
      <vt:lpstr>Practical Issues</vt:lpstr>
      <vt:lpstr>Language Modeling Toolkits</vt:lpstr>
      <vt:lpstr>Google N-Gram Release</vt:lpstr>
      <vt:lpstr>Google Book N-grams</vt:lpstr>
      <vt:lpstr>Google N-Gram Release</vt:lpstr>
      <vt:lpstr>Evaluation and Perplexity</vt:lpstr>
      <vt:lpstr>Evaluation</vt:lpstr>
      <vt:lpstr>Evaluating N-gram models</vt:lpstr>
      <vt:lpstr>Language Identification task</vt:lpstr>
      <vt:lpstr>Difficulty of extrinsic (in-vivo) evaluation of  N-gram models</vt:lpstr>
      <vt:lpstr>Perplexity</vt:lpstr>
      <vt:lpstr>Perplexity</vt:lpstr>
      <vt:lpstr>Perplexity</vt:lpstr>
      <vt:lpstr>Perplexity as branching factor</vt:lpstr>
      <vt:lpstr>Lower perplexity = better model</vt:lpstr>
      <vt:lpstr>Unknown Words</vt:lpstr>
      <vt:lpstr>Unknown Words handling</vt:lpstr>
      <vt:lpstr>Problem for N-Grams: Long Distance Dependencies</vt:lpstr>
      <vt:lpstr>ARPA format</vt:lpstr>
      <vt:lpstr>PowerPoint Presentation</vt:lpstr>
      <vt:lpstr>Language Models</vt:lpstr>
      <vt:lpstr>Exercise</vt:lpstr>
      <vt:lpstr>Pseudo code: train-unigram</vt:lpstr>
      <vt:lpstr>Pseudo-code: test-unigram</vt:lpstr>
      <vt:lpstr>Summary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creator>Dan Jurafsky</dc:creator>
  <cp:lastModifiedBy>GIUSEPPE ATTARDI</cp:lastModifiedBy>
  <cp:revision>262</cp:revision>
  <cp:lastPrinted>2009-01-13T00:24:00Z</cp:lastPrinted>
  <dcterms:created xsi:type="dcterms:W3CDTF">2011-01-07T22:06:14Z</dcterms:created>
  <dcterms:modified xsi:type="dcterms:W3CDTF">2019-09-26T12:08:43Z</dcterms:modified>
</cp:coreProperties>
</file>