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79"/>
  </p:notesMasterIdLst>
  <p:sldIdLst>
    <p:sldId id="256" r:id="rId2"/>
    <p:sldId id="257" r:id="rId3"/>
    <p:sldId id="258" r:id="rId4"/>
    <p:sldId id="259" r:id="rId5"/>
    <p:sldId id="262" r:id="rId6"/>
    <p:sldId id="503" r:id="rId7"/>
    <p:sldId id="504" r:id="rId8"/>
    <p:sldId id="505" r:id="rId9"/>
    <p:sldId id="274" r:id="rId10"/>
    <p:sldId id="506" r:id="rId11"/>
    <p:sldId id="507" r:id="rId12"/>
    <p:sldId id="508" r:id="rId13"/>
    <p:sldId id="509" r:id="rId14"/>
    <p:sldId id="510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2" r:id="rId24"/>
    <p:sldId id="273" r:id="rId25"/>
    <p:sldId id="501" r:id="rId26"/>
    <p:sldId id="323" r:id="rId27"/>
    <p:sldId id="317" r:id="rId28"/>
    <p:sldId id="260" r:id="rId29"/>
    <p:sldId id="271" r:id="rId30"/>
    <p:sldId id="275" r:id="rId31"/>
    <p:sldId id="318" r:id="rId32"/>
    <p:sldId id="276" r:id="rId33"/>
    <p:sldId id="277" r:id="rId34"/>
    <p:sldId id="278" r:id="rId35"/>
    <p:sldId id="279" r:id="rId36"/>
    <p:sldId id="311" r:id="rId37"/>
    <p:sldId id="312" r:id="rId38"/>
    <p:sldId id="319" r:id="rId39"/>
    <p:sldId id="320" r:id="rId40"/>
    <p:sldId id="321" r:id="rId41"/>
    <p:sldId id="324" r:id="rId42"/>
    <p:sldId id="325" r:id="rId43"/>
    <p:sldId id="286" r:id="rId44"/>
    <p:sldId id="287" r:id="rId45"/>
    <p:sldId id="288" r:id="rId46"/>
    <p:sldId id="289" r:id="rId47"/>
    <p:sldId id="476" r:id="rId48"/>
    <p:sldId id="496" r:id="rId49"/>
    <p:sldId id="291" r:id="rId50"/>
    <p:sldId id="290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27" r:id="rId59"/>
    <p:sldId id="316" r:id="rId60"/>
    <p:sldId id="306" r:id="rId61"/>
    <p:sldId id="307" r:id="rId62"/>
    <p:sldId id="308" r:id="rId63"/>
    <p:sldId id="328" r:id="rId64"/>
    <p:sldId id="303" r:id="rId65"/>
    <p:sldId id="315" r:id="rId66"/>
    <p:sldId id="500" r:id="rId67"/>
    <p:sldId id="499" r:id="rId68"/>
    <p:sldId id="502" r:id="rId69"/>
    <p:sldId id="280" r:id="rId70"/>
    <p:sldId id="326" r:id="rId71"/>
    <p:sldId id="314" r:id="rId72"/>
    <p:sldId id="313" r:id="rId73"/>
    <p:sldId id="281" r:id="rId74"/>
    <p:sldId id="282" r:id="rId75"/>
    <p:sldId id="283" r:id="rId76"/>
    <p:sldId id="284" r:id="rId77"/>
    <p:sldId id="285" r:id="rId7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B79"/>
    <a:srgbClr val="0000FF"/>
    <a:srgbClr val="FFC000"/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AB8F7B-B7F0-49B3-8A1F-562218798515}">
  <a:tblStyle styleId="{77AB8F7B-B7F0-49B3-8A1F-5622187985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7F4D227-0906-4367-897C-4B5A9E1C24A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B7E4458-3CD2-4EB1-A09D-431DA4BEF6B8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32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2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ff11f0c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ff11f0c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0efaea0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90efaea0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1589477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81589477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40dc02d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740dc02d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2e7864923_0_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2e7864923_0_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19fbc65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919fbc65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740dc02d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740dc02d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e11d4ad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e11d4ad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3604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19fbc6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919fbc6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763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22d81a1a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22d81a1a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81589477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81589477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71ddaddb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371ddaddb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740dc02d3_3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740dc02d3_3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740dc02d3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740dc02d3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740dc02d3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740dc02d3_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740dc02d3_3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740dc02d3_3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740dc02d3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740dc02d3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9a4ac8b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9a4ac8b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4e11d4a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4e11d4a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740dc02d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740dc02d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740dc02d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740dc02d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9a4ac8b1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9a4ac8b1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e7864923_0_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e7864923_0_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740dc02d3_3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740dc02d3_3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946cecb0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946cecb0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740dc02d3_3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2740dc02d3_3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740dc02d3_3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740dc02d3_3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740dc02d3_3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740dc02d3_3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740dc02d3_3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2740dc02d3_3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44f24744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44f24744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946cecb02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946cecb02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946cecb0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2946cecb0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946cecb0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2946cecb02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9926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71ddadd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371ddadd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22d81a1aa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22d81a1aa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5773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22d81a1aa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22d81a1aa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2280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22d81a1aa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22d81a1aa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4569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22d81a1aa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22d81a1aa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0389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22d81a1aa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22d81a1aa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4555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946cecb0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946cecb0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0845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90efaea0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90efaea0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71ddaddb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371ddaddb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0efaea0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90efaea0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71ddaddb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371ddaddb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e11d4ad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4e11d4ad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"/>
            <a:ext cx="1447800" cy="5142310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6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47800" y="1085850"/>
            <a:ext cx="7694614" cy="1314450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6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628900"/>
            <a:ext cx="4724400" cy="1143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60"/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66958" y="1228725"/>
            <a:ext cx="6968039" cy="1028700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08610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2541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AndTwoObj" userDrawn="1">
  <p:cSld name="Title, Text,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57200" y="208361"/>
            <a:ext cx="8229600" cy="854869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 bwMode="auto">
          <a:xfrm>
            <a:off x="457200" y="1200151"/>
            <a:ext cx="4038600" cy="339804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quarter" idx="2"/>
          </p:nvPr>
        </p:nvSpPr>
        <p:spPr bwMode="auto">
          <a:xfrm>
            <a:off x="4648200" y="1200151"/>
            <a:ext cx="4038600" cy="164187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Content Placeholder 4"/>
          <p:cNvSpPr>
            <a:spLocks noGrp="1"/>
          </p:cNvSpPr>
          <p:nvPr>
            <p:ph sz="quarter" idx="3"/>
          </p:nvPr>
        </p:nvSpPr>
        <p:spPr bwMode="auto">
          <a:xfrm>
            <a:off x="4648200" y="2956322"/>
            <a:ext cx="4038600" cy="164187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宋体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宋体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232AA12-0024-4351-861F-DDAD7B076B1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65206"/>
      </p:ext>
    </p:extLst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1" y="0"/>
            <a:ext cx="7892256" cy="566252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7891" marR="0" indent="-26789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 sz="1800" b="0">
                <a:latin typeface="Calibri" pitchFamily="34" charset="0"/>
              </a:defRPr>
            </a:lvl1pPr>
            <a:lvl2pPr marL="471488" marR="0" indent="-203597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650" b="0">
                <a:latin typeface="Calibri" pitchFamily="34" charset="0"/>
              </a:defRPr>
            </a:lvl2pPr>
            <a:lvl3pPr marL="675085" marR="0" indent="-19288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500" b="0">
                <a:latin typeface="Calibri" pitchFamily="34" charset="0"/>
              </a:defRPr>
            </a:lvl3pPr>
            <a:lvl4pPr marL="803672" marR="0" indent="-128588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350" b="0">
                <a:latin typeface="Calibri" pitchFamily="34" charset="0"/>
              </a:defRPr>
            </a:lvl4pPr>
            <a:lvl5pPr marL="942975" marR="0" indent="-139304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350" b="0"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93448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0"/>
            <a:ext cx="7968458" cy="566252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100" y="958740"/>
            <a:ext cx="3619500" cy="3941873"/>
          </a:xfrm>
        </p:spPr>
        <p:txBody>
          <a:bodyPr/>
          <a:lstStyle>
            <a:lvl1pPr>
              <a:defRPr sz="1800" b="0">
                <a:latin typeface="Calibri" pitchFamily="34" charset="0"/>
              </a:defRPr>
            </a:lvl1pPr>
            <a:lvl2pPr>
              <a:defRPr sz="1650" b="0">
                <a:latin typeface="Calibri" pitchFamily="34" charset="0"/>
              </a:defRPr>
            </a:lvl2pPr>
            <a:lvl3pPr>
              <a:defRPr sz="1500" b="0">
                <a:latin typeface="Calibri" pitchFamily="34" charset="0"/>
              </a:defRPr>
            </a:lvl3pPr>
            <a:lvl4pPr>
              <a:defRPr sz="1350" b="0">
                <a:latin typeface="Calibri" pitchFamily="34" charset="0"/>
              </a:defRPr>
            </a:lvl4pPr>
            <a:lvl5pPr>
              <a:defRPr sz="1350" b="0">
                <a:latin typeface="Calibri" pitchFamily="34" charset="0"/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ECFEE2-CE70-496C-B424-6F282209B75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173066" y="958740"/>
            <a:ext cx="3619500" cy="3941873"/>
          </a:xfrm>
        </p:spPr>
        <p:txBody>
          <a:bodyPr/>
          <a:lstStyle>
            <a:lvl1pPr>
              <a:defRPr sz="1800" b="0">
                <a:latin typeface="Calibri" pitchFamily="34" charset="0"/>
              </a:defRPr>
            </a:lvl1pPr>
            <a:lvl2pPr>
              <a:defRPr sz="1650" b="0">
                <a:latin typeface="Calibri" pitchFamily="34" charset="0"/>
              </a:defRPr>
            </a:lvl2pPr>
            <a:lvl3pPr>
              <a:defRPr sz="1500" b="0">
                <a:latin typeface="Calibri" pitchFamily="34" charset="0"/>
              </a:defRPr>
            </a:lvl3pPr>
            <a:lvl4pPr>
              <a:defRPr sz="1350" b="0">
                <a:latin typeface="Calibri" pitchFamily="34" charset="0"/>
              </a:defRPr>
            </a:lvl4pPr>
            <a:lvl5pPr>
              <a:defRPr sz="1350" b="0">
                <a:latin typeface="Calibri" pitchFamily="34" charset="0"/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5587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0"/>
            <a:ext cx="7968458" cy="5662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76825" y="872330"/>
            <a:ext cx="3619500" cy="501253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  <a:lvl2pPr marL="192881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81100" y="872329"/>
            <a:ext cx="3619500" cy="501253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  <a:lvl2pPr marL="192881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5F990B-26DF-49D0-94B4-2DA5C0F84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100" y="1493326"/>
            <a:ext cx="3619500" cy="3407288"/>
          </a:xfrm>
        </p:spPr>
        <p:txBody>
          <a:bodyPr/>
          <a:lstStyle>
            <a:lvl1pPr>
              <a:defRPr sz="1800" b="0">
                <a:latin typeface="Calibri" pitchFamily="34" charset="0"/>
              </a:defRPr>
            </a:lvl1pPr>
            <a:lvl2pPr>
              <a:defRPr sz="1650" b="0">
                <a:latin typeface="Calibri" pitchFamily="34" charset="0"/>
              </a:defRPr>
            </a:lvl2pPr>
            <a:lvl3pPr>
              <a:defRPr sz="1500" b="0">
                <a:latin typeface="Calibri" pitchFamily="34" charset="0"/>
              </a:defRPr>
            </a:lvl3pPr>
            <a:lvl4pPr>
              <a:defRPr sz="1350" b="0">
                <a:latin typeface="Calibri" pitchFamily="34" charset="0"/>
              </a:defRPr>
            </a:lvl4pPr>
            <a:lvl5pPr>
              <a:defRPr sz="1350" b="0">
                <a:latin typeface="Calibri" pitchFamily="34" charset="0"/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4D40C9-44E8-4D29-B889-2E1A02D7FE8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076825" y="1491988"/>
            <a:ext cx="3619500" cy="3407288"/>
          </a:xfrm>
        </p:spPr>
        <p:txBody>
          <a:bodyPr/>
          <a:lstStyle>
            <a:lvl1pPr>
              <a:defRPr sz="1800" b="0">
                <a:latin typeface="Calibri" pitchFamily="34" charset="0"/>
              </a:defRPr>
            </a:lvl1pPr>
            <a:lvl2pPr>
              <a:defRPr sz="1650" b="0">
                <a:latin typeface="Calibri" pitchFamily="34" charset="0"/>
              </a:defRPr>
            </a:lvl2pPr>
            <a:lvl3pPr>
              <a:defRPr sz="1500" b="0">
                <a:latin typeface="Calibri" pitchFamily="34" charset="0"/>
              </a:defRPr>
            </a:lvl3pPr>
            <a:lvl4pPr>
              <a:defRPr sz="1350" b="0">
                <a:latin typeface="Calibri" pitchFamily="34" charset="0"/>
              </a:defRPr>
            </a:lvl4pPr>
            <a:lvl5pPr>
              <a:defRPr sz="1350" b="0">
                <a:latin typeface="Calibri" pitchFamily="34" charset="0"/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885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80" y="0"/>
            <a:ext cx="7803576" cy="5662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8650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68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5" y="0"/>
            <a:ext cx="7772400" cy="5554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3165" y="1102759"/>
            <a:ext cx="3810000" cy="3626644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sz="1350" b="0">
                <a:latin typeface="Tw Cen MT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4102D0A-6578-4DD6-BA8D-CCAA3C29F85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115550" y="1102758"/>
            <a:ext cx="3810000" cy="3626644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sz="1350" b="0">
                <a:latin typeface="Tw Cen MT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196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81500" y="0"/>
            <a:ext cx="8655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Cabin Condensed"/>
              <a:buNone/>
              <a:defRPr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88400" y="831300"/>
            <a:ext cx="8343900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856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Cabin Condensed"/>
              <a:buNone/>
              <a:defRPr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894750"/>
            <a:ext cx="3999900" cy="3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894750"/>
            <a:ext cx="3999900" cy="376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876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EDFBFB"/>
            </a:gs>
            <a:gs pos="7000">
              <a:schemeClr val="bg1">
                <a:lumMod val="65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5556" y="-1"/>
            <a:ext cx="9149556" cy="566252"/>
          </a:xfrm>
          <a:prstGeom prst="rect">
            <a:avLst/>
          </a:prstGeom>
          <a:gradFill flip="none" rotWithShape="1">
            <a:gsLst>
              <a:gs pos="0">
                <a:srgbClr val="34CCCC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254000" dist="762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576" tIns="19289" rIns="38576" bIns="1928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85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13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685800" y="4972051"/>
            <a:ext cx="7772400" cy="178476"/>
          </a:xfrm>
          <a:prstGeom prst="rect">
            <a:avLst/>
          </a:prstGeom>
          <a:gradFill rotWithShape="1">
            <a:gsLst>
              <a:gs pos="20000">
                <a:schemeClr val="bg1">
                  <a:lumMod val="75000"/>
                </a:schemeClr>
              </a:gs>
              <a:gs pos="100000">
                <a:schemeClr val="folHlink">
                  <a:gamma/>
                  <a:shade val="6313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60"/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0"/>
            <a:ext cx="7892256" cy="56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929941"/>
            <a:ext cx="7200900" cy="397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lowchart: Manual Input 2"/>
          <p:cNvSpPr/>
          <p:nvPr/>
        </p:nvSpPr>
        <p:spPr bwMode="auto">
          <a:xfrm rot="16200000" flipV="1">
            <a:off x="-1949238" y="2515489"/>
            <a:ext cx="4584276" cy="685800"/>
          </a:xfrm>
          <a:prstGeom prst="flowChartManualInput">
            <a:avLst/>
          </a:prstGeom>
          <a:gradFill>
            <a:gsLst>
              <a:gs pos="1000">
                <a:srgbClr val="34CCCC"/>
              </a:gs>
              <a:gs pos="100000">
                <a:schemeClr val="bg1"/>
              </a:gs>
            </a:gsLst>
            <a:lin ang="0" scaled="1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38576" tIns="19289" rIns="38576" bIns="1928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85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13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0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5pPr>
      <a:lvl6pPr marL="192881"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385763"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578644"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771525"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267891" indent="-26789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1800" b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n-ea"/>
          <a:cs typeface="+mn-cs"/>
        </a:defRPr>
      </a:lvl1pPr>
      <a:lvl2pPr marL="471488" indent="-203597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50" b="0">
          <a:solidFill>
            <a:schemeClr val="tx1"/>
          </a:solidFill>
          <a:latin typeface="Calibri" pitchFamily="34" charset="0"/>
        </a:defRPr>
      </a:lvl2pPr>
      <a:lvl3pPr marL="675085" indent="-19288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500" b="0">
          <a:solidFill>
            <a:schemeClr val="tx1"/>
          </a:solidFill>
          <a:latin typeface="Calibri" pitchFamily="34" charset="0"/>
        </a:defRPr>
      </a:lvl3pPr>
      <a:lvl4pPr marL="893763" indent="-219075" algn="l" rtl="0" eaLnBrk="1" fontAlgn="base" hangingPunct="1">
        <a:spcBef>
          <a:spcPct val="20000"/>
        </a:spcBef>
        <a:spcAft>
          <a:spcPct val="0"/>
        </a:spcAft>
        <a:buChar char="–"/>
        <a:defRPr kumimoji="1" b="0">
          <a:solidFill>
            <a:schemeClr val="tx1"/>
          </a:solidFill>
          <a:latin typeface="Calibri" pitchFamily="34" charset="0"/>
        </a:defRPr>
      </a:lvl4pPr>
      <a:lvl5pPr marL="989013" indent="-1381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200" b="0">
          <a:solidFill>
            <a:schemeClr val="tx1"/>
          </a:solidFill>
          <a:latin typeface="Calibri" pitchFamily="34" charset="0"/>
        </a:defRPr>
      </a:lvl5pPr>
      <a:lvl6pPr marL="1060847" indent="-9644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844" b="1">
          <a:solidFill>
            <a:schemeClr val="tx1"/>
          </a:solidFill>
          <a:latin typeface="+mn-lt"/>
        </a:defRPr>
      </a:lvl6pPr>
      <a:lvl7pPr marL="1253729" indent="-9644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844" b="1">
          <a:solidFill>
            <a:schemeClr val="tx1"/>
          </a:solidFill>
          <a:latin typeface="+mn-lt"/>
        </a:defRPr>
      </a:lvl7pPr>
      <a:lvl8pPr marL="1446610" indent="-9644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844" b="1">
          <a:solidFill>
            <a:schemeClr val="tx1"/>
          </a:solidFill>
          <a:latin typeface="+mn-lt"/>
        </a:defRPr>
      </a:lvl8pPr>
      <a:lvl9pPr marL="1639491" indent="-9644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844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mean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uvm.edu/~tstreete/semiotics_and_ads/terminology.html" TargetMode="External"/><Relationship Id="rId4" Type="http://schemas.openxmlformats.org/officeDocument/2006/relationships/hyperlink" Target="https://en.wikipedia.org/wiki/Philosophy_of_languag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n.wikipedia.org/wiki/Euclidean_dista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01.378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hyperlink" Target="https://en.wikipedia.org/wiki/Softmax_function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tanl.di.unipi.it/embeddings/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ncept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nlp.stanford.edu/projects/glov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nlp.stanford.edu/pubs/glove.pdf" TargetMode="External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fasttext.cc/docs/en/english-vectors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creativecommons.org/licenses/by/4.0" TargetMode="External"/><Relationship Id="rId4" Type="http://schemas.openxmlformats.org/officeDocument/2006/relationships/hyperlink" Target="https://commons.wikimedia.org/wiki/File:GaussianScatterPCA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ector_space_mode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hyperlink" Target="https://en.wikipedia.org/wiki/Dimension_(vector_space)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papers.nips.cc/paper/5477-neural-word-embedding-as-implicit-matrix-factorization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acl.org/ojs/index.php/tacl/article/view/570/124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google.com/forum/#!msg/word2vec-toolkit/NLvYXU99cAM/rryQhcaxKSQJ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mrehurek.com/gensi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fanglanting/skip-gram-pytorch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archive/p/word2vec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uconnier.github.io/" TargetMode="External"/><Relationship Id="rId5" Type="http://schemas.openxmlformats.org/officeDocument/2006/relationships/hyperlink" Target="http://hlt.isti.cnr.it/wordembeddings/" TargetMode="External"/><Relationship Id="rId4" Type="http://schemas.openxmlformats.org/officeDocument/2006/relationships/hyperlink" Target="http://devmount.github.io/GermanWordEmbeddings/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esuli.it/demo/embeddings/" TargetMode="External"/><Relationship Id="rId7" Type="http://schemas.openxmlformats.org/officeDocument/2006/relationships/hyperlink" Target="http://tanl.di.unipi.it/embeddings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hyperlink" Target="http://projector.tensorflow.org/" TargetMode="External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chollet/keras/blob/master/examples/imdb_cnn.py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machinelearningmastery.com/use-word-embedding-layers-deep-learning-keras/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allennlp.org/elmo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dblp.uni-trier.de/db/conf/iir/iir2015.html#Attardi15" TargetMode="External"/><Relationship Id="rId2" Type="http://schemas.openxmlformats.org/officeDocument/2006/relationships/hyperlink" Target="http://ceur-ws.org/Vol-1404/paper_21.pdf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2" Type="http://schemas.openxmlformats.org/officeDocument/2006/relationships/hyperlink" Target="https://en.wikipedia.org/wiki/Derivativ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0.png"/><Relationship Id="rId7" Type="http://schemas.openxmlformats.org/officeDocument/2006/relationships/image" Target="../media/image2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Relationship Id="rId9" Type="http://schemas.openxmlformats.org/officeDocument/2006/relationships/image" Target="../media/image3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 sz="quarter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Representation of Words</a:t>
            </a:r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sz="quarter" idx="1"/>
          </p:nvPr>
        </p:nvSpPr>
        <p:spPr>
          <a:xfrm>
            <a:off x="3044700" y="3116575"/>
            <a:ext cx="4502700" cy="14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Text Analytics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Dipartimento</a:t>
            </a:r>
            <a:r>
              <a:rPr lang="en" dirty="0"/>
              <a:t> di Informatica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Giuseppe </a:t>
            </a:r>
            <a:r>
              <a:rPr lang="en" dirty="0" err="1"/>
              <a:t>Attardi</a:t>
            </a:r>
            <a:r>
              <a:rPr lang="en" dirty="0"/>
              <a:t>, Andrea </a:t>
            </a:r>
            <a:r>
              <a:rPr lang="en" dirty="0" err="1"/>
              <a:t>Esuli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CF6C66-C2D5-3443-8588-29836B350586}"/>
              </a:ext>
            </a:extLst>
          </p:cNvPr>
          <p:cNvGrpSpPr/>
          <p:nvPr/>
        </p:nvGrpSpPr>
        <p:grpSpPr>
          <a:xfrm>
            <a:off x="7296623" y="74494"/>
            <a:ext cx="992579" cy="942445"/>
            <a:chOff x="7296623" y="23692"/>
            <a:chExt cx="992579" cy="942445"/>
          </a:xfrm>
        </p:grpSpPr>
        <p:pic>
          <p:nvPicPr>
            <p:cNvPr id="8" name="Picture 7" descr="cherubino">
              <a:extLst>
                <a:ext uri="{FF2B5EF4-FFF2-40B4-BE49-F238E27FC236}">
                  <a16:creationId xmlns:a16="http://schemas.microsoft.com/office/drawing/2014/main" id="{7C4E2B7E-1FF0-6A47-B063-D0AED04663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0914" y="23692"/>
              <a:ext cx="743998" cy="806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79E05CCC-2A14-1840-86E5-B0672D43A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6623" y="750693"/>
              <a:ext cx="99257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800" dirty="0" err="1">
                  <a:solidFill>
                    <a:srgbClr val="006699"/>
                  </a:solidFill>
                  <a:latin typeface="Palatino Linotype" pitchFamily="18" charset="0"/>
                </a:rPr>
                <a:t>Università</a:t>
              </a:r>
              <a:r>
                <a:rPr lang="en-US" sz="800" dirty="0">
                  <a:solidFill>
                    <a:srgbClr val="006699"/>
                  </a:solidFill>
                  <a:latin typeface="Palatino Linotype" pitchFamily="18" charset="0"/>
                </a:rPr>
                <a:t> di Pisa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2267" y="-8353"/>
            <a:ext cx="6787627" cy="584616"/>
          </a:xfrm>
        </p:spPr>
        <p:txBody>
          <a:bodyPr/>
          <a:lstStyle/>
          <a:p>
            <a:pPr>
              <a:defRPr/>
            </a:pPr>
            <a:r>
              <a:rPr lang="en-US" sz="3600"/>
              <a:t>Geometrical Interpretation</a:t>
            </a:r>
            <a:endParaRPr sz="360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349575" y="892970"/>
            <a:ext cx="6001940" cy="373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  <a:t>Vector norm</a:t>
            </a:r>
            <a:r>
              <a:rPr lang="en-US" sz="1800" dirty="0">
                <a:latin typeface="Calibri"/>
                <a:cs typeface="Calibri"/>
              </a:rPr>
              <a:t>: A norm of a vector ||x|| is a measure of the “length” of the vector</a:t>
            </a:r>
            <a:endParaRPr sz="18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  <a:defRPr/>
            </a:pP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  <a:t>Angle between vectors</a:t>
            </a:r>
            <a:r>
              <a:rPr lang="en-US" sz="1800" dirty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306367" y="1653649"/>
          <a:ext cx="2088356" cy="783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oleObj" r:id="rId3" imgW="711200" imgH="266700" progId="Equation.3">
                  <p:embed/>
                </p:oleObj>
              </mc:Choice>
              <mc:Fallback>
                <p:oleObj name="oleObj" r:id="rId3" imgW="711200" imgH="26670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3306367" y="1653649"/>
                        <a:ext cx="2088356" cy="783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306366" y="3896917"/>
          <a:ext cx="2538413" cy="49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oleObj" r:id="rId5" imgW="1243965" imgH="241300" progId="Equation.3">
                  <p:embed/>
                </p:oleObj>
              </mc:Choice>
              <mc:Fallback>
                <p:oleObj name="oleObj" r:id="rId5" imgW="1243965" imgH="24130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 bwMode="auto">
                      <a:xfrm>
                        <a:off x="3306366" y="3896917"/>
                        <a:ext cx="2538413" cy="491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6"/>
          <p:cNvGrpSpPr/>
          <p:nvPr/>
        </p:nvGrpSpPr>
        <p:grpSpPr bwMode="auto">
          <a:xfrm>
            <a:off x="5436393" y="2842022"/>
            <a:ext cx="1943100" cy="914400"/>
            <a:chOff x="864" y="1584"/>
            <a:chExt cx="1632" cy="768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864" y="1584"/>
              <a:ext cx="576" cy="768"/>
            </a:xfrm>
            <a:prstGeom prst="line">
              <a:avLst/>
            </a:prstGeom>
            <a:noFill/>
            <a:ln w="38100" cmpd="sng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200">
                <a:latin typeface="Arial"/>
                <a:ea typeface="宋体"/>
                <a:cs typeface="宋体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864" y="1776"/>
              <a:ext cx="1632" cy="576"/>
            </a:xfrm>
            <a:prstGeom prst="line">
              <a:avLst/>
            </a:prstGeom>
            <a:noFill/>
            <a:ln w="38100" cmpd="sng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200">
                <a:latin typeface="Arial"/>
                <a:ea typeface="宋体"/>
                <a:cs typeface="宋体"/>
              </a:endParaRPr>
            </a:p>
          </p:txBody>
        </p:sp>
        <p:sp>
          <p:nvSpPr>
            <p:cNvPr id="11" name="Text Box 9"/>
            <p:cNvSpPr/>
            <p:nvPr/>
          </p:nvSpPr>
          <p:spPr bwMode="auto">
            <a:xfrm>
              <a:off x="950" y="1709"/>
              <a:ext cx="220" cy="2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/>
                  <a:ea typeface="宋体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/>
                  <a:ea typeface="宋体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/>
                  <a:ea typeface="宋体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/>
                  <a:ea typeface="宋体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/>
                  <a:ea typeface="宋体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chemeClr val="tx1"/>
                  </a:solidFill>
                  <a:latin typeface="Arial"/>
                  <a:ea typeface="宋体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chemeClr val="tx1"/>
                  </a:solidFill>
                  <a:latin typeface="Arial"/>
                  <a:ea typeface="宋体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chemeClr val="tx1"/>
                  </a:solidFill>
                  <a:latin typeface="Arial"/>
                  <a:ea typeface="宋体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chemeClr val="tx1"/>
                  </a:solidFill>
                  <a:latin typeface="Arial"/>
                  <a:ea typeface="宋体"/>
                </a:defRPr>
              </a:lvl9pPr>
            </a:lstStyle>
            <a:p>
              <a:pPr>
                <a:defRPr/>
              </a:pPr>
              <a:r>
                <a:rPr lang="en-US" sz="1350" i="1">
                  <a:solidFill>
                    <a:schemeClr val="hlink"/>
                  </a:solidFill>
                  <a:latin typeface="Times New Roman"/>
                </a:rPr>
                <a:t>v</a:t>
              </a:r>
              <a:endParaRPr sz="1800"/>
            </a:p>
          </p:txBody>
        </p:sp>
        <p:sp>
          <p:nvSpPr>
            <p:cNvPr id="12" name="Text Box 10"/>
            <p:cNvSpPr/>
            <p:nvPr/>
          </p:nvSpPr>
          <p:spPr bwMode="auto">
            <a:xfrm>
              <a:off x="1574" y="2045"/>
              <a:ext cx="252" cy="2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/>
                  <a:ea typeface="宋体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/>
                  <a:ea typeface="宋体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/>
                  <a:ea typeface="宋体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/>
                  <a:ea typeface="宋体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/>
                  <a:ea typeface="宋体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chemeClr val="tx1"/>
                  </a:solidFill>
                  <a:latin typeface="Arial"/>
                  <a:ea typeface="宋体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chemeClr val="tx1"/>
                  </a:solidFill>
                  <a:latin typeface="Arial"/>
                  <a:ea typeface="宋体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chemeClr val="tx1"/>
                  </a:solidFill>
                  <a:latin typeface="Arial"/>
                  <a:ea typeface="宋体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chemeClr val="tx1"/>
                  </a:solidFill>
                  <a:latin typeface="Arial"/>
                  <a:ea typeface="宋体"/>
                </a:defRPr>
              </a:lvl9pPr>
            </a:lstStyle>
            <a:p>
              <a:pPr>
                <a:defRPr/>
              </a:pPr>
              <a:r>
                <a:rPr lang="en-US" sz="1350" i="1">
                  <a:solidFill>
                    <a:schemeClr val="accent1"/>
                  </a:solidFill>
                  <a:latin typeface="Times New Roman"/>
                </a:rPr>
                <a:t>w</a:t>
              </a:r>
              <a:endParaRPr sz="1800"/>
            </a:p>
          </p:txBody>
        </p:sp>
        <p:sp>
          <p:nvSpPr>
            <p:cNvPr id="13" name="Text Box 11"/>
            <p:cNvSpPr/>
            <p:nvPr/>
          </p:nvSpPr>
          <p:spPr bwMode="auto">
            <a:xfrm>
              <a:off x="1334" y="1757"/>
              <a:ext cx="237" cy="23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latin typeface="Symbol"/>
                  <a:ea typeface="宋体"/>
                  <a:cs typeface="Symbol"/>
                </a:rPr>
                <a:t></a:t>
              </a:r>
              <a:endParaRPr sz="1200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1152" y="1928"/>
              <a:ext cx="216" cy="280"/>
            </a:xfrm>
            <a:custGeom>
              <a:avLst/>
              <a:gdLst>
                <a:gd name="T0" fmla="*/ 0 w 216"/>
                <a:gd name="T1" fmla="*/ 40 h 280"/>
                <a:gd name="T2" fmla="*/ 192 w 216"/>
                <a:gd name="T3" fmla="*/ 40 h 280"/>
                <a:gd name="T4" fmla="*/ 144 w 216"/>
                <a:gd name="T5" fmla="*/ 280 h 2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" h="280" extrusionOk="0">
                  <a:moveTo>
                    <a:pt x="0" y="40"/>
                  </a:moveTo>
                  <a:cubicBezTo>
                    <a:pt x="84" y="20"/>
                    <a:pt x="168" y="0"/>
                    <a:pt x="192" y="40"/>
                  </a:cubicBezTo>
                  <a:cubicBezTo>
                    <a:pt x="216" y="80"/>
                    <a:pt x="180" y="180"/>
                    <a:pt x="144" y="2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274036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93800" y="-20241"/>
            <a:ext cx="6780578" cy="581026"/>
          </a:xfrm>
        </p:spPr>
        <p:txBody>
          <a:bodyPr/>
          <a:lstStyle/>
          <a:p>
            <a:pPr>
              <a:defRPr/>
            </a:pPr>
            <a:r>
              <a:rPr lang="en-US"/>
              <a:t>Matrix Product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269206" y="829866"/>
            <a:ext cx="3028950" cy="269914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Matrix product</a:t>
            </a:r>
            <a:r>
              <a:rPr lang="en-US" sz="2000" dirty="0"/>
              <a:t>:</a:t>
            </a:r>
            <a:endParaRPr sz="2000" dirty="0"/>
          </a:p>
          <a:p>
            <a:pPr>
              <a:defRPr/>
            </a:pPr>
            <a:endParaRPr lang="en-US" sz="2000" dirty="0">
              <a:latin typeface="Tahoma"/>
            </a:endParaRPr>
          </a:p>
          <a:p>
            <a:pPr>
              <a:defRPr/>
            </a:pPr>
            <a:endParaRPr lang="en-US" sz="2000" dirty="0">
              <a:latin typeface="Tahoma"/>
            </a:endParaRPr>
          </a:p>
          <a:p>
            <a:pPr>
              <a:defRPr/>
            </a:pPr>
            <a:endParaRPr lang="en-US" sz="2000" dirty="0">
              <a:latin typeface="Tahoma"/>
            </a:endParaRPr>
          </a:p>
          <a:p>
            <a:pPr>
              <a:defRPr/>
            </a:pPr>
            <a:endParaRPr lang="en-US" sz="2000" dirty="0">
              <a:latin typeface="Tahoma"/>
            </a:endParaRPr>
          </a:p>
          <a:p>
            <a:pPr>
              <a:buFont typeface="Wingdings"/>
              <a:buNone/>
              <a:defRPr/>
            </a:pPr>
            <a:endParaRPr lang="en-US" sz="2000" dirty="0">
              <a:latin typeface="Tahoma"/>
            </a:endParaRPr>
          </a:p>
          <a:p>
            <a:pPr marL="0" indent="0">
              <a:buNone/>
              <a:defRPr/>
            </a:pPr>
            <a:r>
              <a:rPr lang="en-US" sz="2000" dirty="0"/>
              <a:t>Example:</a:t>
            </a:r>
            <a:endParaRPr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"/>
              <p:cNvSpPr>
                <a:spLocks/>
              </p:cNvSpPr>
              <p:nvPr/>
            </p:nvSpPr>
            <p:spPr bwMode="auto">
              <a:xfrm>
                <a:off x="4584089" y="3480791"/>
                <a:ext cx="3780495" cy="1257300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500" i="1">
                          <a:solidFill>
                            <a:srgbClr val="000000"/>
                          </a:solidFill>
                          <a:latin typeface="Cambria Math"/>
                        </a:rPr>
                        <m:t>𝐴</m:t>
                      </m:r>
                      <m:r>
                        <a:rPr lang="it-IT" sz="15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500" i="1">
                          <a:solidFill>
                            <a:srgbClr val="000000"/>
                          </a:solidFill>
                          <a:latin typeface="Cambria Math"/>
                        </a:rPr>
                        <m:t>,</m:t>
                      </m:r>
                      <m:r>
                        <a:rPr lang="it-IT" sz="1500" i="1">
                          <a:solidFill>
                            <a:srgbClr val="000000"/>
                          </a:solidFill>
                          <a:latin typeface="Cambria Math"/>
                        </a:rPr>
                        <m:t>𝐵</m:t>
                      </m:r>
                      <m:r>
                        <a:rPr lang="it-IT" sz="15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500" i="1">
                          <a:solidFill>
                            <a:srgbClr val="000000"/>
                          </a:solidFill>
                          <a:latin typeface="Cambria Math"/>
                        </a:rPr>
                        <m:t>𝐴𝐵</m:t>
                      </m:r>
                      <m:r>
                        <a:rPr lang="it-IT" sz="15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it-IT" sz="15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it-IT" sz="15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it-IT" sz="15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it-IT" sz="15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500" dirty="0"/>
              </a:p>
            </p:txBody>
          </p:sp>
        </mc:Choice>
        <mc:Fallback xmlns="">
          <p:sp>
            <p:nvSpPr>
              <p:cNvPr id="6" name="Objec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4089" y="3480791"/>
                <a:ext cx="3780495" cy="12573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121539" y="1034057"/>
            <a:ext cx="1207293" cy="41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893189" y="1034059"/>
            <a:ext cx="1157288" cy="36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5464439" y="1434109"/>
            <a:ext cx="1928813" cy="42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493014" y="1777009"/>
            <a:ext cx="1914525" cy="864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29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Vector-Matrix Product</a:t>
            </a:r>
            <a:endParaRPr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468113"/>
              </p:ext>
            </p:extLst>
          </p:nvPr>
        </p:nvGraphicFramePr>
        <p:xfrm>
          <a:off x="1452432" y="979885"/>
          <a:ext cx="2745581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oleObj" r:id="rId3" imgW="1473200" imgH="1943100" progId="Equation.3">
                  <p:embed/>
                </p:oleObj>
              </mc:Choice>
              <mc:Fallback>
                <p:oleObj name="oleObj" r:id="rId3" imgW="1473200" imgH="194310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452432" y="979885"/>
                        <a:ext cx="2745581" cy="364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009328"/>
              </p:ext>
            </p:extLst>
          </p:nvPr>
        </p:nvGraphicFramePr>
        <p:xfrm>
          <a:off x="4945989" y="1045369"/>
          <a:ext cx="2630090" cy="1526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oleObj" r:id="rId5" imgW="1409700" imgH="812800" progId="Equation.3">
                  <p:embed/>
                </p:oleObj>
              </mc:Choice>
              <mc:Fallback>
                <p:oleObj name="oleObj" r:id="rId5" imgW="1409700" imgH="81280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 bwMode="auto">
                      <a:xfrm>
                        <a:off x="4945989" y="1045369"/>
                        <a:ext cx="2630090" cy="1526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415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rapezoid 16"/>
          <p:cNvSpPr/>
          <p:nvPr/>
        </p:nvSpPr>
        <p:spPr bwMode="auto">
          <a:xfrm rot="12478431">
            <a:off x="2677716" y="3275540"/>
            <a:ext cx="3581400" cy="1310878"/>
          </a:xfrm>
          <a:prstGeom prst="trapezoid">
            <a:avLst>
              <a:gd name="adj" fmla="val 54009"/>
            </a:avLst>
          </a:prstGeom>
          <a:solidFill>
            <a:schemeClr val="accent2">
              <a:lumMod val="20000"/>
              <a:lumOff val="80000"/>
            </a:schemeClr>
          </a:soli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defRPr/>
            </a:pPr>
            <a:endParaRPr lang="en-US" sz="1800">
              <a:latin typeface="Times New Roman"/>
              <a:ea typeface="宋体"/>
              <a:cs typeface="宋体"/>
            </a:endParaRPr>
          </a:p>
        </p:txBody>
      </p:sp>
      <p:sp>
        <p:nvSpPr>
          <p:cNvPr id="5" name="Trapezoid 2"/>
          <p:cNvSpPr/>
          <p:nvPr/>
        </p:nvSpPr>
        <p:spPr bwMode="auto">
          <a:xfrm rot="12514800">
            <a:off x="2595564" y="2117060"/>
            <a:ext cx="4979194" cy="1304925"/>
          </a:xfrm>
          <a:prstGeom prst="trapezoid">
            <a:avLst>
              <a:gd name="adj" fmla="val 54009"/>
            </a:avLst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defRPr/>
            </a:pPr>
            <a:endParaRPr lang="en-US" sz="1800">
              <a:latin typeface="Times New Roman"/>
              <a:ea typeface="宋体"/>
              <a:cs typeface="宋体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solidFill>
                  <a:srgbClr val="00B050"/>
                </a:solidFill>
              </a:rPr>
              <a:t>Hyperplane</a:t>
            </a:r>
            <a:endParaRPr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1789946" y="705538"/>
            <a:ext cx="5829300" cy="3000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Hyperplane equation:	</a:t>
            </a:r>
            <a:r>
              <a:rPr lang="en-US" i="1" dirty="0" err="1">
                <a:latin typeface="Times New Roman"/>
              </a:rPr>
              <a:t>wx</a:t>
            </a:r>
            <a:r>
              <a:rPr lang="en-US" dirty="0">
                <a:latin typeface="Times New Roman"/>
              </a:rPr>
              <a:t> + </a:t>
            </a:r>
            <a:r>
              <a:rPr lang="en-US" i="1" dirty="0">
                <a:latin typeface="Times New Roman"/>
              </a:rPr>
              <a:t>b</a:t>
            </a:r>
            <a:r>
              <a:rPr lang="en-US" dirty="0">
                <a:latin typeface="Times New Roman"/>
              </a:rPr>
              <a:t> = 0</a:t>
            </a:r>
            <a:endParaRPr dirty="0"/>
          </a:p>
        </p:txBody>
      </p:sp>
      <p:grpSp>
        <p:nvGrpSpPr>
          <p:cNvPr id="8" name="Group 5"/>
          <p:cNvGrpSpPr/>
          <p:nvPr/>
        </p:nvGrpSpPr>
        <p:grpSpPr bwMode="auto">
          <a:xfrm>
            <a:off x="2215755" y="2013476"/>
            <a:ext cx="4407694" cy="2160984"/>
            <a:chOff x="1429842" y="3067968"/>
            <a:chExt cx="5877445" cy="2881312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843106" y="5728617"/>
              <a:ext cx="4464181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/>
            </a:p>
          </p:txBody>
        </p:sp>
        <p:sp>
          <p:nvSpPr>
            <p:cNvPr id="10" name="Line 69"/>
            <p:cNvSpPr>
              <a:spLocks noChangeShapeType="1"/>
            </p:cNvSpPr>
            <p:nvPr/>
          </p:nvSpPr>
          <p:spPr bwMode="auto">
            <a:xfrm flipV="1">
              <a:off x="3327370" y="3067968"/>
              <a:ext cx="0" cy="28813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/>
            </a:p>
          </p:txBody>
        </p:sp>
        <p:sp>
          <p:nvSpPr>
            <p:cNvPr id="11" name="TextBox 72"/>
            <p:cNvSpPr/>
            <p:nvPr/>
          </p:nvSpPr>
          <p:spPr bwMode="auto">
            <a:xfrm>
              <a:off x="4894074" y="4357019"/>
              <a:ext cx="215919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i="1">
                  <a:latin typeface="+mj-lt"/>
                </a:rPr>
                <a:t>w</a:t>
              </a:r>
              <a:endParaRPr sz="1200"/>
            </a:p>
          </p:txBody>
        </p:sp>
        <p:sp>
          <p:nvSpPr>
            <p:cNvPr id="12" name="TextBox 73"/>
            <p:cNvSpPr/>
            <p:nvPr/>
          </p:nvSpPr>
          <p:spPr bwMode="auto">
            <a:xfrm>
              <a:off x="2628511" y="4004593"/>
              <a:ext cx="719202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i="1">
                  <a:latin typeface="+mj-lt"/>
                </a:rPr>
                <a:t>-b/w</a:t>
              </a:r>
              <a:r>
                <a:rPr lang="en-US" sz="1200" i="1" baseline="-25000">
                  <a:latin typeface="+mj-lt"/>
                </a:rPr>
                <a:t>2</a:t>
              </a:r>
              <a:endParaRPr sz="1200"/>
            </a:p>
          </p:txBody>
        </p:sp>
        <p:sp>
          <p:nvSpPr>
            <p:cNvPr id="13" name="Line 81"/>
            <p:cNvSpPr>
              <a:spLocks noChangeShapeType="1"/>
            </p:cNvSpPr>
            <p:nvPr/>
          </p:nvSpPr>
          <p:spPr bwMode="auto">
            <a:xfrm flipV="1">
              <a:off x="4686136" y="4076031"/>
              <a:ext cx="388899" cy="6429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200"/>
            </a:p>
          </p:txBody>
        </p:sp>
        <p:cxnSp>
          <p:nvCxnSpPr>
            <p:cNvPr id="14" name="Straight Connector 76"/>
            <p:cNvCxnSpPr>
              <a:cxnSpLocks noChangeShapeType="1"/>
            </p:cNvCxnSpPr>
            <p:nvPr/>
          </p:nvCxnSpPr>
          <p:spPr bwMode="auto">
            <a:xfrm>
              <a:off x="2771800" y="3715669"/>
              <a:ext cx="4173125" cy="2233611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cxnSp>
        <p:sp>
          <p:nvSpPr>
            <p:cNvPr id="15" name="TextBox 77"/>
            <p:cNvSpPr/>
            <p:nvPr/>
          </p:nvSpPr>
          <p:spPr bwMode="auto">
            <a:xfrm>
              <a:off x="3708106" y="3140993"/>
              <a:ext cx="1557476" cy="430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500" i="1">
                  <a:latin typeface="+mj-lt"/>
                </a:rPr>
                <a:t>wx</a:t>
              </a:r>
              <a:r>
                <a:rPr lang="en-US" sz="1500">
                  <a:latin typeface="+mj-lt"/>
                </a:rPr>
                <a:t> + </a:t>
              </a:r>
              <a:r>
                <a:rPr lang="en-US" sz="1500" i="1">
                  <a:latin typeface="+mj-lt"/>
                </a:rPr>
                <a:t>b</a:t>
              </a:r>
              <a:r>
                <a:rPr lang="en-US" sz="1500">
                  <a:latin typeface="+mj-lt"/>
                </a:rPr>
                <a:t> &gt; 0</a:t>
              </a:r>
              <a:endParaRPr sz="1200"/>
            </a:p>
          </p:txBody>
        </p:sp>
        <p:sp>
          <p:nvSpPr>
            <p:cNvPr id="16" name="TextBox 78"/>
            <p:cNvSpPr/>
            <p:nvPr/>
          </p:nvSpPr>
          <p:spPr bwMode="auto">
            <a:xfrm>
              <a:off x="3706518" y="5157119"/>
              <a:ext cx="1655909" cy="430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500" i="1">
                  <a:latin typeface="+mj-lt"/>
                </a:rPr>
                <a:t>wx</a:t>
              </a:r>
              <a:r>
                <a:rPr lang="en-US" sz="1500">
                  <a:latin typeface="+mj-lt"/>
                </a:rPr>
                <a:t> + </a:t>
              </a:r>
              <a:r>
                <a:rPr lang="en-US" sz="1500" i="1">
                  <a:latin typeface="+mj-lt"/>
                </a:rPr>
                <a:t>b</a:t>
              </a:r>
              <a:r>
                <a:rPr lang="en-US" sz="1500">
                  <a:latin typeface="+mj-lt"/>
                </a:rPr>
                <a:t> &lt; 0</a:t>
              </a:r>
              <a:endParaRPr sz="1200"/>
            </a:p>
          </p:txBody>
        </p:sp>
        <p:cxnSp>
          <p:nvCxnSpPr>
            <p:cNvPr id="17" name="Straight Arrow Connector 5"/>
            <p:cNvCxnSpPr>
              <a:cxnSpLocks noChangeShapeType="1"/>
            </p:cNvCxnSpPr>
            <p:nvPr/>
          </p:nvCxnSpPr>
          <p:spPr bwMode="auto">
            <a:xfrm flipV="1">
              <a:off x="3327370" y="4008562"/>
              <a:ext cx="3754" cy="1724024"/>
            </a:xfrm>
            <a:prstGeom prst="straightConnector1">
              <a:avLst/>
            </a:prstGeom>
            <a:noFill/>
            <a:ln w="38100" cap="sq">
              <a:solidFill>
                <a:srgbClr val="FF0000"/>
              </a:solidFill>
              <a:prstDash val="sysDash"/>
              <a:miter lim="800000"/>
              <a:headEnd type="none" w="sm" len="sm"/>
              <a:tailEnd type="none" w="med" len="sm"/>
            </a:ln>
          </p:spPr>
        </p:cxnSp>
        <p:sp>
          <p:nvSpPr>
            <p:cNvPr id="18" name="TextBox 15"/>
            <p:cNvSpPr/>
            <p:nvPr/>
          </p:nvSpPr>
          <p:spPr bwMode="auto">
            <a:xfrm>
              <a:off x="1429842" y="3283868"/>
              <a:ext cx="1557475" cy="430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500" i="1">
                  <a:latin typeface="+mj-lt"/>
                </a:rPr>
                <a:t>wx</a:t>
              </a:r>
              <a:r>
                <a:rPr lang="en-US" sz="1500">
                  <a:latin typeface="+mj-lt"/>
                </a:rPr>
                <a:t> + </a:t>
              </a:r>
              <a:r>
                <a:rPr lang="en-US" sz="1500" i="1">
                  <a:latin typeface="+mj-lt"/>
                </a:rPr>
                <a:t>b</a:t>
              </a:r>
              <a:r>
                <a:rPr lang="en-US" sz="1500">
                  <a:latin typeface="+mj-lt"/>
                </a:rPr>
                <a:t> = 0</a:t>
              </a:r>
              <a:endParaRPr sz="1200"/>
            </a:p>
          </p:txBody>
        </p:sp>
      </p:grpSp>
    </p:spTree>
    <p:extLst>
      <p:ext uri="{BB962C8B-B14F-4D97-AF65-F5344CB8AC3E}">
        <p14:creationId xmlns:p14="http://schemas.microsoft.com/office/powerpoint/2010/main" val="3846589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5554A9-EE9C-0748-AFF6-B3D236CEBD4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it-IT" dirty="0"/>
              <a:t>Word </a:t>
            </a:r>
            <a:r>
              <a:rPr lang="it-IT" dirty="0" err="1"/>
              <a:t>Vector</a:t>
            </a:r>
            <a:r>
              <a:rPr lang="it-IT" dirty="0"/>
              <a:t> </a:t>
            </a:r>
            <a:r>
              <a:rPr lang="it-IT" dirty="0" err="1"/>
              <a:t>Representation</a:t>
            </a:r>
            <a:endParaRPr lang="it-IT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AD879D-0667-B94D-B5FC-D535BF90C4BF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9493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1039090" y="0"/>
            <a:ext cx="8098009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w Cen MT Condensed" panose="020B0606020104020203" pitchFamily="34" charset="0"/>
              </a:rPr>
              <a:t>One Hot Representation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972589" y="831300"/>
            <a:ext cx="5596887" cy="3962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cs typeface="Calibri" panose="020F0502020204030204" pitchFamily="34" charset="0"/>
              </a:rPr>
              <a:t>Information Retrieval considers words as discrete symbols:</a:t>
            </a:r>
            <a:endParaRPr sz="1600" dirty="0"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00FF"/>
                </a:solidFill>
                <a:cs typeface="Calibri" panose="020F0502020204030204" pitchFamily="34" charset="0"/>
              </a:rPr>
              <a:t>hotel</a:t>
            </a:r>
            <a:r>
              <a:rPr lang="en" sz="1600" dirty="0">
                <a:cs typeface="Calibri" panose="020F0502020204030204" pitchFamily="34" charset="0"/>
              </a:rPr>
              <a:t>, </a:t>
            </a:r>
            <a:r>
              <a:rPr lang="en" sz="1600" b="1" dirty="0">
                <a:solidFill>
                  <a:srgbClr val="0000FF"/>
                </a:solidFill>
                <a:cs typeface="Calibri" panose="020F0502020204030204" pitchFamily="34" charset="0"/>
              </a:rPr>
              <a:t>city</a:t>
            </a:r>
            <a:r>
              <a:rPr lang="en" sz="1600" dirty="0">
                <a:cs typeface="Calibri" panose="020F0502020204030204" pitchFamily="34" charset="0"/>
              </a:rPr>
              <a:t>, </a:t>
            </a:r>
            <a:r>
              <a:rPr lang="en" sz="1600" b="1" dirty="0">
                <a:solidFill>
                  <a:srgbClr val="0000FF"/>
                </a:solidFill>
                <a:cs typeface="Calibri" panose="020F0502020204030204" pitchFamily="34" charset="0"/>
              </a:rPr>
              <a:t>motel</a:t>
            </a:r>
            <a:endParaRPr sz="1600" b="1" dirty="0">
              <a:solidFill>
                <a:srgbClr val="0000FF"/>
              </a:solidFill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ea typeface="Calibri"/>
                <a:cs typeface="Calibri" panose="020F0502020204030204" pitchFamily="34" charset="0"/>
                <a:sym typeface="Calibri"/>
              </a:rPr>
              <a:t>A word occurrence is represented by one-hot vectors:</a:t>
            </a:r>
            <a:endParaRPr lang="it-IT" sz="1600" dirty="0"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lang="it-IT" sz="1600" dirty="0"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00FF"/>
                </a:solidFill>
                <a:ea typeface="Calibri"/>
                <a:cs typeface="Calibri" panose="020F0502020204030204" pitchFamily="34" charset="0"/>
                <a:sym typeface="Calibri"/>
              </a:rPr>
              <a:t>motel </a:t>
            </a:r>
            <a:r>
              <a:rPr lang="en" sz="1600" dirty="0">
                <a:ea typeface="Calibri"/>
                <a:cs typeface="Calibri" panose="020F0502020204030204" pitchFamily="34" charset="0"/>
                <a:sym typeface="Calibri"/>
              </a:rPr>
              <a:t>= [0 0 0 0 0 0 0 0 0 0 1 0 0 0 0]</a:t>
            </a:r>
            <a:endParaRPr sz="1600" dirty="0"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00FF"/>
                </a:solidFill>
                <a:ea typeface="Calibri"/>
                <a:cs typeface="Calibri" panose="020F0502020204030204" pitchFamily="34" charset="0"/>
                <a:sym typeface="Calibri"/>
              </a:rPr>
              <a:t>hotel </a:t>
            </a:r>
            <a:r>
              <a:rPr lang="en" sz="1600" dirty="0">
                <a:ea typeface="Calibri"/>
                <a:cs typeface="Calibri" panose="020F0502020204030204" pitchFamily="34" charset="0"/>
                <a:sym typeface="Calibri"/>
              </a:rPr>
              <a:t> = [0 0 0 0 0 0 0 1 0 0 0 0 0 0 0]</a:t>
            </a:r>
            <a:endParaRPr sz="1600" dirty="0"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>
                <a:ea typeface="Calibri"/>
                <a:cs typeface="Calibri" panose="020F0502020204030204" pitchFamily="34" charset="0"/>
                <a:sym typeface="Calibri"/>
              </a:rPr>
              <a:t>Vector dimension = number of words in vocabulary (e.g. 500,000)</a:t>
            </a:r>
            <a:endParaRPr sz="1600" dirty="0"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>
                <a:ea typeface="Calibri"/>
                <a:cs typeface="Calibri" panose="020F0502020204030204" pitchFamily="34" charset="0"/>
                <a:sym typeface="Calibri"/>
              </a:rPr>
              <a:t>Represent a document by the sum of its word occurrence vectors</a:t>
            </a:r>
            <a:endParaRPr sz="1600" dirty="0"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>
                <a:ea typeface="Calibri"/>
                <a:cs typeface="Calibri" panose="020F0502020204030204" pitchFamily="34" charset="0"/>
                <a:sym typeface="Calibri"/>
              </a:rPr>
              <a:t>Document </a:t>
            </a:r>
            <a:r>
              <a:rPr lang="en" sz="1600" b="1" dirty="0">
                <a:solidFill>
                  <a:srgbClr val="C00000"/>
                </a:solidFill>
                <a:ea typeface="Calibri"/>
                <a:cs typeface="Calibri" panose="020F0502020204030204" pitchFamily="34" charset="0"/>
                <a:sym typeface="Calibri"/>
              </a:rPr>
              <a:t>similarity</a:t>
            </a:r>
            <a:r>
              <a:rPr lang="en" sz="1600" dirty="0">
                <a:ea typeface="Calibri"/>
                <a:cs typeface="Calibri" panose="020F0502020204030204" pitchFamily="34" charset="0"/>
                <a:sym typeface="Calibri"/>
              </a:rPr>
              <a:t> measured by </a:t>
            </a:r>
            <a:r>
              <a:rPr lang="en" sz="1600" b="1" dirty="0">
                <a:solidFill>
                  <a:srgbClr val="C00000"/>
                </a:solidFill>
                <a:ea typeface="Calibri"/>
                <a:cs typeface="Calibri" panose="020F0502020204030204" pitchFamily="34" charset="0"/>
                <a:sym typeface="Calibri"/>
              </a:rPr>
              <a:t>cosine distance</a:t>
            </a:r>
            <a:endParaRPr sz="1600" b="1" dirty="0">
              <a:solidFill>
                <a:srgbClr val="C00000"/>
              </a:solidFill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ea typeface="Arial"/>
                <a:cs typeface="Calibri" panose="020F0502020204030204" pitchFamily="34" charset="0"/>
                <a:sym typeface="Arial"/>
              </a:rPr>
              <a:t>					</a:t>
            </a:r>
            <a:endParaRPr sz="1400" dirty="0"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ea typeface="Arial"/>
                <a:cs typeface="Calibri" panose="020F0502020204030204" pitchFamily="34" charset="0"/>
                <a:sym typeface="Arial"/>
              </a:rPr>
              <a:t>				</a:t>
            </a:r>
            <a:endParaRPr sz="1400" dirty="0"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ea typeface="Arial"/>
                <a:cs typeface="Calibri" panose="020F0502020204030204" pitchFamily="34" charset="0"/>
                <a:sym typeface="Arial"/>
              </a:rPr>
              <a:t>			</a:t>
            </a:r>
            <a:endParaRPr sz="1400" dirty="0"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ea typeface="Arial"/>
                <a:cs typeface="Calibri" panose="020F0502020204030204" pitchFamily="34" charset="0"/>
                <a:sym typeface="Arial"/>
              </a:rPr>
              <a:t>		</a:t>
            </a:r>
            <a:endParaRPr sz="1400" dirty="0"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>
              <a:cs typeface="Calibri" panose="020F0502020204030204" pitchFamily="34" charset="0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4320369" y="1657284"/>
            <a:ext cx="2071500" cy="458700"/>
          </a:xfrm>
          <a:prstGeom prst="wedgeRoundRectCallout">
            <a:avLst>
              <a:gd name="adj1" fmla="val -38689"/>
              <a:gd name="adj2" fmla="val 99377"/>
              <a:gd name="adj3" fmla="val 0"/>
            </a:avLst>
          </a:prstGeom>
          <a:solidFill>
            <a:srgbClr val="EAD1DC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A 1 at a different position for each word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E862B32-10DB-2440-A29C-D568B20B0BE6}"/>
              </a:ext>
            </a:extLst>
          </p:cNvPr>
          <p:cNvCxnSpPr/>
          <p:nvPr/>
        </p:nvCxnSpPr>
        <p:spPr bwMode="auto">
          <a:xfrm flipV="1">
            <a:off x="7359588" y="2192784"/>
            <a:ext cx="612560" cy="1127465"/>
          </a:xfrm>
          <a:prstGeom prst="straightConnector1">
            <a:avLst/>
          </a:prstGeom>
          <a:ln w="28575"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0A4E20-FAFC-0543-908D-8DFC2B83B0CB}"/>
              </a:ext>
            </a:extLst>
          </p:cNvPr>
          <p:cNvCxnSpPr>
            <a:cxnSpLocks/>
          </p:cNvCxnSpPr>
          <p:nvPr/>
        </p:nvCxnSpPr>
        <p:spPr bwMode="auto">
          <a:xfrm flipV="1">
            <a:off x="7359588" y="2991776"/>
            <a:ext cx="764960" cy="328473"/>
          </a:xfrm>
          <a:prstGeom prst="straightConnector1">
            <a:avLst/>
          </a:prstGeom>
          <a:ln w="28575"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Arc 5">
            <a:extLst>
              <a:ext uri="{FF2B5EF4-FFF2-40B4-BE49-F238E27FC236}">
                <a16:creationId xmlns:a16="http://schemas.microsoft.com/office/drawing/2014/main" id="{CF01E5ED-879F-5C4B-BDB9-79A3AB744917}"/>
              </a:ext>
            </a:extLst>
          </p:cNvPr>
          <p:cNvSpPr/>
          <p:nvPr/>
        </p:nvSpPr>
        <p:spPr bwMode="auto">
          <a:xfrm rot="1041370">
            <a:off x="7314764" y="2986372"/>
            <a:ext cx="404916" cy="238718"/>
          </a:xfrm>
          <a:prstGeom prst="arc">
            <a:avLst/>
          </a:prstGeom>
          <a:noFill/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F69646-8ECE-574C-B310-C587BFABC2E9}"/>
              </a:ext>
            </a:extLst>
          </p:cNvPr>
          <p:cNvSpPr txBox="1"/>
          <p:nvPr/>
        </p:nvSpPr>
        <p:spPr>
          <a:xfrm>
            <a:off x="7972148" y="1944210"/>
            <a:ext cx="612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motel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8CBA52-6A23-0A4E-A5C0-8D5AD71BC09E}"/>
              </a:ext>
            </a:extLst>
          </p:cNvPr>
          <p:cNvSpPr txBox="1"/>
          <p:nvPr/>
        </p:nvSpPr>
        <p:spPr>
          <a:xfrm>
            <a:off x="8149913" y="2815121"/>
            <a:ext cx="564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hotel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CDBE3-5580-C04C-B167-BC69F3A3E4D1}"/>
              </a:ext>
            </a:extLst>
          </p:cNvPr>
          <p:cNvSpPr txBox="1"/>
          <p:nvPr/>
        </p:nvSpPr>
        <p:spPr>
          <a:xfrm>
            <a:off x="7622193" y="277752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ymbol" pitchFamily="2" charset="2"/>
                <a:cs typeface="Calibri" panose="020F050202020403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BD4DCF-F394-014C-99B7-4E97186177FC}"/>
                  </a:ext>
                </a:extLst>
              </p:cNvPr>
              <p:cNvSpPr txBox="1"/>
              <p:nvPr/>
            </p:nvSpPr>
            <p:spPr>
              <a:xfrm>
                <a:off x="7288376" y="3900564"/>
                <a:ext cx="1494705" cy="463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it-I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BD4DCF-F394-014C-99B7-4E9718617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376" y="3900564"/>
                <a:ext cx="1494705" cy="463781"/>
              </a:xfrm>
              <a:prstGeom prst="rect">
                <a:avLst/>
              </a:prstGeom>
              <a:blipFill>
                <a:blip r:embed="rId3"/>
                <a:stretch>
                  <a:fillRect l="-840" b="-131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1055716" y="0"/>
            <a:ext cx="8081384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w Cen MT Condensed" panose="020B0606020104020203" pitchFamily="34" charset="0"/>
              </a:rPr>
              <a:t>Vector Space Model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1055716" y="831300"/>
            <a:ext cx="7776584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" sz="2000" dirty="0"/>
              <a:t>A document is represented as vector in 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ℝ</a:t>
            </a:r>
            <a:r>
              <a:rPr lang="en" sz="2000" baseline="30000" dirty="0">
                <a:ea typeface="Droid Serif"/>
                <a:cs typeface="Calibri" panose="020F0502020204030204" pitchFamily="34" charset="0"/>
                <a:sym typeface="Droid Serif"/>
              </a:rPr>
              <a:t>|</a:t>
            </a:r>
            <a:r>
              <a:rPr lang="en" sz="2000" i="1" baseline="30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V</a:t>
            </a:r>
            <a:r>
              <a:rPr lang="en" sz="2000" baseline="30000" dirty="0">
                <a:ea typeface="Droid Serif"/>
                <a:cs typeface="Calibri" panose="020F0502020204030204" pitchFamily="34" charset="0"/>
                <a:sym typeface="Droid Serif"/>
              </a:rPr>
              <a:t>|</a:t>
            </a:r>
            <a:r>
              <a:rPr lang="en" sz="2000" dirty="0"/>
              <a:t>, where </a:t>
            </a:r>
            <a:r>
              <a:rPr lang="en" sz="2000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V</a:t>
            </a:r>
            <a:r>
              <a:rPr lang="en" sz="2000" dirty="0"/>
              <a:t> is the </a:t>
            </a:r>
            <a:r>
              <a:rPr lang="en" sz="2000" b="1" dirty="0">
                <a:solidFill>
                  <a:srgbClr val="C00000"/>
                </a:solidFill>
              </a:rPr>
              <a:t>vocabulary</a:t>
            </a:r>
            <a:r>
              <a:rPr lang="en" sz="2000" b="1" dirty="0"/>
              <a:t> </a:t>
            </a:r>
            <a:r>
              <a:rPr lang="en" sz="2000" dirty="0"/>
              <a:t>of documents.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Each word corresponds to a different dimension in 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ℝ</a:t>
            </a:r>
            <a:r>
              <a:rPr lang="en" sz="2000" i="1" baseline="30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|V|</a:t>
            </a:r>
            <a:r>
              <a:rPr lang="en" sz="2000" dirty="0"/>
              <a:t> with a corresponding </a:t>
            </a:r>
            <a:r>
              <a:rPr lang="en" sz="2000" b="1" dirty="0">
                <a:solidFill>
                  <a:srgbClr val="C00000"/>
                </a:solidFill>
              </a:rPr>
              <a:t>term weight</a:t>
            </a:r>
            <a:r>
              <a:rPr lang="en" sz="2000" dirty="0"/>
              <a:t>:</a:t>
            </a:r>
            <a:endParaRPr sz="2000" dirty="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'played'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)	= [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tw</a:t>
            </a:r>
            <a:r>
              <a:rPr lang="en" sz="2000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played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, 0, 0, … , 0, 0, … , 0, 0]</a:t>
            </a:r>
            <a:b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'game'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)	= [0, 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tw</a:t>
            </a:r>
            <a:r>
              <a:rPr lang="en" sz="2000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game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, 0, … , 0, 0, … , 0, 0]</a:t>
            </a:r>
            <a:b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'match'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)	= [0, 0, 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tw</a:t>
            </a:r>
            <a:r>
              <a:rPr lang="en" sz="2000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match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, … , 0, 0, … , 0, 0]</a:t>
            </a:r>
            <a:b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⁞</a:t>
            </a:r>
            <a:b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'trumpet'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)	= [0, 0, 0, … , 0, 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tw</a:t>
            </a:r>
            <a:r>
              <a:rPr lang="en" sz="2000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trumpet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, … , 0, 0]</a:t>
            </a:r>
            <a:endParaRPr sz="2000"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w Cen MT Condensed" panose="020B0606020104020203" pitchFamily="34" charset="0"/>
              </a:rPr>
              <a:t>Problems with </a:t>
            </a:r>
            <a:r>
              <a:rPr lang="en-US" dirty="0">
                <a:latin typeface="Tw Cen MT Condensed" panose="020B0606020104020203" pitchFamily="34" charset="0"/>
              </a:rPr>
              <a:t>D</a:t>
            </a:r>
            <a:r>
              <a:rPr lang="en" dirty="0">
                <a:latin typeface="Tw Cen MT Condensed" panose="020B0606020104020203" pitchFamily="34" charset="0"/>
              </a:rPr>
              <a:t>iscrete </a:t>
            </a:r>
            <a:r>
              <a:rPr lang="en" dirty="0"/>
              <a:t>S</a:t>
            </a:r>
            <a:r>
              <a:rPr lang="en" dirty="0">
                <a:latin typeface="Tw Cen MT Condensed" panose="020B0606020104020203" pitchFamily="34" charset="0"/>
              </a:rPr>
              <a:t>ymbols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125" name="Google Shape;125;p22"/>
          <p:cNvSpPr txBox="1">
            <a:spLocks noGrp="1"/>
          </p:cNvSpPr>
          <p:nvPr>
            <p:ph idx="1"/>
          </p:nvPr>
        </p:nvSpPr>
        <p:spPr>
          <a:xfrm>
            <a:off x="1257300" y="929941"/>
            <a:ext cx="7759700" cy="3970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3909" indent="0">
              <a:buSzPts val="2200"/>
              <a:buNone/>
            </a:pPr>
            <a:r>
              <a:rPr lang="en" sz="2200" dirty="0"/>
              <a:t>All vectors are </a:t>
            </a:r>
            <a:r>
              <a:rPr lang="en" sz="2200" b="1" dirty="0">
                <a:solidFill>
                  <a:srgbClr val="C00000"/>
                </a:solidFill>
              </a:rPr>
              <a:t>orthogonal</a:t>
            </a:r>
          </a:p>
          <a:p>
            <a:pPr marL="163909" indent="0">
              <a:buSzPts val="2200"/>
              <a:buNone/>
            </a:pPr>
            <a:r>
              <a:rPr lang="en" sz="2200" dirty="0"/>
              <a:t>No notion of similarity: words </a:t>
            </a:r>
            <a:r>
              <a:rPr lang="en" sz="2200" b="1" dirty="0">
                <a:solidFill>
                  <a:srgbClr val="0000FF"/>
                </a:solidFill>
              </a:rPr>
              <a:t>hotel</a:t>
            </a:r>
            <a:r>
              <a:rPr lang="en" sz="2200" dirty="0"/>
              <a:t>, </a:t>
            </a:r>
            <a:r>
              <a:rPr lang="en" sz="2200" b="1" dirty="0">
                <a:solidFill>
                  <a:srgbClr val="0000FF"/>
                </a:solidFill>
              </a:rPr>
              <a:t>motel </a:t>
            </a:r>
            <a:r>
              <a:rPr lang="en" sz="2200" dirty="0"/>
              <a:t>have nothing in common</a:t>
            </a:r>
          </a:p>
          <a:p>
            <a:pPr marL="163909" indent="0">
              <a:buSzPts val="2200"/>
              <a:buNone/>
            </a:pPr>
            <a:r>
              <a:rPr lang="en" sz="2200" dirty="0"/>
              <a:t>Search Engines try to address the issue using </a:t>
            </a:r>
            <a:r>
              <a:rPr lang="en" sz="2200" dirty="0">
                <a:solidFill>
                  <a:srgbClr val="0000FF"/>
                </a:solidFill>
              </a:rPr>
              <a:t>WordNet</a:t>
            </a:r>
            <a:r>
              <a:rPr lang="en" sz="2200" dirty="0"/>
              <a:t> </a:t>
            </a:r>
            <a:r>
              <a:rPr lang="en" sz="2200" dirty="0">
                <a:solidFill>
                  <a:srgbClr val="C00000"/>
                </a:solidFill>
              </a:rPr>
              <a:t>synonyms</a:t>
            </a:r>
            <a:endParaRPr lang="en" sz="2200" dirty="0"/>
          </a:p>
          <a:p>
            <a:pPr marL="163909" indent="0">
              <a:buSzPts val="2200"/>
              <a:buNone/>
            </a:pPr>
            <a:r>
              <a:rPr lang="en" sz="2200" dirty="0"/>
              <a:t>This leads to further problems. Which ones?</a:t>
            </a:r>
          </a:p>
          <a:p>
            <a:pPr marL="163909" indent="0">
              <a:buSzPts val="2200"/>
              <a:buNone/>
            </a:pPr>
            <a:r>
              <a:rPr lang="en" sz="2200" dirty="0"/>
              <a:t>Alternative solution:</a:t>
            </a:r>
            <a:endParaRPr sz="2200"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 b="1" dirty="0">
                <a:solidFill>
                  <a:srgbClr val="FF0000"/>
                </a:solidFill>
              </a:rPr>
              <a:t>Encode similarity in the vector themselves</a:t>
            </a:r>
            <a:endParaRPr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Tw Cen MT Condensed" panose="020B0606020104020203" pitchFamily="34" charset="0"/>
              </a:rPr>
              <a:t>tf * idf for measuring similarity</a:t>
            </a:r>
            <a:endParaRPr sz="4000" dirty="0">
              <a:latin typeface="Tw Cen MT Condensed" panose="020B0606020104020203" pitchFamily="34" charset="0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sz="2400" b="1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Term frequency (Luhn 1957): frequency of the word</a:t>
            </a:r>
          </a:p>
          <a:p>
            <a:pPr marL="0" indent="0">
              <a:buNone/>
            </a:pPr>
            <a:r>
              <a:rPr lang="en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Inverse document frequency 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(idf) </a:t>
            </a:r>
            <a:r>
              <a:rPr lang="en" sz="2400" dirty="0" err="1">
                <a:latin typeface="Calibri"/>
                <a:ea typeface="Calibri"/>
                <a:cs typeface="Calibri"/>
                <a:sym typeface="Calibri"/>
              </a:rPr>
              <a:t>Sparck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 Jones 1972)</a:t>
            </a:r>
          </a:p>
          <a:p>
            <a:pPr marL="533400" lvl="1" indent="0">
              <a:spcBef>
                <a:spcPts val="0"/>
              </a:spcBef>
              <a:buSzPts val="2400"/>
              <a:buNone/>
            </a:pPr>
            <a:r>
              <a:rPr lang="en" sz="1850" i="1" dirty="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 sz="1850" dirty="0">
                <a:latin typeface="Calibri"/>
                <a:ea typeface="Calibri"/>
                <a:cs typeface="Calibri"/>
                <a:sym typeface="Calibri"/>
              </a:rPr>
              <a:t> is the total number of documents</a:t>
            </a:r>
          </a:p>
          <a:p>
            <a:pPr marL="533400" lvl="1" indent="0">
              <a:spcBef>
                <a:spcPts val="0"/>
              </a:spcBef>
              <a:buSzPts val="2400"/>
              <a:buNone/>
            </a:pP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df</a:t>
            </a:r>
            <a:r>
              <a:rPr lang="en" sz="2000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 = “document frequency of word 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”</a:t>
            </a:r>
          </a:p>
          <a:p>
            <a:pPr marL="533400" lvl="1" indent="0">
              <a:spcBef>
                <a:spcPts val="0"/>
              </a:spcBef>
              <a:buSzPts val="2400"/>
              <a:buNone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	  = # of documents containing word 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A5280B-C5E6-4C03-8B18-1DADDCB7EC8F}"/>
                  </a:ext>
                </a:extLst>
              </p:cNvPr>
              <p:cNvSpPr txBox="1"/>
              <p:nvPr/>
            </p:nvSpPr>
            <p:spPr>
              <a:xfrm>
                <a:off x="3835400" y="3368040"/>
                <a:ext cx="1479316" cy="630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idf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A5280B-C5E6-4C03-8B18-1DADDCB7E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400" y="3368040"/>
                <a:ext cx="1479316" cy="6301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1105592" y="0"/>
            <a:ext cx="8031507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Tw Cen MT Condensed" panose="020B0606020104020203" pitchFamily="34" charset="0"/>
              </a:rPr>
              <a:t>Vector Space Model</a:t>
            </a:r>
            <a:endParaRPr sz="4000" dirty="0">
              <a:latin typeface="Tw Cen MT Condensed" panose="020B0606020104020203" pitchFamily="34" charset="0"/>
            </a:endParaRPr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1105592" y="718411"/>
            <a:ext cx="8031507" cy="41245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Salton et al. suggested the </a:t>
            </a:r>
            <a:r>
              <a:rPr lang="en" sz="20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tf </a:t>
            </a:r>
            <a:r>
              <a:rPr lang="en" sz="2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" sz="20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idf</a:t>
            </a:r>
            <a:r>
              <a:rPr lang="en" sz="2000" b="1" dirty="0">
                <a:solidFill>
                  <a:srgbClr val="0000FF"/>
                </a:solidFill>
              </a:rPr>
              <a:t> weighting</a:t>
            </a:r>
            <a:r>
              <a:rPr lang="en" sz="2000" dirty="0"/>
              <a:t> to represent documents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Use a vector for each term 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2000" dirty="0"/>
              <a:t>:</a:t>
            </a:r>
            <a:endParaRPr sz="2000" dirty="0"/>
          </a:p>
          <a:p>
            <a:pPr marL="4572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) = [0, 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idf</a:t>
            </a:r>
            <a:r>
              <a:rPr lang="en" sz="2000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, …, 0]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Sum the vectors of all terms in a document.</a:t>
            </a:r>
          </a:p>
          <a:p>
            <a:pPr marL="0" lvl="0" indent="0" algn="l" rtl="0">
              <a:spcAft>
                <a:spcPts val="0"/>
              </a:spcAft>
              <a:buNone/>
            </a:pPr>
            <a:r>
              <a:rPr lang="en" sz="2000" dirty="0"/>
              <a:t>For example: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                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d     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" sz="2000" dirty="0">
                <a:ea typeface="Times New Roman"/>
                <a:cs typeface="Calibri" panose="020F0502020204030204" pitchFamily="34" charset="0"/>
                <a:sym typeface="Times New Roman"/>
              </a:rPr>
              <a:t>'you played a game'</a:t>
            </a:r>
            <a:b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) =  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(‘</a:t>
            </a:r>
            <a:r>
              <a:rPr lang="en" sz="2000" dirty="0">
                <a:ea typeface="Times New Roman"/>
                <a:cs typeface="Calibri" panose="020F0502020204030204" pitchFamily="34" charset="0"/>
                <a:sym typeface="Times New Roman"/>
              </a:rPr>
              <a:t>you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’) + 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(‘</a:t>
            </a:r>
            <a:r>
              <a:rPr lang="en" sz="2000" dirty="0">
                <a:ea typeface="Times New Roman"/>
                <a:cs typeface="Calibri" panose="020F0502020204030204" pitchFamily="34" charset="0"/>
                <a:sym typeface="Times New Roman"/>
              </a:rPr>
              <a:t>played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’) + 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(‘</a:t>
            </a:r>
            <a:r>
              <a:rPr lang="en" sz="2000" dirty="0">
                <a:ea typeface="Times New Roman"/>
                <a:cs typeface="Calibri" panose="020F0502020204030204" pitchFamily="34" charset="0"/>
                <a:sym typeface="Times New Roman"/>
              </a:rPr>
              <a:t>a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’) + 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(‘</a:t>
            </a:r>
            <a:r>
              <a:rPr lang="en" sz="2000" dirty="0">
                <a:ea typeface="Times New Roman"/>
                <a:cs typeface="Calibri" panose="020F0502020204030204" pitchFamily="34" charset="0"/>
                <a:sym typeface="Times New Roman"/>
              </a:rPr>
              <a:t>game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’)</a:t>
            </a:r>
            <a:endParaRPr lang="it-IT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= [0, </a:t>
            </a:r>
            <a:r>
              <a:rPr lang="it-IT" sz="2000" i="1" dirty="0" err="1">
                <a:latin typeface="Times New Roman"/>
                <a:ea typeface="Times New Roman"/>
                <a:cs typeface="Times New Roman"/>
                <a:sym typeface="Times New Roman"/>
              </a:rPr>
              <a:t>tf</a:t>
            </a:r>
            <a:r>
              <a:rPr lang="it-IT" sz="2000" baseline="-25000" dirty="0" err="1">
                <a:latin typeface="Times New Roman"/>
                <a:ea typeface="Times New Roman"/>
                <a:cs typeface="Times New Roman"/>
                <a:sym typeface="Times New Roman"/>
              </a:rPr>
              <a:t>you,</a:t>
            </a:r>
            <a:r>
              <a:rPr lang="it-IT" sz="2000" i="1" baseline="-25000" dirty="0" err="1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∙</a:t>
            </a:r>
            <a:r>
              <a:rPr lang="it-IT" sz="2000" i="1" dirty="0" err="1">
                <a:latin typeface="Times New Roman"/>
                <a:ea typeface="Times New Roman"/>
                <a:cs typeface="Times New Roman"/>
                <a:sym typeface="Times New Roman"/>
              </a:rPr>
              <a:t>idf</a:t>
            </a:r>
            <a:r>
              <a:rPr lang="it-IT" sz="2000" baseline="-25000" dirty="0" err="1"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, …,  </a:t>
            </a:r>
            <a:r>
              <a:rPr lang="it-IT" sz="2000" i="1" dirty="0" err="1">
                <a:latin typeface="Times New Roman"/>
                <a:ea typeface="Times New Roman"/>
                <a:cs typeface="Times New Roman"/>
                <a:sym typeface="Times New Roman"/>
              </a:rPr>
              <a:t>tf</a:t>
            </a:r>
            <a:r>
              <a:rPr lang="it-IT" sz="2000" baseline="-25000" dirty="0" err="1">
                <a:latin typeface="Times New Roman"/>
                <a:ea typeface="Times New Roman"/>
                <a:cs typeface="Times New Roman"/>
                <a:sym typeface="Times New Roman"/>
              </a:rPr>
              <a:t>played,</a:t>
            </a:r>
            <a:r>
              <a:rPr lang="it-IT" sz="2000" i="1" baseline="-25000" dirty="0" err="1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∙</a:t>
            </a:r>
            <a:r>
              <a:rPr lang="it-IT" sz="2000" i="1" dirty="0" err="1">
                <a:latin typeface="Times New Roman"/>
                <a:ea typeface="Times New Roman"/>
                <a:cs typeface="Times New Roman"/>
                <a:sym typeface="Times New Roman"/>
              </a:rPr>
              <a:t>idf</a:t>
            </a:r>
            <a:r>
              <a:rPr lang="it-IT" sz="2000" baseline="-25000" dirty="0" err="1">
                <a:latin typeface="Times New Roman"/>
                <a:ea typeface="Times New Roman"/>
                <a:cs typeface="Times New Roman"/>
                <a:sym typeface="Times New Roman"/>
              </a:rPr>
              <a:t>played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, …, </a:t>
            </a:r>
            <a:r>
              <a:rPr lang="it-IT" sz="2000" i="1" dirty="0" err="1">
                <a:latin typeface="Times New Roman"/>
                <a:ea typeface="Times New Roman"/>
                <a:cs typeface="Times New Roman"/>
                <a:sym typeface="Times New Roman"/>
              </a:rPr>
              <a:t>tf</a:t>
            </a:r>
            <a:r>
              <a:rPr lang="it-IT" sz="2000" baseline="-25000" dirty="0" err="1">
                <a:latin typeface="Times New Roman"/>
                <a:ea typeface="Times New Roman"/>
                <a:cs typeface="Times New Roman"/>
                <a:sym typeface="Times New Roman"/>
              </a:rPr>
              <a:t>game,</a:t>
            </a:r>
            <a:r>
              <a:rPr lang="it-IT" sz="2000" i="1" baseline="-25000" dirty="0" err="1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∙</a:t>
            </a:r>
            <a:r>
              <a:rPr lang="it-IT" sz="2000" i="1" dirty="0" err="1">
                <a:latin typeface="Times New Roman"/>
                <a:ea typeface="Times New Roman"/>
                <a:cs typeface="Times New Roman"/>
                <a:sym typeface="Times New Roman"/>
              </a:rPr>
              <a:t>idf</a:t>
            </a:r>
            <a:r>
              <a:rPr lang="it-IT" sz="2000" baseline="-25000" dirty="0" err="1">
                <a:latin typeface="Times New Roman"/>
                <a:ea typeface="Times New Roman"/>
                <a:cs typeface="Times New Roman"/>
                <a:sym typeface="Times New Roman"/>
              </a:rPr>
              <a:t>game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, …, 0]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The resulting document vectors are </a:t>
            </a:r>
            <a:r>
              <a:rPr lang="en" sz="2000" b="1" dirty="0">
                <a:solidFill>
                  <a:srgbClr val="0000FF"/>
                </a:solidFill>
              </a:rPr>
              <a:t>sparse</a:t>
            </a:r>
            <a:r>
              <a:rPr lang="en" sz="2000" dirty="0"/>
              <a:t>:</a:t>
            </a: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000" dirty="0">
                <a:latin typeface="+mj-lt"/>
                <a:ea typeface="Consolas"/>
                <a:cs typeface="Consolas"/>
                <a:sym typeface="Consolas"/>
              </a:rPr>
              <a:t>|{</a:t>
            </a:r>
            <a:r>
              <a:rPr lang="en-US" sz="2000" i="1" dirty="0" err="1">
                <a:latin typeface="+mj-lt"/>
                <a:ea typeface="Consolas"/>
                <a:cs typeface="Consolas"/>
                <a:sym typeface="Consolas"/>
              </a:rPr>
              <a:t>i</a:t>
            </a:r>
            <a:r>
              <a:rPr lang="en-US" sz="2000" dirty="0">
                <a:latin typeface="+mj-lt"/>
                <a:ea typeface="Consolas"/>
                <a:cs typeface="Consolas"/>
                <a:sym typeface="Consolas"/>
              </a:rPr>
              <a:t> | </a:t>
            </a:r>
            <a:r>
              <a:rPr lang="en-US" sz="2000" i="1" dirty="0">
                <a:latin typeface="+mj-lt"/>
                <a:ea typeface="Consolas"/>
                <a:cs typeface="Consolas"/>
                <a:sym typeface="Consolas"/>
              </a:rPr>
              <a:t>v</a:t>
            </a:r>
            <a:r>
              <a:rPr lang="en-US" sz="2000" i="1" baseline="-25000" dirty="0">
                <a:latin typeface="+mj-lt"/>
                <a:ea typeface="Consolas"/>
                <a:cs typeface="Consolas"/>
                <a:sym typeface="Consolas"/>
              </a:rPr>
              <a:t>i</a:t>
            </a:r>
            <a:r>
              <a:rPr lang="en-US" sz="2000" dirty="0">
                <a:latin typeface="+mj-lt"/>
                <a:ea typeface="Consolas"/>
                <a:cs typeface="Consolas"/>
                <a:sym typeface="Consolas"/>
              </a:rPr>
              <a:t>(</a:t>
            </a:r>
            <a:r>
              <a:rPr lang="en-US" sz="2000" i="1" dirty="0">
                <a:latin typeface="+mj-lt"/>
                <a:ea typeface="Consolas"/>
                <a:cs typeface="Consolas"/>
                <a:sym typeface="Consolas"/>
              </a:rPr>
              <a:t>d</a:t>
            </a:r>
            <a:r>
              <a:rPr lang="en-US" sz="2000" dirty="0">
                <a:latin typeface="+mj-lt"/>
                <a:ea typeface="Consolas"/>
                <a:cs typeface="Consolas"/>
                <a:sym typeface="Consolas"/>
              </a:rPr>
              <a:t>) </a:t>
            </a:r>
            <a:r>
              <a:rPr lang="en-US" sz="2000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≠</a:t>
            </a:r>
            <a:r>
              <a:rPr lang="en-US" sz="2000" dirty="0">
                <a:latin typeface="+mj-lt"/>
                <a:ea typeface="Consolas"/>
                <a:cs typeface="Consolas"/>
                <a:sym typeface="Consolas"/>
              </a:rPr>
              <a:t> 0 }| &lt;&lt; </a:t>
            </a:r>
            <a:r>
              <a:rPr lang="en-US" sz="2000" i="1" dirty="0">
                <a:latin typeface="+mj-lt"/>
                <a:ea typeface="Consolas"/>
                <a:cs typeface="Consolas"/>
                <a:sym typeface="Consolas"/>
              </a:rPr>
              <a:t>n</a:t>
            </a:r>
            <a:endParaRPr sz="2000" i="1" dirty="0">
              <a:latin typeface="+mj-lt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881148" y="0"/>
            <a:ext cx="8255951" cy="56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w Cen MT Condensed" panose="020B0606020104020203" pitchFamily="34" charset="0"/>
              </a:rPr>
              <a:t>Word Meaning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881148" y="831300"/>
            <a:ext cx="7951152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Definition: </a:t>
            </a:r>
            <a:r>
              <a:rPr lang="en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meaning</a:t>
            </a: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  <a:hlinkClick r:id="rId3"/>
              </a:rPr>
              <a:t>Webster dictionary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the idea that is represented by a word, phrase, etc.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the idea that a person wants to express by using words, signs, etc.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the idea that is expressed in a work of writing, art, etc.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  <a:hlinkClick r:id="rId4"/>
              </a:rPr>
              <a:t>Philosophy of Language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 (Frege, Quine, Caplan, Kripke, Montague):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signifier (symbol) </a:t>
            </a:r>
            <a:r>
              <a:rPr lang="en" sz="24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⟺ </a:t>
            </a:r>
            <a:r>
              <a:rPr lang="en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signified</a:t>
            </a:r>
            <a:r>
              <a:rPr lang="en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(idea or concept) = denotation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964276" y="0"/>
            <a:ext cx="8172823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w Cen MT Condensed" panose="020B0606020104020203" pitchFamily="34" charset="0"/>
              </a:rPr>
              <a:t>Sparse Representations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6" name="Google Shape;145;p25">
            <a:extLst>
              <a:ext uri="{FF2B5EF4-FFF2-40B4-BE49-F238E27FC236}">
                <a16:creationId xmlns:a16="http://schemas.microsoft.com/office/drawing/2014/main" id="{051E9F3B-CC35-4DD1-9ADC-AE285D8CBB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64276" y="831300"/>
            <a:ext cx="7868024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 dirty="0">
                <a:ea typeface="Droid Serif"/>
                <a:cs typeface="Calibri" panose="020F0502020204030204" pitchFamily="34" charset="0"/>
                <a:sym typeface="Droid Serif"/>
              </a:rPr>
              <a:t>d</a:t>
            </a:r>
            <a:r>
              <a:rPr lang="en" baseline="-25000" dirty="0">
                <a:ea typeface="Droid Serif"/>
                <a:cs typeface="Calibri" panose="020F0502020204030204" pitchFamily="34" charset="0"/>
                <a:sym typeface="Droid Serif"/>
              </a:rPr>
              <a:t>1</a:t>
            </a:r>
            <a:r>
              <a:rPr lang="en" dirty="0">
                <a:ea typeface="Ubuntu Mono"/>
                <a:cs typeface="Calibri" panose="020F0502020204030204" pitchFamily="34" charset="0"/>
                <a:sym typeface="Ubuntu Mono"/>
              </a:rPr>
              <a:t> = 'you played a game'</a:t>
            </a:r>
            <a:br>
              <a:rPr lang="en" dirty="0">
                <a:ea typeface="Ubuntu Mono"/>
                <a:cs typeface="Calibri" panose="020F0502020204030204" pitchFamily="34" charset="0"/>
                <a:sym typeface="Ubuntu Mono"/>
              </a:rPr>
            </a:br>
            <a:r>
              <a:rPr lang="en" dirty="0">
                <a:ea typeface="Ubuntu Mono"/>
                <a:cs typeface="Calibri" panose="020F0502020204030204" pitchFamily="34" charset="0"/>
                <a:sym typeface="Ubuntu Mono"/>
              </a:rPr>
              <a:t> </a:t>
            </a:r>
            <a:r>
              <a:rPr lang="en" i="1" dirty="0">
                <a:ea typeface="Droid Serif"/>
                <a:cs typeface="Calibri" panose="020F0502020204030204" pitchFamily="34" charset="0"/>
                <a:sym typeface="Droid Serif"/>
              </a:rPr>
              <a:t>d</a:t>
            </a:r>
            <a:r>
              <a:rPr lang="en" baseline="-25000" dirty="0">
                <a:ea typeface="Droid Serif"/>
                <a:cs typeface="Calibri" panose="020F0502020204030204" pitchFamily="34" charset="0"/>
                <a:sym typeface="Droid Serif"/>
              </a:rPr>
              <a:t>2</a:t>
            </a:r>
            <a:r>
              <a:rPr lang="en" dirty="0">
                <a:ea typeface="Ubuntu Mono"/>
                <a:cs typeface="Calibri" panose="020F0502020204030204" pitchFamily="34" charset="0"/>
                <a:sym typeface="Ubuntu Mono"/>
              </a:rPr>
              <a:t> = 'you played a match'</a:t>
            </a:r>
            <a:br>
              <a:rPr lang="en" dirty="0">
                <a:ea typeface="Ubuntu Mono"/>
                <a:cs typeface="Calibri" panose="020F0502020204030204" pitchFamily="34" charset="0"/>
                <a:sym typeface="Ubuntu Mono"/>
              </a:rPr>
            </a:br>
            <a:r>
              <a:rPr lang="en" dirty="0">
                <a:ea typeface="Ubuntu Mono"/>
                <a:cs typeface="Calibri" panose="020F0502020204030204" pitchFamily="34" charset="0"/>
                <a:sym typeface="Ubuntu Mono"/>
              </a:rPr>
              <a:t>   </a:t>
            </a:r>
            <a:r>
              <a:rPr lang="en" i="1" dirty="0">
                <a:ea typeface="Droid Serif"/>
                <a:cs typeface="Calibri" panose="020F0502020204030204" pitchFamily="34" charset="0"/>
                <a:sym typeface="Droid Serif"/>
              </a:rPr>
              <a:t>d</a:t>
            </a:r>
            <a:r>
              <a:rPr lang="en" baseline="-25000" dirty="0">
                <a:ea typeface="Droid Serif"/>
                <a:cs typeface="Calibri" panose="020F0502020204030204" pitchFamily="34" charset="0"/>
                <a:sym typeface="Droid Serif"/>
              </a:rPr>
              <a:t>3</a:t>
            </a:r>
            <a:r>
              <a:rPr lang="en" dirty="0">
                <a:ea typeface="Ubuntu Mono"/>
                <a:cs typeface="Calibri" panose="020F0502020204030204" pitchFamily="34" charset="0"/>
                <a:sym typeface="Ubuntu Mono"/>
              </a:rPr>
              <a:t> = 'you played a trumpet'</a:t>
            </a:r>
            <a:endParaRPr dirty="0">
              <a:ea typeface="Ubuntu Mono"/>
              <a:cs typeface="Calibri" panose="020F0502020204030204" pitchFamily="34" charset="0"/>
              <a:sym typeface="Ubuntu Mono"/>
            </a:endParaRPr>
          </a:p>
          <a:p>
            <a:pPr marL="0" lvl="0" indent="0" algn="ctr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v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(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d</a:t>
            </a:r>
            <a:r>
              <a:rPr lang="en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1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)</a:t>
            </a:r>
            <a:r>
              <a:rPr lang="en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 = [</a:t>
            </a:r>
            <a:r>
              <a:rPr lang="en" i="1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w</a:t>
            </a:r>
            <a:r>
              <a:rPr lang="en" i="1" baseline="-25000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you</a:t>
            </a:r>
            <a:r>
              <a:rPr lang="en" baseline="-25000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,d1</a:t>
            </a:r>
            <a:r>
              <a:rPr lang="en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, </a:t>
            </a:r>
            <a:r>
              <a:rPr lang="en" i="1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w</a:t>
            </a:r>
            <a:r>
              <a:rPr lang="en" baseline="-25000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played,d1</a:t>
            </a:r>
            <a:r>
              <a:rPr lang="en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 , </a:t>
            </a:r>
            <a:r>
              <a:rPr lang="en" i="1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w</a:t>
            </a:r>
            <a:r>
              <a:rPr lang="en" baseline="-25000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game,d1</a:t>
            </a:r>
            <a:r>
              <a:rPr lang="en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 , 0      , 0, … , 0, 0       , 0]</a:t>
            </a:r>
            <a:br>
              <a:rPr lang="en" dirty="0">
                <a:ea typeface="Ubuntu Mono"/>
                <a:cs typeface="Calibri" panose="020F0502020204030204" pitchFamily="34" charset="0"/>
                <a:sym typeface="Ubuntu Mono"/>
              </a:rPr>
            </a:b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v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(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d</a:t>
            </a:r>
            <a:r>
              <a:rPr lang="en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2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)</a:t>
            </a:r>
            <a:r>
              <a:rPr lang="en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 = [</a:t>
            </a:r>
            <a:r>
              <a:rPr lang="en" i="1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w</a:t>
            </a:r>
            <a:r>
              <a:rPr lang="en" i="1" baseline="-25000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you</a:t>
            </a:r>
            <a:r>
              <a:rPr lang="en" baseline="-25000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,d2</a:t>
            </a:r>
            <a:r>
              <a:rPr lang="en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, </a:t>
            </a:r>
            <a:r>
              <a:rPr lang="en" i="1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w</a:t>
            </a:r>
            <a:r>
              <a:rPr lang="en" baseline="-25000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played,d2</a:t>
            </a:r>
            <a:r>
              <a:rPr lang="en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 , 0     , </a:t>
            </a:r>
            <a:r>
              <a:rPr lang="en" i="1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w</a:t>
            </a:r>
            <a:r>
              <a:rPr lang="en" baseline="-25000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match,d2</a:t>
            </a:r>
            <a:r>
              <a:rPr lang="en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 , 0, … , 0, 0       , 0]</a:t>
            </a:r>
            <a:br>
              <a:rPr lang="en" dirty="0">
                <a:ea typeface="Ubuntu Mono"/>
                <a:cs typeface="Calibri" panose="020F0502020204030204" pitchFamily="34" charset="0"/>
                <a:sym typeface="Ubuntu Mono"/>
              </a:rPr>
            </a:b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v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(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d</a:t>
            </a:r>
            <a:r>
              <a:rPr lang="en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3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)</a:t>
            </a:r>
            <a:r>
              <a:rPr lang="en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 = [</a:t>
            </a:r>
            <a:r>
              <a:rPr lang="en" i="1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w</a:t>
            </a:r>
            <a:r>
              <a:rPr lang="en" i="1" baseline="-25000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you</a:t>
            </a:r>
            <a:r>
              <a:rPr lang="en" baseline="-25000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,d3</a:t>
            </a:r>
            <a:r>
              <a:rPr lang="en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, </a:t>
            </a:r>
            <a:r>
              <a:rPr lang="en" i="1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w</a:t>
            </a:r>
            <a:r>
              <a:rPr lang="en" baseline="-25000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played,d3</a:t>
            </a:r>
            <a:r>
              <a:rPr lang="en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 , 0     , 0      , 0, … , 0, </a:t>
            </a:r>
            <a:r>
              <a:rPr lang="en" i="1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w</a:t>
            </a:r>
            <a:r>
              <a:rPr lang="en" baseline="-25000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trumpet,d3</a:t>
            </a:r>
            <a:r>
              <a:rPr lang="en" dirty="0">
                <a:latin typeface="+mj-lt"/>
                <a:ea typeface="Ubuntu Mono"/>
                <a:cs typeface="Calibri" panose="020F0502020204030204" pitchFamily="34" charset="0"/>
                <a:sym typeface="Ubuntu Mono"/>
              </a:rPr>
              <a:t> , 0]</a:t>
            </a:r>
            <a:endParaRPr dirty="0">
              <a:latin typeface="+mj-lt"/>
              <a:ea typeface="Ubuntu Mono"/>
              <a:cs typeface="Calibri" panose="020F0502020204030204" pitchFamily="34" charset="0"/>
              <a:sym typeface="Ubuntu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C00000"/>
                </a:solidFill>
              </a:rPr>
              <a:t>Semantic similarity</a:t>
            </a:r>
            <a:r>
              <a:rPr lang="en" dirty="0"/>
              <a:t> between terms (game, match) is </a:t>
            </a:r>
            <a:r>
              <a:rPr lang="en" b="1" dirty="0">
                <a:solidFill>
                  <a:srgbClr val="C00000"/>
                </a:solidFill>
              </a:rPr>
              <a:t>not captured</a:t>
            </a:r>
            <a:r>
              <a:rPr lang="en" dirty="0"/>
              <a:t>: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sim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(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v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(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d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1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)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, v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(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d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2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)) ~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sim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(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v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(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d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1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),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v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(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d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3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)) ~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sim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(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v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(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d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2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),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v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(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d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3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))</a:t>
            </a:r>
            <a:endParaRPr dirty="0">
              <a:latin typeface="+mj-lt"/>
              <a:ea typeface="Droid Serif"/>
              <a:cs typeface="Calibri" panose="020F0502020204030204" pitchFamily="34" charset="0"/>
              <a:sym typeface="Droid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1080654" y="0"/>
            <a:ext cx="8056445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w Cen MT Condensed" panose="020B0606020104020203" pitchFamily="34" charset="0"/>
              </a:rPr>
              <a:t>Modeling Word Similarity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955964" y="831300"/>
            <a:ext cx="7876336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How do we model that </a:t>
            </a:r>
            <a:r>
              <a:rPr lang="en" i="1" dirty="0">
                <a:solidFill>
                  <a:srgbClr val="0000FF"/>
                </a:solidFill>
              </a:rPr>
              <a:t>game </a:t>
            </a:r>
            <a:r>
              <a:rPr lang="en" dirty="0"/>
              <a:t>and </a:t>
            </a:r>
            <a:r>
              <a:rPr lang="en" i="1" dirty="0">
                <a:solidFill>
                  <a:srgbClr val="0000FF"/>
                </a:solidFill>
              </a:rPr>
              <a:t>match </a:t>
            </a:r>
            <a:r>
              <a:rPr lang="en" dirty="0"/>
              <a:t>are related terms and </a:t>
            </a:r>
            <a:r>
              <a:rPr lang="en" i="1" dirty="0">
                <a:solidFill>
                  <a:srgbClr val="0000FF"/>
                </a:solidFill>
              </a:rPr>
              <a:t>trumpet </a:t>
            </a:r>
            <a:r>
              <a:rPr lang="en" dirty="0"/>
              <a:t>is not?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Using linguistic resources: building them requires a lot of human work.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Hypothesis: co-occurring words are semantically related?</a:t>
            </a:r>
            <a:endParaRPr lang="en-US" dirty="0"/>
          </a:p>
          <a:p>
            <a:pPr marL="80645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FF"/>
                </a:solidFill>
              </a:rPr>
              <a:t>Pisa </a:t>
            </a:r>
            <a:r>
              <a:rPr lang="en-US" i="1" dirty="0"/>
              <a:t>is a 		</a:t>
            </a:r>
            <a:r>
              <a:rPr lang="en-US" i="1" dirty="0">
                <a:solidFill>
                  <a:srgbClr val="0000FF"/>
                </a:solidFill>
              </a:rPr>
              <a:t>province </a:t>
            </a:r>
            <a:r>
              <a:rPr lang="en-US" i="1" dirty="0"/>
              <a:t>		of	</a:t>
            </a:r>
            <a:r>
              <a:rPr lang="en-US" i="1" dirty="0">
                <a:solidFill>
                  <a:srgbClr val="0000FF"/>
                </a:solidFill>
              </a:rPr>
              <a:t>Tuscany</a:t>
            </a:r>
            <a:br>
              <a:rPr lang="en-US" i="1" dirty="0"/>
            </a:br>
            <a:r>
              <a:rPr lang="en-US" i="1" dirty="0">
                <a:solidFill>
                  <a:srgbClr val="CC0000"/>
                </a:solidFill>
              </a:rPr>
              <a:t>Red </a:t>
            </a:r>
            <a:r>
              <a:rPr lang="en-US" i="1" dirty="0"/>
              <a:t>is a 		</a:t>
            </a:r>
            <a:r>
              <a:rPr lang="en-US" i="1" dirty="0">
                <a:solidFill>
                  <a:srgbClr val="CC0000"/>
                </a:solidFill>
              </a:rPr>
              <a:t>color </a:t>
            </a:r>
            <a:r>
              <a:rPr lang="en-US" i="1" dirty="0"/>
              <a:t>		of the 	</a:t>
            </a:r>
            <a:r>
              <a:rPr lang="en-US" i="1" dirty="0">
                <a:solidFill>
                  <a:srgbClr val="CC0000"/>
                </a:solidFill>
              </a:rPr>
              <a:t>rainbow</a:t>
            </a:r>
            <a:br>
              <a:rPr lang="en-US" i="1" dirty="0"/>
            </a:br>
            <a:r>
              <a:rPr lang="en-US" i="1" dirty="0">
                <a:solidFill>
                  <a:srgbClr val="38761D"/>
                </a:solidFill>
              </a:rPr>
              <a:t>Wheels </a:t>
            </a:r>
            <a:r>
              <a:rPr lang="en-US" i="1" dirty="0"/>
              <a:t>are a	</a:t>
            </a:r>
            <a:r>
              <a:rPr lang="en-US" i="1" dirty="0">
                <a:solidFill>
                  <a:srgbClr val="38761D"/>
                </a:solidFill>
              </a:rPr>
              <a:t>component </a:t>
            </a:r>
            <a:r>
              <a:rPr lang="en-US" i="1" dirty="0"/>
              <a:t>	of the 	</a:t>
            </a:r>
            <a:r>
              <a:rPr lang="en-US" i="1" dirty="0">
                <a:solidFill>
                  <a:srgbClr val="38761D"/>
                </a:solidFill>
              </a:rPr>
              <a:t>bicycle</a:t>
            </a:r>
            <a:br>
              <a:rPr lang="en-US" i="1" dirty="0"/>
            </a:br>
            <a:r>
              <a:rPr lang="en-US" i="1" dirty="0">
                <a:solidFill>
                  <a:srgbClr val="FF0000"/>
                </a:solidFill>
              </a:rPr>
              <a:t>Red is a		province	 	of the 	bicycle</a:t>
            </a:r>
            <a:endParaRPr lang="en-US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We can exploit this propriety of language, e.g., following the </a:t>
            </a:r>
            <a:r>
              <a:rPr lang="en" b="1" i="1" dirty="0">
                <a:solidFill>
                  <a:srgbClr val="0000FF"/>
                </a:solidFill>
              </a:rPr>
              <a:t>distributional hypothesis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947650" y="0"/>
            <a:ext cx="8189449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w Cen MT Condensed" panose="020B0606020104020203" pitchFamily="34" charset="0"/>
              </a:rPr>
              <a:t>Distributional Hypothesis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943849" y="831300"/>
            <a:ext cx="6108884" cy="23775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600" b="1" dirty="0">
                <a:latin typeface="Calibri"/>
                <a:ea typeface="Calibri"/>
                <a:cs typeface="Calibri"/>
                <a:sym typeface="Calibri"/>
              </a:rPr>
              <a:t>A word’s meaning is given by the words that frequently appear close-by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892175" lvl="0" indent="-434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“You shall know a word by the company it keeps” </a:t>
            </a:r>
            <a:r>
              <a:rPr lang="en" sz="16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(J. R. Firth 1957)</a:t>
            </a:r>
            <a:endParaRPr sz="16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Old idea but not quite successful until the rise of modern statistical NLP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When a word </a:t>
            </a:r>
            <a:r>
              <a:rPr lang="en" sz="1600" i="1" dirty="0">
                <a:latin typeface="Times New Roman"/>
                <a:ea typeface="Times New Roman"/>
                <a:cs typeface="Times New Roman"/>
                <a:sym typeface="Times New Roman"/>
              </a:rPr>
              <a:t>w 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appears in a text, its </a:t>
            </a:r>
            <a:r>
              <a:rPr lang="en" sz="1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context</a:t>
            </a: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is the set of words that appear nearby (within a fixed-size window), aka </a:t>
            </a:r>
            <a:r>
              <a:rPr lang="en" sz="1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collocations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Use the many contexts of </a:t>
            </a:r>
            <a:r>
              <a:rPr lang="en" sz="1600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sz="16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to build up a representation of </a:t>
            </a:r>
            <a:r>
              <a:rPr lang="en" sz="1600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 dirty="0"/>
          </a:p>
        </p:txBody>
      </p:sp>
      <p:graphicFrame>
        <p:nvGraphicFramePr>
          <p:cNvPr id="158" name="Google Shape;158;p27"/>
          <p:cNvGraphicFramePr/>
          <p:nvPr>
            <p:extLst>
              <p:ext uri="{D42A27DB-BD31-4B8C-83A1-F6EECF244321}">
                <p14:modId xmlns:p14="http://schemas.microsoft.com/office/powerpoint/2010/main" val="3073710220"/>
              </p:ext>
            </p:extLst>
          </p:nvPr>
        </p:nvGraphicFramePr>
        <p:xfrm>
          <a:off x="1066799" y="3372538"/>
          <a:ext cx="7563723" cy="1188630"/>
        </p:xfrm>
        <a:graphic>
          <a:graphicData uri="http://schemas.openxmlformats.org/drawingml/2006/table">
            <a:tbl>
              <a:tblPr>
                <a:noFill/>
                <a:tableStyleId>{77AB8F7B-B7F0-49B3-8A1F-562218798515}</a:tableStyleId>
              </a:tblPr>
              <a:tblGrid>
                <a:gridCol w="3501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0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...government debt problems turning into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banking</a:t>
                      </a:r>
                      <a:endParaRPr sz="14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crises as happened in 2009...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...saying that Europe needs unified</a:t>
                      </a:r>
                      <a:endParaRPr sz="280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banking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regulation to replace the hodgepodge...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..India has just given its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banking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 a shot in the arm...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434C2C2-D375-4D46-BB5C-0E326DD75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825" y="831300"/>
            <a:ext cx="1475697" cy="152007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1005840" y="0"/>
            <a:ext cx="813126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w Cen MT Condensed" panose="020B0606020104020203" pitchFamily="34" charset="0"/>
              </a:rPr>
              <a:t>Word-Context Matrix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1005840" y="831300"/>
            <a:ext cx="7826460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word-context (or word-word) matrix is a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|V|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Symbol" panose="05050102010706020507" pitchFamily="18" charset="2"/>
              </a:rPr>
              <a:t>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|V|</a:t>
            </a:r>
            <a:r>
              <a:rPr lang="en" dirty="0"/>
              <a:t> matrix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C</a:t>
            </a:r>
            <a:r>
              <a:rPr lang="en" dirty="0"/>
              <a:t> that </a:t>
            </a:r>
            <a:r>
              <a:rPr lang="en" b="1" dirty="0"/>
              <a:t>counts </a:t>
            </a:r>
            <a:r>
              <a:rPr lang="en" dirty="0"/>
              <a:t>the frequencies of co-occurrence of words in a collection of contexts (i.e, text spans of a given length).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 dirty="0"/>
              <a:t>You cook the </a:t>
            </a:r>
            <a:r>
              <a:rPr lang="en" b="1" i="1" dirty="0">
                <a:solidFill>
                  <a:schemeClr val="accent1">
                    <a:lumMod val="75000"/>
                  </a:schemeClr>
                </a:solidFill>
              </a:rPr>
              <a:t>cake</a:t>
            </a:r>
            <a:r>
              <a:rPr lang="en" i="1" dirty="0"/>
              <a:t> twenty minutes in the oven at 220 C.</a:t>
            </a:r>
            <a:br>
              <a:rPr lang="en" i="1" dirty="0"/>
            </a:br>
            <a:r>
              <a:rPr lang="en" i="1" dirty="0"/>
              <a:t>I eat my </a:t>
            </a:r>
            <a:r>
              <a:rPr lang="en" b="1" i="1" dirty="0">
                <a:solidFill>
                  <a:schemeClr val="accent1">
                    <a:lumMod val="75000"/>
                  </a:schemeClr>
                </a:solidFill>
              </a:rPr>
              <a:t>steak</a:t>
            </a:r>
            <a:r>
              <a:rPr lang="en" i="1" dirty="0"/>
              <a:t> rare.</a:t>
            </a:r>
            <a:br>
              <a:rPr lang="en" i="1" dirty="0"/>
            </a:br>
            <a:r>
              <a:rPr lang="en" i="1" dirty="0"/>
              <a:t>I'll throw the </a:t>
            </a:r>
            <a:r>
              <a:rPr lang="en" b="1" i="1" dirty="0">
                <a:solidFill>
                  <a:schemeClr val="accent1">
                    <a:lumMod val="75000"/>
                  </a:schemeClr>
                </a:solidFill>
              </a:rPr>
              <a:t>steak</a:t>
            </a:r>
            <a:r>
              <a:rPr lang="en" i="1" dirty="0"/>
              <a:t> if you cook it too much.</a:t>
            </a:r>
            <a:br>
              <a:rPr lang="en" i="1" dirty="0"/>
            </a:br>
            <a:r>
              <a:rPr lang="en" i="1" dirty="0"/>
              <a:t>The </a:t>
            </a:r>
            <a:r>
              <a:rPr lang="en" b="1" i="1" dirty="0"/>
              <a:t>engine</a:t>
            </a:r>
            <a:r>
              <a:rPr lang="en" i="1" dirty="0"/>
              <a:t> broke due to stress.</a:t>
            </a:r>
            <a:br>
              <a:rPr lang="en" i="1" dirty="0"/>
            </a:br>
            <a:r>
              <a:rPr lang="en" i="1" dirty="0"/>
              <a:t>I broke a </a:t>
            </a:r>
            <a:r>
              <a:rPr lang="en" b="1" i="1" dirty="0">
                <a:solidFill>
                  <a:schemeClr val="accent1">
                    <a:lumMod val="75000"/>
                  </a:schemeClr>
                </a:solidFill>
              </a:rPr>
              <a:t>tire</a:t>
            </a:r>
            <a:r>
              <a:rPr lang="en" i="1" dirty="0"/>
              <a:t> hitting a curb, I changed the </a:t>
            </a:r>
            <a:r>
              <a:rPr lang="en" b="1" i="1" dirty="0">
                <a:solidFill>
                  <a:schemeClr val="accent1">
                    <a:lumMod val="75000"/>
                  </a:schemeClr>
                </a:solidFill>
              </a:rPr>
              <a:t>tire</a:t>
            </a:r>
            <a:r>
              <a:rPr lang="en" i="1" dirty="0"/>
              <a:t>.</a:t>
            </a:r>
            <a:endParaRPr i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Context</a:t>
            </a:r>
            <a:r>
              <a:rPr lang="en" baseline="-25000" dirty="0"/>
              <a:t>-2,+2</a:t>
            </a:r>
            <a:r>
              <a:rPr lang="en" dirty="0"/>
              <a:t>('cake') = {['cook', 'the', 'twenty', 'minutes']}</a:t>
            </a:r>
            <a:br>
              <a:rPr lang="en" dirty="0"/>
            </a:br>
            <a:r>
              <a:rPr lang="en" dirty="0"/>
              <a:t>Context</a:t>
            </a:r>
            <a:r>
              <a:rPr lang="en" baseline="-25000" dirty="0"/>
              <a:t>-2,+2</a:t>
            </a:r>
            <a:r>
              <a:rPr lang="en" dirty="0"/>
              <a:t>('tire') = {['broke', 'a', 'hitting', 'a'], ['changed', 'the']}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>
            <a:spLocks noGrp="1"/>
          </p:cNvSpPr>
          <p:nvPr>
            <p:ph type="title"/>
          </p:nvPr>
        </p:nvSpPr>
        <p:spPr>
          <a:xfrm>
            <a:off x="955964" y="0"/>
            <a:ext cx="8181136" cy="5716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w Cen MT Condensed" panose="020B0606020104020203" pitchFamily="34" charset="0"/>
              </a:rPr>
              <a:t>Co-occurrence Matrix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176" name="Google Shape;176;p30"/>
          <p:cNvSpPr txBox="1">
            <a:spLocks noGrp="1"/>
          </p:cNvSpPr>
          <p:nvPr>
            <p:ph type="body" idx="1"/>
          </p:nvPr>
        </p:nvSpPr>
        <p:spPr>
          <a:xfrm>
            <a:off x="955964" y="4319567"/>
            <a:ext cx="7876336" cy="3927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Rows of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C</a:t>
            </a:r>
            <a:r>
              <a:rPr lang="en" i="1" dirty="0">
                <a:ea typeface="Droid Serif"/>
                <a:cs typeface="Calibri" panose="020F0502020204030204" pitchFamily="34" charset="0"/>
                <a:sym typeface="Droid Serif"/>
              </a:rPr>
              <a:t> </a:t>
            </a:r>
            <a:r>
              <a:rPr lang="en" dirty="0"/>
              <a:t>capture similarity, yet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C</a:t>
            </a:r>
            <a:r>
              <a:rPr lang="en" dirty="0"/>
              <a:t> is still high dimensional and </a:t>
            </a:r>
            <a:r>
              <a:rPr lang="en" b="1" dirty="0">
                <a:solidFill>
                  <a:srgbClr val="C00000"/>
                </a:solidFill>
              </a:rPr>
              <a:t>sparse</a:t>
            </a:r>
            <a:r>
              <a:rPr lang="en" dirty="0"/>
              <a:t>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graphicFrame>
        <p:nvGraphicFramePr>
          <p:cNvPr id="177" name="Google Shape;177;p30"/>
          <p:cNvGraphicFramePr/>
          <p:nvPr>
            <p:extLst>
              <p:ext uri="{D42A27DB-BD31-4B8C-83A1-F6EECF244321}">
                <p14:modId xmlns:p14="http://schemas.microsoft.com/office/powerpoint/2010/main" val="2985615934"/>
              </p:ext>
            </p:extLst>
          </p:nvPr>
        </p:nvGraphicFramePr>
        <p:xfrm>
          <a:off x="955964" y="1562177"/>
          <a:ext cx="7486993" cy="2346960"/>
        </p:xfrm>
        <a:graphic>
          <a:graphicData uri="http://schemas.openxmlformats.org/drawingml/2006/table">
            <a:tbl>
              <a:tblPr>
                <a:noFill/>
                <a:tableStyleId>{77AB8F7B-B7F0-49B3-8A1F-562218798515}</a:tableStyleId>
              </a:tblPr>
              <a:tblGrid>
                <a:gridCol w="59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18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079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Context words</a:t>
                      </a:r>
                      <a:endParaRPr sz="16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9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cook</a:t>
                      </a:r>
                      <a:endParaRPr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</a:t>
                      </a:r>
                      <a:endParaRPr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 </a:t>
                      </a:r>
                      <a:endParaRPr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changed</a:t>
                      </a:r>
                      <a:endParaRPr sz="1600" b="1">
                        <a:solidFill>
                          <a:srgbClr val="0000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broke</a:t>
                      </a:r>
                      <a:endParaRPr sz="1600" b="1">
                        <a:solidFill>
                          <a:srgbClr val="0000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794">
                <a:tc row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Words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vert="vert27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cake</a:t>
                      </a:r>
                      <a:endParaRPr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7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steak</a:t>
                      </a:r>
                      <a:endParaRPr sz="16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7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engine</a:t>
                      </a:r>
                      <a:endParaRPr sz="16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7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tire</a:t>
                      </a:r>
                      <a:endParaRPr sz="16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7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sz="16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sz="160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sz="16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ustomShape 2">
            <a:extLst>
              <a:ext uri="{FF2B5EF4-FFF2-40B4-BE49-F238E27FC236}">
                <a16:creationId xmlns:a16="http://schemas.microsoft.com/office/drawing/2014/main" id="{0F4D4E17-3B82-6D40-A137-5EB119D9B607}"/>
              </a:ext>
            </a:extLst>
          </p:cNvPr>
          <p:cNvSpPr/>
          <p:nvPr/>
        </p:nvSpPr>
        <p:spPr>
          <a:xfrm>
            <a:off x="979021" y="963684"/>
            <a:ext cx="7185957" cy="392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68580" rIns="67500" bIns="68580"/>
          <a:lstStyle/>
          <a:p>
            <a:pPr>
              <a:lnSpc>
                <a:spcPct val="115000"/>
              </a:lnSpc>
            </a:pPr>
            <a:r>
              <a:rPr lang="en-CA" sz="1800" i="1" spc="-1" dirty="0">
                <a:solidFill>
                  <a:srgbClr val="000000"/>
                </a:solidFill>
                <a:latin typeface="Droid Serif"/>
                <a:ea typeface="Droid Serif"/>
              </a:rPr>
              <a:t>One row per word with counts of co-occurrences with any other word</a:t>
            </a:r>
            <a:endParaRPr lang="en-CA" sz="1800" spc="-1" dirty="0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705535-8F8E-0048-8DD9-A9CBBE18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Distance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Co-</a:t>
            </a:r>
            <a:r>
              <a:rPr lang="it-IT" dirty="0" err="1"/>
              <a:t>occurrence</a:t>
            </a:r>
            <a:r>
              <a:rPr lang="it-IT" dirty="0"/>
              <a:t> </a:t>
            </a:r>
            <a:r>
              <a:rPr lang="it-IT" dirty="0" err="1"/>
              <a:t>Vectors</a:t>
            </a:r>
            <a:endParaRPr lang="it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B8022F-1B18-FB45-8E46-E491FD421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929940"/>
            <a:ext cx="7200900" cy="3819859"/>
          </a:xfrm>
        </p:spPr>
        <p:txBody>
          <a:bodyPr/>
          <a:lstStyle/>
          <a:p>
            <a:pPr marL="0" indent="0">
              <a:buNone/>
            </a:pPr>
            <a:r>
              <a:rPr lang="it-IT" dirty="0" err="1"/>
              <a:t>Hypothesis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/>
              <a:t>Use the </a:t>
            </a:r>
            <a:r>
              <a:rPr lang="it-IT" b="1" dirty="0" err="1">
                <a:solidFill>
                  <a:srgbClr val="C00000"/>
                </a:solidFill>
              </a:rPr>
              <a:t>distance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co-</a:t>
            </a:r>
            <a:r>
              <a:rPr lang="it-IT" dirty="0" err="1"/>
              <a:t>occurrence</a:t>
            </a:r>
            <a:r>
              <a:rPr lang="it-IT" dirty="0"/>
              <a:t> </a:t>
            </a:r>
            <a:r>
              <a:rPr lang="it-IT" dirty="0" err="1"/>
              <a:t>vectors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measure</a:t>
            </a:r>
            <a:r>
              <a:rPr lang="it-IT" dirty="0"/>
              <a:t> of </a:t>
            </a:r>
            <a:r>
              <a:rPr lang="it-IT" b="1" dirty="0" err="1">
                <a:solidFill>
                  <a:srgbClr val="C00000"/>
                </a:solidFill>
              </a:rPr>
              <a:t>similarity</a:t>
            </a:r>
            <a:endParaRPr lang="it-IT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Distance</a:t>
            </a:r>
            <a:r>
              <a:rPr lang="it-IT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Cosine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 err="1">
                <a:hlinkClick r:id="rId2"/>
              </a:rPr>
              <a:t>Euclidean</a:t>
            </a:r>
            <a:r>
              <a:rPr lang="it-IT" dirty="0">
                <a:hlinkClick r:id="rId2"/>
              </a:rPr>
              <a:t> </a:t>
            </a:r>
            <a:r>
              <a:rPr lang="it-IT" dirty="0" err="1">
                <a:hlinkClick r:id="rId2"/>
              </a:rPr>
              <a:t>distance</a:t>
            </a:r>
            <a:endParaRPr lang="it-IT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AA952F-D78F-B24C-B094-DDD9B55A2D6F}"/>
              </a:ext>
            </a:extLst>
          </p:cNvPr>
          <p:cNvCxnSpPr/>
          <p:nvPr/>
        </p:nvCxnSpPr>
        <p:spPr bwMode="auto">
          <a:xfrm flipV="1">
            <a:off x="4991580" y="1930324"/>
            <a:ext cx="612560" cy="1127465"/>
          </a:xfrm>
          <a:prstGeom prst="straightConnector1">
            <a:avLst/>
          </a:prstGeom>
          <a:ln w="28575"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5E8DE3-DE4B-1743-A16E-FA3F52C412C8}"/>
              </a:ext>
            </a:extLst>
          </p:cNvPr>
          <p:cNvCxnSpPr>
            <a:cxnSpLocks/>
          </p:cNvCxnSpPr>
          <p:nvPr/>
        </p:nvCxnSpPr>
        <p:spPr bwMode="auto">
          <a:xfrm flipV="1">
            <a:off x="4991580" y="2729316"/>
            <a:ext cx="764960" cy="328473"/>
          </a:xfrm>
          <a:prstGeom prst="straightConnector1">
            <a:avLst/>
          </a:prstGeom>
          <a:ln w="28575"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473C223D-A5DC-C345-9C4F-695F590B6DB3}"/>
              </a:ext>
            </a:extLst>
          </p:cNvPr>
          <p:cNvSpPr/>
          <p:nvPr/>
        </p:nvSpPr>
        <p:spPr bwMode="auto">
          <a:xfrm rot="1041370">
            <a:off x="4946756" y="2723912"/>
            <a:ext cx="404916" cy="238718"/>
          </a:xfrm>
          <a:prstGeom prst="arc">
            <a:avLst/>
          </a:prstGeom>
          <a:noFill/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55C6B-E0DD-934D-8250-7C143EB15A95}"/>
              </a:ext>
            </a:extLst>
          </p:cNvPr>
          <p:cNvSpPr txBox="1"/>
          <p:nvPr/>
        </p:nvSpPr>
        <p:spPr>
          <a:xfrm>
            <a:off x="5604140" y="168175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latin typeface="+mj-lt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864B27-2D70-5948-A356-CDBE62CC71C7}"/>
              </a:ext>
            </a:extLst>
          </p:cNvPr>
          <p:cNvSpPr txBox="1"/>
          <p:nvPr/>
        </p:nvSpPr>
        <p:spPr>
          <a:xfrm>
            <a:off x="5781905" y="2552661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latin typeface="+mj-lt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549B72-EA5F-6F41-8456-DF417750AA55}"/>
              </a:ext>
            </a:extLst>
          </p:cNvPr>
          <p:cNvSpPr txBox="1"/>
          <p:nvPr/>
        </p:nvSpPr>
        <p:spPr>
          <a:xfrm>
            <a:off x="5254185" y="251506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ymbol" pitchFamily="2" charset="2"/>
                <a:cs typeface="Calibri" panose="020F050202020403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7693B7-19CC-F14F-876B-686818FF9C13}"/>
                  </a:ext>
                </a:extLst>
              </p:cNvPr>
              <p:cNvSpPr txBox="1"/>
              <p:nvPr/>
            </p:nvSpPr>
            <p:spPr>
              <a:xfrm>
                <a:off x="4898443" y="3541014"/>
                <a:ext cx="1494705" cy="463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it-I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7693B7-19CC-F14F-876B-686818FF9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443" y="3541014"/>
                <a:ext cx="1494705" cy="463781"/>
              </a:xfrm>
              <a:prstGeom prst="rect">
                <a:avLst/>
              </a:prstGeom>
              <a:blipFill>
                <a:blip r:embed="rId3"/>
                <a:stretch>
                  <a:fillRect l="-847" b="-162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499617-A5D1-BC4F-A3B3-FEBC188DC340}"/>
                  </a:ext>
                </a:extLst>
              </p:cNvPr>
              <p:cNvSpPr txBox="1"/>
              <p:nvPr/>
            </p:nvSpPr>
            <p:spPr>
              <a:xfrm>
                <a:off x="4904633" y="4304315"/>
                <a:ext cx="16208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499617-A5D1-BC4F-A3B3-FEBC188DC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633" y="4304315"/>
                <a:ext cx="1620893" cy="246221"/>
              </a:xfrm>
              <a:prstGeom prst="rect">
                <a:avLst/>
              </a:prstGeom>
              <a:blipFill>
                <a:blip r:embed="rId4"/>
                <a:stretch>
                  <a:fillRect l="-1550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8A663A-7476-F144-B9CA-6EAAD85DC66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04140" y="1924923"/>
            <a:ext cx="137217" cy="81641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B2BD8B3-DC0D-AA4B-A75C-83C1148F986F}"/>
              </a:ext>
            </a:extLst>
          </p:cNvPr>
          <p:cNvSpPr txBox="1"/>
          <p:nvPr/>
        </p:nvSpPr>
        <p:spPr>
          <a:xfrm>
            <a:off x="5721555" y="2189740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latin typeface="+mj-lt"/>
                <a:cs typeface="Calibri" panose="020F0502020204030204" pitchFamily="34" charset="0"/>
              </a:rPr>
              <a:t>x-y</a:t>
            </a:r>
          </a:p>
        </p:txBody>
      </p:sp>
    </p:spTree>
    <p:extLst>
      <p:ext uri="{BB962C8B-B14F-4D97-AF65-F5344CB8AC3E}">
        <p14:creationId xmlns:p14="http://schemas.microsoft.com/office/powerpoint/2010/main" val="2873968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CustomShape 1"/>
          <p:cNvSpPr/>
          <p:nvPr/>
        </p:nvSpPr>
        <p:spPr>
          <a:xfrm>
            <a:off x="1435860" y="0"/>
            <a:ext cx="7711740" cy="564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it-IT" sz="3300" spc="-1" dirty="0">
                <a:solidFill>
                  <a:srgbClr val="000000"/>
                </a:solidFill>
                <a:latin typeface="Tw Cen MT Condensed"/>
                <a:ea typeface="DejaVu Sans"/>
              </a:rPr>
              <a:t>Distance between Vectors of Co-</a:t>
            </a:r>
            <a:r>
              <a:rPr lang="it-IT" sz="3300" spc="-1" dirty="0" err="1">
                <a:solidFill>
                  <a:srgbClr val="000000"/>
                </a:solidFill>
                <a:latin typeface="Tw Cen MT Condensed"/>
                <a:ea typeface="DejaVu Sans"/>
              </a:rPr>
              <a:t>occorring</a:t>
            </a:r>
            <a:r>
              <a:rPr lang="it-IT" sz="3300" spc="-1" dirty="0">
                <a:solidFill>
                  <a:srgbClr val="000000"/>
                </a:solidFill>
                <a:latin typeface="Tw Cen MT Condensed"/>
                <a:ea typeface="DejaVu Sans"/>
              </a:rPr>
              <a:t> Words</a:t>
            </a:r>
            <a:endParaRPr lang="it-IT" sz="3300" spc="-1" dirty="0">
              <a:latin typeface="Arial"/>
            </a:endParaRPr>
          </a:p>
        </p:txBody>
      </p:sp>
      <p:sp>
        <p:nvSpPr>
          <p:cNvPr id="1274" name="CustomShape 2"/>
          <p:cNvSpPr/>
          <p:nvPr/>
        </p:nvSpPr>
        <p:spPr>
          <a:xfrm>
            <a:off x="1397790" y="4069980"/>
            <a:ext cx="6484082" cy="386100"/>
          </a:xfrm>
          <a:prstGeom prst="rect">
            <a:avLst/>
          </a:prstGeom>
          <a:ln>
            <a:solidFill>
              <a:srgbClr val="7D5FA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r>
              <a:rPr lang="en-CA" sz="2100" spc="-1" dirty="0">
                <a:solidFill>
                  <a:srgbClr val="000000"/>
                </a:solidFill>
                <a:ea typeface="Geneva"/>
              </a:rPr>
              <a:t>neighboring </a:t>
            </a:r>
            <a:r>
              <a:rPr lang="en-CA" sz="2100" spc="-1" dirty="0">
                <a:solidFill>
                  <a:srgbClr val="000000"/>
                </a:solidFill>
                <a:latin typeface="Arial"/>
                <a:ea typeface="Geneva"/>
              </a:rPr>
              <a:t>words are </a:t>
            </a:r>
            <a:r>
              <a:rPr lang="en-CA" sz="2100" b="1" spc="-1" dirty="0">
                <a:solidFill>
                  <a:srgbClr val="FF0000"/>
                </a:solidFill>
                <a:latin typeface="Arial"/>
                <a:ea typeface="Geneva"/>
              </a:rPr>
              <a:t>not</a:t>
            </a:r>
            <a:r>
              <a:rPr lang="en-CA" sz="2100" spc="-1" dirty="0">
                <a:solidFill>
                  <a:srgbClr val="FF0000"/>
                </a:solidFill>
                <a:latin typeface="Arial"/>
                <a:ea typeface="Geneva"/>
              </a:rPr>
              <a:t> </a:t>
            </a:r>
            <a:r>
              <a:rPr lang="en-CA" sz="2100" spc="-1" dirty="0">
                <a:solidFill>
                  <a:srgbClr val="000000"/>
                </a:solidFill>
                <a:latin typeface="Arial"/>
                <a:ea typeface="Geneva"/>
              </a:rPr>
              <a:t>semantically related</a:t>
            </a:r>
            <a:endParaRPr lang="en-CA" sz="2100" spc="-1" dirty="0">
              <a:latin typeface="Arial"/>
            </a:endParaRPr>
          </a:p>
        </p:txBody>
      </p:sp>
      <p:graphicFrame>
        <p:nvGraphicFramePr>
          <p:cNvPr id="1275" name="Table 3"/>
          <p:cNvGraphicFramePr/>
          <p:nvPr>
            <p:extLst>
              <p:ext uri="{D42A27DB-BD31-4B8C-83A1-F6EECF244321}">
                <p14:modId xmlns:p14="http://schemas.microsoft.com/office/powerpoint/2010/main" val="1504290470"/>
              </p:ext>
            </p:extLst>
          </p:nvPr>
        </p:nvGraphicFramePr>
        <p:xfrm>
          <a:off x="1214910" y="946302"/>
          <a:ext cx="7173188" cy="29489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95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57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FRANCE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454</a:t>
                      </a:r>
                      <a:endParaRPr lang="en-CA" sz="1200" b="0" strike="noStrike" spc="-1" dirty="0">
                        <a:latin typeface="+mj-lt"/>
                      </a:endParaRPr>
                    </a:p>
                  </a:txBody>
                  <a:tcPr marL="27000" marR="2700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JESUS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1973</a:t>
                      </a:r>
                      <a:endParaRPr lang="en-CA" sz="1200" b="0" strike="noStrike" spc="-1" dirty="0">
                        <a:latin typeface="+mj-lt"/>
                      </a:endParaRPr>
                    </a:p>
                  </a:txBody>
                  <a:tcPr marL="27000" marR="2700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XBOX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6909</a:t>
                      </a:r>
                      <a:endParaRPr lang="en-CA" sz="1200" b="0" strike="noStrike" spc="-1" dirty="0">
                        <a:latin typeface="+mj-lt"/>
                      </a:endParaRPr>
                    </a:p>
                  </a:txBody>
                  <a:tcPr marL="27000" marR="2700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REDDISH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11724</a:t>
                      </a:r>
                      <a:endParaRPr lang="en-CA" sz="1200" b="0" strike="noStrike" spc="-1" dirty="0">
                        <a:latin typeface="+mj-lt"/>
                      </a:endParaRPr>
                    </a:p>
                  </a:txBody>
                  <a:tcPr marL="27000" marR="2700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SCRATCHED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29869</a:t>
                      </a:r>
                      <a:endParaRPr lang="en-CA" sz="1200" b="0" strike="noStrike" spc="-1" dirty="0">
                        <a:latin typeface="+mj-lt"/>
                      </a:endParaRPr>
                    </a:p>
                  </a:txBody>
                  <a:tcPr marL="27000" marR="2700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MEGABITS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87025</a:t>
                      </a:r>
                      <a:endParaRPr lang="en-CA" sz="1200" b="0" strike="noStrike" spc="-1" dirty="0">
                        <a:latin typeface="+mj-lt"/>
                      </a:endParaRPr>
                    </a:p>
                  </a:txBody>
                  <a:tcPr marL="27000" marR="2700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PERSUADE</a:t>
                      </a:r>
                      <a:endParaRPr lang="en-CA" sz="1200" b="0" strike="noStrike" spc="-1" dirty="0">
                        <a:latin typeface="+mj-lt"/>
                      </a:endParaRPr>
                    </a:p>
                  </a:txBody>
                  <a:tcPr marL="27000" marR="2700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THICKETS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DECADENT</a:t>
                      </a:r>
                      <a:endParaRPr lang="en-CA" sz="1200" b="0" strike="noStrike" spc="-1" dirty="0">
                        <a:latin typeface="+mj-lt"/>
                      </a:endParaRPr>
                    </a:p>
                  </a:txBody>
                  <a:tcPr marL="27000" marR="2700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WIDESCREEN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ODD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PPA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FAW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SAVARY</a:t>
                      </a:r>
                      <a:endParaRPr lang="en-CA" sz="1200" b="0" strike="noStrike" spc="-1" dirty="0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DIVO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ANTICA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ANCHIETA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UDDIN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BLACKSTOCK</a:t>
                      </a:r>
                      <a:endParaRPr lang="en-CA" sz="1200" b="0" strike="noStrike" spc="-1" dirty="0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SYMPATHETIC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VERUS</a:t>
                      </a:r>
                      <a:endParaRPr lang="en-CA" sz="1200" b="0" strike="noStrike" spc="-1" dirty="0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SHABBY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EMIGRATION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BIOLOGICALLY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GIORGI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JFK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OXIDE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AWE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MARKING</a:t>
                      </a:r>
                      <a:endParaRPr lang="en-CA" sz="1200" b="0" strike="noStrike" spc="-1" dirty="0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KAYAK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SHAFFEED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KHWARAZM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URBINA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THUD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HEUER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MCLARENS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RUMELLA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STATIONERY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EPOS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OCCUPANT</a:t>
                      </a:r>
                      <a:endParaRPr lang="en-CA" sz="1200" b="0" strike="noStrike" spc="-1" dirty="0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SAMBHAJI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GLADWIN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PLANUM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GSNUMBER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EGLINTON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REVISED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WORSHIPPERS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CENTRALLY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GOA’ULD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OPERATOR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EDGING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LEAVENED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RITSUKO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INDONESIA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COLLATION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OPERATOR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FRG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PANDIONIDAE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LIFELESS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MONEO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BACHA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W.J.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NAMSOS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SHIRT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>
                          <a:latin typeface="+mj-lt"/>
                        </a:rPr>
                        <a:t>MAHAN</a:t>
                      </a:r>
                      <a:endParaRPr lang="en-CA" sz="1200" b="0" strike="noStrike" spc="-1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NILGRIS</a:t>
                      </a:r>
                      <a:endParaRPr lang="en-CA" sz="1200" b="0" strike="noStrike" spc="-1" dirty="0">
                        <a:latin typeface="+mj-lt"/>
                      </a:endParaRP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2CF32-3010-4B0E-9766-2736E5827CD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Word Embeddings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54FF782-2033-48E9-A88A-FEDDF5D42FC9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61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087120" y="0"/>
            <a:ext cx="804998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w Cen MT Condensed" panose="020B0606020104020203" pitchFamily="34" charset="0"/>
              </a:rPr>
              <a:t>Intuition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904240" y="831300"/>
            <a:ext cx="7928060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Font typeface="Calibri"/>
              <a:buChar char="●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Model the meaning of a word by “embedding” it in a vector space.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Font typeface="Calibri"/>
              <a:buChar char="●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The meaning of a word is a vector of numbers</a:t>
            </a:r>
          </a:p>
          <a:p>
            <a:pPr lvl="1" indent="-381000">
              <a:spcBef>
                <a:spcPts val="0"/>
              </a:spcBef>
              <a:buSzPct val="80000"/>
              <a:buFont typeface="Wingdings" panose="05000000000000000000" pitchFamily="2" charset="2"/>
              <a:buChar char="§"/>
            </a:pPr>
            <a:r>
              <a:rPr lang="en" sz="2150" dirty="0">
                <a:latin typeface="Calibri"/>
                <a:ea typeface="Calibri"/>
                <a:cs typeface="Calibri"/>
                <a:sym typeface="Calibri"/>
              </a:rPr>
              <a:t>Vector representations are also called “</a:t>
            </a:r>
            <a:r>
              <a:rPr lang="en" sz="215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embeddings</a:t>
            </a:r>
            <a:r>
              <a:rPr lang="en" sz="2150" dirty="0"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85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Font typeface="Calibri"/>
              <a:buChar char="●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Contrast: words represented by a vocabulary index (“word number 545”)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0282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1072342" y="0"/>
            <a:ext cx="8064758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w Cen MT Condensed" panose="020B0606020104020203" pitchFamily="34" charset="0"/>
              </a:rPr>
              <a:t>Dense Representations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1072342" y="831300"/>
            <a:ext cx="7759958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Project word vectors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v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(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t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)</a:t>
            </a:r>
            <a:r>
              <a:rPr lang="en" dirty="0"/>
              <a:t> into a </a:t>
            </a:r>
            <a:r>
              <a:rPr lang="en" b="1" i="1" dirty="0">
                <a:solidFill>
                  <a:srgbClr val="0000FF"/>
                </a:solidFill>
              </a:rPr>
              <a:t>low dimensional</a:t>
            </a:r>
            <a:r>
              <a:rPr lang="en" b="1" dirty="0">
                <a:solidFill>
                  <a:srgbClr val="0000FF"/>
                </a:solidFill>
              </a:rPr>
              <a:t> space</a:t>
            </a:r>
            <a:r>
              <a:rPr lang="en" dirty="0"/>
              <a:t> </a:t>
            </a:r>
            <a:r>
              <a:rPr lang="en" i="1" dirty="0">
                <a:latin typeface="+mj-lt"/>
                <a:cs typeface="Calibri" panose="020F0502020204030204" pitchFamily="34" charset="0"/>
                <a:sym typeface="Droid Serif"/>
              </a:rPr>
              <a:t>ℝ</a:t>
            </a:r>
            <a:r>
              <a:rPr lang="en" i="1" baseline="30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k</a:t>
            </a:r>
            <a:r>
              <a:rPr lang="en" dirty="0"/>
              <a:t>,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k</a:t>
            </a:r>
            <a:r>
              <a:rPr lang="en" dirty="0">
                <a:ea typeface="Droid Serif"/>
                <a:cs typeface="Calibri" panose="020F0502020204030204" pitchFamily="34" charset="0"/>
                <a:sym typeface="Droid Serif"/>
              </a:rPr>
              <a:t> 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≪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 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|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V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|</a:t>
            </a:r>
            <a:r>
              <a:rPr lang="en" dirty="0"/>
              <a:t>, of </a:t>
            </a:r>
            <a:r>
              <a:rPr lang="en" b="1" i="1" dirty="0">
                <a:solidFill>
                  <a:srgbClr val="0000FF"/>
                </a:solidFill>
              </a:rPr>
              <a:t>continuous space word representations</a:t>
            </a:r>
            <a:r>
              <a:rPr lang="en" i="1" dirty="0"/>
              <a:t> </a:t>
            </a:r>
            <a:r>
              <a:rPr lang="en" dirty="0"/>
              <a:t>(a.k.a. </a:t>
            </a:r>
            <a:r>
              <a:rPr lang="en" b="1" dirty="0">
                <a:solidFill>
                  <a:srgbClr val="990000"/>
                </a:solidFill>
              </a:rPr>
              <a:t>embeddings</a:t>
            </a:r>
            <a:r>
              <a:rPr lang="en" dirty="0"/>
              <a:t>).</a:t>
            </a:r>
            <a:br>
              <a:rPr lang="en" dirty="0"/>
            </a:br>
            <a:endParaRPr dirty="0"/>
          </a:p>
          <a:p>
            <a:pPr marL="0" lvl="0" indent="0" algn="ctr">
              <a:spcBef>
                <a:spcPts val="1600"/>
              </a:spcBef>
              <a:buNone/>
            </a:pP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Embed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: ℝ</a:t>
            </a:r>
            <a:r>
              <a:rPr lang="en" baseline="30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|V|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 → ℝ</a:t>
            </a:r>
            <a:r>
              <a:rPr lang="en" i="1" baseline="30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k</a:t>
            </a:r>
            <a:endParaRPr i="1" baseline="30000" dirty="0">
              <a:latin typeface="+mj-lt"/>
              <a:ea typeface="Droid Serif"/>
              <a:cs typeface="Calibri" panose="020F0502020204030204" pitchFamily="34" charset="0"/>
              <a:sym typeface="Droid Serif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Embed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(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v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(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t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)) =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e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(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t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)</a:t>
            </a:r>
            <a:endParaRPr dirty="0">
              <a:latin typeface="+mj-lt"/>
              <a:ea typeface="Droid Serif"/>
              <a:cs typeface="Calibri" panose="020F0502020204030204" pitchFamily="34" charset="0"/>
              <a:sym typeface="Droid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Desired properties:</a:t>
            </a:r>
            <a:endParaRPr dirty="0"/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" dirty="0"/>
              <a:t>remaining </a:t>
            </a:r>
            <a:r>
              <a:rPr lang="en" b="1" dirty="0">
                <a:solidFill>
                  <a:srgbClr val="C00000"/>
                </a:solidFill>
              </a:rPr>
              <a:t>dimensions</a:t>
            </a:r>
            <a:r>
              <a:rPr lang="en" dirty="0"/>
              <a:t> represent most </a:t>
            </a:r>
            <a:r>
              <a:rPr lang="en" b="1" dirty="0">
                <a:solidFill>
                  <a:srgbClr val="C00000"/>
                </a:solidFill>
              </a:rPr>
              <a:t>salient features</a:t>
            </a:r>
            <a:endParaRPr b="1" dirty="0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↓</a:t>
            </a:r>
            <a:endParaRPr b="1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words with syntactic/semantic </a:t>
            </a:r>
            <a:r>
              <a:rPr lang="en" b="1" dirty="0">
                <a:solidFill>
                  <a:srgbClr val="C00000"/>
                </a:solidFill>
              </a:rPr>
              <a:t>similarities</a:t>
            </a:r>
            <a:r>
              <a:rPr lang="en" dirty="0"/>
              <a:t> group </a:t>
            </a:r>
            <a:r>
              <a:rPr lang="en" b="1" dirty="0">
                <a:solidFill>
                  <a:srgbClr val="C00000"/>
                </a:solidFill>
              </a:rPr>
              <a:t>close in space</a:t>
            </a:r>
            <a:endParaRPr b="1" dirty="0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009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922712" y="0"/>
            <a:ext cx="7909587" cy="60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w Cen MT Condensed" panose="020B0606020104020203" pitchFamily="34" charset="0"/>
              </a:rPr>
              <a:t>Linguistic Solution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678313" y="2480763"/>
            <a:ext cx="4535326" cy="24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n good, goodness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n commodity, trade_good, good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a adept, expert, good, practiced, proficient, skillful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a full, good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a estimable, good, honorable, respectable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a beneficial, good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a good, just, upright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…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r well, good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r thoroughly, soundly, good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922712" y="804622"/>
            <a:ext cx="7909588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/>
              <a:t>Dictionary or lexical resources like </a:t>
            </a:r>
            <a:r>
              <a:rPr lang="en" sz="1800" b="1" dirty="0"/>
              <a:t>Wordnet</a:t>
            </a:r>
            <a:r>
              <a:rPr lang="en" sz="1800" dirty="0"/>
              <a:t> provide word definitions, as well as synonyms, hypernyms, antonyms</a:t>
            </a:r>
            <a:endParaRPr sz="1800"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4294967295"/>
          </p:nvPr>
        </p:nvSpPr>
        <p:spPr>
          <a:xfrm>
            <a:off x="5330551" y="2481263"/>
            <a:ext cx="3633900" cy="24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b="1" dirty="0"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100" b="1" dirty="0" err="1">
                <a:latin typeface="Consolas"/>
                <a:ea typeface="Consolas"/>
                <a:cs typeface="Consolas"/>
                <a:sym typeface="Consolas"/>
              </a:rPr>
              <a:t>Synset</a:t>
            </a:r>
            <a:r>
              <a:rPr lang="en" sz="1100" b="1" dirty="0">
                <a:latin typeface="Consolas"/>
                <a:ea typeface="Consolas"/>
                <a:cs typeface="Consolas"/>
                <a:sym typeface="Consolas"/>
              </a:rPr>
              <a:t>('procyonid.n.01'), </a:t>
            </a:r>
            <a:r>
              <a:rPr lang="en" sz="1100" b="1" dirty="0" err="1">
                <a:latin typeface="Consolas"/>
                <a:ea typeface="Consolas"/>
                <a:cs typeface="Consolas"/>
                <a:sym typeface="Consolas"/>
              </a:rPr>
              <a:t>Synset</a:t>
            </a:r>
            <a:r>
              <a:rPr lang="en" sz="1100" b="1" dirty="0">
                <a:latin typeface="Consolas"/>
                <a:ea typeface="Consolas"/>
                <a:cs typeface="Consolas"/>
                <a:sym typeface="Consolas"/>
              </a:rPr>
              <a:t>('carnivore.n.01'), </a:t>
            </a:r>
            <a:r>
              <a:rPr lang="en" sz="1100" b="1" dirty="0" err="1">
                <a:latin typeface="Consolas"/>
                <a:ea typeface="Consolas"/>
                <a:cs typeface="Consolas"/>
                <a:sym typeface="Consolas"/>
              </a:rPr>
              <a:t>Synset</a:t>
            </a:r>
            <a:r>
              <a:rPr lang="en" sz="1100" b="1" dirty="0">
                <a:latin typeface="Consolas"/>
                <a:ea typeface="Consolas"/>
                <a:cs typeface="Consolas"/>
                <a:sym typeface="Consolas"/>
              </a:rPr>
              <a:t>('placental.n.01'), </a:t>
            </a:r>
            <a:r>
              <a:rPr lang="en" sz="1100" b="1" dirty="0" err="1">
                <a:latin typeface="Consolas"/>
                <a:ea typeface="Consolas"/>
                <a:cs typeface="Consolas"/>
                <a:sym typeface="Consolas"/>
              </a:rPr>
              <a:t>Synset</a:t>
            </a:r>
            <a:r>
              <a:rPr lang="en" sz="1100" b="1" dirty="0">
                <a:latin typeface="Consolas"/>
                <a:ea typeface="Consolas"/>
                <a:cs typeface="Consolas"/>
                <a:sym typeface="Consolas"/>
              </a:rPr>
              <a:t>('mammal.n.01'), </a:t>
            </a:r>
            <a:r>
              <a:rPr lang="en" sz="1100" b="1" dirty="0" err="1">
                <a:latin typeface="Consolas"/>
                <a:ea typeface="Consolas"/>
                <a:cs typeface="Consolas"/>
                <a:sym typeface="Consolas"/>
              </a:rPr>
              <a:t>Synset</a:t>
            </a:r>
            <a:r>
              <a:rPr lang="en" sz="1100" b="1" dirty="0">
                <a:latin typeface="Consolas"/>
                <a:ea typeface="Consolas"/>
                <a:cs typeface="Consolas"/>
                <a:sym typeface="Consolas"/>
              </a:rPr>
              <a:t>('vertebrate.n.01'), </a:t>
            </a:r>
            <a:r>
              <a:rPr lang="en" sz="1100" b="1" dirty="0" err="1">
                <a:latin typeface="Consolas"/>
                <a:ea typeface="Consolas"/>
                <a:cs typeface="Consolas"/>
                <a:sym typeface="Consolas"/>
              </a:rPr>
              <a:t>Synset</a:t>
            </a:r>
            <a:r>
              <a:rPr lang="en" sz="1100" b="1" dirty="0">
                <a:latin typeface="Consolas"/>
                <a:ea typeface="Consolas"/>
                <a:cs typeface="Consolas"/>
                <a:sym typeface="Consolas"/>
              </a:rPr>
              <a:t>('chordate.n.01'), </a:t>
            </a:r>
            <a:r>
              <a:rPr lang="en" sz="1100" b="1" dirty="0" err="1">
                <a:latin typeface="Consolas"/>
                <a:ea typeface="Consolas"/>
                <a:cs typeface="Consolas"/>
                <a:sym typeface="Consolas"/>
              </a:rPr>
              <a:t>Synset</a:t>
            </a:r>
            <a:r>
              <a:rPr lang="en" sz="1100" b="1" dirty="0">
                <a:latin typeface="Consolas"/>
                <a:ea typeface="Consolas"/>
                <a:cs typeface="Consolas"/>
                <a:sym typeface="Consolas"/>
              </a:rPr>
              <a:t>('animal.n.01'), </a:t>
            </a:r>
            <a:r>
              <a:rPr lang="en" sz="1100" b="1" dirty="0" err="1">
                <a:latin typeface="Consolas"/>
                <a:ea typeface="Consolas"/>
                <a:cs typeface="Consolas"/>
                <a:sym typeface="Consolas"/>
              </a:rPr>
              <a:t>Synset</a:t>
            </a:r>
            <a:r>
              <a:rPr lang="en" sz="1100" b="1" dirty="0">
                <a:latin typeface="Consolas"/>
                <a:ea typeface="Consolas"/>
                <a:cs typeface="Consolas"/>
                <a:sym typeface="Consolas"/>
              </a:rPr>
              <a:t>('organism.n.01'), </a:t>
            </a:r>
            <a:r>
              <a:rPr lang="en" sz="1100" b="1" dirty="0" err="1">
                <a:latin typeface="Consolas"/>
                <a:ea typeface="Consolas"/>
                <a:cs typeface="Consolas"/>
                <a:sym typeface="Consolas"/>
              </a:rPr>
              <a:t>Synset</a:t>
            </a:r>
            <a:r>
              <a:rPr lang="en" sz="1100" b="1" dirty="0">
                <a:latin typeface="Consolas"/>
                <a:ea typeface="Consolas"/>
                <a:cs typeface="Consolas"/>
                <a:sym typeface="Consolas"/>
              </a:rPr>
              <a:t>('living_thing.n.01'), </a:t>
            </a:r>
            <a:r>
              <a:rPr lang="en" sz="1100" b="1" dirty="0" err="1">
                <a:latin typeface="Consolas"/>
                <a:ea typeface="Consolas"/>
                <a:cs typeface="Consolas"/>
                <a:sym typeface="Consolas"/>
              </a:rPr>
              <a:t>Synset</a:t>
            </a:r>
            <a:r>
              <a:rPr lang="en" sz="1100" b="1" dirty="0">
                <a:latin typeface="Consolas"/>
                <a:ea typeface="Consolas"/>
                <a:cs typeface="Consolas"/>
                <a:sym typeface="Consolas"/>
              </a:rPr>
              <a:t>('whole.n.02’),</a:t>
            </a:r>
            <a:br>
              <a:rPr lang="en" sz="1100" b="1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 b="1" dirty="0" err="1">
                <a:latin typeface="Consolas"/>
                <a:ea typeface="Consolas"/>
                <a:cs typeface="Consolas"/>
                <a:sym typeface="Consolas"/>
              </a:rPr>
              <a:t>Synset</a:t>
            </a:r>
            <a:r>
              <a:rPr lang="en" sz="1100" b="1" dirty="0">
                <a:latin typeface="Consolas"/>
                <a:ea typeface="Consolas"/>
                <a:cs typeface="Consolas"/>
                <a:sym typeface="Consolas"/>
              </a:rPr>
              <a:t>('object.n.01'), </a:t>
            </a:r>
            <a:r>
              <a:rPr lang="en" sz="1100" b="1" dirty="0" err="1">
                <a:latin typeface="Consolas"/>
                <a:ea typeface="Consolas"/>
                <a:cs typeface="Consolas"/>
                <a:sym typeface="Consolas"/>
              </a:rPr>
              <a:t>Synset</a:t>
            </a:r>
            <a:r>
              <a:rPr lang="en" sz="1100" b="1" dirty="0">
                <a:latin typeface="Consolas"/>
                <a:ea typeface="Consolas"/>
                <a:cs typeface="Consolas"/>
                <a:sym typeface="Consolas"/>
              </a:rPr>
              <a:t>('physical_entity.n.01'), </a:t>
            </a:r>
            <a:r>
              <a:rPr lang="en" sz="1100" b="1" dirty="0" err="1">
                <a:latin typeface="Consolas"/>
                <a:ea typeface="Consolas"/>
                <a:cs typeface="Consolas"/>
                <a:sym typeface="Consolas"/>
              </a:rPr>
              <a:t>Synset</a:t>
            </a:r>
            <a:r>
              <a:rPr lang="en" sz="1100" b="1" dirty="0">
                <a:latin typeface="Consolas"/>
                <a:ea typeface="Consolas"/>
                <a:cs typeface="Consolas"/>
                <a:sym typeface="Consolas"/>
              </a:rPr>
              <a:t>('entity.n.01')]</a:t>
            </a:r>
            <a:endParaRPr sz="1100" b="1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4294967295"/>
          </p:nvPr>
        </p:nvSpPr>
        <p:spPr>
          <a:xfrm>
            <a:off x="698633" y="1537602"/>
            <a:ext cx="4535488" cy="831850"/>
          </a:xfrm>
          <a:prstGeom prst="rect">
            <a:avLst/>
          </a:prstGeom>
          <a:solidFill>
            <a:srgbClr val="D0E0E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Consolas"/>
                <a:ea typeface="Consolas"/>
                <a:cs typeface="Consolas"/>
                <a:sym typeface="Consolas"/>
              </a:rPr>
              <a:t>from nltk.corpus import wordnet as wn</a:t>
            </a:r>
            <a:endParaRPr sz="11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Consolas"/>
                <a:ea typeface="Consolas"/>
                <a:cs typeface="Consolas"/>
                <a:sym typeface="Consolas"/>
              </a:rPr>
              <a:t>for synset in wn.synsets('good'):</a:t>
            </a:r>
            <a:endParaRPr sz="11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Consolas"/>
                <a:ea typeface="Consolas"/>
                <a:cs typeface="Consolas"/>
                <a:sym typeface="Consolas"/>
              </a:rPr>
              <a:t>    print synset.pos(),</a:t>
            </a:r>
            <a:endParaRPr sz="11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Consolas"/>
                <a:ea typeface="Consolas"/>
                <a:cs typeface="Consolas"/>
                <a:sym typeface="Consolas"/>
              </a:rPr>
              <a:t>    print ', '.join([l.name() for l in synset.lemmas()])</a:t>
            </a:r>
            <a:endParaRPr sz="1100"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5330550" y="1538750"/>
            <a:ext cx="3633900" cy="8313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Consolas"/>
                <a:ea typeface="Consolas"/>
                <a:cs typeface="Consolas"/>
                <a:sym typeface="Consolas"/>
              </a:rPr>
              <a:t>panda = </a:t>
            </a:r>
            <a:r>
              <a:rPr lang="en" sz="1100" b="1" dirty="0" err="1">
                <a:latin typeface="Consolas"/>
                <a:ea typeface="Consolas"/>
                <a:cs typeface="Consolas"/>
                <a:sym typeface="Consolas"/>
              </a:rPr>
              <a:t>wn.synset</a:t>
            </a:r>
            <a:r>
              <a:rPr lang="en" sz="1100" b="1" dirty="0">
                <a:latin typeface="Consolas"/>
                <a:ea typeface="Consolas"/>
                <a:cs typeface="Consolas"/>
                <a:sym typeface="Consolas"/>
              </a:rPr>
              <a:t>('panda.n.01')</a:t>
            </a:r>
            <a:endParaRPr sz="11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Consolas"/>
                <a:ea typeface="Consolas"/>
                <a:cs typeface="Consolas"/>
                <a:sym typeface="Consolas"/>
              </a:rPr>
              <a:t>hyper = lambda s: </a:t>
            </a:r>
            <a:r>
              <a:rPr lang="en" sz="1100" b="1" dirty="0" err="1">
                <a:latin typeface="Consolas"/>
                <a:ea typeface="Consolas"/>
                <a:cs typeface="Consolas"/>
                <a:sym typeface="Consolas"/>
              </a:rPr>
              <a:t>s.hypernyms</a:t>
            </a:r>
            <a:r>
              <a:rPr lang="en" sz="1100" b="1" dirty="0"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Consolas"/>
                <a:ea typeface="Consolas"/>
                <a:cs typeface="Consolas"/>
                <a:sym typeface="Consolas"/>
              </a:rPr>
              <a:t>list(</a:t>
            </a:r>
            <a:r>
              <a:rPr lang="en" sz="1100" b="1" dirty="0" err="1">
                <a:latin typeface="Consolas"/>
                <a:ea typeface="Consolas"/>
                <a:cs typeface="Consolas"/>
                <a:sym typeface="Consolas"/>
              </a:rPr>
              <a:t>panda.closure</a:t>
            </a:r>
            <a:r>
              <a:rPr lang="en" sz="1100" b="1" dirty="0">
                <a:latin typeface="Consolas"/>
                <a:ea typeface="Consolas"/>
                <a:cs typeface="Consolas"/>
                <a:sym typeface="Consolas"/>
              </a:rPr>
              <a:t>(hyper))</a:t>
            </a:r>
            <a:endParaRPr sz="1100" b="1"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w Cen MT Condensed" panose="020B0606020104020203" pitchFamily="34" charset="0"/>
              </a:rPr>
              <a:t>Word Embeddings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189" name="Google Shape;189;p32"/>
          <p:cNvSpPr txBox="1">
            <a:spLocks noGrp="1"/>
          </p:cNvSpPr>
          <p:nvPr>
            <p:ph idx="1"/>
          </p:nvPr>
        </p:nvSpPr>
        <p:spPr>
          <a:xfrm>
            <a:off x="1155160" y="672974"/>
            <a:ext cx="3631640" cy="3970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ea typeface="Cabin Condensed"/>
                <a:cs typeface="Calibri" panose="020F0502020204030204" pitchFamily="34" charset="0"/>
                <a:sym typeface="Cabin Condensed"/>
              </a:rPr>
              <a:t>Collobert et al. (2011). Natural Language Processing (Almost) from Scratch. </a:t>
            </a:r>
            <a:r>
              <a:rPr lang="en-US" dirty="0">
                <a:ea typeface="Cabin Condensed"/>
                <a:cs typeface="Calibri" panose="020F0502020204030204" pitchFamily="34" charset="0"/>
                <a:sym typeface="Cabin Condensed"/>
              </a:rPr>
              <a:t>JMLR.</a:t>
            </a:r>
            <a:endParaRPr dirty="0">
              <a:cs typeface="Calibri" panose="020F0502020204030204" pitchFamily="34" charset="0"/>
            </a:endParaRPr>
          </a:p>
          <a:p>
            <a:r>
              <a:rPr lang="en" dirty="0">
                <a:cs typeface="Calibri" panose="020F0502020204030204" pitchFamily="34" charset="0"/>
              </a:rPr>
              <a:t>Context window</a:t>
            </a:r>
            <a:endParaRPr dirty="0">
              <a:cs typeface="Calibri" panose="020F0502020204030204" pitchFamily="34" charset="0"/>
            </a:endParaRPr>
          </a:p>
          <a:p>
            <a:r>
              <a:rPr lang="en" dirty="0">
                <a:cs typeface="Calibri" panose="020F0502020204030204" pitchFamily="34" charset="0"/>
              </a:rPr>
              <a:t>Train a neural network to predict whether a word is in the right context</a:t>
            </a:r>
          </a:p>
          <a:p>
            <a:r>
              <a:rPr lang="en" b="1" dirty="0">
                <a:solidFill>
                  <a:srgbClr val="C00000"/>
                </a:solidFill>
                <a:cs typeface="Calibri" panose="020F0502020204030204" pitchFamily="34" charset="0"/>
              </a:rPr>
              <a:t>Positive example</a:t>
            </a:r>
            <a:r>
              <a:rPr lang="en" dirty="0">
                <a:cs typeface="Calibri" panose="020F0502020204030204" pitchFamily="34" charset="0"/>
              </a:rPr>
              <a:t>: from text</a:t>
            </a:r>
            <a:endParaRPr dirty="0">
              <a:cs typeface="Calibri" panose="020F0502020204030204" pitchFamily="34" charset="0"/>
            </a:endParaRPr>
          </a:p>
          <a:p>
            <a:r>
              <a:rPr lang="en" b="1" dirty="0">
                <a:solidFill>
                  <a:srgbClr val="C00000"/>
                </a:solidFill>
                <a:cs typeface="Calibri" panose="020F0502020204030204" pitchFamily="34" charset="0"/>
              </a:rPr>
              <a:t>Negative example</a:t>
            </a:r>
            <a:r>
              <a:rPr lang="en" dirty="0">
                <a:cs typeface="Calibri" panose="020F0502020204030204" pitchFamily="34" charset="0"/>
              </a:rPr>
              <a:t>: replace center word with random one</a:t>
            </a:r>
            <a:endParaRPr dirty="0">
              <a:cs typeface="Calibri" panose="020F0502020204030204" pitchFamily="34" charset="0"/>
            </a:endParaRPr>
          </a:p>
        </p:txBody>
      </p:sp>
      <p:sp>
        <p:nvSpPr>
          <p:cNvPr id="208" name="Google Shape;208;p32"/>
          <p:cNvSpPr/>
          <p:nvPr/>
        </p:nvSpPr>
        <p:spPr>
          <a:xfrm>
            <a:off x="8051700" y="2658312"/>
            <a:ext cx="950060" cy="340200"/>
          </a:xfrm>
          <a:prstGeom prst="wedgeRoundRectCallout">
            <a:avLst>
              <a:gd name="adj1" fmla="val -42731"/>
              <a:gd name="adj2" fmla="val 87904"/>
              <a:gd name="adj3" fmla="val 0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 panose="020F0502020204030204" pitchFamily="34" charset="0"/>
                <a:cs typeface="Calibri" panose="020F0502020204030204" pitchFamily="34" charset="0"/>
              </a:rPr>
              <a:t>Word vector</a:t>
            </a: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59EE3F-2E8F-4EC1-A3ED-AA0CD45A790C}"/>
              </a:ext>
            </a:extLst>
          </p:cNvPr>
          <p:cNvGrpSpPr/>
          <p:nvPr/>
        </p:nvGrpSpPr>
        <p:grpSpPr>
          <a:xfrm>
            <a:off x="4866122" y="1093380"/>
            <a:ext cx="3627300" cy="3402300"/>
            <a:chOff x="4774500" y="1418500"/>
            <a:chExt cx="3627300" cy="3402300"/>
          </a:xfrm>
        </p:grpSpPr>
        <p:sp>
          <p:nvSpPr>
            <p:cNvPr id="190" name="Google Shape;190;p32"/>
            <p:cNvSpPr/>
            <p:nvPr/>
          </p:nvSpPr>
          <p:spPr>
            <a:xfrm>
              <a:off x="4774500" y="3959650"/>
              <a:ext cx="7353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/>
                <a:t>w</a:t>
              </a:r>
              <a:r>
                <a:rPr lang="en" sz="1800" b="1" baseline="-25000" dirty="0"/>
                <a:t>t-2</a:t>
              </a:r>
              <a:endParaRPr sz="1800" b="1" baseline="-25000" dirty="0"/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6523353" y="2216016"/>
              <a:ext cx="548400" cy="2574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latin typeface="Times New Roman"/>
                  <a:ea typeface="Times New Roman"/>
                  <a:cs typeface="Times New Roman"/>
                  <a:sym typeface="Times New Roman"/>
                </a:rPr>
                <a:t>U</a:t>
              </a:r>
              <a:endParaRPr i="1" baseline="-25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5497500" y="3959650"/>
              <a:ext cx="7353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w</a:t>
              </a:r>
              <a:r>
                <a:rPr lang="en" sz="1800" b="1" baseline="-25000"/>
                <a:t>t-1</a:t>
              </a:r>
              <a:endParaRPr sz="1800" b="1" baseline="-25000"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6220500" y="3959650"/>
              <a:ext cx="7353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w</a:t>
              </a:r>
              <a:r>
                <a:rPr lang="en" sz="1800" b="1" baseline="-25000"/>
                <a:t>t</a:t>
              </a:r>
              <a:endParaRPr sz="1800" b="1" baseline="-25000"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6943500" y="3959650"/>
              <a:ext cx="7353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w</a:t>
              </a:r>
              <a:r>
                <a:rPr lang="en" sz="1800" b="1" baseline="-25000"/>
                <a:t>t+1</a:t>
              </a:r>
              <a:endParaRPr sz="1800" b="1" baseline="-25000"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7666500" y="3959650"/>
              <a:ext cx="7353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w</a:t>
              </a:r>
              <a:r>
                <a:rPr lang="en" sz="1800" b="1" baseline="-25000"/>
                <a:t>t+2</a:t>
              </a:r>
              <a:endParaRPr sz="1800" b="1" baseline="-25000"/>
            </a:p>
          </p:txBody>
        </p:sp>
        <p:graphicFrame>
          <p:nvGraphicFramePr>
            <p:cNvPr id="197" name="Google Shape;197;p32"/>
            <p:cNvGraphicFramePr/>
            <p:nvPr>
              <p:extLst>
                <p:ext uri="{D42A27DB-BD31-4B8C-83A1-F6EECF244321}">
                  <p14:modId xmlns:p14="http://schemas.microsoft.com/office/powerpoint/2010/main" val="3867414026"/>
                </p:ext>
              </p:extLst>
            </p:nvPr>
          </p:nvGraphicFramePr>
          <p:xfrm>
            <a:off x="5883175" y="2807050"/>
            <a:ext cx="1828750" cy="106680"/>
          </p:xfrm>
          <a:graphic>
            <a:graphicData uri="http://schemas.openxmlformats.org/drawingml/2006/table">
              <a:tbl>
                <a:tblPr>
                  <a:noFill/>
                  <a:tableStyleId>{9B7E4458-3CD2-4EB1-A09D-431DA4BEF6B8}</a:tableStyleId>
                </a:tblPr>
                <a:tblGrid>
                  <a:gridCol w="365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65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65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65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65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0">
                  <a:tc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700" dirty="0"/>
                          <a:t> ●●●●●●</a:t>
                        </a:r>
                        <a:endParaRPr sz="11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700"/>
                          <a:t> ●●●●●●</a:t>
                        </a:r>
                        <a:endParaRPr sz="110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700"/>
                          <a:t> ●●●●●●</a:t>
                        </a:r>
                        <a:endParaRPr sz="110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700"/>
                          <a:t> ●●●●●●</a:t>
                        </a:r>
                        <a:endParaRPr sz="110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700" dirty="0"/>
                          <a:t> ●●●●●●</a:t>
                        </a:r>
                        <a:endParaRPr sz="1100" dirty="0"/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sp>
          <p:nvSpPr>
            <p:cNvPr id="199" name="Google Shape;199;p32"/>
            <p:cNvSpPr txBox="1"/>
            <p:nvPr/>
          </p:nvSpPr>
          <p:spPr>
            <a:xfrm rot="5400000">
              <a:off x="6250966" y="3658384"/>
              <a:ext cx="555368" cy="1193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lvl="0">
                <a:spcBef>
                  <a:spcPts val="0"/>
                </a:spcBef>
                <a:spcAft>
                  <a:spcPts val="0"/>
                </a:spcAft>
              </a:pPr>
              <a:r>
                <a:rPr lang="en" sz="700">
                  <a:solidFill>
                    <a:schemeClr val="dk1"/>
                  </a:solidFill>
                  <a:latin typeface="+mn-lt"/>
                </a:rPr>
                <a:t>●●●●</a:t>
              </a:r>
              <a:r>
                <a:rPr lang="en" sz="700">
                  <a:solidFill>
                    <a:schemeClr val="dk1"/>
                  </a:solidFill>
                </a:rPr>
                <a:t>●</a:t>
              </a:r>
              <a:r>
                <a:rPr lang="en" sz="700">
                  <a:solidFill>
                    <a:schemeClr val="dk1"/>
                  </a:solidFill>
                  <a:latin typeface="+mn-lt"/>
                </a:rPr>
                <a:t>●</a:t>
              </a:r>
              <a:endParaRPr sz="700" dirty="0">
                <a:latin typeface="+mn-lt"/>
              </a:endParaRPr>
            </a:p>
          </p:txBody>
        </p:sp>
        <p:cxnSp>
          <p:nvCxnSpPr>
            <p:cNvPr id="202" name="Google Shape;202;p32"/>
            <p:cNvCxnSpPr>
              <a:cxnSpLocks/>
            </p:cNvCxnSpPr>
            <p:nvPr/>
          </p:nvCxnSpPr>
          <p:spPr>
            <a:xfrm rot="10800000" flipH="1">
              <a:off x="5061700" y="2903950"/>
              <a:ext cx="977700" cy="536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3" name="Google Shape;203;p32"/>
            <p:cNvCxnSpPr>
              <a:cxnSpLocks/>
            </p:cNvCxnSpPr>
            <p:nvPr/>
          </p:nvCxnSpPr>
          <p:spPr>
            <a:xfrm rot="10800000" flipH="1">
              <a:off x="5785600" y="2927050"/>
              <a:ext cx="639900" cy="51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4" name="Google Shape;204;p32"/>
            <p:cNvCxnSpPr>
              <a:cxnSpLocks/>
              <a:stCxn id="199" idx="1"/>
            </p:cNvCxnSpPr>
            <p:nvPr/>
          </p:nvCxnSpPr>
          <p:spPr>
            <a:xfrm flipV="1">
              <a:off x="6528650" y="2927050"/>
              <a:ext cx="282950" cy="51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5" name="Google Shape;205;p32"/>
            <p:cNvCxnSpPr>
              <a:cxnSpLocks/>
            </p:cNvCxnSpPr>
            <p:nvPr/>
          </p:nvCxnSpPr>
          <p:spPr>
            <a:xfrm rot="10800000">
              <a:off x="7182400" y="2919250"/>
              <a:ext cx="51000" cy="521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6" name="Google Shape;206;p32"/>
            <p:cNvCxnSpPr>
              <a:cxnSpLocks/>
            </p:cNvCxnSpPr>
            <p:nvPr/>
          </p:nvCxnSpPr>
          <p:spPr>
            <a:xfrm rot="10800000">
              <a:off x="7537600" y="2927050"/>
              <a:ext cx="419700" cy="51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7" name="Google Shape;207;p32"/>
            <p:cNvCxnSpPr>
              <a:endCxn id="191" idx="2"/>
            </p:cNvCxnSpPr>
            <p:nvPr/>
          </p:nvCxnSpPr>
          <p:spPr>
            <a:xfrm rot="10800000">
              <a:off x="6797553" y="2473416"/>
              <a:ext cx="13500" cy="340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09" name="Google Shape;209;p32"/>
            <p:cNvSpPr txBox="1"/>
            <p:nvPr/>
          </p:nvSpPr>
          <p:spPr>
            <a:xfrm>
              <a:off x="6424250" y="1418500"/>
              <a:ext cx="735300" cy="4431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lang="en" baseline="-25000" dirty="0">
                  <a:latin typeface="Times New Roman"/>
                  <a:ea typeface="Times New Roman"/>
                  <a:cs typeface="Times New Roman"/>
                  <a:sym typeface="Times New Roman"/>
                </a:rPr>
                <a:t>𝜃</a:t>
              </a:r>
              <a:r>
                <a:rPr lang="en" dirty="0"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lang="en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r>
                <a:rPr lang="en" dirty="0"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 baseline="-250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10" name="Google Shape;210;p32"/>
            <p:cNvCxnSpPr>
              <a:stCxn id="191" idx="0"/>
              <a:endCxn id="209" idx="2"/>
            </p:cNvCxnSpPr>
            <p:nvPr/>
          </p:nvCxnSpPr>
          <p:spPr>
            <a:xfrm rot="10800000">
              <a:off x="6791853" y="1861716"/>
              <a:ext cx="5700" cy="354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11" name="Google Shape;211;p32"/>
            <p:cNvSpPr txBox="1"/>
            <p:nvPr/>
          </p:nvSpPr>
          <p:spPr>
            <a:xfrm>
              <a:off x="4900250" y="4466500"/>
              <a:ext cx="3446700" cy="3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alibri" panose="020F0502020204030204" pitchFamily="34" charset="0"/>
                  <a:cs typeface="Calibri" panose="020F0502020204030204" pitchFamily="34" charset="0"/>
                </a:rPr>
                <a:t>now        the         </a:t>
              </a:r>
              <a:r>
                <a:rPr lang="en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cat </a:t>
              </a:r>
              <a:r>
                <a:rPr lang="en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    sits          on</a:t>
              </a:r>
              <a:endParaRPr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Google Shape;199;p32">
              <a:extLst>
                <a:ext uri="{FF2B5EF4-FFF2-40B4-BE49-F238E27FC236}">
                  <a16:creationId xmlns:a16="http://schemas.microsoft.com/office/drawing/2014/main" id="{A77FECDB-2D42-41FC-9AD8-55FB28AFF44C}"/>
                </a:ext>
              </a:extLst>
            </p:cNvPr>
            <p:cNvSpPr txBox="1"/>
            <p:nvPr/>
          </p:nvSpPr>
          <p:spPr>
            <a:xfrm rot="5400000">
              <a:off x="5520596" y="3671704"/>
              <a:ext cx="555368" cy="1193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lvl="0">
                <a:spcBef>
                  <a:spcPts val="0"/>
                </a:spcBef>
                <a:spcAft>
                  <a:spcPts val="0"/>
                </a:spcAft>
              </a:pPr>
              <a:r>
                <a:rPr lang="en" sz="700">
                  <a:solidFill>
                    <a:schemeClr val="dk1"/>
                  </a:solidFill>
                  <a:latin typeface="+mn-lt"/>
                </a:rPr>
                <a:t>●●●●</a:t>
              </a:r>
              <a:r>
                <a:rPr lang="en" sz="700">
                  <a:solidFill>
                    <a:schemeClr val="dk1"/>
                  </a:solidFill>
                </a:rPr>
                <a:t>●</a:t>
              </a:r>
              <a:r>
                <a:rPr lang="en" sz="700">
                  <a:solidFill>
                    <a:schemeClr val="dk1"/>
                  </a:solidFill>
                  <a:latin typeface="+mn-lt"/>
                </a:rPr>
                <a:t>●</a:t>
              </a:r>
              <a:endParaRPr sz="700" dirty="0">
                <a:latin typeface="+mn-lt"/>
              </a:endParaRPr>
            </a:p>
          </p:txBody>
        </p:sp>
        <p:sp>
          <p:nvSpPr>
            <p:cNvPr id="34" name="Google Shape;199;p32">
              <a:extLst>
                <a:ext uri="{FF2B5EF4-FFF2-40B4-BE49-F238E27FC236}">
                  <a16:creationId xmlns:a16="http://schemas.microsoft.com/office/drawing/2014/main" id="{D263CB96-83BB-4B7E-8F1F-156F262B133A}"/>
                </a:ext>
              </a:extLst>
            </p:cNvPr>
            <p:cNvSpPr txBox="1"/>
            <p:nvPr/>
          </p:nvSpPr>
          <p:spPr>
            <a:xfrm rot="5400000">
              <a:off x="4797596" y="3671704"/>
              <a:ext cx="555368" cy="1193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lvl="0">
                <a:spcBef>
                  <a:spcPts val="0"/>
                </a:spcBef>
                <a:spcAft>
                  <a:spcPts val="0"/>
                </a:spcAft>
              </a:pPr>
              <a:r>
                <a:rPr lang="en" sz="700">
                  <a:solidFill>
                    <a:schemeClr val="dk1"/>
                  </a:solidFill>
                  <a:latin typeface="+mn-lt"/>
                </a:rPr>
                <a:t>●●●●</a:t>
              </a:r>
              <a:r>
                <a:rPr lang="en" sz="700">
                  <a:solidFill>
                    <a:schemeClr val="dk1"/>
                  </a:solidFill>
                </a:rPr>
                <a:t>●</a:t>
              </a:r>
              <a:r>
                <a:rPr lang="en" sz="700">
                  <a:solidFill>
                    <a:schemeClr val="dk1"/>
                  </a:solidFill>
                  <a:latin typeface="+mn-lt"/>
                </a:rPr>
                <a:t>●</a:t>
              </a:r>
              <a:endParaRPr sz="700" dirty="0">
                <a:latin typeface="+mn-lt"/>
              </a:endParaRPr>
            </a:p>
          </p:txBody>
        </p:sp>
        <p:sp>
          <p:nvSpPr>
            <p:cNvPr id="35" name="Google Shape;199;p32">
              <a:extLst>
                <a:ext uri="{FF2B5EF4-FFF2-40B4-BE49-F238E27FC236}">
                  <a16:creationId xmlns:a16="http://schemas.microsoft.com/office/drawing/2014/main" id="{9FAF47D2-A1FF-44E9-8B3C-62DD486127CB}"/>
                </a:ext>
              </a:extLst>
            </p:cNvPr>
            <p:cNvSpPr txBox="1"/>
            <p:nvPr/>
          </p:nvSpPr>
          <p:spPr>
            <a:xfrm rot="5400000">
              <a:off x="6954526" y="3651064"/>
              <a:ext cx="555368" cy="1193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lvl="0">
                <a:spcBef>
                  <a:spcPts val="0"/>
                </a:spcBef>
                <a:spcAft>
                  <a:spcPts val="0"/>
                </a:spcAft>
              </a:pPr>
              <a:r>
                <a:rPr lang="en" sz="700">
                  <a:solidFill>
                    <a:schemeClr val="dk1"/>
                  </a:solidFill>
                  <a:latin typeface="+mn-lt"/>
                </a:rPr>
                <a:t>●●●●</a:t>
              </a:r>
              <a:r>
                <a:rPr lang="en" sz="700">
                  <a:solidFill>
                    <a:schemeClr val="dk1"/>
                  </a:solidFill>
                </a:rPr>
                <a:t>●</a:t>
              </a:r>
              <a:r>
                <a:rPr lang="en" sz="700">
                  <a:solidFill>
                    <a:schemeClr val="dk1"/>
                  </a:solidFill>
                  <a:latin typeface="+mn-lt"/>
                </a:rPr>
                <a:t>●</a:t>
              </a:r>
              <a:endParaRPr sz="700" dirty="0">
                <a:latin typeface="+mn-lt"/>
              </a:endParaRPr>
            </a:p>
          </p:txBody>
        </p:sp>
        <p:sp>
          <p:nvSpPr>
            <p:cNvPr id="36" name="Google Shape;199;p32">
              <a:extLst>
                <a:ext uri="{FF2B5EF4-FFF2-40B4-BE49-F238E27FC236}">
                  <a16:creationId xmlns:a16="http://schemas.microsoft.com/office/drawing/2014/main" id="{1BCAB64F-2E07-48F0-B228-9D6BC2A1BCEA}"/>
                </a:ext>
              </a:extLst>
            </p:cNvPr>
            <p:cNvSpPr txBox="1"/>
            <p:nvPr/>
          </p:nvSpPr>
          <p:spPr>
            <a:xfrm rot="5400000">
              <a:off x="7676916" y="3658384"/>
              <a:ext cx="555368" cy="1193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lvl="0">
                <a:spcBef>
                  <a:spcPts val="0"/>
                </a:spcBef>
                <a:spcAft>
                  <a:spcPts val="0"/>
                </a:spcAft>
              </a:pPr>
              <a:r>
                <a:rPr lang="en" sz="700">
                  <a:solidFill>
                    <a:schemeClr val="dk1"/>
                  </a:solidFill>
                  <a:latin typeface="+mn-lt"/>
                </a:rPr>
                <a:t>●●●●</a:t>
              </a:r>
              <a:r>
                <a:rPr lang="en" sz="700">
                  <a:solidFill>
                    <a:schemeClr val="dk1"/>
                  </a:solidFill>
                </a:rPr>
                <a:t>●</a:t>
              </a:r>
              <a:r>
                <a:rPr lang="en" sz="700">
                  <a:solidFill>
                    <a:schemeClr val="dk1"/>
                  </a:solidFill>
                  <a:latin typeface="+mn-lt"/>
                </a:rPr>
                <a:t>●</a:t>
              </a:r>
              <a:endParaRPr sz="700" dirty="0">
                <a:latin typeface="+mn-lt"/>
              </a:endParaRPr>
            </a:p>
          </p:txBody>
        </p:sp>
      </p:grpSp>
      <p:sp>
        <p:nvSpPr>
          <p:cNvPr id="38" name="Google Shape;208;p32">
            <a:extLst>
              <a:ext uri="{FF2B5EF4-FFF2-40B4-BE49-F238E27FC236}">
                <a16:creationId xmlns:a16="http://schemas.microsoft.com/office/drawing/2014/main" id="{E85F76B2-C30B-4D9C-A9ED-C011455C68F8}"/>
              </a:ext>
            </a:extLst>
          </p:cNvPr>
          <p:cNvSpPr/>
          <p:nvPr/>
        </p:nvSpPr>
        <p:spPr>
          <a:xfrm>
            <a:off x="7427156" y="817140"/>
            <a:ext cx="1399852" cy="694561"/>
          </a:xfrm>
          <a:prstGeom prst="wedgeRoundRectCallout">
            <a:avLst>
              <a:gd name="adj1" fmla="val -61892"/>
              <a:gd name="adj2" fmla="val 22956"/>
              <a:gd name="adj3" fmla="val 0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roper/improper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entence</a:t>
            </a:r>
            <a:endParaRPr lang="e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i.e. Language Model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24BAC-8BD8-442B-A756-B7CE9B770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1042E-4D7F-4BDE-98AC-8779A2AF9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Word2vec (</a:t>
            </a:r>
            <a:r>
              <a:rPr lang="en-US" dirty="0" err="1"/>
              <a:t>Mikolov</a:t>
            </a:r>
            <a:r>
              <a:rPr lang="en-US" dirty="0"/>
              <a:t> et al. 2013) is a library for learning word vectors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Idea:</a:t>
            </a:r>
          </a:p>
          <a:p>
            <a:r>
              <a:rPr lang="en-US" dirty="0"/>
              <a:t>Collect a large corpus of text</a:t>
            </a:r>
          </a:p>
          <a:p>
            <a:r>
              <a:rPr lang="en-US" dirty="0"/>
              <a:t>Start with a </a:t>
            </a:r>
            <a:r>
              <a:rPr lang="en-US" dirty="0">
                <a:solidFill>
                  <a:srgbClr val="C00000"/>
                </a:solidFill>
              </a:rPr>
              <a:t>random vector for each word</a:t>
            </a:r>
          </a:p>
          <a:p>
            <a:r>
              <a:rPr lang="en-US" dirty="0"/>
              <a:t>Go through each position </a:t>
            </a:r>
            <a:r>
              <a:rPr lang="en-US" i="1" dirty="0">
                <a:latin typeface="+mj-lt"/>
              </a:rPr>
              <a:t>t</a:t>
            </a:r>
            <a:r>
              <a:rPr lang="en-US" i="1" dirty="0"/>
              <a:t> </a:t>
            </a:r>
            <a:r>
              <a:rPr lang="en-US" dirty="0"/>
              <a:t>in the text, which has a </a:t>
            </a:r>
            <a:r>
              <a:rPr lang="en-US" b="1" dirty="0">
                <a:solidFill>
                  <a:srgbClr val="C00000"/>
                </a:solidFill>
              </a:rPr>
              <a:t>center word</a:t>
            </a:r>
            <a:r>
              <a:rPr lang="en-US" dirty="0"/>
              <a:t> </a:t>
            </a:r>
            <a:r>
              <a:rPr lang="en-US" i="1" dirty="0">
                <a:latin typeface="+mj-lt"/>
              </a:rPr>
              <a:t>c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context (“outside”) words</a:t>
            </a:r>
            <a:r>
              <a:rPr lang="en-US" dirty="0"/>
              <a:t> </a:t>
            </a:r>
            <a:r>
              <a:rPr lang="en-US" i="1" dirty="0">
                <a:latin typeface="+mj-lt"/>
              </a:rPr>
              <a:t>o</a:t>
            </a:r>
          </a:p>
          <a:p>
            <a:r>
              <a:rPr lang="en-US" dirty="0"/>
              <a:t>Use the </a:t>
            </a:r>
            <a:r>
              <a:rPr lang="en-US" dirty="0">
                <a:solidFill>
                  <a:srgbClr val="C00000"/>
                </a:solidFill>
              </a:rPr>
              <a:t>similarity of the word vectors</a:t>
            </a:r>
            <a:r>
              <a:rPr lang="en-US" dirty="0"/>
              <a:t> for </a:t>
            </a:r>
            <a:r>
              <a:rPr lang="en-US" i="1" dirty="0">
                <a:latin typeface="+mj-lt"/>
              </a:rPr>
              <a:t>c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>
                <a:latin typeface="+mj-lt"/>
              </a:rPr>
              <a:t>o</a:t>
            </a:r>
            <a:r>
              <a:rPr lang="en-US" i="1" dirty="0"/>
              <a:t> </a:t>
            </a:r>
            <a:r>
              <a:rPr lang="en-US" dirty="0"/>
              <a:t>to estimate the probability of </a:t>
            </a:r>
            <a:r>
              <a:rPr lang="en-US" i="1" dirty="0">
                <a:latin typeface="+mj-lt"/>
              </a:rPr>
              <a:t>o</a:t>
            </a:r>
            <a:r>
              <a:rPr lang="en-US" i="1" dirty="0"/>
              <a:t> </a:t>
            </a:r>
            <a:r>
              <a:rPr lang="en-US" dirty="0"/>
              <a:t>given </a:t>
            </a:r>
            <a:r>
              <a:rPr lang="en-US" i="1" dirty="0">
                <a:latin typeface="+mj-lt"/>
              </a:rPr>
              <a:t>c</a:t>
            </a:r>
          </a:p>
          <a:p>
            <a:pPr marL="267891" lvl="1" indent="0" algn="ctr">
              <a:buNone/>
            </a:pPr>
            <a:r>
              <a:rPr lang="en-US" i="1" dirty="0">
                <a:latin typeface="+mj-lt"/>
              </a:rPr>
              <a:t>P</a:t>
            </a:r>
            <a:r>
              <a:rPr lang="en-US" dirty="0">
                <a:latin typeface="+mj-lt"/>
              </a:rPr>
              <a:t>(</a:t>
            </a:r>
            <a:r>
              <a:rPr lang="en-US" i="1" dirty="0" err="1">
                <a:latin typeface="+mj-lt"/>
              </a:rPr>
              <a:t>o</a:t>
            </a:r>
            <a:r>
              <a:rPr lang="en-US" dirty="0" err="1">
                <a:latin typeface="+mj-lt"/>
              </a:rPr>
              <a:t>|</a:t>
            </a:r>
            <a:r>
              <a:rPr lang="en-US" i="1" dirty="0" err="1">
                <a:latin typeface="+mj-lt"/>
              </a:rPr>
              <a:t>c</a:t>
            </a:r>
            <a:r>
              <a:rPr lang="en-US" dirty="0">
                <a:latin typeface="+mj-lt"/>
              </a:rPr>
              <a:t>)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Keep adjusting the word vectors</a:t>
            </a:r>
            <a:r>
              <a:rPr lang="en-US" dirty="0"/>
              <a:t> to maximize this </a:t>
            </a:r>
            <a:r>
              <a:rPr lang="en-US" dirty="0">
                <a:solidFill>
                  <a:srgbClr val="C00000"/>
                </a:solidFill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2518327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1130530" y="0"/>
            <a:ext cx="8006569" cy="5755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w Cen MT Condensed" panose="020B0606020104020203" pitchFamily="34" charset="0"/>
              </a:rPr>
              <a:t>Word2Vec </a:t>
            </a:r>
            <a:r>
              <a:rPr lang="en-US" dirty="0">
                <a:latin typeface="Tw Cen MT Condensed" panose="020B0606020104020203" pitchFamily="34" charset="0"/>
              </a:rPr>
              <a:t>Models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218" name="Google Shape;218;p33"/>
          <p:cNvSpPr txBox="1">
            <a:spLocks noGrp="1"/>
          </p:cNvSpPr>
          <p:nvPr>
            <p:ph type="body" idx="1"/>
          </p:nvPr>
        </p:nvSpPr>
        <p:spPr>
          <a:xfrm>
            <a:off x="822919" y="831300"/>
            <a:ext cx="4069537" cy="12201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Skip-gram: </a:t>
            </a:r>
            <a:r>
              <a:rPr lang="en" b="1" dirty="0"/>
              <a:t>predict context</a:t>
            </a:r>
            <a:r>
              <a:rPr lang="en" dirty="0"/>
              <a:t> words within window of width 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" dirty="0"/>
              <a:t>, surrounding center word 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i="1" baseline="-25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42" name="Google Shape;242;p33"/>
          <p:cNvSpPr txBox="1">
            <a:spLocks noGrp="1"/>
          </p:cNvSpPr>
          <p:nvPr>
            <p:ph type="body" idx="4294967295"/>
          </p:nvPr>
        </p:nvSpPr>
        <p:spPr>
          <a:xfrm>
            <a:off x="4989992" y="825207"/>
            <a:ext cx="4042457" cy="1219200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CBoW: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en" b="1" dirty="0"/>
              <a:t>predict center</a:t>
            </a:r>
            <a:r>
              <a:rPr lang="en" dirty="0"/>
              <a:t> word 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dirty="0"/>
              <a:t> given context words within window of width 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endParaRPr i="1" baseline="-25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34" name="Google Shape;234;p33"/>
          <p:cNvSpPr/>
          <p:nvPr/>
        </p:nvSpPr>
        <p:spPr>
          <a:xfrm>
            <a:off x="822919" y="2781547"/>
            <a:ext cx="941100" cy="343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91425" rIns="72000" bIns="91425" anchor="ctr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Symbol" panose="05050102010706020507" pitchFamily="18" charset="2"/>
              </a:rPr>
              <a:t></a:t>
            </a:r>
            <a:r>
              <a:rPr lang="en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|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33"/>
          <p:cNvSpPr/>
          <p:nvPr/>
        </p:nvSpPr>
        <p:spPr>
          <a:xfrm>
            <a:off x="2387131" y="4132150"/>
            <a:ext cx="941100" cy="343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i="1" baseline="-2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33"/>
          <p:cNvSpPr/>
          <p:nvPr/>
        </p:nvSpPr>
        <p:spPr>
          <a:xfrm>
            <a:off x="2583366" y="3499731"/>
            <a:ext cx="548400" cy="257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endParaRPr i="1" baseline="-2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7" name="Google Shape;237;p33"/>
          <p:cNvCxnSpPr>
            <a:cxnSpLocks/>
            <a:stCxn id="236" idx="0"/>
          </p:cNvCxnSpPr>
          <p:nvPr/>
        </p:nvCxnSpPr>
        <p:spPr>
          <a:xfrm flipV="1">
            <a:off x="2857566" y="3124747"/>
            <a:ext cx="1564340" cy="37498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8" name="Google Shape;238;p33"/>
          <p:cNvCxnSpPr>
            <a:cxnSpLocks/>
            <a:stCxn id="236" idx="0"/>
          </p:cNvCxnSpPr>
          <p:nvPr/>
        </p:nvCxnSpPr>
        <p:spPr>
          <a:xfrm flipV="1">
            <a:off x="2857566" y="3124697"/>
            <a:ext cx="538615" cy="37503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9" name="Google Shape;239;p33"/>
          <p:cNvCxnSpPr>
            <a:cxnSpLocks/>
            <a:stCxn id="236" idx="0"/>
          </p:cNvCxnSpPr>
          <p:nvPr/>
        </p:nvCxnSpPr>
        <p:spPr>
          <a:xfrm flipH="1" flipV="1">
            <a:off x="2319182" y="3124697"/>
            <a:ext cx="538384" cy="37503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0" name="Google Shape;240;p33"/>
          <p:cNvCxnSpPr>
            <a:cxnSpLocks/>
            <a:stCxn id="236" idx="0"/>
            <a:endCxn id="234" idx="2"/>
          </p:cNvCxnSpPr>
          <p:nvPr/>
        </p:nvCxnSpPr>
        <p:spPr>
          <a:xfrm flipH="1" flipV="1">
            <a:off x="1293469" y="3124747"/>
            <a:ext cx="1564097" cy="37498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1" name="Google Shape;241;p33"/>
          <p:cNvCxnSpPr>
            <a:cxnSpLocks/>
            <a:stCxn id="235" idx="0"/>
            <a:endCxn id="236" idx="2"/>
          </p:cNvCxnSpPr>
          <p:nvPr/>
        </p:nvCxnSpPr>
        <p:spPr>
          <a:xfrm flipH="1" flipV="1">
            <a:off x="2857566" y="3757131"/>
            <a:ext cx="115" cy="37501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9" name="Google Shape;219;p33"/>
          <p:cNvSpPr/>
          <p:nvPr/>
        </p:nvSpPr>
        <p:spPr>
          <a:xfrm>
            <a:off x="8115651" y="4208272"/>
            <a:ext cx="941100" cy="343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+2</a:t>
            </a:r>
            <a:endParaRPr baseline="-25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33"/>
          <p:cNvSpPr/>
          <p:nvPr/>
        </p:nvSpPr>
        <p:spPr>
          <a:xfrm>
            <a:off x="7089938" y="4208272"/>
            <a:ext cx="941100" cy="343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+1</a:t>
            </a:r>
            <a:endParaRPr baseline="-25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33"/>
          <p:cNvSpPr/>
          <p:nvPr/>
        </p:nvSpPr>
        <p:spPr>
          <a:xfrm>
            <a:off x="6012939" y="4208272"/>
            <a:ext cx="941100" cy="343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Symbol" panose="05050102010706020507" pitchFamily="18" charset="2"/>
              </a:rPr>
              <a:t></a:t>
            </a:r>
            <a:r>
              <a:rPr lang="en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aseline="-25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33"/>
          <p:cNvSpPr/>
          <p:nvPr/>
        </p:nvSpPr>
        <p:spPr>
          <a:xfrm>
            <a:off x="4987226" y="4208272"/>
            <a:ext cx="941100" cy="343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Symbol" panose="05050102010706020507" pitchFamily="18" charset="2"/>
              </a:rPr>
              <a:t></a:t>
            </a:r>
            <a:r>
              <a:rPr lang="en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aseline="-25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4" name="Google Shape;224;p33"/>
          <p:cNvCxnSpPr>
            <a:cxnSpLocks/>
            <a:stCxn id="219" idx="0"/>
          </p:cNvCxnSpPr>
          <p:nvPr/>
        </p:nvCxnSpPr>
        <p:spPr>
          <a:xfrm flipH="1" flipV="1">
            <a:off x="7022001" y="3833272"/>
            <a:ext cx="1564200" cy="375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6" name="Google Shape;226;p33"/>
          <p:cNvCxnSpPr>
            <a:cxnSpLocks/>
            <a:stCxn id="220" idx="0"/>
          </p:cNvCxnSpPr>
          <p:nvPr/>
        </p:nvCxnSpPr>
        <p:spPr>
          <a:xfrm flipH="1" flipV="1">
            <a:off x="7021988" y="3833272"/>
            <a:ext cx="538500" cy="375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7" name="Google Shape;227;p33"/>
          <p:cNvCxnSpPr>
            <a:cxnSpLocks/>
            <a:stCxn id="221" idx="0"/>
          </p:cNvCxnSpPr>
          <p:nvPr/>
        </p:nvCxnSpPr>
        <p:spPr>
          <a:xfrm flipV="1">
            <a:off x="6483489" y="3833272"/>
            <a:ext cx="538500" cy="375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8" name="Google Shape;228;p33"/>
          <p:cNvCxnSpPr>
            <a:cxnSpLocks/>
            <a:stCxn id="222" idx="0"/>
          </p:cNvCxnSpPr>
          <p:nvPr/>
        </p:nvCxnSpPr>
        <p:spPr>
          <a:xfrm flipV="1">
            <a:off x="5457776" y="3833272"/>
            <a:ext cx="1564200" cy="375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9" name="Google Shape;229;p33"/>
          <p:cNvCxnSpPr>
            <a:cxnSpLocks/>
          </p:cNvCxnSpPr>
          <p:nvPr/>
        </p:nvCxnSpPr>
        <p:spPr>
          <a:xfrm flipV="1">
            <a:off x="7021976" y="2667475"/>
            <a:ext cx="0" cy="13119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3" name="Google Shape;243;p33"/>
          <p:cNvSpPr/>
          <p:nvPr/>
        </p:nvSpPr>
        <p:spPr>
          <a:xfrm>
            <a:off x="6747776" y="3187262"/>
            <a:ext cx="548400" cy="257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 i="1" baseline="-2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33"/>
          <p:cNvSpPr/>
          <p:nvPr/>
        </p:nvSpPr>
        <p:spPr>
          <a:xfrm>
            <a:off x="6747776" y="3575856"/>
            <a:ext cx="548400" cy="257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𝚺</a:t>
            </a:r>
            <a:endParaRPr sz="1800" baseline="-25000"/>
          </a:p>
        </p:txBody>
      </p:sp>
      <p:cxnSp>
        <p:nvCxnSpPr>
          <p:cNvPr id="245" name="Google Shape;245;p33"/>
          <p:cNvCxnSpPr>
            <a:cxnSpLocks/>
          </p:cNvCxnSpPr>
          <p:nvPr/>
        </p:nvCxnSpPr>
        <p:spPr>
          <a:xfrm flipV="1">
            <a:off x="7010153" y="3054438"/>
            <a:ext cx="0" cy="131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0" name="Google Shape;230;p33"/>
          <p:cNvSpPr/>
          <p:nvPr/>
        </p:nvSpPr>
        <p:spPr>
          <a:xfrm>
            <a:off x="6747776" y="2798668"/>
            <a:ext cx="548400" cy="257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endParaRPr i="1" baseline="-2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6" name="Google Shape;246;p33"/>
          <p:cNvCxnSpPr>
            <a:cxnSpLocks/>
          </p:cNvCxnSpPr>
          <p:nvPr/>
        </p:nvCxnSpPr>
        <p:spPr>
          <a:xfrm flipV="1">
            <a:off x="6992676" y="3444718"/>
            <a:ext cx="0" cy="131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" name="Google Shape;234;p33">
            <a:extLst>
              <a:ext uri="{FF2B5EF4-FFF2-40B4-BE49-F238E27FC236}">
                <a16:creationId xmlns:a16="http://schemas.microsoft.com/office/drawing/2014/main" id="{47368E03-A385-2946-B8E5-E6A91AAC8A1C}"/>
              </a:ext>
            </a:extLst>
          </p:cNvPr>
          <p:cNvSpPr/>
          <p:nvPr/>
        </p:nvSpPr>
        <p:spPr>
          <a:xfrm>
            <a:off x="1861790" y="2781547"/>
            <a:ext cx="941100" cy="343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91425" rIns="72000" bIns="91425" anchor="ctr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Symbol" panose="05050102010706020507" pitchFamily="18" charset="2"/>
              </a:rPr>
              <a:t></a:t>
            </a:r>
            <a:r>
              <a:rPr lang="en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|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Google Shape;234;p33">
            <a:extLst>
              <a:ext uri="{FF2B5EF4-FFF2-40B4-BE49-F238E27FC236}">
                <a16:creationId xmlns:a16="http://schemas.microsoft.com/office/drawing/2014/main" id="{231C4967-63B8-024F-864B-DD5FEEA6F9FB}"/>
              </a:ext>
            </a:extLst>
          </p:cNvPr>
          <p:cNvSpPr/>
          <p:nvPr/>
        </p:nvSpPr>
        <p:spPr>
          <a:xfrm>
            <a:off x="2900661" y="2781547"/>
            <a:ext cx="952923" cy="343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91425" rIns="72000" bIns="91425" anchor="ctr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Symbol" panose="05050102010706020507" pitchFamily="18" charset="2"/>
              </a:rPr>
              <a:t>+</a:t>
            </a:r>
            <a:r>
              <a:rPr lang="en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|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Google Shape;234;p33">
            <a:extLst>
              <a:ext uri="{FF2B5EF4-FFF2-40B4-BE49-F238E27FC236}">
                <a16:creationId xmlns:a16="http://schemas.microsoft.com/office/drawing/2014/main" id="{06B61822-C7D7-0144-B28C-9F25DAD859A4}"/>
              </a:ext>
            </a:extLst>
          </p:cNvPr>
          <p:cNvSpPr/>
          <p:nvPr/>
        </p:nvSpPr>
        <p:spPr>
          <a:xfrm>
            <a:off x="3951355" y="2781547"/>
            <a:ext cx="956083" cy="343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91425" rIns="72000" bIns="91425" anchor="ctr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Symbol" panose="05050102010706020507" pitchFamily="18" charset="2"/>
              </a:rPr>
              <a:t>+</a:t>
            </a:r>
            <a:r>
              <a:rPr lang="en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|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234;p33">
            <a:extLst>
              <a:ext uri="{FF2B5EF4-FFF2-40B4-BE49-F238E27FC236}">
                <a16:creationId xmlns:a16="http://schemas.microsoft.com/office/drawing/2014/main" id="{7ECCA61D-39D8-4B44-8014-39606C1C179E}"/>
              </a:ext>
            </a:extLst>
          </p:cNvPr>
          <p:cNvSpPr/>
          <p:nvPr/>
        </p:nvSpPr>
        <p:spPr>
          <a:xfrm>
            <a:off x="6139674" y="2324274"/>
            <a:ext cx="1764604" cy="343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91425" rIns="72000" bIns="91425" anchor="ctr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|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Symbol" panose="05050102010706020507" pitchFamily="18" charset="2"/>
              </a:rPr>
              <a:t></a:t>
            </a:r>
            <a:r>
              <a:rPr lang="en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,…, 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Symbol" panose="05050102010706020507" pitchFamily="18" charset="2"/>
              </a:rPr>
              <a:t>+</a:t>
            </a:r>
            <a:r>
              <a:rPr lang="en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1088966" y="0"/>
            <a:ext cx="7973318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w Cen MT Condensed" panose="020B0606020104020203" pitchFamily="34" charset="0"/>
              </a:rPr>
              <a:t>Word2Vec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252" name="Google Shape;252;p34"/>
          <p:cNvSpPr txBox="1">
            <a:spLocks noGrp="1"/>
          </p:cNvSpPr>
          <p:nvPr>
            <p:ph type="body" idx="1"/>
          </p:nvPr>
        </p:nvSpPr>
        <p:spPr>
          <a:xfrm>
            <a:off x="1088966" y="831300"/>
            <a:ext cx="7743333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Embeddings are a </a:t>
            </a:r>
            <a:r>
              <a:rPr lang="en" sz="2000" dirty="0">
                <a:solidFill>
                  <a:srgbClr val="C00000"/>
                </a:solidFill>
              </a:rPr>
              <a:t>by-product</a:t>
            </a:r>
            <a:r>
              <a:rPr lang="en" sz="2000" dirty="0"/>
              <a:t> of the word prediction task.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Even though it is a prediction tasks the network can be trained on any text, </a:t>
            </a:r>
            <a:r>
              <a:rPr lang="en" sz="2000" dirty="0">
                <a:solidFill>
                  <a:srgbClr val="C00000"/>
                </a:solidFill>
              </a:rPr>
              <a:t>no need for human-labeled data</a:t>
            </a:r>
            <a:r>
              <a:rPr lang="en" sz="2000" dirty="0"/>
              <a:t>!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Usual context window size is 5 words before,  5 words after. 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Features can be also multi-word expressions.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Longer windows capture more semantic</a:t>
            </a:r>
            <a:r>
              <a:rPr lang="en-US" sz="2000" dirty="0"/>
              <a:t>s</a:t>
            </a:r>
            <a:r>
              <a:rPr lang="en" sz="2000" dirty="0"/>
              <a:t>, less syntax.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A typical size for 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" sz="2000" dirty="0"/>
              <a:t> is 200-300.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989214" y="0"/>
            <a:ext cx="8147885" cy="585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Tw Cen MT Condensed" panose="020B0606020104020203" pitchFamily="34" charset="0"/>
              </a:rPr>
              <a:t>Skip-Gram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258" name="Google Shape;258;p35"/>
          <p:cNvSpPr txBox="1">
            <a:spLocks noGrp="1"/>
          </p:cNvSpPr>
          <p:nvPr>
            <p:ph type="body" idx="1"/>
          </p:nvPr>
        </p:nvSpPr>
        <p:spPr>
          <a:xfrm>
            <a:off x="911349" y="812416"/>
            <a:ext cx="4388081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2000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w</a:t>
            </a:r>
            <a:r>
              <a:rPr lang="en" sz="2000" dirty="0"/>
              <a:t> </a:t>
            </a:r>
            <a:r>
              <a:rPr lang="en" sz="2000" dirty="0">
                <a:ea typeface="Droid Serif"/>
                <a:cs typeface="Calibri" panose="020F0502020204030204" pitchFamily="34" charset="0"/>
                <a:sym typeface="Symbol" panose="05050102010706020507" pitchFamily="18" charset="2"/>
              </a:rPr>
              <a:t> </a:t>
            </a:r>
            <a:r>
              <a:rPr lang="en" sz="2000" dirty="0"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Symbol" panose="05050102010706020507" pitchFamily="18" charset="2"/>
              </a:rPr>
              <a:t>ℝ</a:t>
            </a:r>
            <a:r>
              <a:rPr lang="en-US" sz="200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|</a:t>
            </a:r>
            <a:r>
              <a:rPr lang="en-US" sz="2000" i="1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200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|</a:t>
            </a:r>
            <a:r>
              <a:rPr lang="en" sz="2000" i="1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000" dirty="0"/>
              <a:t>are high dimensional</a:t>
            </a:r>
            <a:endParaRPr sz="2000" dirty="0">
              <a:latin typeface="+mj-lt"/>
            </a:endParaRPr>
          </a:p>
          <a:p>
            <a:pPr marL="538163" lvl="0" indent="-538163">
              <a:spcBef>
                <a:spcPts val="1600"/>
              </a:spcBef>
              <a:buNone/>
            </a:pPr>
            <a:r>
              <a:rPr lang="en" sz="2000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h</a:t>
            </a:r>
            <a:r>
              <a:rPr lang="en" sz="2000" dirty="0"/>
              <a:t> </a:t>
            </a:r>
            <a:r>
              <a:rPr lang="en" sz="2000" dirty="0">
                <a:ea typeface="Droid Serif"/>
                <a:cs typeface="Calibri" panose="020F0502020204030204" pitchFamily="34" charset="0"/>
                <a:sym typeface="Symbol" panose="05050102010706020507" pitchFamily="18" charset="2"/>
              </a:rPr>
              <a:t> </a:t>
            </a:r>
            <a:r>
              <a:rPr lang="en" sz="2000" dirty="0"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Symbol" panose="05050102010706020507" pitchFamily="18" charset="2"/>
              </a:rPr>
              <a:t>ℝ</a:t>
            </a:r>
            <a:r>
              <a:rPr lang="en" sz="2000" i="1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d  </a:t>
            </a:r>
            <a:r>
              <a:rPr lang="en" sz="2000" dirty="0"/>
              <a:t>is low dimensional: size of the embedding space 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sz="2000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W</a:t>
            </a:r>
            <a:r>
              <a:rPr lang="en" sz="2000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I</a:t>
            </a:r>
            <a:r>
              <a:rPr lang="en" sz="2000" dirty="0">
                <a:ea typeface="Droid Serif"/>
                <a:cs typeface="Calibri" panose="020F0502020204030204" pitchFamily="34" charset="0"/>
                <a:sym typeface="Droid Serif"/>
              </a:rPr>
              <a:t> </a:t>
            </a:r>
            <a:r>
              <a:rPr lang="en" sz="2000" dirty="0">
                <a:ea typeface="Droid Serif"/>
                <a:cs typeface="Calibri" panose="020F0502020204030204" pitchFamily="34" charset="0"/>
                <a:sym typeface="Symbol" panose="05050102010706020507" pitchFamily="18" charset="2"/>
              </a:rPr>
              <a:t> </a:t>
            </a:r>
            <a:r>
              <a:rPr lang="en" sz="2000" dirty="0"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Symbol" panose="05050102010706020507" pitchFamily="18" charset="2"/>
              </a:rPr>
              <a:t>ℝ</a:t>
            </a:r>
            <a:r>
              <a:rPr lang="en" sz="2000" baseline="30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|</a:t>
            </a:r>
            <a:r>
              <a:rPr lang="en" sz="2000" i="1" baseline="30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V</a:t>
            </a:r>
            <a:r>
              <a:rPr lang="en" sz="2000" baseline="30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| </a:t>
            </a:r>
            <a:r>
              <a:rPr lang="en" sz="2000" baseline="30000" dirty="0">
                <a:latin typeface="+mj-lt"/>
                <a:ea typeface="Droid Serif"/>
                <a:cs typeface="Calibri" panose="020F0502020204030204" pitchFamily="34" charset="0"/>
                <a:sym typeface="Symbol" panose="05050102010706020507" pitchFamily="18" charset="2"/>
              </a:rPr>
              <a:t> </a:t>
            </a:r>
            <a:r>
              <a:rPr lang="en" sz="2000" i="1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" sz="2000" dirty="0"/>
              <a:t>	</a:t>
            </a:r>
            <a:r>
              <a:rPr lang="en-US" sz="2000" dirty="0"/>
              <a:t>input word matrix</a:t>
            </a:r>
          </a:p>
          <a:p>
            <a:pPr marL="538163" lvl="0" indent="-538163" algn="l" rtl="0">
              <a:buNone/>
            </a:pPr>
            <a:r>
              <a:rPr lang="en" sz="2000" dirty="0"/>
              <a:t>row </a:t>
            </a:r>
            <a:r>
              <a:rPr lang="en-US" sz="2000" i="1" dirty="0">
                <a:latin typeface="+mj-lt"/>
              </a:rPr>
              <a:t>t</a:t>
            </a:r>
            <a:r>
              <a:rPr lang="en-US" sz="2000" dirty="0"/>
              <a:t> </a:t>
            </a:r>
            <a:r>
              <a:rPr lang="en" sz="2000" dirty="0"/>
              <a:t>of </a:t>
            </a:r>
            <a:r>
              <a:rPr lang="en" sz="2000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W</a:t>
            </a:r>
            <a:r>
              <a:rPr lang="en" sz="2000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I</a:t>
            </a:r>
            <a:r>
              <a:rPr lang="en-US" sz="2000" dirty="0"/>
              <a:t>	input vector</a:t>
            </a:r>
            <a:r>
              <a:rPr lang="en" sz="2000" dirty="0"/>
              <a:t> </a:t>
            </a:r>
            <a:r>
              <a:rPr lang="en-US" sz="2000" dirty="0"/>
              <a:t>representation</a:t>
            </a:r>
            <a:r>
              <a:rPr lang="en" sz="2000" dirty="0"/>
              <a:t> </a:t>
            </a:r>
            <a:r>
              <a:rPr lang="en-US" sz="2000" dirty="0"/>
              <a:t>for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center</a:t>
            </a:r>
            <a:r>
              <a:rPr lang="en" sz="2000" dirty="0"/>
              <a:t> word </a:t>
            </a:r>
            <a:r>
              <a:rPr lang="en-US" sz="2000" i="1" dirty="0" err="1">
                <a:latin typeface="+mj-lt"/>
              </a:rPr>
              <a:t>w</a:t>
            </a:r>
            <a:r>
              <a:rPr lang="en-US" sz="2000" i="1" baseline="-25000" dirty="0" err="1">
                <a:latin typeface="+mj-lt"/>
              </a:rPr>
              <a:t>t</a:t>
            </a:r>
            <a:endParaRPr sz="2000" dirty="0"/>
          </a:p>
          <a:p>
            <a:pPr marL="0" lvl="0" indent="0">
              <a:spcBef>
                <a:spcPts val="1600"/>
              </a:spcBef>
              <a:buNone/>
            </a:pPr>
            <a:r>
              <a:rPr lang="en" sz="2000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W</a:t>
            </a:r>
            <a:r>
              <a:rPr lang="en" sz="2000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O</a:t>
            </a:r>
            <a:r>
              <a:rPr lang="en" sz="2000" dirty="0">
                <a:ea typeface="Droid Serif"/>
                <a:cs typeface="Calibri" panose="020F0502020204030204" pitchFamily="34" charset="0"/>
                <a:sym typeface="Droid Serif"/>
              </a:rPr>
              <a:t> </a:t>
            </a:r>
            <a:r>
              <a:rPr lang="en" sz="2000" dirty="0">
                <a:ea typeface="Droid Serif"/>
                <a:cs typeface="Calibri" panose="020F0502020204030204" pitchFamily="34" charset="0"/>
                <a:sym typeface="Symbol" panose="05050102010706020507" pitchFamily="18" charset="2"/>
              </a:rPr>
              <a:t> </a:t>
            </a:r>
            <a:r>
              <a:rPr lang="en" sz="2000" dirty="0"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Symbol" panose="05050102010706020507" pitchFamily="18" charset="2"/>
              </a:rPr>
              <a:t>ℝ</a:t>
            </a:r>
            <a:r>
              <a:rPr lang="en" sz="2000" i="1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" sz="2000" baseline="30000" dirty="0">
                <a:ea typeface="Droid Serif"/>
                <a:cs typeface="Calibri" panose="020F0502020204030204" pitchFamily="34" charset="0"/>
                <a:sym typeface="Symbol" panose="05050102010706020507" pitchFamily="18" charset="2"/>
              </a:rPr>
              <a:t>  </a:t>
            </a:r>
            <a:r>
              <a:rPr lang="en" sz="2000" baseline="30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|</a:t>
            </a:r>
            <a:r>
              <a:rPr lang="en" sz="2000" i="1" baseline="30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V</a:t>
            </a:r>
            <a:r>
              <a:rPr lang="en" sz="2000" baseline="30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|</a:t>
            </a:r>
            <a:r>
              <a:rPr lang="en-US" sz="2000" dirty="0"/>
              <a:t>	output word matrix</a:t>
            </a:r>
            <a:endParaRPr lang="en" sz="2000" dirty="0"/>
          </a:p>
          <a:p>
            <a:pPr marL="538163" lvl="0" indent="-538163">
              <a:buNone/>
            </a:pPr>
            <a:r>
              <a:rPr lang="en" sz="2000" dirty="0"/>
              <a:t>column </a:t>
            </a:r>
            <a:r>
              <a:rPr lang="en-US" sz="2000" i="1" dirty="0">
                <a:latin typeface="+mj-lt"/>
              </a:rPr>
              <a:t>o</a:t>
            </a:r>
            <a:r>
              <a:rPr lang="en-US" sz="2000" dirty="0"/>
              <a:t> </a:t>
            </a:r>
            <a:r>
              <a:rPr lang="en" sz="2000" dirty="0"/>
              <a:t>of </a:t>
            </a:r>
            <a:r>
              <a:rPr lang="en" sz="2000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W</a:t>
            </a:r>
            <a:r>
              <a:rPr lang="en-US" sz="2000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O</a:t>
            </a:r>
            <a:r>
              <a:rPr lang="en-US" sz="2000" dirty="0"/>
              <a:t>	output vector</a:t>
            </a:r>
            <a:r>
              <a:rPr lang="en" sz="2000" dirty="0"/>
              <a:t> </a:t>
            </a:r>
            <a:r>
              <a:rPr lang="en-US" sz="2000" dirty="0"/>
              <a:t>representation</a:t>
            </a:r>
            <a:r>
              <a:rPr lang="en" sz="2000" dirty="0"/>
              <a:t> </a:t>
            </a:r>
            <a:r>
              <a:rPr lang="en-US" sz="2000" dirty="0"/>
              <a:t>for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context</a:t>
            </a:r>
            <a:r>
              <a:rPr lang="en" sz="2000" dirty="0"/>
              <a:t> word </a:t>
            </a:r>
            <a:r>
              <a:rPr lang="en-US" sz="2000" i="1" dirty="0">
                <a:latin typeface="+mj-lt"/>
              </a:rPr>
              <a:t>w</a:t>
            </a:r>
            <a:r>
              <a:rPr lang="en-US" sz="2000" i="1" baseline="-25000" dirty="0">
                <a:latin typeface="+mj-lt"/>
              </a:rPr>
              <a:t>o</a:t>
            </a:r>
            <a:endParaRPr lang="en" sz="2000" i="1" baseline="-25000" dirty="0"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785490-3494-4018-8DF2-9605455F4172}"/>
              </a:ext>
            </a:extLst>
          </p:cNvPr>
          <p:cNvGrpSpPr/>
          <p:nvPr/>
        </p:nvGrpSpPr>
        <p:grpSpPr>
          <a:xfrm>
            <a:off x="5264825" y="783975"/>
            <a:ext cx="3612326" cy="3988091"/>
            <a:chOff x="5264825" y="783975"/>
            <a:chExt cx="3612326" cy="3988091"/>
          </a:xfrm>
        </p:grpSpPr>
        <p:sp>
          <p:nvSpPr>
            <p:cNvPr id="259" name="Google Shape;259;p35"/>
            <p:cNvSpPr/>
            <p:nvPr/>
          </p:nvSpPr>
          <p:spPr>
            <a:xfrm>
              <a:off x="6591476" y="1344366"/>
              <a:ext cx="915900" cy="3219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latin typeface="Times New Roman"/>
                  <a:ea typeface="Times New Roman"/>
                  <a:cs typeface="Times New Roman"/>
                  <a:sym typeface="Times New Roman"/>
                </a:rPr>
                <a:t>softmax</a:t>
              </a:r>
              <a:endParaRPr i="1" baseline="-25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0" name="Google Shape;260;p35"/>
            <p:cNvSpPr/>
            <p:nvPr/>
          </p:nvSpPr>
          <p:spPr>
            <a:xfrm>
              <a:off x="7823715" y="810997"/>
              <a:ext cx="1053436" cy="321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P</a:t>
              </a:r>
              <a:r>
                <a:rPr lang="en" dirty="0"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lang="en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r>
                <a:rPr lang="en-US" i="1" baseline="-25000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t+m</a:t>
              </a:r>
              <a:r>
                <a:rPr lang="en" dirty="0">
                  <a:latin typeface="Times New Roman"/>
                  <a:ea typeface="Times New Roman"/>
                  <a:cs typeface="Times New Roman"/>
                  <a:sym typeface="Times New Roman"/>
                </a:rPr>
                <a:t>|</a:t>
              </a:r>
              <a:r>
                <a:rPr lang="en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r>
                <a:rPr lang="en" i="1" baseline="-25000" dirty="0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lang="en" dirty="0"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1" name="Google Shape;261;p35"/>
            <p:cNvSpPr/>
            <p:nvPr/>
          </p:nvSpPr>
          <p:spPr>
            <a:xfrm>
              <a:off x="6588724" y="783975"/>
              <a:ext cx="941100" cy="3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Times New Roman"/>
                  <a:ea typeface="Times New Roman"/>
                  <a:cs typeface="Times New Roman"/>
                  <a:sym typeface="Times New Roman"/>
                </a:rPr>
                <a:t>...</a:t>
              </a:r>
              <a:endParaRPr b="1" baseline="-25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2" name="Google Shape;262;p35"/>
            <p:cNvSpPr/>
            <p:nvPr/>
          </p:nvSpPr>
          <p:spPr>
            <a:xfrm>
              <a:off x="5264825" y="810997"/>
              <a:ext cx="1059552" cy="321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P</a:t>
              </a:r>
              <a:r>
                <a:rPr lang="en" dirty="0"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lang="en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r>
                <a:rPr lang="en" i="1" baseline="-25000" dirty="0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lang="en" i="1" baseline="-25000" dirty="0">
                  <a:latin typeface="Times New Roman"/>
                  <a:ea typeface="Times New Roman"/>
                  <a:cs typeface="Times New Roman"/>
                  <a:sym typeface="Symbol" panose="05050102010706020507" pitchFamily="18" charset="2"/>
                </a:rPr>
                <a:t></a:t>
              </a:r>
              <a:r>
                <a:rPr lang="en-US" i="1" baseline="-25000" dirty="0">
                  <a:latin typeface="Times New Roman"/>
                  <a:ea typeface="Times New Roman"/>
                  <a:cs typeface="Times New Roman"/>
                  <a:sym typeface="Symbol" panose="05050102010706020507" pitchFamily="18" charset="2"/>
                </a:rPr>
                <a:t>m</a:t>
              </a:r>
              <a:r>
                <a:rPr lang="en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|w</a:t>
              </a:r>
              <a:r>
                <a:rPr lang="en" sz="1800" i="1" baseline="-25000" dirty="0">
                  <a:solidFill>
                    <a:schemeClr val="dk1"/>
                  </a:solidFill>
                  <a:latin typeface="Calibri" panose="020F0502020204030204" pitchFamily="34" charset="0"/>
                  <a:ea typeface="Droid Serif"/>
                  <a:cs typeface="Calibri" panose="020F0502020204030204" pitchFamily="34" charset="0"/>
                  <a:sym typeface="Droid Serif"/>
                </a:rPr>
                <a:t>t</a:t>
              </a:r>
              <a:r>
                <a:rPr lang="en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3" name="Google Shape;263;p35"/>
            <p:cNvSpPr/>
            <p:nvPr/>
          </p:nvSpPr>
          <p:spPr>
            <a:xfrm>
              <a:off x="6492326" y="4450166"/>
              <a:ext cx="1114200" cy="321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r>
                <a:rPr lang="en" i="1" baseline="-25000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endParaRPr i="1" baseline="-25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4" name="Google Shape;264;p35"/>
            <p:cNvSpPr/>
            <p:nvPr/>
          </p:nvSpPr>
          <p:spPr>
            <a:xfrm>
              <a:off x="6775226" y="3059796"/>
              <a:ext cx="548400" cy="321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latin typeface="Times New Roman"/>
                  <a:ea typeface="Times New Roman"/>
                  <a:cs typeface="Times New Roman"/>
                  <a:sym typeface="Times New Roman"/>
                </a:rPr>
                <a:t>h</a:t>
              </a:r>
              <a:r>
                <a:rPr lang="en" i="1" baseline="-25000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endParaRPr i="1" baseline="-25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65" name="Google Shape;265;p35"/>
            <p:cNvCxnSpPr>
              <a:cxnSpLocks/>
              <a:stCxn id="259" idx="0"/>
              <a:endCxn id="260" idx="2"/>
            </p:cNvCxnSpPr>
            <p:nvPr/>
          </p:nvCxnSpPr>
          <p:spPr>
            <a:xfrm flipV="1">
              <a:off x="7049426" y="1132897"/>
              <a:ext cx="1301007" cy="211469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66" name="Google Shape;266;p35"/>
            <p:cNvCxnSpPr>
              <a:cxnSpLocks/>
              <a:stCxn id="259" idx="0"/>
              <a:endCxn id="261" idx="2"/>
            </p:cNvCxnSpPr>
            <p:nvPr/>
          </p:nvCxnSpPr>
          <p:spPr>
            <a:xfrm flipV="1">
              <a:off x="7049426" y="1105875"/>
              <a:ext cx="9848" cy="238491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67" name="Google Shape;267;p35"/>
            <p:cNvCxnSpPr>
              <a:cxnSpLocks/>
              <a:stCxn id="259" idx="0"/>
              <a:endCxn id="262" idx="2"/>
            </p:cNvCxnSpPr>
            <p:nvPr/>
          </p:nvCxnSpPr>
          <p:spPr>
            <a:xfrm flipH="1" flipV="1">
              <a:off x="5794601" y="1132897"/>
              <a:ext cx="1254825" cy="211469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68" name="Google Shape;268;p35"/>
            <p:cNvCxnSpPr>
              <a:cxnSpLocks/>
              <a:stCxn id="263" idx="0"/>
              <a:endCxn id="264" idx="2"/>
            </p:cNvCxnSpPr>
            <p:nvPr/>
          </p:nvCxnSpPr>
          <p:spPr>
            <a:xfrm flipV="1">
              <a:off x="7049426" y="3381696"/>
              <a:ext cx="0" cy="106847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69" name="Google Shape;269;p35"/>
            <p:cNvCxnSpPr>
              <a:cxnSpLocks/>
              <a:stCxn id="264" idx="0"/>
            </p:cNvCxnSpPr>
            <p:nvPr/>
          </p:nvCxnSpPr>
          <p:spPr>
            <a:xfrm flipV="1">
              <a:off x="7049426" y="2196894"/>
              <a:ext cx="0" cy="862902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71" name="Google Shape;271;p35"/>
            <p:cNvSpPr/>
            <p:nvPr/>
          </p:nvSpPr>
          <p:spPr>
            <a:xfrm>
              <a:off x="6363626" y="2364166"/>
              <a:ext cx="1371600" cy="571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r>
                <a:rPr lang="en" i="1" baseline="-25000" dirty="0"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 i="1" baseline="-250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2" name="Google Shape;272;p35"/>
            <p:cNvSpPr/>
            <p:nvPr/>
          </p:nvSpPr>
          <p:spPr>
            <a:xfrm>
              <a:off x="6775226" y="3529591"/>
              <a:ext cx="548400" cy="8313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r>
                <a:rPr lang="en" i="1" baseline="-25000">
                  <a:latin typeface="Times New Roman"/>
                  <a:ea typeface="Times New Roman"/>
                  <a:cs typeface="Times New Roman"/>
                  <a:sym typeface="Times New Roman"/>
                </a:rPr>
                <a:t>I</a:t>
              </a:r>
              <a:endParaRPr i="1" baseline="-25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0" name="Google Shape;270;p35"/>
            <p:cNvSpPr/>
            <p:nvPr/>
          </p:nvSpPr>
          <p:spPr>
            <a:xfrm>
              <a:off x="6334226" y="1874991"/>
              <a:ext cx="1430400" cy="321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endParaRPr i="1" baseline="-250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73" name="Google Shape;273;p35"/>
            <p:cNvCxnSpPr>
              <a:cxnSpLocks/>
              <a:stCxn id="270" idx="0"/>
              <a:endCxn id="259" idx="2"/>
            </p:cNvCxnSpPr>
            <p:nvPr/>
          </p:nvCxnSpPr>
          <p:spPr>
            <a:xfrm flipV="1">
              <a:off x="7049426" y="1666266"/>
              <a:ext cx="0" cy="208725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D367BDDD-B74C-4DD4-9E70-E2BFBB88EDBE}"/>
              </a:ext>
            </a:extLst>
          </p:cNvPr>
          <p:cNvSpPr/>
          <p:nvPr/>
        </p:nvSpPr>
        <p:spPr bwMode="auto">
          <a:xfrm>
            <a:off x="4047744" y="4450166"/>
            <a:ext cx="1974389" cy="337286"/>
          </a:xfrm>
          <a:prstGeom prst="wedgeRoundRectCallout">
            <a:avLst>
              <a:gd name="adj1" fmla="val 68672"/>
              <a:gd name="adj2" fmla="val -35098"/>
              <a:gd name="adj3" fmla="val 16667"/>
            </a:avLst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 hot representation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>
            <a:spLocks noGrp="1"/>
          </p:cNvSpPr>
          <p:nvPr>
            <p:ph type="title"/>
          </p:nvPr>
        </p:nvSpPr>
        <p:spPr>
          <a:xfrm>
            <a:off x="1138844" y="0"/>
            <a:ext cx="7998256" cy="585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w Cen MT Condensed" panose="020B0606020104020203" pitchFamily="34" charset="0"/>
              </a:rPr>
              <a:t>Skip-Gram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279" name="Google Shape;279;p36"/>
          <p:cNvSpPr txBox="1">
            <a:spLocks noGrp="1"/>
          </p:cNvSpPr>
          <p:nvPr>
            <p:ph type="body" idx="1"/>
          </p:nvPr>
        </p:nvSpPr>
        <p:spPr>
          <a:xfrm>
            <a:off x="1080654" y="831300"/>
            <a:ext cx="4628156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h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t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  = w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t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W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I</a:t>
            </a:r>
            <a:r>
              <a:rPr lang="en" i="1" dirty="0">
                <a:ea typeface="Droid Serif"/>
                <a:cs typeface="Calibri" panose="020F0502020204030204" pitchFamily="34" charset="0"/>
                <a:sym typeface="Droid Serif"/>
              </a:rPr>
              <a:t> 	</a:t>
            </a:r>
            <a:r>
              <a:rPr lang="en" dirty="0">
                <a:solidFill>
                  <a:srgbClr val="C00000"/>
                </a:solidFill>
              </a:rPr>
              <a:t>embedding</a:t>
            </a:r>
            <a:r>
              <a:rPr lang="en" dirty="0"/>
              <a:t> of word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w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t</a:t>
            </a:r>
            <a:endParaRPr i="1" dirty="0">
              <a:latin typeface="+mj-lt"/>
              <a:ea typeface="Droid Serif"/>
              <a:cs typeface="Calibri" panose="020F0502020204030204" pitchFamily="34" charset="0"/>
              <a:sym typeface="Droid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z = h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t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W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O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 </a:t>
            </a:r>
            <a:r>
              <a:rPr lang="en" i="1" dirty="0">
                <a:ea typeface="Droid Serif"/>
                <a:cs typeface="Calibri" panose="020F0502020204030204" pitchFamily="34" charset="0"/>
                <a:sym typeface="Droid Serif"/>
              </a:rPr>
              <a:t> 	</a:t>
            </a:r>
            <a:r>
              <a:rPr lang="en-US" i="1" dirty="0" err="1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z</a:t>
            </a:r>
            <a:r>
              <a:rPr lang="en-US" i="1" baseline="-25000" dirty="0" err="1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i</a:t>
            </a:r>
            <a:r>
              <a:rPr lang="en" dirty="0"/>
              <a:t> is the </a:t>
            </a:r>
            <a:r>
              <a:rPr lang="en" dirty="0">
                <a:solidFill>
                  <a:srgbClr val="C00000"/>
                </a:solidFill>
              </a:rPr>
              <a:t>similarity</a:t>
            </a:r>
            <a:r>
              <a:rPr lang="en" dirty="0"/>
              <a:t> of </a:t>
            </a:r>
            <a:r>
              <a:rPr lang="en-US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w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t</a:t>
            </a:r>
            <a:r>
              <a:rPr lang="en" dirty="0"/>
              <a:t> with</a:t>
            </a:r>
            <a:br>
              <a:rPr lang="en" dirty="0"/>
            </a:br>
            <a:r>
              <a:rPr lang="en" dirty="0"/>
              <a:t>		context word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w</a:t>
            </a:r>
            <a:r>
              <a:rPr lang="en-US" i="1" baseline="-25000" dirty="0" err="1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i</a:t>
            </a:r>
            <a:endParaRPr i="1" dirty="0">
              <a:latin typeface="+mj-lt"/>
              <a:ea typeface="Droid Serif"/>
              <a:cs typeface="Calibri" panose="020F0502020204030204" pitchFamily="34" charset="0"/>
              <a:sym typeface="Droid Serif"/>
            </a:endParaRPr>
          </a:p>
          <a:p>
            <a:pPr marL="0" lvl="0" indent="0">
              <a:lnSpc>
                <a:spcPct val="150000"/>
              </a:lnSpc>
              <a:spcBef>
                <a:spcPts val="1600"/>
              </a:spcBef>
              <a:buNone/>
            </a:pPr>
            <a:r>
              <a:rPr lang="en" dirty="0"/>
              <a:t>Softmax converts </a:t>
            </a:r>
            <a:r>
              <a:rPr lang="en-US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z</a:t>
            </a:r>
            <a:r>
              <a:rPr lang="en" dirty="0"/>
              <a:t> to a prob distribution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p</a:t>
            </a:r>
            <a:r>
              <a:rPr lang="en" dirty="0"/>
              <a:t>:</a:t>
            </a:r>
          </a:p>
          <a:p>
            <a:pPr marL="0" lvl="0" indent="0">
              <a:lnSpc>
                <a:spcPct val="150000"/>
              </a:lnSpc>
              <a:spcBef>
                <a:spcPts val="1600"/>
              </a:spcBef>
              <a:buNone/>
            </a:pPr>
            <a:br>
              <a:rPr lang="en" dirty="0"/>
            </a:b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i="1" dirty="0">
              <a:ea typeface="Droid Serif"/>
              <a:cs typeface="Calibri" panose="020F0502020204030204" pitchFamily="34" charset="0"/>
              <a:sym typeface="Droid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i="1" dirty="0">
              <a:ea typeface="Droid Serif"/>
              <a:cs typeface="Calibri" panose="020F0502020204030204" pitchFamily="34" charset="0"/>
              <a:sym typeface="Droid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ea typeface="Droid Serif"/>
              <a:cs typeface="Calibri" panose="020F0502020204030204" pitchFamily="34" charset="0"/>
              <a:sym typeface="Droid Serif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35206A-4B1C-4AD8-97AC-7F0EFDFD7822}"/>
              </a:ext>
            </a:extLst>
          </p:cNvPr>
          <p:cNvGrpSpPr/>
          <p:nvPr/>
        </p:nvGrpSpPr>
        <p:grpSpPr>
          <a:xfrm>
            <a:off x="5285145" y="783975"/>
            <a:ext cx="3612326" cy="3988091"/>
            <a:chOff x="5264825" y="783975"/>
            <a:chExt cx="3612326" cy="3988091"/>
          </a:xfrm>
        </p:grpSpPr>
        <p:sp>
          <p:nvSpPr>
            <p:cNvPr id="20" name="Google Shape;259;p35">
              <a:extLst>
                <a:ext uri="{FF2B5EF4-FFF2-40B4-BE49-F238E27FC236}">
                  <a16:creationId xmlns:a16="http://schemas.microsoft.com/office/drawing/2014/main" id="{275A3A89-1E75-4AAD-972C-820F2798EA13}"/>
                </a:ext>
              </a:extLst>
            </p:cNvPr>
            <p:cNvSpPr/>
            <p:nvPr/>
          </p:nvSpPr>
          <p:spPr>
            <a:xfrm>
              <a:off x="6591476" y="1344366"/>
              <a:ext cx="915900" cy="3219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latin typeface="Times New Roman"/>
                  <a:ea typeface="Times New Roman"/>
                  <a:cs typeface="Times New Roman"/>
                  <a:sym typeface="Times New Roman"/>
                </a:rPr>
                <a:t>softmax</a:t>
              </a:r>
              <a:endParaRPr i="1" baseline="-25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" name="Google Shape;260;p35">
              <a:extLst>
                <a:ext uri="{FF2B5EF4-FFF2-40B4-BE49-F238E27FC236}">
                  <a16:creationId xmlns:a16="http://schemas.microsoft.com/office/drawing/2014/main" id="{B83EF0F1-33F3-4798-9AD7-80CC6F7A5A47}"/>
                </a:ext>
              </a:extLst>
            </p:cNvPr>
            <p:cNvSpPr/>
            <p:nvPr/>
          </p:nvSpPr>
          <p:spPr>
            <a:xfrm>
              <a:off x="7823715" y="810997"/>
              <a:ext cx="1053436" cy="321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P</a:t>
              </a:r>
              <a:r>
                <a:rPr lang="en" dirty="0"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lang="en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r>
                <a:rPr lang="en-US" i="1" baseline="-25000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t+m</a:t>
              </a:r>
              <a:r>
                <a:rPr lang="en" dirty="0">
                  <a:latin typeface="Times New Roman"/>
                  <a:ea typeface="Times New Roman"/>
                  <a:cs typeface="Times New Roman"/>
                  <a:sym typeface="Times New Roman"/>
                </a:rPr>
                <a:t>|</a:t>
              </a:r>
              <a:r>
                <a:rPr lang="en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r>
                <a:rPr lang="en" i="1" baseline="-25000" dirty="0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lang="en" dirty="0"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" name="Google Shape;261;p35">
              <a:extLst>
                <a:ext uri="{FF2B5EF4-FFF2-40B4-BE49-F238E27FC236}">
                  <a16:creationId xmlns:a16="http://schemas.microsoft.com/office/drawing/2014/main" id="{3A6D436D-E814-4109-B082-D5C739AB7197}"/>
                </a:ext>
              </a:extLst>
            </p:cNvPr>
            <p:cNvSpPr/>
            <p:nvPr/>
          </p:nvSpPr>
          <p:spPr>
            <a:xfrm>
              <a:off x="6588724" y="783975"/>
              <a:ext cx="941100" cy="3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Times New Roman"/>
                  <a:ea typeface="Times New Roman"/>
                  <a:cs typeface="Times New Roman"/>
                  <a:sym typeface="Times New Roman"/>
                </a:rPr>
                <a:t>...</a:t>
              </a:r>
              <a:endParaRPr b="1" baseline="-25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" name="Google Shape;262;p35">
              <a:extLst>
                <a:ext uri="{FF2B5EF4-FFF2-40B4-BE49-F238E27FC236}">
                  <a16:creationId xmlns:a16="http://schemas.microsoft.com/office/drawing/2014/main" id="{0B93438C-E44E-480B-A6C0-D32E9C3DD845}"/>
                </a:ext>
              </a:extLst>
            </p:cNvPr>
            <p:cNvSpPr/>
            <p:nvPr/>
          </p:nvSpPr>
          <p:spPr>
            <a:xfrm>
              <a:off x="5264825" y="810997"/>
              <a:ext cx="1059408" cy="321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P</a:t>
              </a:r>
              <a:r>
                <a:rPr lang="en" dirty="0"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lang="en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r>
                <a:rPr lang="en-US" baseline="-25000" dirty="0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lang="en" i="1" baseline="-250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Symbol" panose="05050102010706020507" pitchFamily="18" charset="2"/>
                </a:rPr>
                <a:t></a:t>
              </a:r>
              <a:r>
                <a:rPr lang="en-US" i="1" baseline="-25000" dirty="0"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r>
                <a:rPr lang="en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|w</a:t>
              </a:r>
              <a:r>
                <a:rPr lang="en" sz="1800" i="1" baseline="-25000" dirty="0">
                  <a:solidFill>
                    <a:schemeClr val="dk1"/>
                  </a:solidFill>
                  <a:latin typeface="Calibri" panose="020F0502020204030204" pitchFamily="34" charset="0"/>
                  <a:ea typeface="Droid Serif"/>
                  <a:cs typeface="Calibri" panose="020F0502020204030204" pitchFamily="34" charset="0"/>
                  <a:sym typeface="Droid Serif"/>
                </a:rPr>
                <a:t>t</a:t>
              </a:r>
              <a:r>
                <a:rPr lang="en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" name="Google Shape;263;p35">
              <a:extLst>
                <a:ext uri="{FF2B5EF4-FFF2-40B4-BE49-F238E27FC236}">
                  <a16:creationId xmlns:a16="http://schemas.microsoft.com/office/drawing/2014/main" id="{180EFA63-F15F-4DC8-8B4A-6E1E1EBDEA5E}"/>
                </a:ext>
              </a:extLst>
            </p:cNvPr>
            <p:cNvSpPr/>
            <p:nvPr/>
          </p:nvSpPr>
          <p:spPr>
            <a:xfrm>
              <a:off x="6492326" y="4450166"/>
              <a:ext cx="1114200" cy="321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r>
                <a:rPr lang="en" i="1" baseline="-25000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endParaRPr i="1" baseline="-25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" name="Google Shape;264;p35">
              <a:extLst>
                <a:ext uri="{FF2B5EF4-FFF2-40B4-BE49-F238E27FC236}">
                  <a16:creationId xmlns:a16="http://schemas.microsoft.com/office/drawing/2014/main" id="{D929C098-EDEB-43F8-A8F1-FFD409C21B0A}"/>
                </a:ext>
              </a:extLst>
            </p:cNvPr>
            <p:cNvSpPr/>
            <p:nvPr/>
          </p:nvSpPr>
          <p:spPr>
            <a:xfrm>
              <a:off x="6775226" y="3059796"/>
              <a:ext cx="548400" cy="321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latin typeface="Times New Roman"/>
                  <a:ea typeface="Times New Roman"/>
                  <a:cs typeface="Times New Roman"/>
                  <a:sym typeface="Times New Roman"/>
                </a:rPr>
                <a:t>h</a:t>
              </a:r>
              <a:r>
                <a:rPr lang="en" i="1" baseline="-25000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endParaRPr i="1" baseline="-25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6" name="Google Shape;265;p35">
              <a:extLst>
                <a:ext uri="{FF2B5EF4-FFF2-40B4-BE49-F238E27FC236}">
                  <a16:creationId xmlns:a16="http://schemas.microsoft.com/office/drawing/2014/main" id="{139B890B-D19C-4EE8-A871-5DEA6663EB6E}"/>
                </a:ext>
              </a:extLst>
            </p:cNvPr>
            <p:cNvCxnSpPr>
              <a:cxnSpLocks/>
              <a:stCxn id="20" idx="0"/>
              <a:endCxn id="21" idx="2"/>
            </p:cNvCxnSpPr>
            <p:nvPr/>
          </p:nvCxnSpPr>
          <p:spPr>
            <a:xfrm flipV="1">
              <a:off x="7049426" y="1132897"/>
              <a:ext cx="1301007" cy="211469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7" name="Google Shape;266;p35">
              <a:extLst>
                <a:ext uri="{FF2B5EF4-FFF2-40B4-BE49-F238E27FC236}">
                  <a16:creationId xmlns:a16="http://schemas.microsoft.com/office/drawing/2014/main" id="{2BE9249B-623D-470A-9149-C9ED990AA096}"/>
                </a:ext>
              </a:extLst>
            </p:cNvPr>
            <p:cNvCxnSpPr>
              <a:cxnSpLocks/>
              <a:stCxn id="20" idx="0"/>
              <a:endCxn id="22" idx="2"/>
            </p:cNvCxnSpPr>
            <p:nvPr/>
          </p:nvCxnSpPr>
          <p:spPr>
            <a:xfrm flipV="1">
              <a:off x="7049426" y="1105875"/>
              <a:ext cx="9848" cy="238491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" name="Google Shape;267;p35">
              <a:extLst>
                <a:ext uri="{FF2B5EF4-FFF2-40B4-BE49-F238E27FC236}">
                  <a16:creationId xmlns:a16="http://schemas.microsoft.com/office/drawing/2014/main" id="{1C88F280-6B12-4AC9-A132-144EDD760EA8}"/>
                </a:ext>
              </a:extLst>
            </p:cNvPr>
            <p:cNvCxnSpPr>
              <a:cxnSpLocks/>
              <a:stCxn id="20" idx="0"/>
              <a:endCxn id="23" idx="2"/>
            </p:cNvCxnSpPr>
            <p:nvPr/>
          </p:nvCxnSpPr>
          <p:spPr>
            <a:xfrm flipH="1" flipV="1">
              <a:off x="5794529" y="1132897"/>
              <a:ext cx="1254897" cy="211469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9" name="Google Shape;268;p35">
              <a:extLst>
                <a:ext uri="{FF2B5EF4-FFF2-40B4-BE49-F238E27FC236}">
                  <a16:creationId xmlns:a16="http://schemas.microsoft.com/office/drawing/2014/main" id="{262F87A3-016A-498C-A482-553CCA47B181}"/>
                </a:ext>
              </a:extLst>
            </p:cNvPr>
            <p:cNvCxnSpPr>
              <a:cxnSpLocks/>
              <a:stCxn id="24" idx="0"/>
              <a:endCxn id="25" idx="2"/>
            </p:cNvCxnSpPr>
            <p:nvPr/>
          </p:nvCxnSpPr>
          <p:spPr>
            <a:xfrm flipV="1">
              <a:off x="7049426" y="3381696"/>
              <a:ext cx="0" cy="106847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0" name="Google Shape;269;p35">
              <a:extLst>
                <a:ext uri="{FF2B5EF4-FFF2-40B4-BE49-F238E27FC236}">
                  <a16:creationId xmlns:a16="http://schemas.microsoft.com/office/drawing/2014/main" id="{1F41D64C-CFCC-4476-B204-0C3E09507D43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V="1">
              <a:off x="7049426" y="2196894"/>
              <a:ext cx="0" cy="862902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1" name="Google Shape;271;p35">
              <a:extLst>
                <a:ext uri="{FF2B5EF4-FFF2-40B4-BE49-F238E27FC236}">
                  <a16:creationId xmlns:a16="http://schemas.microsoft.com/office/drawing/2014/main" id="{128F859F-6A0A-4CFC-8377-5804F83A13B1}"/>
                </a:ext>
              </a:extLst>
            </p:cNvPr>
            <p:cNvSpPr/>
            <p:nvPr/>
          </p:nvSpPr>
          <p:spPr>
            <a:xfrm>
              <a:off x="6363626" y="2364166"/>
              <a:ext cx="1371600" cy="571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r>
                <a:rPr lang="en" i="1" baseline="-25000"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 i="1" baseline="-25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" name="Google Shape;272;p35">
              <a:extLst>
                <a:ext uri="{FF2B5EF4-FFF2-40B4-BE49-F238E27FC236}">
                  <a16:creationId xmlns:a16="http://schemas.microsoft.com/office/drawing/2014/main" id="{0B4B3664-899A-4971-A532-A557031BED60}"/>
                </a:ext>
              </a:extLst>
            </p:cNvPr>
            <p:cNvSpPr/>
            <p:nvPr/>
          </p:nvSpPr>
          <p:spPr>
            <a:xfrm>
              <a:off x="6775226" y="3529591"/>
              <a:ext cx="548400" cy="8313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r>
                <a:rPr lang="en" i="1" baseline="-25000">
                  <a:latin typeface="Times New Roman"/>
                  <a:ea typeface="Times New Roman"/>
                  <a:cs typeface="Times New Roman"/>
                  <a:sym typeface="Times New Roman"/>
                </a:rPr>
                <a:t>I</a:t>
              </a:r>
              <a:endParaRPr i="1" baseline="-25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" name="Google Shape;270;p35">
              <a:extLst>
                <a:ext uri="{FF2B5EF4-FFF2-40B4-BE49-F238E27FC236}">
                  <a16:creationId xmlns:a16="http://schemas.microsoft.com/office/drawing/2014/main" id="{2AD38086-F92D-48DC-89D4-5D5D41E331DD}"/>
                </a:ext>
              </a:extLst>
            </p:cNvPr>
            <p:cNvSpPr/>
            <p:nvPr/>
          </p:nvSpPr>
          <p:spPr>
            <a:xfrm>
              <a:off x="6334226" y="1874991"/>
              <a:ext cx="1430400" cy="321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endParaRPr i="1" baseline="-250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4" name="Google Shape;273;p35">
              <a:extLst>
                <a:ext uri="{FF2B5EF4-FFF2-40B4-BE49-F238E27FC236}">
                  <a16:creationId xmlns:a16="http://schemas.microsoft.com/office/drawing/2014/main" id="{D79DB60F-A7B3-41E2-BB36-E25481C8073A}"/>
                </a:ext>
              </a:extLst>
            </p:cNvPr>
            <p:cNvCxnSpPr>
              <a:cxnSpLocks/>
              <a:stCxn id="33" idx="0"/>
              <a:endCxn id="20" idx="2"/>
            </p:cNvCxnSpPr>
            <p:nvPr/>
          </p:nvCxnSpPr>
          <p:spPr>
            <a:xfrm flipV="1">
              <a:off x="7049426" y="1666266"/>
              <a:ext cx="0" cy="208725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1B96C9A-C76E-41E7-8534-2B5BC5890AB7}"/>
                  </a:ext>
                </a:extLst>
              </p:cNvPr>
              <p:cNvSpPr txBox="1"/>
              <p:nvPr/>
            </p:nvSpPr>
            <p:spPr>
              <a:xfrm>
                <a:off x="2965123" y="2607421"/>
                <a:ext cx="1367234" cy="626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1B96C9A-C76E-41E7-8534-2B5BC5890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23" y="2607421"/>
                <a:ext cx="1367234" cy="6265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E7E82-F7AA-411F-B9B8-00AE08A9C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CA1797-457A-478A-BD11-139E0584D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929941"/>
            <a:ext cx="4287211" cy="397067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Lookup the embedded word vector for the center word </a:t>
            </a:r>
            <a:r>
              <a:rPr lang="en-US" i="1" dirty="0" err="1">
                <a:latin typeface="+mj-lt"/>
              </a:rPr>
              <a:t>v</a:t>
            </a:r>
            <a:r>
              <a:rPr lang="en-US" i="1" baseline="-25000" dirty="0" err="1">
                <a:latin typeface="+mj-lt"/>
              </a:rPr>
              <a:t>c</a:t>
            </a:r>
            <a:r>
              <a:rPr lang="en-US" dirty="0">
                <a:latin typeface="+mj-lt"/>
              </a:rPr>
              <a:t> = </a:t>
            </a:r>
            <a:r>
              <a:rPr lang="en-US" i="1" dirty="0">
                <a:latin typeface="+mj-lt"/>
              </a:rPr>
              <a:t>V</a:t>
            </a:r>
            <a:r>
              <a:rPr lang="en-US" dirty="0">
                <a:latin typeface="+mj-lt"/>
              </a:rPr>
              <a:t>[</a:t>
            </a:r>
            <a:r>
              <a:rPr lang="en-US" i="1" dirty="0">
                <a:latin typeface="+mj-lt"/>
              </a:rPr>
              <a:t>c</a:t>
            </a:r>
            <a:r>
              <a:rPr lang="en-US" dirty="0">
                <a:latin typeface="+mj-lt"/>
              </a:rPr>
              <a:t>]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R</a:t>
            </a:r>
            <a:r>
              <a:rPr lang="en-US" i="1" baseline="30000" dirty="0">
                <a:latin typeface="+mj-lt"/>
              </a:rPr>
              <a:t>n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Generate a score vector </a:t>
            </a:r>
            <a:r>
              <a:rPr lang="it-IT" i="1" dirty="0">
                <a:latin typeface="+mj-lt"/>
              </a:rPr>
              <a:t>z</a:t>
            </a:r>
            <a:r>
              <a:rPr lang="it-IT" dirty="0">
                <a:latin typeface="+mj-lt"/>
              </a:rPr>
              <a:t> = </a:t>
            </a:r>
            <a:r>
              <a:rPr lang="it-IT" i="1" dirty="0">
                <a:latin typeface="+mj-lt"/>
              </a:rPr>
              <a:t>v</a:t>
            </a:r>
            <a:r>
              <a:rPr lang="it-IT" i="1" baseline="-25000" dirty="0">
                <a:latin typeface="+mj-lt"/>
              </a:rPr>
              <a:t>c</a:t>
            </a:r>
            <a:r>
              <a:rPr lang="it-IT" i="1" dirty="0">
                <a:latin typeface="+mj-lt"/>
              </a:rPr>
              <a:t>U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Turn the score vector into probabilities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>
                <a:latin typeface="+mj-lt"/>
              </a:rPr>
              <a:t>ŷ</a:t>
            </a:r>
            <a:r>
              <a:rPr lang="en-US" dirty="0">
                <a:latin typeface="+mj-lt"/>
              </a:rPr>
              <a:t> = </a:t>
            </a:r>
            <a:r>
              <a:rPr lang="en-US" dirty="0" err="1">
                <a:latin typeface="+mj-lt"/>
              </a:rPr>
              <a:t>softmax</a:t>
            </a:r>
            <a:r>
              <a:rPr lang="en-US" dirty="0">
                <a:latin typeface="+mj-lt"/>
              </a:rPr>
              <a:t>(</a:t>
            </a:r>
            <a:r>
              <a:rPr lang="en-US" i="1" dirty="0">
                <a:latin typeface="+mj-lt"/>
              </a:rPr>
              <a:t>z</a:t>
            </a:r>
            <a:r>
              <a:rPr lang="en-US" dirty="0">
                <a:latin typeface="+mj-lt"/>
              </a:rPr>
              <a:t>)</a:t>
            </a:r>
          </a:p>
          <a:p>
            <a:pPr marL="0" lvl="0" indent="0">
              <a:buNone/>
            </a:pPr>
            <a:r>
              <a:rPr lang="cy-GB" i="1" dirty="0">
                <a:latin typeface="+mj-lt"/>
              </a:rPr>
              <a:t>ŷ</a:t>
            </a:r>
            <a:r>
              <a:rPr lang="en-US" i="1" baseline="-25000" dirty="0" err="1">
                <a:latin typeface="+mj-lt"/>
              </a:rPr>
              <a:t>c</a:t>
            </a:r>
            <a:r>
              <a:rPr lang="en-US" i="1" baseline="-25000" dirty="0" err="1">
                <a:latin typeface="+mj-lt"/>
                <a:sym typeface="Symbol" panose="05050102010706020507" pitchFamily="18" charset="2"/>
              </a:rPr>
              <a:t></a:t>
            </a:r>
            <a:r>
              <a:rPr lang="en-US" i="1" baseline="-25000" dirty="0" err="1">
                <a:latin typeface="+mj-lt"/>
              </a:rPr>
              <a:t>m</a:t>
            </a:r>
            <a:r>
              <a:rPr lang="en-US" dirty="0"/>
              <a:t>,…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cy-GB" i="1" dirty="0">
                <a:solidFill>
                  <a:srgbClr val="000000"/>
                </a:solidFill>
                <a:latin typeface="Times New Roman"/>
              </a:rPr>
              <a:t>ŷ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</a:rPr>
              <a:t>c</a:t>
            </a:r>
            <a:r>
              <a:rPr lang="en-US" i="1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 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cy-GB" i="1" dirty="0">
                <a:solidFill>
                  <a:srgbClr val="000000"/>
                </a:solidFill>
                <a:latin typeface="Times New Roman"/>
              </a:rPr>
              <a:t>ŷ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</a:rPr>
              <a:t>c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</a:rPr>
              <a:t>+1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, … , </a:t>
            </a:r>
            <a:r>
              <a:rPr lang="cy-GB" i="1" dirty="0">
                <a:solidFill>
                  <a:srgbClr val="000000"/>
                </a:solidFill>
                <a:latin typeface="Times New Roman"/>
              </a:rPr>
              <a:t>ŷ</a:t>
            </a:r>
            <a:r>
              <a:rPr lang="en-US" i="1" baseline="-25000" dirty="0" err="1">
                <a:solidFill>
                  <a:srgbClr val="000000"/>
                </a:solidFill>
                <a:latin typeface="Times New Roman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Times New Roman"/>
              </a:rPr>
              <a:t>+</a:t>
            </a:r>
            <a:r>
              <a:rPr lang="en-US" i="1" baseline="-25000" dirty="0" err="1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dirty="0"/>
              <a:t>are estimates of the probabilities of observing each context word</a:t>
            </a:r>
          </a:p>
          <a:p>
            <a:pPr marL="0" indent="0">
              <a:buNone/>
            </a:pPr>
            <a:r>
              <a:rPr lang="en-US" dirty="0"/>
              <a:t>These should match the true probabilities which is:</a:t>
            </a:r>
          </a:p>
          <a:p>
            <a:pPr marL="0" indent="0" algn="ctr">
              <a:buNone/>
            </a:pPr>
            <a:r>
              <a:rPr lang="en-US" i="1" dirty="0">
                <a:latin typeface="+mj-lt"/>
              </a:rPr>
              <a:t>y</a:t>
            </a:r>
            <a:r>
              <a:rPr lang="en-US" baseline="30000" dirty="0">
                <a:latin typeface="+mj-lt"/>
              </a:rPr>
              <a:t>(</a:t>
            </a:r>
            <a:r>
              <a:rPr lang="en-US" i="1" baseline="30000" dirty="0" err="1">
                <a:latin typeface="+mj-lt"/>
              </a:rPr>
              <a:t>c</a:t>
            </a:r>
            <a:r>
              <a:rPr lang="en-US" i="1" baseline="30000" dirty="0" err="1">
                <a:latin typeface="+mj-lt"/>
                <a:sym typeface="Symbol" panose="05050102010706020507" pitchFamily="18" charset="2"/>
              </a:rPr>
              <a:t></a:t>
            </a:r>
            <a:r>
              <a:rPr lang="en-US" i="1" baseline="30000" dirty="0" err="1">
                <a:latin typeface="+mj-lt"/>
              </a:rPr>
              <a:t>m</a:t>
            </a:r>
            <a:r>
              <a:rPr lang="en-US" baseline="30000" dirty="0">
                <a:latin typeface="+mj-lt"/>
              </a:rPr>
              <a:t>)</a:t>
            </a:r>
            <a:r>
              <a:rPr lang="en-US" dirty="0">
                <a:latin typeface="+mj-lt"/>
              </a:rPr>
              <a:t>, …, </a:t>
            </a:r>
            <a:r>
              <a:rPr lang="en-US" i="1" dirty="0">
                <a:latin typeface="+mj-lt"/>
              </a:rPr>
              <a:t>y</a:t>
            </a:r>
            <a:r>
              <a:rPr lang="en-US" baseline="30000" dirty="0">
                <a:latin typeface="+mj-lt"/>
              </a:rPr>
              <a:t>(</a:t>
            </a:r>
            <a:r>
              <a:rPr lang="en-US" i="1" baseline="30000" dirty="0">
                <a:latin typeface="+mj-lt"/>
              </a:rPr>
              <a:t>c</a:t>
            </a:r>
            <a:r>
              <a:rPr lang="en-US" i="1" baseline="30000" dirty="0">
                <a:sym typeface="Symbol" panose="05050102010706020507" pitchFamily="18" charset="2"/>
              </a:rPr>
              <a:t> </a:t>
            </a:r>
            <a:r>
              <a:rPr lang="en-US" baseline="30000" dirty="0">
                <a:latin typeface="+mj-lt"/>
              </a:rPr>
              <a:t>1)</a:t>
            </a:r>
            <a:r>
              <a:rPr lang="en-US" dirty="0">
                <a:latin typeface="+mj-lt"/>
              </a:rPr>
              <a:t>, </a:t>
            </a:r>
            <a:r>
              <a:rPr lang="en-US" i="1" dirty="0">
                <a:latin typeface="+mj-lt"/>
              </a:rPr>
              <a:t>y</a:t>
            </a:r>
            <a:r>
              <a:rPr lang="en-US" baseline="30000" dirty="0">
                <a:latin typeface="+mj-lt"/>
              </a:rPr>
              <a:t>(</a:t>
            </a:r>
            <a:r>
              <a:rPr lang="en-US" i="1" baseline="30000" dirty="0">
                <a:latin typeface="+mj-lt"/>
              </a:rPr>
              <a:t>c</a:t>
            </a:r>
            <a:r>
              <a:rPr lang="en-US" baseline="30000" dirty="0">
                <a:latin typeface="+mj-lt"/>
              </a:rPr>
              <a:t>+1)</a:t>
            </a:r>
            <a:r>
              <a:rPr lang="en-US" dirty="0">
                <a:latin typeface="+mj-lt"/>
              </a:rPr>
              <a:t>, … , </a:t>
            </a:r>
            <a:r>
              <a:rPr lang="en-US" i="1" dirty="0">
                <a:latin typeface="+mj-lt"/>
              </a:rPr>
              <a:t>y</a:t>
            </a:r>
            <a:r>
              <a:rPr lang="en-US" baseline="30000" dirty="0">
                <a:latin typeface="+mj-lt"/>
              </a:rPr>
              <a:t>(</a:t>
            </a:r>
            <a:r>
              <a:rPr lang="en-US" i="1" baseline="30000" dirty="0" err="1">
                <a:latin typeface="+mj-lt"/>
              </a:rPr>
              <a:t>c</a:t>
            </a:r>
            <a:r>
              <a:rPr lang="en-US" baseline="30000" dirty="0" err="1">
                <a:latin typeface="+mj-lt"/>
              </a:rPr>
              <a:t>+</a:t>
            </a:r>
            <a:r>
              <a:rPr lang="en-US" i="1" baseline="30000" dirty="0" err="1">
                <a:latin typeface="+mj-lt"/>
              </a:rPr>
              <a:t>m</a:t>
            </a:r>
            <a:r>
              <a:rPr lang="en-US" baseline="30000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en-US" dirty="0"/>
              <a:t>the one hot vectors of the actual output.</a:t>
            </a:r>
          </a:p>
        </p:txBody>
      </p:sp>
    </p:spTree>
    <p:extLst>
      <p:ext uri="{BB962C8B-B14F-4D97-AF65-F5344CB8AC3E}">
        <p14:creationId xmlns:p14="http://schemas.microsoft.com/office/powerpoint/2010/main" val="24132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64B2C-C39A-48D5-AC1A-703DFFD9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D922A-F1D8-406B-843C-B39FD274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995" y="778934"/>
            <a:ext cx="7200900" cy="7237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Iterate through each word of the whole corpus</a:t>
            </a:r>
          </a:p>
          <a:p>
            <a:pPr marL="0" indent="0">
              <a:buNone/>
            </a:pPr>
            <a:r>
              <a:rPr lang="en-US" dirty="0"/>
              <a:t>Predict surrounding words using word vectors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93A1D-1806-40E2-84E0-7F7BC61B2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107" y="1502709"/>
            <a:ext cx="5942085" cy="14888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CB73B0-891B-42ED-97B8-7739EC2B5EA0}"/>
              </a:ext>
            </a:extLst>
          </p:cNvPr>
          <p:cNvSpPr/>
          <p:nvPr/>
        </p:nvSpPr>
        <p:spPr>
          <a:xfrm>
            <a:off x="2184400" y="2991554"/>
            <a:ext cx="1879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outside context words</a:t>
            </a:r>
          </a:p>
          <a:p>
            <a:r>
              <a:rPr lang="en-US" sz="1400" dirty="0">
                <a:latin typeface="Calibri" panose="020F0502020204030204" pitchFamily="34" charset="0"/>
              </a:rPr>
              <a:t>in window of size 2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E30946-741D-424F-9230-E7947E58671B}"/>
              </a:ext>
            </a:extLst>
          </p:cNvPr>
          <p:cNvSpPr/>
          <p:nvPr/>
        </p:nvSpPr>
        <p:spPr>
          <a:xfrm>
            <a:off x="5136445" y="2985659"/>
            <a:ext cx="1879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outside context words</a:t>
            </a:r>
          </a:p>
          <a:p>
            <a:r>
              <a:rPr lang="en-US" sz="1400" dirty="0">
                <a:latin typeface="Calibri" panose="020F0502020204030204" pitchFamily="34" charset="0"/>
              </a:rPr>
              <a:t>in window of size 2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6F7D87-2BEB-4399-8347-2B1D3C051442}"/>
              </a:ext>
            </a:extLst>
          </p:cNvPr>
          <p:cNvSpPr/>
          <p:nvPr/>
        </p:nvSpPr>
        <p:spPr>
          <a:xfrm>
            <a:off x="4064002" y="3004246"/>
            <a:ext cx="1072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center word</a:t>
            </a:r>
          </a:p>
          <a:p>
            <a:r>
              <a:rPr lang="en-US" sz="1400" dirty="0">
                <a:latin typeface="Calibri" panose="020F0502020204030204" pitchFamily="34" charset="0"/>
              </a:rPr>
              <a:t>at position t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15BAEE-A5D5-443B-97CA-FF325E765DB7}"/>
                  </a:ext>
                </a:extLst>
              </p:cNvPr>
              <p:cNvSpPr txBox="1"/>
              <p:nvPr/>
            </p:nvSpPr>
            <p:spPr>
              <a:xfrm>
                <a:off x="2628313" y="3715329"/>
                <a:ext cx="3632726" cy="860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15BAEE-A5D5-443B-97CA-FF325E765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313" y="3715329"/>
                <a:ext cx="3632726" cy="860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987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151F-571D-411B-B059-9F24B6AB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Word2Vec: Objective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06F35-2292-41EA-B16F-096140F7B5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each position </a:t>
                </a:r>
                <a:r>
                  <a:rPr lang="en-US" i="1" dirty="0">
                    <a:latin typeface="+mj-lt"/>
                  </a:rPr>
                  <a:t>t</a:t>
                </a:r>
                <a:r>
                  <a:rPr lang="en-US" dirty="0">
                    <a:latin typeface="+mj-lt"/>
                  </a:rPr>
                  <a:t> = 1,…, </a:t>
                </a:r>
                <a:r>
                  <a:rPr lang="en-US" i="1" dirty="0">
                    <a:latin typeface="+mj-lt"/>
                  </a:rPr>
                  <a:t>T</a:t>
                </a:r>
                <a:r>
                  <a:rPr lang="en-US" dirty="0"/>
                  <a:t>, predict context words within a window of fixed size </a:t>
                </a:r>
                <a:r>
                  <a:rPr lang="en-US" i="1" dirty="0">
                    <a:latin typeface="+mj-lt"/>
                  </a:rPr>
                  <a:t>m</a:t>
                </a:r>
                <a:r>
                  <a:rPr lang="en-US" dirty="0"/>
                  <a:t>, given center word </a:t>
                </a:r>
                <a:r>
                  <a:rPr lang="en-US" dirty="0">
                    <a:latin typeface="+mj-lt"/>
                  </a:rPr>
                  <a:t>w</a:t>
                </a:r>
                <a:r>
                  <a:rPr lang="en-US" baseline="-25000" dirty="0">
                    <a:latin typeface="+mj-lt"/>
                  </a:rPr>
                  <a:t>t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𝐿𝑖𝑘𝑒𝑙𝑖h𝑜𝑜𝑑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≠0</m:t>
                                  </m:r>
                                </m:e>
                              </m:eqAr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objective function </a:t>
                </a:r>
                <a:r>
                  <a:rPr lang="en-US" i="1" dirty="0">
                    <a:latin typeface="+mj-lt"/>
                  </a:rPr>
                  <a:t>J</a:t>
                </a:r>
                <a:r>
                  <a:rPr lang="en-US" dirty="0">
                    <a:latin typeface="+mj-lt"/>
                  </a:rPr>
                  <a:t>(</a:t>
                </a:r>
                <a:r>
                  <a:rPr lang="en-US" i="1" dirty="0">
                    <a:latin typeface="+mj-lt"/>
                    <a:sym typeface="Symbol" panose="05050102010706020507" pitchFamily="18" charset="2"/>
                  </a:rPr>
                  <a:t></a:t>
                </a:r>
                <a:r>
                  <a:rPr lang="en-US" dirty="0">
                    <a:latin typeface="+mj-lt"/>
                  </a:rPr>
                  <a:t>)</a:t>
                </a:r>
                <a:r>
                  <a:rPr lang="en-US" dirty="0"/>
                  <a:t> is the (average) negative log likelihood: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≠0</m:t>
                                  </m:r>
                                </m:e>
                              </m:eqAr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06F35-2292-41EA-B16F-096140F7B5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0.761%" t="-1.229%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097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586F-03BF-462E-9168-181994BD7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 Objective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D412C-90ED-467A-8EEB-0E5D421A6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Use two </a:t>
            </a:r>
            <a:r>
              <a:rPr lang="en-US" b="1" dirty="0">
                <a:solidFill>
                  <a:srgbClr val="C00000"/>
                </a:solidFill>
              </a:rPr>
              <a:t>vectors</a:t>
            </a:r>
            <a:r>
              <a:rPr lang="en-US" dirty="0"/>
              <a:t> per word </a:t>
            </a:r>
            <a:r>
              <a:rPr lang="en-US" i="1" dirty="0">
                <a:latin typeface="+mj-lt"/>
              </a:rPr>
              <a:t>w</a:t>
            </a:r>
            <a:r>
              <a:rPr lang="en-US" dirty="0"/>
              <a:t>:</a:t>
            </a:r>
          </a:p>
          <a:p>
            <a:r>
              <a:rPr lang="en-US" i="1" dirty="0" err="1">
                <a:latin typeface="+mj-lt"/>
              </a:rPr>
              <a:t>v</a:t>
            </a:r>
            <a:r>
              <a:rPr lang="en-US" i="1" baseline="-25000" dirty="0" err="1">
                <a:latin typeface="+mj-lt"/>
              </a:rPr>
              <a:t>w</a:t>
            </a:r>
            <a:r>
              <a:rPr lang="en-US" dirty="0"/>
              <a:t> when </a:t>
            </a:r>
            <a:r>
              <a:rPr lang="en-US" i="1" dirty="0">
                <a:latin typeface="+mj-lt"/>
              </a:rPr>
              <a:t>w</a:t>
            </a:r>
            <a:r>
              <a:rPr lang="en-US" i="1" dirty="0"/>
              <a:t> </a:t>
            </a:r>
            <a:r>
              <a:rPr lang="en-US" dirty="0"/>
              <a:t>is a center word</a:t>
            </a:r>
          </a:p>
          <a:p>
            <a:r>
              <a:rPr lang="en-US" i="1" dirty="0" err="1">
                <a:latin typeface="+mj-lt"/>
              </a:rPr>
              <a:t>u</a:t>
            </a:r>
            <a:r>
              <a:rPr lang="en-US" i="1" baseline="-25000" dirty="0" err="1">
                <a:latin typeface="+mj-lt"/>
              </a:rPr>
              <a:t>w</a:t>
            </a:r>
            <a:r>
              <a:rPr lang="en-US" dirty="0"/>
              <a:t> when </a:t>
            </a:r>
            <a:r>
              <a:rPr lang="en-US" i="1" dirty="0">
                <a:latin typeface="+mj-lt"/>
              </a:rPr>
              <a:t>w</a:t>
            </a:r>
            <a:r>
              <a:rPr lang="en-US" i="1" dirty="0"/>
              <a:t> </a:t>
            </a:r>
            <a:r>
              <a:rPr lang="en-US" dirty="0"/>
              <a:t>is a context word</a:t>
            </a:r>
          </a:p>
          <a:p>
            <a:pPr marL="0" indent="0">
              <a:buNone/>
            </a:pPr>
            <a:r>
              <a:rPr lang="en-US" dirty="0"/>
              <a:t>For a center word </a:t>
            </a:r>
            <a:r>
              <a:rPr lang="en-US" i="1" dirty="0">
                <a:latin typeface="+mj-lt"/>
              </a:rPr>
              <a:t>c</a:t>
            </a:r>
            <a:r>
              <a:rPr lang="en-US" i="1" dirty="0"/>
              <a:t> </a:t>
            </a:r>
            <a:r>
              <a:rPr lang="en-US" dirty="0"/>
              <a:t>and a context word </a:t>
            </a:r>
            <a:r>
              <a:rPr lang="en-US" i="1" dirty="0">
                <a:latin typeface="+mj-lt"/>
              </a:rPr>
              <a:t>o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38D76F-8439-4974-90F9-B2A834F761D3}"/>
                  </a:ext>
                </a:extLst>
              </p:cNvPr>
              <p:cNvSpPr txBox="1"/>
              <p:nvPr/>
            </p:nvSpPr>
            <p:spPr>
              <a:xfrm>
                <a:off x="2965123" y="2607421"/>
                <a:ext cx="2360646" cy="658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38D76F-8439-4974-90F9-B2A834F76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23" y="2607421"/>
                <a:ext cx="2360646" cy="6580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31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972588" y="0"/>
            <a:ext cx="8164511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w Cen MT Condensed" panose="020B0606020104020203" pitchFamily="34" charset="0"/>
              </a:rPr>
              <a:t>Problem with Lexica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972588" y="831300"/>
            <a:ext cx="7859712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Imperfect</a:t>
            </a:r>
          </a:p>
          <a:p>
            <a:pPr lvl="1" indent="-368300">
              <a:spcBef>
                <a:spcPts val="0"/>
              </a:spcBef>
              <a:buSzPts val="2200"/>
              <a:buFont typeface="Calibri"/>
              <a:buChar char="●"/>
            </a:pPr>
            <a:r>
              <a:rPr lang="en" sz="2050" dirty="0">
                <a:latin typeface="Calibri"/>
                <a:ea typeface="Calibri"/>
                <a:cs typeface="Calibri"/>
                <a:sym typeface="Calibri"/>
              </a:rPr>
              <a:t>e.g. “proficient” is listed as a synonym for “good”.</a:t>
            </a:r>
            <a:br>
              <a:rPr lang="en" sz="205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2050" dirty="0">
                <a:latin typeface="Calibri"/>
                <a:ea typeface="Calibri"/>
                <a:cs typeface="Calibri"/>
                <a:sym typeface="Calibri"/>
              </a:rPr>
              <a:t>Correct only in some contexts.</a:t>
            </a:r>
            <a:r>
              <a:rPr lang="en" sz="2050" dirty="0">
                <a:latin typeface="Arial"/>
                <a:ea typeface="Arial"/>
                <a:cs typeface="Arial"/>
                <a:sym typeface="Arial"/>
              </a:rPr>
              <a:t>					</a:t>
            </a:r>
            <a:endParaRPr sz="205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Missing new meanings of words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e.g. wicked, badass, nifty, wizard, genius, ninja, bombest</a:t>
            </a:r>
            <a:br>
              <a:rPr lang="en" sz="2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Impossible to keep up-to-date!</a:t>
            </a:r>
            <a:r>
              <a:rPr lang="en" sz="2200" dirty="0">
                <a:latin typeface="Arial"/>
                <a:ea typeface="Arial"/>
                <a:cs typeface="Arial"/>
                <a:sym typeface="Arial"/>
              </a:rPr>
              <a:t>				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Subjective</a:t>
            </a:r>
            <a:r>
              <a:rPr lang="en" sz="2200" dirty="0">
                <a:latin typeface="Arial"/>
                <a:ea typeface="Arial"/>
                <a:cs typeface="Arial"/>
                <a:sym typeface="Arial"/>
              </a:rPr>
              <a:t>		 								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Require human labor to create and adapt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Hard to compute accurate word similarity</a:t>
            </a:r>
            <a:endParaRPr sz="2200" dirty="0"/>
          </a:p>
        </p:txBody>
      </p:sp>
      <p:sp>
        <p:nvSpPr>
          <p:cNvPr id="86" name="Google Shape;86;p16"/>
          <p:cNvSpPr txBox="1"/>
          <p:nvPr/>
        </p:nvSpPr>
        <p:spPr>
          <a:xfrm>
            <a:off x="702093" y="4922100"/>
            <a:ext cx="2718600" cy="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 panose="020F0502020204030204" pitchFamily="34" charset="0"/>
                <a:cs typeface="Calibri" panose="020F0502020204030204" pitchFamily="34" charset="0"/>
              </a:rPr>
              <a:t>Slide by R. Socher</a:t>
            </a:r>
            <a:endParaRPr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585FD-FF88-4958-B340-BD00CDDC6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Word2Vect Prediction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84031-9502-4085-A09F-8D47D66D6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929941"/>
            <a:ext cx="7246620" cy="39706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i="1" dirty="0" err="1">
                <a:solidFill>
                  <a:srgbClr val="C00000"/>
                </a:solidFill>
                <a:hlinkClick r:id="rId2"/>
              </a:rPr>
              <a:t>softmax</a:t>
            </a:r>
            <a:r>
              <a:rPr lang="en-US" dirty="0">
                <a:hlinkClick r:id="rId2"/>
              </a:rPr>
              <a:t> function</a:t>
            </a:r>
            <a:r>
              <a:rPr lang="en-US" dirty="0"/>
              <a:t> maps arbitrary values </a:t>
            </a:r>
            <a:r>
              <a:rPr lang="en-US" i="1" dirty="0">
                <a:latin typeface="+mj-lt"/>
              </a:rPr>
              <a:t>x</a:t>
            </a:r>
            <a:r>
              <a:rPr lang="en-US" i="1" baseline="-25000" dirty="0">
                <a:latin typeface="+mj-lt"/>
              </a:rPr>
              <a:t>i</a:t>
            </a:r>
            <a:r>
              <a:rPr lang="en-US" dirty="0"/>
              <a:t> to a </a:t>
            </a:r>
            <a:r>
              <a:rPr lang="en-US" dirty="0">
                <a:solidFill>
                  <a:srgbClr val="C00000"/>
                </a:solidFill>
              </a:rPr>
              <a:t>probability distribution</a:t>
            </a:r>
            <a:r>
              <a:rPr lang="en-US" dirty="0"/>
              <a:t> </a:t>
            </a:r>
            <a:r>
              <a:rPr lang="en-US" i="1" dirty="0">
                <a:latin typeface="+mj-lt"/>
              </a:rPr>
              <a:t>p</a:t>
            </a:r>
            <a:r>
              <a:rPr lang="en-US" i="1" baseline="-25000" dirty="0">
                <a:latin typeface="+mj-lt"/>
              </a:rPr>
              <a:t>i</a:t>
            </a:r>
          </a:p>
          <a:p>
            <a:r>
              <a:rPr lang="en-US" dirty="0"/>
              <a:t>“max” because amplifies probability of largest 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</a:rPr>
              <a:t>i</a:t>
            </a:r>
            <a:endParaRPr lang="en-US" dirty="0"/>
          </a:p>
          <a:p>
            <a:r>
              <a:rPr lang="en-US" dirty="0"/>
              <a:t>“soft” because still assigns some probability to smaller 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</a:rPr>
              <a:t>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Frequently used in Deep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882229-73A1-4490-BF1E-995B40066A06}"/>
                  </a:ext>
                </a:extLst>
              </p:cNvPr>
              <p:cNvSpPr txBox="1"/>
              <p:nvPr/>
            </p:nvSpPr>
            <p:spPr>
              <a:xfrm>
                <a:off x="3455419" y="882443"/>
                <a:ext cx="2668423" cy="539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882229-73A1-4490-BF1E-995B40066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419" y="882443"/>
                <a:ext cx="2668423" cy="5392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98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CustomShape 1"/>
          <p:cNvSpPr/>
          <p:nvPr/>
        </p:nvSpPr>
        <p:spPr>
          <a:xfrm>
            <a:off x="1435860" y="0"/>
            <a:ext cx="7711740" cy="5643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9120" tIns="34560" rIns="69120" bIns="34560" anchor="ctr"/>
          <a:lstStyle/>
          <a:p>
            <a:pPr>
              <a:lnSpc>
                <a:spcPct val="100000"/>
              </a:lnSpc>
            </a:pPr>
            <a:r>
              <a:rPr lang="en-CA" sz="3300" u="sng" spc="-1" dirty="0">
                <a:solidFill>
                  <a:srgbClr val="0000FF"/>
                </a:solidFill>
                <a:latin typeface="Tw Cen MT Condensed"/>
                <a:ea typeface="DejaVu Sans"/>
                <a:hlinkClick r:id="rId2"/>
              </a:rPr>
              <a:t>Word Embeddings</a:t>
            </a:r>
            <a:r>
              <a:rPr lang="en-CA" sz="3300" u="sng" spc="-1" dirty="0">
                <a:solidFill>
                  <a:srgbClr val="0000FF"/>
                </a:solidFill>
                <a:latin typeface="Tw Cen MT Condensed"/>
                <a:ea typeface="DejaVu Sans"/>
              </a:rPr>
              <a:t> (http://tanl.di.unipi.it/embeddings/)</a:t>
            </a:r>
            <a:endParaRPr lang="en-CA" sz="3300" spc="-1" dirty="0">
              <a:latin typeface="Arial"/>
            </a:endParaRPr>
          </a:p>
        </p:txBody>
      </p:sp>
      <p:sp>
        <p:nvSpPr>
          <p:cNvPr id="1359" name="CustomShape 2"/>
          <p:cNvSpPr/>
          <p:nvPr/>
        </p:nvSpPr>
        <p:spPr>
          <a:xfrm>
            <a:off x="1688310" y="4106430"/>
            <a:ext cx="6310710" cy="3861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r>
              <a:rPr lang="en-CA" sz="2100" spc="-1" dirty="0">
                <a:solidFill>
                  <a:srgbClr val="000000"/>
                </a:solidFill>
                <a:ea typeface="MS PGothic"/>
              </a:rPr>
              <a:t>neighboring </a:t>
            </a:r>
            <a:r>
              <a:rPr lang="en-CA" sz="2100" spc="-1" dirty="0">
                <a:solidFill>
                  <a:srgbClr val="000000"/>
                </a:solidFill>
                <a:latin typeface="Arial"/>
                <a:ea typeface="MS PGothic"/>
              </a:rPr>
              <a:t>words </a:t>
            </a:r>
            <a:r>
              <a:rPr lang="en-CA" sz="2100" spc="-1" dirty="0">
                <a:solidFill>
                  <a:srgbClr val="FF0000"/>
                </a:solidFill>
                <a:latin typeface="Arial"/>
                <a:ea typeface="MS PGothic"/>
              </a:rPr>
              <a:t>are</a:t>
            </a:r>
            <a:r>
              <a:rPr lang="en-CA" sz="2100" spc="-1" dirty="0">
                <a:solidFill>
                  <a:srgbClr val="000000"/>
                </a:solidFill>
                <a:latin typeface="Arial"/>
                <a:ea typeface="MS PGothic"/>
              </a:rPr>
              <a:t> semantically related</a:t>
            </a:r>
            <a:endParaRPr lang="en-CA" sz="2100" spc="-1" dirty="0">
              <a:latin typeface="Arial"/>
            </a:endParaRP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514D86EB-0FEF-40DE-B800-9AD439E15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5860531"/>
              </p:ext>
            </p:extLst>
          </p:nvPr>
        </p:nvGraphicFramePr>
        <p:xfrm>
          <a:off x="1250074" y="962816"/>
          <a:ext cx="7187181" cy="29489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97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81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FRANCE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454</a:t>
                      </a:r>
                      <a:endParaRPr lang="en-CA" sz="1200" b="0" strike="noStrike" spc="-1" dirty="0">
                        <a:latin typeface="+mj-lt"/>
                      </a:endParaRPr>
                    </a:p>
                  </a:txBody>
                  <a:tcPr marL="27000" marR="2700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JESUS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1973</a:t>
                      </a:r>
                      <a:endParaRPr lang="en-CA" sz="1200" b="0" strike="noStrike" spc="-1" dirty="0">
                        <a:latin typeface="+mj-lt"/>
                      </a:endParaRPr>
                    </a:p>
                  </a:txBody>
                  <a:tcPr marL="27000" marR="2700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XBOX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6909</a:t>
                      </a:r>
                      <a:endParaRPr lang="en-CA" sz="1200" b="0" strike="noStrike" spc="-1" dirty="0">
                        <a:latin typeface="+mj-lt"/>
                      </a:endParaRPr>
                    </a:p>
                  </a:txBody>
                  <a:tcPr marL="27000" marR="2700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REDDISH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11724</a:t>
                      </a:r>
                      <a:endParaRPr lang="en-CA" sz="1200" b="0" strike="noStrike" spc="-1" dirty="0">
                        <a:latin typeface="+mj-lt"/>
                      </a:endParaRPr>
                    </a:p>
                  </a:txBody>
                  <a:tcPr marL="27000" marR="2700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SCRATCHED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29869</a:t>
                      </a:r>
                      <a:endParaRPr lang="en-CA" sz="1200" b="0" strike="noStrike" spc="-1" dirty="0">
                        <a:latin typeface="+mj-lt"/>
                      </a:endParaRPr>
                    </a:p>
                  </a:txBody>
                  <a:tcPr marL="27000" marR="2700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MEGABITS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strike="noStrike" spc="-1" dirty="0">
                          <a:latin typeface="+mj-lt"/>
                        </a:rPr>
                        <a:t>87025</a:t>
                      </a:r>
                      <a:endParaRPr lang="en-CA" sz="1200" b="0" strike="noStrike" spc="-1" dirty="0">
                        <a:latin typeface="+mj-lt"/>
                      </a:endParaRPr>
                    </a:p>
                  </a:txBody>
                  <a:tcPr marL="27000" marR="2700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AUSTRIA</a:t>
                      </a:r>
                    </a:p>
                  </a:txBody>
                  <a:tcPr marL="27000" marR="2700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GOD</a:t>
                      </a:r>
                    </a:p>
                  </a:txBody>
                  <a:tcPr marL="27000" marR="2700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AMIGA</a:t>
                      </a:r>
                    </a:p>
                  </a:txBody>
                  <a:tcPr marL="27000" marR="2700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GREENISH</a:t>
                      </a:r>
                    </a:p>
                  </a:txBody>
                  <a:tcPr marL="27000" marR="2700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NAILED</a:t>
                      </a:r>
                    </a:p>
                  </a:txBody>
                  <a:tcPr marL="27000" marR="2700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OCTETS</a:t>
                      </a:r>
                    </a:p>
                  </a:txBody>
                  <a:tcPr marL="27000" marR="2700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BELGIUM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SATI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PLAYSTATION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BLUISH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SMASHED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MB/S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GERMANY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CHRIST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MSX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PINKISH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PUNSHED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BITS/S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ITALY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SATAN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IPOD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PURPLISH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POPPED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BAUD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GREECE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KALI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SEGA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BROWNISH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CRIMPED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CARATS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SWEDEN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INDRA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100" b="0" strike="noStrike" spc="-1" dirty="0">
                          <a:latin typeface="+mj-lt"/>
                        </a:rPr>
                        <a:t>PS</a:t>
                      </a:r>
                      <a:r>
                        <a:rPr lang="en-CA" sz="1200" b="0" strike="noStrike" spc="-1" dirty="0">
                          <a:latin typeface="+mj-lt"/>
                        </a:rPr>
                        <a:t>NUMBER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GREYSH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SCRAPED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KBIT/S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NORWAY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VISHNU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HD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GRAYSH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SCREWED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MEGAHERTZ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EUROPE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ANANDA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DREAMCAST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WITISH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SECTIONED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MEGAPIXEL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HUNGARY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PARVATI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GEFORCE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SILVERY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SLASHED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GBIT/S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SWITZERLAND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GRACE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CAPCOM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YELLOWISH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RIPPED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200" b="0" strike="noStrike" spc="-1" dirty="0">
                          <a:latin typeface="+mj-lt"/>
                        </a:rPr>
                        <a:t>AMPERE</a:t>
                      </a:r>
                    </a:p>
                  </a:txBody>
                  <a:tcPr marL="27000" marR="2700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72C6B-A068-4959-86B6-67BC4DB7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BE7575-FF53-462C-AB26-ED96D61E4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What is a concept</a:t>
            </a:r>
            <a:r>
              <a:rPr lang="en-US" dirty="0"/>
              <a:t>?</a:t>
            </a:r>
          </a:p>
          <a:p>
            <a:r>
              <a:rPr lang="en-US" dirty="0"/>
              <a:t>Old philosophical debate:</a:t>
            </a:r>
          </a:p>
          <a:p>
            <a:pPr lvl="1"/>
            <a:r>
              <a:rPr lang="en-US" dirty="0"/>
              <a:t>Aristoteles, Plato, Kant, </a:t>
            </a:r>
            <a:r>
              <a:rPr lang="en-US" dirty="0" err="1"/>
              <a:t>Frege</a:t>
            </a:r>
            <a:r>
              <a:rPr lang="en-US" dirty="0"/>
              <a:t>, Wittgenstein, Quine, Chomsky</a:t>
            </a:r>
          </a:p>
          <a:p>
            <a:r>
              <a:rPr lang="en-US" dirty="0"/>
              <a:t>Knowledge Representation, Ontologies</a:t>
            </a:r>
          </a:p>
          <a:p>
            <a:r>
              <a:rPr lang="en-US" dirty="0"/>
              <a:t>https://www.smithsonianmag.com/innovation/will-ai-ever-be-smarter-than-four-year-old-180971259/</a:t>
            </a:r>
          </a:p>
        </p:txBody>
      </p:sp>
    </p:spTree>
    <p:extLst>
      <p:ext uri="{BB962C8B-B14F-4D97-AF65-F5344CB8AC3E}">
        <p14:creationId xmlns:p14="http://schemas.microsoft.com/office/powerpoint/2010/main" val="4277583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3"/>
          <p:cNvSpPr txBox="1">
            <a:spLocks noGrp="1"/>
          </p:cNvSpPr>
          <p:nvPr>
            <p:ph type="title"/>
          </p:nvPr>
        </p:nvSpPr>
        <p:spPr>
          <a:xfrm>
            <a:off x="980902" y="0"/>
            <a:ext cx="8156198" cy="592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CBoW</a:t>
            </a:r>
            <a:endParaRPr dirty="0"/>
          </a:p>
        </p:txBody>
      </p:sp>
      <p:sp>
        <p:nvSpPr>
          <p:cNvPr id="361" name="Google Shape;361;p43"/>
          <p:cNvSpPr txBox="1">
            <a:spLocks noGrp="1"/>
          </p:cNvSpPr>
          <p:nvPr>
            <p:ph type="body" idx="1"/>
          </p:nvPr>
        </p:nvSpPr>
        <p:spPr>
          <a:xfrm>
            <a:off x="924810" y="831300"/>
            <a:ext cx="3777090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" dirty="0"/>
              <a:t>ontinuous </a:t>
            </a: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" dirty="0"/>
              <a:t>ag </a:t>
            </a: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" dirty="0"/>
              <a:t>f </a:t>
            </a: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" dirty="0"/>
              <a:t>ord</a:t>
            </a:r>
            <a:r>
              <a:rPr lang="en-US" dirty="0"/>
              <a:t>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It's a mirror formulation of the skip-gram model, as context words are used to </a:t>
            </a:r>
            <a:r>
              <a:rPr lang="en" b="1" dirty="0">
                <a:solidFill>
                  <a:srgbClr val="C00000"/>
                </a:solidFill>
              </a:rPr>
              <a:t>predict a target word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h</a:t>
            </a:r>
            <a:r>
              <a:rPr lang="en" dirty="0"/>
              <a:t> is computed from the average of the embeddings of the input context words.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u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i</a:t>
            </a:r>
            <a:r>
              <a:rPr lang="en" dirty="0"/>
              <a:t> is the similarity of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h</a:t>
            </a:r>
            <a:r>
              <a:rPr lang="en" i="1" dirty="0">
                <a:ea typeface="Droid Serif"/>
                <a:cs typeface="Calibri" panose="020F0502020204030204" pitchFamily="34" charset="0"/>
                <a:sym typeface="Droid Serif"/>
              </a:rPr>
              <a:t> </a:t>
            </a:r>
            <a:r>
              <a:rPr lang="en" dirty="0"/>
              <a:t>with the word embedding of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w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i</a:t>
            </a:r>
            <a:r>
              <a:rPr lang="en" dirty="0"/>
              <a:t> from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W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O</a:t>
            </a:r>
            <a:endParaRPr dirty="0">
              <a:latin typeface="+mj-lt"/>
            </a:endParaRPr>
          </a:p>
        </p:txBody>
      </p:sp>
      <p:sp>
        <p:nvSpPr>
          <p:cNvPr id="362" name="Google Shape;362;p43"/>
          <p:cNvSpPr/>
          <p:nvPr/>
        </p:nvSpPr>
        <p:spPr>
          <a:xfrm rot="10800000" flipV="1">
            <a:off x="7840692" y="4629832"/>
            <a:ext cx="821394" cy="29304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t+2</a:t>
            </a:r>
            <a:endParaRPr i="1" baseline="-25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3" name="Google Shape;363;p43"/>
          <p:cNvSpPr/>
          <p:nvPr/>
        </p:nvSpPr>
        <p:spPr>
          <a:xfrm rot="10800000" flipV="1">
            <a:off x="6945539" y="4629832"/>
            <a:ext cx="821394" cy="29304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+1</a:t>
            </a:r>
            <a:endParaRPr baseline="-25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43"/>
          <p:cNvSpPr/>
          <p:nvPr/>
        </p:nvSpPr>
        <p:spPr>
          <a:xfrm rot="10800000" flipV="1">
            <a:off x="6005631" y="4629832"/>
            <a:ext cx="821394" cy="29304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t-</a:t>
            </a:r>
            <a:r>
              <a:rPr lang="en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aseline="-25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43"/>
          <p:cNvSpPr/>
          <p:nvPr/>
        </p:nvSpPr>
        <p:spPr>
          <a:xfrm rot="10800000" flipV="1">
            <a:off x="5110481" y="4629832"/>
            <a:ext cx="821394" cy="29304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-2</a:t>
            </a:r>
            <a:endParaRPr baseline="-25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43"/>
          <p:cNvSpPr/>
          <p:nvPr/>
        </p:nvSpPr>
        <p:spPr>
          <a:xfrm rot="10800000" flipV="1">
            <a:off x="5638800" y="795831"/>
            <a:ext cx="2554364" cy="32851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|w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-2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, 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, 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+1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, 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t+2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43"/>
          <p:cNvSpPr/>
          <p:nvPr/>
        </p:nvSpPr>
        <p:spPr>
          <a:xfrm rot="10800000" flipV="1">
            <a:off x="6639766" y="4054626"/>
            <a:ext cx="478631" cy="29304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𝚺</a:t>
            </a:r>
            <a:endParaRPr sz="1800" baseline="-25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68" name="Google Shape;368;p43"/>
          <p:cNvCxnSpPr>
            <a:cxnSpLocks/>
            <a:stCxn id="362" idx="0"/>
            <a:endCxn id="367" idx="2"/>
          </p:cNvCxnSpPr>
          <p:nvPr/>
        </p:nvCxnSpPr>
        <p:spPr>
          <a:xfrm flipH="1" flipV="1">
            <a:off x="6879081" y="4347668"/>
            <a:ext cx="1372308" cy="28216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9" name="Google Shape;369;p43"/>
          <p:cNvCxnSpPr>
            <a:cxnSpLocks/>
            <a:stCxn id="363" idx="0"/>
            <a:endCxn id="367" idx="2"/>
          </p:cNvCxnSpPr>
          <p:nvPr/>
        </p:nvCxnSpPr>
        <p:spPr>
          <a:xfrm flipH="1" flipV="1">
            <a:off x="6879081" y="4347668"/>
            <a:ext cx="477155" cy="28216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0" name="Google Shape;370;p43"/>
          <p:cNvCxnSpPr>
            <a:cxnSpLocks/>
            <a:stCxn id="364" idx="0"/>
            <a:endCxn id="367" idx="2"/>
          </p:cNvCxnSpPr>
          <p:nvPr/>
        </p:nvCxnSpPr>
        <p:spPr>
          <a:xfrm flipV="1">
            <a:off x="6416328" y="4347668"/>
            <a:ext cx="462753" cy="28216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1" name="Google Shape;371;p43"/>
          <p:cNvCxnSpPr>
            <a:cxnSpLocks/>
            <a:stCxn id="365" idx="0"/>
            <a:endCxn id="367" idx="2"/>
          </p:cNvCxnSpPr>
          <p:nvPr/>
        </p:nvCxnSpPr>
        <p:spPr>
          <a:xfrm flipV="1">
            <a:off x="5521178" y="4347668"/>
            <a:ext cx="1357903" cy="28216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2" name="Google Shape;372;p43"/>
          <p:cNvCxnSpPr>
            <a:cxnSpLocks/>
            <a:stCxn id="367" idx="0"/>
            <a:endCxn id="373" idx="2"/>
          </p:cNvCxnSpPr>
          <p:nvPr/>
        </p:nvCxnSpPr>
        <p:spPr>
          <a:xfrm flipV="1">
            <a:off x="6879081" y="2120079"/>
            <a:ext cx="7196" cy="1934547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4" name="Google Shape;374;p43"/>
          <p:cNvSpPr/>
          <p:nvPr/>
        </p:nvSpPr>
        <p:spPr>
          <a:xfrm>
            <a:off x="5710337" y="3326231"/>
            <a:ext cx="2337463" cy="519993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i="1" baseline="-2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43"/>
          <p:cNvSpPr/>
          <p:nvPr/>
        </p:nvSpPr>
        <p:spPr>
          <a:xfrm rot="10800000" flipV="1">
            <a:off x="5710348" y="2245257"/>
            <a:ext cx="2337463" cy="519993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i="1" baseline="-2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43"/>
          <p:cNvSpPr/>
          <p:nvPr/>
        </p:nvSpPr>
        <p:spPr>
          <a:xfrm rot="10800000" flipV="1">
            <a:off x="6640370" y="1827037"/>
            <a:ext cx="491814" cy="29304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endParaRPr i="1" baseline="-2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76" name="Google Shape;376;p43"/>
          <p:cNvCxnSpPr>
            <a:cxnSpLocks/>
            <a:stCxn id="373" idx="0"/>
            <a:endCxn id="366" idx="2"/>
          </p:cNvCxnSpPr>
          <p:nvPr/>
        </p:nvCxnSpPr>
        <p:spPr>
          <a:xfrm flipV="1">
            <a:off x="6886277" y="1124341"/>
            <a:ext cx="29705" cy="70269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7" name="Google Shape;377;p43"/>
          <p:cNvSpPr/>
          <p:nvPr/>
        </p:nvSpPr>
        <p:spPr>
          <a:xfrm rot="10800000" flipV="1">
            <a:off x="6475586" y="1316881"/>
            <a:ext cx="821394" cy="293042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Times New Roman"/>
                <a:ea typeface="Times New Roman"/>
                <a:cs typeface="Times New Roman"/>
                <a:sym typeface="Times New Roman"/>
              </a:rPr>
              <a:t>softmax</a:t>
            </a:r>
            <a:endParaRPr i="1" baseline="-2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43"/>
          <p:cNvSpPr/>
          <p:nvPr/>
        </p:nvSpPr>
        <p:spPr>
          <a:xfrm rot="10800000" flipV="1">
            <a:off x="6639766" y="2902037"/>
            <a:ext cx="478631" cy="293042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 i="1" baseline="-2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Which embeddings?</a:t>
            </a:r>
            <a:endParaRPr dirty="0"/>
          </a:p>
        </p:txBody>
      </p:sp>
      <p:sp>
        <p:nvSpPr>
          <p:cNvPr id="384" name="Google Shape;384;p4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Both 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dirty="0"/>
              <a:t> and 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" dirty="0"/>
              <a:t> define embeddings, which one to use?</a:t>
            </a:r>
            <a:endParaRPr dirty="0"/>
          </a:p>
          <a:p>
            <a:pPr marL="400050" indent="-285750">
              <a:spcBef>
                <a:spcPts val="1600"/>
              </a:spcBef>
              <a:spcAft>
                <a:spcPts val="0"/>
              </a:spcAft>
              <a:buSzPts val="1800"/>
            </a:pPr>
            <a:r>
              <a:rPr lang="en" dirty="0"/>
              <a:t>Usually just 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dirty="0"/>
              <a:t> is used.</a:t>
            </a:r>
            <a:endParaRPr dirty="0"/>
          </a:p>
          <a:p>
            <a:pPr marL="400050" indent="-28575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" dirty="0"/>
              <a:t>Average pairs of vectors from 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dirty="0"/>
              <a:t> and 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" baseline="-25000" dirty="0"/>
              <a:t> </a:t>
            </a:r>
            <a:r>
              <a:rPr lang="en" dirty="0"/>
              <a:t>into a single one.</a:t>
            </a:r>
            <a:endParaRPr dirty="0"/>
          </a:p>
          <a:p>
            <a:pPr marL="400050" indent="-28575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" dirty="0"/>
              <a:t>Append one embedding vector after the other, doubling the length.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5"/>
          <p:cNvSpPr txBox="1">
            <a:spLocks noGrp="1"/>
          </p:cNvSpPr>
          <p:nvPr>
            <p:ph type="title"/>
          </p:nvPr>
        </p:nvSpPr>
        <p:spPr>
          <a:xfrm>
            <a:off x="1080654" y="0"/>
            <a:ext cx="8056445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GloVe</a:t>
            </a:r>
            <a:endParaRPr dirty="0"/>
          </a:p>
        </p:txBody>
      </p:sp>
      <p:sp>
        <p:nvSpPr>
          <p:cNvPr id="390" name="Google Shape;390;p45"/>
          <p:cNvSpPr txBox="1">
            <a:spLocks noGrp="1"/>
          </p:cNvSpPr>
          <p:nvPr>
            <p:ph type="body" idx="1"/>
          </p:nvPr>
        </p:nvSpPr>
        <p:spPr>
          <a:xfrm>
            <a:off x="1201475" y="831300"/>
            <a:ext cx="7271966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GloVe: Global Vectors for Word Representation</a:t>
            </a:r>
            <a:r>
              <a:rPr lang="en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Insight:</a:t>
            </a:r>
            <a:r>
              <a:rPr lang="en" dirty="0"/>
              <a:t> the ratio of conditional probabilities </a:t>
            </a:r>
            <a:r>
              <a:rPr lang="en-US" dirty="0"/>
              <a:t>may</a:t>
            </a:r>
            <a:r>
              <a:rPr lang="en" dirty="0"/>
              <a:t> capture </a:t>
            </a:r>
            <a:r>
              <a:rPr lang="en-US" dirty="0"/>
              <a:t>meaning</a:t>
            </a:r>
            <a:endParaRPr dirty="0"/>
          </a:p>
        </p:txBody>
      </p:sp>
      <p:pic>
        <p:nvPicPr>
          <p:cNvPr id="392" name="Google Shape;39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0425" y="4031427"/>
            <a:ext cx="3538174" cy="65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5"/>
          <p:cNvSpPr txBox="1"/>
          <p:nvPr/>
        </p:nvSpPr>
        <p:spPr>
          <a:xfrm>
            <a:off x="6388000" y="4164017"/>
            <a:ext cx="21825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← eqn 8 of GloVe paper</a:t>
            </a: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6FC1AA-FFA3-45CC-9042-83251DA0A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594805"/>
              </p:ext>
            </p:extLst>
          </p:nvPr>
        </p:nvGraphicFramePr>
        <p:xfrm>
          <a:off x="1300480" y="2155190"/>
          <a:ext cx="6096000" cy="1483360"/>
        </p:xfrm>
        <a:graphic>
          <a:graphicData uri="http://schemas.openxmlformats.org/drawingml/2006/table">
            <a:tbl>
              <a:tblPr firstRow="1" bandRow="1">
                <a:tableStyleId>{77AB8F7B-B7F0-49B3-8A1F-562218798515}</a:tableStyleId>
              </a:tblPr>
              <a:tblGrid>
                <a:gridCol w="1950720">
                  <a:extLst>
                    <a:ext uri="{9D8B030D-6E8A-4147-A177-3AD203B41FA5}">
                      <a16:colId xmlns:a16="http://schemas.microsoft.com/office/drawing/2014/main" val="1308324488"/>
                    </a:ext>
                  </a:extLst>
                </a:gridCol>
                <a:gridCol w="1026160">
                  <a:extLst>
                    <a:ext uri="{9D8B030D-6E8A-4147-A177-3AD203B41FA5}">
                      <a16:colId xmlns:a16="http://schemas.microsoft.com/office/drawing/2014/main" val="381362265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392014402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1965386976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734627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j-lt"/>
                        </a:rPr>
                        <a:t>x</a:t>
                      </a:r>
                      <a:r>
                        <a:rPr lang="en-US" sz="1600" dirty="0">
                          <a:latin typeface="+mj-lt"/>
                        </a:rPr>
                        <a:t> = solid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x =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x =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x =random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298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>
                          <a:latin typeface="+mj-lt"/>
                        </a:rPr>
                        <a:t>P</a:t>
                      </a:r>
                      <a:r>
                        <a:rPr lang="en-US" sz="1600" dirty="0">
                          <a:latin typeface="+mj-lt"/>
                        </a:rPr>
                        <a:t>(</a:t>
                      </a:r>
                      <a:r>
                        <a:rPr lang="en-US" sz="1600" i="1" dirty="0" err="1">
                          <a:latin typeface="+mj-lt"/>
                        </a:rPr>
                        <a:t>x</a:t>
                      </a:r>
                      <a:r>
                        <a:rPr lang="en-US" sz="1600" dirty="0" err="1">
                          <a:latin typeface="+mj-lt"/>
                        </a:rPr>
                        <a:t>|ice</a:t>
                      </a:r>
                      <a:r>
                        <a:rPr lang="en-US" sz="1600" dirty="0">
                          <a:latin typeface="+mj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9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857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</a:rPr>
                        <a:t>P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</a:rPr>
                        <a:t>(</a:t>
                      </a:r>
                      <a:r>
                        <a:rPr lang="en-US" sz="1600" i="1" kern="1200" dirty="0" err="1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</a:rPr>
                        <a:t>x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</a:rPr>
                        <a:t>|steam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large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12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857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</a:rPr>
                        <a:t>P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</a:rPr>
                        <a:t>(</a:t>
                      </a:r>
                      <a:r>
                        <a:rPr lang="en-US" sz="1600" i="1" kern="1200" dirty="0" err="1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</a:rPr>
                        <a:t>x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</a:rPr>
                        <a:t>|ice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</a:rPr>
                        <a:t>)/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</a:rPr>
                        <a:t>P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</a:rPr>
                        <a:t>(</a:t>
                      </a:r>
                      <a:r>
                        <a:rPr lang="en-US" sz="1600" i="1" kern="1200" dirty="0" err="1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</a:rPr>
                        <a:t>x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</a:rPr>
                        <a:t>|steam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2309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fastText</a:t>
            </a:r>
            <a:endParaRPr dirty="0"/>
          </a:p>
        </p:txBody>
      </p:sp>
      <p:sp>
        <p:nvSpPr>
          <p:cNvPr id="399" name="Google Shape;399;p46"/>
          <p:cNvSpPr txBox="1">
            <a:spLocks noGrp="1"/>
          </p:cNvSpPr>
          <p:nvPr>
            <p:ph idx="1"/>
          </p:nvPr>
        </p:nvSpPr>
        <p:spPr>
          <a:xfrm>
            <a:off x="760680" y="929941"/>
            <a:ext cx="3893820" cy="3970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indent="-28575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" dirty="0"/>
              <a:t>Similar to CB</a:t>
            </a:r>
            <a:r>
              <a:rPr lang="en-US" dirty="0"/>
              <a:t>o</a:t>
            </a:r>
            <a:r>
              <a:rPr lang="en" dirty="0"/>
              <a:t>W</a:t>
            </a:r>
            <a:endParaRPr dirty="0"/>
          </a:p>
          <a:p>
            <a:pPr marL="400050" indent="-28575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" dirty="0"/>
              <a:t>Word embeddings can be averaged to obtain a good sentence representation</a:t>
            </a:r>
            <a:endParaRPr dirty="0"/>
          </a:p>
          <a:p>
            <a:pPr marL="400050" indent="-28575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" dirty="0"/>
              <a:t>Pretrained models: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https://fasttext.cc/docs/en/english-vectors.html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https://fasttext.cc/docs/en/crawl-vectors.html</a:t>
            </a:r>
            <a:endParaRPr dirty="0"/>
          </a:p>
        </p:txBody>
      </p:sp>
      <p:graphicFrame>
        <p:nvGraphicFramePr>
          <p:cNvPr id="400" name="Google Shape;400;p46"/>
          <p:cNvGraphicFramePr/>
          <p:nvPr>
            <p:extLst>
              <p:ext uri="{D42A27DB-BD31-4B8C-83A1-F6EECF244321}">
                <p14:modId xmlns:p14="http://schemas.microsoft.com/office/powerpoint/2010/main" val="1643617062"/>
              </p:ext>
            </p:extLst>
          </p:nvPr>
        </p:nvGraphicFramePr>
        <p:xfrm>
          <a:off x="4654500" y="1085850"/>
          <a:ext cx="4283700" cy="2133450"/>
        </p:xfrm>
        <a:graphic>
          <a:graphicData uri="http://schemas.openxmlformats.org/drawingml/2006/table">
            <a:tbl>
              <a:tblPr>
                <a:noFill/>
                <a:tableStyleId>{77AB8F7B-B7F0-49B3-8A1F-562218798515}</a:tableStyleId>
              </a:tblPr>
              <a:tblGrid>
                <a:gridCol w="1514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Model</a:t>
                      </a:r>
                      <a:endParaRPr sz="16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Analogy</a:t>
                      </a:r>
                      <a:endParaRPr sz="16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RW</a:t>
                      </a:r>
                      <a:endParaRPr sz="16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Squad</a:t>
                      </a:r>
                      <a:endParaRPr sz="16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GloVe Wiki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72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0.38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77.7%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fastText Wiki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87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0.50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78.8%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GloVe Crawl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75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0.52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78.9%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fastText Crawl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85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0.58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79.8%</a:t>
                      </a:r>
                      <a:endParaRPr sz="16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Co-occurrence Counts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25707" y="1977684"/>
          <a:ext cx="5724636" cy="1127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43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4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0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breeds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computing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cloud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0/0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9683" y="3543858"/>
            <a:ext cx="5940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SzPct val="80000"/>
              <a:buFont typeface="Wingdings" panose="05000000000000000000" pitchFamily="2" charset="2"/>
              <a:buChar char="l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Big matrix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|V|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|V| (~ 100k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100k)</a:t>
            </a:r>
          </a:p>
          <a:p>
            <a:pPr marL="257175" indent="-257175">
              <a:buSzPct val="80000"/>
              <a:buFont typeface="Wingdings" panose="05000000000000000000" pitchFamily="2" charset="2"/>
              <a:buChar char="l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Dimensionality reduction:</a:t>
            </a:r>
          </a:p>
          <a:p>
            <a:pPr marL="600075" lvl="1" indent="-257175">
              <a:buFont typeface="Wingdings" panose="05000000000000000000" pitchFamily="2" charset="2"/>
              <a:buChar char="§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Principal Component Analysis,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Hellinger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PCA, SVD</a:t>
            </a:r>
          </a:p>
          <a:p>
            <a:pPr marL="257175" indent="-257175">
              <a:buSzPct val="80000"/>
              <a:buFont typeface="Wingdings" panose="05000000000000000000" pitchFamily="2" charset="2"/>
              <a:buChar char="l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Reduce to: 100k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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50, 100k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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43987" y="1005576"/>
                <a:ext cx="5292588" cy="765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1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1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1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100" i="1"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1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1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/>
                            </a:rPr>
                            <m:t>𝑃</m:t>
                          </m:r>
                          <m:r>
                            <a:rPr lang="en-US" sz="21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1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1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1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100" i="1"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1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1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𝑃</m:t>
                          </m:r>
                          <m:r>
                            <a:rPr lang="en-US" sz="21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1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1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100" i="1"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1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1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987" y="1005576"/>
                <a:ext cx="5292588" cy="7652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4718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5646" y="1026762"/>
            <a:ext cx="6912768" cy="33271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Weight the counts using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corpus-level statistics to reflect</a:t>
            </a:r>
          </a:p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co-occurrence significance</a:t>
            </a: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(Levy and Goldberg 2014) proved that skip-gram model implicitly factorizes a (shifted) PMI matrix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59032208"/>
                  </p:ext>
                </p:extLst>
              </p:nvPr>
            </p:nvGraphicFramePr>
            <p:xfrm>
              <a:off x="1817694" y="1802315"/>
              <a:ext cx="6048672" cy="17760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60486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Pointwise Mutual Information</a:t>
                          </a:r>
                        </a:p>
                      </a:txBody>
                      <a:tcPr marL="68580" marR="68580" marT="34290" marB="3429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789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𝑃𝑀𝐼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= </m:t>
                                </m:r>
                                <m:func>
                                  <m:func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eqArr>
                                      <m:eqArr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f>
                                          <m:f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  <m:t>,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  <m:t>…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−1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  <m:t>)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/>
                                                      </a:rPr>
                                                      <m:t>𝑤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/>
                                                      </a:rPr>
                                                      <m:t>𝑡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  <m:t>,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  <m:t>…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−1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  <m:t>)</m:t>
                                            </m:r>
                                          </m:den>
                                        </m:f>
                                      </m:e>
                                      <m:e/>
                                    </m:eqArr>
                                  </m:e>
                                </m:func>
                              </m:oMath>
                            </m:oMathPara>
                          </a14:m>
                          <a:endParaRPr lang="en-US" sz="15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#(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,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…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∙|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</m:num>
                                      <m:den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#(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…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)#(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59032208"/>
                  </p:ext>
                </p:extLst>
              </p:nvPr>
            </p:nvGraphicFramePr>
            <p:xfrm>
              <a:off x="1817694" y="1802315"/>
              <a:ext cx="6048672" cy="1776080"/>
            </p:xfrm>
            <a:graphic>
              <a:graphicData uri="http://purl.oclc.org/ooxml/drawingml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%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60486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Pointwise Mutual Information</a:t>
                          </a:r>
                        </a:p>
                      </a:txBody>
                      <a:tcPr marL="68580" marR="68580" marT="34290" marB="3429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789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0.504%" t="-22.131%" r="-1.511%" b="-5.738%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419382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</a:t>
            </a:r>
            <a:r>
              <a:rPr lang="en-US" dirty="0" err="1"/>
              <a:t>ingular</a:t>
            </a:r>
            <a:r>
              <a:rPr lang="en-US" dirty="0"/>
              <a:t> </a:t>
            </a:r>
            <a:r>
              <a:rPr lang="en" dirty="0"/>
              <a:t>V</a:t>
            </a:r>
            <a:r>
              <a:rPr lang="en-US" dirty="0" err="1"/>
              <a:t>alue</a:t>
            </a:r>
            <a:r>
              <a:rPr lang="en-US" dirty="0"/>
              <a:t> </a:t>
            </a:r>
            <a:r>
              <a:rPr lang="en" dirty="0"/>
              <a:t>D</a:t>
            </a:r>
            <a:r>
              <a:rPr lang="en-US" dirty="0" err="1"/>
              <a:t>ecomposition</a:t>
            </a:r>
            <a:endParaRPr dirty="0"/>
          </a:p>
        </p:txBody>
      </p:sp>
      <p:pic>
        <p:nvPicPr>
          <p:cNvPr id="412" name="Google Shape;41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188" y="741637"/>
            <a:ext cx="3920075" cy="392007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8"/>
          <p:cNvSpPr txBox="1"/>
          <p:nvPr/>
        </p:nvSpPr>
        <p:spPr>
          <a:xfrm>
            <a:off x="1192960" y="4881607"/>
            <a:ext cx="3245700" cy="3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By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Nicoguaro </a:t>
            </a:r>
            <a:r>
              <a:rPr lang="en" sz="1000"/>
              <a:t>[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CC BY 4.0</a:t>
            </a:r>
            <a:r>
              <a:rPr lang="en" sz="1000"/>
              <a:t>], via Wikimedia Commons</a:t>
            </a:r>
            <a:endParaRPr sz="1000"/>
          </a:p>
        </p:txBody>
      </p:sp>
      <p:sp>
        <p:nvSpPr>
          <p:cNvPr id="414" name="Google Shape;414;p48"/>
          <p:cNvSpPr/>
          <p:nvPr/>
        </p:nvSpPr>
        <p:spPr>
          <a:xfrm>
            <a:off x="4702400" y="858525"/>
            <a:ext cx="1042800" cy="157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U</a:t>
            </a:r>
            <a:endParaRPr i="1" dirty="0">
              <a:latin typeface="Calibri" panose="020F0502020204030204" pitchFamily="34" charset="0"/>
              <a:ea typeface="Droid Serif"/>
              <a:cs typeface="Calibri" panose="020F0502020204030204" pitchFamily="34" charset="0"/>
              <a:sym typeface="Droid Serif"/>
            </a:endParaRPr>
          </a:p>
        </p:txBody>
      </p:sp>
      <p:sp>
        <p:nvSpPr>
          <p:cNvPr id="415" name="Google Shape;415;p48"/>
          <p:cNvSpPr/>
          <p:nvPr/>
        </p:nvSpPr>
        <p:spPr>
          <a:xfrm>
            <a:off x="6016425" y="858525"/>
            <a:ext cx="1042800" cy="1042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𝛴</a:t>
            </a:r>
            <a:endParaRPr dirty="0"/>
          </a:p>
        </p:txBody>
      </p:sp>
      <p:sp>
        <p:nvSpPr>
          <p:cNvPr id="416" name="Google Shape;416;p48"/>
          <p:cNvSpPr/>
          <p:nvPr/>
        </p:nvSpPr>
        <p:spPr>
          <a:xfrm>
            <a:off x="7330450" y="858525"/>
            <a:ext cx="1042800" cy="1042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 dirty="0">
                <a:solidFill>
                  <a:schemeClr val="dk1"/>
                </a:solidFill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V</a:t>
            </a:r>
            <a:endParaRPr dirty="0">
              <a:latin typeface="+mj-lt"/>
            </a:endParaRPr>
          </a:p>
        </p:txBody>
      </p:sp>
      <p:sp>
        <p:nvSpPr>
          <p:cNvPr id="417" name="Google Shape;417;p48"/>
          <p:cNvSpPr txBox="1"/>
          <p:nvPr/>
        </p:nvSpPr>
        <p:spPr>
          <a:xfrm>
            <a:off x="4350350" y="1461075"/>
            <a:ext cx="392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m</a:t>
            </a:r>
            <a:endParaRPr sz="1200" i="1" dirty="0">
              <a:latin typeface="+mj-lt"/>
              <a:ea typeface="Droid Serif"/>
              <a:cs typeface="Calibri" panose="020F0502020204030204" pitchFamily="34" charset="0"/>
              <a:sym typeface="Droid Serif"/>
            </a:endParaRPr>
          </a:p>
        </p:txBody>
      </p:sp>
      <p:sp>
        <p:nvSpPr>
          <p:cNvPr id="418" name="Google Shape;418;p48"/>
          <p:cNvSpPr txBox="1"/>
          <p:nvPr/>
        </p:nvSpPr>
        <p:spPr>
          <a:xfrm>
            <a:off x="5027450" y="537625"/>
            <a:ext cx="392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n</a:t>
            </a:r>
            <a:endParaRPr sz="1200" i="1" dirty="0">
              <a:latin typeface="+mj-lt"/>
              <a:ea typeface="Droid Serif"/>
              <a:cs typeface="Calibri" panose="020F0502020204030204" pitchFamily="34" charset="0"/>
              <a:sym typeface="Droid Serif"/>
            </a:endParaRPr>
          </a:p>
        </p:txBody>
      </p:sp>
      <p:sp>
        <p:nvSpPr>
          <p:cNvPr id="419" name="Google Shape;419;p48"/>
          <p:cNvSpPr txBox="1"/>
          <p:nvPr/>
        </p:nvSpPr>
        <p:spPr>
          <a:xfrm>
            <a:off x="6341475" y="537625"/>
            <a:ext cx="392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n</a:t>
            </a:r>
            <a:endParaRPr sz="1200" i="1" dirty="0">
              <a:latin typeface="+mj-lt"/>
              <a:ea typeface="Droid Serif"/>
              <a:cs typeface="Calibri" panose="020F0502020204030204" pitchFamily="34" charset="0"/>
              <a:sym typeface="Droid Serif"/>
            </a:endParaRPr>
          </a:p>
        </p:txBody>
      </p:sp>
      <p:sp>
        <p:nvSpPr>
          <p:cNvPr id="420" name="Google Shape;420;p48"/>
          <p:cNvSpPr txBox="1"/>
          <p:nvPr/>
        </p:nvSpPr>
        <p:spPr>
          <a:xfrm>
            <a:off x="7655500" y="537625"/>
            <a:ext cx="392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n</a:t>
            </a:r>
            <a:endParaRPr sz="1200" i="1" dirty="0">
              <a:latin typeface="+mj-lt"/>
              <a:ea typeface="Droid Serif"/>
              <a:cs typeface="Calibri" panose="020F0502020204030204" pitchFamily="34" charset="0"/>
              <a:sym typeface="Droid Serif"/>
            </a:endParaRPr>
          </a:p>
        </p:txBody>
      </p:sp>
      <p:sp>
        <p:nvSpPr>
          <p:cNvPr id="421" name="Google Shape;421;p48"/>
          <p:cNvSpPr txBox="1"/>
          <p:nvPr/>
        </p:nvSpPr>
        <p:spPr>
          <a:xfrm>
            <a:off x="5782675" y="1197075"/>
            <a:ext cx="392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n</a:t>
            </a:r>
            <a:endParaRPr sz="1200" i="1" dirty="0">
              <a:latin typeface="Calibri" panose="020F0502020204030204" pitchFamily="34" charset="0"/>
              <a:ea typeface="Droid Serif"/>
              <a:cs typeface="Calibri" panose="020F0502020204030204" pitchFamily="34" charset="0"/>
              <a:sym typeface="Droid Serif"/>
            </a:endParaRPr>
          </a:p>
        </p:txBody>
      </p:sp>
      <p:sp>
        <p:nvSpPr>
          <p:cNvPr id="422" name="Google Shape;422;p48"/>
          <p:cNvSpPr txBox="1"/>
          <p:nvPr/>
        </p:nvSpPr>
        <p:spPr>
          <a:xfrm>
            <a:off x="7059225" y="1197075"/>
            <a:ext cx="392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n</a:t>
            </a:r>
            <a:endParaRPr sz="1200" i="1" dirty="0">
              <a:latin typeface="Calibri" panose="020F0502020204030204" pitchFamily="34" charset="0"/>
              <a:ea typeface="Droid Serif"/>
              <a:cs typeface="Calibri" panose="020F0502020204030204" pitchFamily="34" charset="0"/>
              <a:sym typeface="Droid Serif"/>
            </a:endParaRPr>
          </a:p>
        </p:txBody>
      </p:sp>
      <p:sp>
        <p:nvSpPr>
          <p:cNvPr id="423" name="Google Shape;423;p48"/>
          <p:cNvSpPr/>
          <p:nvPr/>
        </p:nvSpPr>
        <p:spPr>
          <a:xfrm>
            <a:off x="4702400" y="2839725"/>
            <a:ext cx="1042800" cy="157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U</a:t>
            </a:r>
            <a:endParaRPr i="1" dirty="0">
              <a:latin typeface="+mj-lt"/>
              <a:ea typeface="Droid Serif"/>
              <a:cs typeface="Calibri" panose="020F0502020204030204" pitchFamily="34" charset="0"/>
              <a:sym typeface="Droid Serif"/>
            </a:endParaRPr>
          </a:p>
        </p:txBody>
      </p:sp>
      <p:sp>
        <p:nvSpPr>
          <p:cNvPr id="424" name="Google Shape;424;p48"/>
          <p:cNvSpPr/>
          <p:nvPr/>
        </p:nvSpPr>
        <p:spPr>
          <a:xfrm>
            <a:off x="6016425" y="2839725"/>
            <a:ext cx="1042800" cy="1042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𝛴</a:t>
            </a:r>
            <a:endParaRPr dirty="0"/>
          </a:p>
        </p:txBody>
      </p:sp>
      <p:sp>
        <p:nvSpPr>
          <p:cNvPr id="425" name="Google Shape;425;p48"/>
          <p:cNvSpPr/>
          <p:nvPr/>
        </p:nvSpPr>
        <p:spPr>
          <a:xfrm>
            <a:off x="7330450" y="2839725"/>
            <a:ext cx="1042800" cy="1042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chemeClr val="dk1"/>
                </a:solidFill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V</a:t>
            </a:r>
            <a:endParaRPr dirty="0">
              <a:latin typeface="+mj-lt"/>
            </a:endParaRPr>
          </a:p>
        </p:txBody>
      </p:sp>
      <p:sp>
        <p:nvSpPr>
          <p:cNvPr id="426" name="Google Shape;426;p48"/>
          <p:cNvSpPr txBox="1"/>
          <p:nvPr/>
        </p:nvSpPr>
        <p:spPr>
          <a:xfrm>
            <a:off x="4350350" y="3442275"/>
            <a:ext cx="392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m</a:t>
            </a:r>
            <a:endParaRPr sz="1200" i="1" dirty="0">
              <a:latin typeface="+mj-lt"/>
              <a:ea typeface="Droid Serif"/>
              <a:cs typeface="Calibri" panose="020F0502020204030204" pitchFamily="34" charset="0"/>
              <a:sym typeface="Droid Serif"/>
            </a:endParaRPr>
          </a:p>
        </p:txBody>
      </p:sp>
      <p:sp>
        <p:nvSpPr>
          <p:cNvPr id="427" name="Google Shape;427;p48"/>
          <p:cNvSpPr txBox="1"/>
          <p:nvPr/>
        </p:nvSpPr>
        <p:spPr>
          <a:xfrm>
            <a:off x="4908336" y="2518825"/>
            <a:ext cx="392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k</a:t>
            </a:r>
            <a:endParaRPr sz="1200" i="1" dirty="0">
              <a:latin typeface="+mj-lt"/>
              <a:ea typeface="Droid Serif"/>
              <a:cs typeface="Calibri" panose="020F0502020204030204" pitchFamily="34" charset="0"/>
              <a:sym typeface="Droid Serif"/>
            </a:endParaRPr>
          </a:p>
        </p:txBody>
      </p:sp>
      <p:sp>
        <p:nvSpPr>
          <p:cNvPr id="428" name="Google Shape;428;p48"/>
          <p:cNvSpPr txBox="1"/>
          <p:nvPr/>
        </p:nvSpPr>
        <p:spPr>
          <a:xfrm>
            <a:off x="6189075" y="2518825"/>
            <a:ext cx="392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k</a:t>
            </a:r>
            <a:endParaRPr sz="1200" i="1" dirty="0">
              <a:latin typeface="+mj-lt"/>
              <a:ea typeface="Droid Serif"/>
              <a:cs typeface="Calibri" panose="020F0502020204030204" pitchFamily="34" charset="0"/>
              <a:sym typeface="Droid Serif"/>
            </a:endParaRPr>
          </a:p>
        </p:txBody>
      </p:sp>
      <p:sp>
        <p:nvSpPr>
          <p:cNvPr id="429" name="Google Shape;429;p48"/>
          <p:cNvSpPr txBox="1"/>
          <p:nvPr/>
        </p:nvSpPr>
        <p:spPr>
          <a:xfrm>
            <a:off x="7655500" y="2518825"/>
            <a:ext cx="392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n</a:t>
            </a:r>
            <a:endParaRPr sz="1200" i="1" dirty="0">
              <a:latin typeface="+mj-lt"/>
              <a:ea typeface="Droid Serif"/>
              <a:cs typeface="Calibri" panose="020F0502020204030204" pitchFamily="34" charset="0"/>
              <a:sym typeface="Droid Serif"/>
            </a:endParaRPr>
          </a:p>
        </p:txBody>
      </p:sp>
      <p:sp>
        <p:nvSpPr>
          <p:cNvPr id="430" name="Google Shape;430;p48"/>
          <p:cNvSpPr txBox="1"/>
          <p:nvPr/>
        </p:nvSpPr>
        <p:spPr>
          <a:xfrm>
            <a:off x="5782675" y="2980328"/>
            <a:ext cx="392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k</a:t>
            </a:r>
            <a:endParaRPr sz="1200" i="1" dirty="0">
              <a:latin typeface="+mj-lt"/>
              <a:ea typeface="Droid Serif"/>
              <a:cs typeface="Calibri" panose="020F0502020204030204" pitchFamily="34" charset="0"/>
              <a:sym typeface="Droid Serif"/>
            </a:endParaRPr>
          </a:p>
        </p:txBody>
      </p:sp>
      <p:sp>
        <p:nvSpPr>
          <p:cNvPr id="431" name="Google Shape;431;p48"/>
          <p:cNvSpPr txBox="1"/>
          <p:nvPr/>
        </p:nvSpPr>
        <p:spPr>
          <a:xfrm>
            <a:off x="7059225" y="2964570"/>
            <a:ext cx="392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k</a:t>
            </a:r>
            <a:endParaRPr sz="1200" i="1" dirty="0">
              <a:latin typeface="+mj-lt"/>
              <a:ea typeface="Droid Serif"/>
              <a:cs typeface="Calibri" panose="020F0502020204030204" pitchFamily="34" charset="0"/>
              <a:sym typeface="Droid Serif"/>
            </a:endParaRPr>
          </a:p>
        </p:txBody>
      </p:sp>
      <p:cxnSp>
        <p:nvCxnSpPr>
          <p:cNvPr id="432" name="Google Shape;432;p48"/>
          <p:cNvCxnSpPr/>
          <p:nvPr/>
        </p:nvCxnSpPr>
        <p:spPr>
          <a:xfrm>
            <a:off x="5389625" y="2856825"/>
            <a:ext cx="0" cy="153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3" name="Google Shape;433;p48"/>
          <p:cNvCxnSpPr/>
          <p:nvPr/>
        </p:nvCxnSpPr>
        <p:spPr>
          <a:xfrm>
            <a:off x="6682497" y="2856825"/>
            <a:ext cx="0" cy="101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4" name="Google Shape;434;p48"/>
          <p:cNvCxnSpPr/>
          <p:nvPr/>
        </p:nvCxnSpPr>
        <p:spPr>
          <a:xfrm>
            <a:off x="7351669" y="3504973"/>
            <a:ext cx="101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5" name="Google Shape;435;p48"/>
          <p:cNvCxnSpPr/>
          <p:nvPr/>
        </p:nvCxnSpPr>
        <p:spPr>
          <a:xfrm>
            <a:off x="6037878" y="3504973"/>
            <a:ext cx="101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6" name="Google Shape;436;p48"/>
          <p:cNvSpPr/>
          <p:nvPr/>
        </p:nvSpPr>
        <p:spPr>
          <a:xfrm>
            <a:off x="5413250" y="2869080"/>
            <a:ext cx="306900" cy="15021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8"/>
          <p:cNvSpPr/>
          <p:nvPr/>
        </p:nvSpPr>
        <p:spPr>
          <a:xfrm>
            <a:off x="6717425" y="2869075"/>
            <a:ext cx="306900" cy="9687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8"/>
          <p:cNvSpPr/>
          <p:nvPr/>
        </p:nvSpPr>
        <p:spPr>
          <a:xfrm rot="-5400000">
            <a:off x="6384375" y="3206944"/>
            <a:ext cx="306900" cy="9687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8"/>
          <p:cNvSpPr/>
          <p:nvPr/>
        </p:nvSpPr>
        <p:spPr>
          <a:xfrm rot="-5400000">
            <a:off x="7695442" y="3212212"/>
            <a:ext cx="306900" cy="9687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2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w Cen MT Condensed" panose="020B0606020104020203" pitchFamily="34" charset="0"/>
              </a:rPr>
              <a:t>Vector Space Model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272" y="831300"/>
            <a:ext cx="3447927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</a:t>
            </a:r>
            <a:r>
              <a:rPr lang="en" i="1" u="sng" dirty="0">
                <a:solidFill>
                  <a:schemeClr val="hlink"/>
                </a:solidFill>
                <a:hlinkClick r:id="rId3"/>
              </a:rPr>
              <a:t>Vector Space Model</a:t>
            </a:r>
            <a:r>
              <a:rPr lang="en" i="1" dirty="0"/>
              <a:t> </a:t>
            </a:r>
            <a:r>
              <a:rPr lang="en" dirty="0"/>
              <a:t>(VSM) is a representation for text used in Information Retrieval.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 document is represented by a vector in an </a:t>
            </a:r>
            <a:r>
              <a:rPr lang="en" i="1" dirty="0"/>
              <a:t>n</a:t>
            </a:r>
            <a:r>
              <a:rPr lang="en" dirty="0"/>
              <a:t>-dimensional space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) = [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… …, 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i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]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Each </a:t>
            </a:r>
            <a:r>
              <a:rPr lang="en" dirty="0">
                <a:uFill>
                  <a:noFill/>
                </a:uFill>
                <a:hlinkClick r:id="rId4"/>
              </a:rPr>
              <a:t>dimension</a:t>
            </a:r>
            <a:r>
              <a:rPr lang="en" dirty="0"/>
              <a:t> corresponds to a separate term.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5750" y="1184083"/>
            <a:ext cx="2188076" cy="239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173FAE7-15F5-584C-AEDA-C32A23E5AC7A}"/>
              </a:ext>
            </a:extLst>
          </p:cNvPr>
          <p:cNvSpPr/>
          <p:nvPr/>
        </p:nvSpPr>
        <p:spPr bwMode="auto">
          <a:xfrm>
            <a:off x="5220257" y="948267"/>
            <a:ext cx="2188076" cy="1820333"/>
          </a:xfrm>
          <a:prstGeom prst="ellipse">
            <a:avLst/>
          </a:prstGeom>
          <a:solidFill>
            <a:srgbClr val="73FB79">
              <a:alpha val="23922"/>
            </a:srgbClr>
          </a:soli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1867649-5B50-7747-8C16-AC2406D19FE8}"/>
              </a:ext>
            </a:extLst>
          </p:cNvPr>
          <p:cNvSpPr/>
          <p:nvPr/>
        </p:nvSpPr>
        <p:spPr bwMode="auto">
          <a:xfrm>
            <a:off x="5334000" y="2768600"/>
            <a:ext cx="2269067" cy="728133"/>
          </a:xfrm>
          <a:prstGeom prst="ellipse">
            <a:avLst/>
          </a:prstGeom>
          <a:solidFill>
            <a:srgbClr val="FFC000">
              <a:alpha val="40000"/>
            </a:srgbClr>
          </a:soli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</a:t>
            </a:r>
            <a:r>
              <a:rPr lang="en-US" dirty="0" err="1"/>
              <a:t>ingular</a:t>
            </a:r>
            <a:r>
              <a:rPr lang="en-US" dirty="0"/>
              <a:t> </a:t>
            </a:r>
            <a:r>
              <a:rPr lang="en" dirty="0"/>
              <a:t>V</a:t>
            </a:r>
            <a:r>
              <a:rPr lang="en-US" dirty="0" err="1"/>
              <a:t>alue</a:t>
            </a:r>
            <a:r>
              <a:rPr lang="en-US" dirty="0"/>
              <a:t> </a:t>
            </a:r>
            <a:r>
              <a:rPr lang="en" dirty="0"/>
              <a:t>D</a:t>
            </a:r>
            <a:r>
              <a:rPr lang="en-US" dirty="0" err="1"/>
              <a:t>ecomposition</a:t>
            </a:r>
            <a:endParaRPr dirty="0"/>
          </a:p>
        </p:txBody>
      </p:sp>
      <p:sp>
        <p:nvSpPr>
          <p:cNvPr id="406" name="Google Shape;406;p4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Singular Value Decomposition is a method to decompose a matrix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X</a:t>
            </a:r>
            <a:r>
              <a:rPr lang="en" dirty="0"/>
              <a:t> of size </a:t>
            </a:r>
            <a:r>
              <a:rPr lang="en" i="1" dirty="0">
                <a:ea typeface="Droid Serif"/>
                <a:cs typeface="Calibri" panose="020F0502020204030204" pitchFamily="34" charset="0"/>
                <a:sym typeface="Droid Serif"/>
              </a:rPr>
              <a:t>m</a:t>
            </a:r>
            <a:r>
              <a:rPr lang="en" dirty="0">
                <a:ea typeface="Droid Serif"/>
                <a:cs typeface="Calibri" panose="020F0502020204030204" pitchFamily="34" charset="0"/>
                <a:sym typeface="Symbol" panose="05050102010706020507" pitchFamily="18" charset="2"/>
              </a:rPr>
              <a:t>  </a:t>
            </a:r>
            <a:r>
              <a:rPr lang="en" i="1" dirty="0">
                <a:ea typeface="Droid Serif"/>
                <a:cs typeface="Calibri" panose="020F0502020204030204" pitchFamily="34" charset="0"/>
                <a:sym typeface="Droid Serif"/>
              </a:rPr>
              <a:t>n</a:t>
            </a:r>
            <a:r>
              <a:rPr lang="en" dirty="0"/>
              <a:t> into three matrices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UΣV</a:t>
            </a:r>
            <a:r>
              <a:rPr lang="en" i="1" baseline="30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*</a:t>
            </a:r>
            <a:r>
              <a:rPr lang="en" dirty="0"/>
              <a:t>, where:</a:t>
            </a:r>
            <a:endParaRPr dirty="0"/>
          </a:p>
          <a:p>
            <a:pPr marL="0" lvl="0" indent="45720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U</a:t>
            </a:r>
            <a:r>
              <a:rPr lang="en" dirty="0"/>
              <a:t> is an orthonormal matrix of size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m</a:t>
            </a:r>
            <a:r>
              <a:rPr lang="en" dirty="0">
                <a:ea typeface="Droid Serif"/>
                <a:cs typeface="Calibri" panose="020F0502020204030204" pitchFamily="34" charset="0"/>
                <a:sym typeface="Symbol" panose="05050102010706020507" pitchFamily="18" charset="2"/>
              </a:rPr>
              <a:t> 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n</a:t>
            </a:r>
            <a:endParaRPr dirty="0">
              <a:latin typeface="+mj-lt"/>
            </a:endParaRPr>
          </a:p>
          <a:p>
            <a:pPr marL="0" lvl="0" indent="45720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Σ</a:t>
            </a:r>
            <a:r>
              <a:rPr lang="en" dirty="0"/>
              <a:t> is a diagonal matrix of size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n</a:t>
            </a:r>
            <a:r>
              <a:rPr lang="en" dirty="0">
                <a:ea typeface="Droid Serif"/>
                <a:cs typeface="Calibri" panose="020F0502020204030204" pitchFamily="34" charset="0"/>
                <a:sym typeface="Symbol" panose="05050102010706020507" pitchFamily="18" charset="2"/>
              </a:rPr>
              <a:t> 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n</a:t>
            </a:r>
            <a:endParaRPr i="1" dirty="0">
              <a:latin typeface="+mj-lt"/>
              <a:ea typeface="Droid Serif"/>
              <a:cs typeface="Calibri" panose="020F0502020204030204" pitchFamily="34" charset="0"/>
              <a:sym typeface="Droid Serif"/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V</a:t>
            </a:r>
            <a:r>
              <a:rPr lang="en" dirty="0"/>
              <a:t> is an orthonormal matrix of size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n 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Symbol" panose="05050102010706020507" pitchFamily="18" charset="2"/>
              </a:rPr>
              <a:t>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n</a:t>
            </a:r>
            <a:r>
              <a:rPr lang="en" i="1" dirty="0">
                <a:ea typeface="Droid Serif"/>
                <a:cs typeface="Calibri" panose="020F0502020204030204" pitchFamily="34" charset="0"/>
                <a:sym typeface="Droid Serif"/>
              </a:rPr>
              <a:t>,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V</a:t>
            </a:r>
            <a:r>
              <a:rPr lang="en" i="1" baseline="30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*</a:t>
            </a:r>
            <a:r>
              <a:rPr lang="en" dirty="0"/>
              <a:t> is its conjugate transpose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σ</a:t>
            </a:r>
            <a:r>
              <a:rPr lang="en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1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, σ</a:t>
            </a:r>
            <a:r>
              <a:rPr lang="en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2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… σ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n</a:t>
            </a:r>
            <a:r>
              <a:rPr lang="en" i="1" dirty="0">
                <a:ea typeface="Droid Serif"/>
                <a:cs typeface="Calibri" panose="020F0502020204030204" pitchFamily="34" charset="0"/>
                <a:sym typeface="Droid Serif"/>
              </a:rPr>
              <a:t> </a:t>
            </a:r>
            <a:r>
              <a:rPr lang="en" dirty="0"/>
              <a:t>values of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Σ</a:t>
            </a:r>
            <a:r>
              <a:rPr lang="en" i="1" dirty="0">
                <a:ea typeface="Droid Serif"/>
                <a:cs typeface="Calibri" panose="020F0502020204030204" pitchFamily="34" charset="0"/>
                <a:sym typeface="Droid Serif"/>
              </a:rPr>
              <a:t> </a:t>
            </a:r>
            <a:r>
              <a:rPr lang="en" dirty="0"/>
              <a:t>are the singular values of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X</a:t>
            </a:r>
            <a:endParaRPr dirty="0">
              <a:latin typeface="+mj-lt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Sort the rows by values of </a:t>
            </a:r>
            <a:r>
              <a:rPr lang="en" i="1" dirty="0">
                <a:ea typeface="Droid Serif"/>
                <a:cs typeface="Calibri" panose="020F0502020204030204" pitchFamily="34" charset="0"/>
                <a:sym typeface="Droid Serif"/>
              </a:rPr>
              <a:t>σ</a:t>
            </a:r>
            <a:endParaRPr lang="en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Keeping the top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k</a:t>
            </a:r>
            <a:r>
              <a:rPr lang="en" dirty="0"/>
              <a:t> values is a least-square approximation of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X</a:t>
            </a:r>
            <a:endParaRPr i="1" dirty="0">
              <a:latin typeface="+mj-lt"/>
              <a:ea typeface="Droid Serif"/>
              <a:cs typeface="Calibri" panose="020F0502020204030204" pitchFamily="34" charset="0"/>
              <a:sym typeface="Droid Serif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Rows of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U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k</a:t>
            </a:r>
            <a:r>
              <a:rPr lang="en" dirty="0"/>
              <a:t> of size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m</a:t>
            </a:r>
            <a:r>
              <a:rPr lang="en" dirty="0">
                <a:ea typeface="Droid Serif"/>
                <a:cs typeface="Calibri" panose="020F0502020204030204" pitchFamily="34" charset="0"/>
                <a:sym typeface="Symbol" panose="05050102010706020507" pitchFamily="18" charset="2"/>
              </a:rPr>
              <a:t> 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k</a:t>
            </a:r>
            <a:r>
              <a:rPr lang="en" dirty="0"/>
              <a:t> are the dense representations of the features</a:t>
            </a:r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Which one?</a:t>
            </a:r>
            <a:endParaRPr dirty="0"/>
          </a:p>
        </p:txBody>
      </p:sp>
      <p:sp>
        <p:nvSpPr>
          <p:cNvPr id="457" name="Google Shape;457;p5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Levy and Goldberg</a:t>
            </a:r>
            <a:r>
              <a:rPr lang="en" dirty="0"/>
              <a:t> proved that Word2Vec skip-gram with negative sampling (SGNS) implicitly computes a factorization of a variant of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X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Levy, Goldberg and Dagan</a:t>
            </a:r>
            <a:r>
              <a:rPr lang="en" dirty="0"/>
              <a:t> ran an extensive comparison of SVD, CBoW, SGNS, GloVe. </a:t>
            </a:r>
            <a:endParaRPr dirty="0"/>
          </a:p>
          <a:p>
            <a:pPr marL="400050" indent="-285750">
              <a:spcBef>
                <a:spcPts val="1600"/>
              </a:spcBef>
              <a:spcAft>
                <a:spcPts val="0"/>
              </a:spcAft>
            </a:pPr>
            <a:r>
              <a:rPr lang="en" dirty="0"/>
              <a:t>Results indicate no clear overall winner.</a:t>
            </a:r>
            <a:endParaRPr dirty="0"/>
          </a:p>
          <a:p>
            <a:pPr marL="400050" indent="-285750">
              <a:spcBef>
                <a:spcPts val="0"/>
              </a:spcBef>
              <a:spcAft>
                <a:spcPts val="0"/>
              </a:spcAft>
            </a:pPr>
            <a:r>
              <a:rPr lang="en" dirty="0"/>
              <a:t>Parameters play a relevant role in the outcome of each method.</a:t>
            </a:r>
            <a:endParaRPr dirty="0"/>
          </a:p>
          <a:p>
            <a:pPr marL="400050" indent="-285750">
              <a:spcBef>
                <a:spcPts val="0"/>
              </a:spcBef>
              <a:spcAft>
                <a:spcPts val="0"/>
              </a:spcAft>
            </a:pPr>
            <a:r>
              <a:rPr lang="en" dirty="0"/>
              <a:t>Both SVD and SGNS performed well on most tasks, never underperforming significantly.</a:t>
            </a:r>
            <a:endParaRPr dirty="0"/>
          </a:p>
          <a:p>
            <a:pPr marL="400050" indent="-285750">
              <a:spcBef>
                <a:spcPts val="0"/>
              </a:spcBef>
              <a:spcAft>
                <a:spcPts val="0"/>
              </a:spcAft>
            </a:pPr>
            <a:r>
              <a:rPr lang="en" dirty="0"/>
              <a:t>SGNS is suggested to be a good baseline, given its lower computational cost in time and memory.</a:t>
            </a:r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Computing Embeddings</a:t>
            </a:r>
            <a:endParaRPr dirty="0"/>
          </a:p>
        </p:txBody>
      </p:sp>
      <p:sp>
        <p:nvSpPr>
          <p:cNvPr id="463" name="Google Shape;463;p5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training cost of Word2Vec is linear in the size of the input.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The training algorithm works well in parallel, given the sparsity of words in contexts and the use of negative sampling.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The probability of </a:t>
            </a:r>
            <a:r>
              <a:rPr lang="en" dirty="0">
                <a:solidFill>
                  <a:srgbClr val="C00000"/>
                </a:solidFill>
              </a:rPr>
              <a:t>concurrent update</a:t>
            </a:r>
            <a:r>
              <a:rPr lang="en" dirty="0"/>
              <a:t> of the same values by two processes is </a:t>
            </a:r>
            <a:r>
              <a:rPr lang="en" dirty="0">
                <a:solidFill>
                  <a:srgbClr val="C00000"/>
                </a:solidFill>
              </a:rPr>
              <a:t>minimal</a:t>
            </a:r>
            <a:r>
              <a:rPr lang="en" dirty="0"/>
              <a:t> → let's ignore it when it happens (a.k.a.,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asynchronous stochastic gradient descent</a:t>
            </a:r>
            <a:r>
              <a:rPr lang="en" dirty="0"/>
              <a:t>).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Can be halted/restarted at any time.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The model can be updated with any data (concept drift/domain adaptation).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Computing Embeddings</a:t>
            </a:r>
            <a:endParaRPr dirty="0"/>
          </a:p>
        </p:txBody>
      </p:sp>
      <p:sp>
        <p:nvSpPr>
          <p:cNvPr id="469" name="Google Shape;469;p5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 dirty="0">
                <a:solidFill>
                  <a:schemeClr val="accent5"/>
                </a:solidFill>
                <a:hlinkClick r:id="rId3"/>
              </a:rPr>
              <a:t>Gensim</a:t>
            </a:r>
            <a:r>
              <a:rPr lang="en" dirty="0"/>
              <a:t> provides an efficient implementation of Word2Vec in Cython.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latin typeface="Consolas" panose="020B0609020204030204" pitchFamily="49" charset="0"/>
                <a:ea typeface="Ubuntu Mono"/>
                <a:cs typeface="Consolas" panose="020B0609020204030204" pitchFamily="49" charset="0"/>
                <a:sym typeface="Ubuntu Mono"/>
              </a:rPr>
              <a:t>sentences = [['this','is','a','sentence'],</a:t>
            </a:r>
            <a:br>
              <a:rPr lang="en" dirty="0">
                <a:latin typeface="Consolas" panose="020B0609020204030204" pitchFamily="49" charset="0"/>
                <a:ea typeface="Ubuntu Mono"/>
                <a:cs typeface="Consolas" panose="020B0609020204030204" pitchFamily="49" charset="0"/>
                <a:sym typeface="Ubuntu Mono"/>
              </a:rPr>
            </a:br>
            <a:r>
              <a:rPr lang="en" dirty="0">
                <a:latin typeface="Consolas" panose="020B0609020204030204" pitchFamily="49" charset="0"/>
                <a:ea typeface="Ubuntu Mono"/>
                <a:cs typeface="Consolas" panose="020B0609020204030204" pitchFamily="49" charset="0"/>
                <a:sym typeface="Ubuntu Mono"/>
              </a:rPr>
              <a:t>			['this','is','another','sentence']]</a:t>
            </a:r>
            <a:endParaRPr dirty="0">
              <a:latin typeface="Consolas" panose="020B0609020204030204" pitchFamily="49" charset="0"/>
              <a:ea typeface="Ubuntu Mono"/>
              <a:cs typeface="Consolas" panose="020B0609020204030204" pitchFamily="49" charset="0"/>
              <a:sym typeface="Ubuntu Mon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latin typeface="Consolas" panose="020B0609020204030204" pitchFamily="49" charset="0"/>
                <a:ea typeface="Ubuntu Mono"/>
                <a:cs typeface="Consolas" panose="020B0609020204030204" pitchFamily="49" charset="0"/>
                <a:sym typeface="Ubuntu Mono"/>
              </a:rPr>
              <a:t>from gensim.models import Word2Vec</a:t>
            </a:r>
            <a:br>
              <a:rPr lang="en" dirty="0">
                <a:latin typeface="Consolas" panose="020B0609020204030204" pitchFamily="49" charset="0"/>
                <a:ea typeface="Ubuntu Mono"/>
                <a:cs typeface="Consolas" panose="020B0609020204030204" pitchFamily="49" charset="0"/>
                <a:sym typeface="Ubuntu Mono"/>
              </a:rPr>
            </a:br>
            <a:r>
              <a:rPr lang="en" dirty="0">
                <a:latin typeface="Consolas" panose="020B0609020204030204" pitchFamily="49" charset="0"/>
                <a:ea typeface="Ubuntu Mono"/>
                <a:cs typeface="Consolas" panose="020B0609020204030204" pitchFamily="49" charset="0"/>
                <a:sym typeface="Ubuntu Mono"/>
              </a:rPr>
              <a:t>model = Word2Vec(sentences)</a:t>
            </a:r>
            <a:endParaRPr dirty="0">
              <a:latin typeface="Consolas" panose="020B0609020204030204" pitchFamily="49" charset="0"/>
              <a:ea typeface="Ubuntu Mono"/>
              <a:cs typeface="Consolas" panose="020B0609020204030204" pitchFamily="49" charset="0"/>
              <a:sym typeface="Ubuntu Mono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0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Fang</a:t>
            </a:r>
            <a:r>
              <a:rPr lang="en" dirty="0"/>
              <a:t> provides an alternative implementation of Skip-Grams using pyTorch.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Testing Embeddings</a:t>
            </a:r>
            <a:endParaRPr dirty="0"/>
          </a:p>
        </p:txBody>
      </p:sp>
      <p:sp>
        <p:nvSpPr>
          <p:cNvPr id="475" name="Google Shape;475;p54"/>
          <p:cNvSpPr txBox="1">
            <a:spLocks noGrp="1"/>
          </p:cNvSpPr>
          <p:nvPr>
            <p:ph idx="1"/>
          </p:nvPr>
        </p:nvSpPr>
        <p:spPr>
          <a:xfrm>
            <a:off x="1257299" y="929941"/>
            <a:ext cx="7236461" cy="3970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Testing if embeddings capture</a:t>
            </a:r>
            <a:br>
              <a:rPr lang="en" dirty="0"/>
            </a:br>
            <a:r>
              <a:rPr lang="en" dirty="0"/>
              <a:t>syntactic/semantic properties.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Analogy test:</a:t>
            </a:r>
            <a:br>
              <a:rPr lang="en" dirty="0"/>
            </a:br>
            <a:r>
              <a:rPr lang="en" dirty="0"/>
              <a:t>	</a:t>
            </a:r>
            <a:r>
              <a:rPr lang="en" dirty="0">
                <a:solidFill>
                  <a:srgbClr val="C00000"/>
                </a:solidFill>
              </a:rPr>
              <a:t>Paris</a:t>
            </a:r>
            <a:r>
              <a:rPr lang="en" dirty="0"/>
              <a:t> 	stands to 	</a:t>
            </a: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France</a:t>
            </a:r>
            <a:r>
              <a:rPr lang="en" dirty="0"/>
              <a:t> 	as 	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Rome</a:t>
            </a:r>
            <a:r>
              <a:rPr lang="en" dirty="0"/>
              <a:t> 		stands to	?</a:t>
            </a:r>
            <a:br>
              <a:rPr lang="en" dirty="0"/>
            </a:br>
            <a:r>
              <a:rPr lang="en" dirty="0"/>
              <a:t>	</a:t>
            </a:r>
            <a:r>
              <a:rPr lang="en" dirty="0">
                <a:solidFill>
                  <a:srgbClr val="C00000"/>
                </a:solidFill>
              </a:rPr>
              <a:t>Writer</a:t>
            </a:r>
            <a:r>
              <a:rPr lang="en" dirty="0"/>
              <a:t> 	stands to 	</a:t>
            </a: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book</a:t>
            </a:r>
            <a:r>
              <a:rPr lang="en" dirty="0"/>
              <a:t> 	as 	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painter</a:t>
            </a:r>
            <a:r>
              <a:rPr lang="en" dirty="0"/>
              <a:t> 	stands to	?</a:t>
            </a:r>
            <a:br>
              <a:rPr lang="en" dirty="0"/>
            </a:br>
            <a:r>
              <a:rPr lang="en" dirty="0"/>
              <a:t>	</a:t>
            </a:r>
            <a:r>
              <a:rPr lang="en" dirty="0">
                <a:solidFill>
                  <a:srgbClr val="C00000"/>
                </a:solidFill>
              </a:rPr>
              <a:t>Cat</a:t>
            </a:r>
            <a:r>
              <a:rPr lang="en" dirty="0"/>
              <a:t>	stands to 	</a:t>
            </a: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cats</a:t>
            </a:r>
            <a:r>
              <a:rPr lang="en" dirty="0"/>
              <a:t>	as	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mouse</a:t>
            </a:r>
            <a:r>
              <a:rPr lang="en" dirty="0"/>
              <a:t>		stands to	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 	</a:t>
            </a:r>
            <a:r>
              <a:rPr lang="en" i="1" dirty="0">
                <a:ea typeface="Droid Serif"/>
                <a:cs typeface="Calibri" panose="020F0502020204030204" pitchFamily="34" charset="0"/>
                <a:sym typeface="Droid Serif"/>
              </a:rPr>
              <a:t>e</a:t>
            </a:r>
            <a:r>
              <a:rPr lang="en" dirty="0">
                <a:ea typeface="Droid Serif"/>
                <a:cs typeface="Calibri" panose="020F0502020204030204" pitchFamily="34" charset="0"/>
                <a:sym typeface="Droid Serif"/>
              </a:rPr>
              <a:t>(</a:t>
            </a:r>
            <a:r>
              <a:rPr lang="en" i="1" dirty="0">
                <a:ea typeface="Droid Serif"/>
                <a:cs typeface="Calibri" panose="020F0502020204030204" pitchFamily="34" charset="0"/>
                <a:sym typeface="Droid Serif"/>
              </a:rPr>
              <a:t>'France</a:t>
            </a:r>
            <a:r>
              <a:rPr lang="en" dirty="0">
                <a:ea typeface="Droid Serif"/>
                <a:cs typeface="Calibri" panose="020F0502020204030204" pitchFamily="34" charset="0"/>
                <a:sym typeface="Droid Serif"/>
              </a:rPr>
              <a:t>') - e('</a:t>
            </a:r>
            <a:r>
              <a:rPr lang="en" i="1" dirty="0">
                <a:ea typeface="Droid Serif"/>
                <a:cs typeface="Calibri" panose="020F0502020204030204" pitchFamily="34" charset="0"/>
                <a:sym typeface="Droid Serif"/>
              </a:rPr>
              <a:t>Paris</a:t>
            </a:r>
            <a:r>
              <a:rPr lang="en" dirty="0">
                <a:ea typeface="Droid Serif"/>
                <a:cs typeface="Calibri" panose="020F0502020204030204" pitchFamily="34" charset="0"/>
                <a:sym typeface="Droid Serif"/>
              </a:rPr>
              <a:t>')  + </a:t>
            </a:r>
            <a:r>
              <a:rPr lang="en" i="1" dirty="0">
                <a:ea typeface="Droid Serif"/>
                <a:cs typeface="Calibri" panose="020F0502020204030204" pitchFamily="34" charset="0"/>
                <a:sym typeface="Droid Serif"/>
              </a:rPr>
              <a:t>e</a:t>
            </a:r>
            <a:r>
              <a:rPr lang="en" dirty="0">
                <a:ea typeface="Droid Serif"/>
                <a:cs typeface="Calibri" panose="020F0502020204030204" pitchFamily="34" charset="0"/>
                <a:sym typeface="Droid Serif"/>
              </a:rPr>
              <a:t>('</a:t>
            </a:r>
            <a:r>
              <a:rPr lang="en" i="1" dirty="0">
                <a:ea typeface="Droid Serif"/>
                <a:cs typeface="Calibri" panose="020F0502020204030204" pitchFamily="34" charset="0"/>
                <a:sym typeface="Droid Serif"/>
              </a:rPr>
              <a:t>Rome</a:t>
            </a:r>
            <a:r>
              <a:rPr lang="en" dirty="0">
                <a:ea typeface="Droid Serif"/>
                <a:cs typeface="Calibri" panose="020F0502020204030204" pitchFamily="34" charset="0"/>
                <a:sym typeface="Droid Serif"/>
              </a:rPr>
              <a:t>')  ~ </a:t>
            </a:r>
            <a:r>
              <a:rPr lang="en" i="1" dirty="0">
                <a:ea typeface="Droid Serif"/>
                <a:cs typeface="Calibri" panose="020F0502020204030204" pitchFamily="34" charset="0"/>
                <a:sym typeface="Droid Serif"/>
              </a:rPr>
              <a:t>e</a:t>
            </a:r>
            <a:r>
              <a:rPr lang="en" dirty="0">
                <a:ea typeface="Droid Serif"/>
                <a:cs typeface="Calibri" panose="020F0502020204030204" pitchFamily="34" charset="0"/>
                <a:sym typeface="Droid Serif"/>
              </a:rPr>
              <a:t>('</a:t>
            </a:r>
            <a:r>
              <a:rPr lang="en" i="1" dirty="0">
                <a:ea typeface="Droid Serif"/>
                <a:cs typeface="Calibri" panose="020F0502020204030204" pitchFamily="34" charset="0"/>
                <a:sym typeface="Droid Serif"/>
              </a:rPr>
              <a:t>Italy</a:t>
            </a:r>
            <a:r>
              <a:rPr lang="en" dirty="0">
                <a:ea typeface="Droid Serif"/>
                <a:cs typeface="Calibri" panose="020F0502020204030204" pitchFamily="34" charset="0"/>
                <a:sym typeface="Droid Serif"/>
              </a:rPr>
              <a:t>')</a:t>
            </a:r>
            <a:endParaRPr dirty="0">
              <a:ea typeface="Droid Serif"/>
              <a:cs typeface="Calibri" panose="020F0502020204030204" pitchFamily="34" charset="0"/>
              <a:sym typeface="Droid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	a	:	b 		=		c	:	d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ea typeface="Droid Serif"/>
              <a:cs typeface="Calibri" panose="020F0502020204030204" pitchFamily="34" charset="0"/>
              <a:sym typeface="Droid Serif"/>
            </a:endParaRPr>
          </a:p>
        </p:txBody>
      </p:sp>
      <p:pic>
        <p:nvPicPr>
          <p:cNvPr id="477" name="Google Shape;47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525" y="4213559"/>
            <a:ext cx="3816950" cy="67262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54"/>
          <p:cNvSpPr/>
          <p:nvPr/>
        </p:nvSpPr>
        <p:spPr>
          <a:xfrm>
            <a:off x="6899251" y="4269710"/>
            <a:ext cx="1822461" cy="374195"/>
          </a:xfrm>
          <a:prstGeom prst="wedgeRoundRectCallout">
            <a:avLst>
              <a:gd name="adj1" fmla="val -64452"/>
              <a:gd name="adj2" fmla="val 23018"/>
              <a:gd name="adj3" fmla="val 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Minimum of cosine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5FB215-2FA6-4C6A-A194-AF64CD2B3BF3}"/>
              </a:ext>
            </a:extLst>
          </p:cNvPr>
          <p:cNvSpPr/>
          <p:nvPr/>
        </p:nvSpPr>
        <p:spPr bwMode="auto">
          <a:xfrm>
            <a:off x="5425440" y="624835"/>
            <a:ext cx="2865120" cy="1325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9C780-5DC1-47B2-8EF7-D78DA1086762}"/>
              </a:ext>
            </a:extLst>
          </p:cNvPr>
          <p:cNvSpPr txBox="1"/>
          <p:nvPr/>
        </p:nvSpPr>
        <p:spPr>
          <a:xfrm>
            <a:off x="5895509" y="1233680"/>
            <a:ext cx="45590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Paris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EC3FEB-1CF2-43D8-91B6-A1A93C30C40A}"/>
              </a:ext>
            </a:extLst>
          </p:cNvPr>
          <p:cNvSpPr txBox="1"/>
          <p:nvPr/>
        </p:nvSpPr>
        <p:spPr>
          <a:xfrm>
            <a:off x="7483296" y="1042625"/>
            <a:ext cx="45590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Italy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0EB5BD-7A66-4C50-B09F-E0845D91B6D0}"/>
              </a:ext>
            </a:extLst>
          </p:cNvPr>
          <p:cNvSpPr txBox="1"/>
          <p:nvPr/>
        </p:nvSpPr>
        <p:spPr>
          <a:xfrm>
            <a:off x="6480475" y="1663668"/>
            <a:ext cx="45590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Rome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1C891F-6529-423E-BA3A-854D26775633}"/>
              </a:ext>
            </a:extLst>
          </p:cNvPr>
          <p:cNvSpPr txBox="1"/>
          <p:nvPr/>
        </p:nvSpPr>
        <p:spPr>
          <a:xfrm>
            <a:off x="6671299" y="686692"/>
            <a:ext cx="45590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France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EBADAC-A372-4F90-979D-1301459C24F4}"/>
              </a:ext>
            </a:extLst>
          </p:cNvPr>
          <p:cNvCxnSpPr>
            <a:cxnSpLocks/>
          </p:cNvCxnSpPr>
          <p:nvPr/>
        </p:nvCxnSpPr>
        <p:spPr bwMode="auto">
          <a:xfrm flipV="1">
            <a:off x="6821482" y="1292489"/>
            <a:ext cx="661814" cy="371179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F782149-8139-4132-8E1E-F6F3D156CA05}"/>
              </a:ext>
            </a:extLst>
          </p:cNvPr>
          <p:cNvCxnSpPr>
            <a:cxnSpLocks/>
          </p:cNvCxnSpPr>
          <p:nvPr/>
        </p:nvCxnSpPr>
        <p:spPr bwMode="auto">
          <a:xfrm flipV="1">
            <a:off x="6149568" y="896251"/>
            <a:ext cx="661814" cy="371179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Precomputed Embeddings</a:t>
            </a:r>
            <a:endParaRPr dirty="0"/>
          </a:p>
        </p:txBody>
      </p:sp>
      <p:sp>
        <p:nvSpPr>
          <p:cNvPr id="484" name="Google Shape;484;p5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Google's embeddings</a:t>
            </a:r>
            <a:r>
              <a:rPr lang="en" dirty="0"/>
              <a:t> trained on English news dataset (100 billion of words occurrences)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Embeddings for German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Embeddings for Italian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6"/>
              </a:rPr>
              <a:t>Embeddings for French</a:t>
            </a:r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Impact of Training Data</a:t>
            </a:r>
            <a:endParaRPr dirty="0"/>
          </a:p>
        </p:txBody>
      </p:sp>
      <p:sp>
        <p:nvSpPr>
          <p:cNvPr id="490" name="Google Shape;490;p56"/>
          <p:cNvSpPr txBox="1">
            <a:spLocks noGrp="1"/>
          </p:cNvSpPr>
          <p:nvPr>
            <p:ph idx="1"/>
          </p:nvPr>
        </p:nvSpPr>
        <p:spPr>
          <a:xfrm>
            <a:off x="1257301" y="659889"/>
            <a:ext cx="7200900" cy="726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The collection on which a model is trained influences what semantics is captured.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graphicFrame>
        <p:nvGraphicFramePr>
          <p:cNvPr id="491" name="Google Shape;491;p56"/>
          <p:cNvGraphicFramePr/>
          <p:nvPr>
            <p:extLst>
              <p:ext uri="{D42A27DB-BD31-4B8C-83A1-F6EECF244321}">
                <p14:modId xmlns:p14="http://schemas.microsoft.com/office/powerpoint/2010/main" val="1692898811"/>
              </p:ext>
            </p:extLst>
          </p:nvPr>
        </p:nvGraphicFramePr>
        <p:xfrm>
          <a:off x="1257301" y="1479665"/>
          <a:ext cx="7239000" cy="3413520"/>
        </p:xfrm>
        <a:graphic>
          <a:graphicData uri="http://schemas.openxmlformats.org/drawingml/2006/table">
            <a:tbl>
              <a:tblPr>
                <a:noFill/>
                <a:tableStyleId>{77AB8F7B-B7F0-49B3-8A1F-562218798515}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WIKI</a:t>
                      </a:r>
                      <a:endParaRPr sz="1600" dirty="0"/>
                    </a:p>
                  </a:txBody>
                  <a:tcPr marL="91425" marR="91425" marT="91425" marB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BOOKS</a:t>
                      </a:r>
                      <a:endParaRPr sz="1600"/>
                    </a:p>
                  </a:txBody>
                  <a:tcPr marL="91425" marR="91425" marT="91425" marB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WIKI</a:t>
                      </a:r>
                      <a:endParaRPr sz="1600"/>
                    </a:p>
                  </a:txBody>
                  <a:tcPr marL="91425" marR="91425" marT="91425" marB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BOOKS</a:t>
                      </a:r>
                      <a:endParaRPr sz="1600"/>
                    </a:p>
                  </a:txBody>
                  <a:tcPr marL="91425" marR="91425" marT="91425" marB="91425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7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sega</a:t>
                      </a:r>
                      <a:endParaRPr sz="1600"/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chianti</a:t>
                      </a:r>
                      <a:endParaRPr sz="1600"/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dreamcast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motosega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radda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merlot</a:t>
                      </a:r>
                      <a:endParaRPr sz="16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genesis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seghe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gaiole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lambrusco</a:t>
                      </a:r>
                      <a:endParaRPr sz="16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megadrive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seghetto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montespertoli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grignolino</a:t>
                      </a:r>
                      <a:endParaRPr sz="16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snes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trapano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carmignano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sangiovese</a:t>
                      </a:r>
                      <a:endParaRPr sz="16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nintendo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smerigliatrice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greve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vermentino</a:t>
                      </a:r>
                      <a:endParaRPr sz="16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sonic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segare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castellina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sauvignon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Exploring embeddings</a:t>
            </a:r>
            <a:endParaRPr dirty="0"/>
          </a:p>
        </p:txBody>
      </p:sp>
      <p:pic>
        <p:nvPicPr>
          <p:cNvPr id="498" name="Google Shape;498;p5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5973" y="2390753"/>
            <a:ext cx="3762375" cy="25241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99" name="Google Shape;499;p5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0856" y="949437"/>
            <a:ext cx="4139049" cy="32446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C3EB49F3-D6E5-4C2B-817B-3D42ED39CD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5972" y="732490"/>
            <a:ext cx="3762376" cy="1536343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BFE141-C21A-466D-A29D-D96EB680FD6D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AB7AF37-96EE-4390-A526-ACE848C90E06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766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D717-C35C-4A49-B9A3-962B844A5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Embeddings Evaluation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065945-A429-4967-B271-52F28C7B4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929941"/>
            <a:ext cx="3406140" cy="3970676"/>
          </a:xfrm>
        </p:spPr>
        <p:txBody>
          <a:bodyPr/>
          <a:lstStyle/>
          <a:p>
            <a:r>
              <a:rPr lang="it-IT" dirty="0"/>
              <a:t>Word </a:t>
            </a:r>
            <a:r>
              <a:rPr lang="it-IT" dirty="0" err="1"/>
              <a:t>Vector</a:t>
            </a:r>
            <a:r>
              <a:rPr lang="it-IT" dirty="0"/>
              <a:t> </a:t>
            </a:r>
            <a:r>
              <a:rPr lang="it-IT" dirty="0" err="1"/>
              <a:t>Analogies</a:t>
            </a:r>
            <a:endParaRPr lang="en-US" dirty="0"/>
          </a:p>
          <a:p>
            <a:r>
              <a:rPr lang="en-US" dirty="0"/>
              <a:t>F</a:t>
            </a:r>
            <a:r>
              <a:rPr lang="it-IT" dirty="0" err="1"/>
              <a:t>ind</a:t>
            </a:r>
            <a:r>
              <a:rPr lang="it-IT" dirty="0"/>
              <a:t> the x. </a:t>
            </a:r>
            <a:r>
              <a:rPr lang="it-IT" dirty="0" err="1"/>
              <a:t>given</a:t>
            </a:r>
            <a:r>
              <a:rPr lang="it-IT" dirty="0"/>
              <a:t> an incomplete </a:t>
            </a:r>
            <a:r>
              <a:rPr lang="it-IT" dirty="0" err="1"/>
              <a:t>analogy</a:t>
            </a:r>
            <a:r>
              <a:rPr lang="it-IT" dirty="0"/>
              <a:t> of the </a:t>
            </a:r>
            <a:r>
              <a:rPr lang="it-IT" dirty="0" err="1"/>
              <a:t>form</a:t>
            </a:r>
            <a:r>
              <a:rPr lang="it-IT" dirty="0"/>
              <a:t>:</a:t>
            </a:r>
          </a:p>
          <a:p>
            <a:pPr marL="0" indent="0" algn="ctr">
              <a:buNone/>
            </a:pPr>
            <a:r>
              <a:rPr lang="it-IT" dirty="0"/>
              <a:t>a : b : : c : x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i="1" dirty="0"/>
              <a:t>Using </a:t>
            </a:r>
            <a:r>
              <a:rPr lang="it-IT" i="1" dirty="0" err="1"/>
              <a:t>intrinsic</a:t>
            </a:r>
            <a:r>
              <a:rPr lang="it-IT" i="1" dirty="0"/>
              <a:t> </a:t>
            </a:r>
            <a:r>
              <a:rPr lang="it-IT" i="1" dirty="0" err="1"/>
              <a:t>evaluation</a:t>
            </a:r>
            <a:r>
              <a:rPr lang="it-IT" i="1" dirty="0"/>
              <a:t> </a:t>
            </a:r>
            <a:r>
              <a:rPr lang="it-IT" i="1" dirty="0" err="1"/>
              <a:t>techniques</a:t>
            </a:r>
            <a:r>
              <a:rPr lang="it-IT" i="1" dirty="0"/>
              <a:t> </a:t>
            </a:r>
            <a:r>
              <a:rPr lang="it-IT" i="1" dirty="0" err="1"/>
              <a:t>such</a:t>
            </a:r>
            <a:r>
              <a:rPr lang="it-IT" i="1" dirty="0"/>
              <a:t> </a:t>
            </a:r>
            <a:r>
              <a:rPr lang="it-IT" i="1" dirty="0" err="1"/>
              <a:t>as</a:t>
            </a:r>
            <a:r>
              <a:rPr lang="it-IT" i="1" dirty="0"/>
              <a:t> word-</a:t>
            </a:r>
            <a:r>
              <a:rPr lang="it-IT" i="1" dirty="0" err="1"/>
              <a:t>vector</a:t>
            </a:r>
            <a:r>
              <a:rPr lang="it-IT" i="1" dirty="0"/>
              <a:t> </a:t>
            </a:r>
            <a:r>
              <a:rPr lang="it-IT" i="1" dirty="0" err="1"/>
              <a:t>analogies</a:t>
            </a:r>
            <a:r>
              <a:rPr lang="it-IT" i="1" dirty="0"/>
              <a:t> </a:t>
            </a:r>
            <a:r>
              <a:rPr lang="it-IT" i="1" dirty="0" err="1"/>
              <a:t>should</a:t>
            </a:r>
            <a:r>
              <a:rPr lang="it-IT" i="1" dirty="0"/>
              <a:t> be </a:t>
            </a:r>
            <a:r>
              <a:rPr lang="it-IT" i="1" dirty="0" err="1"/>
              <a:t>handled</a:t>
            </a:r>
            <a:r>
              <a:rPr lang="it-IT" i="1" dirty="0"/>
              <a:t> with care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13BDEA-5830-4361-874B-1760950F1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25145"/>
              </p:ext>
            </p:extLst>
          </p:nvPr>
        </p:nvGraphicFramePr>
        <p:xfrm>
          <a:off x="4847628" y="1191537"/>
          <a:ext cx="3657600" cy="3619500"/>
        </p:xfrm>
        <a:graphic>
          <a:graphicData uri="http://schemas.openxmlformats.org/drawingml/2006/table">
            <a:tbl>
              <a:tblPr>
                <a:tableStyleId>{77AB8F7B-B7F0-49B3-8A1F-562218798515}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942054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747576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410798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403003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03658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704606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Model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Dim.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Size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Sem.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Syn.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Tot.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0122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ivLBL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1.5B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53.2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76125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HPCA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1.6B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6586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GloVe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1.6B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67.5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54.3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60.3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1407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44744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CBOW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1.6B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52.6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36.1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87296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vLBL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1.5B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54.2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75662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ivLBL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1.5B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65.2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63.0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95536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GloVe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1.6B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80.8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70.3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3401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SVD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903923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SVD-S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36.7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46.6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07464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SVD-L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56.6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63.0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3289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CBOW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63.6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67.4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65.7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0754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SG†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73.0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66.0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69.1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52711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GloVe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77.4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67.0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71.7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5660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CBOW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57.3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68.9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63.7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966169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66.1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65.1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65.6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677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SVD-L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58.2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49.2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036232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GloVe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42B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81.9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69.3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75.0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869250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269F59F-D1AD-EB4C-9A00-68CB70DFB019}"/>
              </a:ext>
            </a:extLst>
          </p:cNvPr>
          <p:cNvSpPr/>
          <p:nvPr/>
        </p:nvSpPr>
        <p:spPr>
          <a:xfrm>
            <a:off x="4847628" y="760664"/>
            <a:ext cx="3667987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Analogy evaluation vs hyperparameters</a:t>
            </a:r>
          </a:p>
        </p:txBody>
      </p:sp>
    </p:spTree>
    <p:extLst>
      <p:ext uri="{BB962C8B-B14F-4D97-AF65-F5344CB8AC3E}">
        <p14:creationId xmlns:p14="http://schemas.microsoft.com/office/powerpoint/2010/main" val="285280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065ED6-0FD9-C54F-B9D9-5090CC1C220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it-IT" dirty="0"/>
              <a:t>Linear Algebra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B289164-2C59-2847-BB25-E093DCAAE11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7389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Extrinsic Vector Evaluation</a:t>
            </a:r>
            <a:endParaRPr dirty="0"/>
          </a:p>
        </p:txBody>
      </p:sp>
      <p:sp>
        <p:nvSpPr>
          <p:cNvPr id="573" name="Google Shape;573;p63"/>
          <p:cNvSpPr txBox="1">
            <a:spLocks noGrp="1"/>
          </p:cNvSpPr>
          <p:nvPr>
            <p:ph idx="1"/>
          </p:nvPr>
        </p:nvSpPr>
        <p:spPr>
          <a:xfrm>
            <a:off x="1257300" y="929941"/>
            <a:ext cx="7200900" cy="736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i="1" dirty="0"/>
              <a:t>The proof of the pudding is in the eating</a:t>
            </a:r>
            <a:endParaRPr i="1" dirty="0"/>
          </a:p>
          <a:p>
            <a:pPr marL="114300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Test on a task, e.g. NER (Named Entity Recognition)</a:t>
            </a:r>
            <a:endParaRPr dirty="0"/>
          </a:p>
        </p:txBody>
      </p:sp>
      <p:graphicFrame>
        <p:nvGraphicFramePr>
          <p:cNvPr id="574" name="Google Shape;574;p63"/>
          <p:cNvGraphicFramePr/>
          <p:nvPr>
            <p:extLst>
              <p:ext uri="{D42A27DB-BD31-4B8C-83A1-F6EECF244321}">
                <p14:modId xmlns:p14="http://schemas.microsoft.com/office/powerpoint/2010/main" val="973658443"/>
              </p:ext>
            </p:extLst>
          </p:nvPr>
        </p:nvGraphicFramePr>
        <p:xfrm>
          <a:off x="2448067" y="1666240"/>
          <a:ext cx="4151910" cy="2986830"/>
        </p:xfrm>
        <a:graphic>
          <a:graphicData uri="http://schemas.openxmlformats.org/drawingml/2006/table">
            <a:tbl>
              <a:tblPr>
                <a:noFill/>
                <a:tableStyleId>{77AB8F7B-B7F0-49B3-8A1F-562218798515}</a:tableStyleId>
              </a:tblPr>
              <a:tblGrid>
                <a:gridCol w="1245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7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Model</a:t>
                      </a:r>
                      <a:endParaRPr sz="1600" b="1" dirty="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Dev</a:t>
                      </a:r>
                      <a:endParaRPr sz="1600" b="1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Test</a:t>
                      </a:r>
                      <a:endParaRPr sz="1600" b="1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ACE</a:t>
                      </a:r>
                      <a:endParaRPr sz="1600" b="1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MUC7</a:t>
                      </a:r>
                      <a:endParaRPr sz="1600" b="1" dirty="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Discrete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91.0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85.4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77.4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73.4</a:t>
                      </a:r>
                      <a:endParaRPr sz="1600" dirty="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SVD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90.8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85.7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77.3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73.7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HPCA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92.6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88.7</a:t>
                      </a:r>
                      <a:endParaRPr sz="1600" b="1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81.7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80.7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CW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92.2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87.4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81.7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80.2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CBOW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93.1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88.2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82.2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81.1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GloVe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93.2</a:t>
                      </a:r>
                      <a:endParaRPr sz="1600" b="1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88.3</a:t>
                      </a:r>
                      <a:endParaRPr sz="160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82.9</a:t>
                      </a:r>
                      <a:endParaRPr sz="1600" b="1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82.2</a:t>
                      </a:r>
                      <a:endParaRPr sz="1600" b="1" dirty="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Embeddings in Neural Networks</a:t>
            </a:r>
            <a:endParaRPr dirty="0"/>
          </a:p>
        </p:txBody>
      </p:sp>
      <p:sp>
        <p:nvSpPr>
          <p:cNvPr id="580" name="Google Shape;580;p6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342900">
              <a:spcBef>
                <a:spcPts val="0"/>
              </a:spcBef>
              <a:spcAft>
                <a:spcPts val="0"/>
              </a:spcAft>
            </a:pPr>
            <a:r>
              <a:rPr lang="en" sz="2000" dirty="0"/>
              <a:t>An embedding layer is </a:t>
            </a:r>
            <a:r>
              <a:rPr lang="en" sz="2000" b="1" dirty="0">
                <a:solidFill>
                  <a:srgbClr val="C00000"/>
                </a:solidFill>
              </a:rPr>
              <a:t>often used as the first layer</a:t>
            </a:r>
            <a:r>
              <a:rPr lang="en" sz="2000" dirty="0"/>
              <a:t> in a neural network for processing text.</a:t>
            </a:r>
            <a:endParaRPr sz="2000" dirty="0"/>
          </a:p>
          <a:p>
            <a:pPr marL="444500" indent="-342900">
              <a:spcBef>
                <a:spcPts val="0"/>
              </a:spcBef>
              <a:spcAft>
                <a:spcPts val="0"/>
              </a:spcAft>
            </a:pPr>
            <a:r>
              <a:rPr lang="en" sz="2000" dirty="0"/>
              <a:t>It consists of a matrix 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sz="2000" dirty="0"/>
              <a:t> of size </a:t>
            </a:r>
            <a:r>
              <a:rPr lang="en" sz="2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|</a:t>
            </a:r>
            <a:r>
              <a:rPr lang="en" sz="2000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V</a:t>
            </a:r>
            <a:r>
              <a:rPr lang="en" sz="2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|</a:t>
            </a:r>
            <a:r>
              <a:rPr lang="en" sz="2000" dirty="0">
                <a:latin typeface="+mj-lt"/>
                <a:ea typeface="Droid Serif"/>
                <a:cs typeface="Calibri" panose="020F0502020204030204" pitchFamily="34" charset="0"/>
                <a:sym typeface="Symbol" panose="05050102010706020507" pitchFamily="18" charset="2"/>
              </a:rPr>
              <a:t></a:t>
            </a:r>
            <a:r>
              <a:rPr lang="en" sz="2000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d</a:t>
            </a:r>
            <a:r>
              <a:rPr lang="en" sz="2000" dirty="0"/>
              <a:t>, where 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" sz="2000" dirty="0"/>
              <a:t> is the size of the embedding space.</a:t>
            </a:r>
            <a:endParaRPr sz="2000" dirty="0"/>
          </a:p>
          <a:p>
            <a:pPr marL="444500" indent="-342900">
              <a:spcBef>
                <a:spcPts val="0"/>
              </a:spcBef>
              <a:spcAft>
                <a:spcPts val="0"/>
              </a:spcAft>
            </a:pP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sz="2000" dirty="0"/>
              <a:t> maps words to dense representations.</a:t>
            </a:r>
            <a:endParaRPr sz="2000" dirty="0"/>
          </a:p>
          <a:p>
            <a:pPr marL="444500" indent="-342900">
              <a:spcBef>
                <a:spcPts val="0"/>
              </a:spcBef>
              <a:spcAft>
                <a:spcPts val="0"/>
              </a:spcAft>
            </a:pPr>
            <a:r>
              <a:rPr lang="en" sz="2000" dirty="0"/>
              <a:t>It is initialized either with random weights or pretrained embeddings.</a:t>
            </a:r>
            <a:endParaRPr sz="2000" dirty="0"/>
          </a:p>
          <a:p>
            <a:pPr marL="444500" indent="-342900">
              <a:spcBef>
                <a:spcPts val="0"/>
              </a:spcBef>
              <a:spcAft>
                <a:spcPts val="0"/>
              </a:spcAft>
            </a:pPr>
            <a:r>
              <a:rPr lang="en" sz="2000" dirty="0"/>
              <a:t>During learning weights can be</a:t>
            </a:r>
          </a:p>
          <a:p>
            <a:pPr marL="648097" lvl="1" indent="-342900">
              <a:spcBef>
                <a:spcPts val="0"/>
              </a:spcBef>
              <a:spcAft>
                <a:spcPts val="0"/>
              </a:spcAft>
            </a:pPr>
            <a:r>
              <a:rPr lang="en" sz="1850" dirty="0"/>
              <a:t>kept fixed (it makes sense only when using pre-trained weights) or</a:t>
            </a:r>
          </a:p>
          <a:p>
            <a:pPr marL="648097" lvl="1" indent="-342900">
              <a:spcBef>
                <a:spcPts val="0"/>
              </a:spcBef>
              <a:spcAft>
                <a:spcPts val="0"/>
              </a:spcAft>
            </a:pPr>
            <a:r>
              <a:rPr lang="en" sz="1850" dirty="0"/>
              <a:t>updated, to adapt embeddings to the task.</a:t>
            </a:r>
            <a:endParaRPr sz="185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Embeddings in Neural Networks</a:t>
            </a:r>
            <a:endParaRPr dirty="0"/>
          </a:p>
        </p:txBody>
      </p:sp>
      <p:sp>
        <p:nvSpPr>
          <p:cNvPr id="586" name="Google Shape;586;p65"/>
          <p:cNvSpPr txBox="1">
            <a:spLocks noGrp="1"/>
          </p:cNvSpPr>
          <p:nvPr>
            <p:ph type="body" idx="4294967295"/>
          </p:nvPr>
        </p:nvSpPr>
        <p:spPr>
          <a:xfrm>
            <a:off x="857250" y="3179763"/>
            <a:ext cx="8286750" cy="1681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Example: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https://github.com/fchollet/keras/blob/master/examples/imdb_cnn.py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Another example: </a:t>
            </a:r>
            <a:r>
              <a:rPr lang="en" u="sng" dirty="0">
                <a:solidFill>
                  <a:schemeClr val="accent5"/>
                </a:solidFill>
                <a:hlinkClick r:id="rId4"/>
              </a:rPr>
              <a:t>https://machinelearningmastery.com/use-word-embedding-layers-deep-learning-keras/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587" name="Google Shape;587;p65"/>
          <p:cNvSpPr/>
          <p:nvPr/>
        </p:nvSpPr>
        <p:spPr>
          <a:xfrm>
            <a:off x="3188305" y="1570339"/>
            <a:ext cx="987055" cy="1459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libri" panose="020F0502020204030204" pitchFamily="34" charset="0"/>
                <a:cs typeface="Calibri" panose="020F0502020204030204" pitchFamily="34" charset="0"/>
              </a:rPr>
              <a:t>Embeddings</a:t>
            </a:r>
            <a:endParaRPr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8" name="Google Shape;588;p65"/>
          <p:cNvSpPr txBox="1"/>
          <p:nvPr/>
        </p:nvSpPr>
        <p:spPr>
          <a:xfrm>
            <a:off x="1076959" y="1445950"/>
            <a:ext cx="1807505" cy="4170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libri" panose="020F0502020204030204" pitchFamily="34" charset="0"/>
                <a:cs typeface="Calibri" panose="020F0502020204030204" pitchFamily="34" charset="0"/>
              </a:rPr>
              <a:t>Text:</a:t>
            </a:r>
            <a:br>
              <a:rPr lang="en" sz="12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200" b="1">
                <a:latin typeface="Calibri" panose="020F0502020204030204" pitchFamily="34" charset="0"/>
                <a:cs typeface="Calibri" panose="020F0502020204030204" pitchFamily="34" charset="0"/>
              </a:rPr>
              <a:t>"all work and no play..."</a:t>
            </a:r>
            <a:endParaRPr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9" name="Google Shape;589;p65"/>
          <p:cNvSpPr txBox="1"/>
          <p:nvPr/>
        </p:nvSpPr>
        <p:spPr>
          <a:xfrm>
            <a:off x="1268418" y="2088800"/>
            <a:ext cx="1744817" cy="4170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libri" panose="020F0502020204030204" pitchFamily="34" charset="0"/>
                <a:cs typeface="Calibri" panose="020F0502020204030204" pitchFamily="34" charset="0"/>
              </a:rPr>
              <a:t>Sequence of word ids:</a:t>
            </a:r>
            <a:br>
              <a:rPr lang="en" sz="12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200" b="1">
                <a:latin typeface="Calibri" panose="020F0502020204030204" pitchFamily="34" charset="0"/>
                <a:cs typeface="Calibri" panose="020F0502020204030204" pitchFamily="34" charset="0"/>
              </a:rPr>
              <a:t>[2,4,1,8,10,5,0,0,0,0,0,0]</a:t>
            </a:r>
            <a:endParaRPr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90" name="Google Shape;590;p65"/>
          <p:cNvCxnSpPr>
            <a:cxnSpLocks/>
            <a:stCxn id="588" idx="2"/>
            <a:endCxn id="589" idx="0"/>
          </p:cNvCxnSpPr>
          <p:nvPr/>
        </p:nvCxnSpPr>
        <p:spPr>
          <a:xfrm>
            <a:off x="1980712" y="1862950"/>
            <a:ext cx="160115" cy="22585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91" name="Google Shape;591;p65"/>
          <p:cNvCxnSpPr>
            <a:stCxn id="589" idx="3"/>
            <a:endCxn id="587" idx="1"/>
          </p:cNvCxnSpPr>
          <p:nvPr/>
        </p:nvCxnSpPr>
        <p:spPr>
          <a:xfrm>
            <a:off x="3013235" y="2297300"/>
            <a:ext cx="175070" cy="263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92" name="Google Shape;592;p65"/>
          <p:cNvSpPr txBox="1"/>
          <p:nvPr/>
        </p:nvSpPr>
        <p:spPr>
          <a:xfrm>
            <a:off x="4297791" y="1508201"/>
            <a:ext cx="1744817" cy="1521338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Calibri" panose="020F0502020204030204" pitchFamily="34" charset="0"/>
                <a:cs typeface="Calibri" panose="020F0502020204030204" pitchFamily="34" charset="0"/>
              </a:rPr>
              <a:t>Sequence of embedding vectors:</a:t>
            </a:r>
            <a:br>
              <a:rPr lang="en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200" b="1" dirty="0">
                <a:latin typeface="Calibri" panose="020F0502020204030204" pitchFamily="34" charset="0"/>
                <a:cs typeface="Calibri" panose="020F0502020204030204" pitchFamily="34" charset="0"/>
              </a:rPr>
              <a:t>[ [0.2,-0.3,0.9,-0.2...0.8],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[-0.1,0.7,0.7,-0.1…-0.1]</a:t>
            </a:r>
            <a:r>
              <a:rPr lang="en" sz="12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[0.2,-0.3,0.9,-0.2...0.8]</a:t>
            </a:r>
            <a:r>
              <a:rPr lang="en" sz="12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[0.1,0.2,0.3,0.1…0.5]</a:t>
            </a:r>
            <a:r>
              <a:rPr lang="en" sz="12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Calibri" panose="020F0502020204030204" pitchFamily="34" charset="0"/>
                <a:cs typeface="Calibri" panose="020F0502020204030204" pitchFamily="34" charset="0"/>
              </a:rPr>
              <a:t>[0,0,0,0,0,0,0...0]]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3" name="Google Shape;593;p65"/>
          <p:cNvSpPr txBox="1"/>
          <p:nvPr/>
        </p:nvSpPr>
        <p:spPr>
          <a:xfrm>
            <a:off x="3038120" y="1028950"/>
            <a:ext cx="1274959" cy="4170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libri" panose="020F0502020204030204" pitchFamily="34" charset="0"/>
                <a:cs typeface="Calibri" panose="020F0502020204030204" pitchFamily="34" charset="0"/>
              </a:rPr>
              <a:t>Pretrained values</a:t>
            </a:r>
            <a:endParaRPr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94" name="Google Shape;594;p65"/>
          <p:cNvCxnSpPr>
            <a:stCxn id="593" idx="2"/>
            <a:endCxn id="587" idx="0"/>
          </p:cNvCxnSpPr>
          <p:nvPr/>
        </p:nvCxnSpPr>
        <p:spPr>
          <a:xfrm>
            <a:off x="3675600" y="1445950"/>
            <a:ext cx="6233" cy="12438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95" name="Google Shape;595;p65"/>
          <p:cNvCxnSpPr>
            <a:cxnSpLocks/>
            <a:stCxn id="587" idx="3"/>
            <a:endCxn id="592" idx="1"/>
          </p:cNvCxnSpPr>
          <p:nvPr/>
        </p:nvCxnSpPr>
        <p:spPr>
          <a:xfrm flipV="1">
            <a:off x="4175360" y="2268870"/>
            <a:ext cx="122431" cy="310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96" name="Google Shape;596;p65"/>
          <p:cNvSpPr/>
          <p:nvPr/>
        </p:nvSpPr>
        <p:spPr>
          <a:xfrm>
            <a:off x="6634967" y="1092550"/>
            <a:ext cx="1121668" cy="831300"/>
          </a:xfrm>
          <a:prstGeom prst="rect">
            <a:avLst/>
          </a:prstGeom>
          <a:solidFill>
            <a:srgbClr val="73FE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libri" panose="020F0502020204030204" pitchFamily="34" charset="0"/>
                <a:cs typeface="Calibri" panose="020F0502020204030204" pitchFamily="34" charset="0"/>
              </a:rPr>
              <a:t>Convolutional</a:t>
            </a:r>
            <a:endParaRPr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7" name="Google Shape;597;p65"/>
          <p:cNvSpPr/>
          <p:nvPr/>
        </p:nvSpPr>
        <p:spPr>
          <a:xfrm>
            <a:off x="6634967" y="2390025"/>
            <a:ext cx="1121668" cy="723600"/>
          </a:xfrm>
          <a:prstGeom prst="rect">
            <a:avLst/>
          </a:prstGeom>
          <a:solidFill>
            <a:srgbClr val="73FE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libri" panose="020F0502020204030204" pitchFamily="34" charset="0"/>
                <a:cs typeface="Calibri" panose="020F0502020204030204" pitchFamily="34" charset="0"/>
              </a:rPr>
              <a:t>Recurrent</a:t>
            </a:r>
            <a:endParaRPr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98" name="Google Shape;598;p65"/>
          <p:cNvCxnSpPr>
            <a:cxnSpLocks/>
            <a:stCxn id="592" idx="3"/>
            <a:endCxn id="596" idx="1"/>
          </p:cNvCxnSpPr>
          <p:nvPr/>
        </p:nvCxnSpPr>
        <p:spPr>
          <a:xfrm flipV="1">
            <a:off x="6042608" y="1508200"/>
            <a:ext cx="592359" cy="76067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99" name="Google Shape;599;p65"/>
          <p:cNvCxnSpPr>
            <a:cxnSpLocks/>
            <a:stCxn id="592" idx="3"/>
            <a:endCxn id="597" idx="1"/>
          </p:cNvCxnSpPr>
          <p:nvPr/>
        </p:nvCxnSpPr>
        <p:spPr>
          <a:xfrm>
            <a:off x="6042608" y="2268870"/>
            <a:ext cx="592359" cy="48295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00" name="Google Shape;600;p65"/>
          <p:cNvCxnSpPr>
            <a:stCxn id="596" idx="3"/>
          </p:cNvCxnSpPr>
          <p:nvPr/>
        </p:nvCxnSpPr>
        <p:spPr>
          <a:xfrm>
            <a:off x="7756635" y="1508200"/>
            <a:ext cx="766200" cy="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601" name="Google Shape;601;p65"/>
          <p:cNvCxnSpPr>
            <a:stCxn id="597" idx="3"/>
          </p:cNvCxnSpPr>
          <p:nvPr/>
        </p:nvCxnSpPr>
        <p:spPr>
          <a:xfrm>
            <a:off x="7756635" y="2751825"/>
            <a:ext cx="766200" cy="3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A3825-68A8-42E8-A8E6-83199FFE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Word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FF157-996C-41AD-99D5-9B49A209B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Polysemous words</a:t>
            </a:r>
          </a:p>
          <a:p>
            <a:r>
              <a:rPr lang="en-US" dirty="0"/>
              <a:t>Limited to words (neither multi words nor phrases)</a:t>
            </a:r>
          </a:p>
          <a:p>
            <a:r>
              <a:rPr lang="en-US" dirty="0"/>
              <a:t>Represent similarity: antinomies often appear similar</a:t>
            </a:r>
          </a:p>
          <a:p>
            <a:pPr lvl="1"/>
            <a:r>
              <a:rPr lang="en-US" dirty="0"/>
              <a:t>Not good for sentiment analysis</a:t>
            </a:r>
          </a:p>
          <a:p>
            <a:pPr lvl="1"/>
            <a:r>
              <a:rPr lang="en-US" dirty="0"/>
              <a:t>Not good for polysemous words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The movie was </a:t>
            </a:r>
            <a:r>
              <a:rPr lang="en-US" dirty="0">
                <a:solidFill>
                  <a:srgbClr val="C00000"/>
                </a:solidFill>
              </a:rPr>
              <a:t>exciting</a:t>
            </a:r>
          </a:p>
          <a:p>
            <a:pPr lvl="1"/>
            <a:r>
              <a:rPr lang="en-US" dirty="0"/>
              <a:t>The movie was </a:t>
            </a:r>
            <a:r>
              <a:rPr lang="en-US" dirty="0">
                <a:solidFill>
                  <a:srgbClr val="C00000"/>
                </a:solidFill>
              </a:rPr>
              <a:t>boring</a:t>
            </a:r>
          </a:p>
        </p:txBody>
      </p:sp>
    </p:spTree>
    <p:extLst>
      <p:ext uri="{BB962C8B-B14F-4D97-AF65-F5344CB8AC3E}">
        <p14:creationId xmlns:p14="http://schemas.microsoft.com/office/powerpoint/2010/main" val="33707914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Word Senses and Ambiguity</a:t>
            </a:r>
            <a:endParaRPr dirty="0"/>
          </a:p>
        </p:txBody>
      </p:sp>
      <p:sp>
        <p:nvSpPr>
          <p:cNvPr id="554" name="Google Shape;554;p60"/>
          <p:cNvSpPr txBox="1">
            <a:spLocks noGrp="1"/>
          </p:cNvSpPr>
          <p:nvPr>
            <p:ph idx="1"/>
          </p:nvPr>
        </p:nvSpPr>
        <p:spPr>
          <a:xfrm>
            <a:off x="1257300" y="929941"/>
            <a:ext cx="3843020" cy="3970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Often</a:t>
            </a:r>
            <a:r>
              <a:rPr lang="en" dirty="0"/>
              <a:t> words have multiple meanings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Does one vector capture all these meanings?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07B8D7-386D-4147-8E96-46D6E346B68A}"/>
              </a:ext>
            </a:extLst>
          </p:cNvPr>
          <p:cNvSpPr/>
          <p:nvPr/>
        </p:nvSpPr>
        <p:spPr>
          <a:xfrm>
            <a:off x="5203429" y="929941"/>
            <a:ext cx="3586480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A88FF"/>
                </a:solidFill>
                <a:latin typeface="Calibri-Bold"/>
              </a:rPr>
              <a:t>pike</a:t>
            </a:r>
          </a:p>
          <a:p>
            <a:r>
              <a:rPr lang="en-US" dirty="0">
                <a:solidFill>
                  <a:srgbClr val="CD0000"/>
                </a:solidFill>
                <a:latin typeface="Times-Roman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 sharp point or staff</a:t>
            </a:r>
          </a:p>
          <a:p>
            <a:r>
              <a:rPr lang="en-US" dirty="0">
                <a:solidFill>
                  <a:srgbClr val="CD0000"/>
                </a:solidFill>
                <a:latin typeface="Times-Roman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 type of elongated fish</a:t>
            </a:r>
          </a:p>
          <a:p>
            <a:r>
              <a:rPr lang="en-US" dirty="0">
                <a:solidFill>
                  <a:srgbClr val="CD0000"/>
                </a:solidFill>
                <a:latin typeface="Times-Roman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 railroad line or system</a:t>
            </a:r>
          </a:p>
          <a:p>
            <a:r>
              <a:rPr lang="en-US" dirty="0">
                <a:solidFill>
                  <a:srgbClr val="CD0000"/>
                </a:solidFill>
                <a:latin typeface="Times-Roman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 type of road</a:t>
            </a:r>
          </a:p>
          <a:p>
            <a:r>
              <a:rPr lang="en-US" dirty="0">
                <a:solidFill>
                  <a:srgbClr val="CD0000"/>
                </a:solidFill>
                <a:latin typeface="Times-Roman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future (coming down the pike)</a:t>
            </a:r>
          </a:p>
          <a:p>
            <a:r>
              <a:rPr lang="en-US" dirty="0">
                <a:solidFill>
                  <a:srgbClr val="CD0000"/>
                </a:solidFill>
                <a:latin typeface="Times-Roman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 type of body position (as in diving)</a:t>
            </a:r>
          </a:p>
          <a:p>
            <a:r>
              <a:rPr lang="en-US" dirty="0">
                <a:solidFill>
                  <a:srgbClr val="CD0000"/>
                </a:solidFill>
                <a:latin typeface="Times-Roman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To kill or pierce with a pike</a:t>
            </a:r>
          </a:p>
          <a:p>
            <a:r>
              <a:rPr lang="en-US" dirty="0">
                <a:solidFill>
                  <a:srgbClr val="CD0000"/>
                </a:solidFill>
                <a:latin typeface="Times-Roman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To make one’s way (pike along)</a:t>
            </a:r>
          </a:p>
          <a:p>
            <a:r>
              <a:rPr lang="en-US" dirty="0">
                <a:solidFill>
                  <a:srgbClr val="CD0000"/>
                </a:solidFill>
                <a:latin typeface="Times-Roman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 Australian English, to pull out from doing something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11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BFC35-A0BD-4ED3-9505-9D308A19D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ELMo</a:t>
            </a:r>
            <a:r>
              <a:rPr lang="en-US" dirty="0"/>
              <a:t> (Embeddings from Language Models)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D8B97-0A47-40EC-90A7-8282F5BD7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929941"/>
            <a:ext cx="4147820" cy="386557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effectLst/>
                <a:hlinkClick r:id="rId2"/>
              </a:rPr>
              <a:t>ELMo</a:t>
            </a:r>
            <a:r>
              <a:rPr lang="en-US" dirty="0">
                <a:effectLst/>
              </a:rPr>
              <a:t> generates embeddings for a word based on the context it appears.</a:t>
            </a:r>
          </a:p>
          <a:p>
            <a:r>
              <a:rPr lang="en-US" i="1" dirty="0">
                <a:solidFill>
                  <a:srgbClr val="C00000"/>
                </a:solidFill>
                <a:effectLst/>
              </a:rPr>
              <a:t>Contextual</a:t>
            </a:r>
            <a:r>
              <a:rPr lang="en-US" dirty="0">
                <a:effectLst/>
              </a:rPr>
              <a:t>: representation for each word depends on the entire context in which it is used.</a:t>
            </a:r>
          </a:p>
          <a:p>
            <a:r>
              <a:rPr lang="en-US" i="1" dirty="0">
                <a:solidFill>
                  <a:srgbClr val="C00000"/>
                </a:solidFill>
                <a:effectLst/>
              </a:rPr>
              <a:t>Deep</a:t>
            </a:r>
            <a:r>
              <a:rPr lang="en-US" dirty="0">
                <a:effectLst/>
              </a:rPr>
              <a:t>: word representations combine all layers of a deep pre-trained neural network.</a:t>
            </a:r>
          </a:p>
          <a:p>
            <a:r>
              <a:rPr lang="en-US" i="1" dirty="0">
                <a:solidFill>
                  <a:srgbClr val="C00000"/>
                </a:solidFill>
                <a:effectLst/>
              </a:rPr>
              <a:t>Character based</a:t>
            </a:r>
            <a:r>
              <a:rPr lang="en-US" dirty="0">
                <a:effectLst/>
              </a:rPr>
              <a:t>: </a:t>
            </a:r>
            <a:r>
              <a:rPr lang="en-US" dirty="0" err="1">
                <a:effectLst/>
              </a:rPr>
              <a:t>ELMo</a:t>
            </a:r>
            <a:r>
              <a:rPr lang="en-US" dirty="0">
                <a:effectLst/>
              </a:rPr>
              <a:t> representations are character based, allowing the network to use morphological clues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7F04C0-D17D-4120-8667-C8600B1ABF46}"/>
              </a:ext>
            </a:extLst>
          </p:cNvPr>
          <p:cNvGraphicFramePr>
            <a:graphicFrameLocks noGrp="1"/>
          </p:cNvGraphicFramePr>
          <p:nvPr/>
        </p:nvGraphicFramePr>
        <p:xfrm>
          <a:off x="5577840" y="929941"/>
          <a:ext cx="3078480" cy="2823212"/>
        </p:xfrm>
        <a:graphic>
          <a:graphicData uri="http://schemas.openxmlformats.org/drawingml/2006/table">
            <a:tbl>
              <a:tblPr firstRow="1" bandRow="1">
                <a:tableStyleId>{77AB8F7B-B7F0-49B3-8A1F-562218798515}</a:tableStyleId>
              </a:tblPr>
              <a:tblGrid>
                <a:gridCol w="1026160">
                  <a:extLst>
                    <a:ext uri="{9D8B030D-6E8A-4147-A177-3AD203B41FA5}">
                      <a16:colId xmlns:a16="http://schemas.microsoft.com/office/drawing/2014/main" val="1031609124"/>
                    </a:ext>
                  </a:extLst>
                </a:gridCol>
                <a:gridCol w="1026160">
                  <a:extLst>
                    <a:ext uri="{9D8B030D-6E8A-4147-A177-3AD203B41FA5}">
                      <a16:colId xmlns:a16="http://schemas.microsoft.com/office/drawing/2014/main" val="3371693217"/>
                    </a:ext>
                  </a:extLst>
                </a:gridCol>
                <a:gridCol w="1026160">
                  <a:extLst>
                    <a:ext uri="{9D8B030D-6E8A-4147-A177-3AD203B41FA5}">
                      <a16:colId xmlns:a16="http://schemas.microsoft.com/office/drawing/2014/main" val="285742577"/>
                    </a:ext>
                  </a:extLst>
                </a:gridCol>
              </a:tblGrid>
              <a:tr h="40331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SoA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ELMo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912526"/>
                  </a:ext>
                </a:extLst>
              </a:tr>
              <a:tr h="403316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SQuAD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268984"/>
                  </a:ext>
                </a:extLst>
              </a:tr>
              <a:tr h="40331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451549"/>
                  </a:ext>
                </a:extLst>
              </a:tr>
              <a:tr h="40331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2137126"/>
                  </a:ext>
                </a:extLst>
              </a:tr>
              <a:tr h="403316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Coref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67.92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9086889"/>
                  </a:ext>
                </a:extLst>
              </a:tr>
              <a:tr h="40331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91.93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92.22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5091140"/>
                  </a:ext>
                </a:extLst>
              </a:tr>
              <a:tr h="40331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Sentiment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6728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4257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Aware Word </a:t>
            </a:r>
            <a:r>
              <a:rPr lang="en-US" dirty="0" err="1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419" y="3303742"/>
            <a:ext cx="4125469" cy="1674186"/>
          </a:xfrm>
        </p:spPr>
        <p:txBody>
          <a:bodyPr/>
          <a:lstStyle/>
          <a:p>
            <a:r>
              <a:rPr lang="en-US" dirty="0"/>
              <a:t>Applications:</a:t>
            </a:r>
          </a:p>
          <a:p>
            <a:pPr lvl="1"/>
            <a:r>
              <a:rPr lang="en-US" dirty="0"/>
              <a:t>Word sense disambiguation</a:t>
            </a:r>
          </a:p>
          <a:p>
            <a:pPr lvl="1"/>
            <a:r>
              <a:rPr lang="en-US" dirty="0"/>
              <a:t>Document Classification</a:t>
            </a:r>
          </a:p>
          <a:p>
            <a:pPr lvl="1"/>
            <a:r>
              <a:rPr lang="en-US" dirty="0"/>
              <a:t>Polarity detection</a:t>
            </a:r>
          </a:p>
          <a:p>
            <a:pPr lvl="1"/>
            <a:r>
              <a:rPr lang="en-US" dirty="0" err="1"/>
              <a:t>Adwords</a:t>
            </a:r>
            <a:r>
              <a:rPr lang="en-US" dirty="0"/>
              <a:t> matching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93759" y="1857592"/>
            <a:ext cx="314592" cy="63104"/>
            <a:chOff x="794196" y="466090"/>
            <a:chExt cx="651510" cy="110935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>
              <a:off x="794196" y="46843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50">
                  <a:latin typeface="Times New Roman"/>
                  <a:ea typeface="Times New Roman"/>
                </a:rPr>
                <a:t> </a:t>
              </a:r>
              <a:endParaRPr lang="en-US" sz="750">
                <a:latin typeface="Times New Roman"/>
                <a:ea typeface="PMingLiU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900430" y="468440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011365" y="46609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118045" y="470345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228535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337120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585641" y="2562388"/>
            <a:ext cx="314592" cy="63104"/>
            <a:chOff x="0" y="0"/>
            <a:chExt cx="651510" cy="110935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50">
                  <a:latin typeface="Times New Roman"/>
                  <a:ea typeface="Times New Roman"/>
                </a:rPr>
                <a:t> </a:t>
              </a:r>
              <a:endParaRPr lang="en-US" sz="900">
                <a:latin typeface="Times New Roman"/>
                <a:ea typeface="Times New Roman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022942" y="1178301"/>
            <a:ext cx="314592" cy="63104"/>
            <a:chOff x="0" y="0"/>
            <a:chExt cx="651510" cy="110935"/>
          </a:xfrm>
        </p:grpSpPr>
        <p:sp>
          <p:nvSpPr>
            <p:cNvPr id="33" name="Rectangle 3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50">
                  <a:latin typeface="Times New Roman"/>
                  <a:ea typeface="Times New Roman"/>
                </a:rPr>
                <a:t> </a:t>
              </a:r>
              <a:endParaRPr lang="en-US" sz="900">
                <a:latin typeface="Times New Roman"/>
                <a:ea typeface="Times New Roman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4021103" y="1347567"/>
            <a:ext cx="314592" cy="2962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50" i="1">
                <a:solidFill>
                  <a:srgbClr val="000000"/>
                </a:solidFill>
                <a:latin typeface="Times New Roman"/>
                <a:ea typeface="PMingLiU"/>
              </a:rPr>
              <a:t>U</a:t>
            </a:r>
            <a:endParaRPr lang="en-US" sz="900">
              <a:latin typeface="Times New Roman"/>
              <a:ea typeface="Times New Roman"/>
            </a:endParaRPr>
          </a:p>
        </p:txBody>
      </p:sp>
      <p:cxnSp>
        <p:nvCxnSpPr>
          <p:cNvPr id="40" name="Straight Arrow Connector 39"/>
          <p:cNvCxnSpPr>
            <a:stCxn id="26" idx="0"/>
            <a:endCxn id="45" idx="2"/>
          </p:cNvCxnSpPr>
          <p:nvPr/>
        </p:nvCxnSpPr>
        <p:spPr>
          <a:xfrm flipV="1">
            <a:off x="3797739" y="1920696"/>
            <a:ext cx="67908" cy="64303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0"/>
            <a:endCxn id="52" idx="2"/>
          </p:cNvCxnSpPr>
          <p:nvPr/>
        </p:nvCxnSpPr>
        <p:spPr>
          <a:xfrm flipH="1" flipV="1">
            <a:off x="4180239" y="1920696"/>
            <a:ext cx="90100" cy="64303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2" idx="0"/>
            <a:endCxn id="59" idx="2"/>
          </p:cNvCxnSpPr>
          <p:nvPr/>
        </p:nvCxnSpPr>
        <p:spPr>
          <a:xfrm flipH="1" flipV="1">
            <a:off x="4494831" y="1920696"/>
            <a:ext cx="248107" cy="64303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4178093" y="1643784"/>
            <a:ext cx="1840" cy="21529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708351" y="1857592"/>
            <a:ext cx="314592" cy="63104"/>
            <a:chOff x="0" y="0"/>
            <a:chExt cx="651510" cy="110935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50">
                  <a:latin typeface="Times New Roman"/>
                  <a:ea typeface="Times New Roman"/>
                </a:rPr>
                <a:t> </a:t>
              </a:r>
              <a:endParaRPr lang="en-US" sz="900">
                <a:latin typeface="Times New Roman"/>
                <a:ea typeface="Times New Roman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022942" y="1857592"/>
            <a:ext cx="314592" cy="63104"/>
            <a:chOff x="0" y="0"/>
            <a:chExt cx="651510" cy="110935"/>
          </a:xfrm>
          <a:solidFill>
            <a:schemeClr val="bg1"/>
          </a:solidFill>
        </p:grpSpPr>
        <p:sp>
          <p:nvSpPr>
            <p:cNvPr id="52" name="Rectangle 51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50">
                  <a:latin typeface="Times New Roman"/>
                  <a:ea typeface="Times New Roman"/>
                </a:rPr>
                <a:t> </a:t>
              </a:r>
              <a:endParaRPr lang="en-US" sz="900">
                <a:latin typeface="Times New Roman"/>
                <a:ea typeface="Times New Roman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37534" y="1857592"/>
            <a:ext cx="314592" cy="63104"/>
            <a:chOff x="0" y="0"/>
            <a:chExt cx="651510" cy="110935"/>
          </a:xfrm>
          <a:solidFill>
            <a:schemeClr val="bg1"/>
          </a:solidFill>
        </p:grpSpPr>
        <p:sp>
          <p:nvSpPr>
            <p:cNvPr id="59" name="Rectangle 5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50">
                  <a:latin typeface="Times New Roman"/>
                  <a:ea typeface="Times New Roman"/>
                </a:rPr>
                <a:t> </a:t>
              </a:r>
              <a:endParaRPr lang="en-US" sz="900">
                <a:latin typeface="Times New Roman"/>
                <a:ea typeface="Times New Roman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/>
          <p:cNvCxnSpPr>
            <a:endCxn id="5" idx="2"/>
          </p:cNvCxnSpPr>
          <p:nvPr/>
        </p:nvCxnSpPr>
        <p:spPr>
          <a:xfrm flipV="1">
            <a:off x="3377573" y="1920697"/>
            <a:ext cx="173483" cy="623525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233341" y="2666590"/>
            <a:ext cx="17856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the       </a:t>
            </a:r>
            <a:r>
              <a:rPr lang="en-US" sz="1200" b="1" dirty="0">
                <a:solidFill>
                  <a:srgbClr val="FF0000"/>
                </a:solidFill>
              </a:rPr>
              <a:t>cat</a:t>
            </a:r>
            <a:r>
              <a:rPr lang="en-US" sz="1200" dirty="0"/>
              <a:t>        sits       on</a:t>
            </a:r>
          </a:p>
        </p:txBody>
      </p:sp>
      <p:cxnSp>
        <p:nvCxnSpPr>
          <p:cNvPr id="74" name="Straight Arrow Connector 73"/>
          <p:cNvCxnSpPr>
            <a:stCxn id="39" idx="0"/>
            <a:endCxn id="33" idx="2"/>
          </p:cNvCxnSpPr>
          <p:nvPr/>
        </p:nvCxnSpPr>
        <p:spPr>
          <a:xfrm flipV="1">
            <a:off x="4178400" y="1241404"/>
            <a:ext cx="1840" cy="10616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ular Callout 74"/>
          <p:cNvSpPr/>
          <p:nvPr/>
        </p:nvSpPr>
        <p:spPr bwMode="auto">
          <a:xfrm>
            <a:off x="4517994" y="896629"/>
            <a:ext cx="1984581" cy="313892"/>
          </a:xfrm>
          <a:prstGeom prst="wedgeRoundRectCallout">
            <a:avLst>
              <a:gd name="adj1" fmla="val -57100"/>
              <a:gd name="adj2" fmla="val 38482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500" dirty="0">
                <a:solidFill>
                  <a:schemeClr val="tx1"/>
                </a:solidFill>
              </a:rPr>
              <a:t>LM likelihood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681790" y="2474344"/>
            <a:ext cx="324036" cy="23919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54000" tIns="27000" rIns="54000" bIns="27000" rtlCol="0" anchor="ctr">
            <a:spAutoFit/>
          </a:bodyPr>
          <a:lstStyle/>
          <a:p>
            <a:pPr algn="ctr"/>
            <a:r>
              <a:rPr lang="en-US" sz="1200" dirty="0">
                <a:sym typeface="Symbol"/>
              </a:rPr>
              <a:t></a:t>
            </a:r>
            <a:endParaRPr lang="en-US" sz="12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3044102" y="1857592"/>
            <a:ext cx="346052" cy="63104"/>
            <a:chOff x="794196" y="466090"/>
            <a:chExt cx="651510" cy="110935"/>
          </a:xfrm>
          <a:solidFill>
            <a:schemeClr val="bg1"/>
          </a:solidFill>
        </p:grpSpPr>
        <p:sp>
          <p:nvSpPr>
            <p:cNvPr id="78" name="Rectangle 77"/>
            <p:cNvSpPr/>
            <p:nvPr/>
          </p:nvSpPr>
          <p:spPr>
            <a:xfrm>
              <a:off x="794196" y="46843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50">
                  <a:latin typeface="Times New Roman"/>
                  <a:ea typeface="Times New Roman"/>
                </a:rPr>
                <a:t> </a:t>
              </a:r>
              <a:endParaRPr lang="en-US" sz="750">
                <a:latin typeface="Times New Roman"/>
                <a:ea typeface="PMingLiU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900430" y="468440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1011365" y="46609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1118045" y="470345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1228535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1337120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/>
          <p:cNvSpPr/>
          <p:nvPr/>
        </p:nvSpPr>
        <p:spPr>
          <a:xfrm>
            <a:off x="2686512" y="2042178"/>
            <a:ext cx="314592" cy="2962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50" i="1" dirty="0">
                <a:solidFill>
                  <a:srgbClr val="000000"/>
                </a:solidFill>
                <a:latin typeface="Times New Roman"/>
                <a:ea typeface="PMingLiU"/>
              </a:rPr>
              <a:t>W</a:t>
            </a:r>
            <a:endParaRPr lang="en-US" sz="900" dirty="0">
              <a:latin typeface="Times New Roman"/>
              <a:ea typeface="Times New Roman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2843808" y="2338393"/>
            <a:ext cx="0" cy="12440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4" idx="0"/>
            <a:endCxn id="78" idx="2"/>
          </p:cNvCxnSpPr>
          <p:nvPr/>
        </p:nvCxnSpPr>
        <p:spPr>
          <a:xfrm flipV="1">
            <a:off x="2843808" y="1920696"/>
            <a:ext cx="373320" cy="12148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3005826" y="2593608"/>
            <a:ext cx="1579815" cy="66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3167844" y="2562388"/>
            <a:ext cx="314592" cy="63104"/>
            <a:chOff x="0" y="0"/>
            <a:chExt cx="651510" cy="110935"/>
          </a:xfrm>
          <a:solidFill>
            <a:schemeClr val="bg1"/>
          </a:solidFill>
        </p:grpSpPr>
        <p:sp>
          <p:nvSpPr>
            <p:cNvPr id="66" name="Rectangle 65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50" dirty="0">
                  <a:latin typeface="Times New Roman"/>
                  <a:ea typeface="Times New Roman"/>
                </a:rPr>
                <a:t> </a:t>
              </a:r>
              <a:endParaRPr lang="en-US" sz="900" dirty="0">
                <a:latin typeface="Times New Roman"/>
                <a:ea typeface="Times New Roman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640443" y="2562388"/>
            <a:ext cx="314592" cy="63104"/>
            <a:chOff x="0" y="0"/>
            <a:chExt cx="651510" cy="110935"/>
          </a:xfrm>
          <a:solidFill>
            <a:schemeClr val="bg1"/>
          </a:solidFill>
        </p:grpSpPr>
        <p:sp>
          <p:nvSpPr>
            <p:cNvPr id="26" name="Rectangle 25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50">
                  <a:latin typeface="Times New Roman"/>
                  <a:ea typeface="Times New Roman"/>
                </a:rPr>
                <a:t> </a:t>
              </a:r>
              <a:endParaRPr lang="en-US" sz="900">
                <a:latin typeface="Times New Roman"/>
                <a:ea typeface="Times New Roman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113042" y="2562388"/>
            <a:ext cx="314592" cy="63104"/>
            <a:chOff x="0" y="0"/>
            <a:chExt cx="651510" cy="110935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50">
                  <a:latin typeface="Times New Roman"/>
                  <a:ea typeface="Times New Roman"/>
                </a:rPr>
                <a:t> </a:t>
              </a:r>
              <a:endParaRPr lang="en-US" sz="900">
                <a:latin typeface="Times New Roman"/>
                <a:ea typeface="Times New Roman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A08D74AB-B180-F14B-A37B-BBEAA7B9C943}"/>
              </a:ext>
            </a:extLst>
          </p:cNvPr>
          <p:cNvSpPr/>
          <p:nvPr/>
        </p:nvSpPr>
        <p:spPr>
          <a:xfrm>
            <a:off x="1327419" y="2849487"/>
            <a:ext cx="7182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Attardi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2015.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Representation of Word Sentiment, Idiom and Senses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dirty="0"/>
              <a:t> </a:t>
            </a:r>
            <a:r>
              <a:rPr lang="it-IT" u="sng" dirty="0">
                <a:hlinkClick r:id="rId3"/>
              </a:rPr>
              <a:t>Proc. of 6th Italian Information Retrieval Workshop</a:t>
            </a:r>
            <a:r>
              <a:rPr lang="it-IT" u="sng" dirty="0"/>
              <a:t>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8481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Sense Specific Word </a:t>
            </a:r>
            <a:r>
              <a:rPr lang="en-US" dirty="0" err="1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1" y="829340"/>
            <a:ext cx="6229349" cy="4064669"/>
          </a:xfrm>
        </p:spPr>
        <p:txBody>
          <a:bodyPr/>
          <a:lstStyle/>
          <a:p>
            <a:r>
              <a:rPr lang="en-US" dirty="0"/>
              <a:t>Sentiment Specific Word </a:t>
            </a:r>
            <a:r>
              <a:rPr lang="en-US" dirty="0" err="1"/>
              <a:t>Embeddings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Uses an annotated corpus with polarities (e.g. tweets)</a:t>
            </a:r>
          </a:p>
          <a:p>
            <a:r>
              <a:rPr lang="en-US" dirty="0"/>
              <a:t>SS Word Embeddings achieve </a:t>
            </a:r>
            <a:r>
              <a:rPr lang="en-US" dirty="0" err="1"/>
              <a:t>SotA</a:t>
            </a:r>
            <a:r>
              <a:rPr lang="en-US" dirty="0"/>
              <a:t> accuracy on tweet sentiment classification</a:t>
            </a:r>
          </a:p>
          <a:p>
            <a:endParaRPr lang="en-US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AE0CAD6-0A1F-4CCB-9AF9-695ECF3D7F52}"/>
              </a:ext>
            </a:extLst>
          </p:cNvPr>
          <p:cNvGrpSpPr/>
          <p:nvPr/>
        </p:nvGrpSpPr>
        <p:grpSpPr>
          <a:xfrm>
            <a:off x="3167844" y="1743931"/>
            <a:ext cx="1785674" cy="1327989"/>
            <a:chOff x="3167844" y="1743931"/>
            <a:chExt cx="1785674" cy="1327989"/>
          </a:xfrm>
        </p:grpSpPr>
        <p:grpSp>
          <p:nvGrpSpPr>
            <p:cNvPr id="4" name="Group 3"/>
            <p:cNvGrpSpPr/>
            <p:nvPr/>
          </p:nvGrpSpPr>
          <p:grpSpPr>
            <a:xfrm>
              <a:off x="3393759" y="2423222"/>
              <a:ext cx="314592" cy="63104"/>
              <a:chOff x="794196" y="466090"/>
              <a:chExt cx="651510" cy="110935"/>
            </a:xfrm>
            <a:solidFill>
              <a:schemeClr val="bg1"/>
            </a:solidFill>
          </p:grpSpPr>
          <p:sp>
            <p:nvSpPr>
              <p:cNvPr id="5" name="Rectangle 4"/>
              <p:cNvSpPr/>
              <p:nvPr/>
            </p:nvSpPr>
            <p:spPr>
              <a:xfrm>
                <a:off x="794196" y="468439"/>
                <a:ext cx="651510" cy="108586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750">
                    <a:latin typeface="Times New Roman"/>
                    <a:ea typeface="Times New Roman"/>
                  </a:rPr>
                  <a:t> </a:t>
                </a:r>
                <a:endParaRPr lang="en-US" sz="750">
                  <a:latin typeface="Times New Roman"/>
                  <a:ea typeface="PMingLiU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H="1">
                <a:off x="900430" y="468440"/>
                <a:ext cx="2350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1011365" y="466090"/>
                <a:ext cx="1905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1118045" y="470345"/>
                <a:ext cx="1905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1228535" y="468440"/>
                <a:ext cx="1905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1337120" y="468440"/>
                <a:ext cx="1905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4585641" y="2768456"/>
              <a:ext cx="314592" cy="63104"/>
              <a:chOff x="0" y="0"/>
              <a:chExt cx="651510" cy="110935"/>
            </a:xfrm>
            <a:solidFill>
              <a:schemeClr val="bg1"/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0" y="2349"/>
                <a:ext cx="651510" cy="108586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750">
                    <a:latin typeface="Times New Roman"/>
                    <a:ea typeface="Times New Roman"/>
                  </a:rPr>
                  <a:t> </a:t>
                </a:r>
                <a:endParaRPr lang="en-US" sz="900"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H="1">
                <a:off x="106234" y="2349"/>
                <a:ext cx="2350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217170" y="0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323850" y="4254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434340" y="2349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542924" y="2349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4113042" y="2774127"/>
              <a:ext cx="314592" cy="63104"/>
              <a:chOff x="0" y="0"/>
              <a:chExt cx="651510" cy="110935"/>
            </a:xfrm>
            <a:solidFill>
              <a:schemeClr val="bg1"/>
            </a:solidFill>
          </p:grpSpPr>
          <p:sp>
            <p:nvSpPr>
              <p:cNvPr id="19" name="Rectangle 18"/>
              <p:cNvSpPr/>
              <p:nvPr/>
            </p:nvSpPr>
            <p:spPr>
              <a:xfrm>
                <a:off x="0" y="2349"/>
                <a:ext cx="651510" cy="108586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750">
                    <a:latin typeface="Times New Roman"/>
                    <a:ea typeface="Times New Roman"/>
                  </a:rPr>
                  <a:t> </a:t>
                </a:r>
                <a:endParaRPr lang="en-US" sz="900"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>
                <a:off x="106234" y="2349"/>
                <a:ext cx="2350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217170" y="0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323850" y="4254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434340" y="2349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542924" y="2349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3640443" y="2782110"/>
              <a:ext cx="314592" cy="63104"/>
              <a:chOff x="0" y="0"/>
              <a:chExt cx="651510" cy="110935"/>
            </a:xfrm>
            <a:solidFill>
              <a:schemeClr val="bg1"/>
            </a:solidFill>
          </p:grpSpPr>
          <p:sp>
            <p:nvSpPr>
              <p:cNvPr id="26" name="Rectangle 25"/>
              <p:cNvSpPr/>
              <p:nvPr/>
            </p:nvSpPr>
            <p:spPr>
              <a:xfrm>
                <a:off x="0" y="2349"/>
                <a:ext cx="651510" cy="108586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750">
                    <a:latin typeface="Times New Roman"/>
                    <a:ea typeface="Times New Roman"/>
                  </a:rPr>
                  <a:t> </a:t>
                </a:r>
                <a:endParaRPr lang="en-US" sz="900"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106234" y="2349"/>
                <a:ext cx="2350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217170" y="0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23850" y="4254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434340" y="2349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542924" y="2349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4022942" y="1743931"/>
              <a:ext cx="314592" cy="63104"/>
              <a:chOff x="0" y="0"/>
              <a:chExt cx="651510" cy="11093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2349"/>
                <a:ext cx="651510" cy="108586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750">
                    <a:latin typeface="Times New Roman"/>
                    <a:ea typeface="Times New Roman"/>
                  </a:rPr>
                  <a:t> </a:t>
                </a:r>
                <a:endParaRPr lang="en-US" sz="900"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H="1">
                <a:off x="106234" y="2349"/>
                <a:ext cx="2350" cy="100965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217170" y="0"/>
                <a:ext cx="1906" cy="100965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323850" y="4254"/>
                <a:ext cx="1906" cy="100965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434340" y="2349"/>
                <a:ext cx="1906" cy="100965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542924" y="2349"/>
                <a:ext cx="1906" cy="100965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/>
            <p:cNvSpPr/>
            <p:nvPr/>
          </p:nvSpPr>
          <p:spPr>
            <a:xfrm>
              <a:off x="4021103" y="1913197"/>
              <a:ext cx="314592" cy="2962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750" i="1">
                  <a:solidFill>
                    <a:srgbClr val="000000"/>
                  </a:solidFill>
                  <a:latin typeface="Times New Roman"/>
                  <a:ea typeface="PMingLiU"/>
                </a:rPr>
                <a:t>U</a:t>
              </a:r>
              <a:endParaRPr lang="en-US" sz="900">
                <a:latin typeface="Times New Roman"/>
                <a:ea typeface="Times New Roman"/>
              </a:endParaRPr>
            </a:p>
          </p:txBody>
        </p:sp>
        <p:cxnSp>
          <p:nvCxnSpPr>
            <p:cNvPr id="40" name="Straight Arrow Connector 39"/>
            <p:cNvCxnSpPr>
              <a:stCxn id="26" idx="0"/>
              <a:endCxn id="45" idx="2"/>
            </p:cNvCxnSpPr>
            <p:nvPr/>
          </p:nvCxnSpPr>
          <p:spPr>
            <a:xfrm flipV="1">
              <a:off x="3797739" y="2486327"/>
              <a:ext cx="67908" cy="297121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9" idx="0"/>
            </p:cNvCxnSpPr>
            <p:nvPr/>
          </p:nvCxnSpPr>
          <p:spPr>
            <a:xfrm flipH="1" flipV="1">
              <a:off x="4180545" y="2486325"/>
              <a:ext cx="89793" cy="289139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2" idx="0"/>
            </p:cNvCxnSpPr>
            <p:nvPr/>
          </p:nvCxnSpPr>
          <p:spPr>
            <a:xfrm flipH="1" flipV="1">
              <a:off x="4495137" y="2486326"/>
              <a:ext cx="247800" cy="283467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 flipV="1">
              <a:off x="4178093" y="2209414"/>
              <a:ext cx="1840" cy="215294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3708351" y="2423222"/>
              <a:ext cx="314592" cy="63104"/>
              <a:chOff x="0" y="0"/>
              <a:chExt cx="651510" cy="110935"/>
            </a:xfrm>
            <a:solidFill>
              <a:schemeClr val="bg1"/>
            </a:solidFill>
          </p:grpSpPr>
          <p:sp>
            <p:nvSpPr>
              <p:cNvPr id="45" name="Rectangle 44"/>
              <p:cNvSpPr/>
              <p:nvPr/>
            </p:nvSpPr>
            <p:spPr>
              <a:xfrm>
                <a:off x="0" y="2349"/>
                <a:ext cx="651510" cy="108586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750">
                    <a:latin typeface="Times New Roman"/>
                    <a:ea typeface="Times New Roman"/>
                  </a:rPr>
                  <a:t> </a:t>
                </a:r>
                <a:endParaRPr lang="en-US" sz="900"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H="1">
                <a:off x="106234" y="2349"/>
                <a:ext cx="2350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217170" y="0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323850" y="4254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434340" y="2349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542924" y="2349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4022942" y="2423222"/>
              <a:ext cx="314592" cy="63104"/>
              <a:chOff x="0" y="0"/>
              <a:chExt cx="651510" cy="110935"/>
            </a:xfrm>
            <a:solidFill>
              <a:schemeClr val="bg1"/>
            </a:solidFill>
          </p:grpSpPr>
          <p:sp>
            <p:nvSpPr>
              <p:cNvPr id="52" name="Rectangle 51"/>
              <p:cNvSpPr/>
              <p:nvPr/>
            </p:nvSpPr>
            <p:spPr>
              <a:xfrm>
                <a:off x="0" y="2349"/>
                <a:ext cx="651510" cy="108586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750">
                    <a:latin typeface="Times New Roman"/>
                    <a:ea typeface="Times New Roman"/>
                  </a:rPr>
                  <a:t> </a:t>
                </a:r>
                <a:endParaRPr lang="en-US" sz="900"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flipH="1">
                <a:off x="106234" y="2349"/>
                <a:ext cx="2350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217170" y="0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323850" y="4254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434340" y="2349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542924" y="2349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4337534" y="2423222"/>
              <a:ext cx="314592" cy="63104"/>
              <a:chOff x="0" y="0"/>
              <a:chExt cx="651510" cy="110935"/>
            </a:xfrm>
            <a:solidFill>
              <a:schemeClr val="bg1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0" y="2349"/>
                <a:ext cx="651510" cy="108586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750">
                    <a:latin typeface="Times New Roman"/>
                    <a:ea typeface="Times New Roman"/>
                  </a:rPr>
                  <a:t> </a:t>
                </a:r>
                <a:endParaRPr lang="en-US" sz="900"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flipH="1">
                <a:off x="106234" y="2349"/>
                <a:ext cx="2350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217170" y="0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323850" y="4254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434340" y="2349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542924" y="2349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3167844" y="2780685"/>
              <a:ext cx="314592" cy="63104"/>
              <a:chOff x="0" y="0"/>
              <a:chExt cx="651510" cy="110935"/>
            </a:xfrm>
            <a:solidFill>
              <a:schemeClr val="bg1"/>
            </a:solidFill>
          </p:grpSpPr>
          <p:sp>
            <p:nvSpPr>
              <p:cNvPr id="66" name="Rectangle 65"/>
              <p:cNvSpPr/>
              <p:nvPr/>
            </p:nvSpPr>
            <p:spPr>
              <a:xfrm>
                <a:off x="0" y="2349"/>
                <a:ext cx="651510" cy="108586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750">
                    <a:latin typeface="Times New Roman"/>
                    <a:ea typeface="Times New Roman"/>
                  </a:rPr>
                  <a:t> </a:t>
                </a:r>
                <a:endParaRPr lang="en-US" sz="900"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>
                <a:off x="106234" y="2349"/>
                <a:ext cx="2350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217170" y="0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323850" y="4254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434340" y="2349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542924" y="2349"/>
                <a:ext cx="1906" cy="100965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Arrow Connector 71"/>
            <p:cNvCxnSpPr>
              <a:endCxn id="5" idx="2"/>
            </p:cNvCxnSpPr>
            <p:nvPr/>
          </p:nvCxnSpPr>
          <p:spPr>
            <a:xfrm flipV="1">
              <a:off x="3377573" y="2486325"/>
              <a:ext cx="173483" cy="288971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3167844" y="2887254"/>
              <a:ext cx="178567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the        </a:t>
              </a:r>
              <a:r>
                <a:rPr lang="en-US" sz="1200" b="1" dirty="0">
                  <a:solidFill>
                    <a:srgbClr val="FF0000"/>
                  </a:solidFill>
                </a:rPr>
                <a:t>cat</a:t>
              </a:r>
              <a:r>
                <a:rPr lang="en-US" sz="1200" dirty="0"/>
                <a:t>        sits        on</a:t>
              </a:r>
            </a:p>
          </p:txBody>
        </p:sp>
        <p:cxnSp>
          <p:nvCxnSpPr>
            <p:cNvPr id="74" name="Straight Arrow Connector 73"/>
            <p:cNvCxnSpPr>
              <a:stCxn id="39" idx="0"/>
              <a:endCxn id="33" idx="2"/>
            </p:cNvCxnSpPr>
            <p:nvPr/>
          </p:nvCxnSpPr>
          <p:spPr>
            <a:xfrm flipV="1">
              <a:off x="4178400" y="1807035"/>
              <a:ext cx="1840" cy="106163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ounded Rectangular Callout 74"/>
          <p:cNvSpPr/>
          <p:nvPr/>
        </p:nvSpPr>
        <p:spPr bwMode="auto">
          <a:xfrm>
            <a:off x="4585641" y="1462260"/>
            <a:ext cx="2740665" cy="313892"/>
          </a:xfrm>
          <a:prstGeom prst="wedgeRoundRectCallout">
            <a:avLst>
              <a:gd name="adj1" fmla="val -57100"/>
              <a:gd name="adj2" fmla="val 38482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500" dirty="0">
                <a:solidFill>
                  <a:schemeClr val="tx1"/>
                </a:solidFill>
              </a:rPr>
              <a:t>LM likelihood + Polarity</a:t>
            </a:r>
          </a:p>
        </p:txBody>
      </p:sp>
    </p:spTree>
    <p:extLst>
      <p:ext uri="{BB962C8B-B14F-4D97-AF65-F5344CB8AC3E}">
        <p14:creationId xmlns:p14="http://schemas.microsoft.com/office/powerpoint/2010/main" val="26173241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559177-175A-F141-AC95-9782C1A68EDC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it-IT" dirty="0" err="1"/>
              <a:t>Appendix</a:t>
            </a:r>
            <a:endParaRPr lang="it-IT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157C3C0-734B-BF4C-99BF-C0435B7DD75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9403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>
            <a:spLocks noGrp="1"/>
          </p:cNvSpPr>
          <p:nvPr>
            <p:ph type="title"/>
          </p:nvPr>
        </p:nvSpPr>
        <p:spPr>
          <a:xfrm>
            <a:off x="1005840" y="0"/>
            <a:ext cx="813126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w Cen MT Condensed" panose="020B0606020104020203" pitchFamily="34" charset="0"/>
              </a:rPr>
              <a:t>Training the Skip-Gram model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300" name="Google Shape;300;p37"/>
          <p:cNvSpPr txBox="1">
            <a:spLocks noGrp="1"/>
          </p:cNvSpPr>
          <p:nvPr>
            <p:ph type="body" idx="1"/>
          </p:nvPr>
        </p:nvSpPr>
        <p:spPr>
          <a:xfrm>
            <a:off x="847898" y="831300"/>
            <a:ext cx="7984402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dirty="0">
                <a:cs typeface="Calibri" panose="020F0502020204030204" pitchFamily="34" charset="0"/>
              </a:rPr>
              <a:t>M</a:t>
            </a:r>
            <a:r>
              <a:rPr lang="en-US" dirty="0" err="1">
                <a:cs typeface="Calibri" panose="020F0502020204030204" pitchFamily="34" charset="0"/>
              </a:rPr>
              <a:t>axi</a:t>
            </a:r>
            <a:r>
              <a:rPr lang="en" dirty="0">
                <a:cs typeface="Calibri" panose="020F0502020204030204" pitchFamily="34" charset="0"/>
              </a:rPr>
              <a:t>mize the objective function, </a:t>
            </a:r>
            <a:r>
              <a:rPr lang="en-US" dirty="0"/>
              <a:t>the log likelihood of context words </a:t>
            </a:r>
            <a:r>
              <a:rPr lang="en-US" i="1" dirty="0" err="1">
                <a:solidFill>
                  <a:srgbClr val="000000"/>
                </a:solidFill>
                <a:latin typeface="Times New Roman"/>
              </a:rPr>
              <a:t>w</a:t>
            </a:r>
            <a:r>
              <a:rPr lang="en-US" i="1" baseline="-25000" dirty="0" err="1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</a:rPr>
              <a:t>-m</a:t>
            </a:r>
            <a:r>
              <a:rPr lang="en-US" dirty="0"/>
              <a:t>, …, </a:t>
            </a:r>
            <a:r>
              <a:rPr lang="en-US" i="1" dirty="0" err="1">
                <a:solidFill>
                  <a:srgbClr val="000000"/>
                </a:solidFill>
                <a:latin typeface="Times New Roman"/>
              </a:rPr>
              <a:t>w</a:t>
            </a:r>
            <a:r>
              <a:rPr lang="en-US" i="1" baseline="-25000" dirty="0" err="1">
                <a:solidFill>
                  <a:srgbClr val="000000"/>
                </a:solidFill>
                <a:latin typeface="Times New Roman"/>
              </a:rPr>
              <a:t>t+m</a:t>
            </a:r>
            <a:r>
              <a:rPr lang="en-US" dirty="0"/>
              <a:t>, given word </a:t>
            </a:r>
            <a:r>
              <a:rPr lang="en-US" i="1" dirty="0" err="1">
                <a:latin typeface="+mj-lt"/>
              </a:rPr>
              <a:t>w</a:t>
            </a:r>
            <a:r>
              <a:rPr lang="en-US" i="1" baseline="-25000" dirty="0" err="1">
                <a:latin typeface="+mj-lt"/>
              </a:rPr>
              <a:t>t</a:t>
            </a:r>
            <a:r>
              <a:rPr lang="en" dirty="0">
                <a:cs typeface="Calibri" panose="020F0502020204030204" pitchFamily="34" charset="0"/>
              </a:rPr>
              <a:t>:</a:t>
            </a:r>
            <a:endParaRPr dirty="0"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lang="en-US" i="1" dirty="0"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lang="en-US" i="1" dirty="0"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i="1" dirty="0"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cs typeface="Calibri" panose="020F0502020204030204" pitchFamily="34" charset="0"/>
              </a:rPr>
              <a:t>Compute the gradients</a:t>
            </a:r>
            <a:endParaRPr dirty="0"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157937-C933-48D4-A28B-A59F8C167620}"/>
                  </a:ext>
                </a:extLst>
              </p:cNvPr>
              <p:cNvSpPr txBox="1"/>
              <p:nvPr/>
            </p:nvSpPr>
            <p:spPr>
              <a:xfrm>
                <a:off x="2677160" y="1678813"/>
                <a:ext cx="3160224" cy="892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≠0</m:t>
                                  </m:r>
                                </m:e>
                              </m:eqAr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157937-C933-48D4-A28B-A59F8C167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160" y="1678813"/>
                <a:ext cx="3160224" cy="8929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FC36AA-FFC1-42F7-8FA7-25D7FB7CD844}"/>
                  </a:ext>
                </a:extLst>
              </p:cNvPr>
              <p:cNvSpPr txBox="1"/>
              <p:nvPr/>
            </p:nvSpPr>
            <p:spPr>
              <a:xfrm>
                <a:off x="2965123" y="2607421"/>
                <a:ext cx="2121286" cy="592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FC36AA-FFC1-42F7-8FA7-25D7FB7CD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23" y="2607421"/>
                <a:ext cx="2121286" cy="5922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77F4A0-A69E-49F8-86ED-896DBE10EB32}"/>
                  </a:ext>
                </a:extLst>
              </p:cNvPr>
              <p:cNvSpPr txBox="1"/>
              <p:nvPr/>
            </p:nvSpPr>
            <p:spPr>
              <a:xfrm>
                <a:off x="2680269" y="4104282"/>
                <a:ext cx="539057" cy="5105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77F4A0-A69E-49F8-86ED-896DBE10E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269" y="4104282"/>
                <a:ext cx="539057" cy="5105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4400F9-0B9E-4AC7-8E89-5640DD84B9B3}"/>
                  </a:ext>
                </a:extLst>
              </p:cNvPr>
              <p:cNvSpPr txBox="1"/>
              <p:nvPr/>
            </p:nvSpPr>
            <p:spPr>
              <a:xfrm>
                <a:off x="4786616" y="4104281"/>
                <a:ext cx="569708" cy="5105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4400F9-0B9E-4AC7-8E89-5640DD84B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616" y="4104281"/>
                <a:ext cx="569708" cy="5105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47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"/>
            <a:ext cx="6707584" cy="558799"/>
          </a:xfrm>
        </p:spPr>
        <p:txBody>
          <a:bodyPr/>
          <a:lstStyle/>
          <a:p>
            <a:pPr>
              <a:defRPr/>
            </a:pPr>
            <a:r>
              <a:rPr lang="en-US" sz="3000"/>
              <a:t>Basic concepts</a:t>
            </a:r>
            <a:endParaRPr sz="300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320800" y="939801"/>
            <a:ext cx="4301067" cy="339447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Vector</a:t>
            </a:r>
            <a:r>
              <a:rPr lang="en-US" dirty="0"/>
              <a:t> in </a:t>
            </a:r>
            <a:r>
              <a:rPr lang="en-US" dirty="0">
                <a:latin typeface="Times New Roman"/>
              </a:rPr>
              <a:t>R</a:t>
            </a:r>
            <a:r>
              <a:rPr lang="en-US" i="1" baseline="30000" dirty="0">
                <a:latin typeface="Times New Roman"/>
              </a:rPr>
              <a:t>n</a:t>
            </a:r>
            <a:r>
              <a:rPr lang="en-US" dirty="0"/>
              <a:t> is an ordered set of </a:t>
            </a:r>
            <a:r>
              <a:rPr lang="en-US" i="1" dirty="0">
                <a:latin typeface="Times New Roman"/>
              </a:rPr>
              <a:t>n</a:t>
            </a:r>
            <a:r>
              <a:rPr lang="en-US" dirty="0"/>
              <a:t> real numbers:</a:t>
            </a:r>
            <a:endParaRPr dirty="0"/>
          </a:p>
          <a:p>
            <a:pPr marL="342900" lvl="1" indent="0">
              <a:buNone/>
              <a:defRPr/>
            </a:pPr>
            <a:r>
              <a:rPr lang="en-US" sz="1500" i="1" dirty="0">
                <a:latin typeface="+mj-lt"/>
              </a:rPr>
              <a:t>v</a:t>
            </a:r>
            <a:r>
              <a:rPr lang="en-US" sz="1500" dirty="0">
                <a:latin typeface="+mj-lt"/>
              </a:rPr>
              <a:t> = (1, 6, 3, 4) is in R</a:t>
            </a:r>
            <a:r>
              <a:rPr lang="en-US" sz="1500" baseline="30000" dirty="0">
                <a:latin typeface="+mj-lt"/>
              </a:rPr>
              <a:t>4</a:t>
            </a:r>
            <a:endParaRPr dirty="0">
              <a:latin typeface="+mj-lt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Matrix</a:t>
            </a:r>
            <a:r>
              <a:rPr lang="en-US" dirty="0"/>
              <a:t> in </a:t>
            </a:r>
            <a:r>
              <a:rPr lang="en-US" dirty="0" err="1">
                <a:latin typeface="Times New Roman"/>
              </a:rPr>
              <a:t>R</a:t>
            </a:r>
            <a:r>
              <a:rPr lang="en-US" i="1" baseline="30000" dirty="0" err="1">
                <a:latin typeface="Times New Roman"/>
              </a:rPr>
              <a:t>mxn</a:t>
            </a:r>
            <a:r>
              <a:rPr lang="en-US" baseline="30000" dirty="0"/>
              <a:t> </a:t>
            </a:r>
            <a:r>
              <a:rPr lang="en-US" dirty="0"/>
              <a:t>has </a:t>
            </a:r>
            <a:r>
              <a:rPr lang="en-US" i="1" dirty="0">
                <a:latin typeface="Times New Roman"/>
              </a:rPr>
              <a:t>m</a:t>
            </a:r>
            <a:r>
              <a:rPr lang="en-US" dirty="0"/>
              <a:t> rows and </a:t>
            </a:r>
            <a:r>
              <a:rPr lang="en-US" i="1" dirty="0">
                <a:latin typeface="Times New Roman"/>
              </a:rPr>
              <a:t>n</a:t>
            </a:r>
            <a:r>
              <a:rPr lang="en-US" dirty="0"/>
              <a:t> columns</a:t>
            </a:r>
            <a:endParaRPr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084094" y="1545433"/>
          <a:ext cx="1214438" cy="317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oleObj" r:id="rId3" imgW="824865" imgH="215265" progId="Equation.3">
                  <p:embed/>
                </p:oleObj>
              </mc:Choice>
              <mc:Fallback>
                <p:oleObj name="oleObj" r:id="rId3" imgW="824865" imgH="215265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6084094" y="1545433"/>
                        <a:ext cx="1214438" cy="317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"/>
              <p:cNvSpPr>
                <a:spLocks/>
              </p:cNvSpPr>
              <p:nvPr/>
            </p:nvSpPr>
            <p:spPr bwMode="auto">
              <a:xfrm>
                <a:off x="6137672" y="2463404"/>
                <a:ext cx="1139427" cy="1047750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1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1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it-IT" sz="1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it-IT" sz="1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78</m:t>
                                </m:r>
                              </m:e>
                              <m:e>
                                <m:r>
                                  <a:rPr lang="it-IT" sz="1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it-IT" sz="1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it-IT" sz="1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200"/>
              </a:p>
            </p:txBody>
          </p:sp>
        </mc:Choice>
        <mc:Fallback xmlns="">
          <p:sp>
            <p:nvSpPr>
              <p:cNvPr id="7" name="Objec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7672" y="2463404"/>
                <a:ext cx="1139427" cy="10477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1417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C9F0E9-5CEB-4474-BD8F-173477AA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 the model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CBCC773-5FD3-4E97-9178-6E41A58FF4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</a:t>
                </a:r>
                <a:r>
                  <a:rPr lang="en-US" dirty="0"/>
                  <a:t> represents </a:t>
                </a:r>
                <a:r>
                  <a:rPr lang="en-US" b="1" dirty="0"/>
                  <a:t>all </a:t>
                </a:r>
                <a:r>
                  <a:rPr lang="en-US" dirty="0"/>
                  <a:t>model parameters</a:t>
                </a:r>
              </a:p>
              <a:p>
                <a:pPr marL="0" indent="0">
                  <a:buNone/>
                </a:pPr>
                <a:r>
                  <a:rPr lang="en-US" dirty="0"/>
                  <a:t>In our case with </a:t>
                </a:r>
                <a:r>
                  <a:rPr lang="en-US" i="1" dirty="0"/>
                  <a:t>d</a:t>
                </a:r>
                <a:r>
                  <a:rPr lang="en-US" dirty="0"/>
                  <a:t>-dimensional vectors and </a:t>
                </a:r>
                <a:r>
                  <a:rPr lang="en-US" i="1" dirty="0"/>
                  <a:t>V</a:t>
                </a:r>
                <a:r>
                  <a:rPr lang="en-US" dirty="0"/>
                  <a:t>-many words: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𝑑𝑉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Two vectors per word</a:t>
                </a:r>
              </a:p>
              <a:p>
                <a:pPr marL="0" indent="0">
                  <a:buNone/>
                </a:pPr>
                <a:r>
                  <a:rPr lang="en-US" dirty="0"/>
                  <a:t>Optimize these parameters through gradient descent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CBCC773-5FD3-4E97-9178-6E41A58FF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0.761%" t="-1.382%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1142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C0C61B-AEC0-4D31-BBFD-D77F648A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Calculus Recap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C4FF5B-6598-437B-83F9-54E6FB51B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929941"/>
            <a:ext cx="2725420" cy="3970676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Chain Rule: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Sum Rule: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Product Rule: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Power Rule: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Exponential: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Logarithm: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3076B9-EEE1-436A-A254-7850DA0CEBDA}"/>
                  </a:ext>
                </a:extLst>
              </p:cNvPr>
              <p:cNvSpPr txBox="1"/>
              <p:nvPr/>
            </p:nvSpPr>
            <p:spPr>
              <a:xfrm>
                <a:off x="4230287" y="797754"/>
                <a:ext cx="2698687" cy="509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3076B9-EEE1-436A-A254-7850DA0CE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287" y="797754"/>
                <a:ext cx="2698687" cy="509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32ABC0-01C2-4649-8CB6-62A5A83B7088}"/>
                  </a:ext>
                </a:extLst>
              </p:cNvPr>
              <p:cNvSpPr txBox="1"/>
              <p:nvPr/>
            </p:nvSpPr>
            <p:spPr>
              <a:xfrm>
                <a:off x="4128687" y="2185293"/>
                <a:ext cx="4179477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32ABC0-01C2-4649-8CB6-62A5A83B7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687" y="2185293"/>
                <a:ext cx="4179477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61B9EB-3DB5-4D80-990A-81F47B7CE366}"/>
                  </a:ext>
                </a:extLst>
              </p:cNvPr>
              <p:cNvSpPr txBox="1"/>
              <p:nvPr/>
            </p:nvSpPr>
            <p:spPr>
              <a:xfrm>
                <a:off x="4230287" y="2858031"/>
                <a:ext cx="166372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61B9EB-3DB5-4D80-990A-81F47B7CE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287" y="2858031"/>
                <a:ext cx="1663724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6F8CDE-7B42-4134-9B9A-D00DB6B390D7}"/>
                  </a:ext>
                </a:extLst>
              </p:cNvPr>
              <p:cNvSpPr txBox="1"/>
              <p:nvPr/>
            </p:nvSpPr>
            <p:spPr>
              <a:xfrm>
                <a:off x="4230287" y="3530769"/>
                <a:ext cx="102540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6F8CDE-7B42-4134-9B9A-D00DB6B39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287" y="3530769"/>
                <a:ext cx="1025409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25D792-4325-4AAC-AE7F-13C5FA337A34}"/>
                  </a:ext>
                </a:extLst>
              </p:cNvPr>
              <p:cNvSpPr txBox="1"/>
              <p:nvPr/>
            </p:nvSpPr>
            <p:spPr>
              <a:xfrm>
                <a:off x="4230287" y="4203506"/>
                <a:ext cx="111793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25D792-4325-4AAC-AE7F-13C5FA337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287" y="4203506"/>
                <a:ext cx="1117934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05B182-DFE0-41F8-81EC-9C5BFC6B09D9}"/>
                  </a:ext>
                </a:extLst>
              </p:cNvPr>
              <p:cNvSpPr txBox="1"/>
              <p:nvPr/>
            </p:nvSpPr>
            <p:spPr>
              <a:xfrm>
                <a:off x="4230287" y="1512555"/>
                <a:ext cx="2106987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05B182-DFE0-41F8-81EC-9C5BFC6B0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287" y="1512555"/>
                <a:ext cx="2106987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8286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3ABDF2-D6A8-4FA1-AC18-F9A3378B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B049E4-E5DE-470B-B630-83C92C10C256}"/>
                  </a:ext>
                </a:extLst>
              </p:cNvPr>
              <p:cNvSpPr txBox="1"/>
              <p:nvPr/>
            </p:nvSpPr>
            <p:spPr>
              <a:xfrm>
                <a:off x="1257301" y="1192888"/>
                <a:ext cx="3743589" cy="592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B049E4-E5DE-470B-B630-83C92C10C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1" y="1192888"/>
                <a:ext cx="3743589" cy="5922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200CD0-BF22-434E-ABFF-59C544304FA0}"/>
                  </a:ext>
                </a:extLst>
              </p:cNvPr>
              <p:cNvSpPr/>
              <p:nvPr/>
            </p:nvSpPr>
            <p:spPr>
              <a:xfrm>
                <a:off x="4961167" y="1120686"/>
                <a:ext cx="3719352" cy="764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fName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200CD0-BF22-434E-ABFF-59C544304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167" y="1120686"/>
                <a:ext cx="3719352" cy="7646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C26D546-A2C0-4CA0-9EEF-3F0E05E742FE}"/>
                  </a:ext>
                </a:extLst>
              </p:cNvPr>
              <p:cNvSpPr/>
              <p:nvPr/>
            </p:nvSpPr>
            <p:spPr>
              <a:xfrm>
                <a:off x="1233737" y="1981122"/>
                <a:ext cx="3314497" cy="6658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fName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func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C26D546-A2C0-4CA0-9EEF-3F0E05E74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737" y="1981122"/>
                <a:ext cx="3314497" cy="6658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B7DC4D2-4C0E-4320-8639-E8876AE10B50}"/>
                  </a:ext>
                </a:extLst>
              </p:cNvPr>
              <p:cNvSpPr/>
              <p:nvPr/>
            </p:nvSpPr>
            <p:spPr>
              <a:xfrm>
                <a:off x="1173015" y="2842599"/>
                <a:ext cx="4863896" cy="550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nary>
                          </m:den>
                        </m:f>
                      </m:e>
                    </m:nary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B7DC4D2-4C0E-4320-8639-E8876AE10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015" y="2842599"/>
                <a:ext cx="4863896" cy="550087"/>
              </a:xfrm>
              <a:prstGeom prst="rect">
                <a:avLst/>
              </a:prstGeom>
              <a:blipFill>
                <a:blip r:embed="rId5"/>
                <a:stretch>
                  <a:fillRect t="-67.033%" b="-103.297%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FD19CB0-32CC-4901-96B5-0205303916A9}"/>
                  </a:ext>
                </a:extLst>
              </p:cNvPr>
              <p:cNvSpPr/>
              <p:nvPr/>
            </p:nvSpPr>
            <p:spPr>
              <a:xfrm>
                <a:off x="5904759" y="2802029"/>
                <a:ext cx="2775760" cy="550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FD19CB0-32CC-4901-96B5-020530391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759" y="2802029"/>
                <a:ext cx="2775760" cy="550087"/>
              </a:xfrm>
              <a:prstGeom prst="rect">
                <a:avLst/>
              </a:prstGeom>
              <a:blipFill>
                <a:blip r:embed="rId6"/>
                <a:stretch>
                  <a:fillRect l="-1.978%" t="-67.778%" b="-105.556%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102B3A-055A-4475-A010-E3C696308769}"/>
                  </a:ext>
                </a:extLst>
              </p:cNvPr>
              <p:cNvSpPr/>
              <p:nvPr/>
            </p:nvSpPr>
            <p:spPr>
              <a:xfrm>
                <a:off x="2867806" y="3505524"/>
                <a:ext cx="2705228" cy="535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102B3A-055A-4475-A010-E3C6963087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806" y="3505524"/>
                <a:ext cx="2705228" cy="535468"/>
              </a:xfrm>
              <a:prstGeom prst="rect">
                <a:avLst/>
              </a:prstGeom>
              <a:blipFill>
                <a:blip r:embed="rId7"/>
                <a:stretch>
                  <a:fillRect l="-1.802%" t="-71.591%" b="-107.955%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1A9B9CA-624C-46F8-9A3C-828090C968DB}"/>
                  </a:ext>
                </a:extLst>
              </p:cNvPr>
              <p:cNvSpPr/>
              <p:nvPr/>
            </p:nvSpPr>
            <p:spPr>
              <a:xfrm>
                <a:off x="5520937" y="3459166"/>
                <a:ext cx="2143985" cy="562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p>
                            </m:sSup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nary>
                          </m:den>
                        </m:f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1A9B9CA-624C-46F8-9A3C-828090C96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37" y="3459166"/>
                <a:ext cx="2143985" cy="562142"/>
              </a:xfrm>
              <a:prstGeom prst="rect">
                <a:avLst/>
              </a:prstGeom>
              <a:blipFill>
                <a:blip r:embed="rId8"/>
                <a:stretch>
                  <a:fillRect l="-7.407%" t="-63.441%" b="-101.075%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79DBF9-B750-44C0-805A-AE8C0F8329A5}"/>
                  </a:ext>
                </a:extLst>
              </p:cNvPr>
              <p:cNvSpPr/>
              <p:nvPr/>
            </p:nvSpPr>
            <p:spPr>
              <a:xfrm>
                <a:off x="5520937" y="4086440"/>
                <a:ext cx="18024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79DBF9-B750-44C0-805A-AE8C0F8329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37" y="4086440"/>
                <a:ext cx="1802416" cy="369332"/>
              </a:xfrm>
              <a:prstGeom prst="rect">
                <a:avLst/>
              </a:prstGeom>
              <a:blipFill>
                <a:blip r:embed="rId9"/>
                <a:stretch>
                  <a:fillRect l="-8.814%" t="-118.033%" b="-185.246%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80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"/>
          <p:cNvSpPr txBox="1">
            <a:spLocks noGrp="1"/>
          </p:cNvSpPr>
          <p:nvPr>
            <p:ph type="title"/>
          </p:nvPr>
        </p:nvSpPr>
        <p:spPr>
          <a:xfrm>
            <a:off x="1025700" y="0"/>
            <a:ext cx="8111400" cy="5586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w Cen MT Condensed" panose="020B0606020104020203" pitchFamily="34" charset="0"/>
              </a:rPr>
              <a:t>Gradient </a:t>
            </a:r>
            <a:r>
              <a:rPr lang="en-US" dirty="0">
                <a:latin typeface="Tw Cen MT Condensed" panose="020B0606020104020203" pitchFamily="34" charset="0"/>
              </a:rPr>
              <a:t>of </a:t>
            </a:r>
            <a:r>
              <a:rPr lang="en-US" dirty="0" err="1">
                <a:latin typeface="Tw Cen MT Condensed" panose="020B0606020104020203" pitchFamily="34" charset="0"/>
              </a:rPr>
              <a:t>softmax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308" name="Google Shape;308;p38"/>
          <p:cNvSpPr txBox="1">
            <a:spLocks noGrp="1"/>
          </p:cNvSpPr>
          <p:nvPr>
            <p:ph type="body" idx="1"/>
          </p:nvPr>
        </p:nvSpPr>
        <p:spPr>
          <a:xfrm>
            <a:off x="854562" y="2920138"/>
            <a:ext cx="3661500" cy="1922700"/>
          </a:xfrm>
          <a:prstGeom prst="rect">
            <a:avLst/>
          </a:prstGeom>
          <a:solidFill>
            <a:srgbClr val="D0E0E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/>
              <a:t>For </a:t>
            </a:r>
            <a:r>
              <a:rPr lang="en" sz="1600" i="1" dirty="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en" sz="1600" i="1" dirty="0"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</p:txBody>
      </p:sp>
      <p:sp>
        <p:nvSpPr>
          <p:cNvPr id="312" name="Google Shape;312;p38"/>
          <p:cNvSpPr txBox="1">
            <a:spLocks noGrp="1"/>
          </p:cNvSpPr>
          <p:nvPr>
            <p:ph type="body" idx="4294967295"/>
          </p:nvPr>
        </p:nvSpPr>
        <p:spPr>
          <a:xfrm>
            <a:off x="5481638" y="2982913"/>
            <a:ext cx="3337242" cy="1924050"/>
          </a:xfrm>
          <a:prstGeom prst="rect">
            <a:avLst/>
          </a:prstGeom>
          <a:solidFill>
            <a:srgbClr val="D0E0E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/>
              <a:t>For </a:t>
            </a:r>
            <a:r>
              <a:rPr lang="en" sz="1600" i="1" dirty="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≠ 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600" i="1" dirty="0"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AC7961-4664-4626-8F09-7AE0A421A5FC}"/>
                  </a:ext>
                </a:extLst>
              </p:cNvPr>
              <p:cNvSpPr txBox="1"/>
              <p:nvPr/>
            </p:nvSpPr>
            <p:spPr>
              <a:xfrm>
                <a:off x="3455419" y="882443"/>
                <a:ext cx="2276392" cy="539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𝑆𝑜𝑓𝑡𝑚𝑎𝑥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AC7961-4664-4626-8F09-7AE0A421A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419" y="882443"/>
                <a:ext cx="2276392" cy="5392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D0CA95-4A2B-418A-90A7-DBA4312168A2}"/>
                  </a:ext>
                </a:extLst>
              </p:cNvPr>
              <p:cNvSpPr txBox="1"/>
              <p:nvPr/>
            </p:nvSpPr>
            <p:spPr>
              <a:xfrm>
                <a:off x="1482058" y="1501882"/>
                <a:ext cx="6601231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𝑆𝑜𝑓𝑡𝑚𝑎𝑥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D0CA95-4A2B-418A-90A7-DBA431216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058" y="1501882"/>
                <a:ext cx="6601231" cy="6923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6E5ADB6-3D74-4D04-A5FA-FBB7ED3E07B2}"/>
                  </a:ext>
                </a:extLst>
              </p:cNvPr>
              <p:cNvSpPr/>
              <p:nvPr/>
            </p:nvSpPr>
            <p:spPr>
              <a:xfrm>
                <a:off x="2962233" y="2273863"/>
                <a:ext cx="2910092" cy="642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6E5ADB6-3D74-4D04-A5FA-FBB7ED3E07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233" y="2273863"/>
                <a:ext cx="2910092" cy="642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88C8B7-A149-448D-B594-79E7F810DF19}"/>
                  </a:ext>
                </a:extLst>
              </p:cNvPr>
              <p:cNvSpPr/>
              <p:nvPr/>
            </p:nvSpPr>
            <p:spPr>
              <a:xfrm>
                <a:off x="5644473" y="3524560"/>
                <a:ext cx="2041521" cy="9046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88C8B7-A149-448D-B594-79E7F810DF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473" y="3524560"/>
                <a:ext cx="2041521" cy="904607"/>
              </a:xfrm>
              <a:prstGeom prst="rect">
                <a:avLst/>
              </a:prstGeom>
              <a:blipFill>
                <a:blip r:embed="rId6"/>
                <a:stretch>
                  <a:fillRect b="-2.013%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1D59CA-86E5-47C8-A20A-306EC37995BE}"/>
                  </a:ext>
                </a:extLst>
              </p:cNvPr>
              <p:cNvSpPr/>
              <p:nvPr/>
            </p:nvSpPr>
            <p:spPr>
              <a:xfrm>
                <a:off x="989218" y="3444538"/>
                <a:ext cx="2693623" cy="9846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1D59CA-86E5-47C8-A20A-306EC37995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18" y="3444538"/>
                <a:ext cx="2693623" cy="984629"/>
              </a:xfrm>
              <a:prstGeom prst="rect">
                <a:avLst/>
              </a:prstGeom>
              <a:blipFill>
                <a:blip r:embed="rId7"/>
                <a:stretch>
                  <a:fillRect b="-1.852%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3892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w Cen MT Condensed" panose="020B0606020104020203" pitchFamily="34" charset="0"/>
              </a:rPr>
              <a:t>Gradient Descent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319" name="Google Shape;319;p39"/>
          <p:cNvSpPr txBox="1">
            <a:spLocks noGrp="1"/>
          </p:cNvSpPr>
          <p:nvPr>
            <p:ph idx="1"/>
          </p:nvPr>
        </p:nvSpPr>
        <p:spPr>
          <a:xfrm>
            <a:off x="863600" y="833121"/>
            <a:ext cx="3779520" cy="40674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Given cost function 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(𝛳)</a:t>
            </a:r>
            <a:r>
              <a:rPr lang="en" dirty="0"/>
              <a:t> to minimize</a:t>
            </a:r>
            <a:endParaRPr dirty="0"/>
          </a:p>
          <a:p>
            <a:pPr marL="1143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Iteratively update 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𝛳 by: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	𝛳</a:t>
            </a:r>
            <a:r>
              <a:rPr lang="en" i="1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new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 = 𝛳</a:t>
            </a:r>
            <a:r>
              <a:rPr lang="en-US" i="1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old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𝛼 ∇</a:t>
            </a:r>
            <a:r>
              <a:rPr lang="en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𝛳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(𝛳)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7D8AB7-DEE3-4387-9D7E-3BA7C2022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120" y="1285875"/>
            <a:ext cx="4153022" cy="257175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139381F-F75F-4537-8309-ABF6D2875156}"/>
              </a:ext>
            </a:extLst>
          </p:cNvPr>
          <p:cNvSpPr/>
          <p:nvPr/>
        </p:nvSpPr>
        <p:spPr bwMode="auto">
          <a:xfrm>
            <a:off x="2092960" y="2381522"/>
            <a:ext cx="1566091" cy="380456"/>
          </a:xfrm>
          <a:prstGeom prst="wedgeRoundRectCallout">
            <a:avLst>
              <a:gd name="adj1" fmla="val -5930"/>
              <a:gd name="adj2" fmla="val -129243"/>
              <a:gd name="adj3" fmla="val 16667"/>
            </a:avLst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Learning rate</a:t>
            </a:r>
          </a:p>
        </p:txBody>
      </p:sp>
      <p:sp>
        <p:nvSpPr>
          <p:cNvPr id="7" name="Google Shape;333;p41">
            <a:extLst>
              <a:ext uri="{FF2B5EF4-FFF2-40B4-BE49-F238E27FC236}">
                <a16:creationId xmlns:a16="http://schemas.microsoft.com/office/drawing/2014/main" id="{F68CE3C0-83E9-4DEA-8EE3-F0E1BFBF2D25}"/>
              </a:ext>
            </a:extLst>
          </p:cNvPr>
          <p:cNvSpPr txBox="1"/>
          <p:nvPr/>
        </p:nvSpPr>
        <p:spPr>
          <a:xfrm>
            <a:off x="1039450" y="3857625"/>
            <a:ext cx="4416470" cy="997854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nsolas"/>
                <a:ea typeface="Consolas"/>
                <a:cs typeface="Consolas"/>
                <a:sym typeface="Consolas"/>
              </a:rPr>
              <a:t>while True:</a:t>
            </a:r>
            <a:endParaRPr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nsolas"/>
                <a:ea typeface="Consolas"/>
                <a:cs typeface="Consolas"/>
                <a:sym typeface="Consolas"/>
              </a:rPr>
              <a:t>   grad = gradient(J, </a:t>
            </a: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corpus</a:t>
            </a:r>
            <a:r>
              <a:rPr lang="en" b="1" dirty="0">
                <a:latin typeface="Consolas"/>
                <a:ea typeface="Consolas"/>
                <a:cs typeface="Consolas"/>
                <a:sym typeface="Consolas"/>
              </a:rPr>
              <a:t>, theta)</a:t>
            </a:r>
            <a:endParaRPr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nsolas"/>
                <a:ea typeface="Consolas"/>
                <a:cs typeface="Consolas"/>
                <a:sym typeface="Consolas"/>
              </a:rPr>
              <a:t>   theta -= alpha * grad</a:t>
            </a:r>
            <a:endParaRPr b="1"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4535889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w Cen MT Condensed" panose="020B0606020104020203" pitchFamily="34" charset="0"/>
              </a:rPr>
              <a:t>Cross Entropy Loss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326" name="Google Shape;326;p40"/>
          <p:cNvSpPr txBox="1">
            <a:spLocks noGrp="1"/>
          </p:cNvSpPr>
          <p:nvPr>
            <p:ph idx="1"/>
          </p:nvPr>
        </p:nvSpPr>
        <p:spPr>
          <a:xfrm>
            <a:off x="777923" y="888997"/>
            <a:ext cx="8366077" cy="3970676"/>
          </a:xfrm>
          <a:prstGeom prst="rect">
            <a:avLst/>
          </a:prstGeom>
          <a:noFill/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marR="68580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  <a:t>def </a:t>
            </a:r>
            <a:r>
              <a:rPr lang="en-US" dirty="0" err="1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  <a:t>cross_entropy</a:t>
            </a:r>
            <a:r>
              <a:rPr lang="en-US" dirty="0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  <a:t>(X, y):</a:t>
            </a:r>
          </a:p>
          <a:p>
            <a:pPr marL="0" marR="68580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"""</a:t>
            </a:r>
          </a:p>
          <a:p>
            <a:pPr marL="0" marR="68580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    X is the output from fully connected layer</a:t>
            </a:r>
          </a:p>
          <a:p>
            <a:pPr marL="0" marR="68580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      (</a:t>
            </a:r>
            <a:r>
              <a:rPr lang="en-US" dirty="0" err="1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num_examples</a:t>
            </a:r>
            <a:r>
              <a:rPr lang="en-US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 x </a:t>
            </a:r>
            <a:r>
              <a:rPr lang="en-US" dirty="0" err="1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num_classes</a:t>
            </a:r>
            <a:r>
              <a:rPr lang="en-US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-US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    y is labels, index of correct class</a:t>
            </a:r>
          </a:p>
          <a:p>
            <a:pPr marL="0" marR="68580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      (</a:t>
            </a:r>
            <a:r>
              <a:rPr lang="en-US" dirty="0" err="1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num_examples</a:t>
            </a:r>
            <a:r>
              <a:rPr lang="en-US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 x 1)</a:t>
            </a:r>
            <a:br>
              <a:rPr lang="en-US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    """</a:t>
            </a:r>
            <a:br>
              <a:rPr lang="en-US" dirty="0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  <a:t>    m = </a:t>
            </a:r>
            <a:r>
              <a:rPr lang="en-US" dirty="0" err="1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  <a:t>y.shape</a:t>
            </a:r>
            <a:r>
              <a:rPr lang="en-US" dirty="0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  <a:t>[0] # </a:t>
            </a:r>
            <a:r>
              <a:rPr lang="en-US" dirty="0" err="1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  <a:t>num_examples</a:t>
            </a:r>
            <a:br>
              <a:rPr lang="en-US" dirty="0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  <a:t>    p = </a:t>
            </a:r>
            <a:r>
              <a:rPr lang="en-US" dirty="0" err="1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  <a:t>softmax</a:t>
            </a:r>
            <a:r>
              <a:rPr lang="en-US" dirty="0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  <a:t>(X)</a:t>
            </a:r>
          </a:p>
          <a:p>
            <a:pPr marL="0" marR="68580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  <a:t>    # p[range(m),y] slices estimates for the correct classes</a:t>
            </a:r>
            <a:br>
              <a:rPr lang="en-US" dirty="0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dirty="0" err="1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  <a:t>log_likelihood</a:t>
            </a:r>
            <a:r>
              <a:rPr lang="en-US" dirty="0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  <a:t> = -np.log(p[range(m), y])</a:t>
            </a:r>
            <a:br>
              <a:rPr lang="en-US" dirty="0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  <a:t>    loss = </a:t>
            </a:r>
            <a:r>
              <a:rPr lang="en-US" dirty="0" err="1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  <a:t>np.sum</a:t>
            </a:r>
            <a:r>
              <a:rPr lang="en-US" dirty="0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  <a:t>log_likelihood</a:t>
            </a:r>
            <a:r>
              <a:rPr lang="en-US" dirty="0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  <a:t>) / m</a:t>
            </a:r>
            <a:br>
              <a:rPr lang="en-US" dirty="0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rgbClr val="586E75"/>
                </a:solidFill>
                <a:latin typeface="Consolas"/>
                <a:ea typeface="Consolas"/>
                <a:cs typeface="Consolas"/>
                <a:sym typeface="Consolas"/>
              </a:rPr>
              <a:t>    return loss</a:t>
            </a:r>
            <a:br>
              <a:rPr lang="en" dirty="0">
                <a:solidFill>
                  <a:srgbClr val="586E75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endParaRPr dirty="0">
              <a:solidFill>
                <a:srgbClr val="586E75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685800" marR="6858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586E75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500"/>
              </a:spcBef>
              <a:spcAft>
                <a:spcPts val="1600"/>
              </a:spcAft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44A224-0575-4ED2-B351-31CAFF3803A7}"/>
              </a:ext>
            </a:extLst>
          </p:cNvPr>
          <p:cNvSpPr txBox="1"/>
          <p:nvPr/>
        </p:nvSpPr>
        <p:spPr>
          <a:xfrm>
            <a:off x="5878286" y="1798320"/>
            <a:ext cx="3265714" cy="318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X[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 score for example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be in class j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F9D94-EEE9-44D2-AC45-144E7EAA2EDE}"/>
              </a:ext>
            </a:extLst>
          </p:cNvPr>
          <p:cNvSpPr txBox="1"/>
          <p:nvPr/>
        </p:nvSpPr>
        <p:spPr>
          <a:xfrm>
            <a:off x="5878286" y="3180191"/>
            <a:ext cx="3265714" cy="318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p[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 estimate of </a:t>
            </a:r>
            <a:r>
              <a:rPr lang="en-US" i="1" dirty="0">
                <a:latin typeface="+mj-lt"/>
                <a:cs typeface="Calibri" panose="020F0502020204030204" pitchFamily="34" charset="0"/>
              </a:rPr>
              <a:t>P</a:t>
            </a:r>
            <a:r>
              <a:rPr lang="en-US" dirty="0">
                <a:latin typeface="+mj-lt"/>
                <a:cs typeface="Calibri" panose="020F0502020204030204" pitchFamily="34" charset="0"/>
              </a:rPr>
              <a:t>(</a:t>
            </a:r>
            <a:r>
              <a:rPr lang="en-US" i="1" dirty="0">
                <a:latin typeface="+mj-lt"/>
                <a:cs typeface="Calibri" panose="020F0502020204030204" pitchFamily="34" charset="0"/>
              </a:rPr>
              <a:t>j</a:t>
            </a:r>
            <a:r>
              <a:rPr lang="en-US" dirty="0">
                <a:latin typeface="+mj-lt"/>
                <a:cs typeface="Calibri" panose="020F0502020204030204" pitchFamily="34" charset="0"/>
              </a:rPr>
              <a:t> | </a:t>
            </a:r>
            <a:r>
              <a:rPr lang="en-US" i="1" dirty="0" err="1">
                <a:latin typeface="+mj-lt"/>
                <a:cs typeface="Calibri" panose="020F0502020204030204" pitchFamily="34" charset="0"/>
              </a:rPr>
              <a:t>i</a:t>
            </a:r>
            <a:r>
              <a:rPr lang="en-US" dirty="0">
                <a:latin typeface="+mj-lt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0B0CF8-9BC9-46A7-BD08-C3C2026FC45D}"/>
              </a:ext>
            </a:extLst>
          </p:cNvPr>
          <p:cNvSpPr/>
          <p:nvPr/>
        </p:nvSpPr>
        <p:spPr bwMode="auto">
          <a:xfrm>
            <a:off x="7091681" y="3921759"/>
            <a:ext cx="914400" cy="9379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6CDF18-5A82-4AAA-9D34-DBDB9E2B70C7}"/>
              </a:ext>
            </a:extLst>
          </p:cNvPr>
          <p:cNvSpPr txBox="1"/>
          <p:nvPr/>
        </p:nvSpPr>
        <p:spPr>
          <a:xfrm>
            <a:off x="8270240" y="3924743"/>
            <a:ext cx="172720" cy="937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098E79-D95F-4EBE-9EAA-20E445298A81}"/>
              </a:ext>
            </a:extLst>
          </p:cNvPr>
          <p:cNvSpPr txBox="1"/>
          <p:nvPr/>
        </p:nvSpPr>
        <p:spPr>
          <a:xfrm rot="16200000">
            <a:off x="6501507" y="4337570"/>
            <a:ext cx="93472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2F3136-BCDB-465C-A043-8C6D7638A2EF}"/>
              </a:ext>
            </a:extLst>
          </p:cNvPr>
          <p:cNvSpPr txBox="1"/>
          <p:nvPr/>
        </p:nvSpPr>
        <p:spPr>
          <a:xfrm>
            <a:off x="7082970" y="3747587"/>
            <a:ext cx="93472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classes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94EB55-2838-48B5-9CB4-72EEE8A0BD6A}"/>
              </a:ext>
            </a:extLst>
          </p:cNvPr>
          <p:cNvSpPr txBox="1"/>
          <p:nvPr/>
        </p:nvSpPr>
        <p:spPr>
          <a:xfrm>
            <a:off x="8270240" y="3727267"/>
            <a:ext cx="17272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DE1FEA-4E42-4555-9506-E6AF80158A58}"/>
              </a:ext>
            </a:extLst>
          </p:cNvPr>
          <p:cNvSpPr>
            <a:spLocks noChangeAspect="1"/>
          </p:cNvSpPr>
          <p:nvPr/>
        </p:nvSpPr>
        <p:spPr bwMode="auto">
          <a:xfrm>
            <a:off x="7406638" y="3932252"/>
            <a:ext cx="144000" cy="144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271C54-8D0C-4245-9CC2-5CF45FBC4E42}"/>
              </a:ext>
            </a:extLst>
          </p:cNvPr>
          <p:cNvSpPr>
            <a:spLocks noChangeAspect="1"/>
          </p:cNvSpPr>
          <p:nvPr/>
        </p:nvSpPr>
        <p:spPr bwMode="auto">
          <a:xfrm>
            <a:off x="7245528" y="4071589"/>
            <a:ext cx="144000" cy="144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FF9FE1-D7EC-4ED2-BE0E-E9B09AEA7259}"/>
              </a:ext>
            </a:extLst>
          </p:cNvPr>
          <p:cNvSpPr>
            <a:spLocks noChangeAspect="1"/>
          </p:cNvSpPr>
          <p:nvPr/>
        </p:nvSpPr>
        <p:spPr bwMode="auto">
          <a:xfrm>
            <a:off x="7859484" y="4189156"/>
            <a:ext cx="144000" cy="144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974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Stochastic Gradient Descent</a:t>
            </a:r>
            <a:endParaRPr dirty="0"/>
          </a:p>
        </p:txBody>
      </p:sp>
      <p:sp>
        <p:nvSpPr>
          <p:cNvPr id="332" name="Google Shape;332;p41"/>
          <p:cNvSpPr txBox="1">
            <a:spLocks noGrp="1"/>
          </p:cNvSpPr>
          <p:nvPr>
            <p:ph idx="1"/>
          </p:nvPr>
        </p:nvSpPr>
        <p:spPr>
          <a:xfrm>
            <a:off x="1257300" y="929941"/>
            <a:ext cx="7200900" cy="18234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indent="-28575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(𝛳)</a:t>
            </a:r>
            <a:r>
              <a:rPr lang="en" dirty="0"/>
              <a:t> is a function of all windows in the corpus (potentially billions!)</a:t>
            </a:r>
            <a:endParaRPr dirty="0"/>
          </a:p>
          <a:p>
            <a:pPr marL="400050" indent="-28575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" dirty="0"/>
              <a:t>Too expensive to compute</a:t>
            </a:r>
            <a:endParaRPr dirty="0"/>
          </a:p>
          <a:p>
            <a:pPr marL="400050" indent="-28575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" dirty="0"/>
              <a:t>Long wait before making a single update!</a:t>
            </a:r>
            <a:endParaRPr dirty="0"/>
          </a:p>
          <a:p>
            <a:pPr marL="400050" indent="-28575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" b="1" dirty="0"/>
              <a:t>Solution</a:t>
            </a:r>
            <a:r>
              <a:rPr lang="en" dirty="0"/>
              <a:t>: Stochastic gradient descent (SGD)</a:t>
            </a:r>
            <a:endParaRPr dirty="0"/>
          </a:p>
          <a:p>
            <a:pPr marL="882650" lvl="1" indent="-28575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" dirty="0"/>
              <a:t>sample windows randomly, and update after each one.</a:t>
            </a:r>
            <a:endParaRPr dirty="0"/>
          </a:p>
          <a:p>
            <a:pPr marL="400050" indent="-28575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" b="1" dirty="0"/>
              <a:t>Algorithm</a:t>
            </a:r>
            <a:r>
              <a:rPr lang="en" dirty="0"/>
              <a:t>:</a:t>
            </a:r>
            <a:endParaRPr dirty="0"/>
          </a:p>
        </p:txBody>
      </p:sp>
      <p:sp>
        <p:nvSpPr>
          <p:cNvPr id="333" name="Google Shape;333;p41"/>
          <p:cNvSpPr txBox="1"/>
          <p:nvPr/>
        </p:nvSpPr>
        <p:spPr>
          <a:xfrm>
            <a:off x="1395050" y="3012825"/>
            <a:ext cx="5885100" cy="10902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nsolas"/>
                <a:ea typeface="Consolas"/>
                <a:cs typeface="Consolas"/>
                <a:sym typeface="Consolas"/>
              </a:rPr>
              <a:t>while True:</a:t>
            </a:r>
            <a:endParaRPr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nsolas"/>
                <a:ea typeface="Consolas"/>
                <a:cs typeface="Consolas"/>
                <a:sym typeface="Consolas"/>
              </a:rPr>
              <a:t>   window = sample_window(corpus)</a:t>
            </a:r>
            <a:endParaRPr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nsolas"/>
                <a:ea typeface="Consolas"/>
                <a:cs typeface="Consolas"/>
                <a:sym typeface="Consolas"/>
              </a:rPr>
              <a:t>   grad = gradient(J, window, theta)</a:t>
            </a:r>
            <a:endParaRPr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nsolas"/>
                <a:ea typeface="Consolas"/>
                <a:cs typeface="Consolas"/>
                <a:sym typeface="Consolas"/>
              </a:rPr>
              <a:t>   theta -= alpha * grad</a:t>
            </a:r>
            <a:endParaRPr b="1"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806858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>
            <a:spLocks noGrp="1"/>
          </p:cNvSpPr>
          <p:nvPr>
            <p:ph type="title"/>
          </p:nvPr>
        </p:nvSpPr>
        <p:spPr>
          <a:xfrm>
            <a:off x="1122218" y="0"/>
            <a:ext cx="8014882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w Cen MT Condensed" panose="020B0606020104020203" pitchFamily="34" charset="0"/>
              </a:rPr>
              <a:t>Negative sampling</a:t>
            </a:r>
            <a:endParaRPr dirty="0">
              <a:latin typeface="Tw Cen MT Condensed" panose="020B0606020104020203" pitchFamily="34" charset="0"/>
            </a:endParaRPr>
          </a:p>
        </p:txBody>
      </p:sp>
      <p:sp>
        <p:nvSpPr>
          <p:cNvPr id="339" name="Google Shape;339;p42"/>
          <p:cNvSpPr txBox="1">
            <a:spLocks noGrp="1"/>
          </p:cNvSpPr>
          <p:nvPr>
            <p:ph type="body" idx="1"/>
          </p:nvPr>
        </p:nvSpPr>
        <p:spPr>
          <a:xfrm>
            <a:off x="1039972" y="785394"/>
            <a:ext cx="4395300" cy="3053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log ∑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j</a:t>
            </a:r>
            <a:r>
              <a:rPr lang="en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∊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F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exp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(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u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j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)</a:t>
            </a:r>
            <a:r>
              <a:rPr lang="en" i="1" dirty="0">
                <a:ea typeface="Droid Serif"/>
                <a:cs typeface="Calibri" panose="020F0502020204030204" pitchFamily="34" charset="0"/>
                <a:sym typeface="Droid Serif"/>
              </a:rPr>
              <a:t> </a:t>
            </a:r>
            <a:r>
              <a:rPr lang="en" dirty="0"/>
              <a:t>factor has a lots of terms and it is costly to compute.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Solution</a:t>
            </a:r>
            <a:r>
              <a:rPr lang="en" dirty="0"/>
              <a:t>: compute it only on a small sample of negative examples, i.e.,</a:t>
            </a: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log 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∑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j</a:t>
            </a:r>
            <a:r>
              <a:rPr lang="en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∊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E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exp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(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u</a:t>
            </a:r>
            <a:r>
              <a:rPr lang="en" i="1" baseline="-25000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j</a:t>
            </a:r>
            <a:r>
              <a:rPr lang="en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)</a:t>
            </a:r>
            <a:endParaRPr dirty="0">
              <a:latin typeface="+mj-lt"/>
              <a:ea typeface="Droid Serif"/>
              <a:cs typeface="Calibri" panose="020F0502020204030204" pitchFamily="34" charset="0"/>
              <a:sym typeface="Droid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where words in </a:t>
            </a:r>
            <a:r>
              <a:rPr lang="en" i="1" dirty="0">
                <a:latin typeface="+mj-lt"/>
                <a:ea typeface="Droid Serif"/>
                <a:cs typeface="Calibri" panose="020F0502020204030204" pitchFamily="34" charset="0"/>
                <a:sym typeface="Droid Serif"/>
              </a:rPr>
              <a:t>E</a:t>
            </a:r>
            <a:r>
              <a:rPr lang="en" dirty="0"/>
              <a:t> are just a few (e.g., 5) and they are sampled using a biased unigram distribution </a:t>
            </a:r>
            <a:r>
              <a:rPr lang="en-US" i="1" dirty="0">
                <a:latin typeface="+mj-lt"/>
              </a:rPr>
              <a:t>U</a:t>
            </a:r>
            <a:r>
              <a:rPr lang="en-US" dirty="0"/>
              <a:t> </a:t>
            </a:r>
            <a:r>
              <a:rPr lang="en" dirty="0"/>
              <a:t>computed on training data:</a:t>
            </a:r>
            <a:endParaRPr i="1" baseline="-25000" dirty="0">
              <a:ea typeface="Droid Serif"/>
              <a:cs typeface="Calibri" panose="020F0502020204030204" pitchFamily="34" charset="0"/>
              <a:sym typeface="Droid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ea typeface="Droid Serif"/>
              <a:cs typeface="Calibri" panose="020F0502020204030204" pitchFamily="34" charset="0"/>
              <a:sym typeface="Droid Serif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975E46-60A3-4986-A82F-284E2251CCF9}"/>
              </a:ext>
            </a:extLst>
          </p:cNvPr>
          <p:cNvGrpSpPr/>
          <p:nvPr/>
        </p:nvGrpSpPr>
        <p:grpSpPr>
          <a:xfrm>
            <a:off x="5417225" y="783975"/>
            <a:ext cx="3612326" cy="3988091"/>
            <a:chOff x="5264825" y="783975"/>
            <a:chExt cx="3612326" cy="3988091"/>
          </a:xfrm>
        </p:grpSpPr>
        <p:sp>
          <p:nvSpPr>
            <p:cNvPr id="21" name="Google Shape;259;p35">
              <a:extLst>
                <a:ext uri="{FF2B5EF4-FFF2-40B4-BE49-F238E27FC236}">
                  <a16:creationId xmlns:a16="http://schemas.microsoft.com/office/drawing/2014/main" id="{4160BBD8-AFFF-4F9D-B3C0-6824D6A198C4}"/>
                </a:ext>
              </a:extLst>
            </p:cNvPr>
            <p:cNvSpPr/>
            <p:nvPr/>
          </p:nvSpPr>
          <p:spPr>
            <a:xfrm>
              <a:off x="6591476" y="1344366"/>
              <a:ext cx="915900" cy="3219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latin typeface="Times New Roman"/>
                  <a:ea typeface="Times New Roman"/>
                  <a:cs typeface="Times New Roman"/>
                  <a:sym typeface="Times New Roman"/>
                </a:rPr>
                <a:t>softmax</a:t>
              </a:r>
              <a:endParaRPr i="1" baseline="-25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" name="Google Shape;260;p35">
              <a:extLst>
                <a:ext uri="{FF2B5EF4-FFF2-40B4-BE49-F238E27FC236}">
                  <a16:creationId xmlns:a16="http://schemas.microsoft.com/office/drawing/2014/main" id="{87E1C99A-13B2-477E-82B9-7A320F72C0ED}"/>
                </a:ext>
              </a:extLst>
            </p:cNvPr>
            <p:cNvSpPr/>
            <p:nvPr/>
          </p:nvSpPr>
          <p:spPr>
            <a:xfrm>
              <a:off x="7863107" y="810997"/>
              <a:ext cx="1014044" cy="321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P</a:t>
              </a:r>
              <a:r>
                <a:rPr lang="en" dirty="0"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lang="en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r>
                <a:rPr lang="en-US" i="1" baseline="-25000" dirty="0">
                  <a:latin typeface="Times New Roman"/>
                  <a:ea typeface="Times New Roman"/>
                  <a:cs typeface="Times New Roman"/>
                  <a:sym typeface="Times New Roman"/>
                </a:rPr>
                <a:t>t+2</a:t>
              </a:r>
              <a:r>
                <a:rPr lang="en" dirty="0">
                  <a:latin typeface="Times New Roman"/>
                  <a:ea typeface="Times New Roman"/>
                  <a:cs typeface="Times New Roman"/>
                  <a:sym typeface="Times New Roman"/>
                </a:rPr>
                <a:t>|</a:t>
              </a:r>
              <a:r>
                <a:rPr lang="en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r>
                <a:rPr lang="en" i="1" baseline="-25000" dirty="0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lang="en" dirty="0"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" name="Google Shape;261;p35">
              <a:extLst>
                <a:ext uri="{FF2B5EF4-FFF2-40B4-BE49-F238E27FC236}">
                  <a16:creationId xmlns:a16="http://schemas.microsoft.com/office/drawing/2014/main" id="{11A875EA-2DE1-4B55-899E-8715844CE837}"/>
                </a:ext>
              </a:extLst>
            </p:cNvPr>
            <p:cNvSpPr/>
            <p:nvPr/>
          </p:nvSpPr>
          <p:spPr>
            <a:xfrm>
              <a:off x="6588724" y="783975"/>
              <a:ext cx="941100" cy="3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Times New Roman"/>
                  <a:ea typeface="Times New Roman"/>
                  <a:cs typeface="Times New Roman"/>
                  <a:sym typeface="Times New Roman"/>
                </a:rPr>
                <a:t>...</a:t>
              </a:r>
              <a:endParaRPr b="1" baseline="-25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" name="Google Shape;262;p35">
              <a:extLst>
                <a:ext uri="{FF2B5EF4-FFF2-40B4-BE49-F238E27FC236}">
                  <a16:creationId xmlns:a16="http://schemas.microsoft.com/office/drawing/2014/main" id="{A0A9E315-99A8-4F79-8A2E-2160A917174C}"/>
                </a:ext>
              </a:extLst>
            </p:cNvPr>
            <p:cNvSpPr/>
            <p:nvPr/>
          </p:nvSpPr>
          <p:spPr>
            <a:xfrm>
              <a:off x="5264825" y="810997"/>
              <a:ext cx="1010312" cy="321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P</a:t>
              </a:r>
              <a:r>
                <a:rPr lang="en" dirty="0"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lang="en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r>
                <a:rPr lang="en-US" baseline="-25000" dirty="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r>
                <a:rPr lang="en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|w</a:t>
              </a:r>
              <a:r>
                <a:rPr lang="en" sz="1800" i="1" baseline="-25000" dirty="0">
                  <a:solidFill>
                    <a:schemeClr val="dk1"/>
                  </a:solidFill>
                  <a:latin typeface="Calibri" panose="020F0502020204030204" pitchFamily="34" charset="0"/>
                  <a:ea typeface="Droid Serif"/>
                  <a:cs typeface="Calibri" panose="020F0502020204030204" pitchFamily="34" charset="0"/>
                  <a:sym typeface="Droid Serif"/>
                </a:rPr>
                <a:t>t</a:t>
              </a:r>
              <a:r>
                <a:rPr lang="en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" name="Google Shape;263;p35">
              <a:extLst>
                <a:ext uri="{FF2B5EF4-FFF2-40B4-BE49-F238E27FC236}">
                  <a16:creationId xmlns:a16="http://schemas.microsoft.com/office/drawing/2014/main" id="{BCD83297-4792-467A-B029-409ECF69722F}"/>
                </a:ext>
              </a:extLst>
            </p:cNvPr>
            <p:cNvSpPr/>
            <p:nvPr/>
          </p:nvSpPr>
          <p:spPr>
            <a:xfrm>
              <a:off x="6492326" y="4450166"/>
              <a:ext cx="1114200" cy="321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r>
                <a:rPr lang="en" i="1" baseline="-25000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endParaRPr i="1" baseline="-25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" name="Google Shape;264;p35">
              <a:extLst>
                <a:ext uri="{FF2B5EF4-FFF2-40B4-BE49-F238E27FC236}">
                  <a16:creationId xmlns:a16="http://schemas.microsoft.com/office/drawing/2014/main" id="{17B7718B-B63A-42DE-966E-49B9EEB283AB}"/>
                </a:ext>
              </a:extLst>
            </p:cNvPr>
            <p:cNvSpPr/>
            <p:nvPr/>
          </p:nvSpPr>
          <p:spPr>
            <a:xfrm>
              <a:off x="6775226" y="3059796"/>
              <a:ext cx="548400" cy="321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latin typeface="Times New Roman"/>
                  <a:ea typeface="Times New Roman"/>
                  <a:cs typeface="Times New Roman"/>
                  <a:sym typeface="Times New Roman"/>
                </a:rPr>
                <a:t>h</a:t>
              </a:r>
              <a:r>
                <a:rPr lang="en" i="1" baseline="-25000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endParaRPr i="1" baseline="-25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7" name="Google Shape;265;p35">
              <a:extLst>
                <a:ext uri="{FF2B5EF4-FFF2-40B4-BE49-F238E27FC236}">
                  <a16:creationId xmlns:a16="http://schemas.microsoft.com/office/drawing/2014/main" id="{7F7A9B51-EF0D-4D47-A56F-9B55BAD4CD00}"/>
                </a:ext>
              </a:extLst>
            </p:cNvPr>
            <p:cNvCxnSpPr>
              <a:cxnSpLocks/>
              <a:stCxn id="21" idx="0"/>
              <a:endCxn id="22" idx="2"/>
            </p:cNvCxnSpPr>
            <p:nvPr/>
          </p:nvCxnSpPr>
          <p:spPr>
            <a:xfrm flipV="1">
              <a:off x="7049426" y="1132897"/>
              <a:ext cx="1320703" cy="211469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" name="Google Shape;266;p35">
              <a:extLst>
                <a:ext uri="{FF2B5EF4-FFF2-40B4-BE49-F238E27FC236}">
                  <a16:creationId xmlns:a16="http://schemas.microsoft.com/office/drawing/2014/main" id="{E9191567-3C80-4A3E-A89D-F127C624C603}"/>
                </a:ext>
              </a:extLst>
            </p:cNvPr>
            <p:cNvCxnSpPr>
              <a:cxnSpLocks/>
              <a:stCxn id="21" idx="0"/>
              <a:endCxn id="23" idx="2"/>
            </p:cNvCxnSpPr>
            <p:nvPr/>
          </p:nvCxnSpPr>
          <p:spPr>
            <a:xfrm flipV="1">
              <a:off x="7049426" y="1105875"/>
              <a:ext cx="9848" cy="238491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9" name="Google Shape;267;p35">
              <a:extLst>
                <a:ext uri="{FF2B5EF4-FFF2-40B4-BE49-F238E27FC236}">
                  <a16:creationId xmlns:a16="http://schemas.microsoft.com/office/drawing/2014/main" id="{BD575583-3F08-4B66-8F8A-885EC9EFEBED}"/>
                </a:ext>
              </a:extLst>
            </p:cNvPr>
            <p:cNvCxnSpPr>
              <a:cxnSpLocks/>
              <a:stCxn id="21" idx="0"/>
              <a:endCxn id="24" idx="2"/>
            </p:cNvCxnSpPr>
            <p:nvPr/>
          </p:nvCxnSpPr>
          <p:spPr>
            <a:xfrm flipH="1" flipV="1">
              <a:off x="5769981" y="1132897"/>
              <a:ext cx="1279445" cy="211469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0" name="Google Shape;268;p35">
              <a:extLst>
                <a:ext uri="{FF2B5EF4-FFF2-40B4-BE49-F238E27FC236}">
                  <a16:creationId xmlns:a16="http://schemas.microsoft.com/office/drawing/2014/main" id="{67B0432D-D7EC-4D1D-9831-D7E649F09991}"/>
                </a:ext>
              </a:extLst>
            </p:cNvPr>
            <p:cNvCxnSpPr>
              <a:cxnSpLocks/>
              <a:stCxn id="25" idx="0"/>
              <a:endCxn id="26" idx="2"/>
            </p:cNvCxnSpPr>
            <p:nvPr/>
          </p:nvCxnSpPr>
          <p:spPr>
            <a:xfrm flipV="1">
              <a:off x="7049426" y="3381696"/>
              <a:ext cx="0" cy="106847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1" name="Google Shape;269;p35">
              <a:extLst>
                <a:ext uri="{FF2B5EF4-FFF2-40B4-BE49-F238E27FC236}">
                  <a16:creationId xmlns:a16="http://schemas.microsoft.com/office/drawing/2014/main" id="{6807764D-74BF-4CE1-A222-CE39347DE0ED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7049426" y="2196894"/>
              <a:ext cx="0" cy="862902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2" name="Google Shape;271;p35">
              <a:extLst>
                <a:ext uri="{FF2B5EF4-FFF2-40B4-BE49-F238E27FC236}">
                  <a16:creationId xmlns:a16="http://schemas.microsoft.com/office/drawing/2014/main" id="{5993CA68-F9AA-418F-8F2B-707D5A7B0712}"/>
                </a:ext>
              </a:extLst>
            </p:cNvPr>
            <p:cNvSpPr/>
            <p:nvPr/>
          </p:nvSpPr>
          <p:spPr>
            <a:xfrm>
              <a:off x="6363626" y="2364166"/>
              <a:ext cx="1371600" cy="571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r>
                <a:rPr lang="en" i="1" baseline="-25000"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 i="1" baseline="-25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" name="Google Shape;272;p35">
              <a:extLst>
                <a:ext uri="{FF2B5EF4-FFF2-40B4-BE49-F238E27FC236}">
                  <a16:creationId xmlns:a16="http://schemas.microsoft.com/office/drawing/2014/main" id="{3706F39F-886E-4E6F-BB17-9BFDF5F5880A}"/>
                </a:ext>
              </a:extLst>
            </p:cNvPr>
            <p:cNvSpPr/>
            <p:nvPr/>
          </p:nvSpPr>
          <p:spPr>
            <a:xfrm>
              <a:off x="6775226" y="3529591"/>
              <a:ext cx="548400" cy="8313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r>
                <a:rPr lang="en" i="1" baseline="-25000">
                  <a:latin typeface="Times New Roman"/>
                  <a:ea typeface="Times New Roman"/>
                  <a:cs typeface="Times New Roman"/>
                  <a:sym typeface="Times New Roman"/>
                </a:rPr>
                <a:t>I</a:t>
              </a:r>
              <a:endParaRPr i="1" baseline="-25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" name="Google Shape;270;p35">
              <a:extLst>
                <a:ext uri="{FF2B5EF4-FFF2-40B4-BE49-F238E27FC236}">
                  <a16:creationId xmlns:a16="http://schemas.microsoft.com/office/drawing/2014/main" id="{22CF5795-4AC2-45BA-9785-EBBD44987191}"/>
                </a:ext>
              </a:extLst>
            </p:cNvPr>
            <p:cNvSpPr/>
            <p:nvPr/>
          </p:nvSpPr>
          <p:spPr>
            <a:xfrm>
              <a:off x="6334226" y="1874991"/>
              <a:ext cx="1430400" cy="321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latin typeface="Times New Roman"/>
                  <a:ea typeface="Times New Roman"/>
                  <a:cs typeface="Times New Roman"/>
                  <a:sym typeface="Times New Roman"/>
                </a:rPr>
                <a:t>u</a:t>
              </a:r>
              <a:endParaRPr i="1" baseline="-25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5" name="Google Shape;273;p35">
              <a:extLst>
                <a:ext uri="{FF2B5EF4-FFF2-40B4-BE49-F238E27FC236}">
                  <a16:creationId xmlns:a16="http://schemas.microsoft.com/office/drawing/2014/main" id="{E00D7E06-1BB2-466F-9298-2C3887F61B2D}"/>
                </a:ext>
              </a:extLst>
            </p:cNvPr>
            <p:cNvCxnSpPr>
              <a:cxnSpLocks/>
              <a:stCxn id="34" idx="0"/>
              <a:endCxn id="21" idx="2"/>
            </p:cNvCxnSpPr>
            <p:nvPr/>
          </p:nvCxnSpPr>
          <p:spPr>
            <a:xfrm flipV="1">
              <a:off x="7049426" y="1666266"/>
              <a:ext cx="0" cy="208725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A20B47-8112-40D3-97AB-A7AFC1E5261D}"/>
                  </a:ext>
                </a:extLst>
              </p:cNvPr>
              <p:cNvSpPr txBox="1"/>
              <p:nvPr/>
            </p:nvSpPr>
            <p:spPr>
              <a:xfrm>
                <a:off x="1942173" y="4168549"/>
                <a:ext cx="2110578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3/4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3/4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A20B47-8112-40D3-97AB-A7AFC1E52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173" y="4168549"/>
                <a:ext cx="2110578" cy="6163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362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3000"/>
              <a:t>Vector Addition</a:t>
            </a:r>
            <a:endParaRPr sz="3000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3212306" y="2971800"/>
            <a:ext cx="685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宋体"/>
              <a:cs typeface="宋体"/>
            </a:endParaRPr>
          </a:p>
        </p:txBody>
      </p:sp>
      <p:sp>
        <p:nvSpPr>
          <p:cNvPr id="6" name="Text Box 8"/>
          <p:cNvSpPr/>
          <p:nvPr/>
        </p:nvSpPr>
        <p:spPr bwMode="auto">
          <a:xfrm>
            <a:off x="3383756" y="3028950"/>
            <a:ext cx="261610" cy="30008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defRPr/>
            </a:pPr>
            <a:r>
              <a:rPr lang="en-US" sz="1350" i="1">
                <a:latin typeface="Times New Roman"/>
              </a:rPr>
              <a:t>x</a:t>
            </a:r>
            <a:endParaRPr sz="180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3200400" y="3257550"/>
            <a:ext cx="1543050" cy="400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宋体"/>
              <a:cs typeface="宋体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3886200" y="2571750"/>
            <a:ext cx="1543050" cy="4000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宋体"/>
              <a:cs typeface="宋体"/>
            </a:endParaRPr>
          </a:p>
        </p:txBody>
      </p:sp>
      <p:sp>
        <p:nvSpPr>
          <p:cNvPr id="9" name="Text Box 11"/>
          <p:cNvSpPr/>
          <p:nvPr/>
        </p:nvSpPr>
        <p:spPr bwMode="auto">
          <a:xfrm>
            <a:off x="4171950" y="3327834"/>
            <a:ext cx="261610" cy="30008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defRPr/>
            </a:pPr>
            <a:r>
              <a:rPr lang="en-US" sz="1350" i="1">
                <a:latin typeface="Times New Roman"/>
              </a:rPr>
              <a:t>y</a:t>
            </a:r>
            <a:endParaRPr sz="180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4743450" y="2571750"/>
            <a:ext cx="6858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宋体"/>
              <a:cs typeface="宋体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3200400" y="2571750"/>
            <a:ext cx="2228850" cy="10858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宋体"/>
              <a:cs typeface="宋体"/>
            </a:endParaRPr>
          </a:p>
        </p:txBody>
      </p:sp>
      <p:sp>
        <p:nvSpPr>
          <p:cNvPr id="12" name="Text Box 14"/>
          <p:cNvSpPr/>
          <p:nvPr/>
        </p:nvSpPr>
        <p:spPr bwMode="auto">
          <a:xfrm>
            <a:off x="4217194" y="2777728"/>
            <a:ext cx="455574" cy="30008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defRPr/>
            </a:pPr>
            <a:r>
              <a:rPr lang="en-US" sz="1350" i="1">
                <a:latin typeface="Times New Roman"/>
              </a:rPr>
              <a:t>x+y</a:t>
            </a:r>
            <a:endParaRPr sz="1800"/>
          </a:p>
        </p:txBody>
      </p:sp>
      <p:sp>
        <p:nvSpPr>
          <p:cNvPr id="13" name="Rectangle 12"/>
          <p:cNvSpPr/>
          <p:nvPr/>
        </p:nvSpPr>
        <p:spPr bwMode="auto">
          <a:xfrm>
            <a:off x="1735667" y="1173616"/>
            <a:ext cx="6045200" cy="274319"/>
          </a:xfrm>
          <a:prstGeom prst="rect">
            <a:avLst/>
          </a:prstGeom>
          <a:noFill/>
        </p:spPr>
        <p:txBody>
          <a:bodyPr vertOverflow="overflow" horzOverflow="clip" vert="horz" wrap="square" lIns="68580" tIns="34290" rIns="68580" bIns="3429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1800" i="1" dirty="0">
                <a:latin typeface="Times New Roman"/>
                <a:ea typeface="Times New Roman"/>
                <a:cs typeface="Times New Roman"/>
              </a:rPr>
              <a:t>x</a:t>
            </a:r>
            <a:r>
              <a:rPr sz="1800" dirty="0">
                <a:latin typeface="Times New Roman"/>
                <a:ea typeface="Times New Roman"/>
                <a:cs typeface="Times New Roman"/>
              </a:rPr>
              <a:t> + </a:t>
            </a:r>
            <a:r>
              <a:rPr sz="1800" i="1" dirty="0">
                <a:latin typeface="Times New Roman"/>
                <a:ea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ea typeface="Times New Roman"/>
                <a:cs typeface="Times New Roman"/>
              </a:rPr>
              <a:t> = [</a:t>
            </a:r>
            <a:r>
              <a:rPr sz="1800" i="1" dirty="0">
                <a:latin typeface="Times New Roman"/>
                <a:ea typeface="Times New Roman"/>
                <a:cs typeface="Times New Roman"/>
              </a:rPr>
              <a:t>x</a:t>
            </a:r>
            <a:r>
              <a:rPr sz="1800" baseline="-25000" dirty="0">
                <a:latin typeface="Times New Roman"/>
                <a:ea typeface="Times New Roman"/>
                <a:cs typeface="Times New Roman"/>
              </a:rPr>
              <a:t>1</a:t>
            </a:r>
            <a:r>
              <a:rPr sz="1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1800" i="1" dirty="0">
                <a:latin typeface="Times New Roman"/>
                <a:ea typeface="Times New Roman"/>
                <a:cs typeface="Times New Roman"/>
              </a:rPr>
              <a:t>x</a:t>
            </a:r>
            <a:r>
              <a:rPr sz="18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ea typeface="Times New Roman"/>
                <a:cs typeface="Times New Roman"/>
              </a:rPr>
              <a:t>, ..., </a:t>
            </a:r>
            <a:r>
              <a:rPr sz="1800" i="1" dirty="0" err="1">
                <a:latin typeface="Times New Roman"/>
                <a:ea typeface="Times New Roman"/>
                <a:cs typeface="Times New Roman"/>
              </a:rPr>
              <a:t>x</a:t>
            </a:r>
            <a:r>
              <a:rPr sz="1800" i="1" baseline="-25000" dirty="0" err="1">
                <a:latin typeface="Times New Roman"/>
                <a:ea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ea typeface="Times New Roman"/>
                <a:cs typeface="Times New Roman"/>
              </a:rPr>
              <a:t>] +</a:t>
            </a:r>
            <a:r>
              <a:rPr lang="zh-CN" alt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ea typeface="Times New Roman"/>
                <a:cs typeface="Times New Roman"/>
              </a:rPr>
              <a:t>[</a:t>
            </a:r>
            <a:r>
              <a:rPr lang="en-US" altLang="zh-CN" sz="2000" i="1" dirty="0">
                <a:latin typeface="Times New Roman"/>
                <a:ea typeface="Times New Roman"/>
                <a:cs typeface="Times New Roman"/>
              </a:rPr>
              <a:t>y</a:t>
            </a:r>
            <a:r>
              <a:rPr lang="en-US" altLang="zh-CN" sz="2000" baseline="-25000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en-US" altLang="zh-CN"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altLang="zh-CN" sz="2000" i="1" dirty="0">
                <a:latin typeface="Times New Roman"/>
                <a:ea typeface="Times New Roman"/>
                <a:cs typeface="Times New Roman"/>
              </a:rPr>
              <a:t>y</a:t>
            </a:r>
            <a:r>
              <a:rPr lang="en-US" altLang="zh-CN" sz="20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000" dirty="0">
                <a:latin typeface="Times New Roman"/>
                <a:ea typeface="Times New Roman"/>
                <a:cs typeface="Times New Roman"/>
              </a:rPr>
              <a:t>, ..., </a:t>
            </a:r>
            <a:r>
              <a:rPr lang="en-US" altLang="zh-CN" sz="2000" i="1" dirty="0" err="1">
                <a:latin typeface="Times New Roman"/>
                <a:ea typeface="Times New Roman"/>
                <a:cs typeface="Times New Roman"/>
              </a:rPr>
              <a:t>y</a:t>
            </a:r>
            <a:r>
              <a:rPr lang="en-US" altLang="zh-CN" sz="2000" i="1" baseline="-25000" dirty="0" err="1">
                <a:latin typeface="Times New Roman"/>
                <a:ea typeface="Times New Roman"/>
                <a:cs typeface="Times New Roman"/>
              </a:rPr>
              <a:t>n</a:t>
            </a:r>
            <a:r>
              <a:rPr lang="en-US" altLang="zh-CN" sz="2000" dirty="0">
                <a:latin typeface="Times New Roman"/>
                <a:ea typeface="Times New Roman"/>
                <a:cs typeface="Times New Roman"/>
              </a:rPr>
              <a:t>] = [ ... </a:t>
            </a:r>
            <a:r>
              <a:rPr lang="en-US" altLang="zh-CN" sz="2000" i="1" dirty="0">
                <a:latin typeface="Times New Roman"/>
                <a:ea typeface="Times New Roman"/>
                <a:cs typeface="Times New Roman"/>
              </a:rPr>
              <a:t>x</a:t>
            </a:r>
            <a:r>
              <a:rPr lang="en-US" altLang="zh-CN" sz="2000" i="1" baseline="-25000" dirty="0">
                <a:latin typeface="Times New Roman"/>
                <a:ea typeface="Times New Roman"/>
                <a:cs typeface="Times New Roman"/>
              </a:rPr>
              <a:t>i</a:t>
            </a:r>
            <a:r>
              <a:rPr lang="zh-CN" alt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altLang="zh-CN" sz="2000" i="1" dirty="0" err="1">
                <a:latin typeface="Times New Roman"/>
                <a:ea typeface="Times New Roman"/>
                <a:cs typeface="Times New Roman"/>
              </a:rPr>
              <a:t>y</a:t>
            </a:r>
            <a:r>
              <a:rPr lang="en-US" altLang="zh-CN" sz="2000" i="1" baseline="-25000" dirty="0" err="1">
                <a:latin typeface="Times New Roman"/>
                <a:ea typeface="Times New Roman"/>
                <a:cs typeface="Times New Roman"/>
              </a:rPr>
              <a:t>i</a:t>
            </a:r>
            <a:r>
              <a:rPr lang="zh-CN" alt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ea typeface="Times New Roman"/>
                <a:cs typeface="Times New Roman"/>
              </a:rPr>
              <a:t>+ ...]</a:t>
            </a:r>
            <a:endParaRPr sz="18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" name="TextBox 1"/>
          <p:cNvSpPr>
            <a:spLocks/>
          </p:cNvSpPr>
          <p:nvPr/>
        </p:nvSpPr>
        <p:spPr bwMode="auto">
          <a:xfrm>
            <a:off x="5922150" y="2247715"/>
            <a:ext cx="167418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>
                <a:latin typeface="Calibri"/>
                <a:cs typeface="Calibri"/>
              </a:rPr>
              <a:t>Commutative:</a:t>
            </a:r>
            <a:endParaRPr/>
          </a:p>
          <a:p>
            <a:pPr>
              <a:defRPr/>
            </a:pPr>
            <a:r>
              <a:rPr lang="en-US" i="1"/>
              <a:t>x</a:t>
            </a:r>
            <a:r>
              <a:rPr lang="en-US"/>
              <a:t> + </a:t>
            </a:r>
            <a:r>
              <a:rPr lang="en-US" i="1"/>
              <a:t>y</a:t>
            </a:r>
            <a:r>
              <a:rPr lang="en-US"/>
              <a:t> = </a:t>
            </a:r>
            <a:r>
              <a:rPr lang="en-US" i="1"/>
              <a:t>y</a:t>
            </a:r>
            <a:r>
              <a:rPr lang="en-US"/>
              <a:t> + </a:t>
            </a:r>
            <a:r>
              <a:rPr lang="en-US" i="1"/>
              <a:t>x</a:t>
            </a:r>
            <a:endParaRPr lang="it-IT" i="1"/>
          </a:p>
        </p:txBody>
      </p:sp>
    </p:spTree>
    <p:extLst>
      <p:ext uri="{BB962C8B-B14F-4D97-AF65-F5344CB8AC3E}">
        <p14:creationId xmlns:p14="http://schemas.microsoft.com/office/powerpoint/2010/main" val="55892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871662" y="2680097"/>
            <a:ext cx="5710238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1" y="3437"/>
            <a:ext cx="6542096" cy="564916"/>
          </a:xfrm>
        </p:spPr>
        <p:txBody>
          <a:bodyPr/>
          <a:lstStyle/>
          <a:p>
            <a:pPr>
              <a:defRPr/>
            </a:pPr>
            <a:r>
              <a:rPr lang="en-US" sz="3600"/>
              <a:t>Vector Products</a:t>
            </a:r>
            <a:endParaRPr sz="360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447801" y="897731"/>
            <a:ext cx="4400549" cy="1782366"/>
          </a:xfrm>
        </p:spPr>
        <p:txBody>
          <a:bodyPr/>
          <a:lstStyle/>
          <a:p>
            <a:pPr>
              <a:buFont typeface="Wingdings"/>
              <a:buChar char="l"/>
              <a:defRPr/>
            </a:pPr>
            <a:r>
              <a:rPr lang="en-US">
                <a:solidFill>
                  <a:srgbClr val="FF0000"/>
                </a:solidFill>
                <a:ea typeface="ＭＳ Ｐゴシック"/>
              </a:rPr>
              <a:t>Vector dot (inner) product</a:t>
            </a:r>
            <a:r>
              <a:rPr lang="en-US">
                <a:ea typeface="ＭＳ Ｐゴシック"/>
              </a:rPr>
              <a:t>:</a:t>
            </a:r>
            <a:endParaRPr/>
          </a:p>
          <a:p>
            <a:pPr>
              <a:buFont typeface="Wingdings"/>
              <a:buChar char="l"/>
              <a:defRPr/>
            </a:pPr>
            <a:endParaRPr lang="en-US">
              <a:ea typeface="ＭＳ Ｐゴシック"/>
            </a:endParaRPr>
          </a:p>
          <a:p>
            <a:pPr>
              <a:buFont typeface="Wingdings"/>
              <a:buChar char="l"/>
              <a:defRPr/>
            </a:pPr>
            <a:endParaRPr lang="en-US">
              <a:ea typeface="ＭＳ Ｐゴシック"/>
            </a:endParaRPr>
          </a:p>
          <a:p>
            <a:pPr>
              <a:buFont typeface="Wingdings"/>
              <a:buChar char="l"/>
              <a:defRPr/>
            </a:pPr>
            <a:endParaRPr lang="en-US">
              <a:solidFill>
                <a:srgbClr val="FF0000"/>
              </a:solidFill>
              <a:ea typeface="ＭＳ Ｐゴシック"/>
            </a:endParaRPr>
          </a:p>
          <a:p>
            <a:pPr>
              <a:buFont typeface="Wingdings"/>
              <a:buChar char="l"/>
              <a:defRPr/>
            </a:pPr>
            <a:r>
              <a:rPr lang="en-US">
                <a:solidFill>
                  <a:srgbClr val="FF0000"/>
                </a:solidFill>
                <a:ea typeface="ＭＳ Ｐゴシック"/>
              </a:rPr>
              <a:t>Vector outer product</a:t>
            </a:r>
            <a:r>
              <a:rPr lang="en-US">
                <a:ea typeface="ＭＳ Ｐゴシック"/>
              </a:rPr>
              <a:t>:</a:t>
            </a:r>
            <a:endParaRPr/>
          </a:p>
          <a:p>
            <a:pPr>
              <a:buFont typeface="Wingdings"/>
              <a:buChar char="l"/>
              <a:defRPr/>
            </a:pPr>
            <a:endParaRPr lang="en-US">
              <a:ea typeface="ＭＳ Ｐゴシック"/>
            </a:endParaRPr>
          </a:p>
          <a:p>
            <a:pPr>
              <a:buFont typeface="Wingdings"/>
              <a:buChar char="l"/>
              <a:defRPr/>
            </a:pPr>
            <a:endParaRPr lang="en-US">
              <a:solidFill>
                <a:srgbClr val="FF0000"/>
              </a:solidFill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 bwMode="auto">
              <a:xfrm>
                <a:off x="2753987" y="1487065"/>
                <a:ext cx="3681216" cy="382607"/>
              </a:xfrm>
              <a:prstGeom prst="rect">
                <a:avLst/>
              </a:prstGeom>
              <a:noFill/>
            </p:spPr>
            <p:txBody>
              <a:bodyPr vertOverflow="overflow" horzOverflow="clip" vert="horz" wrap="square" lIns="68580" tIns="34290" rIns="68580" bIns="34290" numCol="1" spcCol="0" rtlCol="0" fromWordArt="0" anchor="t" anchorCtr="0" forceAA="0" compatLnSpc="0">
                <a:noAutofit/>
              </a:bodyPr>
              <a:lstStyle/>
              <a:p>
                <a:pPr>
                  <a:defRPr/>
                </a:pPr>
                <a:r>
                  <a:rPr sz="1500" i="1"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sz="150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sz="1500">
                        <a:latin typeface="Cambria Math"/>
                        <a:ea typeface="Cambria Math"/>
                        <a:cs typeface="Cambria Math"/>
                      </a:rPr>
                      <m:t>∙</m:t>
                    </m:r>
                  </m:oMath>
                </a14:m>
                <a:r>
                  <a:rPr sz="15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sz="1500" i="1">
                    <a:latin typeface="Times New Roman"/>
                    <a:ea typeface="Times New Roman"/>
                    <a:cs typeface="Times New Roman"/>
                  </a:rPr>
                  <a:t>y</a:t>
                </a:r>
                <a:r>
                  <a:rPr sz="1500">
                    <a:latin typeface="Times New Roman"/>
                    <a:ea typeface="Times New Roman"/>
                    <a:cs typeface="Times New Roman"/>
                  </a:rPr>
                  <a:t> = </a:t>
                </a:r>
                <a:r>
                  <a:rPr sz="1500" i="1"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sz="1500" baseline="-25000">
                    <a:latin typeface="Times New Roman"/>
                    <a:ea typeface="Times New Roman"/>
                    <a:cs typeface="Times New Roman"/>
                  </a:rPr>
                  <a:t>1</a:t>
                </a:r>
                <a:r>
                  <a:rPr sz="15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sz="1500" i="1">
                    <a:latin typeface="Times New Roman"/>
                    <a:ea typeface="Times New Roman"/>
                    <a:cs typeface="Times New Roman"/>
                  </a:rPr>
                  <a:t>y</a:t>
                </a:r>
                <a:r>
                  <a:rPr sz="1500" baseline="-25000">
                    <a:latin typeface="Times New Roman"/>
                    <a:ea typeface="Times New Roman"/>
                    <a:cs typeface="Times New Roman"/>
                  </a:rPr>
                  <a:t>1</a:t>
                </a:r>
                <a:r>
                  <a:rPr sz="1500">
                    <a:latin typeface="Times New Roman"/>
                    <a:ea typeface="Times New Roman"/>
                    <a:cs typeface="Times New Roman"/>
                  </a:rPr>
                  <a:t>+ ... + </a:t>
                </a:r>
                <a:r>
                  <a:rPr sz="1500" i="1"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sz="1500" i="1" baseline="-25000">
                    <a:latin typeface="Times New Roman"/>
                    <a:ea typeface="Times New Roman"/>
                    <a:cs typeface="Times New Roman"/>
                  </a:rPr>
                  <a:t>n</a:t>
                </a:r>
                <a:r>
                  <a:rPr lang="zh-CN" altLang="en-US" sz="18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altLang="zh-CN" sz="1800" i="1">
                    <a:latin typeface="Times New Roman"/>
                    <a:ea typeface="Times New Roman"/>
                    <a:cs typeface="Times New Roman"/>
                  </a:rPr>
                  <a:t>y</a:t>
                </a:r>
                <a:r>
                  <a:rPr lang="en-US" altLang="zh-CN" sz="1800" i="1" baseline="-25000">
                    <a:latin typeface="Times New Roman"/>
                    <a:ea typeface="Times New Roman"/>
                    <a:cs typeface="Times New Roman"/>
                  </a:rPr>
                  <a:t>n</a:t>
                </a:r>
                <a:r>
                  <a:rPr lang="zh-CN" altLang="en-US" sz="18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altLang="zh-CN" sz="1800">
                    <a:latin typeface="Times New Roman"/>
                    <a:ea typeface="Times New Roman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sz="15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naryPr>
                      <m:sub>
                        <m:r>
                          <a:rPr sz="150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sz="15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sz="150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sz="150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sz="150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sz="15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sz="150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sz="150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sz="1500">
                  <a:latin typeface="Times New Roman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3987" y="1487065"/>
                <a:ext cx="3681216" cy="382607"/>
              </a:xfrm>
              <a:prstGeom prst="rect">
                <a:avLst/>
              </a:prstGeom>
              <a:blipFill>
                <a:blip r:embed="rId3"/>
                <a:stretch>
                  <a:fillRect t="-83871" b="-1354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288694"/>
      </p:ext>
    </p:extLst>
  </p:cSld>
  <p:clrMapOvr>
    <a:masterClrMapping/>
  </p:clrMapOvr>
</p:sld>
</file>

<file path=ppt/theme/theme1.xml><?xml version="1.0" encoding="utf-8"?>
<a:theme xmlns:a="http://schemas.openxmlformats.org/drawingml/2006/main" name="1_AIIA00">
  <a:themeElements>
    <a:clrScheme name="1_AIIA00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AIIA0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IIA00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IA00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IA00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</Template>
  <TotalTime>10115</TotalTime>
  <Words>4230</Words>
  <Application>Microsoft Macintosh PowerPoint</Application>
  <PresentationFormat>On-screen Show (16:9)</PresentationFormat>
  <Paragraphs>1149</Paragraphs>
  <Slides>77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6" baseType="lpstr">
      <vt:lpstr>Arial</vt:lpstr>
      <vt:lpstr>Cabin Condensed</vt:lpstr>
      <vt:lpstr>Calibri</vt:lpstr>
      <vt:lpstr>Calibri-Bold</vt:lpstr>
      <vt:lpstr>Cambria</vt:lpstr>
      <vt:lpstr>Cambria Math</vt:lpstr>
      <vt:lpstr>Consolas</vt:lpstr>
      <vt:lpstr>Droid Serif</vt:lpstr>
      <vt:lpstr>Palatino Linotype</vt:lpstr>
      <vt:lpstr>Symbol</vt:lpstr>
      <vt:lpstr>Tahoma</vt:lpstr>
      <vt:lpstr>Times New Roman</vt:lpstr>
      <vt:lpstr>Times-Roman</vt:lpstr>
      <vt:lpstr>Tw Cen MT</vt:lpstr>
      <vt:lpstr>Tw Cen MT Condensed</vt:lpstr>
      <vt:lpstr>Ubuntu Mono</vt:lpstr>
      <vt:lpstr>Wingdings</vt:lpstr>
      <vt:lpstr>1_AIIA00</vt:lpstr>
      <vt:lpstr>oleObj</vt:lpstr>
      <vt:lpstr>Representation of Words</vt:lpstr>
      <vt:lpstr>Word Meaning</vt:lpstr>
      <vt:lpstr>Linguistic Solution</vt:lpstr>
      <vt:lpstr>Problem with Lexica</vt:lpstr>
      <vt:lpstr>Vector Space Model</vt:lpstr>
      <vt:lpstr>Linear Algebra</vt:lpstr>
      <vt:lpstr>Basic concepts</vt:lpstr>
      <vt:lpstr>Vector Addition</vt:lpstr>
      <vt:lpstr>Vector Products</vt:lpstr>
      <vt:lpstr>Geometrical Interpretation</vt:lpstr>
      <vt:lpstr>Matrix Product</vt:lpstr>
      <vt:lpstr>Vector-Matrix Product</vt:lpstr>
      <vt:lpstr>Hyperplane</vt:lpstr>
      <vt:lpstr>Word Vector Representation</vt:lpstr>
      <vt:lpstr>One Hot Representation</vt:lpstr>
      <vt:lpstr>Vector Space Model</vt:lpstr>
      <vt:lpstr>Problems with Discrete Symbols</vt:lpstr>
      <vt:lpstr>tf * idf for measuring similarity</vt:lpstr>
      <vt:lpstr>Vector Space Model</vt:lpstr>
      <vt:lpstr>Sparse Representations</vt:lpstr>
      <vt:lpstr>Modeling Word Similarity</vt:lpstr>
      <vt:lpstr>Distributional Hypothesis</vt:lpstr>
      <vt:lpstr>Word-Context Matrix</vt:lpstr>
      <vt:lpstr>Co-occurrence Matrix</vt:lpstr>
      <vt:lpstr>Distance between Co-occurrence Vectors</vt:lpstr>
      <vt:lpstr>PowerPoint Presentation</vt:lpstr>
      <vt:lpstr>Word Embeddings</vt:lpstr>
      <vt:lpstr>Intuition</vt:lpstr>
      <vt:lpstr>Dense Representations</vt:lpstr>
      <vt:lpstr>Word Embeddings</vt:lpstr>
      <vt:lpstr>Word2Vec</vt:lpstr>
      <vt:lpstr>Word2Vec Models</vt:lpstr>
      <vt:lpstr>Word2Vec</vt:lpstr>
      <vt:lpstr>Skip-Gram</vt:lpstr>
      <vt:lpstr>Skip-Gram</vt:lpstr>
      <vt:lpstr>Procedure</vt:lpstr>
      <vt:lpstr>Word2Vec Training</vt:lpstr>
      <vt:lpstr>Word2Vec: Objective Function</vt:lpstr>
      <vt:lpstr>Minimize Objective Function</vt:lpstr>
      <vt:lpstr>Word2Vect Prediction Function</vt:lpstr>
      <vt:lpstr>PowerPoint Presentation</vt:lpstr>
      <vt:lpstr>Discussion</vt:lpstr>
      <vt:lpstr>CBoW</vt:lpstr>
      <vt:lpstr>Which embeddings?</vt:lpstr>
      <vt:lpstr>GloVe</vt:lpstr>
      <vt:lpstr>fastText</vt:lpstr>
      <vt:lpstr>Back to Co-occurrence Counts</vt:lpstr>
      <vt:lpstr>Weighting</vt:lpstr>
      <vt:lpstr>Singular Value Decomposition</vt:lpstr>
      <vt:lpstr>Singular Value Decomposition</vt:lpstr>
      <vt:lpstr>Which one?</vt:lpstr>
      <vt:lpstr>Computing Embeddings</vt:lpstr>
      <vt:lpstr>Computing Embeddings</vt:lpstr>
      <vt:lpstr>Testing Embeddings</vt:lpstr>
      <vt:lpstr>Precomputed Embeddings</vt:lpstr>
      <vt:lpstr>Impact of Training Data</vt:lpstr>
      <vt:lpstr>Exploring embeddings</vt:lpstr>
      <vt:lpstr>Evaluation</vt:lpstr>
      <vt:lpstr>Intrinsic Embeddings Evaluation</vt:lpstr>
      <vt:lpstr>Extrinsic Vector Evaluation</vt:lpstr>
      <vt:lpstr>Embeddings in Neural Networks</vt:lpstr>
      <vt:lpstr>Embeddings in Neural Networks</vt:lpstr>
      <vt:lpstr>Limits of Word Embeddings</vt:lpstr>
      <vt:lpstr>Word Senses and Ambiguity</vt:lpstr>
      <vt:lpstr>ELMo (Embeddings from Language Models)</vt:lpstr>
      <vt:lpstr>Context Aware Word Embeddings</vt:lpstr>
      <vt:lpstr>Sense Specific Word Embeddings</vt:lpstr>
      <vt:lpstr>Appendix</vt:lpstr>
      <vt:lpstr>Training the Skip-Gram model</vt:lpstr>
      <vt:lpstr>Train the model parameters</vt:lpstr>
      <vt:lpstr>Calculus Recap</vt:lpstr>
      <vt:lpstr>Gradients</vt:lpstr>
      <vt:lpstr>Gradient of softmax</vt:lpstr>
      <vt:lpstr>Gradient Descent</vt:lpstr>
      <vt:lpstr>Cross Entropy Loss</vt:lpstr>
      <vt:lpstr>Stochastic Gradient Descent</vt:lpstr>
      <vt:lpstr>Negative sampling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Language Models</dc:title>
  <cp:lastModifiedBy>GIUSEPPE ATTARDI</cp:lastModifiedBy>
  <cp:revision>186</cp:revision>
  <dcterms:modified xsi:type="dcterms:W3CDTF">2019-10-15T10:23:08Z</dcterms:modified>
</cp:coreProperties>
</file>