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3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0400" y="1447800"/>
            <a:ext cx="10259485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622610" y="1638300"/>
            <a:ext cx="9290719" cy="1371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5691B-C14F-442E-B819-7145144BB7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09855" y="6240072"/>
            <a:ext cx="10260013" cy="338138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marL="0" indent="0" algn="l" defTabSz="914400">
              <a:buNone/>
              <a:tabLst>
                <a:tab pos="9321800" algn="r"/>
              </a:tabLst>
              <a:defRPr sz="1600" b="1"/>
            </a:lvl1pPr>
            <a:lvl2pPr marL="357187" indent="0" algn="ctr">
              <a:buNone/>
              <a:defRPr/>
            </a:lvl2pPr>
            <a:lvl3pPr marL="642938" indent="0" algn="ctr">
              <a:buNone/>
              <a:defRPr/>
            </a:lvl3pPr>
            <a:lvl4pPr marL="900113" indent="0" algn="ctr">
              <a:buNone/>
              <a:defRPr/>
            </a:lvl4pPr>
            <a:lvl5pPr marL="1071562" indent="0" algn="ctr">
              <a:buNone/>
              <a:defRPr/>
            </a:lvl5pPr>
          </a:lstStyle>
          <a:p>
            <a:pPr lvl="0"/>
            <a:r>
              <a:rPr lang="en-US" dirty="0"/>
              <a:t>Click to edit Master location style</a:t>
            </a:r>
          </a:p>
        </p:txBody>
      </p:sp>
    </p:spTree>
    <p:extLst>
      <p:ext uri="{BB962C8B-B14F-4D97-AF65-F5344CB8AC3E}">
        <p14:creationId xmlns:p14="http://schemas.microsoft.com/office/powerpoint/2010/main" val="3315882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0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0400" y="1447800"/>
            <a:ext cx="10259485" cy="1752599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0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199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00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622610" y="1638300"/>
            <a:ext cx="9290719" cy="1371600"/>
          </a:xfrm>
        </p:spPr>
        <p:txBody>
          <a:bodyPr/>
          <a:lstStyle>
            <a:lvl1pPr>
              <a:defRPr sz="5400"/>
            </a:lvl1pPr>
          </a:lstStyle>
          <a:p>
            <a:pPr>
              <a:defRPr/>
            </a:pPr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2743200" y="4114800"/>
            <a:ext cx="8534400" cy="1752599"/>
          </a:xfrm>
        </p:spPr>
        <p:txBody>
          <a:bodyPr/>
          <a:lstStyle>
            <a:lvl1pPr marL="0" indent="0" algn="ctr">
              <a:buFont typeface="Wingdings"/>
              <a:buNone/>
              <a:defRPr b="0">
                <a:latin typeface="Calibri"/>
                <a:cs typeface="Calibri"/>
              </a:defRPr>
            </a:lvl1pPr>
          </a:lstStyle>
          <a:p>
            <a:pPr>
              <a:defRPr/>
            </a:pPr>
            <a:r>
              <a:rPr lang="en-GB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60434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"/>
            <a:ext cx="19304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930400" y="1447800"/>
            <a:ext cx="10259485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62992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013"/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622610" y="1638300"/>
            <a:ext cx="9290719" cy="1371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3200" y="41148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8739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9F2D7CD-B011-4367-A8B1-F7FD3FDAA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972CCCF0-7465-4118-8C0F-946450E68EA6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676399" y="1201510"/>
            <a:ext cx="9834705" cy="514627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75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-1"/>
            <a:ext cx="10624610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799" y="1278321"/>
            <a:ext cx="4674821" cy="5255830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DECFEE2-CE70-496C-B424-6F282209B75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838959" y="1278321"/>
            <a:ext cx="4674820" cy="5255830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3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765660" y="1163106"/>
            <a:ext cx="4826000" cy="6683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74800" y="1163105"/>
            <a:ext cx="4826000" cy="6683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 sz="2800" b="1">
                <a:solidFill>
                  <a:schemeClr val="bg1"/>
                </a:solidFill>
                <a:effectLst/>
              </a:defRPr>
            </a:lvl1pPr>
            <a:lvl2pPr marL="2571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55F990B-26DF-49D0-94B4-2DA5C0F84B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4800" y="1991101"/>
            <a:ext cx="4826000" cy="4543050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47259FA-5BB6-4111-B130-B68F31B907A4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765660" y="1991101"/>
            <a:ext cx="4826000" cy="4543050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2000" b="0">
                <a:latin typeface="Calibri" pitchFamily="34" charset="0"/>
              </a:defRPr>
            </a:lvl3pPr>
            <a:lvl4pPr>
              <a:defRPr sz="1800" b="0">
                <a:latin typeface="Calibri" pitchFamily="34" charset="0"/>
              </a:defRPr>
            </a:lvl4pPr>
            <a:lvl5pPr>
              <a:defRPr sz="1800" b="0">
                <a:latin typeface="Calibri" pitchFamily="34" charset="0"/>
              </a:defRPr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4030D0E-33E2-4EB7-9E48-7DCFBBB2B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4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640" y="-1"/>
            <a:ext cx="10404768" cy="75500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0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844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8826" y="-1"/>
            <a:ext cx="10170583" cy="75500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4800" y="2162631"/>
            <a:ext cx="4826000" cy="4371521"/>
          </a:xfrm>
        </p:spPr>
        <p:txBody>
          <a:bodyPr/>
          <a:lstStyle>
            <a:lvl1pPr>
              <a:defRPr sz="2100" b="0">
                <a:latin typeface="Calibri" pitchFamily="34" charset="0"/>
              </a:defRPr>
            </a:lvl1pPr>
            <a:lvl2pPr>
              <a:defRPr sz="1800" b="0">
                <a:latin typeface="Calibri" pitchFamily="34" charset="0"/>
              </a:defRPr>
            </a:lvl2pPr>
            <a:lvl3pPr>
              <a:defRPr sz="1500" b="0">
                <a:latin typeface="Calibri" pitchFamily="34" charset="0"/>
              </a:defRPr>
            </a:lvl3pPr>
            <a:lvl4pPr>
              <a:defRPr sz="1350" b="0">
                <a:latin typeface="Calibri" pitchFamily="34" charset="0"/>
              </a:defRPr>
            </a:lvl4pPr>
            <a:lvl5pPr>
              <a:defRPr sz="1350" b="0">
                <a:latin typeface="Calibri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9100" y="2162631"/>
            <a:ext cx="4826000" cy="4371521"/>
          </a:xfrm>
        </p:spPr>
        <p:txBody>
          <a:bodyPr/>
          <a:lstStyle>
            <a:lvl1pPr>
              <a:defRPr sz="2100" b="0">
                <a:latin typeface="Calibri" pitchFamily="34" charset="0"/>
              </a:defRPr>
            </a:lvl1pPr>
            <a:lvl2pPr>
              <a:defRPr sz="1800" b="0">
                <a:latin typeface="Calibri" pitchFamily="34" charset="0"/>
              </a:defRPr>
            </a:lvl2pPr>
            <a:lvl3pPr>
              <a:defRPr sz="1500" b="0">
                <a:latin typeface="Calibri" pitchFamily="34" charset="0"/>
              </a:defRPr>
            </a:lvl3pPr>
            <a:lvl4pPr>
              <a:defRPr sz="1350" b="0">
                <a:latin typeface="Calibri" pitchFamily="34" charset="0"/>
              </a:defRPr>
            </a:lvl4pPr>
            <a:lvl5pPr>
              <a:defRPr sz="1350" b="0">
                <a:latin typeface="Calibri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769100" y="1334636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574800" y="1334635"/>
            <a:ext cx="4826000" cy="668337"/>
          </a:xfr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992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525" y="-1"/>
            <a:ext cx="10284883" cy="75500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defRPr sz="2400" b="0">
                <a:latin typeface="Calibri" pitchFamily="34" charset="0"/>
              </a:defRPr>
            </a:lvl1pPr>
            <a:lvl2pPr>
              <a:defRPr sz="2200" b="0">
                <a:latin typeface="Calibri" pitchFamily="34" charset="0"/>
              </a:defRPr>
            </a:lvl2pPr>
            <a:lvl3pPr>
              <a:defRPr sz="1800" b="0">
                <a:latin typeface="Calibri" pitchFamily="34" charset="0"/>
              </a:defRPr>
            </a:lvl3pPr>
            <a:lvl4pPr>
              <a:defRPr sz="1600" b="0">
                <a:latin typeface="Calibri" pitchFamily="34" charset="0"/>
              </a:defRPr>
            </a:lvl4pPr>
            <a:lvl5pPr>
              <a:defRPr sz="1400" b="0">
                <a:latin typeface="Calibri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5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EDFBFB"/>
            </a:gs>
            <a:gs pos="7000">
              <a:schemeClr val="bg1">
                <a:lumMod val="65000"/>
              </a:schemeClr>
            </a:gs>
            <a:gs pos="100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6447" y="-2"/>
            <a:ext cx="12199408" cy="755003"/>
          </a:xfrm>
          <a:prstGeom prst="rect">
            <a:avLst/>
          </a:prstGeom>
          <a:gradFill flip="none" rotWithShape="1">
            <a:gsLst>
              <a:gs pos="0">
                <a:srgbClr val="34CCCC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>
            <a:outerShdw blurRad="254000" dist="762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-1"/>
            <a:ext cx="10523008" cy="75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Flowchart: Manual Input 2"/>
          <p:cNvSpPr/>
          <p:nvPr/>
        </p:nvSpPr>
        <p:spPr bwMode="auto">
          <a:xfrm rot="16200000" flipV="1">
            <a:off x="-2598984" y="3353985"/>
            <a:ext cx="6112368" cy="914400"/>
          </a:xfrm>
          <a:prstGeom prst="flowChartManualInput">
            <a:avLst/>
          </a:prstGeom>
          <a:gradFill>
            <a:gsLst>
              <a:gs pos="1000">
                <a:srgbClr val="34CCCC"/>
              </a:gs>
              <a:gs pos="100000">
                <a:schemeClr val="bg1"/>
              </a:gs>
            </a:gsLst>
            <a:lin ang="0" scaled="1"/>
          </a:gradFill>
          <a:ln w="12700" cap="sq" cmpd="sng" algn="ctr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5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38F8FF1-0B45-4E08-8B9C-62A8E779F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3377" y="1253330"/>
            <a:ext cx="9876133" cy="5094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F5B2A3-C687-4020-B45B-EAB6144B85AA}"/>
              </a:ext>
            </a:extLst>
          </p:cNvPr>
          <p:cNvSpPr txBox="1"/>
          <p:nvPr/>
        </p:nvSpPr>
        <p:spPr>
          <a:xfrm>
            <a:off x="914401" y="6642754"/>
            <a:ext cx="10635109" cy="230834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</a:gradFill>
        </p:spPr>
        <p:txBody>
          <a:bodyPr wrap="square" rtlCol="0" anchor="ctr">
            <a:spAutoFit/>
          </a:bodyPr>
          <a:lstStyle/>
          <a:p>
            <a:pPr marL="712788" indent="0"/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92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</a:defRPr>
      </a:lvl5pPr>
      <a:lvl6pPr marL="25717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51435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771525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028700" algn="l" rtl="0" eaLnBrk="1" fontAlgn="base" hangingPunct="1">
        <a:spcBef>
          <a:spcPct val="0"/>
        </a:spcBef>
        <a:spcAft>
          <a:spcPct val="0"/>
        </a:spcAft>
        <a:defRPr kumimoji="1" sz="2475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57188" indent="-3571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400" b="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+mn-ea"/>
          <a:cs typeface="+mn-cs"/>
        </a:defRPr>
      </a:lvl1pPr>
      <a:lvl2pPr marL="628650" indent="-27146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kumimoji="1" sz="2200" b="0">
          <a:solidFill>
            <a:schemeClr val="tx1"/>
          </a:solidFill>
          <a:latin typeface="Calibri" pitchFamily="34" charset="0"/>
        </a:defRPr>
      </a:lvl2pPr>
      <a:lvl3pPr marL="900113" indent="-257175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0">
          <a:solidFill>
            <a:schemeClr val="tx1"/>
          </a:solidFill>
          <a:latin typeface="Calibri" pitchFamily="34" charset="0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umimoji="1" b="0">
          <a:solidFill>
            <a:schemeClr val="tx1"/>
          </a:solidFill>
          <a:latin typeface="Calibri" pitchFamily="34" charset="0"/>
        </a:defRPr>
      </a:lvl4pPr>
      <a:lvl5pPr marL="1257300" indent="-1857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800" b="0">
          <a:solidFill>
            <a:schemeClr val="tx1"/>
          </a:solidFill>
          <a:latin typeface="Calibri" pitchFamily="34" charset="0"/>
        </a:defRPr>
      </a:lvl5pPr>
      <a:lvl6pPr marL="141446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6pPr>
      <a:lvl7pPr marL="167163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7pPr>
      <a:lvl8pPr marL="1928813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8pPr>
      <a:lvl9pPr marL="2185988" indent="-1285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1125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0C732-E1D2-514E-9F98-C65EC6D3DFB3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IT" dirty="0"/>
              <a:t>Project Advice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D32A1-693A-7847-A854-F7E521348DFB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Adapted from: http://</a:t>
            </a:r>
            <a:r>
              <a:rPr lang="en-GB" dirty="0" err="1"/>
              <a:t>web.stanford.edu</a:t>
            </a:r>
            <a:r>
              <a:rPr lang="en-GB" dirty="0"/>
              <a:t>/class/cs224n/slides/cs224n-2020-lecture11-convnets.pdf</a:t>
            </a:r>
            <a:endParaRPr lang="en-IT" dirty="0"/>
          </a:p>
          <a:p>
            <a:r>
              <a:rPr lang="en-IT" dirty="0"/>
              <a:t>Christopher Manning</a:t>
            </a:r>
          </a:p>
          <a:p>
            <a:r>
              <a:rPr lang="en-IT" dirty="0"/>
              <a:t>Stanford University</a:t>
            </a:r>
          </a:p>
        </p:txBody>
      </p:sp>
    </p:spTree>
    <p:extLst>
      <p:ext uri="{BB962C8B-B14F-4D97-AF65-F5344CB8AC3E}">
        <p14:creationId xmlns:p14="http://schemas.microsoft.com/office/powerpoint/2010/main" val="2920267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F21C-B020-8042-B6BE-D64AA840F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Experimnetal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69651-3FE0-0042-A85A-3E7F09A0525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  <a:effectLst/>
              </a:rPr>
              <a:t>Work incrementally! </a:t>
            </a:r>
          </a:p>
          <a:p>
            <a:r>
              <a:rPr lang="en-GB" dirty="0">
                <a:effectLst/>
              </a:rPr>
              <a:t>Start with a very simple model and get it to work! </a:t>
            </a:r>
          </a:p>
          <a:p>
            <a:pPr lvl="1"/>
            <a:r>
              <a:rPr lang="en-GB" dirty="0">
                <a:effectLst/>
              </a:rPr>
              <a:t>It’s hard to fix a complex but broken model </a:t>
            </a:r>
          </a:p>
          <a:p>
            <a:r>
              <a:rPr lang="en-GB" dirty="0">
                <a:effectLst/>
              </a:rPr>
              <a:t>Add bells and whistles one-by-one and get the model working </a:t>
            </a:r>
          </a:p>
          <a:p>
            <a:r>
              <a:rPr lang="en-GB" dirty="0">
                <a:effectLst/>
              </a:rPr>
              <a:t>with each of them (or abandon them) </a:t>
            </a:r>
          </a:p>
          <a:p>
            <a:r>
              <a:rPr lang="en-GB" dirty="0">
                <a:effectLst/>
              </a:rPr>
              <a:t>Initially run on a tiny amount of data </a:t>
            </a:r>
          </a:p>
          <a:p>
            <a:pPr lvl="1"/>
            <a:r>
              <a:rPr lang="en-GB" dirty="0">
                <a:effectLst/>
              </a:rPr>
              <a:t>You will see bugs much more easily on a tiny dataset </a:t>
            </a:r>
          </a:p>
          <a:p>
            <a:pPr lvl="1"/>
            <a:r>
              <a:rPr lang="en-GB" dirty="0">
                <a:effectLst/>
              </a:rPr>
              <a:t>Something like 4–8 examples is good </a:t>
            </a:r>
          </a:p>
          <a:p>
            <a:pPr lvl="1"/>
            <a:r>
              <a:rPr lang="en-GB" dirty="0">
                <a:effectLst/>
              </a:rPr>
              <a:t>Often synthetic data is useful for this </a:t>
            </a:r>
          </a:p>
          <a:p>
            <a:pPr lvl="1"/>
            <a:r>
              <a:rPr lang="en-GB" dirty="0">
                <a:effectLst/>
              </a:rPr>
              <a:t>Make sure you can get 100% on this data </a:t>
            </a:r>
          </a:p>
          <a:p>
            <a:pPr lvl="1"/>
            <a:r>
              <a:rPr lang="en-GB" dirty="0">
                <a:effectLst/>
              </a:rPr>
              <a:t>Otherwise your model is definitely either not powerful enough or it is broken 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8621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00DA4-5F89-8144-8584-4758CD963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Experimental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358D08-B91C-C841-A1A4-E04D53F435C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Run your model on a large dataset </a:t>
            </a:r>
          </a:p>
          <a:p>
            <a:pPr lvl="1"/>
            <a:r>
              <a:rPr lang="en-GB" dirty="0">
                <a:effectLst/>
              </a:rPr>
              <a:t>It should still score close to 100% on the training data after optimization</a:t>
            </a:r>
          </a:p>
          <a:p>
            <a:pPr lvl="1"/>
            <a:r>
              <a:rPr lang="en-GB" sz="2400" dirty="0"/>
              <a:t>Otherwise, you probably want to consider a more powerful model </a:t>
            </a:r>
          </a:p>
          <a:p>
            <a:pPr lvl="1"/>
            <a:r>
              <a:rPr lang="en-GB" sz="2400" dirty="0"/>
              <a:t>Overfitting to training data Is </a:t>
            </a:r>
            <a:r>
              <a:rPr lang="en-GB" sz="2400" b="1" dirty="0">
                <a:solidFill>
                  <a:srgbClr val="C00000"/>
                </a:solidFill>
              </a:rPr>
              <a:t>not</a:t>
            </a:r>
            <a:r>
              <a:rPr lang="en-GB" sz="2400" b="1" dirty="0"/>
              <a:t> </a:t>
            </a:r>
            <a:r>
              <a:rPr lang="en-GB" sz="2400" dirty="0"/>
              <a:t>something to be scared of when doing deep learning </a:t>
            </a:r>
          </a:p>
          <a:p>
            <a:pPr lvl="1"/>
            <a:r>
              <a:rPr lang="en-GB" sz="2400" dirty="0"/>
              <a:t>These models are usually good at generalizing because of the way distributed representations share statistical strength regardless of overfitting to training data </a:t>
            </a:r>
          </a:p>
          <a:p>
            <a:r>
              <a:rPr lang="en-GB" dirty="0">
                <a:effectLst/>
              </a:rPr>
              <a:t>But, still, you now want good generalization performance: </a:t>
            </a:r>
          </a:p>
          <a:p>
            <a:pPr lvl="1"/>
            <a:r>
              <a:rPr lang="en-GB" sz="2600" dirty="0">
                <a:effectLst/>
              </a:rPr>
              <a:t>Regularize your model until it doesn’t overfit on dev data</a:t>
            </a:r>
          </a:p>
          <a:p>
            <a:pPr lvl="2"/>
            <a:r>
              <a:rPr lang="en-GB" dirty="0">
                <a:effectLst/>
              </a:rPr>
              <a:t>Strategies like L2 regularization can be useful</a:t>
            </a:r>
            <a:endParaRPr lang="en-GB" dirty="0"/>
          </a:p>
          <a:p>
            <a:pPr lvl="2"/>
            <a:r>
              <a:rPr lang="en-GB" dirty="0">
                <a:effectLst/>
              </a:rPr>
              <a:t>But normally </a:t>
            </a:r>
            <a:r>
              <a:rPr lang="en-GB" b="1" dirty="0">
                <a:solidFill>
                  <a:srgbClr val="C00000"/>
                </a:solidFill>
                <a:effectLst/>
              </a:rPr>
              <a:t>generous dropout </a:t>
            </a:r>
            <a:r>
              <a:rPr lang="en-GB" dirty="0">
                <a:effectLst/>
              </a:rPr>
              <a:t>is the secret to success </a:t>
            </a:r>
            <a:endParaRPr lang="en-GB" sz="2400" dirty="0">
              <a:effectLst/>
            </a:endParaRP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732586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3B093-7844-9A4A-BF68-729EBB07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Details matter!</a:t>
            </a:r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DB16B-8688-024E-BBAE-18673B34039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Be very familiar with your (train and dev) data, don’t treat it as arbitrary bytes in a file! </a:t>
            </a:r>
          </a:p>
          <a:p>
            <a:pPr lvl="1"/>
            <a:r>
              <a:rPr lang="en-GB" sz="2400" dirty="0"/>
              <a:t>Look at your data, collect summary statistics </a:t>
            </a:r>
          </a:p>
          <a:p>
            <a:pPr lvl="1"/>
            <a:r>
              <a:rPr lang="en-GB" sz="2400" dirty="0"/>
              <a:t>Look at your model’s outputs, do error analysis </a:t>
            </a:r>
          </a:p>
          <a:p>
            <a:r>
              <a:rPr lang="en-GB" dirty="0">
                <a:effectLst/>
              </a:rPr>
              <a:t>Tuning hyperparameters is </a:t>
            </a:r>
            <a:r>
              <a:rPr lang="en-GB" b="1" dirty="0">
                <a:effectLst/>
              </a:rPr>
              <a:t>really </a:t>
            </a:r>
            <a:r>
              <a:rPr lang="en-GB" dirty="0">
                <a:effectLst/>
              </a:rPr>
              <a:t>important to almost all of the successes of </a:t>
            </a:r>
            <a:r>
              <a:rPr lang="en-GB" dirty="0" err="1">
                <a:effectLst/>
              </a:rPr>
              <a:t>NNets</a:t>
            </a:r>
            <a:r>
              <a:rPr lang="en-GB" dirty="0">
                <a:effectLst/>
              </a:rPr>
              <a:t> 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3567263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69132-786C-C64C-81A8-1D822042DAE9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583474" y="3089275"/>
            <a:ext cx="9779620" cy="6127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600" b="1" dirty="0">
                <a:effectLst/>
              </a:rPr>
              <a:t>Good luck with your projects! </a:t>
            </a:r>
            <a:endParaRPr lang="en-GB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081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59BFAD-58D7-DF43-AF7F-278401897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Use of datasets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34D4E04-50D9-5D48-91C2-36E6A860176B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effectLst/>
              </a:rPr>
              <a:t>Many publicly available datasets are released with a </a:t>
            </a:r>
            <a:r>
              <a:rPr lang="en-GB" b="1" dirty="0">
                <a:effectLst/>
              </a:rPr>
              <a:t>train/dev/test </a:t>
            </a:r>
            <a:r>
              <a:rPr lang="en-GB" dirty="0">
                <a:effectLst/>
              </a:rPr>
              <a:t>structure. </a:t>
            </a:r>
            <a:r>
              <a:rPr lang="en-GB" b="1" dirty="0">
                <a:effectLst/>
              </a:rPr>
              <a:t>We're all on the </a:t>
            </a:r>
            <a:r>
              <a:rPr lang="en-GB" b="1" dirty="0" err="1">
                <a:effectLst/>
              </a:rPr>
              <a:t>honor</a:t>
            </a:r>
            <a:r>
              <a:rPr lang="en-GB" b="1" dirty="0">
                <a:effectLst/>
              </a:rPr>
              <a:t> system to do test-set runs only when development is complete. </a:t>
            </a:r>
            <a:endParaRPr lang="en-GB" dirty="0">
              <a:effectLst/>
            </a:endParaRPr>
          </a:p>
          <a:p>
            <a:r>
              <a:rPr lang="en-GB" dirty="0">
                <a:effectLst/>
              </a:rPr>
              <a:t>Splits like this presuppose a fairly large dataset. </a:t>
            </a:r>
          </a:p>
          <a:p>
            <a:r>
              <a:rPr lang="en-GB" dirty="0">
                <a:effectLst/>
              </a:rPr>
              <a:t>If there is no dev set or you want a separate tune set, then you create one by splitting the training data, though you have to weigh its size/usefulness against the reduction in train-set size. </a:t>
            </a:r>
          </a:p>
          <a:p>
            <a:r>
              <a:rPr lang="en-GB" dirty="0">
                <a:effectLst/>
              </a:rPr>
              <a:t>Having a fixed test set ensures that all systems are assessed against the same gold data. This is generally good, but: </a:t>
            </a:r>
          </a:p>
          <a:p>
            <a:r>
              <a:rPr lang="en-GB" dirty="0">
                <a:effectLst/>
              </a:rPr>
              <a:t>• It is problematic where the test set turns out to have unusual properties that distort progress on the task. </a:t>
            </a:r>
          </a:p>
          <a:p>
            <a:r>
              <a:rPr lang="en-GB" dirty="0">
                <a:effectLst/>
              </a:rPr>
              <a:t>• It doesn’t give any measure of variance.</a:t>
            </a:r>
            <a:br>
              <a:rPr lang="en-GB" dirty="0">
                <a:effectLst/>
              </a:rPr>
            </a:br>
            <a:r>
              <a:rPr lang="en-GB" dirty="0">
                <a:effectLst/>
              </a:rPr>
              <a:t>• It’s only an unbiased estimate of the mean if only used once.</a:t>
            </a:r>
          </a:p>
        </p:txBody>
      </p:sp>
    </p:spTree>
    <p:extLst>
      <p:ext uri="{BB962C8B-B14F-4D97-AF65-F5344CB8AC3E}">
        <p14:creationId xmlns:p14="http://schemas.microsoft.com/office/powerpoint/2010/main" val="323630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FE55D-B393-7244-A372-58A7A31A0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Dealing with overfit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D671A-D425-5C4F-83DA-7E2B0A9C4AE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When training, models </a:t>
            </a:r>
            <a:r>
              <a:rPr lang="en-GB" b="1" dirty="0">
                <a:solidFill>
                  <a:srgbClr val="C00000"/>
                </a:solidFill>
                <a:effectLst/>
              </a:rPr>
              <a:t>overfit</a:t>
            </a:r>
            <a:r>
              <a:rPr lang="en-GB" b="1" dirty="0">
                <a:effectLst/>
              </a:rPr>
              <a:t> </a:t>
            </a:r>
            <a:r>
              <a:rPr lang="en-GB" dirty="0">
                <a:effectLst/>
              </a:rPr>
              <a:t>to what you are training on </a:t>
            </a:r>
          </a:p>
          <a:p>
            <a:pPr lvl="1"/>
            <a:r>
              <a:rPr lang="en-GB" dirty="0">
                <a:effectLst/>
              </a:rPr>
              <a:t>The model correctly describes what happened to occur in particular data you trained on, but the patterns are not general enough patterns to be likely to apply to new data </a:t>
            </a:r>
          </a:p>
          <a:p>
            <a:r>
              <a:rPr lang="en-GB" dirty="0">
                <a:effectLst/>
              </a:rPr>
              <a:t>The way to avoid problematic overfitting (lack of generalization) is using </a:t>
            </a:r>
            <a:r>
              <a:rPr lang="en-GB" b="1" dirty="0">
                <a:solidFill>
                  <a:srgbClr val="C00000"/>
                </a:solidFill>
                <a:effectLst/>
              </a:rPr>
              <a:t>independent</a:t>
            </a:r>
            <a:r>
              <a:rPr lang="en-GB" b="1" dirty="0">
                <a:effectLst/>
              </a:rPr>
              <a:t> </a:t>
            </a:r>
            <a:r>
              <a:rPr lang="en-GB" dirty="0">
                <a:effectLst/>
              </a:rPr>
              <a:t>validation and test sets ... 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33356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940BA-3811-0B49-A8FB-31DB9EA1A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Don’t touch the test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38E40-5588-6F4A-9DA9-15E3D3DA16C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You build (estimate/train) a model on a </a:t>
            </a:r>
            <a:r>
              <a:rPr lang="en-GB" b="1" dirty="0">
                <a:solidFill>
                  <a:srgbClr val="C00000"/>
                </a:solidFill>
                <a:effectLst/>
              </a:rPr>
              <a:t>training set</a:t>
            </a:r>
            <a:r>
              <a:rPr lang="en-GB" dirty="0">
                <a:effectLst/>
              </a:rPr>
              <a:t>. </a:t>
            </a:r>
          </a:p>
          <a:p>
            <a:r>
              <a:rPr lang="en-GB" dirty="0">
                <a:effectLst/>
              </a:rPr>
              <a:t>Often, you then set further hyperparameters on another, </a:t>
            </a:r>
          </a:p>
          <a:p>
            <a:r>
              <a:rPr lang="en-GB" dirty="0">
                <a:effectLst/>
              </a:rPr>
              <a:t>independent set of data, the </a:t>
            </a:r>
            <a:r>
              <a:rPr lang="en-GB" b="1" dirty="0">
                <a:solidFill>
                  <a:srgbClr val="C00000"/>
                </a:solidFill>
                <a:effectLst/>
              </a:rPr>
              <a:t>tuning set</a:t>
            </a:r>
          </a:p>
          <a:p>
            <a:pPr lvl="1"/>
            <a:r>
              <a:rPr lang="en-GB" dirty="0">
                <a:effectLst/>
              </a:rPr>
              <a:t>The tuning set is the training set for the hyperparameters! </a:t>
            </a:r>
          </a:p>
          <a:p>
            <a:r>
              <a:rPr lang="en-GB" dirty="0">
                <a:effectLst/>
              </a:rPr>
              <a:t>You measure progress as you go on a </a:t>
            </a:r>
            <a:r>
              <a:rPr lang="en-GB" b="1" dirty="0">
                <a:solidFill>
                  <a:srgbClr val="C00000"/>
                </a:solidFill>
                <a:effectLst/>
              </a:rPr>
              <a:t>dev set </a:t>
            </a:r>
            <a:r>
              <a:rPr lang="en-GB" dirty="0">
                <a:effectLst/>
              </a:rPr>
              <a:t>(development test set or validation set) </a:t>
            </a:r>
          </a:p>
          <a:p>
            <a:pPr lvl="1"/>
            <a:r>
              <a:rPr lang="en-GB" dirty="0">
                <a:effectLst/>
              </a:rPr>
              <a:t>If you do that a lot you overfit to the dev set so it can be good to have a second dev set, the </a:t>
            </a:r>
            <a:r>
              <a:rPr lang="en-GB" b="1" dirty="0">
                <a:effectLst/>
              </a:rPr>
              <a:t>dev2 </a:t>
            </a:r>
            <a:r>
              <a:rPr lang="en-GB" dirty="0">
                <a:effectLst/>
              </a:rPr>
              <a:t>set </a:t>
            </a:r>
          </a:p>
          <a:p>
            <a:r>
              <a:rPr lang="en-GB" b="1" dirty="0">
                <a:solidFill>
                  <a:srgbClr val="C00000"/>
                </a:solidFill>
                <a:effectLst/>
              </a:rPr>
              <a:t>Only at the end</a:t>
            </a:r>
            <a:r>
              <a:rPr lang="en-GB" dirty="0">
                <a:effectLst/>
              </a:rPr>
              <a:t>, you evaluate and present final numbers on a </a:t>
            </a:r>
            <a:r>
              <a:rPr lang="en-GB" b="1" dirty="0">
                <a:solidFill>
                  <a:srgbClr val="C00000"/>
                </a:solidFill>
                <a:effectLst/>
              </a:rPr>
              <a:t>test set </a:t>
            </a:r>
            <a:endParaRPr lang="en-GB" dirty="0">
              <a:solidFill>
                <a:srgbClr val="C00000"/>
              </a:solidFill>
              <a:effectLst/>
            </a:endParaRPr>
          </a:p>
          <a:p>
            <a:pPr lvl="1"/>
            <a:r>
              <a:rPr lang="en-GB" dirty="0">
                <a:effectLst/>
              </a:rPr>
              <a:t>Use the final test set </a:t>
            </a:r>
            <a:r>
              <a:rPr lang="en-GB" b="1" dirty="0">
                <a:solidFill>
                  <a:srgbClr val="C00000"/>
                </a:solidFill>
                <a:effectLst/>
              </a:rPr>
              <a:t>extremely</a:t>
            </a:r>
            <a:r>
              <a:rPr lang="en-GB" b="1" dirty="0">
                <a:effectLst/>
              </a:rPr>
              <a:t> </a:t>
            </a:r>
            <a:r>
              <a:rPr lang="en-GB" dirty="0">
                <a:effectLst/>
              </a:rPr>
              <a:t>few times ... ideally only once 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543088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F2A79-E95B-BB4D-AD9D-0CB5AF9BB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Separate datasets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95166-52C0-F149-898B-8DCE1A824DB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The </a:t>
            </a:r>
            <a:r>
              <a:rPr lang="en-GB" b="1" dirty="0">
                <a:solidFill>
                  <a:srgbClr val="C00000"/>
                </a:solidFill>
                <a:effectLst/>
              </a:rPr>
              <a:t>train</a:t>
            </a:r>
            <a:r>
              <a:rPr lang="en-GB" dirty="0">
                <a:effectLst/>
              </a:rPr>
              <a:t>, </a:t>
            </a:r>
            <a:r>
              <a:rPr lang="en-GB" b="1" dirty="0">
                <a:solidFill>
                  <a:srgbClr val="C00000"/>
                </a:solidFill>
                <a:effectLst/>
              </a:rPr>
              <a:t>tune</a:t>
            </a:r>
            <a:r>
              <a:rPr lang="en-GB" dirty="0">
                <a:effectLst/>
              </a:rPr>
              <a:t>, </a:t>
            </a:r>
            <a:r>
              <a:rPr lang="en-GB" b="1" dirty="0">
                <a:solidFill>
                  <a:srgbClr val="C00000"/>
                </a:solidFill>
                <a:effectLst/>
              </a:rPr>
              <a:t>dev</a:t>
            </a:r>
            <a:r>
              <a:rPr lang="en-GB" dirty="0">
                <a:effectLst/>
              </a:rPr>
              <a:t>, and </a:t>
            </a:r>
            <a:r>
              <a:rPr lang="en-GB" b="1" dirty="0">
                <a:solidFill>
                  <a:srgbClr val="C00000"/>
                </a:solidFill>
                <a:effectLst/>
              </a:rPr>
              <a:t>test</a:t>
            </a:r>
            <a:r>
              <a:rPr lang="en-GB" b="1" dirty="0">
                <a:effectLst/>
              </a:rPr>
              <a:t> </a:t>
            </a:r>
            <a:r>
              <a:rPr lang="en-GB" dirty="0">
                <a:effectLst/>
              </a:rPr>
              <a:t>sets need to be completely distinct </a:t>
            </a:r>
          </a:p>
          <a:p>
            <a:r>
              <a:rPr lang="en-GB" dirty="0">
                <a:effectLst/>
              </a:rPr>
              <a:t>It is invalid to test on material you have trained on </a:t>
            </a:r>
          </a:p>
          <a:p>
            <a:pPr lvl="1"/>
            <a:r>
              <a:rPr lang="en-GB" dirty="0">
                <a:effectLst/>
              </a:rPr>
              <a:t>You will get a falsely good performance. We usually overfit on train </a:t>
            </a:r>
          </a:p>
          <a:p>
            <a:r>
              <a:rPr lang="en-GB" dirty="0">
                <a:effectLst/>
              </a:rPr>
              <a:t>You need an independent tuning set </a:t>
            </a:r>
          </a:p>
          <a:p>
            <a:pPr lvl="1"/>
            <a:r>
              <a:rPr lang="en-GB" dirty="0">
                <a:effectLst/>
              </a:rPr>
              <a:t>The hyperparameters won’t be set right if tune is same as train </a:t>
            </a:r>
          </a:p>
          <a:p>
            <a:r>
              <a:rPr lang="en-GB" dirty="0">
                <a:effectLst/>
              </a:rPr>
              <a:t>If you keep running on the same evaluation set, you begin to overfit to that evaluation set </a:t>
            </a:r>
          </a:p>
          <a:p>
            <a:pPr lvl="1"/>
            <a:r>
              <a:rPr lang="en-GB" dirty="0" err="1">
                <a:effectLst/>
              </a:rPr>
              <a:t>Effectivelyyouare“training”ontheevaluationset</a:t>
            </a:r>
            <a:r>
              <a:rPr lang="en-GB" dirty="0">
                <a:effectLst/>
              </a:rPr>
              <a:t>...</a:t>
            </a:r>
            <a:r>
              <a:rPr lang="en-GB" dirty="0" err="1">
                <a:effectLst/>
              </a:rPr>
              <a:t>youarelearning</a:t>
            </a:r>
            <a:r>
              <a:rPr lang="en-GB" dirty="0">
                <a:effectLst/>
              </a:rPr>
              <a:t> things that do and don’t work on that particular eval set and using the info </a:t>
            </a:r>
          </a:p>
          <a:p>
            <a:r>
              <a:rPr lang="en-GB" dirty="0">
                <a:effectLst/>
              </a:rPr>
              <a:t>To get a valid measure of system performance you need another untrained on, </a:t>
            </a:r>
            <a:r>
              <a:rPr lang="en-GB" b="1" dirty="0">
                <a:effectLst/>
              </a:rPr>
              <a:t>independent </a:t>
            </a:r>
            <a:r>
              <a:rPr lang="en-GB" dirty="0">
                <a:effectLst/>
              </a:rPr>
              <a:t>test set ... hence dev2 and final test 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08278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15788-0A0C-5C48-8EDC-E445566DD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Training Experiments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9AA1E-372C-B349-80F4-3EAA795CA58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Start with a positive attitude!</a:t>
            </a:r>
          </a:p>
          <a:p>
            <a:pPr lvl="1"/>
            <a:r>
              <a:rPr lang="en-GB" b="1" dirty="0">
                <a:solidFill>
                  <a:srgbClr val="C00000"/>
                </a:solidFill>
                <a:effectLst/>
              </a:rPr>
              <a:t>Neural networks want to learn! </a:t>
            </a:r>
            <a:endParaRPr lang="en-GB" dirty="0">
              <a:solidFill>
                <a:srgbClr val="C00000"/>
              </a:solidFill>
              <a:effectLst/>
            </a:endParaRPr>
          </a:p>
          <a:p>
            <a:pPr lvl="1"/>
            <a:r>
              <a:rPr lang="en-GB" dirty="0">
                <a:effectLst/>
              </a:rPr>
              <a:t>If the network isn’t learning, you’re doing something to prevent it from learning successfully </a:t>
            </a:r>
          </a:p>
          <a:p>
            <a:r>
              <a:rPr lang="en-GB" dirty="0">
                <a:effectLst/>
              </a:rPr>
              <a:t>Realize the grim reality: </a:t>
            </a:r>
          </a:p>
          <a:p>
            <a:pPr lvl="1"/>
            <a:r>
              <a:rPr lang="en-GB" b="1" dirty="0">
                <a:solidFill>
                  <a:srgbClr val="C00000"/>
                </a:solidFill>
                <a:effectLst/>
              </a:rPr>
              <a:t>There are lots of things that can cause neural nets to not learn at all or to not learn very well </a:t>
            </a:r>
            <a:endParaRPr lang="en-GB" dirty="0">
              <a:solidFill>
                <a:srgbClr val="C00000"/>
              </a:solidFill>
              <a:effectLst/>
            </a:endParaRPr>
          </a:p>
          <a:p>
            <a:pPr lvl="1"/>
            <a:r>
              <a:rPr lang="en-GB" dirty="0">
                <a:effectLst/>
              </a:rPr>
              <a:t>Finding and fixing them (“debugging and tuning”) can often take more time than implementing your model </a:t>
            </a:r>
          </a:p>
          <a:p>
            <a:r>
              <a:rPr lang="en-GB" dirty="0">
                <a:effectLst/>
              </a:rPr>
              <a:t>It’s hard to work out what these things are</a:t>
            </a:r>
          </a:p>
          <a:p>
            <a:pPr lvl="1"/>
            <a:r>
              <a:rPr lang="en-GB" dirty="0">
                <a:effectLst/>
              </a:rPr>
              <a:t>But experience, experimental care, and rules of thumb help! </a:t>
            </a:r>
          </a:p>
          <a:p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2510182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5D080-DE52-C144-90D9-4E6ACAE7C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Models are sensitive to learning rates</a:t>
            </a:r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49B2-BBDC-C642-8E43-E16B3E629A2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87911" y="5160193"/>
            <a:ext cx="3074021" cy="87261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effectLst/>
              </a:rPr>
              <a:t>From Andrej </a:t>
            </a:r>
            <a:r>
              <a:rPr lang="en-GB" dirty="0" err="1">
                <a:effectLst/>
              </a:rPr>
              <a:t>Karpathy</a:t>
            </a:r>
            <a:r>
              <a:rPr lang="en-GB" dirty="0">
                <a:effectLst/>
              </a:rPr>
              <a:t>, CS231n course notes </a:t>
            </a:r>
          </a:p>
          <a:p>
            <a:pPr marL="0" indent="0">
              <a:buNone/>
            </a:pPr>
            <a:endParaRPr lang="en-IT" dirty="0"/>
          </a:p>
        </p:txBody>
      </p:sp>
      <p:pic>
        <p:nvPicPr>
          <p:cNvPr id="1025" name="Picture 1" descr="page51image988259536">
            <a:extLst>
              <a:ext uri="{FF2B5EF4-FFF2-40B4-BE49-F238E27FC236}">
                <a16:creationId xmlns:a16="http://schemas.microsoft.com/office/drawing/2014/main" id="{BB12FFD0-F9E6-9F4E-AD65-ECC26AEB3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0282" y="1190359"/>
            <a:ext cx="5842000" cy="527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E02AC-51B1-7E4F-9D02-B18799F1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Models are sensitive to initialization</a:t>
            </a:r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FEDA5-3F36-7D4B-B9BE-1105DBB6731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75678" y="5757291"/>
            <a:ext cx="8036312" cy="906065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effectLst/>
              </a:rPr>
              <a:t>From Michael Nielsen http://</a:t>
            </a:r>
            <a:r>
              <a:rPr lang="en-GB" dirty="0" err="1">
                <a:effectLst/>
              </a:rPr>
              <a:t>neuralnetworksanddeeplearning.com</a:t>
            </a:r>
            <a:r>
              <a:rPr lang="en-GB" dirty="0">
                <a:effectLst/>
              </a:rPr>
              <a:t>/chap3.htm </a:t>
            </a:r>
          </a:p>
          <a:p>
            <a:pPr marL="0" indent="0">
              <a:buNone/>
            </a:pPr>
            <a:endParaRPr lang="en-IT" dirty="0"/>
          </a:p>
        </p:txBody>
      </p:sp>
      <p:pic>
        <p:nvPicPr>
          <p:cNvPr id="2049" name="Picture 1" descr="page52image988383536">
            <a:extLst>
              <a:ext uri="{FF2B5EF4-FFF2-40B4-BE49-F238E27FC236}">
                <a16:creationId xmlns:a16="http://schemas.microsoft.com/office/drawing/2014/main" id="{56D901B6-304F-A84E-B327-8D63C2911A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107" y="856733"/>
            <a:ext cx="7103301" cy="5353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678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8B030-7182-C248-B8CB-99D569925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 a gated RNN</a:t>
            </a:r>
            <a:endParaRPr lang="en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96132-2F75-414E-A6CE-3461FDFCF9B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effectLst/>
              </a:rPr>
              <a:t>Use an LSTM or GRU: </a:t>
            </a:r>
            <a:r>
              <a:rPr lang="en-GB" i="1" dirty="0">
                <a:effectLst/>
              </a:rPr>
              <a:t>it makes your life so much simpler! </a:t>
            </a:r>
            <a:endParaRPr lang="en-GB" dirty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effectLst/>
              </a:rPr>
              <a:t>Initialize recurrent matrices to be orthogonal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effectLst/>
              </a:rPr>
              <a:t>Initialize other matrices with a sensible (</a:t>
            </a:r>
            <a:r>
              <a:rPr lang="en-GB" b="1" dirty="0">
                <a:solidFill>
                  <a:srgbClr val="C00000"/>
                </a:solidFill>
                <a:effectLst/>
              </a:rPr>
              <a:t>small!</a:t>
            </a:r>
            <a:r>
              <a:rPr lang="en-GB" dirty="0">
                <a:effectLst/>
              </a:rPr>
              <a:t>) scale 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effectLst/>
              </a:rPr>
              <a:t>Initialize forget gate bias to 1: </a:t>
            </a:r>
            <a:r>
              <a:rPr lang="en-GB" i="1" dirty="0">
                <a:effectLst/>
              </a:rPr>
              <a:t>default to remembering </a:t>
            </a:r>
            <a:endParaRPr lang="en-GB" dirty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effectLst/>
              </a:rPr>
              <a:t>Use adaptive learning rate algorithms: </a:t>
            </a:r>
            <a:r>
              <a:rPr lang="en-GB" i="1" dirty="0">
                <a:effectLst/>
              </a:rPr>
              <a:t>Adam, </a:t>
            </a:r>
            <a:r>
              <a:rPr lang="en-GB" i="1" dirty="0" err="1">
                <a:effectLst/>
              </a:rPr>
              <a:t>AdaDelta</a:t>
            </a:r>
            <a:r>
              <a:rPr lang="en-GB" i="1" dirty="0">
                <a:effectLst/>
              </a:rPr>
              <a:t>, ... </a:t>
            </a:r>
            <a:endParaRPr lang="en-GB" dirty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effectLst/>
              </a:rPr>
              <a:t>Clip the norm of the gradient: </a:t>
            </a:r>
            <a:r>
              <a:rPr lang="en-GB" i="1" dirty="0">
                <a:effectLst/>
              </a:rPr>
              <a:t>1–5 seems to be a reasonable </a:t>
            </a:r>
            <a:endParaRPr lang="en-GB" dirty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i="1" dirty="0">
                <a:effectLst/>
              </a:rPr>
              <a:t>threshold when used together with Adam or </a:t>
            </a:r>
            <a:r>
              <a:rPr lang="en-GB" i="1" dirty="0" err="1">
                <a:effectLst/>
              </a:rPr>
              <a:t>AdaDelta</a:t>
            </a:r>
            <a:r>
              <a:rPr lang="en-GB" i="1" dirty="0">
                <a:effectLst/>
              </a:rPr>
              <a:t>. </a:t>
            </a:r>
            <a:endParaRPr lang="en-GB" dirty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effectLst/>
              </a:rPr>
              <a:t>Either only dropout vertically or look into using Bayesian Dropout (Gal &amp; </a:t>
            </a:r>
            <a:r>
              <a:rPr lang="en-GB" dirty="0" err="1">
                <a:effectLst/>
              </a:rPr>
              <a:t>Gahramani</a:t>
            </a:r>
            <a:r>
              <a:rPr lang="en-GB" dirty="0">
                <a:effectLst/>
              </a:rPr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en-GB" i="1" dirty="0">
                <a:effectLst/>
              </a:rPr>
              <a:t>Be patient! Optimization takes time </a:t>
            </a:r>
            <a:endParaRPr lang="en-GB" dirty="0">
              <a:effectLst/>
            </a:endParaRPr>
          </a:p>
          <a:p>
            <a:pPr marL="457200" indent="-457200">
              <a:buFont typeface="+mj-lt"/>
              <a:buAutoNum type="arabicPeriod"/>
            </a:pP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811668573"/>
      </p:ext>
    </p:extLst>
  </p:cSld>
  <p:clrMapOvr>
    <a:masterClrMapping/>
  </p:clrMapOvr>
</p:sld>
</file>

<file path=ppt/theme/theme1.xml><?xml version="1.0" encoding="utf-8"?>
<a:theme xmlns:a="http://schemas.openxmlformats.org/drawingml/2006/main" name="1_AIIA00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1-Intro</Template>
  <TotalTime>29</TotalTime>
  <Words>975</Words>
  <Application>Microsoft Macintosh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Times New Roman</vt:lpstr>
      <vt:lpstr>Tw Cen MT Condensed</vt:lpstr>
      <vt:lpstr>Wingdings</vt:lpstr>
      <vt:lpstr>1_AIIA00</vt:lpstr>
      <vt:lpstr>Project Advice</vt:lpstr>
      <vt:lpstr>Use of datasets</vt:lpstr>
      <vt:lpstr>Dealing with overfit </vt:lpstr>
      <vt:lpstr>Don’t touch the test set</vt:lpstr>
      <vt:lpstr>Separate datasets</vt:lpstr>
      <vt:lpstr>Training Experiments</vt:lpstr>
      <vt:lpstr>Models are sensitive to learning rates</vt:lpstr>
      <vt:lpstr>Models are sensitive to initialization</vt:lpstr>
      <vt:lpstr>Training a gated RNN</vt:lpstr>
      <vt:lpstr>Experimnetal strategy</vt:lpstr>
      <vt:lpstr>Experimental strategy</vt:lpstr>
      <vt:lpstr>Details matter!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Advice</dc:title>
  <dc:creator>Giuseppe Attardi</dc:creator>
  <cp:lastModifiedBy>Giuseppe Attardi</cp:lastModifiedBy>
  <cp:revision>12</cp:revision>
  <dcterms:created xsi:type="dcterms:W3CDTF">2020-04-02T09:23:53Z</dcterms:created>
  <dcterms:modified xsi:type="dcterms:W3CDTF">2020-04-02T09:52:54Z</dcterms:modified>
</cp:coreProperties>
</file>