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99"/>
  </p:notesMasterIdLst>
  <p:handoutMasterIdLst>
    <p:handoutMasterId r:id="rId100"/>
  </p:handoutMasterIdLst>
  <p:sldIdLst>
    <p:sldId id="708" r:id="rId2"/>
    <p:sldId id="781" r:id="rId3"/>
    <p:sldId id="784" r:id="rId4"/>
    <p:sldId id="844" r:id="rId5"/>
    <p:sldId id="846" r:id="rId6"/>
    <p:sldId id="744" r:id="rId7"/>
    <p:sldId id="785" r:id="rId8"/>
    <p:sldId id="748" r:id="rId9"/>
    <p:sldId id="833" r:id="rId10"/>
    <p:sldId id="746" r:id="rId11"/>
    <p:sldId id="747" r:id="rId12"/>
    <p:sldId id="739" r:id="rId13"/>
    <p:sldId id="771" r:id="rId14"/>
    <p:sldId id="742" r:id="rId15"/>
    <p:sldId id="804" r:id="rId16"/>
    <p:sldId id="788" r:id="rId17"/>
    <p:sldId id="817" r:id="rId18"/>
    <p:sldId id="823" r:id="rId19"/>
    <p:sldId id="824" r:id="rId20"/>
    <p:sldId id="805" r:id="rId21"/>
    <p:sldId id="806" r:id="rId22"/>
    <p:sldId id="807" r:id="rId23"/>
    <p:sldId id="815" r:id="rId24"/>
    <p:sldId id="809" r:id="rId25"/>
    <p:sldId id="476" r:id="rId26"/>
    <p:sldId id="850" r:id="rId27"/>
    <p:sldId id="812" r:id="rId28"/>
    <p:sldId id="711" r:id="rId29"/>
    <p:sldId id="845" r:id="rId30"/>
    <p:sldId id="851" r:id="rId31"/>
    <p:sldId id="811" r:id="rId32"/>
    <p:sldId id="297" r:id="rId33"/>
    <p:sldId id="466" r:id="rId34"/>
    <p:sldId id="264" r:id="rId35"/>
    <p:sldId id="263" r:id="rId36"/>
    <p:sldId id="265" r:id="rId37"/>
    <p:sldId id="348" r:id="rId38"/>
    <p:sldId id="789" r:id="rId39"/>
    <p:sldId id="267" r:id="rId40"/>
    <p:sldId id="268" r:id="rId41"/>
    <p:sldId id="852" r:id="rId42"/>
    <p:sldId id="272" r:id="rId43"/>
    <p:sldId id="260" r:id="rId44"/>
    <p:sldId id="326" r:id="rId45"/>
    <p:sldId id="808" r:id="rId46"/>
    <p:sldId id="270" r:id="rId47"/>
    <p:sldId id="474" r:id="rId48"/>
    <p:sldId id="278" r:id="rId49"/>
    <p:sldId id="854" r:id="rId50"/>
    <p:sldId id="347" r:id="rId51"/>
    <p:sldId id="853" r:id="rId52"/>
    <p:sldId id="843" r:id="rId53"/>
    <p:sldId id="782" r:id="rId54"/>
    <p:sldId id="818" r:id="rId55"/>
    <p:sldId id="819" r:id="rId56"/>
    <p:sldId id="798" r:id="rId57"/>
    <p:sldId id="826" r:id="rId58"/>
    <p:sldId id="759" r:id="rId59"/>
    <p:sldId id="754" r:id="rId60"/>
    <p:sldId id="856" r:id="rId61"/>
    <p:sldId id="827" r:id="rId62"/>
    <p:sldId id="715" r:id="rId63"/>
    <p:sldId id="829" r:id="rId64"/>
    <p:sldId id="830" r:id="rId65"/>
    <p:sldId id="831" r:id="rId66"/>
    <p:sldId id="832" r:id="rId67"/>
    <p:sldId id="800" r:id="rId68"/>
    <p:sldId id="760" r:id="rId69"/>
    <p:sldId id="761" r:id="rId70"/>
    <p:sldId id="810" r:id="rId71"/>
    <p:sldId id="816" r:id="rId72"/>
    <p:sldId id="762" r:id="rId73"/>
    <p:sldId id="763" r:id="rId74"/>
    <p:sldId id="855" r:id="rId75"/>
    <p:sldId id="796" r:id="rId76"/>
    <p:sldId id="797" r:id="rId77"/>
    <p:sldId id="792" r:id="rId78"/>
    <p:sldId id="847" r:id="rId79"/>
    <p:sldId id="848" r:id="rId80"/>
    <p:sldId id="794" r:id="rId81"/>
    <p:sldId id="793" r:id="rId82"/>
    <p:sldId id="849" r:id="rId83"/>
    <p:sldId id="723" r:id="rId84"/>
    <p:sldId id="835" r:id="rId85"/>
    <p:sldId id="738" r:id="rId86"/>
    <p:sldId id="751" r:id="rId87"/>
    <p:sldId id="752" r:id="rId88"/>
    <p:sldId id="736" r:id="rId89"/>
    <p:sldId id="737" r:id="rId90"/>
    <p:sldId id="733" r:id="rId91"/>
    <p:sldId id="836" r:id="rId92"/>
    <p:sldId id="837" r:id="rId93"/>
    <p:sldId id="839" r:id="rId94"/>
    <p:sldId id="840" r:id="rId95"/>
    <p:sldId id="841" r:id="rId96"/>
    <p:sldId id="842" r:id="rId97"/>
    <p:sldId id="838" r:id="rId9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2FE"/>
    <a:srgbClr val="FF85FF"/>
    <a:srgbClr val="CFC2FE"/>
    <a:srgbClr val="E3C2FE"/>
    <a:srgbClr val="FFFFCC"/>
    <a:srgbClr val="EAEAEA"/>
    <a:srgbClr val="000099"/>
    <a:srgbClr val="3333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72" autoAdjust="0"/>
    <p:restoredTop sz="82396" autoAdjust="0"/>
  </p:normalViewPr>
  <p:slideViewPr>
    <p:cSldViewPr>
      <p:cViewPr varScale="1">
        <p:scale>
          <a:sx n="100" d="100"/>
          <a:sy n="100" d="100"/>
        </p:scale>
        <p:origin x="192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-43446"/>
    </p:cViewPr>
  </p:sorterViewPr>
  <p:notesViewPr>
    <p:cSldViewPr>
      <p:cViewPr varScale="1">
        <p:scale>
          <a:sx n="74" d="100"/>
          <a:sy n="74" d="100"/>
        </p:scale>
        <p:origin x="2504" y="168"/>
      </p:cViewPr>
      <p:guideLst/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B8FF3-38BB-4E4A-966E-490A0625E255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BD36C-C0B8-7346-9515-B326A425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1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3D16734D-2A19-4E74-A0EA-F2D133F8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00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3A391-37F9-4D23-BAC3-E19B61F3A98B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9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10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691B-C14F-442E-B819-7145144BB7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9855" y="6240072"/>
            <a:ext cx="10260013" cy="338138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>
              <a:buNone/>
              <a:tabLst>
                <a:tab pos="9321800" algn="r"/>
              </a:tabLst>
              <a:defRPr sz="1600" b="1"/>
            </a:lvl1pPr>
            <a:lvl2pPr marL="357187" indent="0" algn="ctr">
              <a:buNone/>
              <a:defRPr/>
            </a:lvl2pPr>
            <a:lvl3pPr marL="642938" indent="0" algn="ctr">
              <a:buNone/>
              <a:defRPr/>
            </a:lvl3pPr>
            <a:lvl4pPr marL="900113" indent="0" algn="ctr">
              <a:buNone/>
              <a:defRPr/>
            </a:lvl4pPr>
            <a:lvl5pPr marL="1071562" indent="0" algn="ctr">
              <a:buNone/>
              <a:defRPr/>
            </a:lvl5pPr>
          </a:lstStyle>
          <a:p>
            <a:pPr lvl="0"/>
            <a:r>
              <a:rPr lang="en-US" dirty="0"/>
              <a:t>Click to edit Master location style</a:t>
            </a:r>
          </a:p>
        </p:txBody>
      </p:sp>
    </p:spTree>
    <p:extLst>
      <p:ext uri="{BB962C8B-B14F-4D97-AF65-F5344CB8AC3E}">
        <p14:creationId xmlns:p14="http://schemas.microsoft.com/office/powerpoint/2010/main" val="4159898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599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0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199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2622610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2743200" y="4114800"/>
            <a:ext cx="8534400" cy="1752599"/>
          </a:xfrm>
        </p:spPr>
        <p:txBody>
          <a:bodyPr/>
          <a:lstStyle>
            <a:lvl1pPr marL="0" indent="0" algn="ctr">
              <a:buFont typeface="Wingdings"/>
              <a:buNone/>
              <a:defRPr b="0"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9742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10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260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9F2D7CD-B011-4367-A8B1-F7FD3FDA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72CCCF0-7465-4118-8C0F-946450E68E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9834705" cy="5146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14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799" y="1278321"/>
            <a:ext cx="4674821" cy="525583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ECFEE2-CE70-496C-B424-6F282209B75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38959" y="1278321"/>
            <a:ext cx="4674820" cy="525583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648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5660" y="1163106"/>
            <a:ext cx="4826000" cy="6683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74800" y="1163105"/>
            <a:ext cx="4826000" cy="6683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5F990B-26DF-49D0-94B4-2DA5C0F84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991101"/>
            <a:ext cx="4826000" cy="454305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7259FA-5BB6-4111-B130-B68F31B907A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65660" y="1991101"/>
            <a:ext cx="4826000" cy="454305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030D0E-33E2-4EB7-9E48-7DCFBBB2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56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40" y="-1"/>
            <a:ext cx="10404768" cy="7550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4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7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6" y="-1"/>
            <a:ext cx="10170583" cy="7550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800" y="2162631"/>
            <a:ext cx="4826000" cy="4371521"/>
          </a:xfrm>
        </p:spPr>
        <p:txBody>
          <a:bodyPr/>
          <a:lstStyle>
            <a:lvl1pPr>
              <a:defRPr sz="2100" b="0">
                <a:latin typeface="Calibri" pitchFamily="34" charset="0"/>
              </a:defRPr>
            </a:lvl1pPr>
            <a:lvl2pPr>
              <a:defRPr sz="1800" b="0">
                <a:latin typeface="Calibri" pitchFamily="34" charset="0"/>
              </a:defRPr>
            </a:lvl2pPr>
            <a:lvl3pPr>
              <a:defRPr sz="1500" b="0">
                <a:latin typeface="Calibri" pitchFamily="34" charset="0"/>
              </a:defRPr>
            </a:lvl3pPr>
            <a:lvl4pPr>
              <a:defRPr sz="1350" b="0">
                <a:latin typeface="Calibri" pitchFamily="34" charset="0"/>
              </a:defRPr>
            </a:lvl4pPr>
            <a:lvl5pPr>
              <a:defRPr sz="1350" b="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9100" y="2162631"/>
            <a:ext cx="4826000" cy="4371521"/>
          </a:xfrm>
        </p:spPr>
        <p:txBody>
          <a:bodyPr/>
          <a:lstStyle>
            <a:lvl1pPr>
              <a:defRPr sz="2100" b="0">
                <a:latin typeface="Calibri" pitchFamily="34" charset="0"/>
              </a:defRPr>
            </a:lvl1pPr>
            <a:lvl2pPr>
              <a:defRPr sz="1800" b="0">
                <a:latin typeface="Calibri" pitchFamily="34" charset="0"/>
              </a:defRPr>
            </a:lvl2pPr>
            <a:lvl3pPr>
              <a:defRPr sz="1500" b="0">
                <a:latin typeface="Calibri" pitchFamily="34" charset="0"/>
              </a:defRPr>
            </a:lvl3pPr>
            <a:lvl4pPr>
              <a:defRPr sz="1350" b="0">
                <a:latin typeface="Calibri" pitchFamily="34" charset="0"/>
              </a:defRPr>
            </a:lvl4pPr>
            <a:lvl5pPr>
              <a:defRPr sz="1350" b="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9100" y="1334636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74800" y="1334635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25144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-1"/>
            <a:ext cx="10284883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5600" indent="-355600"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1800" b="0">
                <a:latin typeface="Calibri" pitchFamily="34" charset="0"/>
              </a:defRPr>
            </a:lvl3pPr>
            <a:lvl4pPr>
              <a:defRPr sz="1600" b="0">
                <a:latin typeface="Calibri" pitchFamily="34" charset="0"/>
              </a:defRPr>
            </a:lvl4pPr>
            <a:lvl5pPr>
              <a:defRPr sz="1400" b="0"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6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EDFBFB"/>
            </a:gs>
            <a:gs pos="7000">
              <a:schemeClr val="bg1">
                <a:lumMod val="65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6447" y="-2"/>
            <a:ext cx="12199408" cy="755003"/>
          </a:xfrm>
          <a:prstGeom prst="rect">
            <a:avLst/>
          </a:prstGeom>
          <a:gradFill flip="none" rotWithShape="1">
            <a:gsLst>
              <a:gs pos="0">
                <a:srgbClr val="34CCCC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254000" dist="762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-1"/>
            <a:ext cx="10523008" cy="75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lowchart: Manual Input 2"/>
          <p:cNvSpPr/>
          <p:nvPr/>
        </p:nvSpPr>
        <p:spPr bwMode="auto">
          <a:xfrm rot="16200000" flipV="1">
            <a:off x="-2598984" y="3353985"/>
            <a:ext cx="6112368" cy="914400"/>
          </a:xfrm>
          <a:prstGeom prst="flowChartManualInput">
            <a:avLst/>
          </a:prstGeom>
          <a:gradFill>
            <a:gsLst>
              <a:gs pos="1000">
                <a:srgbClr val="34CCCC"/>
              </a:gs>
              <a:gs pos="100000">
                <a:schemeClr val="bg1"/>
              </a:gs>
            </a:gsLst>
            <a:lin ang="0" scaled="1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8F8FF1-0B45-4E08-8B9C-62A8E779F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3377" y="1253330"/>
            <a:ext cx="9876133" cy="509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F5B2A3-C687-4020-B45B-EAB6144B85AA}"/>
              </a:ext>
            </a:extLst>
          </p:cNvPr>
          <p:cNvSpPr txBox="1"/>
          <p:nvPr userDrawn="1"/>
        </p:nvSpPr>
        <p:spPr>
          <a:xfrm>
            <a:off x="914401" y="6642754"/>
            <a:ext cx="10635109" cy="23083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 rtlCol="0" anchor="ctr">
            <a:spAutoFit/>
          </a:bodyPr>
          <a:lstStyle/>
          <a:p>
            <a:pPr marL="712788" indent="0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6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5" r:id="rId8"/>
    <p:sldLayoutId id="2147483686" r:id="rId9"/>
    <p:sldLayoutId id="2147483687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57188" indent="-3571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400" b="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+mn-ea"/>
          <a:cs typeface="+mn-cs"/>
        </a:defRPr>
      </a:lvl1pPr>
      <a:lvl2pPr marL="628650" indent="-27146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200" b="0">
          <a:solidFill>
            <a:schemeClr val="tx1"/>
          </a:solidFill>
          <a:latin typeface="Calibri" pitchFamily="34" charset="0"/>
        </a:defRPr>
      </a:lvl2pPr>
      <a:lvl3pPr marL="900113" indent="-25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0">
          <a:solidFill>
            <a:schemeClr val="tx1"/>
          </a:solidFill>
          <a:latin typeface="Calibri" pitchFamily="34" charset="0"/>
        </a:defRPr>
      </a:lvl3pPr>
      <a:lvl4pPr marL="1071563" indent="-17145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umimoji="1" b="0">
          <a:solidFill>
            <a:schemeClr val="tx1"/>
          </a:solidFill>
          <a:latin typeface="Calibri" pitchFamily="34" charset="0"/>
        </a:defRPr>
      </a:lvl4pPr>
      <a:lvl5pPr marL="1257300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800" b="0">
          <a:solidFill>
            <a:schemeClr val="tx1"/>
          </a:solidFill>
          <a:latin typeface="Calibri" pitchFamily="34" charset="0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Microformat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.facebook.com/l.php?u=http://www.jetpress.org/volume1/moravec.pdf&amp;h=ATNU2uW0bJiwVQsATEIqQTB2AKE4_z3ZNIIdexe8M_DsE9Id0A4aVCHsKc0YgzM_dJF1QALAPwWq9_BF_hT2yQplRZvtC-se6rKAcbNRYvj6QykgdEJHeyRdtc-JQmG4_jqM79ekqeO2R40IQ83H7xb-z2jNy6mM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3TWg80Jw8_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OelvQtWhfKf-rM&amp;tbnid=yGlOb-4Pr2bGbM:&amp;ved=0CAUQjRw&amp;url=http://google.wikia.com/wiki/File:Google_Translate_iOS_logo.png&amp;ei=V646Uo7ANKap0QXw-oCIDg&amp;psig=AFQjCNG8kWaSWhJ6tgc1hwx-SmpEbj28zg&amp;ust=1379663650627042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google.com/url?sa=i&amp;rct=j&amp;q=&amp;esrc=s&amp;frm=1&amp;source=images&amp;cd=&amp;cad=rja&amp;docid=b910v2oAXwAvYM&amp;tbnid=vHDdipEjrrlfYM:&amp;ved=0CAUQjRw&amp;url=http://www.prwatch.org/spin/2011/11/11160/apples-new-iphone-4s-opposes-abortion&amp;ei=bq86UvaxBq3y0gWgl4DYDA&amp;psig=AFQjCNG7YW8SAUyZKpBmEKPvnXlg96mSVA&amp;ust=1379664068063068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oogle.com/url?sa=i&amp;rct=j&amp;q=&amp;esrc=s&amp;frm=1&amp;source=images&amp;cd=&amp;cad=rja&amp;docid=41ZDnfJp2vKJUM&amp;tbnid=BT2lfNiNVBUt2M:&amp;ved=0CAUQjRw&amp;url=http://mentalfloss.com/article/51543/what-ibm-watson-7-videos-jeopardy-era&amp;ei=cqw6UuqgDsTlswaR24HwCg&amp;psig=AFQjCNG_n1579zOxVRvU9rrZl0Y7l72Brg&amp;ust=1379663111274137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://www.google.com/url?sa=i&amp;rct=j&amp;q=&amp;esrc=s&amp;frm=1&amp;source=images&amp;cd=&amp;cad=rja&amp;docid=EkAbALVOGSGkLM&amp;tbnid=lG0Y6aUdoOCIeM:&amp;ved=0CAUQjRw&amp;url=http://reliablesoftwares.com/blog/2013/02/20/google-now-your-personal-assistant/google-now-logo/&amp;ei=3sI6UuTtMrGa0QXm94DwDw&amp;psig=AFQjCNHMjGCpG46L6gl6i3C_K-CC5hmmrg&amp;ust=1379669077546274" TargetMode="External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m8iUjzgPTg" TargetMode="External"/><Relationship Id="rId2" Type="http://schemas.openxmlformats.org/officeDocument/2006/relationships/hyperlink" Target="http://www.aaai.org/Magazine/Watson/watson.php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hyperlink" Target="http://googleblog.blogspot.com/2011/02/introducing-google-translate-app-for.html" TargetMode="External"/><Relationship Id="rId4" Type="http://schemas.openxmlformats.org/officeDocument/2006/relationships/hyperlink" Target="http://www.youtube.com/watch?v=dr7IxQeXr7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FmGNwMyFCqo" TargetMode="External"/><Relationship Id="rId1" Type="http://schemas.openxmlformats.org/officeDocument/2006/relationships/video" Target="https://www.youtube.com/embed/m3u-1yttrVw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learning.di.unipi.it/course/view.php?id=180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alphagomovie.com/" TargetMode="Externa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varianceexplained.org/r/ds-ml-ai/" TargetMode="Externa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" TargetMode="External"/><Relationship Id="rId2" Type="http://schemas.openxmlformats.org/officeDocument/2006/relationships/hyperlink" Target="http://tanl.di.unipi.it/it/" TargetMode="Externa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research.blogspot.com/2015/06/a-multilingual-corpus-of-automatically.html" TargetMode="External"/><Relationship Id="rId7" Type="http://schemas.openxmlformats.org/officeDocument/2006/relationships/hyperlink" Target="http://googleresearch.blogspot.com/2015/11/computer-respond-to-this-email.html" TargetMode="External"/><Relationship Id="rId2" Type="http://schemas.openxmlformats.org/officeDocument/2006/relationships/hyperlink" Target="http://googleresearch.blogspot.com/2013/12/free-language-lessons-for-computers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googleresearch.blogspot.com/2014/04/a-billion-words-because-todays-language.html" TargetMode="External"/><Relationship Id="rId5" Type="http://schemas.openxmlformats.org/officeDocument/2006/relationships/hyperlink" Target="http://googleresearch.blogspot.com/2014/08/teaching-machines-to-read-between-lines.html" TargetMode="External"/><Relationship Id="rId4" Type="http://schemas.openxmlformats.org/officeDocument/2006/relationships/hyperlink" Target="http://googleresearch.blogspot.com/2014/11/a-picture-is-worth-thousand-coherent.html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as.edu/ideas/2017/machine-learning-lecun" TargetMode="Externa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tanl.di.unipi.it/embeddings/" TargetMode="Externa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tanl.di.unipi.it/it/" TargetMode="Externa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>
                <a:effectLst/>
              </a:rPr>
              <a:t>Human Language Technologies</a:t>
            </a: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Giuseppe Attardi</a:t>
            </a:r>
          </a:p>
          <a:p>
            <a:pPr>
              <a:defRPr/>
            </a:pPr>
            <a:r>
              <a:rPr lang="en-US" sz="2400" i="1" dirty="0" err="1">
                <a:latin typeface="+mj-lt"/>
              </a:rPr>
              <a:t>Dipartimento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di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Informatica</a:t>
            </a:r>
            <a:endParaRPr lang="en-US" sz="2400" i="1" dirty="0">
              <a:latin typeface="+mj-lt"/>
            </a:endParaRPr>
          </a:p>
          <a:p>
            <a:pPr>
              <a:defRPr/>
            </a:pPr>
            <a:r>
              <a:rPr lang="en-US" sz="2400" i="1" dirty="0" err="1">
                <a:latin typeface="+mj-lt"/>
              </a:rPr>
              <a:t>Università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di</a:t>
            </a:r>
            <a:r>
              <a:rPr lang="en-US" sz="2400" i="1" dirty="0">
                <a:latin typeface="+mj-lt"/>
              </a:rPr>
              <a:t> Pisa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B1947-6967-4791-914F-12ECC53166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9855" y="6240072"/>
            <a:ext cx="10260013" cy="33813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9115642" y="115887"/>
            <a:ext cx="1090181" cy="1256502"/>
            <a:chOff x="419" y="2976"/>
            <a:chExt cx="959" cy="1057"/>
          </a:xfrm>
        </p:grpSpPr>
        <p:pic>
          <p:nvPicPr>
            <p:cNvPr id="3077" name="Picture 7" descr="cherubin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" y="2976"/>
              <a:ext cx="82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8" name="Text Box 8"/>
            <p:cNvSpPr txBox="1">
              <a:spLocks noChangeArrowheads="1"/>
            </p:cNvSpPr>
            <p:nvPr/>
          </p:nvSpPr>
          <p:spPr bwMode="auto">
            <a:xfrm>
              <a:off x="419" y="3839"/>
              <a:ext cx="9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900">
                  <a:solidFill>
                    <a:srgbClr val="006699"/>
                  </a:solidFill>
                  <a:latin typeface="Palatino Linotype" pitchFamily="18" charset="0"/>
                </a:rPr>
                <a:t>Università di Pisa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pPr>
              <a:defRPr/>
            </a:pPr>
            <a:r>
              <a:rPr lang="en-US" dirty="0"/>
              <a:t>About the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Assumes some skills…</a:t>
            </a:r>
          </a:p>
          <a:p>
            <a:pPr lvl="1">
              <a:defRPr/>
            </a:pPr>
            <a:r>
              <a:rPr lang="en-US" dirty="0"/>
              <a:t>basic linear algebra, probability, and statistics</a:t>
            </a:r>
          </a:p>
          <a:p>
            <a:pPr lvl="1">
              <a:defRPr/>
            </a:pPr>
            <a:r>
              <a:rPr lang="en-US" dirty="0"/>
              <a:t>decent programming skills</a:t>
            </a:r>
          </a:p>
          <a:p>
            <a:pPr lvl="1">
              <a:defRPr/>
            </a:pPr>
            <a:r>
              <a:rPr lang="en-US" dirty="0"/>
              <a:t>willingness to learn missing knowledge</a:t>
            </a:r>
          </a:p>
          <a:p>
            <a:pPr>
              <a:defRPr/>
            </a:pPr>
            <a:r>
              <a:rPr lang="en-US" dirty="0"/>
              <a:t>Teaches key theory and methods for Statistical NLP</a:t>
            </a:r>
            <a:endParaRPr lang="fr-FR" dirty="0"/>
          </a:p>
          <a:p>
            <a:pPr lvl="1">
              <a:defRPr/>
            </a:pPr>
            <a:r>
              <a:rPr lang="en-US" dirty="0"/>
              <a:t>Useful for building practical, robust systems capable of interpreting human language</a:t>
            </a:r>
          </a:p>
          <a:p>
            <a:pPr>
              <a:defRPr/>
            </a:pPr>
            <a:r>
              <a:rPr lang="en-US" dirty="0"/>
              <a:t>Experimental approach:</a:t>
            </a:r>
          </a:p>
          <a:p>
            <a:pPr lvl="1">
              <a:defRPr/>
            </a:pPr>
            <a:r>
              <a:rPr lang="en-US" dirty="0"/>
              <a:t>Lots of problem-based learning</a:t>
            </a:r>
          </a:p>
          <a:p>
            <a:pPr lvl="1">
              <a:defRPr/>
            </a:pPr>
            <a:r>
              <a:rPr lang="en-US" dirty="0"/>
              <a:t>Often practical issues are as important as theoretical niceties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8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pPr>
              <a:defRPr/>
            </a:pPr>
            <a:r>
              <a:rPr lang="en-US" dirty="0"/>
              <a:t>Experimental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Formulate Hypothesis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Implement Technique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Train and Test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Apply Evaluation Metric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If not improved:</a:t>
            </a:r>
          </a:p>
          <a:p>
            <a:pPr marL="914400" lvl="1" indent="-514350">
              <a:buFont typeface="+mj-lt"/>
              <a:buAutoNum type="arabicPeriod"/>
              <a:defRPr/>
            </a:pPr>
            <a:r>
              <a:rPr lang="en-US" dirty="0"/>
              <a:t>Perform error analysis</a:t>
            </a:r>
          </a:p>
          <a:p>
            <a:pPr marL="914400" lvl="1" indent="-514350">
              <a:buFont typeface="+mj-lt"/>
              <a:buAutoNum type="arabicPeriod"/>
              <a:defRPr/>
            </a:pPr>
            <a:r>
              <a:rPr lang="en-US" dirty="0"/>
              <a:t>Revise Hypothesis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302666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Introduction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History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Present and Future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NL Processing and Human Interactions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Statistical Methods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Language Model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Hidden Markov Model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Viterbi Algorithm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Generative vs Discriminative Models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Linguistic Essentials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Words, Lemmas, Part of Speech and Morphology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Collocations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Word Sense Disambiguation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Word Embeddings</a:t>
            </a:r>
            <a:endParaRPr lang="en-US" dirty="0"/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EBB64-1BC3-EF48-9C5F-1F2A08B0007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Preprocessing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Encoding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Regular Expressions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Segmentation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Tokenization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Normalization</a:t>
            </a:r>
          </a:p>
          <a:p>
            <a:r>
              <a:rPr lang="en-US" dirty="0">
                <a:effectLst/>
              </a:rPr>
              <a:t>Lexical semantics</a:t>
            </a:r>
          </a:p>
          <a:p>
            <a:pPr lvl="1"/>
            <a:r>
              <a:rPr lang="en-US" dirty="0"/>
              <a:t>Collocations</a:t>
            </a:r>
          </a:p>
          <a:p>
            <a:pPr lvl="1"/>
            <a:r>
              <a:rPr lang="en-US" dirty="0"/>
              <a:t>Corpora</a:t>
            </a:r>
          </a:p>
          <a:p>
            <a:pPr lvl="1"/>
            <a:r>
              <a:rPr lang="en-US" dirty="0"/>
              <a:t>Thesauri</a:t>
            </a:r>
          </a:p>
          <a:p>
            <a:pPr lvl="1"/>
            <a:r>
              <a:rPr lang="en-US" dirty="0"/>
              <a:t>Gazetteers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7161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6E69-0F9A-9946-8E5C-94818D56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Distributional Semantics</a:t>
            </a:r>
          </a:p>
          <a:p>
            <a:pPr lvl="1"/>
            <a:r>
              <a:rPr lang="en-US" dirty="0">
                <a:effectLst/>
              </a:rPr>
              <a:t>Word </a:t>
            </a:r>
            <a:r>
              <a:rPr lang="en-US" dirty="0" err="1">
                <a:effectLst/>
              </a:rPr>
              <a:t>embeddings</a:t>
            </a:r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Character </a:t>
            </a:r>
            <a:r>
              <a:rPr lang="en-US" dirty="0" err="1">
                <a:effectLst/>
              </a:rPr>
              <a:t>embeddings</a:t>
            </a:r>
            <a:endParaRPr lang="en-US" dirty="0">
              <a:effectLst/>
            </a:endParaRPr>
          </a:p>
          <a:p>
            <a:pPr lvl="1"/>
            <a:r>
              <a:rPr lang="en-US" dirty="0"/>
              <a:t>Neural Language Models</a:t>
            </a:r>
            <a:endParaRPr lang="en-US" dirty="0">
              <a:effectLst/>
            </a:endParaRPr>
          </a:p>
          <a:p>
            <a:r>
              <a:rPr lang="en-US" dirty="0"/>
              <a:t>Classification</a:t>
            </a:r>
          </a:p>
          <a:p>
            <a:pPr lvl="1"/>
            <a:r>
              <a:rPr lang="en-US" dirty="0"/>
              <a:t>Perceptron</a:t>
            </a:r>
          </a:p>
          <a:p>
            <a:pPr lvl="1"/>
            <a:r>
              <a:rPr lang="en-US" dirty="0"/>
              <a:t>SVM</a:t>
            </a:r>
          </a:p>
          <a:p>
            <a:pPr lvl="1"/>
            <a:r>
              <a:rPr lang="en-US" dirty="0"/>
              <a:t>Applications: spam, phishing, fake news detection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66B9A-DD3B-964B-887F-EDEA4EBB543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Tagging</a:t>
            </a:r>
          </a:p>
          <a:p>
            <a:pPr lvl="1"/>
            <a:r>
              <a:rPr lang="en-US" dirty="0"/>
              <a:t>Part of Speech</a:t>
            </a:r>
          </a:p>
          <a:p>
            <a:pPr lvl="1"/>
            <a:r>
              <a:rPr lang="en-US" dirty="0"/>
              <a:t>Named Entity</a:t>
            </a:r>
          </a:p>
          <a:p>
            <a:r>
              <a:rPr lang="en-US" dirty="0"/>
              <a:t>Sentence Structure</a:t>
            </a:r>
          </a:p>
          <a:p>
            <a:pPr lvl="1"/>
            <a:r>
              <a:rPr lang="en-US" dirty="0"/>
              <a:t>Constituency Parsing</a:t>
            </a:r>
          </a:p>
          <a:p>
            <a:pPr lvl="1"/>
            <a:r>
              <a:rPr lang="en-US" dirty="0"/>
              <a:t>Dependency Parsing</a:t>
            </a:r>
          </a:p>
          <a:p>
            <a:r>
              <a:rPr lang="en-US" dirty="0"/>
              <a:t>Semantic Analysis</a:t>
            </a:r>
          </a:p>
          <a:p>
            <a:pPr lvl="1"/>
            <a:r>
              <a:rPr lang="en-US" dirty="0"/>
              <a:t>Semantic Role Labeling</a:t>
            </a:r>
          </a:p>
          <a:p>
            <a:pPr lvl="1"/>
            <a:r>
              <a:rPr lang="en-US" dirty="0"/>
              <a:t>Coreference resolution</a:t>
            </a:r>
          </a:p>
          <a:p>
            <a:r>
              <a:rPr lang="en-US" dirty="0"/>
              <a:t>Statistical Machine Translation</a:t>
            </a:r>
          </a:p>
          <a:p>
            <a:pPr lvl="1"/>
            <a:r>
              <a:rPr lang="en-US" dirty="0"/>
              <a:t>Phrase-Based Models</a:t>
            </a:r>
          </a:p>
          <a:p>
            <a:pPr lvl="1"/>
            <a:r>
              <a:rPr lang="en-US" dirty="0"/>
              <a:t>Neural Network Models</a:t>
            </a:r>
          </a:p>
          <a:p>
            <a:pPr lvl="1"/>
            <a:r>
              <a:rPr lang="en-US" dirty="0"/>
              <a:t>Evaluation metrics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35179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4803650" cy="52942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Deep Learning</a:t>
            </a:r>
          </a:p>
          <a:p>
            <a:pPr lvl="1"/>
            <a:r>
              <a:rPr lang="en-US" dirty="0"/>
              <a:t>MLP, CNN, RNN, LSTM</a:t>
            </a:r>
          </a:p>
          <a:p>
            <a:r>
              <a:rPr lang="en-US" dirty="0"/>
              <a:t>Libraries</a:t>
            </a:r>
          </a:p>
          <a:p>
            <a:pPr lvl="1"/>
            <a:r>
              <a:rPr lang="en-US" dirty="0"/>
              <a:t>NLTK</a:t>
            </a:r>
          </a:p>
          <a:p>
            <a:pPr lvl="1"/>
            <a:r>
              <a:rPr lang="en-US" dirty="0" err="1"/>
              <a:t>Tensorflow</a:t>
            </a:r>
            <a:endParaRPr lang="en-US" dirty="0"/>
          </a:p>
          <a:p>
            <a:pPr lvl="1"/>
            <a:r>
              <a:rPr lang="en-US" dirty="0" err="1"/>
              <a:t>Keras</a:t>
            </a:r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Entity Linking</a:t>
            </a:r>
          </a:p>
          <a:p>
            <a:pPr lvl="1"/>
            <a:r>
              <a:rPr lang="en-US" dirty="0"/>
              <a:t>Semantic Search</a:t>
            </a:r>
          </a:p>
          <a:p>
            <a:pPr lvl="1"/>
            <a:r>
              <a:rPr lang="en-US" dirty="0"/>
              <a:t>Question Answering</a:t>
            </a:r>
          </a:p>
          <a:p>
            <a:pPr lvl="1"/>
            <a:r>
              <a:rPr lang="en-US" dirty="0"/>
              <a:t>Language Inference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3257AD-0665-41DB-8803-EAC72AB1407F}"/>
              </a:ext>
            </a:extLst>
          </p:cNvPr>
          <p:cNvSpPr txBox="1">
            <a:spLocks/>
          </p:cNvSpPr>
          <p:nvPr/>
        </p:nvSpPr>
        <p:spPr bwMode="auto">
          <a:xfrm>
            <a:off x="6864100" y="1244158"/>
            <a:ext cx="4577490" cy="548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57188" marR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 kumimoji="1" sz="2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628650" marR="0" indent="-2714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kumimoji="1" sz="2200" b="0">
                <a:solidFill>
                  <a:schemeClr val="tx1"/>
                </a:solidFill>
                <a:latin typeface="Calibri" pitchFamily="34" charset="0"/>
              </a:defRPr>
            </a:lvl2pPr>
            <a:lvl3pPr marL="900113" marR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kumimoji="1" sz="2000" b="0">
                <a:solidFill>
                  <a:schemeClr val="tx1"/>
                </a:solidFill>
                <a:latin typeface="Calibri" pitchFamily="34" charset="0"/>
              </a:defRPr>
            </a:lvl3pPr>
            <a:lvl4pPr marL="1071563" marR="0" indent="-1714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kumimoji="1" sz="1800" b="0">
                <a:solidFill>
                  <a:schemeClr val="tx1"/>
                </a:solidFill>
                <a:latin typeface="Calibri" pitchFamily="34" charset="0"/>
              </a:defRPr>
            </a:lvl4pPr>
            <a:lvl5pPr marL="1257300" marR="0" indent="-185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kumimoji="1" sz="1800" b="0">
                <a:solidFill>
                  <a:schemeClr val="tx1"/>
                </a:solidFill>
                <a:latin typeface="Calibri" pitchFamily="34" charset="0"/>
              </a:defRPr>
            </a:lvl5pPr>
            <a:lvl6pPr marL="141446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6pPr>
            <a:lvl7pPr marL="16716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7pPr>
            <a:lvl8pPr marL="19288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8pPr>
            <a:lvl9pPr marL="21859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>
                <a:effectLst/>
              </a:rPr>
              <a:t>Opinion Mining</a:t>
            </a:r>
          </a:p>
          <a:p>
            <a:pPr lvl="1"/>
            <a:r>
              <a:rPr lang="en-US"/>
              <a:t>Introduction to sentiment analysis</a:t>
            </a:r>
          </a:p>
          <a:p>
            <a:pPr lvl="1"/>
            <a:r>
              <a:rPr lang="en-US"/>
              <a:t>Sentiment classification</a:t>
            </a:r>
          </a:p>
          <a:p>
            <a:pPr lvl="1"/>
            <a:r>
              <a:rPr lang="en-US"/>
              <a:t>Lexical resources for sentiment analysis</a:t>
            </a:r>
          </a:p>
          <a:p>
            <a:r>
              <a:rPr lang="en-US">
                <a:effectLst/>
              </a:rPr>
              <a:t>Question answering</a:t>
            </a:r>
          </a:p>
          <a:p>
            <a:pPr lvl="1"/>
            <a:r>
              <a:rPr lang="en-US"/>
              <a:t>Language inference</a:t>
            </a:r>
          </a:p>
          <a:p>
            <a:pPr lvl="1"/>
            <a:r>
              <a:rPr lang="en-US"/>
              <a:t>Dialogic interfaces (chatbots)</a:t>
            </a:r>
            <a:endParaRPr lang="en-US" kern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0880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pPr>
              <a:defRPr/>
            </a:pPr>
            <a:r>
              <a:rPr lang="en-US" dirty="0"/>
              <a:t>Motivations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6339850" cy="52942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Language is the most </a:t>
            </a:r>
            <a:r>
              <a:rPr lang="en-US" dirty="0">
                <a:solidFill>
                  <a:srgbClr val="C00000"/>
                </a:solidFill>
              </a:rPr>
              <a:t>distinctive feature of human intelligence</a:t>
            </a:r>
          </a:p>
          <a:p>
            <a:pPr lvl="1">
              <a:defRPr/>
            </a:pPr>
            <a:r>
              <a:rPr lang="en-US" dirty="0"/>
              <a:t>Orangutan’s intelligence:</a:t>
            </a:r>
          </a:p>
          <a:p>
            <a:pPr lvl="2">
              <a:defRPr/>
            </a:pPr>
            <a:r>
              <a:rPr lang="en-US" dirty="0"/>
              <a:t>vision, use of tools, making plans, but they lack language to express </a:t>
            </a:r>
            <a:r>
              <a:rPr lang="en-US"/>
              <a:t>and to communicate</a:t>
            </a:r>
            <a:endParaRPr lang="en-US" dirty="0"/>
          </a:p>
          <a:p>
            <a:pPr>
              <a:defRPr/>
            </a:pPr>
            <a:r>
              <a:rPr lang="en-US" dirty="0"/>
              <a:t>Language </a:t>
            </a:r>
            <a:r>
              <a:rPr lang="en-US" dirty="0">
                <a:solidFill>
                  <a:srgbClr val="C00000"/>
                </a:solidFill>
              </a:rPr>
              <a:t>shapes thought</a:t>
            </a:r>
          </a:p>
          <a:p>
            <a:pPr>
              <a:defRPr/>
            </a:pPr>
            <a:r>
              <a:rPr lang="en-US" dirty="0"/>
              <a:t>Emulating language capabilities is a </a:t>
            </a:r>
            <a:r>
              <a:rPr lang="en-US" dirty="0">
                <a:solidFill>
                  <a:srgbClr val="C00000"/>
                </a:solidFill>
              </a:rPr>
              <a:t>scientific challenge</a:t>
            </a: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Keystone</a:t>
            </a:r>
            <a:r>
              <a:rPr lang="en-US" dirty="0"/>
              <a:t> for intelligent systems (see Turing test)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6E6FD-1C1A-F648-A9A1-F3101F5FE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498" y="1239919"/>
            <a:ext cx="3450877" cy="23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8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Structured vs Unstructured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/>
              </a:rPr>
              <a:t>85%</a:t>
            </a:r>
            <a:r>
              <a:rPr lang="en-US" dirty="0">
                <a:effectLst/>
              </a:rPr>
              <a:t> of business-relevant information originates in unstructured form, primarily text, according to </a:t>
            </a:r>
            <a:r>
              <a:rPr lang="en-US" dirty="0" err="1">
                <a:effectLst/>
              </a:rPr>
              <a:t>Anant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Jhingran</a:t>
            </a:r>
            <a:r>
              <a:rPr lang="en-US" dirty="0">
                <a:effectLst/>
              </a:rPr>
              <a:t> of IBM Research.</a:t>
            </a:r>
          </a:p>
          <a:p>
            <a:r>
              <a:rPr lang="en-US" dirty="0">
                <a:effectLst/>
              </a:rPr>
              <a:t>Information is mostly communicated by reading or writing e-mails, reports, or articles and the like, in conversations, or by listening/watching media</a:t>
            </a:r>
          </a:p>
          <a:p>
            <a:r>
              <a:rPr lang="en-US" dirty="0">
                <a:effectLst/>
              </a:rPr>
              <a:t>Attempts to turn text into structured (HTML) or </a:t>
            </a:r>
            <a:r>
              <a:rPr lang="en-US" dirty="0">
                <a:effectLst/>
                <a:hlinkClick r:id="rId2"/>
              </a:rPr>
              <a:t>microformat </a:t>
            </a:r>
            <a:r>
              <a:rPr lang="en-US" dirty="0">
                <a:effectLst/>
              </a:rPr>
              <a:t>only scratch the surface</a:t>
            </a:r>
          </a:p>
          <a:p>
            <a:r>
              <a:rPr lang="en-US" dirty="0">
                <a:effectLst/>
              </a:rPr>
              <a:t>Problems:</a:t>
            </a:r>
          </a:p>
          <a:p>
            <a:pPr lvl="1"/>
            <a:r>
              <a:rPr lang="en-US" dirty="0"/>
              <a:t>Requires universal agreed ontologies</a:t>
            </a:r>
          </a:p>
          <a:p>
            <a:pPr lvl="1"/>
            <a:r>
              <a:rPr lang="en-US" dirty="0">
                <a:effectLst/>
              </a:rPr>
              <a:t>Additional effort</a:t>
            </a:r>
          </a:p>
          <a:p>
            <a:r>
              <a:rPr lang="en-US" dirty="0">
                <a:effectLst/>
              </a:rPr>
              <a:t>Entity linking attempts to provide a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38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Human Language Technology</a:t>
            </a:r>
            <a:br>
              <a:rPr lang="en-US" dirty="0"/>
            </a:br>
            <a:r>
              <a:rPr lang="en-US" dirty="0"/>
              <a:t>State of the 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68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Early history of NLP: 1950s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Early NLP (Machine Translation) on machines less powerful than pocket calculators</a:t>
            </a:r>
          </a:p>
          <a:p>
            <a:r>
              <a:rPr lang="en-US" dirty="0"/>
              <a:t>Foundational work on automata, formal languages, probabilities, and information theory</a:t>
            </a:r>
          </a:p>
          <a:p>
            <a:r>
              <a:rPr lang="en-US" dirty="0"/>
              <a:t>First speech systems (Davis et al., Bell Labs)</a:t>
            </a:r>
          </a:p>
          <a:p>
            <a:r>
              <a:rPr lang="en-US" dirty="0"/>
              <a:t>MT heavily funded by military – a lot of it was just word substitution programs but there were a few seeds of later successes, e.g., trigrams</a:t>
            </a:r>
          </a:p>
          <a:p>
            <a:r>
              <a:rPr lang="en-US" dirty="0"/>
              <a:t>Little understanding of natural language syntax, semantics, pragmatics</a:t>
            </a:r>
          </a:p>
          <a:p>
            <a:r>
              <a:rPr lang="en-US" dirty="0"/>
              <a:t>Problem soon appeared </a:t>
            </a:r>
            <a:r>
              <a:rPr lang="en-US" dirty="0">
                <a:solidFill>
                  <a:srgbClr val="FF0000"/>
                </a:solidFill>
              </a:rPr>
              <a:t>intractable</a:t>
            </a:r>
          </a:p>
          <a:p>
            <a:r>
              <a:rPr lang="en-US" dirty="0">
                <a:solidFill>
                  <a:srgbClr val="FF0000"/>
                </a:solidFill>
              </a:rPr>
              <a:t>AI Winter</a:t>
            </a:r>
            <a:r>
              <a:rPr lang="en-US" dirty="0"/>
              <a:t>: discipline mostly neglected</a:t>
            </a:r>
          </a:p>
        </p:txBody>
      </p:sp>
    </p:spTree>
    <p:extLst>
      <p:ext uri="{BB962C8B-B14F-4D97-AF65-F5344CB8AC3E}">
        <p14:creationId xmlns:p14="http://schemas.microsoft.com/office/powerpoint/2010/main" val="108369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72075" y="1278320"/>
            <a:ext cx="4826000" cy="5255830"/>
          </a:xfrm>
        </p:spPr>
        <p:txBody>
          <a:bodyPr/>
          <a:lstStyle/>
          <a:p>
            <a:r>
              <a:rPr lang="en-US" dirty="0">
                <a:hlinkClick r:id="rId2"/>
              </a:rPr>
              <a:t>Hans Moravec</a:t>
            </a:r>
            <a:r>
              <a:rPr lang="en-US" dirty="0"/>
              <a:t> in 1978 was saying that it was impossible to achieve AI because of insufficient computing power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9</a:t>
            </a:r>
            <a:r>
              <a:rPr lang="en-US" dirty="0"/>
              <a:t> increase required</a:t>
            </a:r>
          </a:p>
          <a:p>
            <a:pPr lvl="1"/>
            <a:r>
              <a:rPr lang="en-US" dirty="0"/>
              <a:t>expected to be available by 40 years, i.e. in 2018!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00DF0-1975-4A38-924E-775214AEB72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574801" y="1278320"/>
            <a:ext cx="4826000" cy="5255830"/>
          </a:xfrm>
        </p:spPr>
        <p:txBody>
          <a:bodyPr/>
          <a:lstStyle/>
          <a:p>
            <a:r>
              <a:rPr lang="en-US" dirty="0"/>
              <a:t>‘90s: introduction of statistical methods</a:t>
            </a:r>
          </a:p>
          <a:p>
            <a:r>
              <a:rPr lang="en-US" dirty="0"/>
              <a:t>Challenges: NIST (speech, </a:t>
            </a:r>
            <a:r>
              <a:rPr lang="en-US" dirty="0" err="1"/>
              <a:t>Trec</a:t>
            </a:r>
            <a:r>
              <a:rPr lang="en-US" dirty="0"/>
              <a:t>, MT), Netflix, DARPA Grand Challenge</a:t>
            </a:r>
          </a:p>
          <a:p>
            <a:r>
              <a:rPr lang="en-US" dirty="0"/>
              <a:t>2012: Deep Learning</a:t>
            </a:r>
          </a:p>
          <a:p>
            <a:r>
              <a:rPr lang="en-US" dirty="0"/>
              <a:t>2016: Neural Machine Translation</a:t>
            </a:r>
          </a:p>
          <a:p>
            <a:r>
              <a:rPr lang="en-US" dirty="0"/>
              <a:t>2019: Attention is all you need</a:t>
            </a:r>
          </a:p>
        </p:txBody>
      </p:sp>
    </p:spTree>
    <p:extLst>
      <p:ext uri="{BB962C8B-B14F-4D97-AF65-F5344CB8AC3E}">
        <p14:creationId xmlns:p14="http://schemas.microsoft.com/office/powerpoint/2010/main" val="78905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latin typeface="Tw Cen MT Condensed" panose="020B0606020104020203" pitchFamily="34" charset="0"/>
                <a:ea typeface="ＭＳ Ｐゴシック" pitchFamily="2" charset="-128"/>
              </a:rPr>
              <a:t>Instructor</a:t>
            </a:r>
          </a:p>
        </p:txBody>
      </p:sp>
      <p:pic>
        <p:nvPicPr>
          <p:cNvPr id="7171" name="Content Placeholder 4" descr="Beppe0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2364" y="1698625"/>
            <a:ext cx="1336675" cy="1773238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41788" y="1992314"/>
            <a:ext cx="4735512" cy="1501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Giuseppe Attardi</a:t>
            </a:r>
          </a:p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Office: 292</a:t>
            </a:r>
          </a:p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mail: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attardi@di.unipi.it</a:t>
            </a: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web: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www.di.unipi.it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attardi</a:t>
            </a: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74" name="AutoShape 6" descr="data:image/jpeg;base64,/9j/4AAQSkZJRgABAQAAAQABAAD/2wCEAAkGBxQHBhUTEhQWFhUWFx8VGRcYFhsXHhkfJR8XHCAdHh8aKCggGB0mHR8XJjEhJSksLi4vIx80ODMsNygtLiwBCgoKDgwNGg8PGzQkHyU4LTQ3NCw0NDcsLDcsKyw0NTQ3NCw0NCs0LCs0NCw0NCssNCwsKzUsLCs3LDQuKywrK//AABEIAFAAUAMBIgACEQEDEQH/xAAcAAABBAMBAAAAAAAAAAAAAAAGAwQFBwACCAH/xAA4EAABAgQDAwoFAgcAAAAAAAABAgMABAURBhIhMUFRBxMiMmFxgZGhwRRCUrHRFeEjM0NicoLx/8QAGQEAAgMBAAAAAAAAAAAAAAAAAwQAAQIF/8QAHxEAAwACAgIDAAAAAAAAAAAAAAECAxESMSFBBFFx/9oADAMBAAIRAxEAPwCjgI9AhVtPRhZpjMBFbINcsSMhSTNy5XewBtDmWpoEspa9g0A4mEVTam9AbcANn/YrZej1FOQlRBuo7h+/GGkxJlB3iFmXDa99d198JvOl1RUSIhBotGURpDhRBHGECLGNGTyMMZGRCwuGEnU6KKU6X1Un8xKSuCjk1eZ0P1j2Ji5KfgaVqNObdSTZbSSPQ3h+nAzLd8qiNltIy0aTKMxFh402TaIcSsKWU9Enba43b9YZMYFmZkKUUka22evdF149wcJjCT3NqOdsc6iw16OtvEXgcY5RGKdTm8yHFKKEqVlTom/HxgGV1OtDOGYvboD2uTdTLGddzoTbZ3RCVOi/prOVQN1DhB9jvHblOpzBaQP46StKjw0tfgdYBkMVCrTtiC4bXJGqQO/YIxjd90/ATNONLjK8gYB0oUW6knqesTFSpvNVJBSNupF7ajt3RHVqX+HnyCnKSAop4X3Q2nsRc6GpcH0iNSvsEaRkWZOvuTqY+JwVKm1rNhPlpBJAPyOvc7gpAv1FqT3a3g4iFnihmEAE5QmGZpTTiAQNR8t0nUA222iwIFcbyxbDcwkX5u6VD+07D4K+5gOeW52vQz8a1N6fTKp5WCy23LgFIUApATwFxDBOPFow6GyghYTk22FofYvklTcuXH1tjNqkrXv7EpHhtiuVOBtwjOFA6aA29YDEqpWxjNVY7dL2LCaUsFQ2jZEJMPKmHSpRuTvickEBx7LutaGE/RnJNegzp+pIv58DDUr6OfdJeGRu+MtHpFjGydkWZOjOQmYzSEy39LiVeYP4i0o575L8SihTczfXM3ca703/ADF1U7EbNQmlIbWFEISuw1te8WTZNQ2nXkNskLsQdLbb9loZTFQUsdHojjtP4EQkkk1Kptr1yJClX7QQke/lEJsCMWUt6mOq5qXDzd8yAQFFF9bWMU7UX1TM2orTlVmuRa1uy26Om6zMp/WEsq+dorH+qgD90+sVDX8PhWIXL/OrN3CFFSi2h/g8sJpgNT3cjo74IaQ8t95zKDlSLk8ANII5LBrU5iDm0CyUpKvEWg8GGmKRhl8DKnM0cyibW0PvaG8OTxtCHycL5cWCTGCm5ijIcfRnUddljY7Bp2RC1PkxQqWKmlKbXuQemPHeItHDronsLsKt/TA2W1AA9vWMfQEMknYBcwXafYHi10czys0Wl3EX9yJSBZwyXlkEvquOISAQPcxz9Ly63eolR7gTHT+BJQ07CrDatFIQhR3bRf3MBD8WlvQ9xU98JSlkbSLCF8Nt/D0NpNtQgE+NzEdjZ4O0hVj1TYxKhXNUlPHIPtEKK05ZKi5TKtJPsqspPOp7/wCXoew6wvRnm8XPsPt7tHEX6qtDY8RwO+Inlq6VKl1cFqT5p/aK5pldeoLxXLryFxvIru9jt1geTErW/YxgzvH+Fu0OppmeUF1prqNNquRvUSL99tnnBlV2EvSZCwFZUldiLi41B14WineRw3xKvtZvr/kIuKttlVEey9YtlI7z0R943MqFpAclu6dM1ww85M4dacetnWgKNhYai+zdpaGGJ2uep6mwrKFdZWzKkdYnwiQq8+KRKtNDrGzYHkIH63MCpVb4bUobAcdA+Y36KPE/aNbMNH//2Q=="/>
          <p:cNvSpPr>
            <a:spLocks noChangeAspect="1" noChangeArrowheads="1"/>
          </p:cNvSpPr>
          <p:nvPr/>
        </p:nvSpPr>
        <p:spPr bwMode="auto">
          <a:xfrm>
            <a:off x="14859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08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878027" y="4724401"/>
            <a:ext cx="3411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 b="1"/>
              <a:t>…and bad airline food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174" y="-17009"/>
            <a:ext cx="8903828" cy="7837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2001 a space Odyssey: 40 years later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929883" y="1747839"/>
            <a:ext cx="8198367" cy="2135187"/>
            <a:chOff x="4922" y="1793867"/>
            <a:chExt cx="8198164" cy="2134317"/>
          </a:xfrm>
        </p:grpSpPr>
        <p:sp>
          <p:nvSpPr>
            <p:cNvPr id="7191" name="TextBox 7"/>
            <p:cNvSpPr txBox="1">
              <a:spLocks noChangeArrowheads="1"/>
            </p:cNvSpPr>
            <p:nvPr/>
          </p:nvSpPr>
          <p:spPr bwMode="auto">
            <a:xfrm>
              <a:off x="4922" y="1793867"/>
              <a:ext cx="1992804" cy="369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sz="1800" b="1" dirty="0"/>
                <a:t>Computer chess</a:t>
              </a:r>
            </a:p>
          </p:txBody>
        </p:sp>
        <p:pic>
          <p:nvPicPr>
            <p:cNvPr id="7192" name="Picture 8" descr="32_ches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265" y="1793867"/>
              <a:ext cx="4599821" cy="2134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764173" y="2373313"/>
            <a:ext cx="8527591" cy="1663700"/>
            <a:chOff x="-171670" y="2373768"/>
            <a:chExt cx="8528174" cy="1663700"/>
          </a:xfrm>
        </p:grpSpPr>
        <p:sp>
          <p:nvSpPr>
            <p:cNvPr id="7189" name="TextBox 10"/>
            <p:cNvSpPr txBox="1">
              <a:spLocks noChangeArrowheads="1"/>
            </p:cNvSpPr>
            <p:nvPr/>
          </p:nvSpPr>
          <p:spPr bwMode="auto">
            <a:xfrm>
              <a:off x="-171670" y="2373768"/>
              <a:ext cx="32883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sz="1800" b="1" dirty="0"/>
                <a:t>Audio-video communication</a:t>
              </a:r>
            </a:p>
          </p:txBody>
        </p:sp>
        <p:pic>
          <p:nvPicPr>
            <p:cNvPr id="7190" name="Picture 11" descr="On_Space_Station_V,_Dr._Heywood_Floyd_places_a_videocall_to_his_daughter_on_Eart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004" y="2373768"/>
              <a:ext cx="4127500" cy="166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772951" y="3041651"/>
            <a:ext cx="7482175" cy="2214563"/>
            <a:chOff x="-91435" y="3041628"/>
            <a:chExt cx="7482429" cy="2214475"/>
          </a:xfrm>
        </p:grpSpPr>
        <p:sp>
          <p:nvSpPr>
            <p:cNvPr id="7187" name="TextBox 13"/>
            <p:cNvSpPr txBox="1">
              <a:spLocks noChangeArrowheads="1"/>
            </p:cNvSpPr>
            <p:nvPr/>
          </p:nvSpPr>
          <p:spPr bwMode="auto">
            <a:xfrm>
              <a:off x="-91435" y="3041628"/>
              <a:ext cx="3671323" cy="46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On board entertainment</a:t>
              </a:r>
            </a:p>
          </p:txBody>
        </p:sp>
        <p:pic>
          <p:nvPicPr>
            <p:cNvPr id="7188" name="Picture 14" descr="IMAG362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708" y="3041628"/>
              <a:ext cx="3928286" cy="221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868071" y="3357563"/>
            <a:ext cx="7323554" cy="2311400"/>
            <a:chOff x="-9055" y="3410960"/>
            <a:chExt cx="7324707" cy="2311600"/>
          </a:xfrm>
        </p:grpSpPr>
        <p:sp>
          <p:nvSpPr>
            <p:cNvPr id="7185" name="TextBox 16"/>
            <p:cNvSpPr txBox="1">
              <a:spLocks noChangeArrowheads="1"/>
            </p:cNvSpPr>
            <p:nvPr/>
          </p:nvSpPr>
          <p:spPr bwMode="auto">
            <a:xfrm>
              <a:off x="-9055" y="3760119"/>
              <a:ext cx="3006425" cy="46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Computer graphics</a:t>
              </a:r>
            </a:p>
          </p:txBody>
        </p:sp>
        <p:pic>
          <p:nvPicPr>
            <p:cNvPr id="7186" name="Picture 17" descr="hal9000-20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106" y="3410960"/>
              <a:ext cx="4273546" cy="231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945709" y="4343401"/>
            <a:ext cx="8274616" cy="2106613"/>
            <a:chOff x="81321" y="4343970"/>
            <a:chExt cx="8275183" cy="2105432"/>
          </a:xfrm>
        </p:grpSpPr>
        <p:sp>
          <p:nvSpPr>
            <p:cNvPr id="7183" name="TextBox 23"/>
            <p:cNvSpPr txBox="1">
              <a:spLocks noChangeArrowheads="1"/>
            </p:cNvSpPr>
            <p:nvPr/>
          </p:nvSpPr>
          <p:spPr bwMode="auto">
            <a:xfrm>
              <a:off x="81321" y="4343970"/>
              <a:ext cx="2282769" cy="46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Tablet devices</a:t>
              </a:r>
            </a:p>
          </p:txBody>
        </p:sp>
        <p:pic>
          <p:nvPicPr>
            <p:cNvPr id="7184" name="Picture 24" descr="2001clipsamsung-5209914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730" y="4392855"/>
              <a:ext cx="4598774" cy="205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5411788" y="1417638"/>
            <a:ext cx="5003800" cy="3187700"/>
          </a:xfrm>
          <a:prstGeom prst="roundRect">
            <a:avLst>
              <a:gd name="adj" fmla="val 759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Technology surpassed the vision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Internet</a:t>
            </a:r>
          </a:p>
          <a:p>
            <a:pPr algn="ctr">
              <a:defRPr/>
            </a:pPr>
            <a:r>
              <a:rPr lang="en-US" sz="2000" dirty="0"/>
              <a:t>The Web</a:t>
            </a:r>
          </a:p>
          <a:p>
            <a:pPr algn="ctr">
              <a:defRPr/>
            </a:pPr>
            <a:r>
              <a:rPr lang="en-US" sz="2000" dirty="0"/>
              <a:t>Smartphones</a:t>
            </a:r>
          </a:p>
          <a:p>
            <a:pPr algn="ctr">
              <a:defRPr/>
            </a:pPr>
            <a:r>
              <a:rPr lang="en-US" sz="2000" dirty="0"/>
              <a:t>Genomics</a:t>
            </a:r>
          </a:p>
          <a:p>
            <a:pPr algn="ctr">
              <a:defRPr/>
            </a:pPr>
            <a:r>
              <a:rPr lang="en-US" sz="2000" dirty="0"/>
              <a:t>Unmanned space exploration</a:t>
            </a:r>
          </a:p>
          <a:p>
            <a:pPr algn="ctr">
              <a:defRPr/>
            </a:pPr>
            <a:r>
              <a:rPr lang="en-US" sz="2000" dirty="0"/>
              <a:t>Home computing</a:t>
            </a:r>
          </a:p>
          <a:p>
            <a:pPr algn="ctr">
              <a:defRPr/>
            </a:pPr>
            <a:r>
              <a:rPr lang="en-US" sz="2000" dirty="0"/>
              <a:t>Big data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631950" y="3260725"/>
            <a:ext cx="5003800" cy="3189288"/>
          </a:xfrm>
          <a:prstGeom prst="roundRect">
            <a:avLst>
              <a:gd name="adj" fmla="val 65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92926" y="3979864"/>
            <a:ext cx="1689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Except for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186548" y="4614864"/>
            <a:ext cx="2667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/>
              <a:t>Computer Speech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237161" y="5213351"/>
            <a:ext cx="2456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/>
              <a:t>Computer Vision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137214" y="5811839"/>
            <a:ext cx="2856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/>
              <a:t>Computer cognition</a:t>
            </a:r>
          </a:p>
        </p:txBody>
      </p:sp>
    </p:spTree>
    <p:extLst>
      <p:ext uri="{BB962C8B-B14F-4D97-AF65-F5344CB8AC3E}">
        <p14:creationId xmlns:p14="http://schemas.microsoft.com/office/powerpoint/2010/main" val="14439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28" grpId="0" animBg="1"/>
      <p:bldP spid="29" grpId="0" animBg="1"/>
      <p:bldP spid="6" grpId="0"/>
      <p:bldP spid="30" grpId="0"/>
      <p:bldP spid="30" grpId="1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Speech technology in 2001: the vision</a:t>
            </a:r>
          </a:p>
        </p:txBody>
      </p:sp>
      <p:pic>
        <p:nvPicPr>
          <p:cNvPr id="4" name="DoYoReadMeHa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54191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0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Speech technology in 2001: the reality</a:t>
            </a:r>
          </a:p>
        </p:txBody>
      </p:sp>
      <p:pic>
        <p:nvPicPr>
          <p:cNvPr id="8" name="Picture 7" descr="hal9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120" y="1047890"/>
            <a:ext cx="7205578" cy="5404183"/>
          </a:xfrm>
          <a:prstGeom prst="rect">
            <a:avLst/>
          </a:prstGeom>
        </p:spPr>
      </p:pic>
      <p:pic>
        <p:nvPicPr>
          <p:cNvPr id="9" name="H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47549" y="5829058"/>
            <a:ext cx="340555" cy="340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9713" y="2384971"/>
            <a:ext cx="3239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Design: Jonathan Bloom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Realization: Peter Krogh</a:t>
            </a:r>
          </a:p>
        </p:txBody>
      </p:sp>
    </p:spTree>
    <p:extLst>
      <p:ext uri="{BB962C8B-B14F-4D97-AF65-F5344CB8AC3E}">
        <p14:creationId xmlns:p14="http://schemas.microsoft.com/office/powerpoint/2010/main" val="259528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3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Speech Assistants: today</a:t>
            </a: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FB8F9EF4-69BD-46A8-99C9-CCE7B3A701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8260" y="1095897"/>
            <a:ext cx="9336683" cy="52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8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Machine Translation Progress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50C927C-E945-D640-BCE1-0FBDF5DBC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787096"/>
              </p:ext>
            </p:extLst>
          </p:nvPr>
        </p:nvGraphicFramePr>
        <p:xfrm>
          <a:off x="1909855" y="1623965"/>
          <a:ext cx="9486036" cy="3368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012">
                  <a:extLst>
                    <a:ext uri="{9D8B030D-6E8A-4147-A177-3AD203B41FA5}">
                      <a16:colId xmlns:a16="http://schemas.microsoft.com/office/drawing/2014/main" val="3862082803"/>
                    </a:ext>
                  </a:extLst>
                </a:gridCol>
                <a:gridCol w="3162012">
                  <a:extLst>
                    <a:ext uri="{9D8B030D-6E8A-4147-A177-3AD203B41FA5}">
                      <a16:colId xmlns:a16="http://schemas.microsoft.com/office/drawing/2014/main" val="289948930"/>
                    </a:ext>
                  </a:extLst>
                </a:gridCol>
                <a:gridCol w="3162012">
                  <a:extLst>
                    <a:ext uri="{9D8B030D-6E8A-4147-A177-3AD203B41FA5}">
                      <a16:colId xmlns:a16="http://schemas.microsoft.com/office/drawing/2014/main" val="3451139227"/>
                    </a:ext>
                  </a:extLst>
                </a:gridCol>
              </a:tblGrid>
              <a:tr h="991017">
                <a:tc>
                  <a:txBody>
                    <a:bodyPr/>
                    <a:lstStyle/>
                    <a:p>
                      <a:pPr algn="ctr"/>
                      <a:r>
                        <a:rPr lang="en-IT" sz="2400" dirty="0"/>
                        <a:t>Original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400" dirty="0"/>
                        <a:t>Altavista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400" dirty="0"/>
                        <a:t>Google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464167"/>
                  </a:ext>
                </a:extLst>
              </a:tr>
              <a:tr h="1069416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Gli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chiese</a:t>
                      </a:r>
                      <a:r>
                        <a:rPr lang="en-US" sz="2400" dirty="0"/>
                        <a:t> di </a:t>
                      </a:r>
                      <a:r>
                        <a:rPr lang="en-US" sz="2400" dirty="0" err="1"/>
                        <a:t>riorganizzare</a:t>
                      </a:r>
                      <a:r>
                        <a:rPr lang="en-US" sz="2400" dirty="0"/>
                        <a:t> Forza 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churches to reorganize Italy Force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/>
                        <a:t>She asked him to reorganize Forza Italia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143706"/>
                  </a:ext>
                </a:extLst>
              </a:tr>
              <a:tr h="1069416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Il ministro Stanca si è laureato alla Bocconi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Minister </a:t>
                      </a:r>
                      <a:r>
                        <a:rPr lang="en-US" sz="2400" i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Stanca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graduated at Mouthfuls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The Minister </a:t>
                      </a:r>
                      <a:r>
                        <a:rPr lang="en-US" sz="2400" i="1" dirty="0" err="1"/>
                        <a:t>Stanca</a:t>
                      </a:r>
                      <a:r>
                        <a:rPr lang="en-US" sz="2400" i="1" dirty="0"/>
                        <a:t> is a graduate of Bocconi</a:t>
                      </a:r>
                      <a:endParaRPr lang="en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923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492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9EA9-B4C5-4E8D-A996-D53CE90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sinonimi di </a:t>
            </a:r>
            <a:r>
              <a:rPr lang="it-IT" dirty="0" err="1"/>
              <a:t>Altavista</a:t>
            </a:r>
            <a:r>
              <a:rPr lang="it-IT" dirty="0"/>
              <a:t>, Umberto Eco, 2007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A7E5177-B8C6-4438-AF37-764702C1960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4530755"/>
              </p:ext>
            </p:extLst>
          </p:nvPr>
        </p:nvGraphicFramePr>
        <p:xfrm>
          <a:off x="1574800" y="2162175"/>
          <a:ext cx="4826000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4103306836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2508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u="none" strike="noStrike" kern="1200" baseline="0" dirty="0"/>
                        <a:t>Originale inglese </a:t>
                      </a:r>
                      <a:endParaRPr lang="it-IT" sz="1600" u="none" strike="noStrike" kern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u="none" strike="noStrike" kern="1200" baseline="0" dirty="0"/>
                        <a:t>Traduzione italiana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840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/>
                        <a:t>The Works of Shakespeare 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 err="1"/>
                        <a:t>Gli</a:t>
                      </a:r>
                      <a:r>
                        <a:rPr lang="en-US" sz="1600" u="none" strike="noStrike" kern="1200" baseline="0" dirty="0"/>
                        <a:t> </a:t>
                      </a:r>
                      <a:r>
                        <a:rPr lang="en-US" sz="1600" u="none" strike="noStrike" kern="1200" baseline="0" dirty="0" err="1"/>
                        <a:t>impianti</a:t>
                      </a:r>
                      <a:r>
                        <a:rPr lang="en-US" sz="1600" u="none" strike="noStrike" kern="1200" baseline="0" dirty="0"/>
                        <a:t> di Shakespeare 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111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u="none" strike="noStrike" kern="1200" baseline="0" dirty="0" err="1"/>
                        <a:t>Hartcourt</a:t>
                      </a:r>
                      <a:r>
                        <a:rPr lang="it-IT" sz="1600" u="none" strike="noStrike" kern="1200" baseline="0" dirty="0"/>
                        <a:t> Brace 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u="none" strike="noStrike" kern="1200" baseline="0" dirty="0"/>
                        <a:t>sostegno di </a:t>
                      </a:r>
                      <a:r>
                        <a:rPr lang="it-IT" sz="1600" u="none" strike="noStrike" kern="1200" baseline="0" dirty="0" err="1"/>
                        <a:t>Hartcourt</a:t>
                      </a:r>
                      <a:r>
                        <a:rPr lang="it-IT" sz="1600" u="none" strike="noStrike" kern="1200" baseline="0" dirty="0"/>
                        <a:t> 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815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u="none" strike="noStrike" kern="1200" baseline="0" dirty="0"/>
                        <a:t>Speaker of the </a:t>
                      </a:r>
                      <a:r>
                        <a:rPr lang="it-IT" sz="1600" u="none" strike="noStrike" kern="1200" baseline="0" dirty="0" err="1"/>
                        <a:t>chamber</a:t>
                      </a:r>
                      <a:r>
                        <a:rPr lang="it-IT" sz="1600" u="none" strike="noStrike" kern="1200" baseline="0" dirty="0"/>
                        <a:t> of </a:t>
                      </a:r>
                      <a:r>
                        <a:rPr lang="it-IT" sz="1600" u="none" strike="noStrike" kern="1200" baseline="0" dirty="0" err="1"/>
                        <a:t>deputies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u="none" strike="noStrike" kern="1200" baseline="0" dirty="0"/>
                        <a:t>Altoparlante dell’alloggiamento dei delegati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932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u="none" strike="noStrike" kern="1200" baseline="0" dirty="0" err="1"/>
                        <a:t>Studies</a:t>
                      </a:r>
                      <a:r>
                        <a:rPr lang="it-IT" sz="1600" u="none" strike="noStrike" kern="1200" baseline="0" dirty="0"/>
                        <a:t> in the </a:t>
                      </a:r>
                      <a:r>
                        <a:rPr lang="it-IT" sz="1600" u="none" strike="noStrike" kern="1200" baseline="0" dirty="0" err="1"/>
                        <a:t>logic</a:t>
                      </a:r>
                      <a:r>
                        <a:rPr lang="it-IT" sz="1600" u="none" strike="noStrike" kern="1200" baseline="0" dirty="0"/>
                        <a:t> of Charles </a:t>
                      </a:r>
                      <a:r>
                        <a:rPr lang="it-IT" sz="1600" u="none" strike="noStrike" kern="1200" baseline="0" dirty="0" err="1"/>
                        <a:t>Sanders</a:t>
                      </a:r>
                      <a:r>
                        <a:rPr lang="it-IT" sz="1600" u="none" strike="noStrike" kern="1200" baseline="0" dirty="0"/>
                        <a:t> Pierce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kern="1200" baseline="0" dirty="0"/>
                        <a:t>Studi nella logica delle sabbiatrici Pierce del Charles </a:t>
                      </a:r>
                      <a:endParaRPr lang="it-IT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751724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DDA9B7-2457-4044-8EA0-13C72BDFB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Google 2007</a:t>
            </a:r>
            <a:endParaRPr lang="it-IT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5841C3-EC97-4185-A518-DD651FA76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Babelfish</a:t>
            </a:r>
            <a:r>
              <a:rPr lang="en-US" sz="2800" dirty="0"/>
              <a:t> 2004</a:t>
            </a:r>
            <a:endParaRPr lang="it-IT" sz="2800" dirty="0"/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D8E6CE02-4E98-46AF-B1DB-F71E8DF53F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025151"/>
              </p:ext>
            </p:extLst>
          </p:nvPr>
        </p:nvGraphicFramePr>
        <p:xfrm>
          <a:off x="6769100" y="2162175"/>
          <a:ext cx="4826000" cy="2646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4103306836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2508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u="none" strike="noStrike" kern="1200" baseline="0" dirty="0"/>
                        <a:t>Originale inglese </a:t>
                      </a:r>
                      <a:endParaRPr lang="it-IT" sz="1600" u="none" strike="noStrike" kern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u="none" strike="noStrike" kern="1200" baseline="0" dirty="0"/>
                        <a:t>Traduzione italiana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840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/>
                        <a:t>The Works of Shakespeare 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 opere di Shakespeare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111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u="none" strike="noStrike" kern="1200" baseline="0" dirty="0" err="1"/>
                        <a:t>Hartcourt</a:t>
                      </a:r>
                      <a:r>
                        <a:rPr lang="it-IT" sz="1600" u="none" strike="noStrike" kern="1200" baseline="0" dirty="0"/>
                        <a:t> Brace 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Harcourt</a:t>
                      </a: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815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u="none" strike="noStrike" kern="1200" baseline="0" dirty="0"/>
                        <a:t>Speaker of the </a:t>
                      </a:r>
                      <a:r>
                        <a:rPr lang="it-IT" sz="1600" u="none" strike="noStrike" kern="1200" baseline="0" dirty="0" err="1"/>
                        <a:t>chamber</a:t>
                      </a:r>
                      <a:r>
                        <a:rPr lang="it-IT" sz="1600" u="none" strike="noStrike" kern="1200" baseline="0" dirty="0"/>
                        <a:t> of </a:t>
                      </a:r>
                      <a:r>
                        <a:rPr lang="it-IT" sz="1600" u="none" strike="noStrike" kern="1200" baseline="0" dirty="0" err="1"/>
                        <a:t>deputies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Presidente della Camera dei deputati 	</a:t>
                      </a:r>
                    </a:p>
                    <a:p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932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u="none" strike="noStrike" kern="1200" baseline="0" dirty="0" err="1"/>
                        <a:t>Studies</a:t>
                      </a:r>
                      <a:r>
                        <a:rPr lang="it-IT" sz="1600" u="none" strike="noStrike" kern="1200" baseline="0" dirty="0"/>
                        <a:t> in the </a:t>
                      </a:r>
                      <a:r>
                        <a:rPr lang="it-IT" sz="1600" u="none" strike="noStrike" kern="1200" baseline="0" dirty="0" err="1"/>
                        <a:t>logic</a:t>
                      </a:r>
                      <a:r>
                        <a:rPr lang="it-IT" sz="1600" u="none" strike="noStrike" kern="1200" baseline="0" dirty="0"/>
                        <a:t> of Charles </a:t>
                      </a:r>
                      <a:r>
                        <a:rPr lang="it-IT" sz="1600" u="none" strike="noStrike" kern="1200" baseline="0" dirty="0" err="1"/>
                        <a:t>Sanders</a:t>
                      </a:r>
                      <a:r>
                        <a:rPr lang="it-IT" sz="1600" u="none" strike="noStrike" kern="1200" baseline="0" dirty="0"/>
                        <a:t> Pierce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Studi nella logica di Charles </a:t>
                      </a:r>
                      <a:r>
                        <a:rPr lang="it-IT" sz="16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Sanders</a:t>
                      </a: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Peirce</a:t>
                      </a: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u="none" strike="noStrike" kern="1200" baseline="0" dirty="0"/>
                        <a:t> </a:t>
                      </a:r>
                      <a:endParaRPr lang="it-IT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751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928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152image11502400">
            <a:extLst>
              <a:ext uri="{FF2B5EF4-FFF2-40B4-BE49-F238E27FC236}">
                <a16:creationId xmlns:a16="http://schemas.microsoft.com/office/drawing/2014/main" id="{7EB66DCF-D271-C447-9C09-1997B5E8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55" y="163830"/>
            <a:ext cx="5365066" cy="301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52image11502192">
            <a:extLst>
              <a:ext uri="{FF2B5EF4-FFF2-40B4-BE49-F238E27FC236}">
                <a16:creationId xmlns:a16="http://schemas.microsoft.com/office/drawing/2014/main" id="{64019236-6035-5C43-A29C-34D7CB2FE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66" y="190166"/>
            <a:ext cx="4991100" cy="298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52image11503856">
            <a:extLst>
              <a:ext uri="{FF2B5EF4-FFF2-40B4-BE49-F238E27FC236}">
                <a16:creationId xmlns:a16="http://schemas.microsoft.com/office/drawing/2014/main" id="{8E50645A-8A91-0840-B92E-93271546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54" y="3254447"/>
            <a:ext cx="5365066" cy="352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152image11503648">
            <a:extLst>
              <a:ext uri="{FF2B5EF4-FFF2-40B4-BE49-F238E27FC236}">
                <a16:creationId xmlns:a16="http://schemas.microsoft.com/office/drawing/2014/main" id="{3C8D8AF5-960B-C447-AEC7-3FD4AB8CA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66" y="3254447"/>
            <a:ext cx="5160264" cy="352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184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458200" cy="76234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Recent Breakthroughs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09800" y="1268760"/>
            <a:ext cx="7772400" cy="526539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Speech to text</a:t>
            </a:r>
          </a:p>
          <a:p>
            <a:pPr marL="742950" lvl="2" indent="-342900" eaLnBrk="1" hangingPunct="1">
              <a:buSzPct val="80000"/>
              <a:buFont typeface="Wingdings" pitchFamily="2" charset="2"/>
              <a:buChar char="l"/>
              <a:defRPr/>
            </a:pP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Apple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Siri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, Google Now</a:t>
            </a:r>
          </a:p>
          <a:p>
            <a:pPr eaLnBrk="1" hangingPunct="1">
              <a:defRPr/>
            </a:pP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Machine Translation</a:t>
            </a:r>
          </a:p>
          <a:p>
            <a:pPr lvl="1" eaLnBrk="1" hangingPunct="1">
              <a:defRPr/>
            </a:pPr>
            <a:r>
              <a:rPr lang="en-US" sz="4000" b="1" dirty="0">
                <a:latin typeface="Calibri" charset="0"/>
                <a:ea typeface="Calibri" charset="0"/>
                <a:cs typeface="Calibri" charset="0"/>
              </a:rPr>
              <a:t>Google translate</a:t>
            </a:r>
          </a:p>
          <a:p>
            <a:pPr eaLnBrk="1" hangingPunct="1">
              <a:defRPr/>
            </a:pP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Question Answering</a:t>
            </a:r>
          </a:p>
          <a:p>
            <a:pPr lvl="1" eaLnBrk="1" hangingPunct="1">
              <a:defRPr/>
            </a:pPr>
            <a:r>
              <a:rPr lang="en-US" sz="4000" b="1" dirty="0">
                <a:latin typeface="Calibri" charset="0"/>
                <a:ea typeface="Calibri" charset="0"/>
                <a:cs typeface="Calibri" charset="0"/>
              </a:rPr>
              <a:t>IBM Watson </a:t>
            </a:r>
          </a:p>
          <a:p>
            <a:pPr lvl="1" eaLnBrk="1" hangingPunct="1">
              <a:defRPr/>
            </a:pPr>
            <a:r>
              <a:rPr lang="en-US" sz="4000" b="1" dirty="0">
                <a:latin typeface="Calibri" charset="0"/>
                <a:ea typeface="Calibri" charset="0"/>
                <a:cs typeface="Calibri" charset="0"/>
              </a:rPr>
              <a:t>Beat the human champions at the TV quiz Jeopardy!</a:t>
            </a:r>
          </a:p>
        </p:txBody>
      </p:sp>
      <p:sp>
        <p:nvSpPr>
          <p:cNvPr id="14340" name="AutoShape 9" descr="data:image/jpeg;base64,/9j/4AAQSkZJRgABAQAAAQABAAD/2wCEAAkGBxAPEA8NDxAQEA4NDw8ODQ8NDQ8NDQ4NFBQWFhQRFBQYHSggGBolGxcUITEhJSkrLi4uGh8zODMsOCgtLiwBCgoKDg0OGxAQFywcHBwsLCwtLCwsLCwsLCwsLCwsLCwsLCwtLCwsLCwtLCwsLCwsLCwsLCwsLCwsLCwsLCwsLP/AABEIAOEA4QMBEQACEQEDEQH/xAAcAAACAgMBAQAAAAAAAAAAAAAAAgEGAwUHBAj/xABLEAABAwIBBQsIBwUHBQEAAAABAAIDBBESBQYhMVEHExUiQVJhcYGR0RQjJFRzkrGyFjJCcoKTlGJ0oaOzM1NjosHS8DRDVdPhF//EABoBAQEAAwEBAAAAAAAAAAAAAAABAwQFAgb/xAA1EQEAAQMBBAcHBAIDAQAAAAAAAQIDEVEEBRIhExQxMnGBsSMzQVKRocEiQtHwNGGCsuEk/9oADAMBAAIRAxEAPwDuKAQaDK2dEUJLI/OyDQbG0bT0u5eoLds7FXXzq5Qw13op5RzVmrzhqZf+4WDmxcQDt1/xW/Rslqn4Z8WvN2qfi8D5nON3Oc47XOLj/FZ4piOyHjOQCgcFFOCoHBQOCoGBRTgqBwVHmTXUTCbo84RdFwglVcEJR6KSvSkJQISiEJVCEoIEhGkEg7QSCmIntMvZTZcqYtUrnDZId8B79KxV7Naq7afo9Rcqj4rDkzOyN5DJwI3H7Y0xE9PK3+PWtG7sNVPOjn6s9F+J7eSxtIIBGkHSCNIIWgzpQCAQUfOfOMyF1PA60Yu2SRp0yHlaDzfj1a+vsmycMcdfbpo1Lt3PKFZBW+wGBUDgoHBUU4KBgVFOCoHBTAYFA4KgYOQSHKYTCbpgwMSYMILlcKUlAhKoUlAhKYCEqhSUQhKoQlVCEoN1m9nA6ncI5CXQE6eUxdLejaP+HU2nZYuRmnverLbu8PKexf2ODgHAghwBBBuCDqIXGmMTiW6ZQV3PTKphhELDaSe4uNbYh9Y9urv2Le2Gzx18U9kerBfr4YxHxc/BXZaaQUDAqKcFA4KgYFA4KmFOCoGBRTgoGDlAwcmBOJMAxIDEmBGJMCC5ApKoUlAhKIQlUKSgQlVCEqhCUCkqouWY2VcQdSPOlgL4b837Tey9+07Fytvs49pHm2rFf7VuXNbLl+ddZvtXKb6IzvLegM0H/NiX0GyW+CzH++f1c+9VmuWqBWyxpBUUwKBwVAwKinBQMCoHDkDhyimDkwGDkwJxKCcSCcSAxIIxIFJVEFyYClyBC5UKSiEJQISqFJVCEohSVR6cl1hgmimvbA8F33NTh3ErHdt8dE06rRVw1RLrOIbV83h0nGZpcTnPOt7nOPWTdfU004iI0cuZzOUAqiQVAwKBg5RTB6Bg9TAYPUUwegcPUDB6Bg9BO+IJ3xMKnGpgGNXAMSYEYkQpcgUuQKSqELkClyqFLkCEqhSVUKSgUlUbr6Qyc4961Oq06MvSy0AK3GBIKKYFBOJRWzzbySayYsJLYowHyuH1rE2DW9Jse4rU2vaOhp5ds9jLat8c/wCl/hzfo2gN8mhdblkibK89bnXJXDq2m7VOZrn6t2LdEfBk4Eo/VKb9NF4KdPd+efrJwU6QOBaP1Wm/TReCdPd+efrJwU6QOBaT1Wm/TReCdPd+efrJwU6Qngak9Vpv08XgnT3fmn6ycFOkDgak9Vp/08XgnT3fmn6ycFOg4GpPVaf9PF4J0935p+srwU6Dgek9Vp/08XgnT3Pmn6ycFOg4HpPVqf8ATxeCdPd+afrJwU6Dgek9Wp/08XgnT3fmn6ynBTpDwZVzahkaTA1sMoF24Bhicea5o0DrH/xZ7O2XKJ/VOYeK7NM9nJRw/kOgjQQdYI1gruRMTGYaacSqILkClyuApcmEKXKhS5ApKqEJQKSqIJVQpKCLoMYK9IkFQNdFI9yguO5s/RVfeh+D1xd696nwbmy9kryCuU2hdAXQF0HnyjWNghlqHAlsMb5XBtsRa0EkC+i+hBUP/wBNpP7iq92H/eqmVsyTlBtVBHUsDmsmbia19sYFyNNiRyKK9d0BdAXQLIUHKq2Tz9R7ef8AqOX02z+6p8Ic6vvSgOWZ4BcmBBcgUuQKXKoUuQISqFJVRBKBSUEEqoi6DECvSGBUE4kVilcoLjuZO0VX34fg9cXevep8G7svZK+Arktt55MoQtJa6aJrhra6VjXDrBKIXhSn9Yg/Pj8UBwpT+sQfnx+KDW5y5RgdRVjWzQuc6mnDQ2aMkksNgBfSg4xhVeXYMzq+FlBSsdNE1zYyC10rGuBxO1glR6hueFKf1iD8+PxQHClP6xB+fH4oJGU4CQBPCSdAAmjJJ2a0GeQoOR1r/SKj94n/AKjl9Ps/uqfCHNud6TscszwkuVEFyBS5ApcrgKXIhboIJVEEohS5UKSgi6DECvSGBQTdQYZSguW5gdFX9+H4PXD3t36fBvbL2SvoK5Lacczzb6fVe0HyNRJabCiDCgMKAsgMKAwoDCg9OTG+fg9vF84QdymOvrR6cernekVP7xP/AFHL6nZ/dU+EOZc70sjHLM8mxIiC5ApcqFLkEEoIuqhboIJVCkoiCUEXVGAOVQ4KBroMMpUVcty86Kv78PweuFvfv0+Et7ZOyV+BXIbbxTZKpnuL308D3uN3OfCxznHpJCI1+WqKlp4JahtFTPMQDsBhjbcXAOnCeQ3QU/6UU3/i6T/J/wCtVF3osmUcsUUopKa0sbJABBGbYmg21dKis3AlH6rT/p4/BB4cu5OpIaaolFLTgsifhO8Rgh5Fm8m0hByjCqjqWbGQacUdOZaeF8kke+udJCx7+OS5oJI5GkIsNqzI9ICHClpwWkEEQRggjURoUHskKK45Xu9Jqf3mf+o5fV7P7mnwhy7nenxOx6zPBi9VEY0EYkEYlRGJBF0RBKoUlBBKIUlURiQecORGQOVU2JBhlcoLnuXnRV/fh+D1wt79+nwlvbJ3ZX4FcduJugwVsAmikhOqVj4z0YgRdEcakiLSWOFnNJa4bHA2IRHSsxa8S0jY78emJjcOXASSw9Vjb8JRYWK6Kqef9WTHFRs0vqHhxaNeBp0Dtdb3SrETM4h5qmIjMtVR5rwhvni57yNIa4sYOgW0nrXRo2OmI/Vzc6vbKpn9PKFpFe8WAIAAAADRYAaAFk6pb0eOt3NRwhJtHuhTqlvQ63c1HCEm0e6E6pb0Ot3NWgmzepXvfI5rsUj3SPIlkALnEkm19GkrcpuV0xFMTyhim5MzmQM3qbmv/Nk8V66avVOOR9H6bmv/ADZPFOmuanHI+j1NzX/nSeKdNc1OOR9Hqbmv/Ok8U6a5qccj6PU3Nf8AnSeKdNc1OOWKozbhI8258buQlxkbfpB/0IXqm/XE8+ZxqtURuje6J4s5hseUdBHQQt2iqKozD1kmJexBcgUuVClyBcSDzMeCmEZQ5A4cgxSlFXPcuPFq/vw/B64O+O/T4S3tk7sr8CuM3E3QF0HPs+Ml73N5Q0ebn+tbU2Ya+8ae9Elrc3sqmkmEmkxu4kzR9pm0dI1ju5UR0qSvibEagvG8huPGNILeS3TyW2o9OfU9e6prxO/lx4G68DAx2Fv/ADlutnZIzdj+/Bq7XPsp8vVaqWJ0jxG3W7bqA5SV166oop4pcm3TNdUUw38eRYgOMXOPKb4R2ALnztVczy5OlTsluI58z8Dw7He+VOs3HrqlrT7jgeHY73ynWbh1S1p90cDw7He+U6zcOq2tPuOB4djvfKdZuHVbX9kcDw7He+U6zcOq2tPuOB4djvfKdZuHVLWn3HA8Ox3vlOs3DqlrT7ofkaEjRiB2h1/ikbTcSdktzq0VfTuheWHTytO1q37VcXKcw5163NurhlRM63+kjphYT0nG8LobN3ZWieTWNctl7SSgVz7KowPm2K4Mse+lMI87SqMrZCpgZWypgySSQJhcrtuWni1f34fg5fP7579HhLf2Puyv4K4zcF0BdB56+kZPG6GQXa8drTyOHSEHM8p5NfTSGKQatLXD6r28jgjyxGok3sQ43b0HYwy/FD9tkHsyDA4y74GktiBMjuRodxRfrJC2tij20efo1dt9zPl6rxm27zx9m74tXS2yPZ+f8ufsM+18v4Wa65jri6AugoW6dnVNSGCnpZd7mfeaVwbG8iLS1rbOBGk4j+FZrNuKszLXv3JpxESon06yr64/8mm/2LP0VGjB0tevo3+Y2e9W+tjgrJzLFUAxNxMiZgmOlhu1o1kYfxBY7lqOHMQyWrtXFiqXWbrWbYugLoK/nS7TF1P+IW/sUcqvJzN4Tzp8/wAOX52yekt9gz55F2NnjlLBan9LXMlWzh7yHSFXAxuKDGSgi6DACgyAoGBQY5SgvO5QeLWe0h+Vy+f3136PCXQ2Luz4uhAritwXQJNM1gxPc1rdrnBo/ig0WUc64mXbCDK7nG7YwevWezvUMqllCulqHY5XYiPqgaGNGwDkR5ebejbFY4b4cVjhxa7X2oPXkl7myAAkNcCHAEgOABIuOXStzYff0+fo1Nv9xV5esLlmu/z59k75mrqbbHs/P+XM3fPtfKfWFquuU7ORdDKC62k6ANJJ1AJgy4BnPlQ1lXPU/Ze+0V+SFvFZ/AX6yVv0UcNOHPrr4qplrMK9YeEsJaQ5ps5pDmuGtrgbgjtTBl9A5u5VFZSwVIteRgxgfZlHFe33gVoVU8M4dGivipy2N15esi6GVcztdph6pPi1dHYI5VeTlbxnnT5/hyzO53pLPYM+eRdmx2Sw2J/T5tfG5Z2Y5KgQlAhKBboMIKBwUDgoMUpQXrcmPFrPaQ/K5fP7679HhLobF3Z8XQ7riNxScr5Xq45HxOlw4CdLGtYC3WHX16ulEa6vp52FrqhsoMgux02K7hy6T1jQrMDDT07pHBkbXPedTWNLndwUFmyZmlaz6p1h/cxkF56HOGhvZc9SuBYzDHve8iNghtbeg0YLdI5T0plcK5lLILIfSInENadMbtNsWjiu7dR71ubvjO0U+fpLR3ly2ery9YenNV/n3eyd8zV19uj2Xn/Lkbun23lPrC24lyHcyMSGVZ3Qsq+T0UjWm0lT5hm0NcOOfduO0LLao4qvBhvV8NPi41hW40W8yfm66Wgqq/T6O9gYORzGi8x7A5p7Csc14rinVlpozRNWn9lo8KyMToW5RlXC6ahcdDvPw35wsJG92E9hWvfo/c2dnr/a6TiWs2sjEi5VrPB2mHqk+LV093xyq8vy5G8550+f4cszrd6S32DPnkXWtdksezT+jz/h4YysrYOSgQlAhKBboMLSiHBRTgoMUpQXvclPFrPaQ/K5fPb679HhPq6Gxd2fF0Fz1xW4KXIjJpY6uVt97HmmnU43u17h0abdd9i900/FJbbKNBFURmKZocwkEcha4aiDyFe5jKNS2PeLwtYyMa7RNwNeOdtPaVjnMPUGDl5E3Qa7OB3o7+tnztW9u3/Jp8/SXP3pP/y1eXrDW5pP9Id7F/zMXa2+PZef8uLuyfbT4T6wt+JcbDvZGJMGXJ90bKe/1e9A3ZSt3sbN9NjIflH4VuWaMU51aV+vNWNFWDSdAFydAA1k7Fmwwu4ZGyW2npIqNwBDYi2YcjnvuZf4krnVTxVTU6MUxTTFOn9lxnK1AaaeandrheWg7W62u7WkHtW/TPFGWhVHDMwMk1rqaeKpbrheHWH2m6nN7WkjtSqnijBTVwzl3SGdr2tkYbse1r2Eai1wuD3LQxh0IqyfEphcqxnm/TB92T4tXU3dHKry/Ljb0n9VHn+HLc6HekN9iz55F1aIedjn2fn+IeOMr22zlyBCUCkoFxIMAKiHDkDgqjFK5FXrcmdxKz2kPyuXz++u/R4S6Gxd2fF0ygo98ON39kPqj+8O0/s/Hq18emltzLdLIgQYKymbK3CdBGlrhra7apMZGjIcxxY8Wc3uI5HDoWKYw9HDkGtzkd6NJ1x/O1b+7P8AJp8/SXN3v/iVf8f+0NRmg/0h3sX/ADMXc3hHsvOPSXB3XPt/+M+sLniXFw+hy8eV8oCmglqD/wBthLQftP1Nb2kgK008U4eaq+GMuKSEuJc4kucS5xOtzibk966GHOy3+YmTN/rY3OF46b0h+wlhGAe+W9xWG/VijGvJmsU8VefhHP8Aj7usYlqYbuXPd0zJ1nxVbRokG8yffbpYe0XH4QtmxPbS1dojsqUjCtjDWy6dud5T3ymNO48elOEbTC65b3HEOwLUvUYqzq3LFeacaLXiWHDPlVc9n8aD7svxauru2OVXl+XE3tP6qPP8OX5yu9Ib7FnzvXShdhnNufH8Q8kZXpushKBSUCFyiFxIrA0ohwUDByDHMVRv9zvLrKaeWGYgRz724F5wsxsJ0OPICDa/UuFvmic0V45c4b+x1dsOvnL7gB5tlraLPNrdy4vG3cN5k+ffI45NW+Ma+2u2IA2XuEeooNLlTKboXtYGg4ml1y4jUbcgXmZwPLLXb9hxNaC03DgXEgco1cq8zOVZGub/AMuvKtZnQW+SyW13j289q6G6/wDKp8/SXM3x/iVeXrDRZmu9Id7F/wAzF3t4e6jxj0l89ur38+E+sLriXFfQ5UndGyjoipGnX56XqGhg+Y9gWxYo+LXv1/tUay2MNbLeZu5xOoWytZCx7pnNLnue5pwtBs2w5LklYrlrjmJz2Mtu9wRMRHa230/l9Xj/ADH+C89XjV66zOjxZZztdVQvp3wMAdhIcHuLmuaQQRo7O0q02eGc5ear/FGMK1ZZsMWW5zRyh5NVRuJsyXzMmzC4ix7HBp71ju0cVLJar4anVsS027lU893caD7snxauru3sq8vy4m9+9R5/hzDON3n2+xb8z10Pi97v91Pj+IeaNyrfZCUQhcoEJQRdBgBQOHIHBQY5Sg1tRcG40Ealju26blE01RmJZLdU0zmGWHLkrW4BPLFb7LZXtj7LGwXzu0buuW5zTHFH3dKi5FUPojcyr/KMl0UhcXuEW9PcTiJfG4sJJ5Txb9q0piY5TyZIWxFcz3bqeZlPTV0MkkbaeR0U5jkdGBHLhwudY6bPa0fjThmqcRGUlyiDOGfR6ZLf95f4r10Fz5J+icUar5nfm/lHJzd/bVVE9IAC+VssjXQ7d8bi0N/aGjbbl8RTmcRCqzk7LcssjY3VL5Guvdjp3PBsCdRK6G77VdO0UzNMx2/D/UuZvWqJ2WqM6esLxmY70h3sX/Mxdjb/AHUeP8uDuzlenwn1hc3SAAkmwAuSdQA1lch38uUZXrDUTyznU93FB5IxoaO4Bb9FPDGHPqr4py8scRcQ1rS5x0BrQXOJ6ANas4jtSOfY9HBdR6vP+nl8F546NY+sPXBX8s/SRwXUerz/AKeXwTjo1j6wcFfyz9JHBdR6vP8Ap5fBOOjWPrBwV/LP0lhnpnxkCRj2Ei4EjHMJG0XC9RMT2Tl5mJjtjDHhVwmXUs3Mo+UU0chN3tG9ybcbdBPaLHtWjco4asN63XxU5abPd2mDqk+LV0N3dlXl+XK3r20ef4cxzjd59vsW/M9dD4ve7/dT4/iHmjcjeOXIFJQIXIIxIMAKBw5AwKAKDyzx3QayohXmYbFut17cAy2MFTkx540bvKoATrjdZsgHUQ0/iK4W87OKorj4t61VmHZmlctlYa6jjnjkgmYJIpmlkjHfVcw6CFYmaZzA41lrcPkEhfQVMZjLsTYqzGxzBfVvjGuxe6F1re8/04uU+cMM2ufJ2rCLWOkWsQdIIXIZnMM59y5jZxX5NaGFuMzUY0Ruu0jFDzTp+rq2W1HrbLvGYxTd5xr/AC0Nv2abtmqKO3/15MzXEVL2kEObE9rmuBDmuDm3BB1Fb+2TFVqJjX+Xz+76ZpvzExicT6w3ed1fvdOWA8ec72NuDW892jtWhZozV4OperxT4uf4Vu4aS0Zh0d5ZKo6oG4Iz/ivuLjqaHd4WttM8op1bWyxzmrT1lePK384960+CnRudJVqPK38496cFOh0lWo8rfzj3pwU6HSVaq5nvTGaAS6305v0727Q4d+E9hWxs+KasatfaM1U50ULCt3DRWTMmt3uV0BPFmF2+0b4i/cFgv0ZjOjYsV4nGr2Z7u0wdUnxas+wdlXl+WnvTtp8/w5jnG7z7fZN+Z6347WTYPdT4/iHmjcq3WQuQKXIEJQRiQYAUDhyBgUDXQQ4IPLNGixOEZJyjLRVEVZAbSwOxC/1XN1OY79ki4PWsN61Tcommr4ti1cxL6WzSzngylA2ogdsE0TiN8gk5WOHwPKF8ves1WauGp0KaoqjMN+HLE9JQCAKDSZYybAS6r0MnawtMg0CRuizX7dQAOv4LPavVxHB2xo1r1iiqePsnVz3OKGoqJuJDM6OMYGFsTi0nW4g226OxdazNFNPOYzLj3orqq5ROIazgep9Xm/Jf4LL0tHzR9WLornyz9F2yHSeT08cRFnuvLKCLEPfbQekNDQtG5Vx1zLdt08FER5y92JecPeRiTBkYkwZLIA5rmOF2uBa4bWkWITsTtUCbIlQ1zmiGVwa4gObE4tcAdDgQOVb8XaJjthoTarieyRDkyrY5sjaeYOY4Ob5l+sG+xJuW5jHFBFu5E5imfo2ueMuLyZxBaSx5LXCzmk4dBG1eti5cTDvHnNPn+HNM4j59vsm/M9b1Pay7D7qfH8Q80bl6bhyUClyBS5AuJBhBQOHIGBQMHIGBQK4IPLNGixJsl5TqKKUVFLK6GVujEw6HN5rmnQ5vQVhu2aLlPDXGWxbuTT2OmZE3aiAG11KSQNMtG4cY+yeRb3lybm6p/ZV9W3Tfie1aqfdbyQ6155YyeR9LOTfZxQQtWd334/b94ZOkp1XxsmhaT20Wc+dNNk9rTO/zkl94gaQZpiBc4RyAcrjo+Cy2bNV2cUsd27Fumaqvg53DnZLU1bH1BDInXZFE0+aiLvqk7XGwGI7eRdadlptWv085+MuH1yq7d/Vyj4QuEM7gLBxHQCQtbhhs8U6s4qXc53vFOGNF451IX30nSelXDzlGJAYkMjEgMSB2zuGgOIGwEqcMLxTqnyl3Od7xThjReOdVMzvqxLMyJpxOjFnm97Pdbi9YAHeujsccNMy5O8KuKumn4uc5xnz7fZN+Z63aWbYY9lPj+IeWNy9ttkLkClyBSUC3QYQUUwKIcOQMHIGDkE3QI4IMD40WJYHxqYZIqYgyxB2EfFeKo5Sy01c3eM+d0+CibvFGWVVW5o0tcH00FxoL3D6zv2Qesjl+f2bYa7s5q5Q3arkQ4bJlaaarFXVSulkc7zkjzc2II0DUAL6hoC7M0U2qP0xiIal+JuW6qY7V1pcD2hj9lg7kIVfOzMZ58m4pqqeMBrKx2Eag8RSEDZd2lYJsUz8GxG0TEdrPwlU+ufy4PBTq8aHWZ19E8JVPrn8uDwTq8aL1mdfQcJVPrn8uDwTq8aHWZ19BwlU+ufy4PBOrxodZnX0HCVT65/Lg8E6vGh1mdfQcJVPrn8uDwTq8aHWZ19BwlU+ufy4PBOrxodZnX0LJX1DgWmtNjrwtiY7sI0hWLFOiTtE6+jwF0cQIYcTzfjE3NzrN9q2IjljshqVVRHPOZUnLNSJJzh0hjQy41Egkn4r3aq4sy6my25otc/jzY4yszKcuQQXIEJQRdBNREWPfGdbHuYetpIPwXmmcxnV6mMThjXpEgohw5BIcgYOQTdBBCBHMQYXMR6iWJ0amHuKmF8S8zDJTWz0mUZYhha8hvICA4Dv1LQuWrlvnbnlox3dnt3Ocxze0Zan549xngtbrV3VrTsVnT7ynhqfnj3G+CvWrmvonUrOn3kcNT88e43wTrVzX0OpWdPvI4an549xvgnWrmvodSs6feRw1Pzx7jfBOtXNfQ6lZ0+8jhqfnj3G+Cdaua+h1Kzp95HDU/PHuN8E61c19DqVnT7yOGp+ePcb4J1q5r6HUrOn3kcNT88e43wTrVzU6lZ0+8vNU5YmeMOPXoOEBo7SFmt03bvenEM9vY7dE54XnhC6NMREYhkrethXtiMSiFLkCkoqw/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/AK1tpt8VOY7YcSXdc8IBAIBAKom6KnEiJugLoIcisbmqLEsZjUw9xUXe0wvEN7TBxDe0wcQ3tMHEje0wcQ3tTC8SN7Q4kiNDiO1irzMsgCrxkyIEAg6tuIZtl0j8qyt4kYdDSX+1IdEkg6hxfxO2Lkb02jERajxn8fz9G7stv90uyLiN0r2BwLXAFrgQ5rgCCDrBHKEicD5/3SMxH5OkdUQNLqCR3FI0mmcT/Zv/AGea7sOm1/o9i2yL0cNXej7/AN+LnX7HD+qOxR1vtYIBAIBAIBAKgQCIEVFlAWQFkMiyLkWQyMKGUYUMjChlOFDIsiZSgEAgs+Y2Z02VJgACykjcPKZ7aANe9s2vPcNZ5AdXatqpsU61T2R/fgzWbM3J/wBPougo46eKOnhYGRQtDI2N1NaPj1r5muua6pqq5zLpxERGIeheVCBJYmva5j2hzHgtc1wDmuadBBB1hWJmJzA5XnbuRNeXTZNe2Mm5NNMTvV/8N+kt6jcdIC62z70mP03Yz/uPy1LmyxPOnk5fljN6soyRVU0sQGt7mYouyRt2nvXWt37dzuVRP90alVqunthrAVmYwoBAIBAIBAIBAIBAIBAIBAIBAIBAXQe3JeSKmrIbTQSzEm14oy5gPS7U3tK8XLtFvv1RD3Tbqq7IdJzV3IJHFsuUnhjNfk0D8UjuiSQaG9Tb9YXL2jekRytR5z/H8/RtW9l+NTrtDRxU8bIIY2xxRjCxkbQ1rR1LjVV1VzxVTmZbkREcoZ15UIBAIBAsmo9RSB89bpH/AFD+tfR7D3HO2jtUxb7WCAQCAQCAQCAQCAQCAQCAQCAQCCw5l/8AUM+8P9Fq7V3Gex2vpKh/s2fdC+Zq7XSjsZ15UIBAIP/Z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b="0"/>
          </a:p>
        </p:txBody>
      </p:sp>
      <p:sp>
        <p:nvSpPr>
          <p:cNvPr id="14341" name="AutoShape 11" descr="data:image/jpeg;base64,/9j/4AAQSkZJRgABAQAAAQABAAD/2wCEAAkGBxAPEA8NDxAQEA4NDw8ODQ8NDQ8NDQ4NFBQWFhQRFBQYHSggGBolGxcUITEhJSkrLi4uGh8zODMsOCgtLiwBCgoKDg0OGxAQFywcHBwsLCwtLCwsLCwsLCwsLCwsLCwsLCwtLCwsLCwtLCwsLCwsLCwsLCwsLCwsLCwsLCwsLP/AABEIAOEA4QMBEQACEQEDEQH/xAAcAAACAgMBAQAAAAAAAAAAAAAAAgEGAwUHBAj/xABLEAABAwIBBQsIBwUHBQEAAAABAAIDBBESBQYhMVEHExUiQVJhcYGR0RQjJFRzkrGyFjJCcoKTlGJ0oaOzM1NjosHS8DRDVdPhF//EABoBAQEAAwEBAAAAAAAAAAAAAAABAwQFAgb/xAA1EQEAAQMBBAcHBAIDAQAAAAAAAQIDEVEEBRIhExQxMnGBsSMzQVKRocEiQtHwNGGCsuEk/9oADAMBAAIRAxEAPwDuKAQaDK2dEUJLI/OyDQbG0bT0u5eoLds7FXXzq5Qw13op5RzVmrzhqZf+4WDmxcQDt1/xW/Rslqn4Z8WvN2qfi8D5nON3Oc47XOLj/FZ4piOyHjOQCgcFFOCoHBQOCoGBRTgqBwVHmTXUTCbo84RdFwglVcEJR6KSvSkJQISiEJVCEoIEhGkEg7QSCmIntMvZTZcqYtUrnDZId8B79KxV7Naq7afo9Rcqj4rDkzOyN5DJwI3H7Y0xE9PK3+PWtG7sNVPOjn6s9F+J7eSxtIIBGkHSCNIIWgzpQCAQUfOfOMyF1PA60Yu2SRp0yHlaDzfj1a+vsmycMcdfbpo1Lt3PKFZBW+wGBUDgoHBUU4KBgVFOCoHBTAYFA4KgYOQSHKYTCbpgwMSYMILlcKUlAhKoUlAhKYCEqhSUQhKoQlVCEoN1m9nA6ncI5CXQE6eUxdLejaP+HU2nZYuRmnverLbu8PKexf2ODgHAghwBBBuCDqIXGmMTiW6ZQV3PTKphhELDaSe4uNbYh9Y9urv2Le2Gzx18U9kerBfr4YxHxc/BXZaaQUDAqKcFA4KgYFA4KmFOCoGBRTgoGDlAwcmBOJMAxIDEmBGJMCC5ApKoUlAhKIQlUKSgQlVCEqhCUCkqouWY2VcQdSPOlgL4b837Tey9+07Fytvs49pHm2rFf7VuXNbLl+ddZvtXKb6IzvLegM0H/NiX0GyW+CzH++f1c+9VmuWqBWyxpBUUwKBwVAwKinBQMCoHDkDhyimDkwGDkwJxKCcSCcSAxIIxIFJVEFyYClyBC5UKSiEJQISqFJVCEohSVR6cl1hgmimvbA8F33NTh3ErHdt8dE06rRVw1RLrOIbV83h0nGZpcTnPOt7nOPWTdfU004iI0cuZzOUAqiQVAwKBg5RTB6Bg9TAYPUUwegcPUDB6Bg9BO+IJ3xMKnGpgGNXAMSYEYkQpcgUuQKSqELkClyqFLkCEqhSVUKSgUlUbr6Qyc4961Oq06MvSy0AK3GBIKKYFBOJRWzzbySayYsJLYowHyuH1rE2DW9Jse4rU2vaOhp5ds9jLat8c/wCl/hzfo2gN8mhdblkibK89bnXJXDq2m7VOZrn6t2LdEfBk4Eo/VKb9NF4KdPd+efrJwU6QOBaP1Wm/TReCdPd+efrJwU6QOBaT1Wm/TReCdPd+efrJwU6Qngak9Vpv08XgnT3fmn6ycFOkDgak9Vp/08XgnT3fmn6ycFOg4GpPVaf9PF4J0935p+srwU6Dgek9Vp/08XgnT3Pmn6ycFOg4HpPVqf8ATxeCdPd+afrJwU6Dgek9Wp/08XgnT3fmn6ynBTpDwZVzahkaTA1sMoF24Bhicea5o0DrH/xZ7O2XKJ/VOYeK7NM9nJRw/kOgjQQdYI1gruRMTGYaacSqILkClyuApcmEKXKhS5ApKqEJQKSqIJVQpKCLoMYK9IkFQNdFI9yguO5s/RVfeh+D1xd696nwbmy9kryCuU2hdAXQF0HnyjWNghlqHAlsMb5XBtsRa0EkC+i+hBUP/wBNpP7iq92H/eqmVsyTlBtVBHUsDmsmbia19sYFyNNiRyKK9d0BdAXQLIUHKq2Tz9R7ef8AqOX02z+6p8Ic6vvSgOWZ4BcmBBcgUuQKXKoUuQISqFJVRBKBSUEEqoi6DECvSGBUE4kVilcoLjuZO0VX34fg9cXevep8G7svZK+Arktt55MoQtJa6aJrhra6VjXDrBKIXhSn9Yg/Pj8UBwpT+sQfnx+KDW5y5RgdRVjWzQuc6mnDQ2aMkksNgBfSg4xhVeXYMzq+FlBSsdNE1zYyC10rGuBxO1glR6hueFKf1iD8+PxQHClP6xB+fH4oJGU4CQBPCSdAAmjJJ2a0GeQoOR1r/SKj94n/AKjl9Ps/uqfCHNud6TscszwkuVEFyBS5ApcrgKXIhboIJVEEohS5UKSgi6DECvSGBQTdQYZSguW5gdFX9+H4PXD3t36fBvbL2SvoK5Lacczzb6fVe0HyNRJabCiDCgMKAsgMKAwoDCg9OTG+fg9vF84QdymOvrR6cernekVP7xP/AFHL6nZ/dU+EOZc70sjHLM8mxIiC5ApcqFLkEEoIuqhboIJVCkoiCUEXVGAOVQ4KBroMMpUVcty86Kv78PweuFvfv0+Et7ZOyV+BXIbbxTZKpnuL308D3uN3OfCxznHpJCI1+WqKlp4JahtFTPMQDsBhjbcXAOnCeQ3QU/6UU3/i6T/J/wCtVF3osmUcsUUopKa0sbJABBGbYmg21dKis3AlH6rT/p4/BB4cu5OpIaaolFLTgsifhO8Rgh5Fm8m0hByjCqjqWbGQacUdOZaeF8kke+udJCx7+OS5oJI5GkIsNqzI9ICHClpwWkEEQRggjURoUHskKK45Xu9Jqf3mf+o5fV7P7mnwhy7nenxOx6zPBi9VEY0EYkEYlRGJBF0RBKoUlBBKIUlURiQecORGQOVU2JBhlcoLnuXnRV/fh+D1wt79+nwlvbJ3ZX4FcduJugwVsAmikhOqVj4z0YgRdEcakiLSWOFnNJa4bHA2IRHSsxa8S0jY78emJjcOXASSw9Vjb8JRYWK6Kqef9WTHFRs0vqHhxaNeBp0Dtdb3SrETM4h5qmIjMtVR5rwhvni57yNIa4sYOgW0nrXRo2OmI/Vzc6vbKpn9PKFpFe8WAIAAAADRYAaAFk6pb0eOt3NRwhJtHuhTqlvQ63c1HCEm0e6E6pb0Ot3NWgmzepXvfI5rsUj3SPIlkALnEkm19GkrcpuV0xFMTyhim5MzmQM3qbmv/Nk8V66avVOOR9H6bmv/ADZPFOmuanHI+j1NzX/nSeKdNc1OOR9Hqbmv/Ok8U6a5qccj6PU3Nf8AnSeKdNc1OOWKozbhI8258buQlxkbfpB/0IXqm/XE8+ZxqtURuje6J4s5hseUdBHQQt2iqKozD1kmJexBcgUuVClyBcSDzMeCmEZQ5A4cgxSlFXPcuPFq/vw/B64O+O/T4S3tk7sr8CuM3E3QF0HPs+Ml73N5Q0ebn+tbU2Ya+8ae9Elrc3sqmkmEmkxu4kzR9pm0dI1ju5UR0qSvibEagvG8huPGNILeS3TyW2o9OfU9e6prxO/lx4G68DAx2Fv/ADlutnZIzdj+/Bq7XPsp8vVaqWJ0jxG3W7bqA5SV166oop4pcm3TNdUUw38eRYgOMXOPKb4R2ALnztVczy5OlTsluI58z8Dw7He+VOs3HrqlrT7jgeHY73ynWbh1S1p90cDw7He+U6zcOq2tPuOB4djvfKdZuHVbX9kcDw7He+U6zcOq2tPuOB4djvfKdZuHVLWn3HA8Ox3vlOs3DqlrT7ofkaEjRiB2h1/ikbTcSdktzq0VfTuheWHTytO1q37VcXKcw5163NurhlRM63+kjphYT0nG8LobN3ZWieTWNctl7SSgVz7KowPm2K4Mse+lMI87SqMrZCpgZWypgySSQJhcrtuWni1f34fg5fP7579HhLf2Puyv4K4zcF0BdB56+kZPG6GQXa8drTyOHSEHM8p5NfTSGKQatLXD6r28jgjyxGok3sQ43b0HYwy/FD9tkHsyDA4y74GktiBMjuRodxRfrJC2tij20efo1dt9zPl6rxm27zx9m74tXS2yPZ+f8ufsM+18v4Wa65jri6AugoW6dnVNSGCnpZd7mfeaVwbG8iLS1rbOBGk4j+FZrNuKszLXv3JpxESon06yr64/8mm/2LP0VGjB0tevo3+Y2e9W+tjgrJzLFUAxNxMiZgmOlhu1o1kYfxBY7lqOHMQyWrtXFiqXWbrWbYugLoK/nS7TF1P+IW/sUcqvJzN4Tzp8/wAOX52yekt9gz55F2NnjlLBan9LXMlWzh7yHSFXAxuKDGSgi6DACgyAoGBQY5SgvO5QeLWe0h+Vy+f3136PCXQ2Luz4uhAritwXQJNM1gxPc1rdrnBo/ig0WUc64mXbCDK7nG7YwevWezvUMqllCulqHY5XYiPqgaGNGwDkR5ebejbFY4b4cVjhxa7X2oPXkl7myAAkNcCHAEgOABIuOXStzYff0+fo1Nv9xV5esLlmu/z59k75mrqbbHs/P+XM3fPtfKfWFquuU7ORdDKC62k6ANJJ1AJgy4BnPlQ1lXPU/Ze+0V+SFvFZ/AX6yVv0UcNOHPrr4qplrMK9YeEsJaQ5ps5pDmuGtrgbgjtTBl9A5u5VFZSwVIteRgxgfZlHFe33gVoVU8M4dGivipy2N15esi6GVcztdph6pPi1dHYI5VeTlbxnnT5/hyzO53pLPYM+eRdmx2Sw2J/T5tfG5Z2Y5KgQlAhKBboMIKBwUDgoMUpQXrcmPFrPaQ/K5fP7679HhLobF3Z8XQ7riNxScr5Xq45HxOlw4CdLGtYC3WHX16ulEa6vp52FrqhsoMgux02K7hy6T1jQrMDDT07pHBkbXPedTWNLndwUFmyZmlaz6p1h/cxkF56HOGhvZc9SuBYzDHve8iNghtbeg0YLdI5T0plcK5lLILIfSInENadMbtNsWjiu7dR71ubvjO0U+fpLR3ly2ery9YenNV/n3eyd8zV19uj2Xn/Lkbun23lPrC24lyHcyMSGVZ3Qsq+T0UjWm0lT5hm0NcOOfduO0LLao4qvBhvV8NPi41hW40W8yfm66Wgqq/T6O9gYORzGi8x7A5p7Csc14rinVlpozRNWn9lo8KyMToW5RlXC6ahcdDvPw35wsJG92E9hWvfo/c2dnr/a6TiWs2sjEi5VrPB2mHqk+LV093xyq8vy5G8550+f4cszrd6S32DPnkXWtdksezT+jz/h4YysrYOSgQlAhKBboMLSiHBRTgoMUpQXvclPFrPaQ/K5fPb679HhPq6Gxd2fF0Fz1xW4KXIjJpY6uVt97HmmnU43u17h0abdd9i900/FJbbKNBFURmKZocwkEcha4aiDyFe5jKNS2PeLwtYyMa7RNwNeOdtPaVjnMPUGDl5E3Qa7OB3o7+tnztW9u3/Jp8/SXP3pP/y1eXrDW5pP9Id7F/zMXa2+PZef8uLuyfbT4T6wt+JcbDvZGJMGXJ90bKe/1e9A3ZSt3sbN9NjIflH4VuWaMU51aV+vNWNFWDSdAFydAA1k7Fmwwu4ZGyW2npIqNwBDYi2YcjnvuZf4krnVTxVTU6MUxTTFOn9lxnK1AaaeandrheWg7W62u7WkHtW/TPFGWhVHDMwMk1rqaeKpbrheHWH2m6nN7WkjtSqnijBTVwzl3SGdr2tkYbse1r2Eai1wuD3LQxh0IqyfEphcqxnm/TB92T4tXU3dHKry/Ljb0n9VHn+HLc6HekN9iz55F1aIedjn2fn+IeOMr22zlyBCUCkoFxIMAKiHDkDgqjFK5FXrcmdxKz2kPyuXz++u/R4S6Gxd2fF0ygo98ON39kPqj+8O0/s/Hq18emltzLdLIgQYKymbK3CdBGlrhra7apMZGjIcxxY8Wc3uI5HDoWKYw9HDkGtzkd6NJ1x/O1b+7P8AJp8/SXN3v/iVf8f+0NRmg/0h3sX/ADMXc3hHsvOPSXB3XPt/+M+sLniXFw+hy8eV8oCmglqD/wBthLQftP1Nb2kgK008U4eaq+GMuKSEuJc4kucS5xOtzibk966GHOy3+YmTN/rY3OF46b0h+wlhGAe+W9xWG/VijGvJmsU8VefhHP8Aj7usYlqYbuXPd0zJ1nxVbRokG8yffbpYe0XH4QtmxPbS1dojsqUjCtjDWy6dud5T3ymNO48elOEbTC65b3HEOwLUvUYqzq3LFeacaLXiWHDPlVc9n8aD7svxauru2OVXl+XE3tP6qPP8OX5yu9Ib7FnzvXShdhnNufH8Q8kZXpushKBSUCFyiFxIrA0ohwUDByDHMVRv9zvLrKaeWGYgRz724F5wsxsJ0OPICDa/UuFvmic0V45c4b+x1dsOvnL7gB5tlraLPNrdy4vG3cN5k+ffI45NW+Ma+2u2IA2XuEeooNLlTKboXtYGg4ml1y4jUbcgXmZwPLLXb9hxNaC03DgXEgco1cq8zOVZGub/AMuvKtZnQW+SyW13j289q6G6/wDKp8/SXM3x/iVeXrDRZmu9Id7F/wAzF3t4e6jxj0l89ur38+E+sLriXFfQ5UndGyjoipGnX56XqGhg+Y9gWxYo+LXv1/tUay2MNbLeZu5xOoWytZCx7pnNLnue5pwtBs2w5LklYrlrjmJz2Mtu9wRMRHa230/l9Xj/ADH+C89XjV66zOjxZZztdVQvp3wMAdhIcHuLmuaQQRo7O0q02eGc5ear/FGMK1ZZsMWW5zRyh5NVRuJsyXzMmzC4ix7HBp71ju0cVLJar4anVsS027lU893caD7snxauru3sq8vy4m9+9R5/hzDON3n2+xb8z10Pi97v91Pj+IeaNyrfZCUQhcoEJQRdBgBQOHIHBQY5Sg1tRcG40Ealju26blE01RmJZLdU0zmGWHLkrW4BPLFb7LZXtj7LGwXzu0buuW5zTHFH3dKi5FUPojcyr/KMl0UhcXuEW9PcTiJfG4sJJ5Txb9q0piY5TyZIWxFcz3bqeZlPTV0MkkbaeR0U5jkdGBHLhwudY6bPa0fjThmqcRGUlyiDOGfR6ZLf95f4r10Fz5J+icUar5nfm/lHJzd/bVVE9IAC+VssjXQ7d8bi0N/aGjbbl8RTmcRCqzk7LcssjY3VL5Guvdjp3PBsCdRK6G77VdO0UzNMx2/D/UuZvWqJ2WqM6esLxmY70h3sX/Mxdjb/AHUeP8uDuzlenwn1hc3SAAkmwAuSdQA1lch38uUZXrDUTyznU93FB5IxoaO4Bb9FPDGHPqr4py8scRcQ1rS5x0BrQXOJ6ANas4jtSOfY9HBdR6vP+nl8F546NY+sPXBX8s/SRwXUerz/AKeXwTjo1j6wcFfyz9JHBdR6vP8Ap5fBOOjWPrBwV/LP0lhnpnxkCRj2Ei4EjHMJG0XC9RMT2Tl5mJjtjDHhVwmXUs3Mo+UU0chN3tG9ybcbdBPaLHtWjco4asN63XxU5abPd2mDqk+LV0N3dlXl+XK3r20ef4cxzjd59vsW/M9dD4ve7/dT4/iHmjcjeOXIFJQIXIIxIMAKBw5AwKAKDyzx3QayohXmYbFut17cAy2MFTkx540bvKoATrjdZsgHUQ0/iK4W87OKorj4t61VmHZmlctlYa6jjnjkgmYJIpmlkjHfVcw6CFYmaZzA41lrcPkEhfQVMZjLsTYqzGxzBfVvjGuxe6F1re8/04uU+cMM2ufJ2rCLWOkWsQdIIXIZnMM59y5jZxX5NaGFuMzUY0Ruu0jFDzTp+rq2W1HrbLvGYxTd5xr/AC0Nv2abtmqKO3/15MzXEVL2kEObE9rmuBDmuDm3BB1Fb+2TFVqJjX+Xz+76ZpvzExicT6w3ed1fvdOWA8ec72NuDW892jtWhZozV4OperxT4uf4Vu4aS0Zh0d5ZKo6oG4Iz/ivuLjqaHd4WttM8op1bWyxzmrT1lePK384960+CnRudJVqPK38496cFOh0lWo8rfzj3pwU6HSVaq5nvTGaAS6305v0727Q4d+E9hWxs+KasatfaM1U50ULCt3DRWTMmt3uV0BPFmF2+0b4i/cFgv0ZjOjYsV4nGr2Z7u0wdUnxas+wdlXl+WnvTtp8/w5jnG7z7fZN+Z6347WTYPdT4/iHmjcq3WQuQKXIEJQRiQYAUDhyBgUDXQQ4IPLNGixOEZJyjLRVEVZAbSwOxC/1XN1OY79ki4PWsN61Tcommr4ti1cxL6WzSzngylA2ogdsE0TiN8gk5WOHwPKF8ves1WauGp0KaoqjMN+HLE9JQCAKDSZYybAS6r0MnawtMg0CRuizX7dQAOv4LPavVxHB2xo1r1iiqePsnVz3OKGoqJuJDM6OMYGFsTi0nW4g226OxdazNFNPOYzLj3orqq5ROIazgep9Xm/Jf4LL0tHzR9WLornyz9F2yHSeT08cRFnuvLKCLEPfbQekNDQtG5Vx1zLdt08FER5y92JecPeRiTBkYkwZLIA5rmOF2uBa4bWkWITsTtUCbIlQ1zmiGVwa4gObE4tcAdDgQOVb8XaJjthoTarieyRDkyrY5sjaeYOY4Ob5l+sG+xJuW5jHFBFu5E5imfo2ueMuLyZxBaSx5LXCzmk4dBG1eti5cTDvHnNPn+HNM4j59vsm/M9b1Pay7D7qfH8Q80bl6bhyUClyBS5AuJBhBQOHIGBQMHIGBQK4IPLNGixJsl5TqKKUVFLK6GVujEw6HN5rmnQ5vQVhu2aLlPDXGWxbuTT2OmZE3aiAG11KSQNMtG4cY+yeRb3lybm6p/ZV9W3Tfie1aqfdbyQ6155YyeR9LOTfZxQQtWd334/b94ZOkp1XxsmhaT20Wc+dNNk9rTO/zkl94gaQZpiBc4RyAcrjo+Cy2bNV2cUsd27Fumaqvg53DnZLU1bH1BDInXZFE0+aiLvqk7XGwGI7eRdadlptWv085+MuH1yq7d/Vyj4QuEM7gLBxHQCQtbhhs8U6s4qXc53vFOGNF451IX30nSelXDzlGJAYkMjEgMSB2zuGgOIGwEqcMLxTqnyl3Od7xThjReOdVMzvqxLMyJpxOjFnm97Pdbi9YAHeujsccNMy5O8KuKumn4uc5xnz7fZN+Z63aWbYY9lPj+IeWNy9ttkLkClyBSUC3QYQUUwKIcOQMHIGDkE3QI4IMD40WJYHxqYZIqYgyxB2EfFeKo5Sy01c3eM+d0+CibvFGWVVW5o0tcH00FxoL3D6zv2Qesjl+f2bYa7s5q5Q3arkQ4bJlaaarFXVSulkc7zkjzc2II0DUAL6hoC7M0U2qP0xiIal+JuW6qY7V1pcD2hj9lg7kIVfOzMZ58m4pqqeMBrKx2Eag8RSEDZd2lYJsUz8GxG0TEdrPwlU+ufy4PBTq8aHWZ19E8JVPrn8uDwTq8aL1mdfQcJVPrn8uDwTq8aHWZ19BwlU+ufy4PBOrxodZnX0HCVT65/Lg8E6vGh1mdfQcJVPrn8uDwTq8aHWZ19BwlU+ufy4PBOrxodZnX0LJX1DgWmtNjrwtiY7sI0hWLFOiTtE6+jwF0cQIYcTzfjE3NzrN9q2IjljshqVVRHPOZUnLNSJJzh0hjQy41Egkn4r3aq4sy6my25otc/jzY4yszKcuQQXIEJQRdBNREWPfGdbHuYetpIPwXmmcxnV6mMThjXpEgohw5BIcgYOQTdBBCBHMQYXMR6iWJ0amHuKmF8S8zDJTWz0mUZYhha8hvICA4Dv1LQuWrlvnbnlox3dnt3Ocxze0Zan549xngtbrV3VrTsVnT7ynhqfnj3G+CvWrmvonUrOn3kcNT88e43wTrVzX0OpWdPvI4an549xvgnWrmvodSs6feRw1Pzx7jfBOtXNfQ6lZ0+8jhqfnj3G+Cdaua+h1Kzp95HDU/PHuN8E61c19DqVnT7yOGp+ePcb4J1q5r6HUrOn3kcNT88e43wTrVzU6lZ0+8vNU5YmeMOPXoOEBo7SFmt03bvenEM9vY7dE54XnhC6NMREYhkrethXtiMSiFLkCkoqw/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/AK1tpt8VOY7YcSXdc8IBAIBAKom6KnEiJugLoIcisbmqLEsZjUw9xUXe0wvEN7TBxDe0wcQ3tMHEje0wcQ3tTC8SN7Q4kiNDiO1irzMsgCrxkyIEAg6tuIZtl0j8qyt4kYdDSX+1IdEkg6hxfxO2Lkb02jERajxn8fz9G7stv90uyLiN0r2BwLXAFrgQ5rgCCDrBHKEicD5/3SMxH5OkdUQNLqCR3FI0mmcT/Zv/AGea7sOm1/o9i2yL0cNXej7/AN+LnX7HD+qOxR1vtYIBAIBAIBAKgQCIEVFlAWQFkMiyLkWQyMKGUYUMjChlOFDIsiZSgEAgs+Y2Z02VJgACykjcPKZ7aANe9s2vPcNZ5AdXatqpsU61T2R/fgzWbM3J/wBPougo46eKOnhYGRQtDI2N1NaPj1r5muua6pqq5zLpxERGIeheVCBJYmva5j2hzHgtc1wDmuadBBB1hWJmJzA5XnbuRNeXTZNe2Mm5NNMTvV/8N+kt6jcdIC62z70mP03Yz/uPy1LmyxPOnk5fljN6soyRVU0sQGt7mYouyRt2nvXWt37dzuVRP90alVqunthrAVmYwoBAIBAIBAIBAIBAIBAIBAIBAIBAXQe3JeSKmrIbTQSzEm14oy5gPS7U3tK8XLtFvv1RD3Tbqq7IdJzV3IJHFsuUnhjNfk0D8UjuiSQaG9Tb9YXL2jekRytR5z/H8/RtW9l+NTrtDRxU8bIIY2xxRjCxkbQ1rR1LjVV1VzxVTmZbkREcoZ15UIBAIBAsmo9RSB89bpH/AFD+tfR7D3HO2jtUxb7WCAQCAQCAQCAQCAQCAQCAQCAQCCw5l/8AUM+8P9Fq7V3Gex2vpKh/s2fdC+Zq7XSjsZ15UIBAIP/Z"/>
          <p:cNvSpPr>
            <a:spLocks noChangeAspect="1" noChangeArrowheads="1"/>
          </p:cNvSpPr>
          <p:nvPr/>
        </p:nvSpPr>
        <p:spPr bwMode="auto">
          <a:xfrm>
            <a:off x="173990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b="0"/>
          </a:p>
        </p:txBody>
      </p:sp>
      <p:sp>
        <p:nvSpPr>
          <p:cNvPr id="14342" name="AutoShape 13" descr="data:image/jpeg;base64,/9j/4AAQSkZJRgABAQAAAQABAAD/2wCEAAkGBxAPEA8NDxAQEA4NDw8ODQ8NDQ8NDQ4NFBQWFhQRFBQYHSggGBolGxcUITEhJSkrLi4uGh8zODMsOCgtLiwBCgoKDg0OGxAQFywcHBwsLCwtLCwsLCwsLCwsLCwsLCwsLCwtLCwsLCwtLCwsLCwsLCwsLCwsLCwsLCwsLCwsLP/AABEIAOEA4QMBEQACEQEDEQH/xAAcAAACAgMBAQAAAAAAAAAAAAAAAgEGAwUHBAj/xABLEAABAwIBBQsIBwUHBQEAAAABAAIDBBESBQYhMVEHExUiQVJhcYGR0RQjJFRzkrGyFjJCcoKTlGJ0oaOzM1NjosHS8DRDVdPhF//EABoBAQEAAwEBAAAAAAAAAAAAAAABAwQFAgb/xAA1EQEAAQMBBAcHBAIDAQAAAAAAAQIDEVEEBRIhExQxMnGBsSMzQVKRocEiQtHwNGGCsuEk/9oADAMBAAIRAxEAPwDuKAQaDK2dEUJLI/OyDQbG0bT0u5eoLds7FXXzq5Qw13op5RzVmrzhqZf+4WDmxcQDt1/xW/Rslqn4Z8WvN2qfi8D5nON3Oc47XOLj/FZ4piOyHjOQCgcFFOCoHBQOCoGBRTgqBwVHmTXUTCbo84RdFwglVcEJR6KSvSkJQISiEJVCEoIEhGkEg7QSCmIntMvZTZcqYtUrnDZId8B79KxV7Naq7afo9Rcqj4rDkzOyN5DJwI3H7Y0xE9PK3+PWtG7sNVPOjn6s9F+J7eSxtIIBGkHSCNIIWgzpQCAQUfOfOMyF1PA60Yu2SRp0yHlaDzfj1a+vsmycMcdfbpo1Lt3PKFZBW+wGBUDgoHBUU4KBgVFOCoHBTAYFA4KgYOQSHKYTCbpgwMSYMILlcKUlAhKoUlAhKYCEqhSUQhKoQlVCEoN1m9nA6ncI5CXQE6eUxdLejaP+HU2nZYuRmnverLbu8PKexf2ODgHAghwBBBuCDqIXGmMTiW6ZQV3PTKphhELDaSe4uNbYh9Y9urv2Le2Gzx18U9kerBfr4YxHxc/BXZaaQUDAqKcFA4KgYFA4KmFOCoGBRTgoGDlAwcmBOJMAxIDEmBGJMCC5ApKoUlAhKIQlUKSgQlVCEqhCUCkqouWY2VcQdSPOlgL4b837Tey9+07Fytvs49pHm2rFf7VuXNbLl+ddZvtXKb6IzvLegM0H/NiX0GyW+CzH++f1c+9VmuWqBWyxpBUUwKBwVAwKinBQMCoHDkDhyimDkwGDkwJxKCcSCcSAxIIxIFJVEFyYClyBC5UKSiEJQISqFJVCEohSVR6cl1hgmimvbA8F33NTh3ErHdt8dE06rRVw1RLrOIbV83h0nGZpcTnPOt7nOPWTdfU004iI0cuZzOUAqiQVAwKBg5RTB6Bg9TAYPUUwegcPUDB6Bg9BO+IJ3xMKnGpgGNXAMSYEYkQpcgUuQKSqELkClyqFLkCEqhSVUKSgUlUbr6Qyc4961Oq06MvSy0AK3GBIKKYFBOJRWzzbySayYsJLYowHyuH1rE2DW9Jse4rU2vaOhp5ds9jLat8c/wCl/hzfo2gN8mhdblkibK89bnXJXDq2m7VOZrn6t2LdEfBk4Eo/VKb9NF4KdPd+efrJwU6QOBaP1Wm/TReCdPd+efrJwU6QOBaT1Wm/TReCdPd+efrJwU6Qngak9Vpv08XgnT3fmn6ycFOkDgak9Vp/08XgnT3fmn6ycFOg4GpPVaf9PF4J0935p+srwU6Dgek9Vp/08XgnT3Pmn6ycFOg4HpPVqf8ATxeCdPd+afrJwU6Dgek9Wp/08XgnT3fmn6ynBTpDwZVzahkaTA1sMoF24Bhicea5o0DrH/xZ7O2XKJ/VOYeK7NM9nJRw/kOgjQQdYI1gruRMTGYaacSqILkClyuApcmEKXKhS5ApKqEJQKSqIJVQpKCLoMYK9IkFQNdFI9yguO5s/RVfeh+D1xd696nwbmy9kryCuU2hdAXQF0HnyjWNghlqHAlsMb5XBtsRa0EkC+i+hBUP/wBNpP7iq92H/eqmVsyTlBtVBHUsDmsmbia19sYFyNNiRyKK9d0BdAXQLIUHKq2Tz9R7ef8AqOX02z+6p8Ic6vvSgOWZ4BcmBBcgUuQKXKoUuQISqFJVRBKBSUEEqoi6DECvSGBUE4kVilcoLjuZO0VX34fg9cXevep8G7svZK+Arktt55MoQtJa6aJrhra6VjXDrBKIXhSn9Yg/Pj8UBwpT+sQfnx+KDW5y5RgdRVjWzQuc6mnDQ2aMkksNgBfSg4xhVeXYMzq+FlBSsdNE1zYyC10rGuBxO1glR6hueFKf1iD8+PxQHClP6xB+fH4oJGU4CQBPCSdAAmjJJ2a0GeQoOR1r/SKj94n/AKjl9Ps/uqfCHNud6TscszwkuVEFyBS5ApcrgKXIhboIJVEEohS5UKSgi6DECvSGBQTdQYZSguW5gdFX9+H4PXD3t36fBvbL2SvoK5Lacczzb6fVe0HyNRJabCiDCgMKAsgMKAwoDCg9OTG+fg9vF84QdymOvrR6cernekVP7xP/AFHL6nZ/dU+EOZc70sjHLM8mxIiC5ApcqFLkEEoIuqhboIJVCkoiCUEXVGAOVQ4KBroMMpUVcty86Kv78PweuFvfv0+Et7ZOyV+BXIbbxTZKpnuL308D3uN3OfCxznHpJCI1+WqKlp4JahtFTPMQDsBhjbcXAOnCeQ3QU/6UU3/i6T/J/wCtVF3osmUcsUUopKa0sbJABBGbYmg21dKis3AlH6rT/p4/BB4cu5OpIaaolFLTgsifhO8Rgh5Fm8m0hByjCqjqWbGQacUdOZaeF8kke+udJCx7+OS5oJI5GkIsNqzI9ICHClpwWkEEQRggjURoUHskKK45Xu9Jqf3mf+o5fV7P7mnwhy7nenxOx6zPBi9VEY0EYkEYlRGJBF0RBKoUlBBKIUlURiQecORGQOVU2JBhlcoLnuXnRV/fh+D1wt79+nwlvbJ3ZX4FcduJugwVsAmikhOqVj4z0YgRdEcakiLSWOFnNJa4bHA2IRHSsxa8S0jY78emJjcOXASSw9Vjb8JRYWK6Kqef9WTHFRs0vqHhxaNeBp0Dtdb3SrETM4h5qmIjMtVR5rwhvni57yNIa4sYOgW0nrXRo2OmI/Vzc6vbKpn9PKFpFe8WAIAAAADRYAaAFk6pb0eOt3NRwhJtHuhTqlvQ63c1HCEm0e6E6pb0Ot3NWgmzepXvfI5rsUj3SPIlkALnEkm19GkrcpuV0xFMTyhim5MzmQM3qbmv/Nk8V66avVOOR9H6bmv/ADZPFOmuanHI+j1NzX/nSeKdNc1OOR9Hqbmv/Ok8U6a5qccj6PU3Nf8AnSeKdNc1OOWKozbhI8258buQlxkbfpB/0IXqm/XE8+ZxqtURuje6J4s5hseUdBHQQt2iqKozD1kmJexBcgUuVClyBcSDzMeCmEZQ5A4cgxSlFXPcuPFq/vw/B64O+O/T4S3tk7sr8CuM3E3QF0HPs+Ml73N5Q0ebn+tbU2Ya+8ae9Elrc3sqmkmEmkxu4kzR9pm0dI1ju5UR0qSvibEagvG8huPGNILeS3TyW2o9OfU9e6prxO/lx4G68DAx2Fv/ADlutnZIzdj+/Bq7XPsp8vVaqWJ0jxG3W7bqA5SV166oop4pcm3TNdUUw38eRYgOMXOPKb4R2ALnztVczy5OlTsluI58z8Dw7He+VOs3HrqlrT7jgeHY73ynWbh1S1p90cDw7He+U6zcOq2tPuOB4djvfKdZuHVbX9kcDw7He+U6zcOq2tPuOB4djvfKdZuHVLWn3HA8Ox3vlOs3DqlrT7ofkaEjRiB2h1/ikbTcSdktzq0VfTuheWHTytO1q37VcXKcw5163NurhlRM63+kjphYT0nG8LobN3ZWieTWNctl7SSgVz7KowPm2K4Mse+lMI87SqMrZCpgZWypgySSQJhcrtuWni1f34fg5fP7579HhLf2Puyv4K4zcF0BdB56+kZPG6GQXa8drTyOHSEHM8p5NfTSGKQatLXD6r28jgjyxGok3sQ43b0HYwy/FD9tkHsyDA4y74GktiBMjuRodxRfrJC2tij20efo1dt9zPl6rxm27zx9m74tXS2yPZ+f8ufsM+18v4Wa65jri6AugoW6dnVNSGCnpZd7mfeaVwbG8iLS1rbOBGk4j+FZrNuKszLXv3JpxESon06yr64/8mm/2LP0VGjB0tevo3+Y2e9W+tjgrJzLFUAxNxMiZgmOlhu1o1kYfxBY7lqOHMQyWrtXFiqXWbrWbYugLoK/nS7TF1P+IW/sUcqvJzN4Tzp8/wAOX52yekt9gz55F2NnjlLBan9LXMlWzh7yHSFXAxuKDGSgi6DACgyAoGBQY5SgvO5QeLWe0h+Vy+f3136PCXQ2Luz4uhAritwXQJNM1gxPc1rdrnBo/ig0WUc64mXbCDK7nG7YwevWezvUMqllCulqHY5XYiPqgaGNGwDkR5ebejbFY4b4cVjhxa7X2oPXkl7myAAkNcCHAEgOABIuOXStzYff0+fo1Nv9xV5esLlmu/z59k75mrqbbHs/P+XM3fPtfKfWFquuU7ORdDKC62k6ANJJ1AJgy4BnPlQ1lXPU/Ze+0V+SFvFZ/AX6yVv0UcNOHPrr4qplrMK9YeEsJaQ5ps5pDmuGtrgbgjtTBl9A5u5VFZSwVIteRgxgfZlHFe33gVoVU8M4dGivipy2N15esi6GVcztdph6pPi1dHYI5VeTlbxnnT5/hyzO53pLPYM+eRdmx2Sw2J/T5tfG5Z2Y5KgQlAhKBboMIKBwUDgoMUpQXrcmPFrPaQ/K5fP7679HhLobF3Z8XQ7riNxScr5Xq45HxOlw4CdLGtYC3WHX16ulEa6vp52FrqhsoMgux02K7hy6T1jQrMDDT07pHBkbXPedTWNLndwUFmyZmlaz6p1h/cxkF56HOGhvZc9SuBYzDHve8iNghtbeg0YLdI5T0plcK5lLILIfSInENadMbtNsWjiu7dR71ubvjO0U+fpLR3ly2ery9YenNV/n3eyd8zV19uj2Xn/Lkbun23lPrC24lyHcyMSGVZ3Qsq+T0UjWm0lT5hm0NcOOfduO0LLao4qvBhvV8NPi41hW40W8yfm66Wgqq/T6O9gYORzGi8x7A5p7Csc14rinVlpozRNWn9lo8KyMToW5RlXC6ahcdDvPw35wsJG92E9hWvfo/c2dnr/a6TiWs2sjEi5VrPB2mHqk+LV093xyq8vy5G8550+f4cszrd6S32DPnkXWtdksezT+jz/h4YysrYOSgQlAhKBboMLSiHBRTgoMUpQXvclPFrPaQ/K5fPb679HhPq6Gxd2fF0Fz1xW4KXIjJpY6uVt97HmmnU43u17h0abdd9i900/FJbbKNBFURmKZocwkEcha4aiDyFe5jKNS2PeLwtYyMa7RNwNeOdtPaVjnMPUGDl5E3Qa7OB3o7+tnztW9u3/Jp8/SXP3pP/y1eXrDW5pP9Id7F/zMXa2+PZef8uLuyfbT4T6wt+JcbDvZGJMGXJ90bKe/1e9A3ZSt3sbN9NjIflH4VuWaMU51aV+vNWNFWDSdAFydAA1k7Fmwwu4ZGyW2npIqNwBDYi2YcjnvuZf4krnVTxVTU6MUxTTFOn9lxnK1AaaeandrheWg7W62u7WkHtW/TPFGWhVHDMwMk1rqaeKpbrheHWH2m6nN7WkjtSqnijBTVwzl3SGdr2tkYbse1r2Eai1wuD3LQxh0IqyfEphcqxnm/TB92T4tXU3dHKry/Ljb0n9VHn+HLc6HekN9iz55F1aIedjn2fn+IeOMr22zlyBCUCkoFxIMAKiHDkDgqjFK5FXrcmdxKz2kPyuXz++u/R4S6Gxd2fF0ygo98ON39kPqj+8O0/s/Hq18emltzLdLIgQYKymbK3CdBGlrhra7apMZGjIcxxY8Wc3uI5HDoWKYw9HDkGtzkd6NJ1x/O1b+7P8AJp8/SXN3v/iVf8f+0NRmg/0h3sX/ADMXc3hHsvOPSXB3XPt/+M+sLniXFw+hy8eV8oCmglqD/wBthLQftP1Nb2kgK008U4eaq+GMuKSEuJc4kucS5xOtzibk966GHOy3+YmTN/rY3OF46b0h+wlhGAe+W9xWG/VijGvJmsU8VefhHP8Aj7usYlqYbuXPd0zJ1nxVbRokG8yffbpYe0XH4QtmxPbS1dojsqUjCtjDWy6dud5T3ymNO48elOEbTC65b3HEOwLUvUYqzq3LFeacaLXiWHDPlVc9n8aD7svxauru2OVXl+XE3tP6qPP8OX5yu9Ib7FnzvXShdhnNufH8Q8kZXpushKBSUCFyiFxIrA0ohwUDByDHMVRv9zvLrKaeWGYgRz724F5wsxsJ0OPICDa/UuFvmic0V45c4b+x1dsOvnL7gB5tlraLPNrdy4vG3cN5k+ffI45NW+Ma+2u2IA2XuEeooNLlTKboXtYGg4ml1y4jUbcgXmZwPLLXb9hxNaC03DgXEgco1cq8zOVZGub/AMuvKtZnQW+SyW13j289q6G6/wDKp8/SXM3x/iVeXrDRZmu9Id7F/wAzF3t4e6jxj0l89ur38+E+sLriXFfQ5UndGyjoipGnX56XqGhg+Y9gWxYo+LXv1/tUay2MNbLeZu5xOoWytZCx7pnNLnue5pwtBs2w5LklYrlrjmJz2Mtu9wRMRHa230/l9Xj/ADH+C89XjV66zOjxZZztdVQvp3wMAdhIcHuLmuaQQRo7O0q02eGc5ear/FGMK1ZZsMWW5zRyh5NVRuJsyXzMmzC4ix7HBp71ju0cVLJar4anVsS027lU893caD7snxauru3sq8vy4m9+9R5/hzDON3n2+xb8z10Pi97v91Pj+IeaNyrfZCUQhcoEJQRdBgBQOHIHBQY5Sg1tRcG40Ealju26blE01RmJZLdU0zmGWHLkrW4BPLFb7LZXtj7LGwXzu0buuW5zTHFH3dKi5FUPojcyr/KMl0UhcXuEW9PcTiJfG4sJJ5Txb9q0piY5TyZIWxFcz3bqeZlPTV0MkkbaeR0U5jkdGBHLhwudY6bPa0fjThmqcRGUlyiDOGfR6ZLf95f4r10Fz5J+icUar5nfm/lHJzd/bVVE9IAC+VssjXQ7d8bi0N/aGjbbl8RTmcRCqzk7LcssjY3VL5Guvdjp3PBsCdRK6G77VdO0UzNMx2/D/UuZvWqJ2WqM6esLxmY70h3sX/Mxdjb/AHUeP8uDuzlenwn1hc3SAAkmwAuSdQA1lch38uUZXrDUTyznU93FB5IxoaO4Bb9FPDGHPqr4py8scRcQ1rS5x0BrQXOJ6ANas4jtSOfY9HBdR6vP+nl8F546NY+sPXBX8s/SRwXUerz/AKeXwTjo1j6wcFfyz9JHBdR6vP8Ap5fBOOjWPrBwV/LP0lhnpnxkCRj2Ei4EjHMJG0XC9RMT2Tl5mJjtjDHhVwmXUs3Mo+UU0chN3tG9ybcbdBPaLHtWjco4asN63XxU5abPd2mDqk+LV0N3dlXl+XK3r20ef4cxzjd59vsW/M9dD4ve7/dT4/iHmjcjeOXIFJQIXIIxIMAKBw5AwKAKDyzx3QayohXmYbFut17cAy2MFTkx540bvKoATrjdZsgHUQ0/iK4W87OKorj4t61VmHZmlctlYa6jjnjkgmYJIpmlkjHfVcw6CFYmaZzA41lrcPkEhfQVMZjLsTYqzGxzBfVvjGuxe6F1re8/04uU+cMM2ufJ2rCLWOkWsQdIIXIZnMM59y5jZxX5NaGFuMzUY0Ruu0jFDzTp+rq2W1HrbLvGYxTd5xr/AC0Nv2abtmqKO3/15MzXEVL2kEObE9rmuBDmuDm3BB1Fb+2TFVqJjX+Xz+76ZpvzExicT6w3ed1fvdOWA8ec72NuDW892jtWhZozV4OperxT4uf4Vu4aS0Zh0d5ZKo6oG4Iz/ivuLjqaHd4WttM8op1bWyxzmrT1lePK384960+CnRudJVqPK38496cFOh0lWo8rfzj3pwU6HSVaq5nvTGaAS6305v0727Q4d+E9hWxs+KasatfaM1U50ULCt3DRWTMmt3uV0BPFmF2+0b4i/cFgv0ZjOjYsV4nGr2Z7u0wdUnxas+wdlXl+WnvTtp8/w5jnG7z7fZN+Z6347WTYPdT4/iHmjcq3WQuQKXIEJQRiQYAUDhyBgUDXQQ4IPLNGixOEZJyjLRVEVZAbSwOxC/1XN1OY79ki4PWsN61Tcommr4ti1cxL6WzSzngylA2ogdsE0TiN8gk5WOHwPKF8ves1WauGp0KaoqjMN+HLE9JQCAKDSZYybAS6r0MnawtMg0CRuizX7dQAOv4LPavVxHB2xo1r1iiqePsnVz3OKGoqJuJDM6OMYGFsTi0nW4g226OxdazNFNPOYzLj3orqq5ROIazgep9Xm/Jf4LL0tHzR9WLornyz9F2yHSeT08cRFnuvLKCLEPfbQekNDQtG5Vx1zLdt08FER5y92JecPeRiTBkYkwZLIA5rmOF2uBa4bWkWITsTtUCbIlQ1zmiGVwa4gObE4tcAdDgQOVb8XaJjthoTarieyRDkyrY5sjaeYOY4Ob5l+sG+xJuW5jHFBFu5E5imfo2ueMuLyZxBaSx5LXCzmk4dBG1eti5cTDvHnNPn+HNM4j59vsm/M9b1Pay7D7qfH8Q80bl6bhyUClyBS5AuJBhBQOHIGBQMHIGBQK4IPLNGixJsl5TqKKUVFLK6GVujEw6HN5rmnQ5vQVhu2aLlPDXGWxbuTT2OmZE3aiAG11KSQNMtG4cY+yeRb3lybm6p/ZV9W3Tfie1aqfdbyQ6155YyeR9LOTfZxQQtWd334/b94ZOkp1XxsmhaT20Wc+dNNk9rTO/zkl94gaQZpiBc4RyAcrjo+Cy2bNV2cUsd27Fumaqvg53DnZLU1bH1BDInXZFE0+aiLvqk7XGwGI7eRdadlptWv085+MuH1yq7d/Vyj4QuEM7gLBxHQCQtbhhs8U6s4qXc53vFOGNF451IX30nSelXDzlGJAYkMjEgMSB2zuGgOIGwEqcMLxTqnyl3Od7xThjReOdVMzvqxLMyJpxOjFnm97Pdbi9YAHeujsccNMy5O8KuKumn4uc5xnz7fZN+Z63aWbYY9lPj+IeWNy9ttkLkClyBSUC3QYQUUwKIcOQMHIGDkE3QI4IMD40WJYHxqYZIqYgyxB2EfFeKo5Sy01c3eM+d0+CibvFGWVVW5o0tcH00FxoL3D6zv2Qesjl+f2bYa7s5q5Q3arkQ4bJlaaarFXVSulkc7zkjzc2II0DUAL6hoC7M0U2qP0xiIal+JuW6qY7V1pcD2hj9lg7kIVfOzMZ58m4pqqeMBrKx2Eag8RSEDZd2lYJsUz8GxG0TEdrPwlU+ufy4PBTq8aHWZ19E8JVPrn8uDwTq8aL1mdfQcJVPrn8uDwTq8aHWZ19BwlU+ufy4PBOrxodZnX0HCVT65/Lg8E6vGh1mdfQcJVPrn8uDwTq8aHWZ19BwlU+ufy4PBOrxodZnX0LJX1DgWmtNjrwtiY7sI0hWLFOiTtE6+jwF0cQIYcTzfjE3NzrN9q2IjljshqVVRHPOZUnLNSJJzh0hjQy41Egkn4r3aq4sy6my25otc/jzY4yszKcuQQXIEJQRdBNREWPfGdbHuYetpIPwXmmcxnV6mMThjXpEgohw5BIcgYOQTdBBCBHMQYXMR6iWJ0amHuKmF8S8zDJTWz0mUZYhha8hvICA4Dv1LQuWrlvnbnlox3dnt3Ocxze0Zan549xngtbrV3VrTsVnT7ynhqfnj3G+CvWrmvonUrOn3kcNT88e43wTrVzX0OpWdPvI4an549xvgnWrmvodSs6feRw1Pzx7jfBOtXNfQ6lZ0+8jhqfnj3G+Cdaua+h1Kzp95HDU/PHuN8E61c19DqVnT7yOGp+ePcb4J1q5r6HUrOn3kcNT88e43wTrVzU6lZ0+8vNU5YmeMOPXoOEBo7SFmt03bvenEM9vY7dE54XnhC6NMREYhkrethXtiMSiFLkCkoqw/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/AK1tpt8VOY7YcSXdc8IBAIBAKom6KnEiJugLoIcisbmqLEsZjUw9xUXe0wvEN7TBxDe0wcQ3tMHEje0wcQ3tTC8SN7Q4kiNDiO1irzMsgCrxkyIEAg6tuIZtl0j8qyt4kYdDSX+1IdEkg6hxfxO2Lkb02jERajxn8fz9G7stv90uyLiN0r2BwLXAFrgQ5rgCCDrBHKEicD5/3SMxH5OkdUQNLqCR3FI0mmcT/Zv/AGea7sOm1/o9i2yL0cNXej7/AN+LnX7HD+qOxR1vtYIBAIBAIBAKgQCIEVFlAWQFkMiyLkWQyMKGUYUMjChlOFDIsiZSgEAgs+Y2Z02VJgACykjcPKZ7aANe9s2vPcNZ5AdXatqpsU61T2R/fgzWbM3J/wBPougo46eKOnhYGRQtDI2N1NaPj1r5muua6pqq5zLpxERGIeheVCBJYmva5j2hzHgtc1wDmuadBBB1hWJmJzA5XnbuRNeXTZNe2Mm5NNMTvV/8N+kt6jcdIC62z70mP03Yz/uPy1LmyxPOnk5fljN6soyRVU0sQGt7mYouyRt2nvXWt37dzuVRP90alVqunthrAVmYwoBAIBAIBAIBAIBAIBAIBAIBAIBAXQe3JeSKmrIbTQSzEm14oy5gPS7U3tK8XLtFvv1RD3Tbqq7IdJzV3IJHFsuUnhjNfk0D8UjuiSQaG9Tb9YXL2jekRytR5z/H8/RtW9l+NTrtDRxU8bIIY2xxRjCxkbQ1rR1LjVV1VzxVTmZbkREcoZ15UIBAIBAsmo9RSB89bpH/AFD+tfR7D3HO2jtUxb7WCAQCAQCAQCAQCAQCAQCAQCAQCCw5l/8AUM+8P9Fq7V3Gex2vpKh/s2fdC+Zq7XSjsZ15UIBAIP/Z"/>
          <p:cNvSpPr>
            <a:spLocks noChangeAspect="1" noChangeArrowheads="1"/>
          </p:cNvSpPr>
          <p:nvPr/>
        </p:nvSpPr>
        <p:spPr bwMode="auto">
          <a:xfrm>
            <a:off x="189230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b="0"/>
          </a:p>
        </p:txBody>
      </p:sp>
      <p:pic>
        <p:nvPicPr>
          <p:cNvPr id="5137" name="Picture 17" descr="http://www.prwatch.org/files/images/siri-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2205039"/>
            <a:ext cx="21256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9" descr="http://reliablesoftwares.com/blog/wp-content/uploads/2013/02/Google-Now-Logo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2265364"/>
            <a:ext cx="28384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://mentalfloss.com/sites/default/files/styles/article_640x430/public/watson_jeopardy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708026"/>
            <a:ext cx="46386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http://images.wikia.com/google/images/1/13/Google_Translate_iOS_logo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88" y="2840038"/>
            <a:ext cx="369411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52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pPr>
              <a:defRPr/>
            </a:pPr>
            <a:r>
              <a:rPr lang="en-US" dirty="0"/>
              <a:t>Recent Breakthroughs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6954330" cy="52942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IBM Watson beats human champions at TV quiz Jeopardy!:</a:t>
            </a:r>
          </a:p>
          <a:p>
            <a:pPr lvl="1">
              <a:defRPr/>
            </a:pPr>
            <a:r>
              <a:rPr lang="en-US" dirty="0">
                <a:hlinkClick r:id="rId2"/>
              </a:rPr>
              <a:t>http://www.aaai.org/Magazine/Watson/watson.php</a:t>
            </a:r>
            <a:endParaRPr lang="en-US" dirty="0"/>
          </a:p>
          <a:p>
            <a:pPr lvl="1">
              <a:defRPr/>
            </a:pPr>
            <a:r>
              <a:rPr lang="en-US" dirty="0">
                <a:hlinkClick r:id="rId3"/>
              </a:rPr>
              <a:t>Final Game</a:t>
            </a:r>
            <a:endParaRPr lang="en-US" dirty="0"/>
          </a:p>
          <a:p>
            <a:pPr lvl="1">
              <a:defRPr/>
            </a:pPr>
            <a:r>
              <a:rPr lang="en-US" dirty="0">
                <a:hlinkClick r:id="rId4"/>
              </a:rPr>
              <a:t>PBS report</a:t>
            </a:r>
            <a:endParaRPr lang="en-US" dirty="0"/>
          </a:p>
          <a:p>
            <a:pPr>
              <a:defRPr/>
            </a:pPr>
            <a:r>
              <a:rPr lang="en-US" dirty="0"/>
              <a:t>Google Translate on </a:t>
            </a:r>
            <a:r>
              <a:rPr lang="en-US" dirty="0" err="1"/>
              <a:t>iPhone</a:t>
            </a:r>
            <a:endParaRPr lang="en-US" dirty="0"/>
          </a:p>
          <a:p>
            <a:pPr lvl="1">
              <a:defRPr/>
            </a:pPr>
            <a:r>
              <a:rPr lang="en-US" dirty="0">
                <a:hlinkClick r:id="rId5"/>
              </a:rPr>
              <a:t>http://googleblog.blogspot.com/2011/02/introducing-google-translate-app-for.html</a:t>
            </a:r>
            <a:endParaRPr lang="en-US" dirty="0"/>
          </a:p>
          <a:p>
            <a:pPr>
              <a:defRPr/>
            </a:pPr>
            <a:r>
              <a:rPr lang="en-US" dirty="0"/>
              <a:t>Apple SIRI</a:t>
            </a:r>
          </a:p>
          <a:p>
            <a:pPr>
              <a:defRPr/>
            </a:pPr>
            <a:r>
              <a:rPr lang="en-US" dirty="0"/>
              <a:t>Amazon Alexa (Echo)</a:t>
            </a:r>
          </a:p>
          <a:p>
            <a:pPr>
              <a:defRPr/>
            </a:pPr>
            <a:r>
              <a:rPr lang="en-US" dirty="0"/>
              <a:t>Google Home</a:t>
            </a:r>
          </a:p>
        </p:txBody>
      </p:sp>
      <p:pic>
        <p:nvPicPr>
          <p:cNvPr id="1026" name="Picture 2" descr="Image result for echo">
            <a:extLst>
              <a:ext uri="{FF2B5EF4-FFF2-40B4-BE49-F238E27FC236}">
                <a16:creationId xmlns:a16="http://schemas.microsoft.com/office/drawing/2014/main" id="{879C3DB7-0D7E-41CE-9AA3-5AA3EC7BD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615" y="3121760"/>
            <a:ext cx="1978455" cy="197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2BDB-7D77-4E4F-BD4E-602BD46E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IBM Project Debater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5D342-F2DD-4167-A227-146C6A405C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10591" y="1239921"/>
            <a:ext cx="3955714" cy="519674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/>
              </a:rPr>
              <a:t>IBM Debater went head-to-head with an expert practitioner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After a </a:t>
            </a:r>
            <a:r>
              <a:rPr lang="en-US" b="1" dirty="0">
                <a:solidFill>
                  <a:srgbClr val="C00000"/>
                </a:solidFill>
                <a:effectLst/>
              </a:rPr>
              <a:t>25-minute rapid-fire exchange about pre-school subsidies</a:t>
            </a:r>
            <a:r>
              <a:rPr lang="en-US" dirty="0">
                <a:effectLst/>
              </a:rPr>
              <a:t>, the audience handed the victory to Harish Natarajan.</a:t>
            </a:r>
            <a:endParaRPr lang="en-US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C0AF6E55-A168-43F3-B209-D041FEF60B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3612" y="3861510"/>
            <a:ext cx="4578057" cy="2575157"/>
          </a:xfrm>
          <a:prstGeom prst="rect">
            <a:avLst/>
          </a:prstGeom>
        </p:spPr>
      </p:pic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BEB23332-43E9-40C6-9080-C609AE52068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6093612" y="102238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8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1676399" y="1201510"/>
            <a:ext cx="9834705" cy="1190555"/>
          </a:xfrm>
        </p:spPr>
        <p:txBody>
          <a:bodyPr>
            <a:normAutofit/>
          </a:bodyPr>
          <a:lstStyle/>
          <a:p>
            <a:r>
              <a:rPr lang="en-US" dirty="0"/>
              <a:t>Course Page:</a:t>
            </a:r>
          </a:p>
          <a:p>
            <a:pPr marL="357187" lvl="1" indent="0">
              <a:buNone/>
            </a:pPr>
            <a:r>
              <a:rPr lang="en-US" dirty="0">
                <a:hlinkClick r:id="rId2"/>
              </a:rPr>
              <a:t>https://elearning.di.unipi.it/course/view.php?id=180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80BC98-354F-4842-A47B-6F8CF49EF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026705"/>
              </p:ext>
            </p:extLst>
          </p:nvPr>
        </p:nvGraphicFramePr>
        <p:xfrm>
          <a:off x="2716360" y="2622495"/>
          <a:ext cx="6260016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672">
                  <a:extLst>
                    <a:ext uri="{9D8B030D-6E8A-4147-A177-3AD203B41FA5}">
                      <a16:colId xmlns:a16="http://schemas.microsoft.com/office/drawing/2014/main" val="537273385"/>
                    </a:ext>
                  </a:extLst>
                </a:gridCol>
                <a:gridCol w="2086672">
                  <a:extLst>
                    <a:ext uri="{9D8B030D-6E8A-4147-A177-3AD203B41FA5}">
                      <a16:colId xmlns:a16="http://schemas.microsoft.com/office/drawing/2014/main" val="3613097249"/>
                    </a:ext>
                  </a:extLst>
                </a:gridCol>
                <a:gridCol w="2086672">
                  <a:extLst>
                    <a:ext uri="{9D8B030D-6E8A-4147-A177-3AD203B41FA5}">
                      <a16:colId xmlns:a16="http://schemas.microsoft.com/office/drawing/2014/main" val="595602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sz="2800" dirty="0"/>
                        <a:t>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dirty="0"/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dirty="0"/>
                        <a:t>Room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4364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Monday</a:t>
                      </a:r>
                      <a:endParaRPr lang="en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14-16</a:t>
                      </a:r>
                      <a:endParaRPr lang="en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2800" dirty="0"/>
                        <a:t>C1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5166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Thursday</a:t>
                      </a:r>
                      <a:endParaRPr lang="en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9-11</a:t>
                      </a:r>
                      <a:endParaRPr lang="en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2800" dirty="0"/>
                        <a:t>C1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400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2800" dirty="0"/>
                        <a:t>Friday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9-11</a:t>
                      </a:r>
                      <a:endParaRPr lang="en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2800" dirty="0"/>
                        <a:t>C1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126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839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4B8A29-0142-A243-AA70-A04594A3E27F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IT" dirty="0"/>
              <a:t>Statistical Methods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74FECD-8009-9548-9DA6-B8C8E3154CCC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64180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dirty="0"/>
              <a:t>Statistical Machine Learning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4294967295"/>
          </p:nvPr>
        </p:nvSpPr>
        <p:spPr>
          <a:xfrm>
            <a:off x="1676401" y="1201510"/>
            <a:ext cx="7772400" cy="5049837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Supervised Training</a:t>
            </a:r>
          </a:p>
          <a:p>
            <a:pPr eaLnBrk="1" hangingPunct="1">
              <a:defRPr/>
            </a:pPr>
            <a:r>
              <a:rPr lang="en-US" altLang="en-US" b="1" dirty="0">
                <a:solidFill>
                  <a:srgbClr val="C00000"/>
                </a:solidFill>
              </a:rPr>
              <a:t>Annotated</a:t>
            </a:r>
            <a:r>
              <a:rPr lang="en-US" altLang="en-US" dirty="0"/>
              <a:t> document collections</a:t>
            </a:r>
          </a:p>
          <a:p>
            <a:pPr eaLnBrk="1" hangingPunct="1">
              <a:defRPr/>
            </a:pPr>
            <a:r>
              <a:rPr lang="en-US" altLang="en-US" dirty="0"/>
              <a:t>Ability to process </a:t>
            </a:r>
            <a:r>
              <a:rPr lang="en-US" altLang="en-US" b="1" dirty="0">
                <a:solidFill>
                  <a:srgbClr val="C00000"/>
                </a:solidFill>
              </a:rPr>
              <a:t>large amounts of data</a:t>
            </a:r>
          </a:p>
          <a:p>
            <a:pPr lvl="1" eaLnBrk="1" hangingPunct="1">
              <a:defRPr/>
            </a:pPr>
            <a:r>
              <a:rPr lang="en-US" altLang="en-US" sz="2400" dirty="0"/>
              <a:t>If we used same algorithms 10 years ago, they would still be running</a:t>
            </a:r>
          </a:p>
          <a:p>
            <a:pPr eaLnBrk="1" hangingPunct="1">
              <a:defRPr/>
            </a:pPr>
            <a:r>
              <a:rPr lang="en-US" altLang="en-US" dirty="0"/>
              <a:t>Similar techniques for </a:t>
            </a:r>
            <a:r>
              <a:rPr lang="en-US" altLang="en-US" dirty="0">
                <a:solidFill>
                  <a:srgbClr val="C00000"/>
                </a:solidFill>
              </a:rPr>
              <a:t>both speech and tex</a:t>
            </a:r>
            <a:r>
              <a:rPr lang="en-US" alt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92199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CustomShape 1"/>
          <p:cNvSpPr/>
          <p:nvPr/>
        </p:nvSpPr>
        <p:spPr>
          <a:xfrm>
            <a:off x="1554480" y="0"/>
            <a:ext cx="10642320" cy="75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it-IT" sz="4400" b="0" strike="noStrike" spc="-1" dirty="0">
                <a:solidFill>
                  <a:srgbClr val="000000"/>
                </a:solidFill>
                <a:latin typeface="Tw Cen MT Condensed"/>
                <a:ea typeface="DejaVu Sans"/>
              </a:rPr>
              <a:t>Paradigm of Statistical Machine Learning</a:t>
            </a:r>
            <a:endParaRPr lang="it-IT" sz="44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9" name="CustomShape 2"/>
              <p:cNvSpPr/>
              <p:nvPr/>
            </p:nvSpPr>
            <p:spPr>
              <a:xfrm>
                <a:off x="1554480" y="1026643"/>
                <a:ext cx="7691717" cy="563927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normAutofit/>
              </a:bodyPr>
              <a:lstStyle/>
              <a:p>
                <a:pPr>
                  <a:lnSpc>
                    <a:spcPct val="110000"/>
                  </a:lnSpc>
                  <a:spcBef>
                    <a:spcPts val="845"/>
                  </a:spcBef>
                  <a:spcAft>
                    <a:spcPts val="283"/>
                  </a:spcAft>
                </a:pP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Choose a </a:t>
                </a:r>
                <a:r>
                  <a:rPr lang="en-CA" sz="2200" b="1" strike="noStrike" spc="-1" dirty="0">
                    <a:solidFill>
                      <a:srgbClr val="CE181E"/>
                    </a:solidFill>
                    <a:latin typeface="Arial"/>
                    <a:ea typeface="DejaVu Sans"/>
                  </a:rPr>
                  <a:t>set of features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to represent data: an item </a:t>
                </a:r>
                <a:r>
                  <a:rPr lang="en-CA" sz="2200" b="0" i="1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x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is turned into 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Symbol"/>
                    <a:ea typeface="DejaVu Sans"/>
                  </a:rPr>
                  <a:t>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(</a:t>
                </a:r>
                <a:r>
                  <a:rPr lang="en-CA" sz="2200" b="0" i="1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x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)</a:t>
                </a:r>
                <a:endParaRPr lang="en-CA" sz="2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845"/>
                  </a:spcBef>
                  <a:spcAft>
                    <a:spcPts val="283"/>
                  </a:spcAft>
                </a:pPr>
                <a:r>
                  <a:rPr lang="en-CA" sz="2200" b="0" strike="noStrike" spc="-1" dirty="0">
                    <a:solidFill>
                      <a:srgbClr val="000000"/>
                    </a:solidFill>
                    <a:latin typeface="Symbol"/>
                    <a:ea typeface="DejaVu Sans"/>
                  </a:rPr>
                  <a:t>	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(</a:t>
                </a:r>
                <a:r>
                  <a:rPr lang="en-CA" sz="2200" b="0" i="1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x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) 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Symbol"/>
                    <a:ea typeface="DejaVu Sans"/>
                  </a:rPr>
                  <a:t>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</a:t>
                </a:r>
                <a:r>
                  <a:rPr lang="en-CA" sz="2200" spc="-1" dirty="0">
                    <a:solidFill>
                      <a:srgbClr val="000000"/>
                    </a:solidFill>
                    <a:latin typeface="Times New Roman"/>
                    <a:ea typeface="DejaVu Sans"/>
                    <a:cs typeface="Times New Roman" panose="02020603050405020304" pitchFamily="18" charset="0"/>
                  </a:rPr>
                  <a:t>ℝ</a:t>
                </a:r>
                <a:r>
                  <a:rPr lang="en-CA" sz="2200" b="0" i="1" strike="noStrike" spc="-1" baseline="30000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D</a:t>
                </a:r>
                <a:endParaRPr lang="en-CA" sz="2200" b="0" strike="noStrike" spc="-1" baseline="30000" dirty="0">
                  <a:latin typeface="Arial"/>
                </a:endParaRPr>
              </a:p>
              <a:p>
                <a:pPr>
                  <a:lnSpc>
                    <a:spcPct val="115000"/>
                  </a:lnSpc>
                  <a:spcBef>
                    <a:spcPts val="845"/>
                  </a:spcBef>
                  <a:spcAft>
                    <a:spcPts val="283"/>
                  </a:spcAft>
                </a:pP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Choose a </a:t>
                </a:r>
                <a:r>
                  <a:rPr lang="en-CA" sz="2200" b="1" strike="noStrike" spc="-1" dirty="0">
                    <a:solidFill>
                      <a:srgbClr val="CE181E"/>
                    </a:solidFill>
                    <a:latin typeface="Arial"/>
                    <a:ea typeface="DejaVu Sans"/>
                  </a:rPr>
                  <a:t>hypothesis function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</a:t>
                </a:r>
                <a:r>
                  <a:rPr lang="en-CA" sz="2200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to compute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: </a:t>
                </a:r>
                <a:endParaRPr lang="en-CA" sz="2200" b="0" strike="noStrike" spc="-1" dirty="0">
                  <a:latin typeface="Arial"/>
                </a:endParaRPr>
              </a:p>
              <a:p>
                <a:pPr>
                  <a:lnSpc>
                    <a:spcPct val="160000"/>
                  </a:lnSpc>
                  <a:spcBef>
                    <a:spcPts val="763"/>
                  </a:spcBef>
                  <a:spcAft>
                    <a:spcPts val="283"/>
                  </a:spcAft>
                </a:pPr>
                <a:r>
                  <a:rPr lang="en-CA" sz="2200" b="0" i="1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	f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(</a:t>
                </a:r>
                <a:r>
                  <a:rPr lang="en-CA" sz="2200" b="0" i="1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x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) = F</a:t>
                </a:r>
                <a:r>
                  <a:rPr lang="en-CA" sz="2200" b="0" strike="noStrike" spc="-1" baseline="-25000" dirty="0">
                    <a:solidFill>
                      <a:srgbClr val="000000"/>
                    </a:solidFill>
                    <a:latin typeface="Times New Roman"/>
                    <a:ea typeface="DejaVu Sans"/>
                    <a:sym typeface="Symbol" panose="05050102010706020507" pitchFamily="18" charset="2"/>
                  </a:rPr>
                  <a:t>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(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Symbol"/>
                    <a:ea typeface="DejaVu Sans"/>
                  </a:rPr>
                  <a:t>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(</a:t>
                </a:r>
                <a:r>
                  <a:rPr lang="en-CA" sz="2200" b="0" i="1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x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))</a:t>
                </a:r>
                <a:endParaRPr lang="en-CA" sz="2200" b="0" strike="noStrike" spc="-1" dirty="0">
                  <a:latin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845"/>
                  </a:spcBef>
                  <a:spcAft>
                    <a:spcPts val="283"/>
                  </a:spcAft>
                </a:pP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Define </a:t>
                </a:r>
                <a:r>
                  <a:rPr lang="en-CA" sz="2200" b="1" strike="noStrike" spc="-1" dirty="0">
                    <a:solidFill>
                      <a:srgbClr val="CE181E"/>
                    </a:solidFill>
                    <a:latin typeface="Arial"/>
                    <a:ea typeface="DejaVu Sans"/>
                  </a:rPr>
                  <a:t>cost function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on error </a:t>
                </a:r>
                <a:r>
                  <a:rPr lang="en-CA" sz="2200" b="0" strike="noStrike" spc="-1" dirty="0" err="1">
                    <a:solidFill>
                      <a:srgbClr val="000000"/>
                    </a:solidFill>
                    <a:latin typeface="Arial"/>
                    <a:ea typeface="DejaVu Sans"/>
                  </a:rPr>
                  <a:t>wrt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examples:</a:t>
                </a:r>
                <a:endParaRPr lang="en-CA" sz="2200" b="0" strike="noStrike" spc="-1" dirty="0">
                  <a:latin typeface="Arial"/>
                </a:endParaRPr>
              </a:p>
              <a:p>
                <a:pPr>
                  <a:spcBef>
                    <a:spcPts val="845"/>
                  </a:spcBef>
                  <a:spcAft>
                    <a:spcPts val="283"/>
                  </a:spcAft>
                </a:pPr>
                <a:endParaRPr lang="en-CA" sz="2200" b="1" strike="noStrike" spc="-1" dirty="0">
                  <a:solidFill>
                    <a:srgbClr val="CE181E"/>
                  </a:solidFill>
                  <a:latin typeface="Arial"/>
                  <a:ea typeface="DejaVu Sans"/>
                </a:endParaRPr>
              </a:p>
              <a:p>
                <a:pPr>
                  <a:lnSpc>
                    <a:spcPct val="300000"/>
                  </a:lnSpc>
                  <a:spcBef>
                    <a:spcPts val="845"/>
                  </a:spcBef>
                  <a:spcAft>
                    <a:spcPts val="283"/>
                  </a:spcAft>
                </a:pPr>
                <a:r>
                  <a:rPr lang="en-CA" sz="2200" b="1" strike="noStrike" spc="-1" dirty="0" err="1">
                    <a:solidFill>
                      <a:srgbClr val="CE181E"/>
                    </a:solidFill>
                    <a:latin typeface="Arial"/>
                    <a:ea typeface="DejaVu Sans"/>
                  </a:rPr>
                  <a:t>Obiective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: find parameters </a:t>
                </a:r>
                <a14:m>
                  <m:oMath xmlns:m="http://schemas.openxmlformats.org/officeDocument/2006/math">
                    <m:r>
                      <a:rPr lang="ar-AE" sz="240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</m:t>
                    </m:r>
                  </m:oMath>
                </a14:m>
                <a:r>
                  <a:rPr lang="en-CA" sz="22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that minimize </a:t>
                </a:r>
                <a:r>
                  <a:rPr lang="en-CA" sz="2200" b="0" i="1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J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(</a:t>
                </a:r>
                <a:r>
                  <a:rPr lang="en-CA" sz="2200" b="0" i="1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w</a:t>
                </a:r>
                <a:r>
                  <a:rPr lang="en-CA" sz="2200" b="0" strike="noStrike" spc="-1" dirty="0">
                    <a:solidFill>
                      <a:srgbClr val="000000"/>
                    </a:solidFill>
                    <a:latin typeface="Times New Roman"/>
                    <a:ea typeface="DejaVu Sans"/>
                  </a:rPr>
                  <a:t>)</a:t>
                </a:r>
                <a:endParaRPr lang="en-CA" sz="2200" b="0" strike="noStrike" spc="-1" dirty="0">
                  <a:latin typeface="Arial"/>
                </a:endParaRPr>
              </a:p>
              <a:p>
                <a:pPr marL="457200">
                  <a:lnSpc>
                    <a:spcPct val="100000"/>
                  </a:lnSpc>
                  <a:spcBef>
                    <a:spcPts val="561"/>
                  </a:spcBef>
                </a:pPr>
                <a:endParaRPr lang="en-CA" sz="22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1109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480" y="1026643"/>
                <a:ext cx="7691717" cy="5639273"/>
              </a:xfrm>
              <a:prstGeom prst="rect">
                <a:avLst/>
              </a:prstGeom>
              <a:blipFill>
                <a:blip r:embed="rId2"/>
                <a:stretch>
                  <a:fillRect l="-2219" t="-14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0" name="Formula 3"/>
              <p:cNvSpPr txBox="1"/>
              <p:nvPr/>
            </p:nvSpPr>
            <p:spPr>
              <a:xfrm>
                <a:off x="2330258" y="3904600"/>
                <a:ext cx="3070080" cy="672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ar-AE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0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</m:t>
                          </m:r>
                        </m:e>
                      </m:d>
                      <m:r>
                        <a:rPr lang="ar-AE" sz="200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ar-AE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 sz="20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ar-AE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00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200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ar-AE" sz="20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ar-AE" sz="2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00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ar-AE" sz="20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ar-AE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1110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258" y="3904600"/>
                <a:ext cx="3070080" cy="672480"/>
              </a:xfrm>
              <a:prstGeom prst="rect">
                <a:avLst/>
              </a:prstGeom>
              <a:blipFill>
                <a:blip r:embed="rId3"/>
                <a:stretch>
                  <a:fillRect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2" name="CustomShape 5"/>
          <p:cNvSpPr/>
          <p:nvPr/>
        </p:nvSpPr>
        <p:spPr>
          <a:xfrm>
            <a:off x="9396802" y="1568540"/>
            <a:ext cx="2285280" cy="73080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CA" sz="18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Representation</a:t>
            </a:r>
            <a:endParaRPr lang="en-CA" sz="1800" b="0" strike="noStrike" spc="-1" dirty="0">
              <a:latin typeface="Arial"/>
            </a:endParaRPr>
          </a:p>
        </p:txBody>
      </p:sp>
      <p:sp>
        <p:nvSpPr>
          <p:cNvPr id="1113" name="CustomShape 6"/>
          <p:cNvSpPr/>
          <p:nvPr/>
        </p:nvSpPr>
        <p:spPr>
          <a:xfrm>
            <a:off x="9379445" y="2750080"/>
            <a:ext cx="2285280" cy="73080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CA" sz="18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Model</a:t>
            </a:r>
            <a:endParaRPr lang="en-CA" sz="1800" b="0" strike="noStrike" spc="-1" dirty="0">
              <a:latin typeface="Arial"/>
            </a:endParaRPr>
          </a:p>
        </p:txBody>
      </p:sp>
      <p:sp>
        <p:nvSpPr>
          <p:cNvPr id="1114" name="CustomShape 7"/>
          <p:cNvSpPr/>
          <p:nvPr/>
        </p:nvSpPr>
        <p:spPr>
          <a:xfrm>
            <a:off x="9396802" y="4081885"/>
            <a:ext cx="2285280" cy="73080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CA" sz="1800" b="1" spc="-1" dirty="0">
                <a:solidFill>
                  <a:srgbClr val="FFFFFF"/>
                </a:solidFill>
                <a:latin typeface="Arial"/>
                <a:ea typeface="DejaVu Sans"/>
              </a:rPr>
              <a:t>Ev</a:t>
            </a:r>
            <a:r>
              <a:rPr lang="en-CA" sz="18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aluation</a:t>
            </a:r>
            <a:endParaRPr lang="en-CA" sz="1800" b="0" strike="noStrike" spc="-1" dirty="0">
              <a:latin typeface="Arial"/>
            </a:endParaRPr>
          </a:p>
        </p:txBody>
      </p:sp>
      <p:sp>
        <p:nvSpPr>
          <p:cNvPr id="1115" name="CustomShape 8"/>
          <p:cNvSpPr/>
          <p:nvPr/>
        </p:nvSpPr>
        <p:spPr>
          <a:xfrm>
            <a:off x="9396802" y="5263425"/>
            <a:ext cx="2285280" cy="73080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CA" sz="18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Optimization</a:t>
            </a:r>
            <a:endParaRPr lang="en-CA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688" y="0"/>
            <a:ext cx="8469312" cy="734616"/>
          </a:xfrm>
        </p:spPr>
        <p:txBody>
          <a:bodyPr/>
          <a:lstStyle/>
          <a:p>
            <a:r>
              <a:rPr lang="en-US" sz="4000" dirty="0"/>
              <a:t>Traditional Supervised Machine Learning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340769"/>
            <a:ext cx="8278688" cy="5193382"/>
          </a:xfrm>
        </p:spPr>
        <p:txBody>
          <a:bodyPr>
            <a:normAutofit/>
          </a:bodyPr>
          <a:lstStyle/>
          <a:p>
            <a:r>
              <a:rPr lang="en-US" dirty="0">
                <a:sym typeface="Symbol"/>
              </a:rPr>
              <a:t>Freed us from devising rules or algorithms</a:t>
            </a:r>
          </a:p>
          <a:p>
            <a:r>
              <a:rPr lang="en-US" dirty="0">
                <a:sym typeface="Symbol"/>
              </a:rPr>
              <a:t>Requires creation of </a:t>
            </a:r>
            <a:r>
              <a:rPr lang="en-US" b="1" dirty="0">
                <a:solidFill>
                  <a:srgbClr val="C00000"/>
                </a:solidFill>
                <a:sym typeface="Symbol"/>
              </a:rPr>
              <a:t>annotated training corpora</a:t>
            </a:r>
          </a:p>
          <a:p>
            <a:r>
              <a:rPr lang="en-US" dirty="0">
                <a:sym typeface="Symbol"/>
              </a:rPr>
              <a:t>Imposed the </a:t>
            </a:r>
            <a:r>
              <a:rPr lang="en-US" b="1" dirty="0">
                <a:solidFill>
                  <a:srgbClr val="C00000"/>
                </a:solidFill>
                <a:sym typeface="Symbol"/>
              </a:rPr>
              <a:t>tyranny of feature engineering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/>
              <a:t>Standard approach, for each new problem:</a:t>
            </a:r>
          </a:p>
          <a:p>
            <a:pPr lvl="1"/>
            <a:r>
              <a:rPr lang="en-US" dirty="0"/>
              <a:t>Gather as much </a:t>
            </a:r>
            <a:r>
              <a:rPr lang="en-US" b="1" dirty="0">
                <a:solidFill>
                  <a:srgbClr val="C00000"/>
                </a:solidFill>
              </a:rPr>
              <a:t>LABELED</a:t>
            </a:r>
            <a:r>
              <a:rPr lang="en-US" dirty="0"/>
              <a:t> data as one can get/handle</a:t>
            </a:r>
          </a:p>
          <a:p>
            <a:pPr lvl="1"/>
            <a:r>
              <a:rPr lang="en-US" dirty="0"/>
              <a:t>Throw a bunch of algorithms at it</a:t>
            </a:r>
          </a:p>
          <a:p>
            <a:pPr lvl="1"/>
            <a:r>
              <a:rPr lang="en-US" dirty="0"/>
              <a:t>Pick the best</a:t>
            </a:r>
          </a:p>
          <a:p>
            <a:pPr lvl="1"/>
            <a:r>
              <a:rPr lang="en-US" dirty="0"/>
              <a:t>Spend hours hand engineering some features/doing feature selection/dimensionality reduction (PCA, SVD, etc)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RINSE AND REPEAT</a:t>
            </a:r>
            <a:r>
              <a:rPr lang="is-IS" b="1" dirty="0"/>
              <a:t>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8053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 bwMode="auto">
          <a:xfrm>
            <a:off x="1275006" y="0"/>
            <a:ext cx="10921790" cy="752398"/>
          </a:xfrm>
          <a:prstGeom prst="rect">
            <a:avLst/>
          </a:prstGeom>
          <a:noFill/>
          <a:ln w="936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2160" tIns="46080" rIns="92160" bIns="46080" anchor="ctr"/>
          <a:lstStyle/>
          <a:p>
            <a:pPr>
              <a:lnSpc>
                <a:spcPct val="100000"/>
              </a:lnSpc>
              <a:defRPr/>
            </a:pPr>
            <a:r>
              <a:rPr lang="en-CA" sz="4400" b="0" strike="noStrike" spc="0">
                <a:solidFill>
                  <a:srgbClr val="000000"/>
                </a:solidFill>
                <a:latin typeface="Tw Cen MT Condensed"/>
                <a:ea typeface="DejaVu Sans"/>
              </a:rPr>
              <a:t>Deep Learning Breakthrough: 2006</a:t>
            </a:r>
            <a:endParaRPr lang="en-CA" sz="4400" b="0" strike="noStrike" spc="0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 bwMode="auto">
          <a:xfrm>
            <a:off x="1275006" y="1331278"/>
            <a:ext cx="6032880" cy="5291640"/>
          </a:xfrm>
          <a:prstGeom prst="rect">
            <a:avLst/>
          </a:prstGeom>
          <a:noFill/>
          <a:ln w="936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2160" tIns="46080" rIns="92160" bIns="46080"/>
          <a:lstStyle/>
          <a:p>
            <a:pPr>
              <a:lnSpc>
                <a:spcPct val="100000"/>
              </a:lnSpc>
              <a:spcBef>
                <a:spcPts val="477"/>
              </a:spcBef>
              <a:defRPr/>
            </a:pP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Recognized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only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in 2012</a:t>
            </a:r>
          </a:p>
          <a:p>
            <a:pPr>
              <a:lnSpc>
                <a:spcPct val="100000"/>
              </a:lnSpc>
              <a:spcBef>
                <a:spcPts val="477"/>
              </a:spcBef>
              <a:defRPr/>
            </a:pPr>
            <a:endParaRPr lang="it-IT" sz="2400" b="0" strike="noStrike" spc="0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  <a:spcBef>
                <a:spcPts val="477"/>
              </a:spcBef>
              <a:defRPr/>
            </a:pP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LeCun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tells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that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his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paper on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Convolutional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Neural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Network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was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rejected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in 2012.</a:t>
            </a:r>
            <a:br>
              <a:rPr lang="it-IT" dirty="0"/>
            </a:b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In 2013 no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article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at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the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same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conference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wasn't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400" b="0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using</a:t>
            </a:r>
            <a:r>
              <a:rPr lang="it-IT" sz="2400" b="0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CNN.</a:t>
            </a:r>
          </a:p>
          <a:p>
            <a:pPr>
              <a:lnSpc>
                <a:spcPct val="100000"/>
              </a:lnSpc>
              <a:spcBef>
                <a:spcPts val="476"/>
              </a:spcBef>
              <a:defRPr/>
            </a:pPr>
            <a:endParaRPr lang="it-IT" sz="2400" b="0" strike="noStrike" spc="0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  <a:spcBef>
                <a:spcPts val="476"/>
              </a:spcBef>
              <a:defRPr/>
            </a:pPr>
            <a:r>
              <a:rPr lang="it-IT" sz="2400" b="1" strike="noStrike" spc="0" dirty="0">
                <a:solidFill>
                  <a:srgbClr val="000000"/>
                </a:solidFill>
                <a:latin typeface="Calibri"/>
                <a:ea typeface="DejaVu Sans"/>
              </a:rPr>
              <a:t>ACM </a:t>
            </a:r>
            <a:r>
              <a:rPr lang="it-IT" sz="2400" b="1" strike="noStrike" spc="0" dirty="0" err="1">
                <a:solidFill>
                  <a:srgbClr val="000000"/>
                </a:solidFill>
                <a:latin typeface="Calibri"/>
                <a:ea typeface="DejaVu Sans"/>
              </a:rPr>
              <a:t>Turing</a:t>
            </a:r>
            <a:r>
              <a:rPr lang="it-IT" sz="2400" b="1" strike="noStrike" spc="0" dirty="0">
                <a:solidFill>
                  <a:srgbClr val="000000"/>
                </a:solidFill>
                <a:latin typeface="Calibri"/>
                <a:ea typeface="DejaVu Sans"/>
              </a:rPr>
              <a:t> Award 2019</a:t>
            </a:r>
            <a:endParaRPr sz="2400" b="1" strike="noStrike" spc="0" dirty="0">
              <a:latin typeface="Arial"/>
            </a:endParaRPr>
          </a:p>
        </p:txBody>
      </p:sp>
      <p:pic>
        <p:nvPicPr>
          <p:cNvPr id="6" name="Picture 2"/>
          <p:cNvPicPr/>
          <p:nvPr/>
        </p:nvPicPr>
        <p:blipFill>
          <a:blip r:embed="rId2"/>
          <a:srcRect l="10746" t="24085" r="47047" b="15694"/>
          <a:stretch/>
        </p:blipFill>
        <p:spPr bwMode="auto">
          <a:xfrm>
            <a:off x="7406640" y="1331278"/>
            <a:ext cx="4245840" cy="4677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121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Deep Learning Approach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413182" y="1247765"/>
            <a:ext cx="6771050" cy="4835524"/>
          </a:xfrm>
        </p:spPr>
        <p:txBody>
          <a:bodyPr/>
          <a:lstStyle/>
          <a:p>
            <a:pPr>
              <a:defRPr/>
            </a:pPr>
            <a:r>
              <a:rPr lang="en-US" dirty="0"/>
              <a:t>Design a model architecture</a:t>
            </a:r>
            <a:endParaRPr dirty="0"/>
          </a:p>
          <a:p>
            <a:pPr>
              <a:defRPr/>
            </a:pPr>
            <a:r>
              <a:rPr lang="en-US" dirty="0"/>
              <a:t>Define a loss function</a:t>
            </a:r>
            <a:endParaRPr dirty="0"/>
          </a:p>
          <a:p>
            <a:pPr>
              <a:defRPr/>
            </a:pPr>
            <a:r>
              <a:rPr lang="en-US" dirty="0"/>
              <a:t>Run the network letting the parameters and the </a:t>
            </a:r>
            <a:r>
              <a:rPr lang="en-US" b="1" dirty="0">
                <a:solidFill>
                  <a:srgbClr val="C00000"/>
                </a:solidFill>
              </a:rPr>
              <a:t>data representations self-organize</a:t>
            </a:r>
            <a:r>
              <a:rPr lang="en-US" dirty="0"/>
              <a:t> as to minimize this loss</a:t>
            </a:r>
            <a:endParaRPr dirty="0"/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End-to-end</a:t>
            </a:r>
            <a:r>
              <a:rPr lang="en-US" dirty="0"/>
              <a:t> learning: no intermediate stages nor representations</a:t>
            </a:r>
          </a:p>
        </p:txBody>
      </p:sp>
      <p:pic>
        <p:nvPicPr>
          <p:cNvPr id="7" name="Picture 6" descr="tensors_flowing.gif">
            <a:extLst>
              <a:ext uri="{FF2B5EF4-FFF2-40B4-BE49-F238E27FC236}">
                <a16:creationId xmlns:a16="http://schemas.microsoft.com/office/drawing/2014/main" id="{E9709DBF-BF8F-47DA-83C8-5EBF6026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4232" y="800476"/>
            <a:ext cx="3200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6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/>
          <p:nvPr/>
        </p:nvPicPr>
        <p:blipFill>
          <a:blip r:embed="rId2"/>
          <a:stretch/>
        </p:blipFill>
        <p:spPr bwMode="auto">
          <a:xfrm>
            <a:off x="8372520" y="1314360"/>
            <a:ext cx="3312360" cy="1960920"/>
          </a:xfrm>
          <a:prstGeom prst="rect">
            <a:avLst/>
          </a:prstGeom>
          <a:ln>
            <a:noFill/>
          </a:ln>
        </p:spPr>
      </p:pic>
      <p:pic>
        <p:nvPicPr>
          <p:cNvPr id="7" name="Picture 4"/>
          <p:cNvPicPr/>
          <p:nvPr/>
        </p:nvPicPr>
        <p:blipFill>
          <a:blip r:embed="rId3"/>
          <a:stretch/>
        </p:blipFill>
        <p:spPr bwMode="auto">
          <a:xfrm>
            <a:off x="8372520" y="3720600"/>
            <a:ext cx="3312360" cy="2518920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7879BD5-3EB0-430E-B9D6-F482583F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76" y="9701"/>
            <a:ext cx="10624610" cy="75500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Tw Cen MT Condensed"/>
                <a:ea typeface="DejaVu Sans"/>
              </a:rPr>
              <a:t>Technological Breakthroughs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ABB842-63A8-4386-9668-5F7DE4FBF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3512" y="972684"/>
            <a:ext cx="5472608" cy="525583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dirty="0">
                <a:solidFill>
                  <a:srgbClr val="000000"/>
                </a:solidFill>
                <a:ea typeface="DejaVu Sans"/>
                <a:cs typeface="Calibri" panose="020F0502020204030204" pitchFamily="34" charset="0"/>
              </a:rPr>
              <a:t>Improved Machine Learning techniques</a:t>
            </a:r>
          </a:p>
          <a:p>
            <a:pPr>
              <a:defRPr/>
            </a:pPr>
            <a:r>
              <a:rPr lang="en-US" dirty="0">
                <a:cs typeface="Calibri" panose="020F0502020204030204" pitchFamily="34" charset="0"/>
              </a:rPr>
              <a:t>Large </a:t>
            </a:r>
            <a:r>
              <a:rPr lang="en-US" dirty="0">
                <a:solidFill>
                  <a:srgbClr val="C00000"/>
                </a:solidFill>
                <a:cs typeface="Calibri" panose="020F0502020204030204" pitchFamily="34" charset="0"/>
              </a:rPr>
              <a:t>annotated</a:t>
            </a:r>
            <a:r>
              <a:rPr lang="en-US" dirty="0">
                <a:cs typeface="Calibri" panose="020F0502020204030204" pitchFamily="34" charset="0"/>
              </a:rPr>
              <a:t> datasets</a:t>
            </a:r>
          </a:p>
          <a:p>
            <a:pPr>
              <a:defRPr/>
            </a:pPr>
            <a:r>
              <a:rPr lang="en-US" dirty="0">
                <a:cs typeface="Calibri" panose="020F0502020204030204" pitchFamily="34" charset="0"/>
              </a:rPr>
              <a:t>More computing </a:t>
            </a:r>
            <a:r>
              <a:rPr lang="en-US" dirty="0">
                <a:solidFill>
                  <a:srgbClr val="C00000"/>
                </a:solidFill>
                <a:cs typeface="Calibri" panose="020F0502020204030204" pitchFamily="34" charset="0"/>
              </a:rPr>
              <a:t>power</a:t>
            </a:r>
            <a:endParaRPr lang="it-IT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it-IT" dirty="0">
                <a:solidFill>
                  <a:srgbClr val="000000"/>
                </a:solidFill>
                <a:ea typeface="DejaVu Sans"/>
                <a:cs typeface="Calibri" panose="020F0502020204030204" pitchFamily="34" charset="0"/>
              </a:rPr>
              <a:t>	</a:t>
            </a:r>
            <a:r>
              <a:rPr lang="en-US" dirty="0">
                <a:solidFill>
                  <a:srgbClr val="000000"/>
                </a:solidFill>
                <a:ea typeface="DejaVu Sans"/>
                <a:cs typeface="Calibri" panose="020F0502020204030204" pitchFamily="34" charset="0"/>
              </a:rPr>
              <a:t>provided by:</a:t>
            </a:r>
            <a:endParaRPr lang="en-US" dirty="0">
              <a:cs typeface="Calibri" panose="020F0502020204030204" pitchFamily="34" charset="0"/>
            </a:endParaRPr>
          </a:p>
          <a:p>
            <a:pPr marL="0" indent="0" algn="r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000000"/>
                </a:solidFill>
                <a:ea typeface="DejaVu Sans"/>
                <a:cs typeface="Calibri" panose="020F0502020204030204" pitchFamily="34" charset="0"/>
              </a:rPr>
              <a:t>graphical accelerators (GPU)</a:t>
            </a:r>
            <a:endParaRPr lang="en-US" dirty="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en-US" dirty="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en-US" dirty="0">
              <a:cs typeface="Calibri" panose="020F0502020204030204" pitchFamily="34" charset="0"/>
            </a:endParaRPr>
          </a:p>
          <a:p>
            <a:pPr marL="0" indent="0" algn="r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000000"/>
                </a:solidFill>
                <a:ea typeface="DejaVu Sans"/>
                <a:cs typeface="Calibri" panose="020F0502020204030204" pitchFamily="34" charset="0"/>
              </a:rPr>
              <a:t>	dedicated processors Tensor </a:t>
            </a:r>
            <a:r>
              <a:rPr lang="en-US" dirty="0" err="1">
                <a:solidFill>
                  <a:srgbClr val="000000"/>
                </a:solidFill>
                <a:ea typeface="DejaVu Sans"/>
                <a:cs typeface="Calibri" panose="020F0502020204030204" pitchFamily="34" charset="0"/>
              </a:rPr>
              <a:t>Processig</a:t>
            </a:r>
            <a:r>
              <a:rPr lang="en-US" dirty="0">
                <a:solidFill>
                  <a:srgbClr val="000000"/>
                </a:solidFill>
                <a:ea typeface="DejaVu Sans"/>
                <a:cs typeface="Calibri" panose="020F0502020204030204" pitchFamily="34" charset="0"/>
              </a:rPr>
              <a:t> Unit (TPU) by Google</a:t>
            </a:r>
            <a:endParaRPr lang="en-US" dirty="0">
              <a:cs typeface="Calibri" panose="020F0502020204030204" pitchFamily="34" charset="0"/>
            </a:endParaRPr>
          </a:p>
          <a:p>
            <a:endParaRPr lang="it-IT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21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5514-6C25-4B28-B2A8-469D2F76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Exploits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A7532-6383-4701-8C7F-FACB7C1172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  <a:p>
            <a:r>
              <a:rPr lang="en-US" dirty="0"/>
              <a:t>Remarkably simple</a:t>
            </a:r>
          </a:p>
          <a:p>
            <a:r>
              <a:rPr lang="en-US" dirty="0">
                <a:solidFill>
                  <a:srgbClr val="C00000"/>
                </a:solidFill>
              </a:rPr>
              <a:t>Single family of algorithms</a:t>
            </a:r>
          </a:p>
          <a:p>
            <a:r>
              <a:rPr lang="en-US" dirty="0"/>
              <a:t>Can be parallelized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Asynchronous</a:t>
            </a:r>
            <a:r>
              <a:rPr lang="en-US" dirty="0"/>
              <a:t> Stochastic Gradient Descent</a:t>
            </a:r>
          </a:p>
          <a:p>
            <a:r>
              <a:rPr lang="en-US" dirty="0"/>
              <a:t>No need to protect shared memory accesses</a:t>
            </a:r>
          </a:p>
          <a:p>
            <a:r>
              <a:rPr lang="en-US" dirty="0"/>
              <a:t>Low precision (half, single) is enough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02A87-8A34-444F-A203-392B29A5446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Domain Specific Architecture</a:t>
            </a:r>
          </a:p>
          <a:p>
            <a:pPr lvl="1"/>
            <a:r>
              <a:rPr lang="en-US" dirty="0"/>
              <a:t>David Patterson expects new golden age for DSA</a:t>
            </a:r>
          </a:p>
          <a:p>
            <a:r>
              <a:rPr lang="en-US" dirty="0"/>
              <a:t>Potentially can still grow at Moore law rates </a:t>
            </a:r>
          </a:p>
        </p:txBody>
      </p:sp>
    </p:spTree>
    <p:extLst>
      <p:ext uri="{BB962C8B-B14F-4D97-AF65-F5344CB8AC3E}">
        <p14:creationId xmlns:p14="http://schemas.microsoft.com/office/powerpoint/2010/main" val="499983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 err="1"/>
              <a:t>AlphaGo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Exploiting Deep Learning and Reinforcement Learning, running on TPU equipped machines, the program AlphaGo by DeepMind has beaten the world champion at the game of Go, on March 9, 2016.</a:t>
            </a:r>
          </a:p>
          <a:p>
            <a:r>
              <a:rPr lang="en-US" dirty="0"/>
              <a:t>The story has been</a:t>
            </a:r>
            <a:br>
              <a:rPr lang="en-US" dirty="0"/>
            </a:br>
            <a:r>
              <a:rPr lang="en-US" dirty="0">
                <a:hlinkClick r:id="rId2"/>
              </a:rPr>
              <a:t>told in a movie</a:t>
            </a:r>
            <a:r>
              <a:rPr lang="en-US" dirty="0"/>
              <a:t>.</a:t>
            </a:r>
          </a:p>
          <a:p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AlphaGo evolved into</a:t>
            </a:r>
            <a:b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</a:br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AlphaGo Zero in 2017,</a:t>
            </a:r>
            <a:b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</a:br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which learns by itself,</a:t>
            </a:r>
            <a:b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</a:br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without playing with</a:t>
            </a:r>
            <a:b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</a:br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humans.</a:t>
            </a:r>
            <a:endParaRPr lang="it-IT" spc="-1" dirty="0">
              <a:latin typeface="Arial"/>
            </a:endParaRPr>
          </a:p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EDE8E75-6F21-4902-A0B0-E42AE887850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212685" y="2707715"/>
            <a:ext cx="6823800" cy="3826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721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399" y="0"/>
            <a:ext cx="10523007" cy="755001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How Deep are Deep Neural Networks?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6" y="1239917"/>
            <a:ext cx="6523382" cy="851438"/>
          </a:xfrm>
        </p:spPr>
        <p:txBody>
          <a:bodyPr/>
          <a:lstStyle>
            <a:lvl1pPr marL="357186" marR="0" indent="-35718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 sz="2400" b="0">
                <a:latin typeface="Calibri"/>
              </a:defRPr>
            </a:lvl1pPr>
            <a:lvl2pPr marL="628648" marR="0" indent="-2714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000" b="0">
                <a:latin typeface="Calibri"/>
              </a:defRPr>
            </a:lvl2pPr>
            <a:lvl3pPr marL="900111" marR="0" indent="-25717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3pPr>
            <a:lvl4pPr marL="1071561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600" b="0">
                <a:latin typeface="Calibri"/>
              </a:defRPr>
            </a:lvl4pPr>
            <a:lvl5pPr marL="1257298" marR="0" indent="-18573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600" b="0">
                <a:latin typeface="Calibri"/>
              </a:defRPr>
            </a:lvl5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Complexity of Deep Learning system grows at </a:t>
            </a:r>
            <a:r>
              <a:rPr lang="en-US" sz="2400" b="1" i="0" u="none" strike="noStrike" cap="none" spc="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non-linear rate</a:t>
            </a:r>
            <a:endParaRPr sz="2400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</p:nvPr>
        </p:nvGraphicFramePr>
        <p:xfrm>
          <a:off x="1676398" y="2791460"/>
          <a:ext cx="5976659" cy="22860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56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7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938"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n-US" sz="2400" dirty="0"/>
                        <a:t>Year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n-US" sz="2400" dirty="0"/>
                        <a:t>Network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n-US" sz="2400"/>
                        <a:t>Layer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38"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2400"/>
                        <a:t>2012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2400"/>
                        <a:t>AlexNet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n-US" sz="2400"/>
                        <a:t>8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538"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2400"/>
                        <a:t>2014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2400"/>
                        <a:t>GoogLeNet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n-US" sz="2400"/>
                        <a:t>22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38"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2400"/>
                        <a:t>2016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2400"/>
                        <a:t>ResNet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n-US" sz="2400"/>
                        <a:t>129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538"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2400"/>
                        <a:t>2017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2400"/>
                        <a:t>MS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n-US" sz="2400" dirty="0"/>
                        <a:t>350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8" descr="tensors_flowing.gif">
            <a:extLst>
              <a:ext uri="{FF2B5EF4-FFF2-40B4-BE49-F238E27FC236}">
                <a16:creationId xmlns:a16="http://schemas.microsoft.com/office/drawing/2014/main" id="{60BC6102-94D8-4463-A698-E76023724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4232" y="800476"/>
            <a:ext cx="3200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9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4D3CC7-2103-4149-94F6-3A2F369F3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F5E16F-8899-4BFE-B32A-600D7A16B2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Proficiency in Python</a:t>
            </a:r>
          </a:p>
          <a:p>
            <a:pPr lvl="1"/>
            <a:r>
              <a:rPr lang="en-US" dirty="0"/>
              <a:t>Assignments, projects will be in Python, using NLP and Deep Learning libraries</a:t>
            </a:r>
          </a:p>
          <a:p>
            <a:r>
              <a:rPr lang="en-US" dirty="0"/>
              <a:t>Calculus, Linear Algebra</a:t>
            </a:r>
          </a:p>
          <a:p>
            <a:pPr lvl="1"/>
            <a:r>
              <a:rPr lang="en-US" dirty="0"/>
              <a:t>Basic knowledge of derivatives and vector/matrix operations</a:t>
            </a:r>
          </a:p>
          <a:p>
            <a:pPr lvl="1"/>
            <a:r>
              <a:rPr lang="en-US" dirty="0"/>
              <a:t>See course “Computational Mathematics for learning and data analysis” (646AA)</a:t>
            </a:r>
            <a:br>
              <a:rPr lang="en-US" dirty="0"/>
            </a:br>
            <a:r>
              <a:rPr lang="en-US" dirty="0"/>
              <a:t>https://esami.unipi.it/esami2/programma.php?c=39132&amp;aa=2018&amp;cid=69&amp;did=13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0A8B669-D003-41D9-92E3-947352B3B49E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Basic Probability and Statistics</a:t>
            </a:r>
          </a:p>
          <a:p>
            <a:pPr lvl="1"/>
            <a:r>
              <a:rPr lang="en-US" dirty="0"/>
              <a:t>Basic concepts of probability distributions, mean, standard deviation.</a:t>
            </a:r>
          </a:p>
          <a:p>
            <a:pPr lvl="1"/>
            <a:r>
              <a:rPr lang="en-US" dirty="0"/>
              <a:t>See course “</a:t>
            </a:r>
            <a:r>
              <a:rPr lang="en-US" dirty="0" err="1"/>
              <a:t>Calcolo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Probabilità</a:t>
            </a:r>
            <a:r>
              <a:rPr lang="en-US" dirty="0"/>
              <a:t> e </a:t>
            </a:r>
            <a:r>
              <a:rPr lang="en-US" dirty="0" err="1"/>
              <a:t>Statistica</a:t>
            </a:r>
            <a:r>
              <a:rPr lang="en-US" dirty="0"/>
              <a:t>” (269AA)</a:t>
            </a:r>
            <a:br>
              <a:rPr lang="en-US" dirty="0"/>
            </a:br>
            <a:r>
              <a:rPr lang="en-US" dirty="0"/>
              <a:t>https://elearning.di.unipi.it/enrol/index.php?id=101</a:t>
            </a:r>
          </a:p>
          <a:p>
            <a:r>
              <a:rPr lang="en-US" dirty="0"/>
              <a:t>Machine Learning</a:t>
            </a:r>
          </a:p>
          <a:p>
            <a:pPr lvl="1"/>
            <a:r>
              <a:rPr lang="en-US" dirty="0"/>
              <a:t>Machine learning notions like cost functions, optimization with backpropagation.</a:t>
            </a:r>
          </a:p>
          <a:p>
            <a:pPr lvl="1"/>
            <a:r>
              <a:rPr lang="en-US" dirty="0"/>
              <a:t>See course “Machine Learning” (654AA)</a:t>
            </a:r>
            <a:br>
              <a:rPr lang="en-US" dirty="0"/>
            </a:br>
            <a:r>
              <a:rPr lang="en-US" dirty="0"/>
              <a:t>https://esami.unipi.it/esami2/programma.php?c=36545&amp;aa=2018&amp;cid=69&amp;did=13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08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399" y="0"/>
            <a:ext cx="10523007" cy="755001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Training Costs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8" y="1239918"/>
            <a:ext cx="9601200" cy="797370"/>
          </a:xfrm>
        </p:spPr>
        <p:txBody>
          <a:bodyPr/>
          <a:lstStyle>
            <a:lvl1pPr marL="357186" marR="0" indent="-35718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 sz="2400" b="0">
                <a:latin typeface="Calibri"/>
              </a:defRPr>
            </a:lvl1pPr>
            <a:lvl2pPr marL="628648" marR="0" indent="-2714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000" b="0">
                <a:latin typeface="Calibri"/>
              </a:defRPr>
            </a:lvl2pPr>
            <a:lvl3pPr marL="900111" marR="0" indent="-25717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3pPr>
            <a:lvl4pPr marL="1071561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600" b="0">
                <a:latin typeface="Calibri"/>
              </a:defRPr>
            </a:lvl4pPr>
            <a:lvl5pPr marL="1257298" marR="0" indent="-18573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600" b="0">
                <a:latin typeface="Calibri"/>
              </a:defRPr>
            </a:lvl5pPr>
          </a:lstStyle>
          <a:p>
            <a:pPr marL="0" indent="0">
              <a:buNone/>
              <a:defRPr/>
            </a:pPr>
            <a:r>
              <a:t>Training costs fo neural machine translation</a:t>
            </a:r>
          </a:p>
          <a:p>
            <a:pPr marL="0" indent="0">
              <a:buNone/>
              <a:defRPr/>
            </a:pPr>
            <a:endParaRPr/>
          </a:p>
        </p:txBody>
      </p:sp>
      <p:graphicFrame>
        <p:nvGraphicFramePr>
          <p:cNvPr id="6" name="Table 5"/>
          <p:cNvGraphicFramePr>
            <a:graphicFrameLocks/>
          </p:cNvGraphicFramePr>
          <p:nvPr/>
        </p:nvGraphicFramePr>
        <p:xfrm>
          <a:off x="1820180" y="2802273"/>
          <a:ext cx="9175137" cy="21945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15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5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8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40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400"/>
                        <a:t>BLEU (en-fr)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400"/>
                        <a:t>Training Cost (FLOPS)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400"/>
                        <a:t>Time</a:t>
                      </a:r>
                    </a:p>
                    <a:p>
                      <a:pPr algn="ctr">
                        <a:defRPr/>
                      </a:pPr>
                      <a:r>
                        <a:rPr sz="2400"/>
                        <a:t>(days)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8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400" u="none" strike="noStrike" cap="none" spc="0"/>
                        <a:t>ConvS2S</a:t>
                      </a:r>
                      <a:endParaRPr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sz="2400"/>
                        <a:t>40.56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sz="2400"/>
                        <a:t>1.5 10</a:t>
                      </a:r>
                      <a:r>
                        <a:rPr sz="2400" baseline="30000"/>
                        <a:t>20</a:t>
                      </a:r>
                      <a:endParaRPr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endParaRPr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48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400" u="none" strike="noStrike" cap="none" spc="0"/>
                        <a:t>MOE</a:t>
                      </a:r>
                      <a:endParaRPr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2400" u="none" strike="noStrike" cap="none" spc="0"/>
                        <a:t>40.56</a:t>
                      </a:r>
                      <a:endParaRPr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2400" u="none" strike="noStrike" cap="none" spc="0"/>
                        <a:t>1.2 10</a:t>
                      </a:r>
                      <a:r>
                        <a:rPr lang="en-US" sz="2400" u="none" strike="noStrike" cap="none" spc="0" baseline="30000"/>
                        <a:t>20</a:t>
                      </a:r>
                      <a:endParaRPr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endParaRPr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18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400" u="none" strike="noStrike" cap="none" spc="0"/>
                        <a:t>ConvS2S Ensemble</a:t>
                      </a:r>
                      <a:endParaRPr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sz="2400"/>
                        <a:t>41.29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2400" u="none" strike="noStrike" cap="none" spc="0"/>
                        <a:t>1.2 10</a:t>
                      </a:r>
                      <a:r>
                        <a:rPr lang="en-US" sz="2400" u="none" strike="noStrike" cap="none" spc="0" baseline="30000"/>
                        <a:t>21</a:t>
                      </a:r>
                      <a:endParaRPr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sz="24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573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6000" dirty="0"/>
              <a:t>Tsunami of Deep Learning on NLP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5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Vector Representation of Words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From discrete to distributed representation</a:t>
            </a:r>
            <a:endParaRPr/>
          </a:p>
          <a:p>
            <a:pPr>
              <a:defRPr/>
            </a:pPr>
            <a:r>
              <a:rPr lang="en-US"/>
              <a:t>Word meanings are dense vectors of weights in a high dimensional space</a:t>
            </a:r>
            <a:endParaRPr/>
          </a:p>
          <a:p>
            <a:pPr>
              <a:defRPr/>
            </a:pPr>
            <a:r>
              <a:rPr lang="en-US"/>
              <a:t>Algebraic properties</a:t>
            </a:r>
            <a:endParaRPr/>
          </a:p>
          <a:p>
            <a:pPr>
              <a:defRPr/>
            </a:pPr>
            <a:r>
              <a:rPr lang="en-US"/>
              <a:t>Background</a:t>
            </a:r>
            <a:endParaRPr/>
          </a:p>
          <a:p>
            <a:pPr lvl="1">
              <a:defRPr/>
            </a:pPr>
            <a:r>
              <a:rPr lang="en-US"/>
              <a:t>Philosophy: Hume, Wittgenstein</a:t>
            </a:r>
            <a:endParaRPr/>
          </a:p>
          <a:p>
            <a:pPr lvl="1">
              <a:defRPr/>
            </a:pPr>
            <a:r>
              <a:rPr lang="en-US"/>
              <a:t>Linguistics: Firth, Harris</a:t>
            </a:r>
            <a:endParaRPr/>
          </a:p>
          <a:p>
            <a:pPr lvl="1">
              <a:defRPr/>
            </a:pPr>
            <a:r>
              <a:rPr lang="en-US"/>
              <a:t>Statistics ML: Feature vectors</a:t>
            </a:r>
          </a:p>
        </p:txBody>
      </p:sp>
      <p:sp>
        <p:nvSpPr>
          <p:cNvPr id="6" name="Rounded Rectangle 3"/>
          <p:cNvSpPr/>
          <p:nvPr/>
        </p:nvSpPr>
        <p:spPr bwMode="auto">
          <a:xfrm>
            <a:off x="7346626" y="2936459"/>
            <a:ext cx="4224467" cy="135663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/>
              <a:t>”You shall know a word by the company it keeps”</a:t>
            </a:r>
            <a:endParaRPr/>
          </a:p>
          <a:p>
            <a:pPr>
              <a:defRPr/>
            </a:pPr>
            <a:r>
              <a:rPr lang="en-US" sz="2400"/>
              <a:t>(Firth, 1957).</a:t>
            </a:r>
            <a:endParaRPr lang="en-US" sz="2400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3825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Machine Translation (NMT)</a:t>
            </a:r>
          </a:p>
        </p:txBody>
      </p:sp>
      <p:sp>
        <p:nvSpPr>
          <p:cNvPr id="5" name="Rectangle 4"/>
          <p:cNvSpPr/>
          <p:nvPr/>
        </p:nvSpPr>
        <p:spPr>
          <a:xfrm>
            <a:off x="5877623" y="1891744"/>
            <a:ext cx="4671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  <a:latin typeface="Calibri-Italic"/>
              </a:rPr>
              <a:t>the  poor   don’t   have   any  money &lt;END&gt;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5574530" y="4568683"/>
            <a:ext cx="4890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-Italic"/>
              </a:rPr>
              <a:t>&lt;START&gt; the     poor    don’t    have    any    money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06578" y="4568683"/>
            <a:ext cx="2510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-Italic"/>
              </a:rPr>
              <a:t>les </a:t>
            </a:r>
            <a:r>
              <a:rPr lang="en-US" i="1" dirty="0" err="1">
                <a:latin typeface="Calibri-Italic"/>
              </a:rPr>
              <a:t>pauvres</a:t>
            </a:r>
            <a:r>
              <a:rPr lang="en-US" i="1" dirty="0">
                <a:latin typeface="Calibri-Italic"/>
              </a:rPr>
              <a:t> </a:t>
            </a:r>
            <a:r>
              <a:rPr lang="en-US" i="1" dirty="0" err="1">
                <a:latin typeface="Calibri-Italic"/>
              </a:rPr>
              <a:t>sont</a:t>
            </a:r>
            <a:r>
              <a:rPr lang="en-US" i="1" dirty="0">
                <a:latin typeface="Calibri-Italic"/>
              </a:rPr>
              <a:t> </a:t>
            </a:r>
            <a:r>
              <a:rPr lang="en-US" i="1" dirty="0" err="1">
                <a:latin typeface="Calibri-Italic"/>
              </a:rPr>
              <a:t>démunis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836373" y="3033087"/>
            <a:ext cx="1145217" cy="1472687"/>
            <a:chOff x="3257764" y="3392556"/>
            <a:chExt cx="1145217" cy="1472687"/>
          </a:xfrm>
        </p:grpSpPr>
        <p:grpSp>
          <p:nvGrpSpPr>
            <p:cNvPr id="12" name="Group 11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8" name="Oval 7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Oval 9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1" name="Oval 10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15" name="Straight Arrow Connector 14"/>
            <p:cNvCxnSpPr>
              <a:endCxn id="7" idx="2"/>
            </p:cNvCxnSpPr>
            <p:nvPr/>
          </p:nvCxnSpPr>
          <p:spPr bwMode="auto">
            <a:xfrm flipV="1">
              <a:off x="3391475" y="4174434"/>
              <a:ext cx="1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3519760" y="3821595"/>
              <a:ext cx="883221" cy="356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4198294" y="3033087"/>
            <a:ext cx="638078" cy="1472687"/>
            <a:chOff x="3257764" y="3392556"/>
            <a:chExt cx="638078" cy="1472687"/>
          </a:xfrm>
        </p:grpSpPr>
        <p:grpSp>
          <p:nvGrpSpPr>
            <p:cNvPr id="23" name="Group 22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26" name="Rounded Rectangle 25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24" name="Straight Arrow Connector 23"/>
            <p:cNvCxnSpPr>
              <a:endCxn id="26" idx="2"/>
            </p:cNvCxnSpPr>
            <p:nvPr/>
          </p:nvCxnSpPr>
          <p:spPr bwMode="auto">
            <a:xfrm flipV="1">
              <a:off x="3391475" y="4174434"/>
              <a:ext cx="1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3535842" y="3820301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3548271" y="3033087"/>
            <a:ext cx="638078" cy="1472687"/>
            <a:chOff x="3257764" y="3392556"/>
            <a:chExt cx="638078" cy="1472687"/>
          </a:xfrm>
        </p:grpSpPr>
        <p:grpSp>
          <p:nvGrpSpPr>
            <p:cNvPr id="32" name="Group 31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33" name="Straight Arrow Connector 32"/>
            <p:cNvCxnSpPr>
              <a:endCxn id="35" idx="2"/>
            </p:cNvCxnSpPr>
            <p:nvPr/>
          </p:nvCxnSpPr>
          <p:spPr bwMode="auto">
            <a:xfrm flipH="1" flipV="1">
              <a:off x="3391476" y="4174434"/>
              <a:ext cx="2886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535842" y="3820301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40" name="Group 39"/>
          <p:cNvGrpSpPr/>
          <p:nvPr/>
        </p:nvGrpSpPr>
        <p:grpSpPr>
          <a:xfrm>
            <a:off x="2904022" y="3033087"/>
            <a:ext cx="638078" cy="1472687"/>
            <a:chOff x="3257764" y="3392556"/>
            <a:chExt cx="638078" cy="1472687"/>
          </a:xfrm>
        </p:grpSpPr>
        <p:grpSp>
          <p:nvGrpSpPr>
            <p:cNvPr id="41" name="Group 40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44" name="Rounded Rectangle 43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42" name="Straight Arrow Connector 41"/>
            <p:cNvCxnSpPr>
              <a:endCxn id="44" idx="2"/>
            </p:cNvCxnSpPr>
            <p:nvPr/>
          </p:nvCxnSpPr>
          <p:spPr bwMode="auto">
            <a:xfrm flipV="1">
              <a:off x="3388588" y="4174434"/>
              <a:ext cx="2888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3535842" y="3820301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sp>
        <p:nvSpPr>
          <p:cNvPr id="53" name="Rectangle 52"/>
          <p:cNvSpPr/>
          <p:nvPr/>
        </p:nvSpPr>
        <p:spPr bwMode="auto">
          <a:xfrm>
            <a:off x="4656373" y="2915127"/>
            <a:ext cx="610984" cy="1070810"/>
          </a:xfrm>
          <a:prstGeom prst="rect">
            <a:avLst/>
          </a:prstGeom>
          <a:noFill/>
          <a:ln w="38100" cap="sq" cmpd="sng" algn="ctr">
            <a:solidFill>
              <a:srgbClr val="FF96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669393" y="5446612"/>
            <a:ext cx="2784994" cy="923330"/>
          </a:xfrm>
          <a:prstGeom prst="rect">
            <a:avLst/>
          </a:prstGeom>
          <a:ln w="38100">
            <a:solidFill>
              <a:srgbClr val="FF9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rgbClr val="C10000"/>
                </a:solidFill>
                <a:latin typeface="Calibri" panose="020F0502020204030204" pitchFamily="34" charset="0"/>
              </a:rPr>
              <a:t>Encoder RNN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produce</a:t>
            </a:r>
          </a:p>
          <a:p>
            <a:pPr algn="ctr"/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FF8800"/>
                </a:solidFill>
                <a:latin typeface="Calibri" panose="020F0502020204030204" pitchFamily="34" charset="0"/>
              </a:rPr>
              <a:t>codifica</a:t>
            </a:r>
            <a:r>
              <a:rPr lang="en-US" sz="1800" b="0" i="0" u="none" strike="noStrike" baseline="0" dirty="0">
                <a:solidFill>
                  <a:srgbClr val="FF88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della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frase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tradurre</a:t>
            </a:r>
            <a:endParaRPr lang="en-US" sz="1800" dirty="0"/>
          </a:p>
        </p:txBody>
      </p:sp>
      <p:sp>
        <p:nvSpPr>
          <p:cNvPr id="57" name="Rectangle 56"/>
          <p:cNvSpPr/>
          <p:nvPr/>
        </p:nvSpPr>
        <p:spPr>
          <a:xfrm>
            <a:off x="5890705" y="5005885"/>
            <a:ext cx="4881051" cy="646331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rgbClr val="00B150"/>
                </a:solidFill>
                <a:latin typeface="Calibri" panose="020F0502020204030204" pitchFamily="34" charset="0"/>
              </a:rPr>
              <a:t>Decoder RNN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è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Language Model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che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genera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la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frase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tradotta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sulla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base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dell’</a:t>
            </a:r>
            <a:r>
              <a:rPr lang="en-US" sz="1800" b="0" i="0" u="none" strike="noStrike" baseline="0" dirty="0" err="1">
                <a:solidFill>
                  <a:srgbClr val="FF8800"/>
                </a:solidFill>
                <a:latin typeface="Calibri" panose="020F0502020204030204" pitchFamily="34" charset="0"/>
              </a:rPr>
              <a:t>encoding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1800" dirty="0"/>
          </a:p>
        </p:txBody>
      </p:sp>
      <p:sp>
        <p:nvSpPr>
          <p:cNvPr id="59" name="Rectangle 58"/>
          <p:cNvSpPr/>
          <p:nvPr/>
        </p:nvSpPr>
        <p:spPr>
          <a:xfrm>
            <a:off x="2980055" y="5035101"/>
            <a:ext cx="2228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</a:rPr>
              <a:t>Frase</a:t>
            </a:r>
            <a:r>
              <a:rPr lang="en-US" dirty="0">
                <a:latin typeface="Calibri" panose="020F0502020204030204" pitchFamily="34" charset="0"/>
              </a:rPr>
              <a:t> da </a:t>
            </a:r>
            <a:r>
              <a:rPr lang="en-US" dirty="0" err="1">
                <a:latin typeface="Calibri" panose="020F0502020204030204" pitchFamily="34" charset="0"/>
              </a:rPr>
              <a:t>tradurre</a:t>
            </a:r>
            <a:r>
              <a:rPr lang="en-US" b="0" i="0" u="none" strike="noStrike" baseline="0" dirty="0">
                <a:latin typeface="Calibri" panose="020F0502020204030204" pitchFamily="34" charset="0"/>
              </a:rPr>
              <a:t> (input)</a:t>
            </a:r>
            <a:endParaRPr lang="en-US" dirty="0"/>
          </a:p>
        </p:txBody>
      </p:sp>
      <p:sp>
        <p:nvSpPr>
          <p:cNvPr id="60" name="Left Brace 59"/>
          <p:cNvSpPr/>
          <p:nvPr/>
        </p:nvSpPr>
        <p:spPr bwMode="auto">
          <a:xfrm>
            <a:off x="2287220" y="3059591"/>
            <a:ext cx="264695" cy="781878"/>
          </a:xfrm>
          <a:prstGeom prst="lef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1489801" y="3281253"/>
            <a:ext cx="1293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>
                <a:solidFill>
                  <a:srgbClr val="C10000"/>
                </a:solidFill>
                <a:latin typeface="Calibri" panose="020F0502020204030204" pitchFamily="34" charset="0"/>
              </a:rPr>
              <a:t>Encoder RNN</a:t>
            </a:r>
            <a:endParaRPr lang="en-US" dirty="0"/>
          </a:p>
        </p:txBody>
      </p:sp>
      <p:sp>
        <p:nvSpPr>
          <p:cNvPr id="62" name="Right Brace 61"/>
          <p:cNvSpPr/>
          <p:nvPr/>
        </p:nvSpPr>
        <p:spPr bwMode="auto">
          <a:xfrm>
            <a:off x="10464583" y="3033087"/>
            <a:ext cx="307174" cy="781878"/>
          </a:xfrm>
          <a:prstGeom prst="righ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 rot="5400000">
            <a:off x="10366387" y="3339334"/>
            <a:ext cx="1314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>
                <a:solidFill>
                  <a:srgbClr val="00B150"/>
                </a:solidFill>
                <a:latin typeface="Calibri" panose="020F0502020204030204" pitchFamily="34" charset="0"/>
              </a:rPr>
              <a:t>Decoder RNN</a:t>
            </a:r>
            <a:endParaRPr lang="en-US" dirty="0"/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 bwMode="auto">
          <a:xfrm flipV="1">
            <a:off x="4228021" y="2915129"/>
            <a:ext cx="428351" cy="75554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FFC000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grpSp>
        <p:nvGrpSpPr>
          <p:cNvPr id="145" name="Group 144"/>
          <p:cNvGrpSpPr/>
          <p:nvPr/>
        </p:nvGrpSpPr>
        <p:grpSpPr>
          <a:xfrm>
            <a:off x="7254170" y="3032385"/>
            <a:ext cx="638078" cy="1472687"/>
            <a:chOff x="3257764" y="3392556"/>
            <a:chExt cx="638078" cy="1472687"/>
          </a:xfrm>
        </p:grpSpPr>
        <p:grpSp>
          <p:nvGrpSpPr>
            <p:cNvPr id="146" name="Group 145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149" name="Rounded Rectangle 148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0" name="Oval 149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1" name="Oval 150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2" name="Oval 151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147" name="Straight Arrow Connector 146"/>
            <p:cNvCxnSpPr>
              <a:endCxn id="149" idx="2"/>
            </p:cNvCxnSpPr>
            <p:nvPr/>
          </p:nvCxnSpPr>
          <p:spPr bwMode="auto">
            <a:xfrm flipV="1">
              <a:off x="3391475" y="4174434"/>
              <a:ext cx="1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148" name="Straight Arrow Connector 147"/>
            <p:cNvCxnSpPr/>
            <p:nvPr/>
          </p:nvCxnSpPr>
          <p:spPr bwMode="auto">
            <a:xfrm flipV="1">
              <a:off x="3535842" y="3820301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154" name="Group 153"/>
          <p:cNvGrpSpPr/>
          <p:nvPr/>
        </p:nvGrpSpPr>
        <p:grpSpPr>
          <a:xfrm>
            <a:off x="6604147" y="3032385"/>
            <a:ext cx="638078" cy="1472687"/>
            <a:chOff x="3257764" y="3392556"/>
            <a:chExt cx="638078" cy="1472687"/>
          </a:xfrm>
        </p:grpSpPr>
        <p:grpSp>
          <p:nvGrpSpPr>
            <p:cNvPr id="155" name="Group 154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158" name="Rounded Rectangle 157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9" name="Oval 158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0" name="Oval 159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156" name="Straight Arrow Connector 155"/>
            <p:cNvCxnSpPr>
              <a:endCxn id="158" idx="2"/>
            </p:cNvCxnSpPr>
            <p:nvPr/>
          </p:nvCxnSpPr>
          <p:spPr bwMode="auto">
            <a:xfrm flipH="1" flipV="1">
              <a:off x="3391476" y="4174434"/>
              <a:ext cx="2886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157" name="Straight Arrow Connector 156"/>
            <p:cNvCxnSpPr/>
            <p:nvPr/>
          </p:nvCxnSpPr>
          <p:spPr bwMode="auto">
            <a:xfrm flipV="1">
              <a:off x="3535842" y="3820301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163" name="Group 162"/>
          <p:cNvGrpSpPr/>
          <p:nvPr/>
        </p:nvGrpSpPr>
        <p:grpSpPr>
          <a:xfrm>
            <a:off x="5959898" y="3032385"/>
            <a:ext cx="638078" cy="1472687"/>
            <a:chOff x="3257764" y="3392556"/>
            <a:chExt cx="638078" cy="1472687"/>
          </a:xfrm>
        </p:grpSpPr>
        <p:grpSp>
          <p:nvGrpSpPr>
            <p:cNvPr id="164" name="Group 163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167" name="Rounded Rectangle 166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8" name="Oval 167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1" name="Oval 170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165" name="Straight Arrow Connector 164"/>
            <p:cNvCxnSpPr>
              <a:endCxn id="167" idx="2"/>
            </p:cNvCxnSpPr>
            <p:nvPr/>
          </p:nvCxnSpPr>
          <p:spPr bwMode="auto">
            <a:xfrm flipV="1">
              <a:off x="3388588" y="4174434"/>
              <a:ext cx="2888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166" name="Straight Arrow Connector 165"/>
            <p:cNvCxnSpPr/>
            <p:nvPr/>
          </p:nvCxnSpPr>
          <p:spPr bwMode="auto">
            <a:xfrm flipV="1">
              <a:off x="3535842" y="3820301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172" name="Group 171"/>
          <p:cNvGrpSpPr/>
          <p:nvPr/>
        </p:nvGrpSpPr>
        <p:grpSpPr>
          <a:xfrm>
            <a:off x="7902903" y="3018086"/>
            <a:ext cx="638078" cy="1472687"/>
            <a:chOff x="3257764" y="3392556"/>
            <a:chExt cx="638078" cy="1472687"/>
          </a:xfrm>
        </p:grpSpPr>
        <p:grpSp>
          <p:nvGrpSpPr>
            <p:cNvPr id="173" name="Group 172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176" name="Rounded Rectangle 175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7" name="Oval 176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8" name="Oval 177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9" name="Oval 178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174" name="Straight Arrow Connector 173"/>
            <p:cNvCxnSpPr>
              <a:endCxn id="176" idx="2"/>
            </p:cNvCxnSpPr>
            <p:nvPr/>
          </p:nvCxnSpPr>
          <p:spPr bwMode="auto">
            <a:xfrm flipV="1">
              <a:off x="3391475" y="4174434"/>
              <a:ext cx="1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175" name="Straight Arrow Connector 174"/>
            <p:cNvCxnSpPr/>
            <p:nvPr/>
          </p:nvCxnSpPr>
          <p:spPr bwMode="auto">
            <a:xfrm flipV="1">
              <a:off x="3535842" y="3820301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181" name="Group 180"/>
          <p:cNvGrpSpPr/>
          <p:nvPr/>
        </p:nvGrpSpPr>
        <p:grpSpPr>
          <a:xfrm>
            <a:off x="9171204" y="3006535"/>
            <a:ext cx="638078" cy="1472687"/>
            <a:chOff x="3257764" y="3392556"/>
            <a:chExt cx="638078" cy="1472687"/>
          </a:xfrm>
        </p:grpSpPr>
        <p:grpSp>
          <p:nvGrpSpPr>
            <p:cNvPr id="182" name="Group 181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185" name="Rounded Rectangle 184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183" name="Straight Arrow Connector 182"/>
            <p:cNvCxnSpPr>
              <a:endCxn id="185" idx="2"/>
            </p:cNvCxnSpPr>
            <p:nvPr/>
          </p:nvCxnSpPr>
          <p:spPr bwMode="auto">
            <a:xfrm flipV="1">
              <a:off x="3391475" y="4174434"/>
              <a:ext cx="1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184" name="Straight Arrow Connector 183"/>
            <p:cNvCxnSpPr/>
            <p:nvPr/>
          </p:nvCxnSpPr>
          <p:spPr bwMode="auto">
            <a:xfrm flipV="1">
              <a:off x="3535842" y="3820301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190" name="Group 189"/>
          <p:cNvGrpSpPr/>
          <p:nvPr/>
        </p:nvGrpSpPr>
        <p:grpSpPr>
          <a:xfrm>
            <a:off x="8521181" y="3006535"/>
            <a:ext cx="638078" cy="1472687"/>
            <a:chOff x="3257764" y="3392556"/>
            <a:chExt cx="638078" cy="1472687"/>
          </a:xfrm>
        </p:grpSpPr>
        <p:grpSp>
          <p:nvGrpSpPr>
            <p:cNvPr id="191" name="Group 190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194" name="Rounded Rectangle 193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5" name="Oval 194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6" name="Oval 195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7" name="Oval 196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192" name="Straight Arrow Connector 191"/>
            <p:cNvCxnSpPr>
              <a:endCxn id="194" idx="2"/>
            </p:cNvCxnSpPr>
            <p:nvPr/>
          </p:nvCxnSpPr>
          <p:spPr bwMode="auto">
            <a:xfrm flipH="1" flipV="1">
              <a:off x="3391476" y="4174434"/>
              <a:ext cx="2886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193" name="Straight Arrow Connector 192"/>
            <p:cNvCxnSpPr/>
            <p:nvPr/>
          </p:nvCxnSpPr>
          <p:spPr bwMode="auto">
            <a:xfrm flipV="1">
              <a:off x="3535842" y="3820301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199" name="Group 198"/>
          <p:cNvGrpSpPr/>
          <p:nvPr/>
        </p:nvGrpSpPr>
        <p:grpSpPr>
          <a:xfrm>
            <a:off x="9819937" y="2992236"/>
            <a:ext cx="267423" cy="1472687"/>
            <a:chOff x="3257764" y="3392556"/>
            <a:chExt cx="267423" cy="1472687"/>
          </a:xfrm>
        </p:grpSpPr>
        <p:grpSp>
          <p:nvGrpSpPr>
            <p:cNvPr id="200" name="Group 199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202" name="Rounded Rectangle 201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3" name="Oval 202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4" name="Oval 203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5" name="Oval 204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6" name="Oval 205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201" name="Straight Arrow Connector 200"/>
            <p:cNvCxnSpPr>
              <a:endCxn id="202" idx="2"/>
            </p:cNvCxnSpPr>
            <p:nvPr/>
          </p:nvCxnSpPr>
          <p:spPr bwMode="auto">
            <a:xfrm flipV="1">
              <a:off x="3391475" y="4174434"/>
              <a:ext cx="1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207" name="Group 206"/>
          <p:cNvGrpSpPr/>
          <p:nvPr/>
        </p:nvGrpSpPr>
        <p:grpSpPr>
          <a:xfrm>
            <a:off x="6087036" y="2222762"/>
            <a:ext cx="3866612" cy="809625"/>
            <a:chOff x="6520544" y="2635577"/>
            <a:chExt cx="3866612" cy="635694"/>
          </a:xfrm>
        </p:grpSpPr>
        <p:cxnSp>
          <p:nvCxnSpPr>
            <p:cNvPr id="208" name="Straight Arrow Connector 207"/>
            <p:cNvCxnSpPr/>
            <p:nvPr/>
          </p:nvCxnSpPr>
          <p:spPr bwMode="auto">
            <a:xfrm flipH="1" flipV="1">
              <a:off x="6520544" y="2681851"/>
              <a:ext cx="6573" cy="589420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209" name="Straight Arrow Connector 208"/>
            <p:cNvCxnSpPr/>
            <p:nvPr/>
          </p:nvCxnSpPr>
          <p:spPr bwMode="auto">
            <a:xfrm flipH="1" flipV="1">
              <a:off x="7165161" y="2673311"/>
              <a:ext cx="6573" cy="58941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210" name="Straight Arrow Connector 209"/>
            <p:cNvCxnSpPr/>
            <p:nvPr/>
          </p:nvCxnSpPr>
          <p:spPr bwMode="auto">
            <a:xfrm flipH="1" flipV="1">
              <a:off x="7805938" y="2667720"/>
              <a:ext cx="6573" cy="58941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211" name="Straight Arrow Connector 210"/>
            <p:cNvCxnSpPr/>
            <p:nvPr/>
          </p:nvCxnSpPr>
          <p:spPr bwMode="auto">
            <a:xfrm flipH="1" flipV="1">
              <a:off x="8449743" y="2661602"/>
              <a:ext cx="6573" cy="58941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212" name="Straight Arrow Connector 211"/>
            <p:cNvCxnSpPr/>
            <p:nvPr/>
          </p:nvCxnSpPr>
          <p:spPr bwMode="auto">
            <a:xfrm flipH="1" flipV="1">
              <a:off x="9095634" y="2644086"/>
              <a:ext cx="6573" cy="58941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213" name="Straight Arrow Connector 212"/>
            <p:cNvCxnSpPr/>
            <p:nvPr/>
          </p:nvCxnSpPr>
          <p:spPr bwMode="auto">
            <a:xfrm flipH="1" flipV="1">
              <a:off x="9738423" y="2635577"/>
              <a:ext cx="6573" cy="58941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214" name="Straight Arrow Connector 213"/>
            <p:cNvCxnSpPr/>
            <p:nvPr/>
          </p:nvCxnSpPr>
          <p:spPr bwMode="auto">
            <a:xfrm flipH="1" flipV="1">
              <a:off x="10380583" y="2642360"/>
              <a:ext cx="6573" cy="58941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sp>
        <p:nvSpPr>
          <p:cNvPr id="215" name="Rectangle 214"/>
          <p:cNvSpPr/>
          <p:nvPr/>
        </p:nvSpPr>
        <p:spPr>
          <a:xfrm rot="16200000">
            <a:off x="5549320" y="2518887"/>
            <a:ext cx="79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err="1">
                <a:solidFill>
                  <a:srgbClr val="7F7F7F"/>
                </a:solidFill>
                <a:latin typeface="Calibri" panose="020F0502020204030204" pitchFamily="34" charset="0"/>
              </a:rPr>
              <a:t>argmax</a:t>
            </a:r>
            <a:endParaRPr lang="en-US" dirty="0"/>
          </a:p>
        </p:txBody>
      </p:sp>
      <p:sp>
        <p:nvSpPr>
          <p:cNvPr id="216" name="Rectangle 215"/>
          <p:cNvSpPr/>
          <p:nvPr/>
        </p:nvSpPr>
        <p:spPr>
          <a:xfrm rot="16200000">
            <a:off x="6179392" y="2551173"/>
            <a:ext cx="79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err="1">
                <a:solidFill>
                  <a:srgbClr val="7F7F7F"/>
                </a:solidFill>
                <a:latin typeface="Calibri" panose="020F0502020204030204" pitchFamily="34" charset="0"/>
              </a:rPr>
              <a:t>argmax</a:t>
            </a:r>
            <a:endParaRPr lang="en-US" dirty="0"/>
          </a:p>
        </p:txBody>
      </p:sp>
      <p:sp>
        <p:nvSpPr>
          <p:cNvPr id="217" name="Rectangle 216"/>
          <p:cNvSpPr/>
          <p:nvPr/>
        </p:nvSpPr>
        <p:spPr>
          <a:xfrm rot="16200000">
            <a:off x="6829352" y="2540233"/>
            <a:ext cx="79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err="1">
                <a:solidFill>
                  <a:srgbClr val="7F7F7F"/>
                </a:solidFill>
                <a:latin typeface="Calibri" panose="020F0502020204030204" pitchFamily="34" charset="0"/>
              </a:rPr>
              <a:t>argmax</a:t>
            </a:r>
            <a:endParaRPr lang="en-US" dirty="0"/>
          </a:p>
        </p:txBody>
      </p:sp>
      <p:sp>
        <p:nvSpPr>
          <p:cNvPr id="218" name="Rectangle 217"/>
          <p:cNvSpPr/>
          <p:nvPr/>
        </p:nvSpPr>
        <p:spPr>
          <a:xfrm rot="16200000">
            <a:off x="7464056" y="2538163"/>
            <a:ext cx="79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err="1">
                <a:solidFill>
                  <a:srgbClr val="7F7F7F"/>
                </a:solidFill>
                <a:latin typeface="Calibri" panose="020F0502020204030204" pitchFamily="34" charset="0"/>
              </a:rPr>
              <a:t>argmax</a:t>
            </a:r>
            <a:endParaRPr lang="en-US" dirty="0"/>
          </a:p>
        </p:txBody>
      </p:sp>
      <p:sp>
        <p:nvSpPr>
          <p:cNvPr id="219" name="Rectangle 218"/>
          <p:cNvSpPr/>
          <p:nvPr/>
        </p:nvSpPr>
        <p:spPr>
          <a:xfrm rot="16200000">
            <a:off x="8140211" y="2525511"/>
            <a:ext cx="79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err="1">
                <a:solidFill>
                  <a:srgbClr val="7F7F7F"/>
                </a:solidFill>
                <a:latin typeface="Calibri" panose="020F0502020204030204" pitchFamily="34" charset="0"/>
              </a:rPr>
              <a:t>argmax</a:t>
            </a:r>
            <a:endParaRPr lang="en-US" dirty="0"/>
          </a:p>
        </p:txBody>
      </p:sp>
      <p:sp>
        <p:nvSpPr>
          <p:cNvPr id="220" name="Rectangle 219"/>
          <p:cNvSpPr/>
          <p:nvPr/>
        </p:nvSpPr>
        <p:spPr>
          <a:xfrm rot="16200000">
            <a:off x="8784665" y="2525511"/>
            <a:ext cx="79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err="1">
                <a:solidFill>
                  <a:srgbClr val="7F7F7F"/>
                </a:solidFill>
                <a:latin typeface="Calibri" panose="020F0502020204030204" pitchFamily="34" charset="0"/>
              </a:rPr>
              <a:t>argmax</a:t>
            </a:r>
            <a:endParaRPr lang="en-US" dirty="0"/>
          </a:p>
        </p:txBody>
      </p:sp>
      <p:sp>
        <p:nvSpPr>
          <p:cNvPr id="221" name="Rectangle 220"/>
          <p:cNvSpPr/>
          <p:nvPr/>
        </p:nvSpPr>
        <p:spPr>
          <a:xfrm rot="16200000">
            <a:off x="9425112" y="2499280"/>
            <a:ext cx="79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err="1">
                <a:solidFill>
                  <a:srgbClr val="7F7F7F"/>
                </a:solidFill>
                <a:latin typeface="Calibri" panose="020F0502020204030204" pitchFamily="34" charset="0"/>
              </a:rPr>
              <a:t>argmax</a:t>
            </a:r>
            <a:endParaRPr lang="en-US" dirty="0"/>
          </a:p>
        </p:txBody>
      </p:sp>
      <p:cxnSp>
        <p:nvCxnSpPr>
          <p:cNvPr id="222" name="Straight Arrow Connector 221"/>
          <p:cNvCxnSpPr/>
          <p:nvPr/>
        </p:nvCxnSpPr>
        <p:spPr bwMode="auto">
          <a:xfrm>
            <a:off x="6154809" y="2242325"/>
            <a:ext cx="521849" cy="2326486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FF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cxnSp>
        <p:nvCxnSpPr>
          <p:cNvPr id="223" name="Straight Arrow Connector 222"/>
          <p:cNvCxnSpPr/>
          <p:nvPr/>
        </p:nvCxnSpPr>
        <p:spPr bwMode="auto">
          <a:xfrm>
            <a:off x="6811699" y="2242325"/>
            <a:ext cx="521849" cy="2326486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FF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cxnSp>
        <p:nvCxnSpPr>
          <p:cNvPr id="224" name="Straight Arrow Connector 223"/>
          <p:cNvCxnSpPr/>
          <p:nvPr/>
        </p:nvCxnSpPr>
        <p:spPr bwMode="auto">
          <a:xfrm>
            <a:off x="7445848" y="2242325"/>
            <a:ext cx="521849" cy="2326486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FF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cxnSp>
        <p:nvCxnSpPr>
          <p:cNvPr id="225" name="Straight Arrow Connector 224"/>
          <p:cNvCxnSpPr/>
          <p:nvPr/>
        </p:nvCxnSpPr>
        <p:spPr bwMode="auto">
          <a:xfrm>
            <a:off x="8110269" y="2242325"/>
            <a:ext cx="521849" cy="2326486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FF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cxnSp>
        <p:nvCxnSpPr>
          <p:cNvPr id="226" name="Straight Arrow Connector 225"/>
          <p:cNvCxnSpPr/>
          <p:nvPr/>
        </p:nvCxnSpPr>
        <p:spPr bwMode="auto">
          <a:xfrm>
            <a:off x="8719370" y="2242325"/>
            <a:ext cx="521849" cy="2326486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FF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cxnSp>
        <p:nvCxnSpPr>
          <p:cNvPr id="227" name="Straight Arrow Connector 226"/>
          <p:cNvCxnSpPr/>
          <p:nvPr/>
        </p:nvCxnSpPr>
        <p:spPr bwMode="auto">
          <a:xfrm>
            <a:off x="9368520" y="2242325"/>
            <a:ext cx="521849" cy="2326486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FF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sp>
        <p:nvSpPr>
          <p:cNvPr id="228" name="Right Brace 227"/>
          <p:cNvSpPr/>
          <p:nvPr/>
        </p:nvSpPr>
        <p:spPr bwMode="auto">
          <a:xfrm rot="5400000">
            <a:off x="3985631" y="3818259"/>
            <a:ext cx="173610" cy="2336830"/>
          </a:xfrm>
          <a:prstGeom prst="righ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6935400" y="1166819"/>
            <a:ext cx="1499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Frase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tradotta</a:t>
            </a:r>
            <a:endParaRPr lang="en-US" sz="1800" dirty="0"/>
          </a:p>
        </p:txBody>
      </p:sp>
      <p:sp>
        <p:nvSpPr>
          <p:cNvPr id="230" name="Right Brace 229"/>
          <p:cNvSpPr/>
          <p:nvPr/>
        </p:nvSpPr>
        <p:spPr bwMode="auto">
          <a:xfrm rot="16200000" flipV="1">
            <a:off x="8051173" y="-431311"/>
            <a:ext cx="220750" cy="4376797"/>
          </a:xfrm>
          <a:prstGeom prst="righ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71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NMT with attention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7740" y="6079427"/>
            <a:ext cx="48266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&lt;START&gt;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8281" y="6079427"/>
            <a:ext cx="27414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-Italic"/>
              </a:rPr>
              <a:t>les   </a:t>
            </a:r>
            <a:r>
              <a:rPr lang="en-US" i="1" dirty="0" err="1">
                <a:latin typeface="Calibri-Italic"/>
              </a:rPr>
              <a:t>pauvres</a:t>
            </a:r>
            <a:r>
              <a:rPr lang="en-US" i="1" dirty="0">
                <a:latin typeface="Calibri-Italic"/>
              </a:rPr>
              <a:t>  </a:t>
            </a:r>
            <a:r>
              <a:rPr lang="en-US" i="1" dirty="0" err="1">
                <a:latin typeface="Calibri-Italic"/>
              </a:rPr>
              <a:t>sont</a:t>
            </a:r>
            <a:r>
              <a:rPr lang="en-US" i="1" dirty="0">
                <a:latin typeface="Calibri-Italic"/>
              </a:rPr>
              <a:t>  </a:t>
            </a:r>
            <a:r>
              <a:rPr lang="en-US" i="1" dirty="0" err="1">
                <a:latin typeface="Calibri-Italic"/>
              </a:rPr>
              <a:t>démunis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919997" y="4543831"/>
            <a:ext cx="662847" cy="1472687"/>
            <a:chOff x="3257764" y="3392556"/>
            <a:chExt cx="662847" cy="1472687"/>
          </a:xfrm>
        </p:grpSpPr>
        <p:grpSp>
          <p:nvGrpSpPr>
            <p:cNvPr id="7" name="Group 6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10" name="Rounded Rectangle 9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1" name="Oval 10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8" name="Straight Arrow Connector 7"/>
            <p:cNvCxnSpPr>
              <a:endCxn id="10" idx="2"/>
            </p:cNvCxnSpPr>
            <p:nvPr/>
          </p:nvCxnSpPr>
          <p:spPr bwMode="auto">
            <a:xfrm flipV="1">
              <a:off x="3391475" y="4174434"/>
              <a:ext cx="1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3560611" y="3793797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3269974" y="4543831"/>
            <a:ext cx="650388" cy="1472687"/>
            <a:chOff x="3257764" y="3392556"/>
            <a:chExt cx="650388" cy="1472687"/>
          </a:xfrm>
        </p:grpSpPr>
        <p:grpSp>
          <p:nvGrpSpPr>
            <p:cNvPr id="16" name="Group 15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17" name="Straight Arrow Connector 16"/>
            <p:cNvCxnSpPr>
              <a:endCxn id="19" idx="2"/>
            </p:cNvCxnSpPr>
            <p:nvPr/>
          </p:nvCxnSpPr>
          <p:spPr bwMode="auto">
            <a:xfrm flipH="1" flipV="1">
              <a:off x="3391476" y="4174434"/>
              <a:ext cx="2886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3548152" y="3793797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2625725" y="4543831"/>
            <a:ext cx="638277" cy="1472687"/>
            <a:chOff x="3257764" y="3392556"/>
            <a:chExt cx="638277" cy="1472687"/>
          </a:xfrm>
        </p:grpSpPr>
        <p:grpSp>
          <p:nvGrpSpPr>
            <p:cNvPr id="25" name="Group 24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28" name="Rounded Rectangle 27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26" name="Straight Arrow Connector 25"/>
            <p:cNvCxnSpPr>
              <a:endCxn id="28" idx="2"/>
            </p:cNvCxnSpPr>
            <p:nvPr/>
          </p:nvCxnSpPr>
          <p:spPr bwMode="auto">
            <a:xfrm flipV="1">
              <a:off x="3388588" y="4174434"/>
              <a:ext cx="2888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3536041" y="3793797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sp>
        <p:nvSpPr>
          <p:cNvPr id="33" name="Left Brace 32"/>
          <p:cNvSpPr/>
          <p:nvPr/>
        </p:nvSpPr>
        <p:spPr bwMode="auto">
          <a:xfrm>
            <a:off x="2234207" y="4557083"/>
            <a:ext cx="264695" cy="781878"/>
          </a:xfrm>
          <a:prstGeom prst="lef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 rot="16200000">
            <a:off x="1436788" y="4778745"/>
            <a:ext cx="1293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>
                <a:solidFill>
                  <a:srgbClr val="C10000"/>
                </a:solidFill>
                <a:latin typeface="Calibri" panose="020F0502020204030204" pitchFamily="34" charset="0"/>
              </a:rPr>
              <a:t>Encoder RNN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4568730" y="4529532"/>
            <a:ext cx="1081813" cy="1472687"/>
            <a:chOff x="3257764" y="3392556"/>
            <a:chExt cx="1081813" cy="1472687"/>
          </a:xfrm>
        </p:grpSpPr>
        <p:grpSp>
          <p:nvGrpSpPr>
            <p:cNvPr id="36" name="Group 35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39" name="Rounded Rectangle 38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A50021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37" name="Straight Arrow Connector 36"/>
            <p:cNvCxnSpPr>
              <a:endCxn id="39" idx="2"/>
            </p:cNvCxnSpPr>
            <p:nvPr/>
          </p:nvCxnSpPr>
          <p:spPr bwMode="auto">
            <a:xfrm flipV="1">
              <a:off x="3391475" y="4174434"/>
              <a:ext cx="1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V="1">
              <a:off x="3521371" y="3784257"/>
              <a:ext cx="818206" cy="12777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grpSp>
        <p:nvGrpSpPr>
          <p:cNvPr id="62" name="Group 61"/>
          <p:cNvGrpSpPr/>
          <p:nvPr/>
        </p:nvGrpSpPr>
        <p:grpSpPr>
          <a:xfrm>
            <a:off x="5664541" y="4530579"/>
            <a:ext cx="638078" cy="1472687"/>
            <a:chOff x="3257764" y="3392556"/>
            <a:chExt cx="638078" cy="1472687"/>
          </a:xfrm>
        </p:grpSpPr>
        <p:grpSp>
          <p:nvGrpSpPr>
            <p:cNvPr id="63" name="Group 62"/>
            <p:cNvGrpSpPr/>
            <p:nvPr/>
          </p:nvGrpSpPr>
          <p:grpSpPr>
            <a:xfrm>
              <a:off x="3257764" y="3392556"/>
              <a:ext cx="267423" cy="781878"/>
              <a:chOff x="6373104" y="3356773"/>
              <a:chExt cx="267423" cy="781878"/>
            </a:xfrm>
          </p:grpSpPr>
          <p:sp>
            <p:nvSpPr>
              <p:cNvPr id="66" name="Rounded Rectangle 65"/>
              <p:cNvSpPr/>
              <p:nvPr/>
            </p:nvSpPr>
            <p:spPr bwMode="auto">
              <a:xfrm>
                <a:off x="6373104" y="3356773"/>
                <a:ext cx="267423" cy="781878"/>
              </a:xfrm>
              <a:prstGeom prst="roundRect">
                <a:avLst/>
              </a:prstGeom>
              <a:noFill/>
              <a:ln w="1905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 bwMode="auto">
              <a:xfrm>
                <a:off x="6445615" y="3423459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 bwMode="auto">
              <a:xfrm>
                <a:off x="6445615" y="3602783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spect="1"/>
              </p:cNvSpPr>
              <p:nvPr/>
            </p:nvSpPr>
            <p:spPr bwMode="auto">
              <a:xfrm>
                <a:off x="6445615" y="3786168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 bwMode="auto">
              <a:xfrm>
                <a:off x="6445615" y="3965492"/>
                <a:ext cx="122400" cy="120475"/>
              </a:xfrm>
              <a:prstGeom prst="ellipse">
                <a:avLst/>
              </a:prstGeom>
              <a:solidFill>
                <a:srgbClr val="00B050"/>
              </a:solidFill>
              <a:ln w="12700" cap="sq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64" name="Straight Arrow Connector 63"/>
            <p:cNvCxnSpPr>
              <a:endCxn id="66" idx="2"/>
            </p:cNvCxnSpPr>
            <p:nvPr/>
          </p:nvCxnSpPr>
          <p:spPr bwMode="auto">
            <a:xfrm flipV="1">
              <a:off x="3388588" y="4174434"/>
              <a:ext cx="2888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V="1">
              <a:off x="3535842" y="3793797"/>
              <a:ext cx="360000" cy="164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  <p:sp>
        <p:nvSpPr>
          <p:cNvPr id="106" name="Right Brace 105"/>
          <p:cNvSpPr/>
          <p:nvPr/>
        </p:nvSpPr>
        <p:spPr bwMode="auto">
          <a:xfrm>
            <a:off x="10000762" y="4504075"/>
            <a:ext cx="307174" cy="781878"/>
          </a:xfrm>
          <a:prstGeom prst="righ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7" name="Rectangle 106"/>
          <p:cNvSpPr/>
          <p:nvPr/>
        </p:nvSpPr>
        <p:spPr>
          <a:xfrm rot="5400000">
            <a:off x="9902566" y="4810322"/>
            <a:ext cx="1314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>
                <a:solidFill>
                  <a:srgbClr val="00B150"/>
                </a:solidFill>
                <a:latin typeface="Calibri" panose="020F0502020204030204" pitchFamily="34" charset="0"/>
              </a:rPr>
              <a:t>Decoder RNN</a:t>
            </a:r>
            <a:endParaRPr lang="en-US" dirty="0"/>
          </a:p>
        </p:txBody>
      </p:sp>
      <p:grpSp>
        <p:nvGrpSpPr>
          <p:cNvPr id="145" name="Group 144"/>
          <p:cNvGrpSpPr/>
          <p:nvPr/>
        </p:nvGrpSpPr>
        <p:grpSpPr>
          <a:xfrm>
            <a:off x="2694489" y="3772617"/>
            <a:ext cx="109725" cy="779051"/>
            <a:chOff x="2018629" y="3750481"/>
            <a:chExt cx="109725" cy="779051"/>
          </a:xfrm>
        </p:grpSpPr>
        <p:cxnSp>
          <p:nvCxnSpPr>
            <p:cNvPr id="140" name="Straight Arrow Connector 139"/>
            <p:cNvCxnSpPr/>
            <p:nvPr/>
          </p:nvCxnSpPr>
          <p:spPr bwMode="auto">
            <a:xfrm flipV="1">
              <a:off x="2072479" y="3838723"/>
              <a:ext cx="2888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sp>
          <p:nvSpPr>
            <p:cNvPr id="142" name="Oval 141"/>
            <p:cNvSpPr>
              <a:spLocks noChangeAspect="1"/>
            </p:cNvSpPr>
            <p:nvPr/>
          </p:nvSpPr>
          <p:spPr bwMode="auto">
            <a:xfrm>
              <a:off x="2018629" y="3750481"/>
              <a:ext cx="109725" cy="10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349468" y="3772617"/>
            <a:ext cx="109725" cy="779051"/>
            <a:chOff x="2018629" y="3750481"/>
            <a:chExt cx="109725" cy="779051"/>
          </a:xfrm>
        </p:grpSpPr>
        <p:cxnSp>
          <p:nvCxnSpPr>
            <p:cNvPr id="147" name="Straight Arrow Connector 146"/>
            <p:cNvCxnSpPr/>
            <p:nvPr/>
          </p:nvCxnSpPr>
          <p:spPr bwMode="auto">
            <a:xfrm flipV="1">
              <a:off x="2072479" y="3838723"/>
              <a:ext cx="2888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sp>
          <p:nvSpPr>
            <p:cNvPr id="149" name="Oval 148"/>
            <p:cNvSpPr>
              <a:spLocks noChangeAspect="1"/>
            </p:cNvSpPr>
            <p:nvPr/>
          </p:nvSpPr>
          <p:spPr bwMode="auto">
            <a:xfrm>
              <a:off x="2018629" y="3750481"/>
              <a:ext cx="109725" cy="10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3998845" y="3772617"/>
            <a:ext cx="109725" cy="779051"/>
            <a:chOff x="2018629" y="3750481"/>
            <a:chExt cx="109725" cy="779051"/>
          </a:xfrm>
        </p:grpSpPr>
        <p:cxnSp>
          <p:nvCxnSpPr>
            <p:cNvPr id="151" name="Straight Arrow Connector 150"/>
            <p:cNvCxnSpPr/>
            <p:nvPr/>
          </p:nvCxnSpPr>
          <p:spPr bwMode="auto">
            <a:xfrm flipV="1">
              <a:off x="2072479" y="3838723"/>
              <a:ext cx="2888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sp>
          <p:nvSpPr>
            <p:cNvPr id="153" name="Oval 152"/>
            <p:cNvSpPr>
              <a:spLocks noChangeAspect="1"/>
            </p:cNvSpPr>
            <p:nvPr/>
          </p:nvSpPr>
          <p:spPr bwMode="auto">
            <a:xfrm>
              <a:off x="2018629" y="3750481"/>
              <a:ext cx="109725" cy="10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4650096" y="3772617"/>
            <a:ext cx="109725" cy="779051"/>
            <a:chOff x="2018629" y="3750481"/>
            <a:chExt cx="109725" cy="779051"/>
          </a:xfrm>
        </p:grpSpPr>
        <p:cxnSp>
          <p:nvCxnSpPr>
            <p:cNvPr id="155" name="Straight Arrow Connector 154"/>
            <p:cNvCxnSpPr/>
            <p:nvPr/>
          </p:nvCxnSpPr>
          <p:spPr bwMode="auto">
            <a:xfrm flipV="1">
              <a:off x="2072479" y="3838723"/>
              <a:ext cx="2888" cy="69080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sp>
          <p:nvSpPr>
            <p:cNvPr id="157" name="Oval 156"/>
            <p:cNvSpPr>
              <a:spLocks noChangeAspect="1"/>
            </p:cNvSpPr>
            <p:nvPr/>
          </p:nvSpPr>
          <p:spPr bwMode="auto">
            <a:xfrm>
              <a:off x="2018629" y="3750481"/>
              <a:ext cx="109725" cy="10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177" name="Straight Arrow Connector 176"/>
          <p:cNvCxnSpPr>
            <a:stCxn id="66" idx="0"/>
            <a:endCxn id="142" idx="5"/>
          </p:cNvCxnSpPr>
          <p:nvPr/>
        </p:nvCxnSpPr>
        <p:spPr bwMode="auto">
          <a:xfrm flipH="1" flipV="1">
            <a:off x="2788145" y="3864801"/>
            <a:ext cx="3010108" cy="665778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cxnSp>
        <p:nvCxnSpPr>
          <p:cNvPr id="181" name="Straight Arrow Connector 180"/>
          <p:cNvCxnSpPr>
            <a:stCxn id="66" idx="0"/>
            <a:endCxn id="149" idx="6"/>
          </p:cNvCxnSpPr>
          <p:nvPr/>
        </p:nvCxnSpPr>
        <p:spPr bwMode="auto">
          <a:xfrm flipH="1" flipV="1">
            <a:off x="3459193" y="3826617"/>
            <a:ext cx="2339060" cy="70396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cxnSp>
        <p:nvCxnSpPr>
          <p:cNvPr id="182" name="Straight Arrow Connector 181"/>
          <p:cNvCxnSpPr>
            <a:stCxn id="66" idx="0"/>
            <a:endCxn id="153" idx="6"/>
          </p:cNvCxnSpPr>
          <p:nvPr/>
        </p:nvCxnSpPr>
        <p:spPr bwMode="auto">
          <a:xfrm flipH="1" flipV="1">
            <a:off x="4108570" y="3826617"/>
            <a:ext cx="1689683" cy="70396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cxnSp>
        <p:nvCxnSpPr>
          <p:cNvPr id="183" name="Straight Arrow Connector 182"/>
          <p:cNvCxnSpPr>
            <a:stCxn id="66" idx="0"/>
            <a:endCxn id="157" idx="6"/>
          </p:cNvCxnSpPr>
          <p:nvPr/>
        </p:nvCxnSpPr>
        <p:spPr bwMode="auto">
          <a:xfrm flipH="1" flipV="1">
            <a:off x="4759821" y="3826617"/>
            <a:ext cx="1038432" cy="70396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205" name="Rectangle 204"/>
          <p:cNvSpPr/>
          <p:nvPr/>
        </p:nvSpPr>
        <p:spPr>
          <a:xfrm rot="16200000">
            <a:off x="1473513" y="3439630"/>
            <a:ext cx="978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baseline="0" dirty="0">
                <a:solidFill>
                  <a:srgbClr val="3A88FF"/>
                </a:solidFill>
                <a:latin typeface="Calibri" panose="020F0502020204030204" pitchFamily="34" charset="0"/>
              </a:rPr>
              <a:t>Attention</a:t>
            </a:r>
          </a:p>
          <a:p>
            <a:pPr algn="ctr"/>
            <a:r>
              <a:rPr lang="en-US" b="0" i="0" u="none" strike="noStrike" baseline="0" dirty="0">
                <a:solidFill>
                  <a:srgbClr val="3A88FF"/>
                </a:solidFill>
                <a:latin typeface="Calibri" panose="020F0502020204030204" pitchFamily="34" charset="0"/>
              </a:rPr>
              <a:t>scores</a:t>
            </a:r>
            <a:endParaRPr lang="en-US" dirty="0"/>
          </a:p>
        </p:txBody>
      </p:sp>
      <p:sp>
        <p:nvSpPr>
          <p:cNvPr id="206" name="Left Brace 205"/>
          <p:cNvSpPr/>
          <p:nvPr/>
        </p:nvSpPr>
        <p:spPr bwMode="auto">
          <a:xfrm>
            <a:off x="2254555" y="3439431"/>
            <a:ext cx="264695" cy="781878"/>
          </a:xfrm>
          <a:prstGeom prst="lef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2625725" y="3095003"/>
            <a:ext cx="2221083" cy="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/>
        </p:spPr>
      </p:cxnSp>
      <p:sp>
        <p:nvSpPr>
          <p:cNvPr id="85" name="Rectangle 84"/>
          <p:cNvSpPr/>
          <p:nvPr/>
        </p:nvSpPr>
        <p:spPr bwMode="auto">
          <a:xfrm>
            <a:off x="2646382" y="2657396"/>
            <a:ext cx="188573" cy="418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3962667" y="2995668"/>
            <a:ext cx="188573" cy="75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3299119" y="2999931"/>
            <a:ext cx="188573" cy="75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4" name="Left Brace 93"/>
          <p:cNvSpPr/>
          <p:nvPr/>
        </p:nvSpPr>
        <p:spPr bwMode="auto">
          <a:xfrm>
            <a:off x="2241175" y="2022711"/>
            <a:ext cx="264695" cy="781878"/>
          </a:xfrm>
          <a:prstGeom prst="lef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 rot="16200000">
            <a:off x="1395038" y="2042967"/>
            <a:ext cx="1151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baseline="0" dirty="0">
                <a:solidFill>
                  <a:srgbClr val="3A88FF"/>
                </a:solidFill>
                <a:latin typeface="Calibri" panose="020F0502020204030204" pitchFamily="34" charset="0"/>
              </a:rPr>
              <a:t>Attention</a:t>
            </a:r>
          </a:p>
          <a:p>
            <a:pPr algn="ctr"/>
            <a:r>
              <a:rPr lang="en-US" b="0" i="0" u="none" strike="noStrike" baseline="0" dirty="0">
                <a:solidFill>
                  <a:srgbClr val="3A88FF"/>
                </a:solidFill>
                <a:latin typeface="Calibri" panose="020F0502020204030204" pitchFamily="34" charset="0"/>
              </a:rPr>
              <a:t>distribution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 bwMode="auto">
          <a:xfrm flipH="1" flipV="1">
            <a:off x="2749351" y="3095003"/>
            <a:ext cx="1" cy="677614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H="1" flipV="1">
            <a:off x="3404330" y="3095003"/>
            <a:ext cx="1" cy="677614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cxnSp>
        <p:nvCxnSpPr>
          <p:cNvPr id="98" name="Straight Arrow Connector 97"/>
          <p:cNvCxnSpPr/>
          <p:nvPr/>
        </p:nvCxnSpPr>
        <p:spPr bwMode="auto">
          <a:xfrm flipH="1" flipV="1">
            <a:off x="4053707" y="3095003"/>
            <a:ext cx="1" cy="677614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flipH="1" flipV="1">
            <a:off x="4704958" y="3095003"/>
            <a:ext cx="1" cy="677614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102" name="Rectangle 101"/>
          <p:cNvSpPr/>
          <p:nvPr/>
        </p:nvSpPr>
        <p:spPr bwMode="auto">
          <a:xfrm>
            <a:off x="4608154" y="2993614"/>
            <a:ext cx="188573" cy="75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516170" y="1090567"/>
            <a:ext cx="267423" cy="781878"/>
            <a:chOff x="2788641" y="1449262"/>
            <a:chExt cx="267423" cy="781878"/>
          </a:xfrm>
        </p:grpSpPr>
        <p:sp>
          <p:nvSpPr>
            <p:cNvPr id="90" name="Rounded Rectangle 89"/>
            <p:cNvSpPr/>
            <p:nvPr/>
          </p:nvSpPr>
          <p:spPr bwMode="auto">
            <a:xfrm>
              <a:off x="2788641" y="1449262"/>
              <a:ext cx="267423" cy="781878"/>
            </a:xfrm>
            <a:prstGeom prst="roundRect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 bwMode="auto">
            <a:xfrm>
              <a:off x="2861152" y="1515948"/>
              <a:ext cx="122400" cy="120475"/>
            </a:xfrm>
            <a:prstGeom prst="ellipse">
              <a:avLst/>
            </a:prstGeom>
            <a:solidFill>
              <a:srgbClr val="A50021"/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 bwMode="auto">
            <a:xfrm>
              <a:off x="2861152" y="1695272"/>
              <a:ext cx="122400" cy="120475"/>
            </a:xfrm>
            <a:prstGeom prst="ellipse">
              <a:avLst/>
            </a:prstGeom>
            <a:solidFill>
              <a:srgbClr val="A50021"/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 bwMode="auto">
            <a:xfrm>
              <a:off x="2861152" y="1878657"/>
              <a:ext cx="122400" cy="120475"/>
            </a:xfrm>
            <a:prstGeom prst="ellipse">
              <a:avLst/>
            </a:prstGeom>
            <a:solidFill>
              <a:srgbClr val="A50021"/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 bwMode="auto">
            <a:xfrm>
              <a:off x="2861152" y="2057981"/>
              <a:ext cx="122400" cy="120475"/>
            </a:xfrm>
            <a:prstGeom prst="ellipse">
              <a:avLst/>
            </a:prstGeom>
            <a:solidFill>
              <a:srgbClr val="A50021"/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101" name="Straight Arrow Connector 100"/>
          <p:cNvCxnSpPr>
            <a:stCxn id="85" idx="0"/>
            <a:endCxn id="90" idx="2"/>
          </p:cNvCxnSpPr>
          <p:nvPr/>
        </p:nvCxnSpPr>
        <p:spPr bwMode="auto">
          <a:xfrm flipV="1">
            <a:off x="2740669" y="1872445"/>
            <a:ext cx="909213" cy="78495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cxnSp>
        <p:nvCxnSpPr>
          <p:cNvPr id="104" name="Straight Arrow Connector 103"/>
          <p:cNvCxnSpPr>
            <a:endCxn id="90" idx="2"/>
          </p:cNvCxnSpPr>
          <p:nvPr/>
        </p:nvCxnSpPr>
        <p:spPr bwMode="auto">
          <a:xfrm flipV="1">
            <a:off x="3404006" y="1872445"/>
            <a:ext cx="245876" cy="109890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cxnSp>
        <p:nvCxnSpPr>
          <p:cNvPr id="108" name="Straight Arrow Connector 107"/>
          <p:cNvCxnSpPr>
            <a:stCxn id="87" idx="0"/>
            <a:endCxn id="90" idx="2"/>
          </p:cNvCxnSpPr>
          <p:nvPr/>
        </p:nvCxnSpPr>
        <p:spPr bwMode="auto">
          <a:xfrm flipH="1" flipV="1">
            <a:off x="3649882" y="1872445"/>
            <a:ext cx="407072" cy="1123223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cxnSp>
        <p:nvCxnSpPr>
          <p:cNvPr id="109" name="Straight Arrow Connector 108"/>
          <p:cNvCxnSpPr>
            <a:stCxn id="102" idx="0"/>
            <a:endCxn id="90" idx="2"/>
          </p:cNvCxnSpPr>
          <p:nvPr/>
        </p:nvCxnSpPr>
        <p:spPr bwMode="auto">
          <a:xfrm flipH="1" flipV="1">
            <a:off x="3649882" y="1872445"/>
            <a:ext cx="1052559" cy="1121169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ysDot"/>
            <a:miter lim="800000"/>
            <a:headEnd type="none" w="sm" len="sm"/>
            <a:tailEnd type="triangle"/>
          </a:ln>
          <a:effectLst/>
        </p:spPr>
      </p:cxnSp>
      <p:sp>
        <p:nvSpPr>
          <p:cNvPr id="110" name="Rectangle 109"/>
          <p:cNvSpPr/>
          <p:nvPr/>
        </p:nvSpPr>
        <p:spPr>
          <a:xfrm>
            <a:off x="3850843" y="1194832"/>
            <a:ext cx="981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3A88FF"/>
                </a:solidFill>
                <a:latin typeface="Calibri" panose="020F0502020204030204" pitchFamily="34" charset="0"/>
              </a:rPr>
              <a:t>Attention</a:t>
            </a:r>
          </a:p>
          <a:p>
            <a:r>
              <a:rPr lang="en-US" b="0" i="0" u="none" strike="noStrike" baseline="0" dirty="0">
                <a:solidFill>
                  <a:srgbClr val="3A88FF"/>
                </a:solidFill>
                <a:latin typeface="Calibri" panose="020F0502020204030204" pitchFamily="34" charset="0"/>
              </a:rPr>
              <a:t>output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29090" y="1759521"/>
            <a:ext cx="3205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BC57BF"/>
                </a:solidFill>
                <a:latin typeface="Calibri" panose="020F0502020204030204" pitchFamily="34" charset="0"/>
              </a:rPr>
              <a:t>Concatenate </a:t>
            </a:r>
            <a:r>
              <a:rPr lang="en-US" sz="1800" b="0" i="0" u="none" strike="noStrike" baseline="0" dirty="0">
                <a:solidFill>
                  <a:srgbClr val="3A88FF"/>
                </a:solidFill>
                <a:latin typeface="Calibri" panose="020F0502020204030204" pitchFamily="34" charset="0"/>
              </a:rPr>
              <a:t>attention output</a:t>
            </a:r>
          </a:p>
          <a:p>
            <a:r>
              <a:rPr lang="en-US" sz="1800" b="0" i="0" u="none" strike="noStrike" baseline="0" dirty="0">
                <a:solidFill>
                  <a:srgbClr val="BC57BF"/>
                </a:solidFill>
                <a:latin typeface="Calibri" panose="020F0502020204030204" pitchFamily="34" charset="0"/>
              </a:rPr>
              <a:t>with </a:t>
            </a:r>
            <a:r>
              <a:rPr lang="en-US" sz="1800" b="0" i="0" u="none" strike="noStrike" baseline="0" dirty="0">
                <a:solidFill>
                  <a:srgbClr val="00B150"/>
                </a:solidFill>
                <a:latin typeface="Calibri" panose="020F0502020204030204" pitchFamily="34" charset="0"/>
              </a:rPr>
              <a:t>decoder hidden state</a:t>
            </a:r>
            <a:r>
              <a:rPr lang="en-US" sz="1800" b="0" i="0" u="none" strike="noStrike" baseline="0" dirty="0">
                <a:solidFill>
                  <a:srgbClr val="BC57BF"/>
                </a:solidFill>
                <a:latin typeface="Calibri" panose="020F0502020204030204" pitchFamily="34" charset="0"/>
              </a:rPr>
              <a:t>, then</a:t>
            </a:r>
          </a:p>
          <a:p>
            <a:r>
              <a:rPr lang="en-US" sz="1800" b="0" i="0" u="none" strike="noStrike" baseline="0" dirty="0">
                <a:solidFill>
                  <a:srgbClr val="BC57BF"/>
                </a:solidFill>
                <a:latin typeface="Calibri" panose="020F0502020204030204" pitchFamily="34" charset="0"/>
              </a:rPr>
              <a:t>use to compute </a:t>
            </a:r>
            <a:r>
              <a:rPr lang="cy-GB" sz="1800" i="1" dirty="0"/>
              <a:t>ŷ</a:t>
            </a:r>
            <a:r>
              <a:rPr lang="en-US" sz="1800" baseline="-25000" dirty="0"/>
              <a:t>1</a:t>
            </a:r>
            <a:r>
              <a:rPr lang="en-US" sz="1400" dirty="0">
                <a:solidFill>
                  <a:srgbClr val="000000"/>
                </a:solidFill>
                <a:latin typeface="CambriaMath"/>
              </a:rPr>
              <a:t> </a:t>
            </a:r>
            <a:r>
              <a:rPr lang="en-US" sz="1800" b="0" i="0" u="none" strike="noStrike" baseline="0" dirty="0">
                <a:solidFill>
                  <a:srgbClr val="BC57BF"/>
                </a:solidFill>
                <a:latin typeface="Calibri" panose="020F0502020204030204" pitchFamily="34" charset="0"/>
              </a:rPr>
              <a:t>as before</a:t>
            </a:r>
            <a:endParaRPr lang="en-US" sz="1800" dirty="0"/>
          </a:p>
        </p:txBody>
      </p:sp>
      <p:cxnSp>
        <p:nvCxnSpPr>
          <p:cNvPr id="103" name="Straight Arrow Connector 102"/>
          <p:cNvCxnSpPr>
            <a:endCxn id="105" idx="2"/>
          </p:cNvCxnSpPr>
          <p:nvPr/>
        </p:nvCxnSpPr>
        <p:spPr bwMode="auto">
          <a:xfrm flipH="1" flipV="1">
            <a:off x="5787463" y="2463750"/>
            <a:ext cx="1" cy="2068144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105" name="Rectangle 104"/>
          <p:cNvSpPr/>
          <p:nvPr/>
        </p:nvSpPr>
        <p:spPr>
          <a:xfrm>
            <a:off x="5605362" y="2094418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1800" i="1" dirty="0"/>
              <a:t>ŷ</a:t>
            </a:r>
            <a:r>
              <a:rPr lang="en-US" sz="1800" baseline="-25000" dirty="0"/>
              <a:t>1</a:t>
            </a:r>
            <a:endParaRPr lang="en-US" sz="1800" dirty="0"/>
          </a:p>
        </p:txBody>
      </p:sp>
      <p:sp>
        <p:nvSpPr>
          <p:cNvPr id="111" name="Rectangle 110"/>
          <p:cNvSpPr/>
          <p:nvPr/>
        </p:nvSpPr>
        <p:spPr>
          <a:xfrm>
            <a:off x="5558192" y="1234332"/>
            <a:ext cx="47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-Italic"/>
              </a:rPr>
              <a:t>the</a:t>
            </a:r>
            <a:endParaRPr lang="en-US" dirty="0"/>
          </a:p>
        </p:txBody>
      </p:sp>
      <p:cxnSp>
        <p:nvCxnSpPr>
          <p:cNvPr id="112" name="Straight Arrow Connector 111"/>
          <p:cNvCxnSpPr>
            <a:stCxn id="105" idx="0"/>
          </p:cNvCxnSpPr>
          <p:nvPr/>
        </p:nvCxnSpPr>
        <p:spPr bwMode="auto">
          <a:xfrm flipH="1" flipV="1">
            <a:off x="5785700" y="1525307"/>
            <a:ext cx="1763" cy="56911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cxnSp>
        <p:nvCxnSpPr>
          <p:cNvPr id="113" name="Straight Arrow Connector 112"/>
          <p:cNvCxnSpPr>
            <a:endCxn id="105" idx="1"/>
          </p:cNvCxnSpPr>
          <p:nvPr/>
        </p:nvCxnSpPr>
        <p:spPr bwMode="auto">
          <a:xfrm>
            <a:off x="3804600" y="1759523"/>
            <a:ext cx="1800762" cy="51956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17863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E9F3-B328-234B-8BEA-580797D57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Machine </a:t>
            </a:r>
            <a:r>
              <a:rPr lang="it-IT" dirty="0" err="1"/>
              <a:t>Translation</a:t>
            </a:r>
            <a:r>
              <a:rPr lang="it-IT" dirty="0"/>
              <a:t> </a:t>
            </a:r>
            <a:r>
              <a:rPr lang="it-IT" dirty="0" err="1"/>
              <a:t>Quality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90E82-246A-F444-8A1E-E260EACB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1377328"/>
            <a:ext cx="7883868" cy="46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0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NMT: best success history of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377" y="1253330"/>
            <a:ext cx="10068158" cy="5094449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/>
              <a:t>Neural Machine Translation went from research prototype in </a:t>
            </a:r>
            <a:r>
              <a:rPr lang="en-US" b="1" dirty="0">
                <a:solidFill>
                  <a:srgbClr val="C00000"/>
                </a:solidFill>
              </a:rPr>
              <a:t>2014</a:t>
            </a:r>
            <a:r>
              <a:rPr lang="en-US" dirty="0"/>
              <a:t> to production in </a:t>
            </a:r>
            <a:r>
              <a:rPr lang="en-US" b="1" dirty="0">
                <a:solidFill>
                  <a:srgbClr val="C00000"/>
                </a:solidFill>
              </a:rPr>
              <a:t>2016</a:t>
            </a:r>
          </a:p>
          <a:p>
            <a:r>
              <a:rPr lang="en-US" b="1" dirty="0"/>
              <a:t>2014</a:t>
            </a:r>
            <a:r>
              <a:rPr lang="en-US" dirty="0"/>
              <a:t>: First published article on seq2seq (transform sequence into sequence)</a:t>
            </a:r>
          </a:p>
          <a:p>
            <a:pPr>
              <a:lnSpc>
                <a:spcPct val="200000"/>
              </a:lnSpc>
            </a:pPr>
            <a:r>
              <a:rPr lang="en-US" b="1" dirty="0"/>
              <a:t>2016</a:t>
            </a:r>
            <a:r>
              <a:rPr lang="en-US" dirty="0"/>
              <a:t>: Google Translate moves from SMT to NMT</a:t>
            </a:r>
          </a:p>
          <a:p>
            <a:pPr>
              <a:lnSpc>
                <a:spcPct val="200000"/>
              </a:lnSpc>
            </a:pPr>
            <a:r>
              <a:rPr lang="en-US" dirty="0"/>
              <a:t>Amazing!</a:t>
            </a:r>
          </a:p>
          <a:p>
            <a:pPr lvl="1"/>
            <a:r>
              <a:rPr lang="en-US" b="1" dirty="0"/>
              <a:t>SMT </a:t>
            </a:r>
            <a:r>
              <a:rPr lang="en-US" dirty="0"/>
              <a:t>systems, build by hundreds of engineers over many years, overtaken by NMT systems trained by a few developers in a </a:t>
            </a:r>
            <a:r>
              <a:rPr lang="en-US" b="1" dirty="0">
                <a:solidFill>
                  <a:srgbClr val="C00000"/>
                </a:solidFill>
              </a:rPr>
              <a:t>few months</a:t>
            </a:r>
          </a:p>
        </p:txBody>
      </p:sp>
    </p:spTree>
    <p:extLst>
      <p:ext uri="{BB962C8B-B14F-4D97-AF65-F5344CB8AC3E}">
        <p14:creationId xmlns:p14="http://schemas.microsoft.com/office/powerpoint/2010/main" val="420429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BD9EBA-50FD-4093-8301-752BC6B43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in 2018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975905-FC88-456C-9BCC-159F518BB3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effectLst/>
              </a:rPr>
              <a:t>ELMo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bidirectional LSTMs trained on a </a:t>
            </a:r>
            <a:r>
              <a:rPr lang="en-US" i="1" dirty="0">
                <a:effectLst/>
              </a:rPr>
              <a:t>language modeling</a:t>
            </a:r>
            <a:r>
              <a:rPr lang="en-US" dirty="0">
                <a:effectLst/>
              </a:rPr>
              <a:t> objective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GPT-2</a:t>
            </a:r>
          </a:p>
          <a:p>
            <a:r>
              <a:rPr lang="en-US" dirty="0">
                <a:effectLst/>
              </a:rPr>
              <a:t>Transformer instead of bi-LSTM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Attention is all you need</a:t>
            </a:r>
          </a:p>
          <a:p>
            <a:r>
              <a:rPr lang="en-US" dirty="0">
                <a:effectLst/>
              </a:rPr>
              <a:t>BERT Transformer Model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IT" dirty="0"/>
              <a:t>BERT inspired transformet models take NLP by storm</a:t>
            </a:r>
            <a:endParaRPr lang="en-US" dirty="0"/>
          </a:p>
        </p:txBody>
      </p:sp>
      <p:pic>
        <p:nvPicPr>
          <p:cNvPr id="10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57D2B9D9-4D45-BB46-85A6-55249AE34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48" y="1239918"/>
            <a:ext cx="4651136" cy="51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45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399" y="0"/>
            <a:ext cx="10523007" cy="755001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rPr lang="en-US" dirty="0"/>
              <a:t>GPT-2</a:t>
            </a:r>
            <a:endParaRPr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8" y="1078371"/>
            <a:ext cx="3662070" cy="5294233"/>
          </a:xfrm>
        </p:spPr>
        <p:txBody>
          <a:bodyPr/>
          <a:lstStyle>
            <a:lvl1pPr marL="357186" marR="0" indent="-35718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 sz="2400" b="0">
                <a:latin typeface="Calibri"/>
              </a:defRPr>
            </a:lvl1pPr>
            <a:lvl2pPr marL="628648" marR="0" indent="-271461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000" b="0">
                <a:latin typeface="Calibri"/>
              </a:defRPr>
            </a:lvl2pPr>
            <a:lvl3pPr marL="900111" marR="0" indent="-25717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3pPr>
            <a:lvl4pPr marL="1071561" marR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600" b="0">
                <a:latin typeface="Calibri"/>
              </a:defRPr>
            </a:lvl4pPr>
            <a:lvl5pPr marL="1257298" marR="0" indent="-18573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600" b="0">
                <a:latin typeface="Calibri"/>
              </a:defRPr>
            </a:lvl5pPr>
          </a:lstStyle>
          <a:p>
            <a:pPr marL="0" indent="0">
              <a:buNone/>
              <a:defRPr/>
            </a:pPr>
            <a:r>
              <a:rPr b="1">
                <a:solidFill>
                  <a:srgbClr val="C00000"/>
                </a:solidFill>
              </a:rPr>
              <a:t>OpenAI </a:t>
            </a:r>
            <a:r>
              <a:t>annunces a language model so good at text generation that they decide </a:t>
            </a:r>
            <a:r>
              <a:rPr b="1">
                <a:solidFill>
                  <a:srgbClr val="C00000"/>
                </a:solidFill>
              </a:rPr>
              <a:t>not to publish it.</a:t>
            </a:r>
          </a:p>
          <a:p>
            <a:pPr marL="0" indent="0">
              <a:buNone/>
              <a:defRPr/>
            </a:pPr>
            <a:endParaRPr b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b="0">
                <a:solidFill>
                  <a:schemeClr val="tx1"/>
                </a:solidFill>
              </a:rPr>
              <a:t>The model is capable of performing </a:t>
            </a:r>
            <a:r>
              <a:rPr lang="en-US" sz="2400" b="0" i="0" u="none" strike="noStrike" cap="none" spc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reading comprehension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400" b="0" i="0" u="none" strike="noStrike" cap="none" spc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machine translation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400" b="0" i="0" u="none" strike="noStrike" cap="none" spc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question answering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and </a:t>
            </a:r>
            <a:r>
              <a:rPr lang="en-US" sz="2400" b="0" i="0" u="none" strike="noStrike" cap="none" spc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summarization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—with just fine tuning.</a:t>
            </a:r>
            <a:endParaRPr/>
          </a:p>
        </p:txBody>
      </p:sp>
      <p:sp>
        <p:nvSpPr>
          <p:cNvPr id="6" name="Rectangle 5"/>
          <p:cNvSpPr/>
          <p:nvPr/>
        </p:nvSpPr>
        <p:spPr bwMode="auto">
          <a:xfrm>
            <a:off x="5638332" y="1078371"/>
            <a:ext cx="6377721" cy="52187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sz="2400" b="0" i="1" u="none" spc="16">
                <a:solidFill>
                  <a:srgbClr val="FFFFFF"/>
                </a:solidFill>
                <a:latin typeface="Liberation Sans"/>
                <a:ea typeface="Liberation Sans"/>
                <a:cs typeface="Liberation Sans"/>
              </a:rPr>
              <a:t>In a shocking finding, scientist discovered a herd of unicorns living in a remote, previously unexplored valley, in the Andes Mountains.</a:t>
            </a:r>
          </a:p>
          <a:p>
            <a:pPr>
              <a:defRPr/>
            </a:pPr>
            <a:endParaRPr sz="2400" b="1" i="0" u="none" spc="182">
              <a:solidFill>
                <a:srgbClr val="FFFFFF"/>
              </a:solidFill>
              <a:latin typeface="Liberation Sans"/>
              <a:ea typeface="Liberation Sans"/>
              <a:cs typeface="Liberation Sans"/>
            </a:endParaRPr>
          </a:p>
          <a:p>
            <a:pPr>
              <a:defRPr/>
            </a:pPr>
            <a:r>
              <a:rPr sz="2400" b="0" i="0" u="none" spc="182">
                <a:solidFill>
                  <a:srgbClr val="FFFFFF"/>
                </a:solidFill>
                <a:latin typeface="Liberation Sans"/>
                <a:ea typeface="Liberation Sans"/>
                <a:cs typeface="Liberation Sans"/>
              </a:rPr>
              <a:t>The scientist named the population, after their distinctive horn, Ovid’s Unicorn. These four-horned, silver-white unicorns were previously unknown to science.</a:t>
            </a:r>
          </a:p>
          <a:p>
            <a:pPr>
              <a:defRPr/>
            </a:pPr>
            <a:r>
              <a:rPr sz="2400" b="0" i="0" u="none" spc="182">
                <a:solidFill>
                  <a:srgbClr val="FFFFFF"/>
                </a:solidFill>
                <a:latin typeface="Liberation Sans"/>
                <a:ea typeface="Liberation Sans"/>
                <a:cs typeface="Liberation Sans"/>
              </a:rPr>
              <a:t>Now, after almost two centuries, the mystery of what sparked this odd phenomenon is finally solved.</a:t>
            </a:r>
          </a:p>
        </p:txBody>
      </p:sp>
    </p:spTree>
    <p:extLst>
      <p:ext uri="{BB962C8B-B14F-4D97-AF65-F5344CB8AC3E}">
        <p14:creationId xmlns:p14="http://schemas.microsoft.com/office/powerpoint/2010/main" val="701586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A93B-0BE3-1A4F-92BC-17B82B6E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SuperGlue</a:t>
            </a:r>
            <a:r>
              <a:rPr lang="it-IT" dirty="0"/>
              <a:t>: benchmark on 10 NLP </a:t>
            </a:r>
            <a:r>
              <a:rPr lang="it-IT" dirty="0" err="1"/>
              <a:t>tasks</a:t>
            </a:r>
            <a:endParaRPr lang="it-IT" dirty="0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DCACFE-87C5-A440-9B40-5038F373C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805" y="952605"/>
            <a:ext cx="10343934" cy="5433579"/>
          </a:xfrm>
        </p:spPr>
      </p:pic>
    </p:spTree>
    <p:extLst>
      <p:ext uri="{BB962C8B-B14F-4D97-AF65-F5344CB8AC3E}">
        <p14:creationId xmlns:p14="http://schemas.microsoft.com/office/powerpoint/2010/main" val="41549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1326E4-640F-445F-83B1-A6863EE8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will learn?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038E98-E9F8-4E80-A9D0-24BB449C2E2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Understanding of and ability to use effective modern methods for Natural Language Processing</a:t>
            </a:r>
          </a:p>
          <a:p>
            <a:pPr lvl="1"/>
            <a:r>
              <a:rPr lang="en-US" dirty="0"/>
              <a:t>From traditional methods used in NLP to current advanced methods like Recurrent networks, attention, etc.</a:t>
            </a:r>
          </a:p>
          <a:p>
            <a:r>
              <a:rPr lang="en-US" dirty="0"/>
              <a:t>Understanding the difficulties in dealing with NL and the capabilities of current technologies</a:t>
            </a:r>
          </a:p>
          <a:p>
            <a:r>
              <a:rPr lang="en-US" dirty="0"/>
              <a:t>Experience with modern tools</a:t>
            </a:r>
          </a:p>
          <a:p>
            <a:r>
              <a:rPr lang="en-US" dirty="0"/>
              <a:t>Ability to build systems for some of the major NLP tasks:</a:t>
            </a:r>
          </a:p>
          <a:p>
            <a:pPr lvl="1"/>
            <a:r>
              <a:rPr lang="en-US" dirty="0"/>
              <a:t>Word similarities, parsing, machine translation, entity recognition, question answering, sentiment analysis, dialogue system</a:t>
            </a:r>
          </a:p>
        </p:txBody>
      </p:sp>
    </p:spTree>
    <p:extLst>
      <p:ext uri="{BB962C8B-B14F-4D97-AF65-F5344CB8AC3E}">
        <p14:creationId xmlns:p14="http://schemas.microsoft.com/office/powerpoint/2010/main" val="29359232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2B70-ECEB-4584-A643-7E34578F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Huge Models</a:t>
            </a:r>
            <a:endParaRPr lang="it-IT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3DDBE6-DD2B-4507-BAE8-6FF9E979BF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473661"/>
              </p:ext>
            </p:extLst>
          </p:nvPr>
        </p:nvGraphicFramePr>
        <p:xfrm>
          <a:off x="3638080" y="1777585"/>
          <a:ext cx="5343525" cy="3657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66638">
                  <a:extLst>
                    <a:ext uri="{9D8B030D-6E8A-4147-A177-3AD203B41FA5}">
                      <a16:colId xmlns:a16="http://schemas.microsoft.com/office/drawing/2014/main" val="3748031163"/>
                    </a:ext>
                  </a:extLst>
                </a:gridCol>
                <a:gridCol w="1876887">
                  <a:extLst>
                    <a:ext uri="{9D8B030D-6E8A-4147-A177-3AD203B41FA5}">
                      <a16:colId xmlns:a16="http://schemas.microsoft.com/office/drawing/2014/main" val="3155829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</a:t>
                      </a:r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392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Medium-</a:t>
                      </a:r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sized</a:t>
                      </a:r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LSTM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97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ELMo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90M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152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GPT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110M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026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BERT-Large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320M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583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GPT-2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1.5B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66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XLM-R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5.5B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648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Honeybee brain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~1B synapses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549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BADD0C2-57ED-4890-9379-F21A26FBC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46"/>
          <a:stretch/>
        </p:blipFill>
        <p:spPr>
          <a:xfrm>
            <a:off x="9475640" y="4081885"/>
            <a:ext cx="1794375" cy="1706668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8CA2262-9392-DF47-A4AF-437B9AD9E012}"/>
              </a:ext>
            </a:extLst>
          </p:cNvPr>
          <p:cNvSpPr/>
          <p:nvPr/>
        </p:nvSpPr>
        <p:spPr bwMode="auto">
          <a:xfrm>
            <a:off x="1448995" y="4235505"/>
            <a:ext cx="1881845" cy="844910"/>
          </a:xfrm>
          <a:prstGeom prst="wedgeRoundRectCallout">
            <a:avLst>
              <a:gd name="adj1" fmla="val 61501"/>
              <a:gd name="adj2" fmla="val 11394"/>
              <a:gd name="adj3" fmla="val 16667"/>
            </a:avLst>
          </a:prstGeom>
          <a:solidFill>
            <a:srgbClr val="DAC2FE"/>
          </a:soli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Required 500 GPUs</a:t>
            </a:r>
          </a:p>
        </p:txBody>
      </p:sp>
    </p:spTree>
    <p:extLst>
      <p:ext uri="{BB962C8B-B14F-4D97-AF65-F5344CB8AC3E}">
        <p14:creationId xmlns:p14="http://schemas.microsoft.com/office/powerpoint/2010/main" val="182482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E91CF-59ED-3843-875E-795EB022A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Language Model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007E-E75D-074B-81EC-C0CC8CEC3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377" y="5899150"/>
            <a:ext cx="9876133" cy="4486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S</a:t>
            </a:r>
            <a:r>
              <a:rPr lang="en-IT" dirty="0"/>
              <a:t>ource: </a:t>
            </a:r>
            <a:r>
              <a:rPr lang="en-GB" dirty="0"/>
              <a:t>https://</a:t>
            </a:r>
            <a:r>
              <a:rPr lang="en-GB" dirty="0" err="1"/>
              <a:t>arxiv.org</a:t>
            </a:r>
            <a:r>
              <a:rPr lang="en-GB" dirty="0"/>
              <a:t>/pdf/1911.02116.pdf</a:t>
            </a:r>
            <a:r>
              <a:rPr lang="en-IT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514EB-D9B2-8843-AB41-BD760BA96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58850"/>
            <a:ext cx="7620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6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Digression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65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Data Science vs Artificial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586045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Both use Big Data</a:t>
            </a:r>
          </a:p>
          <a:p>
            <a:r>
              <a:rPr lang="en-US" dirty="0"/>
              <a:t>Different kinds and different use</a:t>
            </a:r>
          </a:p>
          <a:p>
            <a:r>
              <a:rPr lang="en-US" dirty="0"/>
              <a:t>Statistical Analysis of Big Data use raw data and extract correlations or statistical indicators</a:t>
            </a:r>
          </a:p>
          <a:p>
            <a:r>
              <a:rPr lang="en-US" dirty="0"/>
              <a:t>AI needs data </a:t>
            </a:r>
            <a:r>
              <a:rPr lang="en-US" dirty="0">
                <a:solidFill>
                  <a:srgbClr val="FF0000"/>
                </a:solidFill>
              </a:rPr>
              <a:t>annotated by humans</a:t>
            </a:r>
            <a:r>
              <a:rPr lang="en-US" dirty="0"/>
              <a:t>, from which to </a:t>
            </a:r>
            <a:r>
              <a:rPr lang="en-US" dirty="0">
                <a:solidFill>
                  <a:srgbClr val="FF0000"/>
                </a:solidFill>
              </a:rPr>
              <a:t>learn behaviors </a:t>
            </a:r>
            <a:r>
              <a:rPr lang="en-US" dirty="0"/>
              <a:t>to perform similar tasks in other situations</a:t>
            </a:r>
          </a:p>
          <a:p>
            <a:r>
              <a:rPr lang="en-US" dirty="0">
                <a:solidFill>
                  <a:srgbClr val="FF0000"/>
                </a:solidFill>
              </a:rPr>
              <a:t>Human in the loop </a:t>
            </a:r>
            <a:r>
              <a:rPr lang="en-US" dirty="0"/>
              <a:t>in data used for ML in AI:</a:t>
            </a:r>
          </a:p>
          <a:p>
            <a:pPr lvl="1"/>
            <a:r>
              <a:rPr lang="en-US" dirty="0"/>
              <a:t>data produced by humans and annotated by humans, enter the learning cycle of human behaviors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BFB78-3B55-A940-8488-51F3EC1B0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850" y="1587499"/>
            <a:ext cx="4322120" cy="27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2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between Data Science, ML and 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Statistics </a:t>
            </a:r>
            <a:r>
              <a:rPr lang="en-US" dirty="0"/>
              <a:t>produces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correlations</a:t>
            </a:r>
          </a:p>
          <a:p>
            <a:r>
              <a:rPr lang="en-US" b="1" dirty="0"/>
              <a:t>Machine learning </a:t>
            </a:r>
            <a:r>
              <a:rPr lang="en-US" dirty="0"/>
              <a:t>produces </a:t>
            </a:r>
            <a:r>
              <a:rPr lang="en-US" dirty="0">
                <a:solidFill>
                  <a:srgbClr val="FF0000"/>
                </a:solidFill>
              </a:rPr>
              <a:t>predictions</a:t>
            </a:r>
          </a:p>
          <a:p>
            <a:r>
              <a:rPr lang="en-US" b="1" dirty="0"/>
              <a:t>Artificial Intelligence </a:t>
            </a:r>
            <a:r>
              <a:rPr lang="en-US" dirty="0"/>
              <a:t>produces </a:t>
            </a:r>
            <a:r>
              <a:rPr lang="en-US" dirty="0">
                <a:solidFill>
                  <a:srgbClr val="FF0000"/>
                </a:solidFill>
              </a:rPr>
              <a:t>behaviors</a:t>
            </a:r>
          </a:p>
          <a:p>
            <a:r>
              <a:rPr lang="en-US" b="1" dirty="0"/>
              <a:t>Data science</a:t>
            </a:r>
            <a:r>
              <a:rPr lang="en-US" dirty="0"/>
              <a:t> produces </a:t>
            </a:r>
            <a:r>
              <a:rPr lang="en-US" dirty="0">
                <a:solidFill>
                  <a:srgbClr val="FF0000"/>
                </a:solidFill>
              </a:rPr>
              <a:t>insights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See </a:t>
            </a:r>
            <a:r>
              <a:rPr lang="en-US" dirty="0">
                <a:effectLst/>
                <a:hlinkClick r:id="rId2"/>
              </a:rPr>
              <a:t>David Robinson’s post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D8269-1658-4F96-A999-0B69BC3FFC2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A model is required to make predictions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Statistics about whether are not enough to make weather forecasting</a:t>
            </a:r>
          </a:p>
          <a:p>
            <a:pPr lvl="1"/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atmosphere model </a:t>
            </a:r>
            <a:r>
              <a:rPr lang="en-US" dirty="0"/>
              <a:t>is needed for forecasting</a:t>
            </a:r>
          </a:p>
        </p:txBody>
      </p:sp>
    </p:spTree>
    <p:extLst>
      <p:ext uri="{BB962C8B-B14F-4D97-AF65-F5344CB8AC3E}">
        <p14:creationId xmlns:p14="http://schemas.microsoft.com/office/powerpoint/2010/main" val="2049805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Human in the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Data Science exploits </a:t>
            </a:r>
            <a:r>
              <a:rPr lang="en-US" b="1" dirty="0">
                <a:solidFill>
                  <a:srgbClr val="C00000"/>
                </a:solidFill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human in the end</a:t>
            </a:r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, whose intelligence is involved for sifting among </a:t>
            </a:r>
            <a:r>
              <a:rPr lang="en-US" b="1" dirty="0">
                <a:solidFill>
                  <a:srgbClr val="C00000"/>
                </a:solidFill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statistical correlation hints</a:t>
            </a:r>
            <a:r>
              <a:rPr lang="en-US" dirty="0">
                <a:solidFill>
                  <a:srgbClr val="FF0000"/>
                </a:solidFill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 </a:t>
            </a:r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to produce insights. Intelligence lays in the humans that interpret the output of statistical analysis.</a:t>
            </a:r>
          </a:p>
          <a:p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ML provides generalizations that can be used to make predictions</a:t>
            </a:r>
          </a:p>
          <a:p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AI uses ML with </a:t>
            </a:r>
            <a:r>
              <a:rPr lang="en-US" b="1" dirty="0">
                <a:solidFill>
                  <a:srgbClr val="C00000"/>
                </a:solidFill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human in the loop</a:t>
            </a:r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 to extract a model of a human intelligence </a:t>
            </a:r>
            <a:r>
              <a:rPr lang="en-US" b="1" dirty="0">
                <a:solidFill>
                  <a:srgbClr val="C00000"/>
                </a:solidFill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ability</a:t>
            </a:r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. AI embeds the human intelligence in the system itself.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F3B60-D9C8-48B9-BAF4-BD7CF98422B6}"/>
              </a:ext>
            </a:extLst>
          </p:cNvPr>
          <p:cNvSpPr txBox="1"/>
          <p:nvPr/>
        </p:nvSpPr>
        <p:spPr>
          <a:xfrm>
            <a:off x="4675015" y="4158695"/>
            <a:ext cx="7028115" cy="23754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Chris Manning: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When you take a product off the supermarket shelf, data is collected and stored into logs.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Analysis proceeds from such business process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exhaust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data.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 language human has some information to communicate and construct a message to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convey meaning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 other humans.</a:t>
            </a:r>
          </a:p>
          <a:p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Deliberate form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expressing intent, facts, opinion, etc.</a:t>
            </a:r>
          </a:p>
        </p:txBody>
      </p:sp>
    </p:spTree>
    <p:extLst>
      <p:ext uri="{BB962C8B-B14F-4D97-AF65-F5344CB8AC3E}">
        <p14:creationId xmlns:p14="http://schemas.microsoft.com/office/powerpoint/2010/main" val="11431127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/>
          <a:p>
            <a:r>
              <a:rPr lang="en-US" dirty="0"/>
              <a:t>Text Analytics vs. Text Mining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91F0B-5DC1-4386-B69B-8FA2023B89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Text Mining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BDB5E-8FBD-4411-94CA-04DD6880B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Text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Need to analyze large amounts of text to discover useful information</a:t>
            </a:r>
          </a:p>
          <a:p>
            <a:r>
              <a:rPr lang="en-US" dirty="0">
                <a:effectLst/>
              </a:rPr>
              <a:t>Examples:</a:t>
            </a:r>
          </a:p>
          <a:p>
            <a:pPr lvl="1"/>
            <a:r>
              <a:rPr lang="en-US" dirty="0">
                <a:effectLst/>
              </a:rPr>
              <a:t>monitoring how the public discusses a product in social media</a:t>
            </a:r>
          </a:p>
          <a:p>
            <a:pPr lvl="1"/>
            <a:r>
              <a:rPr lang="en-US" dirty="0"/>
              <a:t>Anti-terrorism intelligence</a:t>
            </a:r>
          </a:p>
          <a:p>
            <a:pPr lvl="1"/>
            <a:r>
              <a:rPr lang="en-US" dirty="0">
                <a:effectLst/>
              </a:rPr>
              <a:t>Sentiment analysis 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706DA-47DB-41F4-944C-FA9EB667D29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69100" y="1989317"/>
            <a:ext cx="4826000" cy="454305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effectLst/>
              </a:rPr>
              <a:t>The process of deriving high-quality information from text</a:t>
            </a:r>
          </a:p>
          <a:p>
            <a:r>
              <a:rPr lang="en-US" dirty="0">
                <a:effectLst/>
              </a:rPr>
              <a:t>High-quality information is typically derived through the devising of patterns and trends through means such as statistical pattern learning</a:t>
            </a:r>
          </a:p>
          <a:p>
            <a:r>
              <a:rPr lang="en-US" dirty="0">
                <a:effectLst/>
              </a:rPr>
              <a:t>aims to turn text into data for analysis, via application of natural language processing (NLP) and analytical methods.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95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Role of Data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69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Unreasonable Effectiveness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Halevy, </a:t>
            </a:r>
            <a:r>
              <a:rPr lang="en-US" dirty="0" err="1"/>
              <a:t>Norvig</a:t>
            </a:r>
            <a:r>
              <a:rPr lang="en-US" dirty="0"/>
              <a:t>, and Pereira argue that we should stop acting as if our goal is to author extremely </a:t>
            </a:r>
            <a:r>
              <a:rPr lang="en-US" dirty="0">
                <a:solidFill>
                  <a:srgbClr val="C00000"/>
                </a:solidFill>
              </a:rPr>
              <a:t>elegant theories</a:t>
            </a:r>
            <a:r>
              <a:rPr lang="en-US" dirty="0"/>
              <a:t>, and instead embrace complexity and make use of the best ally we have: the </a:t>
            </a:r>
            <a:r>
              <a:rPr lang="en-US" dirty="0">
                <a:solidFill>
                  <a:srgbClr val="C00000"/>
                </a:solidFill>
              </a:rPr>
              <a:t>unreasonable effectiveness of data</a:t>
            </a:r>
            <a:r>
              <a:rPr lang="en-US" dirty="0"/>
              <a:t>.</a:t>
            </a:r>
          </a:p>
          <a:p>
            <a:r>
              <a:rPr lang="en-US" dirty="0"/>
              <a:t>A simpler technique on more data beat a more sophisticated technique on less data.</a:t>
            </a:r>
          </a:p>
          <a:p>
            <a:r>
              <a:rPr lang="en-US" dirty="0"/>
              <a:t>Language in the wild, just like human behavior in general, is messy.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690" y="1"/>
            <a:ext cx="8489310" cy="779055"/>
          </a:xfrm>
        </p:spPr>
        <p:txBody>
          <a:bodyPr/>
          <a:lstStyle/>
          <a:p>
            <a:r>
              <a:rPr lang="en-US" dirty="0"/>
              <a:t>Scientific Dispute: is it science?</a:t>
            </a:r>
          </a:p>
        </p:txBody>
      </p:sp>
      <p:pic>
        <p:nvPicPr>
          <p:cNvPr id="1026" name="Picture 2" descr="https://encrypted-tbn2.gstatic.com/images?q=tbn:ANd9GcRSKVAgAoqCd4HyzcQK2CSt05EongN17SHx5he8M5R445Xh-kOAqQ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525" y="1431940"/>
            <a:ext cx="1752600" cy="2333625"/>
          </a:xfrm>
          <a:prstGeom prst="rect">
            <a:avLst/>
          </a:prstGeom>
          <a:noFill/>
        </p:spPr>
      </p:pic>
      <p:pic>
        <p:nvPicPr>
          <p:cNvPr id="1028" name="Picture 4" descr="https://encrypted-tbn0.gstatic.com/images?q=tbn:ANd9GcTA2Z4zNGReA_5L3gXjMdcmyWKX3UbKzl-XAMKiJ0Z-83E9adgD"/>
          <p:cNvPicPr>
            <a:picLocks noChangeAspect="1" noChangeArrowheads="1"/>
          </p:cNvPicPr>
          <p:nvPr/>
        </p:nvPicPr>
        <p:blipFill rotWithShape="1">
          <a:blip r:embed="rId3" cstate="print"/>
          <a:srcRect r="16430"/>
          <a:stretch/>
        </p:blipFill>
        <p:spPr bwMode="auto">
          <a:xfrm>
            <a:off x="2409122" y="4043480"/>
            <a:ext cx="1791004" cy="21431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81221" y="1431830"/>
            <a:ext cx="4723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Prof. Noam Chomsky, Linguist, MIT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There's been a lot of work on trying to apply statistical models to various linguistic problems. I think there have been some successes, but a lot of failures.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1221" y="3926545"/>
            <a:ext cx="6852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Peter </a:t>
            </a:r>
            <a:r>
              <a:rPr lang="en-US" sz="2000" dirty="0" err="1">
                <a:latin typeface="Calibri" pitchFamily="34" charset="0"/>
              </a:rPr>
              <a:t>Norvig</a:t>
            </a:r>
            <a:r>
              <a:rPr lang="en-US" sz="2000" dirty="0">
                <a:latin typeface="Calibri" pitchFamily="34" charset="0"/>
              </a:rPr>
              <a:t>, Director of research, Google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phenomena in science are stochastic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and the simplest model of them is a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probabilistic model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; I believe language is such a phenomenon and therefore that probabilistic models are our best tool for representing facts about language, for algorithmically processing language, and for understanding how humans process language.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Textbooks</a:t>
            </a:r>
          </a:p>
          <a:p>
            <a:r>
              <a:rPr lang="en-US" dirty="0"/>
              <a:t>D. </a:t>
            </a:r>
            <a:r>
              <a:rPr lang="en-US" dirty="0" err="1"/>
              <a:t>Jurafsky</a:t>
            </a:r>
            <a:r>
              <a:rPr lang="en-US" dirty="0"/>
              <a:t>, J.H. Martin. Speech and Language Processing. 3rd edition, Prentice-Hall, 2019.</a:t>
            </a:r>
          </a:p>
          <a:p>
            <a:r>
              <a:rPr lang="en-US" dirty="0"/>
              <a:t>I. Goodfellow,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 and A. Courville. Deep Learning, http://</a:t>
            </a:r>
            <a:r>
              <a:rPr lang="en-US" dirty="0" err="1"/>
              <a:t>www.deeplearningbook.org</a:t>
            </a:r>
            <a:r>
              <a:rPr lang="en-US" dirty="0"/>
              <a:t>, 2016.</a:t>
            </a:r>
          </a:p>
          <a:p>
            <a:r>
              <a:rPr lang="en-US" dirty="0"/>
              <a:t>S. Bird, E. Klein, E. </a:t>
            </a:r>
            <a:r>
              <a:rPr lang="en-US" dirty="0" err="1"/>
              <a:t>Loper</a:t>
            </a:r>
            <a:r>
              <a:rPr lang="en-US" dirty="0"/>
              <a:t>. Natural Language Processing with Python.</a:t>
            </a:r>
          </a:p>
          <a:p>
            <a:pPr marL="0" indent="0">
              <a:buNone/>
            </a:pPr>
            <a:r>
              <a:rPr lang="en-US" dirty="0"/>
              <a:t>Further readings:</a:t>
            </a:r>
          </a:p>
          <a:p>
            <a:r>
              <a:rPr lang="en-US" dirty="0"/>
              <a:t>S. </a:t>
            </a:r>
            <a:r>
              <a:rPr lang="en-US" dirty="0" err="1"/>
              <a:t>Kubler</a:t>
            </a:r>
            <a:r>
              <a:rPr lang="en-US" dirty="0"/>
              <a:t>, R. McDonald, J. </a:t>
            </a:r>
            <a:r>
              <a:rPr lang="en-US" dirty="0" err="1"/>
              <a:t>Nivre</a:t>
            </a:r>
            <a:r>
              <a:rPr lang="en-US" dirty="0"/>
              <a:t>. Dependency Parsing. 2010.</a:t>
            </a:r>
          </a:p>
          <a:p>
            <a:r>
              <a:rPr lang="en-US" dirty="0"/>
              <a:t>P. Koehn. Statistical Machine Translation. Cambridge University Press, 2010.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926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833B-A2BB-8248-85EB-39DFFA74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Unreasonable Effectivenss of Deep Learning in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0A1D8-2EC9-204F-98F5-C76CD62B8DC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Terrence J. </a:t>
            </a:r>
            <a:r>
              <a:rPr lang="en-GB" dirty="0" err="1">
                <a:effectLst/>
              </a:rPr>
              <a:t>Sejnowski</a:t>
            </a:r>
            <a:endParaRPr lang="en-GB" dirty="0">
              <a:effectLst/>
            </a:endParaRPr>
          </a:p>
          <a:p>
            <a:pPr marL="0" indent="0">
              <a:buNone/>
            </a:pP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</a:rPr>
              <a:t>Although applications of deep learning networks to real world problems have become ubiquitous, our understanding of </a:t>
            </a:r>
            <a:r>
              <a:rPr lang="en-GB" b="1" dirty="0">
                <a:solidFill>
                  <a:srgbClr val="C00000"/>
                </a:solidFill>
                <a:effectLst/>
              </a:rPr>
              <a:t>why they are so effective </a:t>
            </a:r>
            <a:r>
              <a:rPr lang="en-GB" dirty="0">
                <a:effectLst/>
              </a:rPr>
              <a:t>is lacking. These empirical results </a:t>
            </a:r>
            <a:r>
              <a:rPr lang="en-GB" dirty="0">
                <a:solidFill>
                  <a:srgbClr val="C00000"/>
                </a:solidFill>
                <a:effectLst/>
              </a:rPr>
              <a:t>should not be possible </a:t>
            </a:r>
            <a:r>
              <a:rPr lang="en-GB" dirty="0">
                <a:effectLst/>
              </a:rPr>
              <a:t>according to sample complexity in statistics and non-convex optimization theory. However, paradoxes in the training and effectiveness of deep learning networks are being investigated and insights are being found in the geometry of high-dimensional spaces. </a:t>
            </a:r>
          </a:p>
          <a:p>
            <a:pPr marL="0" indent="0">
              <a:buNone/>
            </a:pP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</a:rPr>
              <a:t>https://</a:t>
            </a:r>
            <a:r>
              <a:rPr lang="en-GB" dirty="0" err="1">
                <a:effectLst/>
              </a:rPr>
              <a:t>arxiv.org</a:t>
            </a:r>
            <a:r>
              <a:rPr lang="en-GB" dirty="0">
                <a:effectLst/>
              </a:rPr>
              <a:t>/pdf/2002.04806.pdf</a:t>
            </a:r>
            <a:br>
              <a:rPr lang="en-GB" dirty="0">
                <a:effectLst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1566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HLT in Industry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785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285" y="1"/>
            <a:ext cx="8527715" cy="779055"/>
          </a:xfrm>
        </p:spPr>
        <p:txBody>
          <a:bodyPr/>
          <a:lstStyle/>
          <a:p>
            <a:pPr>
              <a:defRPr/>
            </a:pPr>
            <a:r>
              <a:rPr lang="en-US" dirty="0"/>
              <a:t>HLT in Industry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4294967295"/>
          </p:nvPr>
        </p:nvSpPr>
        <p:spPr>
          <a:xfrm>
            <a:off x="2255500" y="1047891"/>
            <a:ext cx="7955300" cy="54529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Advanced Search</a:t>
            </a:r>
          </a:p>
          <a:p>
            <a:r>
              <a:rPr lang="en-US" dirty="0"/>
              <a:t>Advertisement, preference analysis</a:t>
            </a:r>
          </a:p>
          <a:p>
            <a:r>
              <a:rPr lang="en-US" dirty="0"/>
              <a:t>Machine Translation</a:t>
            </a:r>
          </a:p>
          <a:p>
            <a:r>
              <a:rPr lang="en-US" dirty="0"/>
              <a:t>Speech Interfaces</a:t>
            </a:r>
          </a:p>
          <a:p>
            <a:r>
              <a:rPr lang="en-US" dirty="0"/>
              <a:t>Assistants, </a:t>
            </a:r>
            <a:r>
              <a:rPr lang="en-US" dirty="0" err="1"/>
              <a:t>Chatbots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Customer support</a:t>
            </a:r>
          </a:p>
          <a:p>
            <a:pPr lvl="1"/>
            <a:r>
              <a:rPr lang="en-US" dirty="0"/>
              <a:t>Controlling devices, cars</a:t>
            </a:r>
          </a:p>
          <a:p>
            <a:pPr lvl="1"/>
            <a:r>
              <a:rPr lang="en-US" dirty="0"/>
              <a:t>Home devices (Amazon, Google, Apple)</a:t>
            </a:r>
          </a:p>
          <a:p>
            <a:pPr lvl="1"/>
            <a:r>
              <a:rPr lang="en-US" dirty="0"/>
              <a:t>Sales assistants</a:t>
            </a:r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422" y="2968140"/>
            <a:ext cx="2690155" cy="2017616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Dependency Parsing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hlinkClick r:id="rId2"/>
              </a:rPr>
              <a:t>DeSR</a:t>
            </a:r>
            <a:r>
              <a:rPr lang="en-US" dirty="0">
                <a:hlinkClick r:id="rId2"/>
              </a:rPr>
              <a:t> is online</a:t>
            </a:r>
            <a:r>
              <a:rPr lang="en-US" dirty="0"/>
              <a:t> since 2007</a:t>
            </a:r>
          </a:p>
          <a:p>
            <a:r>
              <a:rPr lang="en-US" dirty="0">
                <a:hlinkClick r:id="rId3"/>
              </a:rPr>
              <a:t>Stanford Parser</a:t>
            </a:r>
            <a:endParaRPr lang="en-US" dirty="0"/>
          </a:p>
          <a:p>
            <a:r>
              <a:rPr lang="en-US" dirty="0"/>
              <a:t>Google </a:t>
            </a:r>
            <a:r>
              <a:rPr lang="en-US" dirty="0" err="1"/>
              <a:t>Parsey</a:t>
            </a:r>
            <a:r>
              <a:rPr lang="en-US" dirty="0"/>
              <a:t> </a:t>
            </a:r>
            <a:r>
              <a:rPr lang="en-US" dirty="0" err="1"/>
              <a:t>McParseFace</a:t>
            </a:r>
            <a:r>
              <a:rPr lang="en-US" dirty="0"/>
              <a:t> in 2016</a:t>
            </a:r>
          </a:p>
        </p:txBody>
      </p:sp>
    </p:spTree>
    <p:extLst>
      <p:ext uri="{BB962C8B-B14F-4D97-AF65-F5344CB8AC3E}">
        <p14:creationId xmlns:p14="http://schemas.microsoft.com/office/powerpoint/2010/main" val="19549504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Google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effectLst/>
              </a:rPr>
              <a:t>“At Google, we spend a lot of time thinking about how </a:t>
            </a:r>
            <a:r>
              <a:rPr lang="en-US" dirty="0">
                <a:effectLst/>
                <a:hlinkClick r:id="rId2"/>
              </a:rPr>
              <a:t>computer systems</a:t>
            </a:r>
            <a:r>
              <a:rPr lang="en-US" dirty="0">
                <a:effectLst/>
              </a:rPr>
              <a:t> can </a:t>
            </a:r>
            <a:r>
              <a:rPr lang="en-US" dirty="0">
                <a:effectLst/>
                <a:hlinkClick r:id="rId3"/>
              </a:rPr>
              <a:t>read</a:t>
            </a:r>
            <a:r>
              <a:rPr lang="en-US" dirty="0">
                <a:effectLst/>
              </a:rPr>
              <a:t> and </a:t>
            </a:r>
            <a:r>
              <a:rPr lang="en-US" dirty="0">
                <a:effectLst/>
                <a:hlinkClick r:id="rId4"/>
              </a:rPr>
              <a:t>understand</a:t>
            </a:r>
            <a:r>
              <a:rPr lang="en-US" dirty="0">
                <a:effectLst/>
              </a:rPr>
              <a:t> </a:t>
            </a:r>
            <a:r>
              <a:rPr lang="en-US" dirty="0">
                <a:effectLst/>
                <a:hlinkClick r:id="rId5"/>
              </a:rPr>
              <a:t>human language</a:t>
            </a:r>
            <a:r>
              <a:rPr lang="en-US" dirty="0">
                <a:effectLst/>
              </a:rPr>
              <a:t> in order </a:t>
            </a:r>
            <a:r>
              <a:rPr lang="en-US" dirty="0">
                <a:effectLst/>
                <a:hlinkClick r:id="rId6"/>
              </a:rPr>
              <a:t>to process it</a:t>
            </a:r>
            <a:r>
              <a:rPr lang="en-US" dirty="0">
                <a:effectLst/>
              </a:rPr>
              <a:t> in </a:t>
            </a:r>
            <a:r>
              <a:rPr lang="en-US" dirty="0">
                <a:effectLst/>
                <a:hlinkClick r:id="rId7"/>
              </a:rPr>
              <a:t>intelligent ways</a:t>
            </a:r>
            <a:r>
              <a:rPr lang="en-US" dirty="0">
                <a:effectLst/>
              </a:rPr>
              <a:t>.”</a:t>
            </a:r>
          </a:p>
          <a:p>
            <a:r>
              <a:rPr lang="en-US" dirty="0">
                <a:effectLst/>
              </a:rPr>
              <a:t>Parser used to analyze most of text processed</a:t>
            </a:r>
          </a:p>
          <a:p>
            <a:r>
              <a:rPr lang="en-US" dirty="0">
                <a:effectLst/>
              </a:rPr>
              <a:t>Parser used in Machine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6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Apple SIRI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ASR (Automated Speech Recognition) integrated in mobile phone</a:t>
            </a:r>
          </a:p>
          <a:p>
            <a:r>
              <a:rPr lang="en-US" dirty="0"/>
              <a:t>Special signal processing chip for noise reduction</a:t>
            </a:r>
          </a:p>
          <a:p>
            <a:r>
              <a:rPr lang="en-US" dirty="0"/>
              <a:t>Custom GPU</a:t>
            </a:r>
          </a:p>
          <a:p>
            <a:r>
              <a:rPr lang="en-US" dirty="0"/>
              <a:t>SIRI ASR</a:t>
            </a:r>
          </a:p>
          <a:p>
            <a:r>
              <a:rPr lang="en-US" dirty="0"/>
              <a:t>Cloud service for analysis</a:t>
            </a:r>
          </a:p>
          <a:p>
            <a:r>
              <a:rPr lang="en-US" dirty="0"/>
              <a:t>Integration with applications</a:t>
            </a:r>
          </a:p>
        </p:txBody>
      </p:sp>
    </p:spTree>
    <p:extLst>
      <p:ext uri="{BB962C8B-B14F-4D97-AF65-F5344CB8AC3E}">
        <p14:creationId xmlns:p14="http://schemas.microsoft.com/office/powerpoint/2010/main" val="12806225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Google Voice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Google: what is the population of Rome?</a:t>
            </a:r>
          </a:p>
          <a:p>
            <a:r>
              <a:rPr lang="en-US" dirty="0"/>
              <a:t>Google: how tall is Berlusconi</a:t>
            </a:r>
          </a:p>
          <a:p>
            <a:r>
              <a:rPr lang="en-US" dirty="0"/>
              <a:t>How old is Lady Gaga</a:t>
            </a:r>
          </a:p>
          <a:p>
            <a:r>
              <a:rPr lang="en-US" dirty="0"/>
              <a:t>Who is the CEO of </a:t>
            </a:r>
            <a:r>
              <a:rPr lang="en-US" dirty="0" err="1"/>
              <a:t>Tiscali</a:t>
            </a:r>
            <a:endParaRPr lang="en-US" dirty="0"/>
          </a:p>
          <a:p>
            <a:r>
              <a:rPr lang="en-US" dirty="0"/>
              <a:t>Who won the Champions League</a:t>
            </a:r>
          </a:p>
          <a:p>
            <a:r>
              <a:rPr lang="en-US" dirty="0"/>
              <a:t>Send text to </a:t>
            </a:r>
            <a:r>
              <a:rPr lang="en-US" dirty="0" err="1"/>
              <a:t>Gervasi</a:t>
            </a:r>
            <a:r>
              <a:rPr lang="en-US" dirty="0"/>
              <a:t> Please lend me your tablet</a:t>
            </a:r>
          </a:p>
          <a:p>
            <a:r>
              <a:rPr lang="en-US" dirty="0"/>
              <a:t>Navigate to Palazzo </a:t>
            </a:r>
            <a:r>
              <a:rPr lang="en-US" dirty="0" err="1"/>
              <a:t>Pitti</a:t>
            </a:r>
            <a:r>
              <a:rPr lang="en-US" dirty="0"/>
              <a:t> in Florence</a:t>
            </a:r>
          </a:p>
          <a:p>
            <a:r>
              <a:rPr lang="en-US" dirty="0"/>
              <a:t>Call Antonio </a:t>
            </a:r>
            <a:r>
              <a:rPr lang="en-US" dirty="0" err="1"/>
              <a:t>Cisternino</a:t>
            </a:r>
            <a:endParaRPr lang="en-US" dirty="0"/>
          </a:p>
          <a:p>
            <a:r>
              <a:rPr lang="en-US" dirty="0"/>
              <a:t>Map of Pisa</a:t>
            </a:r>
          </a:p>
          <a:p>
            <a:r>
              <a:rPr lang="en-US" dirty="0"/>
              <a:t>Note to self publish course slides</a:t>
            </a:r>
          </a:p>
          <a:p>
            <a:r>
              <a:rPr lang="en-US" dirty="0"/>
              <a:t>Listen to Dylan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07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Personal Assistants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153" y="1292681"/>
            <a:ext cx="4318248" cy="5040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Siri, Alexa, Google Home</a:t>
            </a:r>
          </a:p>
          <a:p>
            <a:r>
              <a:rPr lang="en-US" dirty="0" err="1"/>
              <a:t>Jibo</a:t>
            </a:r>
            <a:r>
              <a:rPr lang="en-US" dirty="0"/>
              <a:t>, by Roberto </a:t>
            </a:r>
            <a:r>
              <a:rPr lang="en-US" dirty="0" err="1"/>
              <a:t>Pieraccini</a:t>
            </a:r>
            <a:r>
              <a:rPr lang="en-US" dirty="0"/>
              <a:t>, formerly from CSELT, Torino</a:t>
            </a:r>
          </a:p>
          <a:p>
            <a:r>
              <a:rPr lang="en-US" dirty="0"/>
              <a:t>They will invade our houses, behaving as mediators, salespersons, advisers, entertaining us,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9" y="1292681"/>
            <a:ext cx="3958803" cy="52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29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5400" dirty="0"/>
              <a:t>Why to study human language?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2432935" y="1928813"/>
            <a:ext cx="7926020" cy="1828800"/>
          </a:xfrm>
          <a:prstGeom prst="rect">
            <a:avLst/>
          </a:prstGeom>
          <a:solidFill>
            <a:srgbClr val="DAC2FE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8000" tIns="46038" rIns="108000" bIns="46038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defRPr/>
            </a:pPr>
            <a:r>
              <a:rPr kumimoji="1" lang="en-US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AI is fascinating since it is a discipline where the mind studies itself.</a:t>
            </a:r>
          </a:p>
        </p:txBody>
      </p:sp>
      <p:sp>
        <p:nvSpPr>
          <p:cNvPr id="5" name="Subtitle 4"/>
          <p:cNvSpPr txBox="1">
            <a:spLocks/>
          </p:cNvSpPr>
          <p:nvPr/>
        </p:nvSpPr>
        <p:spPr bwMode="auto">
          <a:xfrm>
            <a:off x="6096000" y="3929063"/>
            <a:ext cx="3914774" cy="57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indent="-342900" algn="r"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kumimoji="1" lang="en-US" sz="28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Luigi </a:t>
            </a:r>
            <a:r>
              <a:rPr kumimoji="1" lang="en-US" sz="28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Stringa</a:t>
            </a:r>
            <a:r>
              <a:rPr kumimoji="1" lang="en-US" sz="28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director FBK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44196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Project</a:t>
            </a:r>
          </a:p>
          <a:p>
            <a:pPr lvl="1"/>
            <a:r>
              <a:rPr lang="en-US" dirty="0"/>
              <a:t>alone or in a small team</a:t>
            </a:r>
          </a:p>
          <a:p>
            <a:r>
              <a:rPr lang="en-US" dirty="0"/>
              <a:t>Aim</a:t>
            </a:r>
          </a:p>
          <a:p>
            <a:pPr lvl="1"/>
            <a:r>
              <a:rPr lang="en-US" dirty="0"/>
              <a:t>Experiment with techniques in a realistic setting, e.g.</a:t>
            </a:r>
          </a:p>
          <a:p>
            <a:pPr lvl="1"/>
            <a:r>
              <a:rPr lang="en-US" dirty="0"/>
              <a:t>Using data from competitions</a:t>
            </a:r>
            <a:br>
              <a:rPr lang="en-US" dirty="0"/>
            </a:br>
            <a:r>
              <a:rPr lang="en-US" dirty="0"/>
              <a:t>(Kaggle, </a:t>
            </a:r>
            <a:r>
              <a:rPr lang="en-US" dirty="0" err="1"/>
              <a:t>CoNLL</a:t>
            </a:r>
            <a:r>
              <a:rPr lang="en-US" dirty="0"/>
              <a:t>, </a:t>
            </a:r>
            <a:r>
              <a:rPr lang="en-US" dirty="0" err="1"/>
              <a:t>SemEval</a:t>
            </a:r>
            <a:r>
              <a:rPr lang="en-US" dirty="0"/>
              <a:t>, </a:t>
            </a:r>
            <a:r>
              <a:rPr lang="en-US" dirty="0" err="1"/>
              <a:t>Evalita</a:t>
            </a:r>
            <a:r>
              <a:rPr lang="en-US" dirty="0"/>
              <a:t>)</a:t>
            </a:r>
          </a:p>
          <a:p>
            <a:r>
              <a:rPr lang="en-US" dirty="0"/>
              <a:t>Topics</a:t>
            </a:r>
          </a:p>
          <a:p>
            <a:pPr lvl="1"/>
            <a:r>
              <a:rPr lang="en-US" dirty="0"/>
              <a:t>List of suggestions</a:t>
            </a:r>
          </a:p>
          <a:p>
            <a:pPr lvl="1"/>
            <a:r>
              <a:rPr lang="en-US" dirty="0"/>
              <a:t>Proposed by team</a:t>
            </a:r>
          </a:p>
        </p:txBody>
      </p:sp>
      <p:pic>
        <p:nvPicPr>
          <p:cNvPr id="2050" name="Picture 2" descr="student_unipi.jpg">
            <a:extLst>
              <a:ext uri="{FF2B5EF4-FFF2-40B4-BE49-F238E27FC236}">
                <a16:creationId xmlns:a16="http://schemas.microsoft.com/office/drawing/2014/main" id="{4F8B7A3A-C678-4FC6-A418-E23AB6A1E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1363"/>
            <a:ext cx="5530320" cy="17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C2EF73-51B5-4D85-80AA-A69B20F77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47890"/>
            <a:ext cx="5530320" cy="3260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F180D2-9C46-4CF8-A310-640791489AD2}"/>
              </a:ext>
            </a:extLst>
          </p:cNvPr>
          <p:cNvSpPr txBox="1"/>
          <p:nvPr/>
        </p:nvSpPr>
        <p:spPr>
          <a:xfrm>
            <a:off x="7805022" y="4413206"/>
            <a:ext cx="2112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Price: 20,000 $</a:t>
            </a:r>
          </a:p>
        </p:txBody>
      </p:sp>
    </p:spTree>
    <p:extLst>
      <p:ext uri="{BB962C8B-B14F-4D97-AF65-F5344CB8AC3E}">
        <p14:creationId xmlns:p14="http://schemas.microsoft.com/office/powerpoint/2010/main" val="16868901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dirty="0"/>
              <a:t>Challenge: to teach </a:t>
            </a:r>
            <a:r>
              <a:rPr lang="en-US" altLang="en-US" sz="4800" dirty="0">
                <a:solidFill>
                  <a:srgbClr val="FF0000"/>
                </a:solidFill>
              </a:rPr>
              <a:t>natural</a:t>
            </a:r>
            <a:r>
              <a:rPr lang="en-US" altLang="en-US" sz="4800" dirty="0"/>
              <a:t> language to computers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>
          <a:xfrm>
            <a:off x="1677543" y="1201510"/>
            <a:ext cx="8134350" cy="5119687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Children learn to speak </a:t>
            </a:r>
            <a:r>
              <a:rPr lang="en-US" altLang="en-US" sz="2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naturally</a:t>
            </a: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, by interacting with others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Nobody teaches them grammar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Is it possible to let computer learn language in a similarly </a:t>
            </a:r>
            <a:r>
              <a:rPr lang="en-US" altLang="en-US" sz="2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natural</a:t>
            </a: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 way</a:t>
            </a:r>
            <a:r>
              <a:rPr lang="en-US" altLang="en-US" sz="2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4890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Thirty Million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number of words a child hears in early life will determine their academic success and IQ in later life.</a:t>
            </a:r>
          </a:p>
          <a:p>
            <a:r>
              <a:rPr lang="en-US" dirty="0"/>
              <a:t>Researchers Betty Hart and Todd </a:t>
            </a:r>
            <a:r>
              <a:rPr lang="en-US" dirty="0" err="1"/>
              <a:t>Risley</a:t>
            </a:r>
            <a:r>
              <a:rPr lang="en-US" dirty="0"/>
              <a:t> (1995) found that children from professional families heard </a:t>
            </a:r>
            <a:r>
              <a:rPr lang="en-US" dirty="0">
                <a:solidFill>
                  <a:srgbClr val="FF0000"/>
                </a:solidFill>
              </a:rPr>
              <a:t>thirty million more words </a:t>
            </a:r>
            <a:r>
              <a:rPr lang="en-US" dirty="0"/>
              <a:t>in their first 3 years</a:t>
            </a:r>
          </a:p>
          <a:p>
            <a:r>
              <a:rPr lang="en-US" dirty="0"/>
              <a:t>http://www.youtube.com/watch?v=qLoEUEDqagQ</a:t>
            </a:r>
          </a:p>
        </p:txBody>
      </p:sp>
    </p:spTree>
    <p:extLst>
      <p:ext uri="{BB962C8B-B14F-4D97-AF65-F5344CB8AC3E}">
        <p14:creationId xmlns:p14="http://schemas.microsoft.com/office/powerpoint/2010/main" val="25530219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/>
              <a:t>Language and Intelligence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“Understanding cannot be measured by external behavior; it is an internal metric of how the brain remembers things and </a:t>
            </a:r>
            <a:r>
              <a:rPr lang="en-US" b="1" dirty="0">
                <a:solidFill>
                  <a:srgbClr val="FF0000"/>
                </a:solidFill>
              </a:rPr>
              <a:t>uses its memories to make predictions</a:t>
            </a:r>
            <a:r>
              <a:rPr lang="en-US" dirty="0"/>
              <a:t>”.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“The difference between the intelligence of humans and other mammals is that we have language”.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/>
              <a:t>		Jeff Hawkins, “On Intelligence”, 2004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sz="4000" dirty="0"/>
              <a:t>Hawkins’ Memory-Prediction Framework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brain uses vast amounts of memory to create a model of the world.</a:t>
            </a:r>
          </a:p>
          <a:p>
            <a:r>
              <a:rPr lang="en-US" dirty="0"/>
              <a:t>Everything you know and have learned is stored in this model.</a:t>
            </a:r>
          </a:p>
          <a:p>
            <a:r>
              <a:rPr lang="en-US" dirty="0"/>
              <a:t>The brain uses this memory-based model to make continuous predictions of future events.</a:t>
            </a:r>
          </a:p>
          <a:p>
            <a:r>
              <a:rPr lang="en-US" dirty="0"/>
              <a:t>It is the </a:t>
            </a:r>
            <a:r>
              <a:rPr lang="en-US" dirty="0">
                <a:solidFill>
                  <a:srgbClr val="C00000"/>
                </a:solidFill>
              </a:rPr>
              <a:t>ability to make predictions</a:t>
            </a:r>
            <a:r>
              <a:rPr lang="en-US" dirty="0"/>
              <a:t> about the future that is the crux of intelligence.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4316F-0500-E14D-9D0E-9513E2E78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 Current Challenge for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C7C05-6A93-4C4E-B8A1-8034E20A82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6493471" cy="5146270"/>
          </a:xfrm>
        </p:spPr>
        <p:txBody>
          <a:bodyPr/>
          <a:lstStyle/>
          <a:p>
            <a:r>
              <a:rPr lang="en-IT" dirty="0"/>
              <a:t>Overcome the dychotomy between perception and reasoning</a:t>
            </a:r>
          </a:p>
          <a:p>
            <a:r>
              <a:rPr lang="en-GB" dirty="0"/>
              <a:t>P</a:t>
            </a:r>
            <a:r>
              <a:rPr lang="en-IT" dirty="0"/>
              <a:t>erception is effective at exploiting Deep Learning</a:t>
            </a:r>
          </a:p>
          <a:p>
            <a:r>
              <a:rPr lang="en-IT" dirty="0"/>
              <a:t>Reasoning has been done with symbolic approaches</a:t>
            </a:r>
          </a:p>
          <a:p>
            <a:r>
              <a:rPr lang="en-IT" dirty="0"/>
              <a:t>Daniel Kahneman: Thinking, Fast and Slow</a:t>
            </a:r>
          </a:p>
          <a:p>
            <a:pPr lvl="1"/>
            <a:r>
              <a:rPr lang="en-IT" dirty="0"/>
              <a:t>System 1: immediate, reactive, fast</a:t>
            </a:r>
          </a:p>
          <a:p>
            <a:pPr lvl="1"/>
            <a:r>
              <a:rPr lang="en-IT" dirty="0"/>
              <a:t>System 2: logical, </a:t>
            </a:r>
            <a:r>
              <a:rPr lang="en-GB" dirty="0"/>
              <a:t>c</a:t>
            </a:r>
            <a:r>
              <a:rPr lang="en-IT" dirty="0"/>
              <a:t>onscious, slow</a:t>
            </a:r>
          </a:p>
          <a:p>
            <a:r>
              <a:rPr lang="en-IT" dirty="0"/>
              <a:t>Challenge: learning to reason, staying within the same embeddings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69019-3BAB-D146-AA21-0498CEDD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300" y="1946388"/>
            <a:ext cx="2957185" cy="44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257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Knowledge 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Common Sense requires an immense amount of knowledge about the world</a:t>
            </a:r>
          </a:p>
          <a:p>
            <a:r>
              <a:rPr lang="en-US" dirty="0"/>
              <a:t>Mostly subjective and intuitive: hard and complex to formalize</a:t>
            </a:r>
          </a:p>
          <a:p>
            <a:r>
              <a:rPr lang="en-US" dirty="0"/>
              <a:t>Computer can apply logical inference rules to statements in a formal language:</a:t>
            </a:r>
          </a:p>
          <a:p>
            <a:pPr lvl="1"/>
            <a:r>
              <a:rPr lang="en-US" dirty="0"/>
              <a:t>Logical inference is computationally expensive</a:t>
            </a:r>
          </a:p>
          <a:p>
            <a:pPr lvl="1"/>
            <a:r>
              <a:rPr lang="en-US" dirty="0"/>
              <a:t>Rules can be hundreds of thousands</a:t>
            </a:r>
          </a:p>
        </p:txBody>
      </p:sp>
    </p:spTree>
    <p:extLst>
      <p:ext uri="{BB962C8B-B14F-4D97-AF65-F5344CB8AC3E}">
        <p14:creationId xmlns:p14="http://schemas.microsoft.com/office/powerpoint/2010/main" val="16858440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5302915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Relies on feature representation</a:t>
            </a:r>
          </a:p>
          <a:p>
            <a:r>
              <a:rPr lang="en-US" dirty="0"/>
              <a:t>Input is transformed into a vector of features</a:t>
            </a:r>
          </a:p>
          <a:p>
            <a:r>
              <a:rPr lang="en-US" dirty="0"/>
              <a:t>Designing features for a complex task requires a great deal of human time and effort</a:t>
            </a:r>
          </a:p>
          <a:p>
            <a:r>
              <a:rPr lang="en-US" dirty="0"/>
              <a:t>Feature selection or feature engineering</a:t>
            </a:r>
          </a:p>
          <a:p>
            <a:r>
              <a:rPr lang="en-US" dirty="0"/>
              <a:t>Possible solution: learning to learn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97911E-3798-4FAF-8697-4E4633F71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108530"/>
              </p:ext>
            </p:extLst>
          </p:nvPr>
        </p:nvGraphicFramePr>
        <p:xfrm>
          <a:off x="8246680" y="1316725"/>
          <a:ext cx="3341236" cy="3671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1110">
                  <a:extLst>
                    <a:ext uri="{9D8B030D-6E8A-4147-A177-3AD203B41FA5}">
                      <a16:colId xmlns:a16="http://schemas.microsoft.com/office/drawing/2014/main" val="3977998152"/>
                    </a:ext>
                  </a:extLst>
                </a:gridCol>
                <a:gridCol w="960126">
                  <a:extLst>
                    <a:ext uri="{9D8B030D-6E8A-4147-A177-3AD203B41FA5}">
                      <a16:colId xmlns:a16="http://schemas.microsoft.com/office/drawing/2014/main" val="3018249565"/>
                    </a:ext>
                  </a:extLst>
                </a:gridCol>
              </a:tblGrid>
              <a:tr h="3298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</a:rPr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</a:rPr>
                        <a:t>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750198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Current Word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844041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Previous Word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115225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Next Word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65605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-Roman"/>
                        </a:rPr>
                        <a:t>Current Word Character n-gram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456258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-Roman"/>
                        </a:rPr>
                        <a:t>length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017969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-Roman"/>
                        </a:rPr>
                        <a:t>Current POS Tag 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358496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-Roman"/>
                        </a:rPr>
                        <a:t>Surrounding POS Tag Sequence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393817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-Roman"/>
                        </a:rPr>
                        <a:t>Current Word Shape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422987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-Roman"/>
                        </a:rPr>
                        <a:t>Surrounding Word Shape Sequence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89551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45353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59D135B-A547-4F08-806C-593DEF6C4A48}"/>
              </a:ext>
            </a:extLst>
          </p:cNvPr>
          <p:cNvSpPr/>
          <p:nvPr/>
        </p:nvSpPr>
        <p:spPr>
          <a:xfrm>
            <a:off x="8246680" y="5050413"/>
            <a:ext cx="3341236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Features for finding</a:t>
            </a:r>
          </a:p>
          <a:p>
            <a:r>
              <a:rPr lang="en-US" dirty="0">
                <a:latin typeface="Calibri" panose="020F0502020204030204" pitchFamily="34" charset="0"/>
              </a:rPr>
              <a:t>named entities like locations or</a:t>
            </a:r>
          </a:p>
          <a:p>
            <a:r>
              <a:rPr lang="da-DK" dirty="0">
                <a:latin typeface="Calibri" panose="020F0502020204030204" pitchFamily="34" charset="0"/>
              </a:rPr>
              <a:t>organization names (Finkel et al.,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60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Deep learning is a kind of machine learning that relies on representation learning</a:t>
            </a:r>
          </a:p>
          <a:p>
            <a:r>
              <a:rPr lang="en-US" dirty="0"/>
              <a:t>End-to-end task learning capability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B7410-C89D-4C34-A577-2B288FF4D47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Representation Learning</a:t>
            </a:r>
            <a:r>
              <a:rPr lang="en-US" dirty="0"/>
              <a:t> attempts to learn automatically good representations</a:t>
            </a:r>
          </a:p>
          <a:p>
            <a:r>
              <a:rPr lang="en-US" dirty="0">
                <a:solidFill>
                  <a:schemeClr val="accent1"/>
                </a:solidFill>
              </a:rPr>
              <a:t>Deep Learning</a:t>
            </a:r>
            <a:r>
              <a:rPr lang="en-US" dirty="0"/>
              <a:t> algorithms aim at producing representations at several levels of abstraction</a:t>
            </a:r>
          </a:p>
          <a:p>
            <a:r>
              <a:rPr lang="en-US" dirty="0"/>
              <a:t>Automatically from raw data</a:t>
            </a:r>
          </a:p>
          <a:p>
            <a:pPr marL="357187" lvl="1" indent="0">
              <a:buNone/>
            </a:pPr>
            <a:r>
              <a:rPr lang="en-US" dirty="0"/>
              <a:t>(e.g. sound, pixels, characters, or words)</a:t>
            </a:r>
          </a:p>
          <a:p>
            <a:r>
              <a:rPr lang="en-US" dirty="0"/>
              <a:t>Rely on Machine Learning to optimize weights to best make a final prediction</a:t>
            </a:r>
          </a:p>
        </p:txBody>
      </p:sp>
    </p:spTree>
    <p:extLst>
      <p:ext uri="{BB962C8B-B14F-4D97-AF65-F5344CB8AC3E}">
        <p14:creationId xmlns:p14="http://schemas.microsoft.com/office/powerpoint/2010/main" val="11914755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2858-E328-405B-853C-1814AF2D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77CE1-ACBF-4ADC-A56E-2D655A0DE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/>
          <a:lstStyle/>
          <a:p>
            <a:r>
              <a:rPr lang="en-US" dirty="0"/>
              <a:t>The first breakthrough results of “deep learning” on large datasets happened in speech recognition</a:t>
            </a:r>
          </a:p>
          <a:p>
            <a:r>
              <a:rPr lang="en-US" dirty="0"/>
              <a:t>Context-Dependent Pre-trained Deep Neural Networks for Large Vocabulary Speech Recognition Dahl et al. (2010)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417E13-4266-4AB0-BC5C-FD513902B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68400"/>
              </p:ext>
            </p:extLst>
          </p:nvPr>
        </p:nvGraphicFramePr>
        <p:xfrm>
          <a:off x="1794640" y="4510646"/>
          <a:ext cx="4416576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705">
                  <a:extLst>
                    <a:ext uri="{9D8B030D-6E8A-4147-A177-3AD203B41FA5}">
                      <a16:colId xmlns:a16="http://schemas.microsoft.com/office/drawing/2014/main" val="2379546652"/>
                    </a:ext>
                  </a:extLst>
                </a:gridCol>
                <a:gridCol w="1036935">
                  <a:extLst>
                    <a:ext uri="{9D8B030D-6E8A-4147-A177-3AD203B41FA5}">
                      <a16:colId xmlns:a16="http://schemas.microsoft.com/office/drawing/2014/main" val="2111488670"/>
                    </a:ext>
                  </a:extLst>
                </a:gridCol>
                <a:gridCol w="1036936">
                  <a:extLst>
                    <a:ext uri="{9D8B030D-6E8A-4147-A177-3AD203B41FA5}">
                      <a16:colId xmlns:a16="http://schemas.microsoft.com/office/drawing/2014/main" val="592648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Acoustic model</a:t>
                      </a:r>
                    </a:p>
                    <a:p>
                      <a:r>
                        <a:rPr lang="en-US" sz="2000" b="1" dirty="0">
                          <a:latin typeface="Calibri-Bold"/>
                        </a:rPr>
                        <a:t>and 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RT03S</a:t>
                      </a:r>
                    </a:p>
                    <a:p>
                      <a:r>
                        <a:rPr lang="en-US" sz="2000" b="1" dirty="0">
                          <a:latin typeface="Calibri-Bold"/>
                        </a:rPr>
                        <a:t>FSH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Hub5</a:t>
                      </a:r>
                    </a:p>
                    <a:p>
                      <a:r>
                        <a:rPr lang="en-US" sz="2000" b="1" dirty="0">
                          <a:latin typeface="Calibri-Bold"/>
                        </a:rPr>
                        <a:t>SWB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33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Traditional features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27.4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-Bold"/>
                        </a:rPr>
                        <a:t>23.6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3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Deep Learning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18.5</a:t>
                      </a:r>
                    </a:p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(−33%)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16.1</a:t>
                      </a:r>
                    </a:p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(−32%)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54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4534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EA4F-DF18-41DB-A294-D374F998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12B8F-ED65-4AAE-ADC3-A438D6A39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799" y="1247964"/>
            <a:ext cx="8707346" cy="9136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ImageNet Classification with Deep Convolutional Neural Networks by </a:t>
            </a:r>
            <a:r>
              <a:rPr lang="en-US" dirty="0" err="1"/>
              <a:t>Krizhevsky</a:t>
            </a:r>
            <a:r>
              <a:rPr lang="en-US" dirty="0"/>
              <a:t>, </a:t>
            </a:r>
            <a:r>
              <a:rPr lang="en-US" dirty="0" err="1"/>
              <a:t>Sutskever</a:t>
            </a:r>
            <a:r>
              <a:rPr lang="en-US" dirty="0"/>
              <a:t>, &amp; Hinton, </a:t>
            </a:r>
            <a:r>
              <a:rPr lang="es-ES" dirty="0"/>
              <a:t>2012, U. Toronto. -37% error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A6378-72E1-4798-B7B4-92E62A33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99" y="3707748"/>
            <a:ext cx="5212685" cy="1264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89171-9B45-4346-811F-EFFAB91A1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5234035"/>
            <a:ext cx="5212685" cy="1266447"/>
          </a:xfrm>
          <a:prstGeom prst="rect">
            <a:avLst/>
          </a:prstGeom>
        </p:spPr>
      </p:pic>
      <p:pic>
        <p:nvPicPr>
          <p:cNvPr id="1026" name="Picture 2" descr="Image result for zeiler ferguson imagenet">
            <a:extLst>
              <a:ext uri="{FF2B5EF4-FFF2-40B4-BE49-F238E27FC236}">
                <a16:creationId xmlns:a16="http://schemas.microsoft.com/office/drawing/2014/main" id="{82EE2ACC-D362-4A8E-89AB-13280E8B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0" y="2814520"/>
            <a:ext cx="6232501" cy="362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82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Year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799" y="1278321"/>
            <a:ext cx="4674821" cy="52558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Participation to </a:t>
            </a:r>
            <a:r>
              <a:rPr lang="en-US" dirty="0" err="1"/>
              <a:t>Evalita</a:t>
            </a:r>
            <a:r>
              <a:rPr lang="en-US" dirty="0"/>
              <a:t> 2011</a:t>
            </a:r>
          </a:p>
          <a:p>
            <a:pPr lvl="1"/>
            <a:r>
              <a:rPr lang="en-US" dirty="0"/>
              <a:t>Task POS + Lemmatization: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Domain Adaptation: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</a:t>
            </a:r>
            <a:r>
              <a:rPr lang="en-US" dirty="0" err="1"/>
              <a:t>SuperSense</a:t>
            </a:r>
            <a:r>
              <a:rPr lang="en-US" dirty="0"/>
              <a:t>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Dependency Parsing: 2</a:t>
            </a:r>
            <a:r>
              <a:rPr lang="en-US" baseline="30000" dirty="0"/>
              <a:t>nd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NER: 3</a:t>
            </a:r>
            <a:r>
              <a:rPr lang="en-US" baseline="30000" dirty="0"/>
              <a:t>rd</a:t>
            </a:r>
            <a:r>
              <a:rPr lang="en-US" dirty="0"/>
              <a:t> position</a:t>
            </a:r>
          </a:p>
          <a:p>
            <a:r>
              <a:rPr lang="en-US" dirty="0" err="1"/>
              <a:t>SemEval</a:t>
            </a:r>
            <a:r>
              <a:rPr lang="en-US" dirty="0"/>
              <a:t> 2012 </a:t>
            </a:r>
          </a:p>
          <a:p>
            <a:pPr lvl="1"/>
            <a:r>
              <a:rPr lang="en-US" dirty="0"/>
              <a:t>Sentiment Analysis on tweets</a:t>
            </a:r>
          </a:p>
          <a:p>
            <a:r>
              <a:rPr lang="en-US" dirty="0"/>
              <a:t>Participation to </a:t>
            </a:r>
            <a:r>
              <a:rPr lang="en-US" dirty="0" err="1"/>
              <a:t>Evalita</a:t>
            </a:r>
            <a:r>
              <a:rPr lang="en-US" dirty="0"/>
              <a:t> 2014</a:t>
            </a:r>
          </a:p>
          <a:p>
            <a:pPr lvl="1"/>
            <a:r>
              <a:rPr lang="en-US" dirty="0"/>
              <a:t>Sentiment Analysis on tweets</a:t>
            </a:r>
          </a:p>
          <a:p>
            <a:r>
              <a:rPr lang="en-US" dirty="0"/>
              <a:t>Disaster Alarm from Tweets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D71BE-717D-4FAD-B6EB-F95791B8A68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Participation to </a:t>
            </a:r>
            <a:r>
              <a:rPr lang="en-US" dirty="0" err="1"/>
              <a:t>Evalita</a:t>
            </a:r>
            <a:r>
              <a:rPr lang="en-US" dirty="0"/>
              <a:t> 2016</a:t>
            </a:r>
          </a:p>
          <a:p>
            <a:pPr lvl="1"/>
            <a:r>
              <a:rPr lang="en-US" dirty="0"/>
              <a:t>Task POS on Tweets:</a:t>
            </a:r>
          </a:p>
          <a:p>
            <a:pPr lvl="1"/>
            <a:r>
              <a:rPr lang="en-US" dirty="0"/>
              <a:t>Task </a:t>
            </a:r>
            <a:r>
              <a:rPr lang="en-US" dirty="0" err="1"/>
              <a:t>Sentipolc</a:t>
            </a:r>
            <a:r>
              <a:rPr lang="en-US" dirty="0"/>
              <a:t> on Twitter: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Named Entity Linking: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r>
              <a:rPr lang="en-US" dirty="0"/>
              <a:t>Fujitsu AI NLP Challenge 2018</a:t>
            </a:r>
          </a:p>
          <a:p>
            <a:pPr lvl="1"/>
            <a:r>
              <a:rPr lang="en-US" dirty="0"/>
              <a:t>Winners of 20,000 $ prize</a:t>
            </a:r>
          </a:p>
          <a:p>
            <a:r>
              <a:rPr lang="en-US" dirty="0"/>
              <a:t>Neural Machine Translator</a:t>
            </a:r>
          </a:p>
          <a:p>
            <a:r>
              <a:rPr lang="en-US" dirty="0"/>
              <a:t>Voice Guide for the Museo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Strumenti</a:t>
            </a:r>
            <a:r>
              <a:rPr lang="en-US" dirty="0"/>
              <a:t> di </a:t>
            </a:r>
            <a:r>
              <a:rPr lang="en-US" dirty="0" err="1"/>
              <a:t>Calcolo</a:t>
            </a:r>
            <a:endParaRPr lang="en-US" dirty="0"/>
          </a:p>
          <a:p>
            <a:r>
              <a:rPr lang="en-US" dirty="0"/>
              <a:t>Chatbot for </a:t>
            </a:r>
            <a:r>
              <a:rPr lang="en-US" dirty="0" err="1"/>
              <a:t>Persona.AI</a:t>
            </a:r>
            <a:endParaRPr lang="en-US" dirty="0"/>
          </a:p>
          <a:p>
            <a:r>
              <a:rPr lang="en-US" dirty="0" err="1"/>
              <a:t>BioASQ</a:t>
            </a:r>
            <a:r>
              <a:rPr lang="en-US" dirty="0"/>
              <a:t> 2019</a:t>
            </a:r>
          </a:p>
          <a:p>
            <a:r>
              <a:rPr lang="en-US" dirty="0"/>
              <a:t>Fake News Detection</a:t>
            </a:r>
          </a:p>
        </p:txBody>
      </p:sp>
    </p:spTree>
    <p:extLst>
      <p:ext uri="{BB962C8B-B14F-4D97-AF65-F5344CB8AC3E}">
        <p14:creationId xmlns:p14="http://schemas.microsoft.com/office/powerpoint/2010/main" val="19600305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Deep Learning for NLP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Human language is a symbolic/discrete communication system</a:t>
            </a:r>
          </a:p>
          <a:p>
            <a:r>
              <a:rPr lang="en-US" dirty="0"/>
              <a:t>Symbols/Concepts may have different encodings: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Deep Learning explores a continuous encoding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226343"/>
              </p:ext>
            </p:extLst>
          </p:nvPr>
        </p:nvGraphicFramePr>
        <p:xfrm>
          <a:off x="4175750" y="2276850"/>
          <a:ext cx="3283628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8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sound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continuous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gesture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continuous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image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continuous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text</a:t>
                      </a:r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discrete</a:t>
                      </a:r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4F44F15-EAFE-4725-B1E5-B1FBFCAB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80" y="4888390"/>
            <a:ext cx="1796565" cy="886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9661F052-A24E-40F8-A5FC-9E648AF0E9F9}"/>
              </a:ext>
            </a:extLst>
          </p:cNvPr>
          <p:cNvSpPr/>
          <p:nvPr/>
        </p:nvSpPr>
        <p:spPr bwMode="auto">
          <a:xfrm>
            <a:off x="5135875" y="4778679"/>
            <a:ext cx="1228960" cy="126736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Afg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ghg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ahj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ajk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 kl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akla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kla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kl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io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sd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jio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 op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eop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oppo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 e[ p[p[pe p[ p[p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E8582A-04E4-4374-9C0B-EBDDBA4A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083" y="4778679"/>
            <a:ext cx="2594530" cy="136837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7856C6-768C-4715-8969-E83986253DE5}"/>
              </a:ext>
            </a:extLst>
          </p:cNvPr>
          <p:cNvSpPr/>
          <p:nvPr/>
        </p:nvSpPr>
        <p:spPr bwMode="auto">
          <a:xfrm>
            <a:off x="4290965" y="5115223"/>
            <a:ext cx="499265" cy="579672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14F77F3-E212-429B-92E9-2204F2F1EA35}"/>
              </a:ext>
            </a:extLst>
          </p:cNvPr>
          <p:cNvSpPr/>
          <p:nvPr/>
        </p:nvSpPr>
        <p:spPr bwMode="auto">
          <a:xfrm>
            <a:off x="6950073" y="5115223"/>
            <a:ext cx="499265" cy="579672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163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Deep Learning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399" y="1239920"/>
            <a:ext cx="9757895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Deep Learning has grown in success and popularity, largely due to: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more powerful computers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Faster CPUs and GPUs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larger datasets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better techniques to train deep networks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Libraries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Transferring models between tasks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Regularization and optimization methods</a:t>
            </a:r>
          </a:p>
        </p:txBody>
      </p:sp>
    </p:spTree>
    <p:extLst>
      <p:ext uri="{BB962C8B-B14F-4D97-AF65-F5344CB8AC3E}">
        <p14:creationId xmlns:p14="http://schemas.microsoft.com/office/powerpoint/2010/main" val="9120230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9712A-DA59-437C-941E-0023F30A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Linguistic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C4805-95EA-43C8-BDCF-0D68EDDB05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Easy</a:t>
            </a:r>
          </a:p>
          <a:p>
            <a:pPr lvl="1"/>
            <a:r>
              <a:rPr lang="en-US" dirty="0"/>
              <a:t>Spell Checking</a:t>
            </a:r>
          </a:p>
          <a:p>
            <a:pPr lvl="1"/>
            <a:r>
              <a:rPr lang="en-US" dirty="0"/>
              <a:t>Keyword Search</a:t>
            </a:r>
          </a:p>
          <a:p>
            <a:pPr lvl="1"/>
            <a:r>
              <a:rPr lang="en-US" dirty="0"/>
              <a:t>Finding Synonyms</a:t>
            </a:r>
          </a:p>
          <a:p>
            <a:pPr marL="0" indent="0">
              <a:buNone/>
            </a:pPr>
            <a:r>
              <a:rPr lang="en-US" dirty="0"/>
              <a:t>Medium</a:t>
            </a:r>
          </a:p>
          <a:p>
            <a:pPr lvl="1"/>
            <a:r>
              <a:rPr lang="en-US" dirty="0"/>
              <a:t>Parsing information from websites, documents, etc.</a:t>
            </a:r>
          </a:p>
          <a:p>
            <a:pPr marL="0" indent="0">
              <a:buNone/>
            </a:pPr>
            <a:r>
              <a:rPr lang="en-US" dirty="0"/>
              <a:t>Hard</a:t>
            </a:r>
          </a:p>
          <a:p>
            <a:pPr lvl="1"/>
            <a:r>
              <a:rPr lang="en-US" dirty="0"/>
              <a:t>Machine Translation</a:t>
            </a:r>
          </a:p>
          <a:p>
            <a:pPr lvl="1"/>
            <a:r>
              <a:rPr lang="en-US" dirty="0"/>
              <a:t>Semantic Analysis (What is the meaning of query statement?)</a:t>
            </a:r>
          </a:p>
          <a:p>
            <a:pPr lvl="1"/>
            <a:r>
              <a:rPr lang="en-US" dirty="0"/>
              <a:t>Coreference (e.g. What does "he" or "it" refer to given a document?) </a:t>
            </a:r>
          </a:p>
          <a:p>
            <a:pPr lvl="1"/>
            <a:r>
              <a:rPr lang="en-US" dirty="0"/>
              <a:t>Question Answering.</a:t>
            </a:r>
          </a:p>
        </p:txBody>
      </p:sp>
    </p:spTree>
    <p:extLst>
      <p:ext uri="{BB962C8B-B14F-4D97-AF65-F5344CB8AC3E}">
        <p14:creationId xmlns:p14="http://schemas.microsoft.com/office/powerpoint/2010/main" val="20889711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40" y="1"/>
            <a:ext cx="8873360" cy="779055"/>
          </a:xfrm>
        </p:spPr>
        <p:txBody>
          <a:bodyPr/>
          <a:lstStyle/>
          <a:p>
            <a:pPr>
              <a:defRPr/>
            </a:pPr>
            <a:r>
              <a:rPr lang="en-US" dirty="0"/>
              <a:t>Linguistic Applications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1794640" y="1163105"/>
            <a:ext cx="8183562" cy="52993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So far self referential: from language to language</a:t>
            </a:r>
          </a:p>
          <a:p>
            <a:pPr lvl="1"/>
            <a:r>
              <a:rPr lang="en-US" dirty="0"/>
              <a:t>Classification</a:t>
            </a:r>
          </a:p>
          <a:p>
            <a:pPr lvl="1"/>
            <a:r>
              <a:rPr lang="en-US" dirty="0"/>
              <a:t>Extraction</a:t>
            </a:r>
          </a:p>
          <a:p>
            <a:pPr lvl="1"/>
            <a:r>
              <a:rPr lang="en-US" dirty="0"/>
              <a:t>Summarization</a:t>
            </a:r>
          </a:p>
          <a:p>
            <a:pPr lvl="1"/>
            <a:r>
              <a:rPr lang="en-US" dirty="0"/>
              <a:t>Translation</a:t>
            </a:r>
          </a:p>
          <a:p>
            <a:r>
              <a:rPr lang="en-US" dirty="0"/>
              <a:t>More challenging:</a:t>
            </a:r>
          </a:p>
          <a:p>
            <a:pPr lvl="1"/>
            <a:r>
              <a:rPr lang="en-US" dirty="0"/>
              <a:t>Derive conclusion</a:t>
            </a:r>
          </a:p>
          <a:p>
            <a:pPr lvl="1"/>
            <a:r>
              <a:rPr lang="en-US" dirty="0"/>
              <a:t>Perform actions</a:t>
            </a:r>
          </a:p>
          <a:p>
            <a:r>
              <a:rPr lang="en-US" dirty="0"/>
              <a:t>Challenge:</a:t>
            </a:r>
          </a:p>
          <a:p>
            <a:pPr lvl="1"/>
            <a:r>
              <a:rPr lang="en-US" dirty="0"/>
              <a:t>Find a universal learning mechanism capable of learning from observations and interactions, adequate to make predictions</a:t>
            </a:r>
          </a:p>
          <a:p>
            <a:pPr lvl="1"/>
            <a:r>
              <a:rPr lang="en-US" dirty="0"/>
              <a:t>Yann </a:t>
            </a:r>
            <a:r>
              <a:rPr lang="en-US" dirty="0" err="1"/>
              <a:t>LeCunn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How could machines learn as efficiently as humans?</a:t>
            </a:r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NLP is Difficult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50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NLP 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Natural language is:</a:t>
            </a:r>
          </a:p>
          <a:p>
            <a:pPr lvl="1"/>
            <a:r>
              <a:rPr lang="en-US" dirty="0"/>
              <a:t>highly ambiguous at all levels</a:t>
            </a:r>
          </a:p>
          <a:p>
            <a:pPr lvl="1"/>
            <a:r>
              <a:rPr lang="en-US" dirty="0"/>
              <a:t>complex and subtle use of context to convey meaning</a:t>
            </a:r>
          </a:p>
          <a:p>
            <a:pPr lvl="1"/>
            <a:r>
              <a:rPr lang="en-US" dirty="0"/>
              <a:t>fuzzy?, probabilistic</a:t>
            </a:r>
          </a:p>
          <a:p>
            <a:pPr lvl="1"/>
            <a:r>
              <a:rPr lang="en-US" dirty="0"/>
              <a:t>involves reasoning about the world</a:t>
            </a:r>
          </a:p>
          <a:p>
            <a:pPr lvl="1"/>
            <a:r>
              <a:rPr lang="en-US" dirty="0"/>
              <a:t>a key part of people interacting with other people (a social system):</a:t>
            </a:r>
          </a:p>
          <a:p>
            <a:pPr lvl="2"/>
            <a:r>
              <a:rPr lang="en-US" dirty="0"/>
              <a:t>persuading, insulting and amusing them</a:t>
            </a:r>
          </a:p>
          <a:p>
            <a:r>
              <a:rPr lang="en-US" dirty="0"/>
              <a:t>But NLP can also be surprisingly easy sometimes:</a:t>
            </a:r>
          </a:p>
          <a:p>
            <a:pPr lvl="1"/>
            <a:r>
              <a:rPr lang="en-US" dirty="0"/>
              <a:t>rough text features can often do </a:t>
            </a:r>
            <a:r>
              <a:rPr lang="en-US" dirty="0">
                <a:solidFill>
                  <a:srgbClr val="FF0000"/>
                </a:solidFill>
              </a:rPr>
              <a:t>half the job</a:t>
            </a:r>
          </a:p>
          <a:p>
            <a:pPr lvl="1"/>
            <a:r>
              <a:rPr lang="en-US" dirty="0"/>
              <a:t>Information Retrieval and similar superficial techniques have been in widespread use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Natural Language Understanding is difficult 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hidden structure of language is highly ambiguous</a:t>
            </a:r>
          </a:p>
          <a:p>
            <a:r>
              <a:rPr lang="en-US" dirty="0"/>
              <a:t>Structures for: </a:t>
            </a:r>
            <a:r>
              <a:rPr lang="en-US" i="1" dirty="0"/>
              <a:t>Fed raises interest rates 0.5% in effort to control inflation </a:t>
            </a:r>
            <a:r>
              <a:rPr lang="en-US" dirty="0"/>
              <a:t> </a:t>
            </a:r>
            <a:r>
              <a:rPr lang="en-US" sz="1800" dirty="0"/>
              <a:t>(</a:t>
            </a:r>
            <a:r>
              <a:rPr lang="en-US" sz="1800" i="1" dirty="0"/>
              <a:t>NYT</a:t>
            </a:r>
            <a:r>
              <a:rPr lang="en-US" sz="1800" dirty="0"/>
              <a:t> headline 5/17/00)</a:t>
            </a:r>
          </a:p>
          <a:p>
            <a:endParaRPr lang="en-US" sz="1800" dirty="0"/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2" cstate="print"/>
          <a:srcRect l="8240" t="26732" r="17360" b="17867"/>
          <a:stretch>
            <a:fillRect/>
          </a:stretch>
        </p:blipFill>
        <p:spPr bwMode="auto">
          <a:xfrm>
            <a:off x="2908385" y="2968140"/>
            <a:ext cx="5334000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753296" y="6600825"/>
            <a:ext cx="165211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Tw Cen MT" pitchFamily="34" charset="0"/>
              </a:rPr>
              <a:t>Slide by C. Manning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are the ambiguities?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2" cstate="print"/>
          <a:srcRect l="3922" t="23517" r="2333" b="4759"/>
          <a:stretch>
            <a:fillRect/>
          </a:stretch>
        </p:blipFill>
        <p:spPr bwMode="auto">
          <a:xfrm>
            <a:off x="1794640" y="1312661"/>
            <a:ext cx="8610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330841" y="6611780"/>
            <a:ext cx="165211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Tw Cen MT" pitchFamily="34" charset="0"/>
              </a:rPr>
              <a:t>Slide by C. Manning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Newspaper Headlines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Minister Accused Of Having 8 Wives In Jail</a:t>
            </a:r>
          </a:p>
          <a:p>
            <a:r>
              <a:rPr lang="en-US" dirty="0"/>
              <a:t>Pope’s baby steps on gays</a:t>
            </a:r>
          </a:p>
          <a:p>
            <a:r>
              <a:rPr lang="en-US" dirty="0"/>
              <a:t>Juvenile Court to Try Shooting Defendant</a:t>
            </a:r>
          </a:p>
          <a:p>
            <a:r>
              <a:rPr lang="en-US" dirty="0"/>
              <a:t>Teacher Strikes Idle Kids</a:t>
            </a:r>
          </a:p>
          <a:p>
            <a:r>
              <a:rPr lang="en-US" dirty="0"/>
              <a:t>China to Orbit Human on Oct. 15</a:t>
            </a:r>
          </a:p>
          <a:p>
            <a:r>
              <a:rPr lang="en-US" dirty="0"/>
              <a:t>Local High School Dropouts Cut in Half</a:t>
            </a:r>
          </a:p>
          <a:p>
            <a:r>
              <a:rPr lang="en-US" dirty="0"/>
              <a:t>Red Tape Holds Up New Bridges</a:t>
            </a:r>
          </a:p>
          <a:p>
            <a:r>
              <a:rPr lang="en-US" dirty="0"/>
              <a:t>Clinton Wins on Budget, but More Lies Ahead</a:t>
            </a:r>
          </a:p>
          <a:p>
            <a:r>
              <a:rPr lang="en-US" dirty="0"/>
              <a:t>Hospitals Are Sued by 7 Foot Doctors</a:t>
            </a:r>
          </a:p>
          <a:p>
            <a:r>
              <a:rPr lang="en-US" dirty="0"/>
              <a:t>Police: Crack Found in Man's Buttocks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 err="1"/>
              <a:t>Coreference</a:t>
            </a:r>
            <a:r>
              <a:rPr lang="en-US" dirty="0"/>
              <a:t>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U: Where is The Green Hornet playing in Mountain View?</a:t>
            </a:r>
          </a:p>
          <a:p>
            <a:pPr>
              <a:buNone/>
            </a:pPr>
            <a:r>
              <a:rPr lang="en-US" dirty="0"/>
              <a:t>S: The Green Hornet is playing at the Century 16 theater.</a:t>
            </a:r>
          </a:p>
          <a:p>
            <a:pPr>
              <a:buNone/>
            </a:pPr>
            <a:r>
              <a:rPr lang="en-US" dirty="0"/>
              <a:t>U: When is it playing there?</a:t>
            </a:r>
          </a:p>
          <a:p>
            <a:pPr>
              <a:buNone/>
            </a:pPr>
            <a:r>
              <a:rPr lang="en-US" dirty="0"/>
              <a:t>S: It’s playing at 2pm, 5pm, and 8pm.</a:t>
            </a:r>
          </a:p>
          <a:p>
            <a:pPr>
              <a:buNone/>
            </a:pPr>
            <a:r>
              <a:rPr lang="en-US" dirty="0"/>
              <a:t>U: I’d like 1 adult and 2 children for the first show.</a:t>
            </a:r>
            <a:br>
              <a:rPr lang="en-US" dirty="0"/>
            </a:br>
            <a:r>
              <a:rPr lang="en-US" dirty="0"/>
              <a:t>How much would that cost?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Knowledge sources:</a:t>
            </a:r>
          </a:p>
          <a:p>
            <a:pPr lvl="1"/>
            <a:r>
              <a:rPr lang="en-US" dirty="0"/>
              <a:t>Domain knowledge</a:t>
            </a:r>
          </a:p>
          <a:p>
            <a:pPr lvl="1"/>
            <a:r>
              <a:rPr lang="en-US" dirty="0"/>
              <a:t>Discourse knowledge</a:t>
            </a:r>
          </a:p>
          <a:p>
            <a:pPr lvl="1"/>
            <a:r>
              <a:rPr lang="en-US" dirty="0"/>
              <a:t>World knowledge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401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Hidden Structure of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Going beneath the surface…</a:t>
            </a:r>
          </a:p>
          <a:p>
            <a:pPr lvl="1"/>
            <a:r>
              <a:rPr lang="en-US" dirty="0"/>
              <a:t>Not just string processing</a:t>
            </a:r>
          </a:p>
          <a:p>
            <a:pPr lvl="1"/>
            <a:r>
              <a:rPr lang="en-US" dirty="0"/>
              <a:t>Not just keyword matching in a search engine</a:t>
            </a:r>
          </a:p>
          <a:p>
            <a:pPr lvl="2"/>
            <a:r>
              <a:rPr lang="en-US" dirty="0"/>
              <a:t>Search Google on “tennis racquet” and “tennis racquets” or “laptop” and “notebook” and the results are quite different …</a:t>
            </a:r>
            <a:br>
              <a:rPr lang="en-US" dirty="0"/>
            </a:br>
            <a:r>
              <a:rPr lang="en-US" dirty="0"/>
              <a:t>though these days Google does lots of subtle stuff beyond keyword matching itself</a:t>
            </a:r>
          </a:p>
          <a:p>
            <a:pPr lvl="1"/>
            <a:r>
              <a:rPr lang="en-US" dirty="0"/>
              <a:t>Not just converting a sound stream to a string of words</a:t>
            </a:r>
          </a:p>
          <a:p>
            <a:pPr lvl="2"/>
            <a:r>
              <a:rPr lang="en-US" dirty="0"/>
              <a:t>Like Nuance/IBM/Dragon/Philips speech recognition</a:t>
            </a:r>
          </a:p>
          <a:p>
            <a:r>
              <a:rPr lang="en-US" dirty="0"/>
              <a:t>To recover and manipulate at least </a:t>
            </a:r>
            <a:r>
              <a:rPr lang="en-US" i="1" dirty="0"/>
              <a:t>some </a:t>
            </a:r>
            <a:r>
              <a:rPr lang="en-US" dirty="0"/>
              <a:t>aspects of language structure and meaning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Deep Learning for NLP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Achieving goals of NLP by using representation learning and deep learning to build end-to-end systems</a:t>
            </a:r>
          </a:p>
        </p:txBody>
      </p:sp>
    </p:spTree>
    <p:extLst>
      <p:ext uri="{BB962C8B-B14F-4D97-AF65-F5344CB8AC3E}">
        <p14:creationId xmlns:p14="http://schemas.microsoft.com/office/powerpoint/2010/main" val="15823161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Continuous representation of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1" y="1239915"/>
            <a:ext cx="7772400" cy="172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Learning vectors in large dimensional space that represents all aspects of word meaning</a:t>
            </a:r>
          </a:p>
          <a:p>
            <a:r>
              <a:rPr lang="en-US" dirty="0">
                <a:hlinkClick r:id="rId2"/>
              </a:rPr>
              <a:t>Word </a:t>
            </a:r>
            <a:r>
              <a:rPr lang="en-US" dirty="0" err="1">
                <a:hlinkClick r:id="rId2"/>
              </a:rPr>
              <a:t>embeddings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0" y="2315255"/>
            <a:ext cx="61976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149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Word Similarities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Nearest word to ‘rana’: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farfalla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tartaruga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delfino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zampa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scimmia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723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Entails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Words are made of morphemes:</a:t>
            </a:r>
          </a:p>
          <a:p>
            <a:pPr marL="457200" lvl="1" indent="0">
              <a:buNone/>
            </a:pPr>
            <a:r>
              <a:rPr lang="en-US" dirty="0"/>
              <a:t>Prefix stem suffix</a:t>
            </a:r>
          </a:p>
          <a:p>
            <a:pPr marL="457200" lvl="1" indent="0">
              <a:buNone/>
            </a:pPr>
            <a:r>
              <a:rPr lang="en-US" dirty="0"/>
              <a:t>un  interest </a:t>
            </a:r>
            <a:r>
              <a:rPr lang="en-US" dirty="0" err="1"/>
              <a:t>ed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DL:</a:t>
            </a:r>
          </a:p>
          <a:p>
            <a:pPr lvl="1"/>
            <a:r>
              <a:rPr lang="en-US" dirty="0"/>
              <a:t>Every morpheme is a vector</a:t>
            </a:r>
          </a:p>
          <a:p>
            <a:pPr lvl="1"/>
            <a:r>
              <a:rPr lang="en-US" dirty="0"/>
              <a:t>A NN combines vectors</a:t>
            </a:r>
          </a:p>
          <a:p>
            <a:pPr lvl="1"/>
            <a:r>
              <a:rPr lang="en-US" dirty="0"/>
              <a:t>Luong et al.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05" y="3352190"/>
            <a:ext cx="3423785" cy="28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051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Parsing for Sentence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Dependency Parser can determine grammatical structure of sentences</a:t>
            </a:r>
          </a:p>
          <a:p>
            <a:r>
              <a:rPr lang="en-US" dirty="0"/>
              <a:t>Useful for interpretation and relation extraction</a:t>
            </a:r>
          </a:p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demo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56" y="3736240"/>
            <a:ext cx="9144000" cy="15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188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Question Answering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80371" y="1263621"/>
            <a:ext cx="8225965" cy="1267365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effectLst/>
              </a:rPr>
              <a:t>Traditional: A lot of feature engineering to capture world and other knowledge, e.g., regular expressions, </a:t>
            </a:r>
            <a:r>
              <a:rPr lang="en-US" sz="2400" dirty="0" err="1">
                <a:effectLst/>
              </a:rPr>
              <a:t>Berant</a:t>
            </a:r>
            <a:r>
              <a:rPr lang="en-US" sz="2400" dirty="0">
                <a:effectLst/>
              </a:rPr>
              <a:t> et al. (2014)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48" y="2530986"/>
            <a:ext cx="5277079" cy="3929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3337" y="2582692"/>
            <a:ext cx="4060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kumimoji="1" lang="en-US" sz="2000" dirty="0">
                <a:latin typeface="Calibri" pitchFamily="34" charset="0"/>
              </a:rPr>
              <a:t>Deep Learning: embeddings represent words, a Recurrent Neural Network extracts entities and their relations and output module extracts the answer.</a:t>
            </a:r>
            <a:br>
              <a:rPr kumimoji="1" lang="en-US" sz="2000" dirty="0">
                <a:latin typeface="Calibri" pitchFamily="34" charset="0"/>
              </a:rPr>
            </a:br>
            <a:r>
              <a:rPr kumimoji="1" lang="en-US" sz="2000" dirty="0" err="1">
                <a:latin typeface="Calibri" pitchFamily="34" charset="0"/>
              </a:rPr>
              <a:t>Madotto</a:t>
            </a:r>
            <a:r>
              <a:rPr kumimoji="1" lang="en-US" sz="2000" dirty="0">
                <a:latin typeface="Calibri" pitchFamily="34" charset="0"/>
              </a:rPr>
              <a:t>, Attardi. 2017. Question Dependent Recurrent Entity Network for QA</a:t>
            </a:r>
          </a:p>
        </p:txBody>
      </p:sp>
    </p:spTree>
    <p:extLst>
      <p:ext uri="{BB962C8B-B14F-4D97-AF65-F5344CB8AC3E}">
        <p14:creationId xmlns:p14="http://schemas.microsoft.com/office/powerpoint/2010/main" val="19124640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/>
          <a:p>
            <a:r>
              <a:rPr lang="en-US" dirty="0"/>
              <a:t>Neural Reasoner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239920"/>
            <a:ext cx="9601200" cy="52942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Next frontier for AI</a:t>
            </a:r>
          </a:p>
          <a:p>
            <a:r>
              <a:rPr lang="en-US" dirty="0"/>
              <a:t>Overcome the dichotomy between</a:t>
            </a:r>
          </a:p>
          <a:p>
            <a:pPr lvl="1"/>
            <a:r>
              <a:rPr lang="en-US" dirty="0"/>
              <a:t>Perceptive Tasks (voice, images): Deep Learning</a:t>
            </a:r>
          </a:p>
          <a:p>
            <a:pPr lvl="1"/>
            <a:r>
              <a:rPr lang="en-US" dirty="0"/>
              <a:t>Inference: rule-based systems, logic</a:t>
            </a:r>
          </a:p>
          <a:p>
            <a:r>
              <a:rPr lang="en-US" dirty="0"/>
              <a:t>Single Neural Network Model for both tasks</a:t>
            </a:r>
          </a:p>
          <a:p>
            <a:r>
              <a:rPr lang="en-US" dirty="0"/>
              <a:t>Learning like children, who do not know neither grammar nor differential equations for:</a:t>
            </a:r>
          </a:p>
          <a:p>
            <a:pPr lvl="1"/>
            <a:r>
              <a:rPr lang="en-US" dirty="0"/>
              <a:t>Learning to speak interacting with adults</a:t>
            </a:r>
          </a:p>
          <a:p>
            <a:pPr lvl="1"/>
            <a:r>
              <a:rPr lang="en-US" dirty="0"/>
              <a:t>Learn a simple model of the physical world starting from perceptual experiences</a:t>
            </a:r>
          </a:p>
        </p:txBody>
      </p:sp>
    </p:spTree>
    <p:extLst>
      <p:ext uri="{BB962C8B-B14F-4D97-AF65-F5344CB8AC3E}">
        <p14:creationId xmlns:p14="http://schemas.microsoft.com/office/powerpoint/2010/main" val="1019162720"/>
      </p:ext>
    </p:extLst>
  </p:cSld>
  <p:clrMapOvr>
    <a:masterClrMapping/>
  </p:clrMapOvr>
</p:sld>
</file>

<file path=ppt/theme/theme1.xml><?xml version="1.0" encoding="utf-8"?>
<a:theme xmlns:a="http://schemas.openxmlformats.org/drawingml/2006/main" name="1_AIIA00">
  <a:themeElements>
    <a:clrScheme name="1_AIIA00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1_AIIA00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IIA00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IA00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IA00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</Template>
  <TotalTime>22580</TotalTime>
  <Words>4688</Words>
  <Application>Microsoft Macintosh PowerPoint</Application>
  <PresentationFormat>Widescreen</PresentationFormat>
  <Paragraphs>807</Paragraphs>
  <Slides>97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12" baseType="lpstr">
      <vt:lpstr>Arial</vt:lpstr>
      <vt:lpstr>Calibri</vt:lpstr>
      <vt:lpstr>Calibri-Bold</vt:lpstr>
      <vt:lpstr>Calibri-Italic</vt:lpstr>
      <vt:lpstr>Cambria Math</vt:lpstr>
      <vt:lpstr>CambriaMath</vt:lpstr>
      <vt:lpstr>Liberation Sans</vt:lpstr>
      <vt:lpstr>Palatino Linotype</vt:lpstr>
      <vt:lpstr>Symbol</vt:lpstr>
      <vt:lpstr>Times New Roman</vt:lpstr>
      <vt:lpstr>Times-Roman</vt:lpstr>
      <vt:lpstr>Tw Cen MT</vt:lpstr>
      <vt:lpstr>Tw Cen MT Condensed</vt:lpstr>
      <vt:lpstr>Wingdings</vt:lpstr>
      <vt:lpstr>1_AIIA00</vt:lpstr>
      <vt:lpstr>Human Language Technologies</vt:lpstr>
      <vt:lpstr>Instructor</vt:lpstr>
      <vt:lpstr>Course Info</vt:lpstr>
      <vt:lpstr>Prerequisites</vt:lpstr>
      <vt:lpstr>What you will learn?</vt:lpstr>
      <vt:lpstr>Books</vt:lpstr>
      <vt:lpstr>Exam</vt:lpstr>
      <vt:lpstr>Previous Year Projects</vt:lpstr>
      <vt:lpstr>Course Overview</vt:lpstr>
      <vt:lpstr>About the Course</vt:lpstr>
      <vt:lpstr>Experimental Approach</vt:lpstr>
      <vt:lpstr>Program</vt:lpstr>
      <vt:lpstr>PowerPoint Presentation</vt:lpstr>
      <vt:lpstr>PowerPoint Presentation</vt:lpstr>
      <vt:lpstr>Motivations</vt:lpstr>
      <vt:lpstr>Structured vs Unstructured Data</vt:lpstr>
      <vt:lpstr>Human Language Technology State of the art</vt:lpstr>
      <vt:lpstr>Early history of NLP: 1950s</vt:lpstr>
      <vt:lpstr>Resurgence</vt:lpstr>
      <vt:lpstr>2001 a space Odyssey: 40 years later</vt:lpstr>
      <vt:lpstr>Speech technology in 2001: the vision</vt:lpstr>
      <vt:lpstr>Speech technology in 2001: the reality</vt:lpstr>
      <vt:lpstr>Speech Assistants: today</vt:lpstr>
      <vt:lpstr>Machine Translation Progress</vt:lpstr>
      <vt:lpstr>I sinonimi di Altavista, Umberto Eco, 2007 </vt:lpstr>
      <vt:lpstr>PowerPoint Presentation</vt:lpstr>
      <vt:lpstr>Recent Breakthroughs</vt:lpstr>
      <vt:lpstr>Recent Breakthroughs</vt:lpstr>
      <vt:lpstr>IBM Project Debater</vt:lpstr>
      <vt:lpstr>Statistical Methods</vt:lpstr>
      <vt:lpstr>Statistical Machine Learning</vt:lpstr>
      <vt:lpstr>PowerPoint Presentation</vt:lpstr>
      <vt:lpstr>Traditional Supervised Machine Learning Approach</vt:lpstr>
      <vt:lpstr>PowerPoint Presentation</vt:lpstr>
      <vt:lpstr>Deep Learning Approach</vt:lpstr>
      <vt:lpstr>Technological Breakthroughs</vt:lpstr>
      <vt:lpstr>ML Exploits Parallelism</vt:lpstr>
      <vt:lpstr>AlphaGo</vt:lpstr>
      <vt:lpstr>How Deep are Deep Neural Networks?</vt:lpstr>
      <vt:lpstr>Training Costs</vt:lpstr>
      <vt:lpstr>Tsunami of Deep Learning on NLP</vt:lpstr>
      <vt:lpstr>Vector Representation of Words</vt:lpstr>
      <vt:lpstr>Neural Machine Translation (NMT)</vt:lpstr>
      <vt:lpstr>NMT with attention</vt:lpstr>
      <vt:lpstr>Machine Translation Quality</vt:lpstr>
      <vt:lpstr>NMT: best success history of Deep Learning</vt:lpstr>
      <vt:lpstr>Progress in 2018</vt:lpstr>
      <vt:lpstr>GPT-2</vt:lpstr>
      <vt:lpstr>SuperGlue: benchmark on 10 NLP tasks</vt:lpstr>
      <vt:lpstr>Training Huge Models</vt:lpstr>
      <vt:lpstr>Language Model Sizes</vt:lpstr>
      <vt:lpstr>Digression</vt:lpstr>
      <vt:lpstr>Data Science vs Artificial Intelligence</vt:lpstr>
      <vt:lpstr>Difference between Data Science, ML and AI</vt:lpstr>
      <vt:lpstr>Human in the Loop</vt:lpstr>
      <vt:lpstr>Text Analytics vs. Text Mining</vt:lpstr>
      <vt:lpstr>Role of Data</vt:lpstr>
      <vt:lpstr>Unreasonable Effectiveness of Data</vt:lpstr>
      <vt:lpstr>Scientific Dispute: is it science?</vt:lpstr>
      <vt:lpstr>Unreasonable Effectivenss of Deep Learning in AI</vt:lpstr>
      <vt:lpstr>HLT in Industry</vt:lpstr>
      <vt:lpstr>HLT in Industry</vt:lpstr>
      <vt:lpstr>Dependency Parsing</vt:lpstr>
      <vt:lpstr>Google</vt:lpstr>
      <vt:lpstr>Apple SIRI</vt:lpstr>
      <vt:lpstr>Google Voice Actions</vt:lpstr>
      <vt:lpstr>Personal Assistants</vt:lpstr>
      <vt:lpstr>Why to study human language?</vt:lpstr>
      <vt:lpstr>PowerPoint Presentation</vt:lpstr>
      <vt:lpstr>Challenge: to teach natural language to computers</vt:lpstr>
      <vt:lpstr>Thirty Million Words</vt:lpstr>
      <vt:lpstr>Language and Intelligence</vt:lpstr>
      <vt:lpstr>Hawkins’ Memory-Prediction Framework</vt:lpstr>
      <vt:lpstr>A Current Challenge for AI</vt:lpstr>
      <vt:lpstr>Knowledge Based Approach</vt:lpstr>
      <vt:lpstr>Machine Learning</vt:lpstr>
      <vt:lpstr>Deep Learning</vt:lpstr>
      <vt:lpstr>Deep Learning for Speech</vt:lpstr>
      <vt:lpstr>Deep Learning for Computer Vision</vt:lpstr>
      <vt:lpstr>Deep Learning for NLP</vt:lpstr>
      <vt:lpstr>Deep Learning Success</vt:lpstr>
      <vt:lpstr>Linguistic Tasks</vt:lpstr>
      <vt:lpstr>Linguistic Applications</vt:lpstr>
      <vt:lpstr>NLP is Difficult</vt:lpstr>
      <vt:lpstr>NLP is hard</vt:lpstr>
      <vt:lpstr>Natural Language Understanding is difficult </vt:lpstr>
      <vt:lpstr>Where are the ambiguities?</vt:lpstr>
      <vt:lpstr>Newspaper Headlines</vt:lpstr>
      <vt:lpstr>Coreference Resolution</vt:lpstr>
      <vt:lpstr>Hidden Structure of Language</vt:lpstr>
      <vt:lpstr>Deep Learning for NLP</vt:lpstr>
      <vt:lpstr>Continuous representation of Words</vt:lpstr>
      <vt:lpstr>Word Similarities</vt:lpstr>
      <vt:lpstr>Entails Morphology</vt:lpstr>
      <vt:lpstr>Parsing for Sentence Structure</vt:lpstr>
      <vt:lpstr>Question Answering</vt:lpstr>
      <vt:lpstr>Neural Reasoner</vt:lpstr>
    </vt:vector>
  </TitlesOfParts>
  <Company>Università di Pisa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Categorization</dc:title>
  <dc:creator>Giuseppe Attardi</dc:creator>
  <cp:lastModifiedBy>Giuseppe Attardi</cp:lastModifiedBy>
  <cp:revision>1053</cp:revision>
  <dcterms:created xsi:type="dcterms:W3CDTF">2004-04-23T19:18:16Z</dcterms:created>
  <dcterms:modified xsi:type="dcterms:W3CDTF">2020-02-17T15:34:01Z</dcterms:modified>
</cp:coreProperties>
</file>