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247" r:id="rId1"/>
  </p:sldMasterIdLst>
  <p:notesMasterIdLst>
    <p:notesMasterId r:id="rId90"/>
  </p:notesMasterIdLst>
  <p:handoutMasterIdLst>
    <p:handoutMasterId r:id="rId91"/>
  </p:handoutMasterIdLst>
  <p:sldIdLst>
    <p:sldId id="256" r:id="rId2"/>
    <p:sldId id="257" r:id="rId3"/>
    <p:sldId id="330" r:id="rId4"/>
    <p:sldId id="331" r:id="rId5"/>
    <p:sldId id="258" r:id="rId6"/>
    <p:sldId id="267" r:id="rId7"/>
    <p:sldId id="335" r:id="rId8"/>
    <p:sldId id="259" r:id="rId9"/>
    <p:sldId id="260" r:id="rId10"/>
    <p:sldId id="262" r:id="rId11"/>
    <p:sldId id="305" r:id="rId12"/>
    <p:sldId id="334" r:id="rId13"/>
    <p:sldId id="306" r:id="rId14"/>
    <p:sldId id="307" r:id="rId15"/>
    <p:sldId id="308" r:id="rId16"/>
    <p:sldId id="309" r:id="rId17"/>
    <p:sldId id="310" r:id="rId18"/>
    <p:sldId id="332" r:id="rId19"/>
    <p:sldId id="352" r:id="rId20"/>
    <p:sldId id="339" r:id="rId21"/>
    <p:sldId id="344" r:id="rId22"/>
    <p:sldId id="343" r:id="rId23"/>
    <p:sldId id="340" r:id="rId24"/>
    <p:sldId id="333" r:id="rId25"/>
    <p:sldId id="338" r:id="rId26"/>
    <p:sldId id="347" r:id="rId27"/>
    <p:sldId id="353" r:id="rId28"/>
    <p:sldId id="348" r:id="rId29"/>
    <p:sldId id="349" r:id="rId30"/>
    <p:sldId id="350" r:id="rId31"/>
    <p:sldId id="351" r:id="rId32"/>
    <p:sldId id="354" r:id="rId33"/>
    <p:sldId id="355" r:id="rId34"/>
    <p:sldId id="345" r:id="rId35"/>
    <p:sldId id="261" r:id="rId36"/>
    <p:sldId id="264" r:id="rId37"/>
    <p:sldId id="265" r:id="rId38"/>
    <p:sldId id="266" r:id="rId39"/>
    <p:sldId id="346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81" r:id="rId52"/>
    <p:sldId id="317" r:id="rId53"/>
    <p:sldId id="318" r:id="rId54"/>
    <p:sldId id="319" r:id="rId55"/>
    <p:sldId id="320" r:id="rId56"/>
    <p:sldId id="288" r:id="rId57"/>
    <p:sldId id="289" r:id="rId58"/>
    <p:sldId id="290" r:id="rId59"/>
    <p:sldId id="311" r:id="rId60"/>
    <p:sldId id="312" r:id="rId61"/>
    <p:sldId id="313" r:id="rId62"/>
    <p:sldId id="314" r:id="rId63"/>
    <p:sldId id="315" r:id="rId64"/>
    <p:sldId id="316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291" r:id="rId75"/>
    <p:sldId id="292" r:id="rId76"/>
    <p:sldId id="293" r:id="rId77"/>
    <p:sldId id="295" r:id="rId78"/>
    <p:sldId id="296" r:id="rId79"/>
    <p:sldId id="298" r:id="rId80"/>
    <p:sldId id="299" r:id="rId81"/>
    <p:sldId id="300" r:id="rId82"/>
    <p:sldId id="301" r:id="rId83"/>
    <p:sldId id="302" r:id="rId84"/>
    <p:sldId id="303" r:id="rId85"/>
    <p:sldId id="304" r:id="rId86"/>
    <p:sldId id="294" r:id="rId87"/>
    <p:sldId id="341" r:id="rId88"/>
    <p:sldId id="337" r:id="rId8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46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FF"/>
    <a:srgbClr val="33CCFF"/>
    <a:srgbClr val="CCFFFF"/>
    <a:srgbClr val="FF00FF"/>
    <a:srgbClr val="FFCCFF"/>
    <a:srgbClr val="CC3399"/>
    <a:srgbClr val="FFCCCC"/>
    <a:srgbClr val="FF96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857" autoAdjust="0"/>
    <p:restoredTop sz="94353" autoAdjust="0"/>
  </p:normalViewPr>
  <p:slideViewPr>
    <p:cSldViewPr snapToGrid="0">
      <p:cViewPr varScale="1">
        <p:scale>
          <a:sx n="96" d="100"/>
          <a:sy n="96" d="100"/>
        </p:scale>
        <p:origin x="168" y="576"/>
      </p:cViewPr>
      <p:guideLst>
        <p:guide orient="horz" pos="2064"/>
        <p:guide pos="46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F86785-AB17-44C9-A56A-209553C21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77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625926D-7516-464D-BC10-B21F18AD4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738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902F433-1006-4025-B95F-EEEF368536BF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0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"/>
            <a:ext cx="19304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30400" y="1447800"/>
            <a:ext cx="10259485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62992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622609" y="1638300"/>
            <a:ext cx="9290719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700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-1"/>
            <a:ext cx="102848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5600" indent="-355600">
              <a:defRPr sz="2400" b="0">
                <a:latin typeface="Calibri" pitchFamily="34" charset="0"/>
              </a:defRPr>
            </a:lvl1pPr>
            <a:lvl2pPr>
              <a:defRPr sz="2200" b="0">
                <a:latin typeface="Calibri" pitchFamily="34" charset="0"/>
              </a:defRPr>
            </a:lvl2pPr>
            <a:lvl3pPr>
              <a:defRPr sz="1800" b="0">
                <a:latin typeface="Calibri" pitchFamily="34" charset="0"/>
              </a:defRPr>
            </a:lvl3pPr>
            <a:lvl4pPr>
              <a:defRPr sz="1600" b="0">
                <a:latin typeface="Calibri" pitchFamily="34" charset="0"/>
              </a:defRPr>
            </a:lvl4pPr>
            <a:lvl5pPr>
              <a:defRPr sz="1400" b="0">
                <a:latin typeface="Calibr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1278321"/>
            <a:ext cx="4826000" cy="5255830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5255829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4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6" y="-1"/>
            <a:ext cx="10170583" cy="7550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48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9100" y="2162631"/>
            <a:ext cx="4826000" cy="4371521"/>
          </a:xfrm>
        </p:spPr>
        <p:txBody>
          <a:bodyPr/>
          <a:lstStyle>
            <a:lvl1pPr>
              <a:defRPr sz="2100" b="0">
                <a:latin typeface="Calibri" pitchFamily="34" charset="0"/>
              </a:defRPr>
            </a:lvl1pPr>
            <a:lvl2pPr>
              <a:defRPr sz="1800" b="0">
                <a:latin typeface="Calibri" pitchFamily="34" charset="0"/>
              </a:defRPr>
            </a:lvl2pPr>
            <a:lvl3pPr>
              <a:defRPr sz="1500" b="0">
                <a:latin typeface="Calibri" pitchFamily="34" charset="0"/>
              </a:defRPr>
            </a:lvl3pPr>
            <a:lvl4pPr>
              <a:defRPr sz="1350" b="0">
                <a:latin typeface="Calibri" pitchFamily="34" charset="0"/>
              </a:defRPr>
            </a:lvl4pPr>
            <a:lvl5pPr>
              <a:defRPr sz="1350" b="0">
                <a:latin typeface="Calibri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334636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574800" y="1334635"/>
            <a:ext cx="4826000" cy="668337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01062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288" y="-1"/>
            <a:ext cx="9899120" cy="7550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4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9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84" y="249238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98626"/>
            <a:ext cx="508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3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EDFBFB"/>
            </a:gs>
            <a:gs pos="7000">
              <a:schemeClr val="bg1">
                <a:lumMod val="65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-7408" y="-2"/>
            <a:ext cx="12199408" cy="755003"/>
          </a:xfrm>
          <a:prstGeom prst="rect">
            <a:avLst/>
          </a:prstGeom>
          <a:gradFill flip="none" rotWithShape="1">
            <a:gsLst>
              <a:gs pos="0">
                <a:srgbClr val="34CC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254000" dist="762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914400" y="6629401"/>
            <a:ext cx="10363200" cy="237968"/>
          </a:xfrm>
          <a:prstGeom prst="rect">
            <a:avLst/>
          </a:prstGeom>
          <a:gradFill rotWithShape="1">
            <a:gsLst>
              <a:gs pos="20000">
                <a:schemeClr val="bg1">
                  <a:lumMod val="75000"/>
                </a:schemeClr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/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-1"/>
            <a:ext cx="10523008" cy="75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239918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lowchart: Manual Input 2"/>
          <p:cNvSpPr/>
          <p:nvPr/>
        </p:nvSpPr>
        <p:spPr bwMode="auto">
          <a:xfrm rot="16200000" flipV="1">
            <a:off x="-2598984" y="3353985"/>
            <a:ext cx="6112368" cy="914400"/>
          </a:xfrm>
          <a:prstGeom prst="flowChartManualInput">
            <a:avLst/>
          </a:prstGeom>
          <a:gradFill>
            <a:gsLst>
              <a:gs pos="1000">
                <a:srgbClr val="34CCCC"/>
              </a:gs>
              <a:gs pos="100000">
                <a:schemeClr val="bg1"/>
              </a:gs>
            </a:gsLst>
            <a:lin ang="0" scaled="1"/>
          </a:gra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6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100" b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1800" b="0">
          <a:solidFill>
            <a:schemeClr val="tx1"/>
          </a:solidFill>
          <a:latin typeface="Calibri" pitchFamily="34" charset="0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0">
          <a:solidFill>
            <a:schemeClr val="tx1"/>
          </a:solidFill>
          <a:latin typeface="Calibri" pitchFamily="34" charset="0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b="0">
          <a:solidFill>
            <a:schemeClr val="tx1"/>
          </a:solidFill>
          <a:latin typeface="Calibri" pitchFamily="34" charset="0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0">
          <a:solidFill>
            <a:schemeClr val="tx1"/>
          </a:solidFill>
          <a:latin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15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utomatic_differenti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Automatic_differentiatio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api_docs/python/tf/funct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neural-networks-3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65BigoMV_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altLang="en-US" sz="5400" dirty="0"/>
              <a:t>Introduction to TensorFlow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solidFill>
                <a:srgbClr val="A50021"/>
              </a:solidFill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  <a:p>
            <a:pPr eaLnBrk="1" hangingPunct="1">
              <a:defRPr/>
            </a:pPr>
            <a:endParaRPr lang="en-US" dirty="0">
              <a:latin typeface="Calibri" charset="0"/>
              <a:ea typeface="+mn-ea"/>
              <a:cs typeface="+mn-cs"/>
            </a:endParaRP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050A6636-665F-4084-90D6-DE0DB6BD0CA4}"/>
              </a:ext>
            </a:extLst>
          </p:cNvPr>
          <p:cNvSpPr txBox="1">
            <a:spLocks/>
          </p:cNvSpPr>
          <p:nvPr/>
        </p:nvSpPr>
        <p:spPr bwMode="auto">
          <a:xfrm>
            <a:off x="5112326" y="4267199"/>
            <a:ext cx="6317673" cy="205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1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/>
              <a:t>Adapted from slides by</a:t>
            </a:r>
          </a:p>
          <a:p>
            <a:r>
              <a:rPr lang="en-US" sz="2800" kern="0" dirty="0"/>
              <a:t>Chip </a:t>
            </a:r>
            <a:r>
              <a:rPr lang="en-US" sz="2800" kern="0" dirty="0" err="1"/>
              <a:t>Huyen</a:t>
            </a:r>
            <a:endParaRPr lang="en-US" sz="2800" kern="0" dirty="0"/>
          </a:p>
          <a:p>
            <a:r>
              <a:rPr lang="en-US" sz="2800" kern="0" dirty="0"/>
              <a:t>CS224N</a:t>
            </a:r>
          </a:p>
          <a:p>
            <a:r>
              <a:rPr lang="en-US" sz="2800" kern="0" dirty="0"/>
              <a:t>Stanford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264B9-5EAB-44FD-8CA0-85BF39D68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09" y="4114800"/>
            <a:ext cx="2172792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45BE-A446-40EC-A51A-CAA4DE9C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E44F-C497-4849-BC9D-5999DD543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799" y="1278321"/>
            <a:ext cx="6268106" cy="52558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tensorflow</a:t>
            </a:r>
            <a:r>
              <a:rPr lang="en-US" dirty="0">
                <a:latin typeface="Consolas" panose="020B0609020204030204" pitchFamily="49" charset="0"/>
              </a:rPr>
              <a:t> as </a:t>
            </a:r>
            <a:r>
              <a:rPr lang="en-US" dirty="0" err="1">
                <a:latin typeface="Consolas" panose="020B0609020204030204" pitchFamily="49" charset="0"/>
              </a:rPr>
              <a:t>tf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tf.add</a:t>
            </a:r>
            <a:r>
              <a:rPr lang="en-US" dirty="0">
                <a:latin typeface="Consolas" panose="020B0609020204030204" pitchFamily="49" charset="0"/>
              </a:rPr>
              <a:t>(3, 5)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print(a)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&gt;&gt; Tensor("Add:0", shape=(), </a:t>
            </a:r>
            <a:r>
              <a:rPr lang="en-US" dirty="0" err="1">
                <a:latin typeface="Consolas" panose="020B0609020204030204" pitchFamily="49" charset="0"/>
              </a:rPr>
              <a:t>dtype</a:t>
            </a:r>
            <a:r>
              <a:rPr lang="en-US" dirty="0">
                <a:latin typeface="Consolas" panose="020B0609020204030204" pitchFamily="49" charset="0"/>
              </a:rPr>
              <a:t>=int32)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(Not 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96C8C-8F23-497F-84B6-E4A937EF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905" y="1239918"/>
            <a:ext cx="2347432" cy="13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11B912-8343-41E6-897F-6789EF87840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800" dirty="0"/>
              <a:t>Automatic Differentiation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D5D1ED8-A15D-4A8B-AB89-40EB8C4CD58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15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FC1A3-6E7E-4D5B-BF53-52AF628BD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F855D-470C-4F8F-866C-6617DED5D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1880244"/>
            <a:ext cx="4826000" cy="18714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def f(x):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sin(x**2)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def df(x):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2*x*cos(x**2)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FF1F9C-90CB-4592-81DC-A62BB6E1005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769100" y="1907139"/>
                <a:ext cx="4826000" cy="18714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cs typeface="Calibri" panose="020F0502020204030204" pitchFamily="34" charset="0"/>
                  </a:rPr>
                  <a:t>Numerically approximate:</a:t>
                </a:r>
              </a:p>
              <a:p>
                <a:pPr marL="0" indent="0">
                  <a:buNone/>
                </a:pPr>
                <a:endParaRPr lang="en-US" dirty="0"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FFF1F9C-90CB-4592-81DC-A62BB6E100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69100" y="1907139"/>
                <a:ext cx="4826000" cy="1871488"/>
              </a:xfrm>
              <a:blipFill>
                <a:blip r:embed="rId2"/>
                <a:stretch>
                  <a:fillRect l="-1515" t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1BE76F-661A-4B24-AC37-0DEE76D60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69100" y="1079143"/>
            <a:ext cx="4826000" cy="668337"/>
          </a:xfrm>
        </p:spPr>
        <p:txBody>
          <a:bodyPr/>
          <a:lstStyle/>
          <a:p>
            <a:r>
              <a:rPr lang="en-US" sz="2400" b="1" dirty="0">
                <a:latin typeface="Consolas" panose="020B0609020204030204" pitchFamily="49" charset="0"/>
              </a:rPr>
              <a:t>Numeric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70147D-E965-4B96-903C-2F540ADC73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4800" y="1052248"/>
            <a:ext cx="4826000" cy="668337"/>
          </a:xfrm>
        </p:spPr>
        <p:txBody>
          <a:bodyPr/>
          <a:lstStyle/>
          <a:p>
            <a:r>
              <a:rPr lang="en-US" sz="2400" b="1" dirty="0"/>
              <a:t>Manual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FFE2683-AB21-4E12-922F-C358556F086B}"/>
              </a:ext>
            </a:extLst>
          </p:cNvPr>
          <p:cNvSpPr txBox="1">
            <a:spLocks/>
          </p:cNvSpPr>
          <p:nvPr/>
        </p:nvSpPr>
        <p:spPr bwMode="auto">
          <a:xfrm>
            <a:off x="1574800" y="4739386"/>
            <a:ext cx="4826000" cy="18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1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350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err="1">
                <a:latin typeface="Consolas" panose="020B0609020204030204" pitchFamily="49" charset="0"/>
              </a:rPr>
              <a:t>syms</a:t>
            </a:r>
            <a:r>
              <a:rPr lang="en-US" kern="0" dirty="0">
                <a:latin typeface="Consolas" panose="020B0609020204030204" pitchFamily="49" charset="0"/>
              </a:rPr>
              <a:t> f(x)</a:t>
            </a:r>
          </a:p>
          <a:p>
            <a:pPr marL="0" indent="0">
              <a:buNone/>
            </a:pPr>
            <a:r>
              <a:rPr lang="en-US" kern="0" dirty="0">
                <a:latin typeface="Consolas" panose="020B0609020204030204" pitchFamily="49" charset="0"/>
              </a:rPr>
              <a:t>f(x) = sin(x^2);</a:t>
            </a:r>
          </a:p>
          <a:p>
            <a:pPr marL="0" indent="0">
              <a:buNone/>
            </a:pPr>
            <a:r>
              <a:rPr lang="en-US" kern="0" dirty="0">
                <a:latin typeface="Consolas" panose="020B0609020204030204" pitchFamily="49" charset="0"/>
              </a:rPr>
              <a:t>df = diff(</a:t>
            </a:r>
            <a:r>
              <a:rPr lang="en-US" kern="0" dirty="0" err="1">
                <a:latin typeface="Consolas" panose="020B0609020204030204" pitchFamily="49" charset="0"/>
              </a:rPr>
              <a:t>f,x</a:t>
            </a:r>
            <a:r>
              <a:rPr lang="en-US" kern="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kern="0" dirty="0">
                <a:latin typeface="Consolas" panose="020B0609020204030204" pitchFamily="49" charset="0"/>
              </a:rPr>
              <a:t>df(2)</a:t>
            </a:r>
          </a:p>
          <a:p>
            <a:pPr marL="0" indent="0">
              <a:buNone/>
            </a:pPr>
            <a:r>
              <a:rPr lang="en-US" kern="0" dirty="0" err="1">
                <a:latin typeface="Consolas" panose="020B0609020204030204" pitchFamily="49" charset="0"/>
              </a:rPr>
              <a:t>ans</a:t>
            </a:r>
            <a:r>
              <a:rPr lang="en-US" kern="0" dirty="0">
                <a:latin typeface="Consolas" panose="020B0609020204030204" pitchFamily="49" charset="0"/>
              </a:rPr>
              <a:t> = 4 * cos(4)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881CDD8-9DA6-4685-ADC5-DB67206EE36C}"/>
              </a:ext>
            </a:extLst>
          </p:cNvPr>
          <p:cNvSpPr txBox="1">
            <a:spLocks/>
          </p:cNvSpPr>
          <p:nvPr/>
        </p:nvSpPr>
        <p:spPr bwMode="auto">
          <a:xfrm>
            <a:off x="1574800" y="3911390"/>
            <a:ext cx="4826000" cy="668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100" b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Symbolic (</a:t>
            </a:r>
            <a:r>
              <a:rPr lang="en-US" sz="2400" b="1" kern="0" dirty="0" err="1"/>
              <a:t>Matlab</a:t>
            </a:r>
            <a:r>
              <a:rPr lang="en-US" sz="2400" b="1" kern="0" dirty="0"/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AC07FF-8D74-4204-BCB5-DE510B777CF5}"/>
              </a:ext>
            </a:extLst>
          </p:cNvPr>
          <p:cNvSpPr txBox="1">
            <a:spLocks/>
          </p:cNvSpPr>
          <p:nvPr/>
        </p:nvSpPr>
        <p:spPr bwMode="auto">
          <a:xfrm>
            <a:off x="6769100" y="4739386"/>
            <a:ext cx="4826000" cy="18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571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1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350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35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>
              <a:cs typeface="Calibri" panose="020F0502020204030204" pitchFamily="34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6BB4339-4F0B-4060-944B-5085BC2D2845}"/>
              </a:ext>
            </a:extLst>
          </p:cNvPr>
          <p:cNvSpPr txBox="1">
            <a:spLocks/>
          </p:cNvSpPr>
          <p:nvPr/>
        </p:nvSpPr>
        <p:spPr bwMode="auto">
          <a:xfrm>
            <a:off x="6769100" y="3911390"/>
            <a:ext cx="4826000" cy="6683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None/>
              <a:defRPr kumimoji="1" sz="2100" b="0">
                <a:solidFill>
                  <a:schemeClr val="bg1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3429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Automatic</a:t>
            </a:r>
          </a:p>
        </p:txBody>
      </p:sp>
    </p:spTree>
    <p:extLst>
      <p:ext uri="{BB962C8B-B14F-4D97-AF65-F5344CB8AC3E}">
        <p14:creationId xmlns:p14="http://schemas.microsoft.com/office/powerpoint/2010/main" val="101374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988F-1C56-4C8D-B2E0-DE4FEC9D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= Symbolic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23CA-BB56-4C27-87CA-27017D890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TensorFlow supports automatic differentiation</a:t>
            </a:r>
          </a:p>
          <a:p>
            <a:r>
              <a:rPr lang="en-US" dirty="0"/>
              <a:t>TF uses </a:t>
            </a:r>
            <a:r>
              <a:rPr lang="en-US" dirty="0">
                <a:hlinkClick r:id="rId2"/>
              </a:rPr>
              <a:t>reverse mode automatic differentiation</a:t>
            </a:r>
            <a:endParaRPr lang="en-US" dirty="0"/>
          </a:p>
          <a:p>
            <a:r>
              <a:rPr lang="en-US" dirty="0"/>
              <a:t>TensorFlow automatically builds the backpropagation graph</a:t>
            </a:r>
          </a:p>
          <a:p>
            <a:r>
              <a:rPr lang="en-US" dirty="0"/>
              <a:t>TensorFlow runtime automatically partitions the graph and distributes the execution on multiple devices.</a:t>
            </a:r>
          </a:p>
          <a:p>
            <a:r>
              <a:rPr lang="en-US" dirty="0"/>
              <a:t>So the gradient computation in TensorFlow will also be distributed to run on multiple devices</a:t>
            </a:r>
          </a:p>
        </p:txBody>
      </p:sp>
    </p:spTree>
    <p:extLst>
      <p:ext uri="{BB962C8B-B14F-4D97-AF65-F5344CB8AC3E}">
        <p14:creationId xmlns:p14="http://schemas.microsoft.com/office/powerpoint/2010/main" val="398310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95A8-601F-4709-ACB8-536DCC53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= Symbolic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A8425-6E6D-47B5-8525-E0156ED67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2162632"/>
            <a:ext cx="4826000" cy="2256968"/>
          </a:xfrm>
        </p:spPr>
        <p:txBody>
          <a:bodyPr/>
          <a:lstStyle/>
          <a:p>
            <a:r>
              <a:rPr lang="en-US" dirty="0"/>
              <a:t>variables hold values and operations compute values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45C7B-D3A4-4F64-A8FE-1A405CF1E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2162632"/>
            <a:ext cx="4826000" cy="2692396"/>
          </a:xfrm>
        </p:spPr>
        <p:txBody>
          <a:bodyPr/>
          <a:lstStyle/>
          <a:p>
            <a:r>
              <a:rPr lang="en-US" dirty="0"/>
              <a:t>Variables represent themselves, with a name and a type</a:t>
            </a:r>
          </a:p>
          <a:p>
            <a:r>
              <a:rPr lang="en-US" dirty="0"/>
              <a:t>Operations build expressions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51CAB-EBD6-49FB-B536-932CB4406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/>
              <a:t>Symbolic Computing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8CDB5A-D655-4DB2-B294-BD8C14180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/>
              <a:t>Programming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046629-BF3B-4D6B-A40F-9688B5438330}"/>
              </a:ext>
            </a:extLst>
          </p:cNvPr>
          <p:cNvGrpSpPr/>
          <p:nvPr/>
        </p:nvGrpSpPr>
        <p:grpSpPr>
          <a:xfrm>
            <a:off x="1752022" y="4789075"/>
            <a:ext cx="1295977" cy="734290"/>
            <a:chOff x="2597149" y="4419600"/>
            <a:chExt cx="1295977" cy="7342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C75898-0A9A-4D85-B88A-72029F8234B7}"/>
                </a:ext>
              </a:extLst>
            </p:cNvPr>
            <p:cNvSpPr/>
            <p:nvPr/>
          </p:nvSpPr>
          <p:spPr bwMode="auto">
            <a:xfrm>
              <a:off x="2597149" y="4710545"/>
              <a:ext cx="1295977" cy="443345"/>
            </a:xfrm>
            <a:prstGeom prst="rect">
              <a:avLst/>
            </a:prstGeom>
            <a:solidFill>
              <a:srgbClr val="33CCFF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9FCE03B3-E7E5-47E6-8A1E-36B3E4E27683}"/>
                </a:ext>
              </a:extLst>
            </p:cNvPr>
            <p:cNvSpPr/>
            <p:nvPr/>
          </p:nvSpPr>
          <p:spPr bwMode="auto">
            <a:xfrm>
              <a:off x="2597150" y="4419600"/>
              <a:ext cx="589395" cy="290946"/>
            </a:xfrm>
            <a:prstGeom prst="round2Same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rPr>
                <a:t>x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F0DE4A-7CEA-4B09-8C59-F932AD2208BF}"/>
              </a:ext>
            </a:extLst>
          </p:cNvPr>
          <p:cNvGrpSpPr/>
          <p:nvPr/>
        </p:nvGrpSpPr>
        <p:grpSpPr>
          <a:xfrm>
            <a:off x="3422360" y="4789075"/>
            <a:ext cx="1295977" cy="734290"/>
            <a:chOff x="4267487" y="4419600"/>
            <a:chExt cx="1295977" cy="73429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7ACC69-22C5-4CA2-A8F3-705433DF3A32}"/>
                </a:ext>
              </a:extLst>
            </p:cNvPr>
            <p:cNvSpPr/>
            <p:nvPr/>
          </p:nvSpPr>
          <p:spPr bwMode="auto">
            <a:xfrm>
              <a:off x="4267487" y="4710545"/>
              <a:ext cx="1295977" cy="443345"/>
            </a:xfrm>
            <a:prstGeom prst="rect">
              <a:avLst/>
            </a:prstGeom>
            <a:solidFill>
              <a:srgbClr val="33CCFF"/>
            </a:solidFill>
            <a:ln w="12700" cap="sq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rPr>
                <a:t>5</a:t>
              </a:r>
            </a:p>
          </p:txBody>
        </p:sp>
        <p:sp>
          <p:nvSpPr>
            <p:cNvPr id="13" name="Rectangle: Top Corners Rounded 12">
              <a:extLst>
                <a:ext uri="{FF2B5EF4-FFF2-40B4-BE49-F238E27FC236}">
                  <a16:creationId xmlns:a16="http://schemas.microsoft.com/office/drawing/2014/main" id="{8C15AFF0-30FD-452C-8859-B85FB1979677}"/>
                </a:ext>
              </a:extLst>
            </p:cNvPr>
            <p:cNvSpPr/>
            <p:nvPr/>
          </p:nvSpPr>
          <p:spPr bwMode="auto">
            <a:xfrm>
              <a:off x="4267488" y="4419600"/>
              <a:ext cx="589395" cy="290946"/>
            </a:xfrm>
            <a:prstGeom prst="round2SameRect">
              <a:avLst/>
            </a:prstGeom>
            <a:solidFill>
              <a:srgbClr val="FFC000"/>
            </a:solidFill>
            <a:ln w="12700" cap="sq" cmpd="sng" algn="ctr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nsolas" panose="020B0609020204030204" pitchFamily="49" charset="0"/>
                </a:rPr>
                <a:t>y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32A753-31A8-4837-9FEC-06DA11FA67AD}"/>
              </a:ext>
            </a:extLst>
          </p:cNvPr>
          <p:cNvSpPr txBox="1"/>
          <p:nvPr/>
        </p:nvSpPr>
        <p:spPr>
          <a:xfrm>
            <a:off x="3141229" y="5101637"/>
            <a:ext cx="18790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C46F14-19D7-4A33-B1A0-DA0B41E902C6}"/>
              </a:ext>
            </a:extLst>
          </p:cNvPr>
          <p:cNvSpPr txBox="1"/>
          <p:nvPr/>
        </p:nvSpPr>
        <p:spPr>
          <a:xfrm>
            <a:off x="4811567" y="5094439"/>
            <a:ext cx="61133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latin typeface="Consolas" panose="020B0609020204030204" pitchFamily="49" charset="0"/>
              </a:rPr>
              <a:t>=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91E5EE-E60F-4BB8-A157-60C55E0FA391}"/>
              </a:ext>
            </a:extLst>
          </p:cNvPr>
          <p:cNvSpPr/>
          <p:nvPr/>
        </p:nvSpPr>
        <p:spPr bwMode="auto">
          <a:xfrm>
            <a:off x="7538028" y="5592889"/>
            <a:ext cx="1411146" cy="728787"/>
          </a:xfrm>
          <a:prstGeom prst="rect">
            <a:avLst/>
          </a:prstGeom>
          <a:solidFill>
            <a:srgbClr val="FF00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Constant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nsolas" panose="020B0609020204030204" pitchFamily="49" charset="0"/>
              </a:rPr>
              <a:t>type: int32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nsolas" panose="020B0609020204030204" pitchFamily="49" charset="0"/>
              </a:rPr>
              <a:t>v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alue: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18BABA-194C-49E4-89F5-A48F434B991F}"/>
              </a:ext>
            </a:extLst>
          </p:cNvPr>
          <p:cNvSpPr/>
          <p:nvPr/>
        </p:nvSpPr>
        <p:spPr bwMode="auto">
          <a:xfrm>
            <a:off x="9435006" y="5592888"/>
            <a:ext cx="1411146" cy="728787"/>
          </a:xfrm>
          <a:prstGeom prst="rect">
            <a:avLst/>
          </a:prstGeom>
          <a:solidFill>
            <a:srgbClr val="FF00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Constant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nsolas" panose="020B0609020204030204" pitchFamily="49" charset="0"/>
              </a:rPr>
              <a:t>type: int32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Consolas" panose="020B0609020204030204" pitchFamily="49" charset="0"/>
              </a:rPr>
              <a:t>v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alue: 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68D99E-0611-4DED-B1BE-6D746B6CFA52}"/>
              </a:ext>
            </a:extLst>
          </p:cNvPr>
          <p:cNvSpPr/>
          <p:nvPr/>
        </p:nvSpPr>
        <p:spPr bwMode="auto">
          <a:xfrm>
            <a:off x="8476527" y="4790967"/>
            <a:ext cx="1411146" cy="472871"/>
          </a:xfrm>
          <a:prstGeom prst="rect">
            <a:avLst/>
          </a:prstGeom>
          <a:solidFill>
            <a:srgbClr val="FF00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Add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nsolas" panose="020B0609020204030204" pitchFamily="49" charset="0"/>
              </a:rPr>
              <a:t>type: int32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75E7EC0-13A2-47E9-ABFF-3DCD868C7F44}"/>
              </a:ext>
            </a:extLst>
          </p:cNvPr>
          <p:cNvCxnSpPr>
            <a:cxnSpLocks/>
          </p:cNvCxnSpPr>
          <p:nvPr/>
        </p:nvCxnSpPr>
        <p:spPr bwMode="auto">
          <a:xfrm flipH="1">
            <a:off x="8575964" y="5289136"/>
            <a:ext cx="249381" cy="30375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48E1B3-C932-4F03-ABF7-FB6572C5D66E}"/>
              </a:ext>
            </a:extLst>
          </p:cNvPr>
          <p:cNvCxnSpPr>
            <a:cxnSpLocks/>
          </p:cNvCxnSpPr>
          <p:nvPr/>
        </p:nvCxnSpPr>
        <p:spPr bwMode="auto">
          <a:xfrm>
            <a:off x="9558835" y="5289136"/>
            <a:ext cx="249381" cy="303752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F5429-193C-4C5F-8203-FC3AE557D34E}"/>
              </a:ext>
            </a:extLst>
          </p:cNvPr>
          <p:cNvSpPr/>
          <p:nvPr/>
        </p:nvSpPr>
        <p:spPr>
          <a:xfrm>
            <a:off x="6794353" y="3342648"/>
            <a:ext cx="48260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tf.constant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(3)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 =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tf.constant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(5)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+ y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Tensor("Add:0", shape=(),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dtype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=int32)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199134B-2494-43E1-A76A-56EFD8561374}"/>
              </a:ext>
            </a:extLst>
          </p:cNvPr>
          <p:cNvSpPr/>
          <p:nvPr/>
        </p:nvSpPr>
        <p:spPr>
          <a:xfrm>
            <a:off x="1549547" y="3370839"/>
            <a:ext cx="48260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= 3</a:t>
            </a:r>
          </a:p>
          <a:p>
            <a:pPr marL="0" lvl="1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 = 5</a:t>
            </a:r>
          </a:p>
          <a:p>
            <a:pPr marL="0" lvl="1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+ y</a:t>
            </a:r>
          </a:p>
          <a:p>
            <a:pPr marL="0" lvl="1">
              <a:buNone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8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6CED3496-6EC1-48B8-B917-31FC99CBBA2B}"/>
              </a:ext>
            </a:extLst>
          </p:cNvPr>
          <p:cNvSpPr/>
          <p:nvPr/>
        </p:nvSpPr>
        <p:spPr bwMode="auto">
          <a:xfrm>
            <a:off x="5098473" y="4074454"/>
            <a:ext cx="1604240" cy="668337"/>
          </a:xfrm>
          <a:prstGeom prst="wedgeRoundRectCallout">
            <a:avLst>
              <a:gd name="adj1" fmla="val 77360"/>
              <a:gd name="adj2" fmla="val -47368"/>
              <a:gd name="adj3" fmla="val 16667"/>
            </a:avLst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Overloaded + operator</a:t>
            </a:r>
          </a:p>
        </p:txBody>
      </p:sp>
    </p:spTree>
    <p:extLst>
      <p:ext uri="{BB962C8B-B14F-4D97-AF65-F5344CB8AC3E}">
        <p14:creationId xmlns:p14="http://schemas.microsoft.com/office/powerpoint/2010/main" val="70804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356C9A-12D6-424F-AD2C-774EC5BC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6E9610C-39AA-448B-9F46-039ED051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Tensor object represents a partially defined computation that will eventually produce a value</a:t>
            </a:r>
          </a:p>
          <a:p>
            <a:r>
              <a:rPr lang="en-US" dirty="0"/>
              <a:t>Types of tensors:</a:t>
            </a:r>
          </a:p>
          <a:p>
            <a:pPr lvl="1"/>
            <a:r>
              <a:rPr lang="en-US" dirty="0" err="1"/>
              <a:t>tf.Variable</a:t>
            </a:r>
            <a:endParaRPr lang="en-US" dirty="0"/>
          </a:p>
          <a:p>
            <a:pPr lvl="1"/>
            <a:r>
              <a:rPr lang="en-US" dirty="0" err="1"/>
              <a:t>tf.constant</a:t>
            </a:r>
            <a:endParaRPr lang="en-US" dirty="0"/>
          </a:p>
          <a:p>
            <a:pPr lvl="1"/>
            <a:r>
              <a:rPr lang="en-US" dirty="0" err="1"/>
              <a:t>tf.SparseTensor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101327-A50F-4090-8219-7B48A1FFAA6F}"/>
              </a:ext>
            </a:extLst>
          </p:cNvPr>
          <p:cNvSpPr/>
          <p:nvPr/>
        </p:nvSpPr>
        <p:spPr>
          <a:xfrm>
            <a:off x="1717027" y="4523552"/>
            <a:ext cx="6809135" cy="15696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&gt;&gt;&gt; 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constant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(10)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&gt;&gt;&gt; b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constant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(7)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&gt;&gt;&gt;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&lt;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tf.Tensor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: id=2, shape=(),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dtype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=int32,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=10&gt;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&gt;&gt;&gt; (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a+b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).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</a:p>
          <a:p>
            <a:pPr marL="0" lvl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79176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C297-AAD1-45A5-B185-FB489B4C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4256-801B-4838-AFE6-83BE9E121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Expressions can be </a:t>
            </a:r>
            <a:r>
              <a:rPr lang="en-US" dirty="0">
                <a:solidFill>
                  <a:srgbClr val="C00000"/>
                </a:solidFill>
              </a:rPr>
              <a:t>transformed</a:t>
            </a:r>
            <a:r>
              <a:rPr lang="en-US" dirty="0"/>
              <a:t>, before being evaluated</a:t>
            </a:r>
          </a:p>
          <a:p>
            <a:r>
              <a:rPr lang="en-US" dirty="0"/>
              <a:t>In particular </a:t>
            </a:r>
            <a:r>
              <a:rPr lang="en-US" dirty="0">
                <a:solidFill>
                  <a:srgbClr val="C00000"/>
                </a:solidFill>
              </a:rPr>
              <a:t>symbolic differentiation</a:t>
            </a:r>
            <a:r>
              <a:rPr lang="en-US" dirty="0"/>
              <a:t> can be computed</a:t>
            </a:r>
          </a:p>
          <a:p>
            <a:r>
              <a:rPr lang="en-US" dirty="0"/>
              <a:t>TensorFlow applies differentiation rules for known functions or composition thereof by applying the chain rule</a:t>
            </a:r>
          </a:p>
        </p:txBody>
      </p:sp>
    </p:spTree>
    <p:extLst>
      <p:ext uri="{BB962C8B-B14F-4D97-AF65-F5344CB8AC3E}">
        <p14:creationId xmlns:p14="http://schemas.microsoft.com/office/powerpoint/2010/main" val="119225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7FB5-D4BA-4E07-91B3-80EA2B4C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US" dirty="0">
                <a:hlinkClick r:id="rId2"/>
              </a:rPr>
              <a:t>Automatic Differentiation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3467-AE03-4169-AD45-7D793D8E8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6511636" cy="5294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 this code: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That involves the expression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+mj-lt"/>
              </a:rPr>
              <a:t>cos(</a:t>
            </a:r>
            <a:r>
              <a:rPr lang="en-US" i="1" dirty="0">
                <a:latin typeface="+mj-lt"/>
              </a:rPr>
              <a:t>x</a:t>
            </a:r>
            <a:r>
              <a:rPr lang="en-US" dirty="0">
                <a:latin typeface="+mj-lt"/>
              </a:rPr>
              <a:t>)</a:t>
            </a:r>
            <a:endParaRPr lang="en-US" baseline="30000" dirty="0">
              <a:latin typeface="+mj-lt"/>
            </a:endParaRPr>
          </a:p>
          <a:p>
            <a:pPr marL="0" indent="0">
              <a:buNone/>
            </a:pPr>
            <a:r>
              <a:rPr lang="en-US" dirty="0"/>
              <a:t>The derivative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i="1" dirty="0">
                <a:latin typeface="+mj-lt"/>
              </a:rPr>
              <a:t>x</a:t>
            </a:r>
            <a:r>
              <a:rPr lang="en-US" dirty="0"/>
              <a:t> is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latin typeface="+mj-lt"/>
                <a:sym typeface="Symbol" panose="05050102010706020507" pitchFamily="18" charset="2"/>
              </a:rPr>
              <a:t></a:t>
            </a:r>
            <a:r>
              <a:rPr lang="en-US" dirty="0">
                <a:latin typeface="+mj-lt"/>
              </a:rPr>
              <a:t>sin(</a:t>
            </a:r>
            <a:r>
              <a:rPr lang="en-US" i="1" dirty="0">
                <a:latin typeface="+mj-lt"/>
              </a:rPr>
              <a:t>x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The graph on the right contains both expressions</a:t>
            </a:r>
          </a:p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The derivative was automatically computed by TensorFlow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23CADC-CC54-4E25-BA83-17F877871C3C}"/>
              </a:ext>
            </a:extLst>
          </p:cNvPr>
          <p:cNvSpPr/>
          <p:nvPr/>
        </p:nvSpPr>
        <p:spPr>
          <a:xfrm>
            <a:off x="1676400" y="1808156"/>
            <a:ext cx="6059631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 = </a:t>
            </a:r>
            <a:r>
              <a:rPr lang="en-US" dirty="0" err="1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tf.Variable</a:t>
            </a:r>
            <a:r>
              <a:rPr lang="en-US" dirty="0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(3.0)</a:t>
            </a:r>
          </a:p>
          <a:p>
            <a:r>
              <a:rPr lang="en-US" dirty="0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y = </a:t>
            </a:r>
            <a:r>
              <a:rPr lang="en-US" dirty="0" err="1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tf.cos</a:t>
            </a:r>
            <a:r>
              <a:rPr lang="en-US" dirty="0">
                <a:solidFill>
                  <a:srgbClr val="2427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(x)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828C90-4DB9-4027-B225-74480B215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5457" y="916071"/>
            <a:ext cx="3443554" cy="561808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8B368A-C841-4F5C-89F1-BDED33D3C848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5855" y="3851565"/>
            <a:ext cx="4696690" cy="734290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5C0548A-FE08-4244-876A-74FBEB98073C}"/>
              </a:ext>
            </a:extLst>
          </p:cNvPr>
          <p:cNvCxnSpPr>
            <a:cxnSpLocks/>
          </p:cNvCxnSpPr>
          <p:nvPr/>
        </p:nvCxnSpPr>
        <p:spPr bwMode="auto">
          <a:xfrm flipV="1">
            <a:off x="4585855" y="3322497"/>
            <a:ext cx="3893127" cy="402615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19486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495B-7C8F-41AE-B8DE-C0C0AFD9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US" dirty="0"/>
              <a:t>Obtaining the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71F6-0B13-4491-8FE9-A727AC83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GradientTape</a:t>
            </a:r>
            <a:r>
              <a:rPr lang="en-US" dirty="0">
                <a:effectLst/>
              </a:rPr>
              <a:t> allows us to track TensorFlow computations and calculate gradients </a:t>
            </a:r>
            <a:r>
              <a:rPr lang="en-US" dirty="0" err="1">
                <a:effectLst/>
              </a:rPr>
              <a:t>w.r.t.</a:t>
            </a:r>
            <a:r>
              <a:rPr lang="en-US" dirty="0">
                <a:effectLst/>
              </a:rPr>
              <a:t> some given variables.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Here is how to define the derivative of </a:t>
            </a:r>
            <a:r>
              <a:rPr lang="en-US" sz="2000" dirty="0">
                <a:effectLst/>
                <a:latin typeface="Consolas" panose="020B0609020204030204" pitchFamily="49" charset="0"/>
              </a:rPr>
              <a:t>square()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C4994-C224-4B9D-9C6A-47CCE0F12104}"/>
              </a:ext>
            </a:extLst>
          </p:cNvPr>
          <p:cNvSpPr/>
          <p:nvPr/>
        </p:nvSpPr>
        <p:spPr>
          <a:xfrm>
            <a:off x="2105891" y="3033677"/>
            <a:ext cx="7661564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square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multiply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 grad(x):</a:t>
            </a: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with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tf.GradientTape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as t: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gradient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square(x), 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square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).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x^2 = 9.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).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</a:t>
            </a: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2 * x = 6.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69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495B-7C8F-41AE-B8DE-C0C0AFD93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US" dirty="0"/>
              <a:t>Obtaining the Gradients (TF 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71F6-0B13-4491-8FE9-A727AC838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</a:t>
            </a:r>
            <a:r>
              <a:rPr lang="en-US" dirty="0" err="1">
                <a:effectLst/>
              </a:rPr>
              <a:t>tfe.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gradients_function</a:t>
            </a:r>
            <a:r>
              <a:rPr lang="en-US" dirty="0">
                <a:effectLst/>
              </a:rPr>
              <a:t> takes a Python function and returns all its partial derivatives with respect  to its inputs.</a:t>
            </a:r>
          </a:p>
          <a:p>
            <a:pPr marL="0" indent="0">
              <a:buNone/>
            </a:pPr>
            <a:r>
              <a:rPr lang="en-US" dirty="0">
                <a:effectLst/>
              </a:rPr>
              <a:t>Here is the derivative of </a:t>
            </a:r>
            <a:r>
              <a:rPr lang="en-US" sz="2000" dirty="0">
                <a:effectLst/>
                <a:latin typeface="Consolas" panose="020B0609020204030204" pitchFamily="49" charset="0"/>
              </a:rPr>
              <a:t>square()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C4994-C224-4B9D-9C6A-47CCE0F12104}"/>
              </a:ext>
            </a:extLst>
          </p:cNvPr>
          <p:cNvSpPr/>
          <p:nvPr/>
        </p:nvSpPr>
        <p:spPr>
          <a:xfrm>
            <a:off x="2105891" y="3033677"/>
            <a:ext cx="7661564" cy="258532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tfe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tf.contrib.eager</a:t>
            </a:r>
            <a:endParaRPr lang="en-US" sz="1800" dirty="0">
              <a:solidFill>
                <a:srgbClr val="000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endParaRPr lang="en-US" sz="1800" dirty="0">
              <a:solidFill>
                <a:srgbClr val="0000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square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multiply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 =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tfe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gradients_function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square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square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).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x^2 = 9.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3.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).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numpy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</a:t>
            </a: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2 * x = 6.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3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B376-927D-4A2A-BF5D-B6CE520B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54967-7F6A-4ED6-B0C5-C0021F136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4765343" cy="5294235"/>
          </a:xfrm>
        </p:spPr>
        <p:txBody>
          <a:bodyPr/>
          <a:lstStyle/>
          <a:p>
            <a:r>
              <a:rPr lang="en-US" dirty="0"/>
              <a:t>Machine Learning Framework</a:t>
            </a:r>
          </a:p>
          <a:p>
            <a:r>
              <a:rPr lang="en-US" dirty="0"/>
              <a:t>Most popular among the Open Source ML libraries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94311-9B34-452A-A324-E1346BB3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385" y="2561457"/>
            <a:ext cx="6162151" cy="375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23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C497-7DCD-4314-A5DF-B78F96F5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US" dirty="0"/>
              <a:t>Reverse Accumulation Auto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6C15-44B1-4F9D-9EE4-18E7002499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110343"/>
                <a:ext cx="5599611" cy="542381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den>
                          </m:f>
                          <m:f>
                            <m:fPr>
                              <m:ctrlP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num>
                            <m:den>
                              <m:r>
                                <a:rPr lang="en-US" i="1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Reverse mode differentiation from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e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down gives us the derivative of </a:t>
                </a:r>
                <a:r>
                  <a:rPr lang="en-US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e</a:t>
                </a: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with respect to every input in one graph traversal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Forward-mode differentiation would require multiple traversals.</a:t>
                </a:r>
              </a:p>
              <a:p>
                <a:pPr marL="0" indent="0">
                  <a:buNone/>
                </a:pPr>
                <a:endParaRPr 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Backpropagation is just an application of the chain rule!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5C6C15-44B1-4F9D-9EE4-18E700249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110343"/>
                <a:ext cx="5599611" cy="5423811"/>
              </a:xfrm>
              <a:blipFill>
                <a:blip r:embed="rId2"/>
                <a:stretch>
                  <a:fillRect l="-1741" r="-979" b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http://colah.github.io/posts/2015-08-Backprop/img/tree-def.png">
            <a:extLst>
              <a:ext uri="{FF2B5EF4-FFF2-40B4-BE49-F238E27FC236}">
                <a16:creationId xmlns:a16="http://schemas.microsoft.com/office/drawing/2014/main" id="{75F1CEAB-56A8-47A0-B4ED-BD81037F9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95" y="947032"/>
            <a:ext cx="4421550" cy="25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D2C9F7-890D-483E-AC78-53FC0E706CEB}"/>
              </a:ext>
            </a:extLst>
          </p:cNvPr>
          <p:cNvSpPr/>
          <p:nvPr/>
        </p:nvSpPr>
        <p:spPr>
          <a:xfrm>
            <a:off x="1570630" y="6560279"/>
            <a:ext cx="4191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http://colah.github.io/posts/2015-08-Backprop/</a:t>
            </a:r>
          </a:p>
        </p:txBody>
      </p:sp>
      <p:pic>
        <p:nvPicPr>
          <p:cNvPr id="3086" name="Picture 14" descr="http://colah.github.io/posts/2015-08-Backprop/img/tree-eval-derivs.png">
            <a:extLst>
              <a:ext uri="{FF2B5EF4-FFF2-40B4-BE49-F238E27FC236}">
                <a16:creationId xmlns:a16="http://schemas.microsoft.com/office/drawing/2014/main" id="{0834CA96-7ADB-4651-8E9D-30A9F414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95" y="4012707"/>
            <a:ext cx="4421550" cy="24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85998A5-846A-49FA-97BD-4B752D633536}"/>
              </a:ext>
            </a:extLst>
          </p:cNvPr>
          <p:cNvSpPr/>
          <p:nvPr/>
        </p:nvSpPr>
        <p:spPr bwMode="auto">
          <a:xfrm>
            <a:off x="3726874" y="2170475"/>
            <a:ext cx="3869722" cy="281780"/>
          </a:xfrm>
          <a:prstGeom prst="wedgeRoundRectCallout">
            <a:avLst>
              <a:gd name="adj1" fmla="val -1851"/>
              <a:gd name="adj2" fmla="val -11266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traverses the chain rule from outside to inside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86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D1EB-5BA8-4DEA-A302-265B8A99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 providing Interface for Backpropagation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EB52C-AFF8-4F8B-B899-F0BF3E8D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2" y="1027866"/>
            <a:ext cx="9781309" cy="538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84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9150-139C-45EA-B356-F91BDC44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forward/backward 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D5EFAC-A3AB-4C1E-8BF8-5CDF3CE7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5" y="1411355"/>
            <a:ext cx="10640290" cy="4497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E8668B-D058-401C-A436-5686AA57CEB2}"/>
                  </a:ext>
                </a:extLst>
              </p:cNvPr>
              <p:cNvSpPr txBox="1"/>
              <p:nvPr/>
            </p:nvSpPr>
            <p:spPr>
              <a:xfrm>
                <a:off x="9696246" y="3562953"/>
                <a:ext cx="348300" cy="58522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E8668B-D058-401C-A436-5686AA57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246" y="3562953"/>
                <a:ext cx="348300" cy="585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0DA666-7116-4A94-ADFD-B157545B94A0}"/>
                  </a:ext>
                </a:extLst>
              </p:cNvPr>
              <p:cNvSpPr txBox="1"/>
              <p:nvPr/>
            </p:nvSpPr>
            <p:spPr>
              <a:xfrm>
                <a:off x="6677890" y="5779680"/>
                <a:ext cx="348300" cy="58522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0DA666-7116-4A94-ADFD-B157545B9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890" y="5779680"/>
                <a:ext cx="348300" cy="585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85BBDD-E409-475A-8519-A1329E1DC8C9}"/>
              </a:ext>
            </a:extLst>
          </p:cNvPr>
          <p:cNvCxnSpPr/>
          <p:nvPr/>
        </p:nvCxnSpPr>
        <p:spPr bwMode="auto">
          <a:xfrm flipV="1">
            <a:off x="7056966" y="5583382"/>
            <a:ext cx="438343" cy="196298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B21F70-FE11-49F9-8CAA-A7EDF6F970D6}"/>
              </a:ext>
            </a:extLst>
          </p:cNvPr>
          <p:cNvCxnSpPr>
            <a:cxnSpLocks/>
          </p:cNvCxnSpPr>
          <p:nvPr/>
        </p:nvCxnSpPr>
        <p:spPr bwMode="auto">
          <a:xfrm flipH="1">
            <a:off x="7933652" y="3855565"/>
            <a:ext cx="1762594" cy="253384"/>
          </a:xfrm>
          <a:prstGeom prst="straightConnector1">
            <a:avLst/>
          </a:prstGeom>
          <a:solidFill>
            <a:schemeClr val="accent1"/>
          </a:solidFill>
          <a:ln w="381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11352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56C-2FA2-45B5-A882-7580A78AD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28CE6-27A7-49EF-95D3-4E4924D9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Code from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tensorflow</a:t>
            </a:r>
            <a:r>
              <a:rPr lang="en-US" dirty="0"/>
              <a:t>/</a:t>
            </a:r>
            <a:r>
              <a:rPr lang="en-US" dirty="0" err="1"/>
              <a:t>tensorflow</a:t>
            </a:r>
            <a:r>
              <a:rPr lang="en-US" dirty="0"/>
              <a:t>/blob/master/</a:t>
            </a:r>
            <a:r>
              <a:rPr lang="en-US" dirty="0" err="1"/>
              <a:t>tensorflow</a:t>
            </a:r>
            <a:r>
              <a:rPr lang="en-US" dirty="0"/>
              <a:t>/python/ops/</a:t>
            </a:r>
            <a:r>
              <a:rPr lang="en-US" dirty="0" err="1"/>
              <a:t>math_grad.py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@</a:t>
            </a:r>
            <a:r>
              <a:rPr lang="en-US" sz="2000" dirty="0" err="1">
                <a:latin typeface="Consolas" panose="020B0609020204030204" pitchFamily="49" charset="0"/>
              </a:rPr>
              <a:t>ops.RegisterGradient</a:t>
            </a:r>
            <a:r>
              <a:rPr lang="en-US" sz="2000" dirty="0">
                <a:latin typeface="Consolas" panose="020B0609020204030204" pitchFamily="49" charset="0"/>
              </a:rPr>
              <a:t>("Cos")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def _</a:t>
            </a:r>
            <a:r>
              <a:rPr lang="en-US" sz="2000" dirty="0" err="1">
                <a:latin typeface="Consolas" panose="020B0609020204030204" pitchFamily="49" charset="0"/>
              </a:rPr>
              <a:t>CosGrad</a:t>
            </a:r>
            <a:r>
              <a:rPr lang="en-US" sz="2000" dirty="0">
                <a:latin typeface="Consolas" panose="020B0609020204030204" pitchFamily="49" charset="0"/>
              </a:rPr>
              <a:t>(op, grad):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"""Returns grad * -sin(x)."""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x = </a:t>
            </a:r>
            <a:r>
              <a:rPr lang="en-US" sz="2000" dirty="0" err="1">
                <a:latin typeface="Consolas" panose="020B0609020204030204" pitchFamily="49" charset="0"/>
              </a:rPr>
              <a:t>op.inputs</a:t>
            </a:r>
            <a:r>
              <a:rPr lang="en-US" sz="2000" dirty="0">
                <a:latin typeface="Consolas" panose="020B0609020204030204" pitchFamily="49" charset="0"/>
              </a:rPr>
              <a:t>[0]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with </a:t>
            </a:r>
            <a:r>
              <a:rPr lang="en-US" sz="2000" dirty="0" err="1">
                <a:latin typeface="Consolas" panose="020B0609020204030204" pitchFamily="49" charset="0"/>
              </a:rPr>
              <a:t>ops.control_dependencies</a:t>
            </a:r>
            <a:r>
              <a:rPr lang="en-US" sz="2000" dirty="0">
                <a:latin typeface="Consolas" panose="020B0609020204030204" pitchFamily="49" charset="0"/>
              </a:rPr>
              <a:t>([grad]):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x = </a:t>
            </a:r>
            <a:r>
              <a:rPr lang="en-US" sz="2000" dirty="0" err="1">
                <a:latin typeface="Consolas" panose="020B0609020204030204" pitchFamily="49" charset="0"/>
              </a:rPr>
              <a:t>math_ops.conj</a:t>
            </a:r>
            <a:r>
              <a:rPr lang="en-US" sz="2000" dirty="0">
                <a:latin typeface="Consolas" panose="020B0609020204030204" pitchFamily="49" charset="0"/>
              </a:rPr>
              <a:t>(x)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return -grad * </a:t>
            </a:r>
            <a:r>
              <a:rPr lang="en-US" sz="2000" dirty="0" err="1">
                <a:latin typeface="Consolas" panose="020B0609020204030204" pitchFamily="49" charset="0"/>
              </a:rPr>
              <a:t>math_ops.sin</a:t>
            </a:r>
            <a:r>
              <a:rPr lang="en-US" sz="2000" dirty="0">
                <a:latin typeface="Consolas" panose="020B0609020204030204" pitchFamily="49" charset="0"/>
              </a:rPr>
              <a:t>(x)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58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ECE5-044B-4A29-A99C-72622858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9" y="-1"/>
            <a:ext cx="10629679" cy="755003"/>
          </a:xfrm>
        </p:spPr>
        <p:txBody>
          <a:bodyPr/>
          <a:lstStyle/>
          <a:p>
            <a:r>
              <a:rPr lang="en-US" dirty="0"/>
              <a:t>Custom 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5B97C-8E3E-4410-AD2D-8437FA06A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Allow providing a more efficient or more numerically stable gradient for a function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4A63A5-152E-46A6-B7EA-92E66048842E}"/>
              </a:ext>
            </a:extLst>
          </p:cNvPr>
          <p:cNvSpPr/>
          <p:nvPr/>
        </p:nvSpPr>
        <p:spPr>
          <a:xfrm>
            <a:off x="1596637" y="2154167"/>
            <a:ext cx="6690847" cy="39703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@</a:t>
            </a:r>
            <a:r>
              <a:rPr lang="en-US" sz="1800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custom_gradient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log1pexp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tf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exp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grad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dy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):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  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dy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-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/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</a:t>
            </a: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tf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log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+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e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),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grad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def grad_log1pexp(x):</a:t>
            </a:r>
          </a:p>
          <a:p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with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GradientTape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() as t:</a:t>
            </a:r>
          </a:p>
          <a:p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      return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t</a:t>
            </a:r>
            <a:r>
              <a:rPr lang="en-US" sz="1800" dirty="0" err="1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gradient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log1pexp(x), x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# Gradient computation at x=100 avoids instability.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0000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&gt;&gt;&gt;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grad_log1pexp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100.</a:t>
            </a:r>
            <a:r>
              <a:rPr lang="en-US" sz="1800" dirty="0">
                <a:solidFill>
                  <a:srgbClr val="66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)</a:t>
            </a: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</a:br>
            <a:r>
              <a:rPr lang="en-US" sz="1800" dirty="0">
                <a:solidFill>
                  <a:srgbClr val="8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[1.0]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49B227-980D-45D1-A9B9-4C6522478772}"/>
                  </a:ext>
                </a:extLst>
              </p:cNvPr>
              <p:cNvSpPr/>
              <p:nvPr/>
            </p:nvSpPr>
            <p:spPr>
              <a:xfrm>
                <a:off x="8727301" y="2513027"/>
                <a:ext cx="27883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49B227-980D-45D1-A9B9-4C65224787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301" y="2513027"/>
                <a:ext cx="2788327" cy="461665"/>
              </a:xfrm>
              <a:prstGeom prst="rect">
                <a:avLst/>
              </a:prstGeom>
              <a:blipFill>
                <a:blip r:embed="rId2"/>
                <a:stretch>
                  <a:fillRect l="-219" r="-219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986DFE-19FB-462E-8C3B-BF55C978B0AE}"/>
                  </a:ext>
                </a:extLst>
              </p:cNvPr>
              <p:cNvSpPr/>
              <p:nvPr/>
            </p:nvSpPr>
            <p:spPr>
              <a:xfrm>
                <a:off x="8637747" y="3217150"/>
                <a:ext cx="3350468" cy="9221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D986DFE-19FB-462E-8C3B-BF55C978B0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747" y="3217150"/>
                <a:ext cx="3350468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5DBB955-5F8B-49A4-BD51-7DDA6D9E7974}"/>
              </a:ext>
            </a:extLst>
          </p:cNvPr>
          <p:cNvSpPr/>
          <p:nvPr/>
        </p:nvSpPr>
        <p:spPr bwMode="auto">
          <a:xfrm>
            <a:off x="9386888" y="4329113"/>
            <a:ext cx="2357437" cy="622811"/>
          </a:xfrm>
          <a:prstGeom prst="wedgeRoundRectCallout">
            <a:avLst>
              <a:gd name="adj1" fmla="val 36089"/>
              <a:gd name="adj2" fmla="val -91508"/>
              <a:gd name="adj3" fmla="val 16667"/>
            </a:avLst>
          </a:prstGeom>
          <a:solidFill>
            <a:srgbClr val="FFFFFF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Value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 during forward evaluation</a:t>
            </a:r>
          </a:p>
        </p:txBody>
      </p:sp>
    </p:spTree>
    <p:extLst>
      <p:ext uri="{BB962C8B-B14F-4D97-AF65-F5344CB8AC3E}">
        <p14:creationId xmlns:p14="http://schemas.microsoft.com/office/powerpoint/2010/main" val="514255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0C51-6634-4210-8DBF-EA4B3A1F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Full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DF5B2-DF3C-4A8D-8473-20F30FF92B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76400" y="1239918"/>
                <a:ext cx="4065494" cy="52942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Graph for the computation of: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ReLU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𝐖𝐱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𝐔𝐡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8DF5B2-DF3C-4A8D-8473-20F30FF92B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76400" y="1239918"/>
                <a:ext cx="4065494" cy="5294235"/>
              </a:xfrm>
              <a:blipFill>
                <a:blip r:embed="rId2"/>
                <a:stretch>
                  <a:fillRect l="-2399" t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media.licdn.com/dms/image/C5112AQEafaySB0XF5A/article-inline_image-shrink_1000_1488/0?e=1558569600&amp;v=beta&amp;t=rIJAhPWAuTYSv9Q9Ip8jC2-woMAlgSfvMlHTuwwEgB4">
            <a:extLst>
              <a:ext uri="{FF2B5EF4-FFF2-40B4-BE49-F238E27FC236}">
                <a16:creationId xmlns:a16="http://schemas.microsoft.com/office/drawing/2014/main" id="{55668AA6-33BF-4E05-BC2F-F4D5A538ED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42"/>
          <a:stretch/>
        </p:blipFill>
        <p:spPr bwMode="auto">
          <a:xfrm>
            <a:off x="5977007" y="1239918"/>
            <a:ext cx="5871009" cy="529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73CD97-17BB-422D-A7DC-20837F1B54EE}"/>
              </a:ext>
            </a:extLst>
          </p:cNvPr>
          <p:cNvSpPr/>
          <p:nvPr/>
        </p:nvSpPr>
        <p:spPr bwMode="auto">
          <a:xfrm>
            <a:off x="5977007" y="1371600"/>
            <a:ext cx="2971050" cy="4781006"/>
          </a:xfrm>
          <a:prstGeom prst="rect">
            <a:avLst/>
          </a:prstGeom>
          <a:noFill/>
          <a:ln w="38100" cap="sq" cmpd="sng" algn="ctr">
            <a:solidFill>
              <a:srgbClr val="6600FF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23D1D8-783C-44DD-AAF1-ECA5C5F5DFAA}"/>
              </a:ext>
            </a:extLst>
          </p:cNvPr>
          <p:cNvSpPr/>
          <p:nvPr/>
        </p:nvSpPr>
        <p:spPr bwMode="auto">
          <a:xfrm>
            <a:off x="9112079" y="1371600"/>
            <a:ext cx="2840435" cy="4781006"/>
          </a:xfrm>
          <a:prstGeom prst="rect">
            <a:avLst/>
          </a:prstGeom>
          <a:noFill/>
          <a:ln w="38100" cap="sq" cmpd="sng" algn="ctr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22374-43B3-4FBD-9B38-B9CD6775E8F9}"/>
              </a:ext>
            </a:extLst>
          </p:cNvPr>
          <p:cNvSpPr txBox="1"/>
          <p:nvPr/>
        </p:nvSpPr>
        <p:spPr>
          <a:xfrm>
            <a:off x="5977007" y="6156410"/>
            <a:ext cx="2971050" cy="400110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Forward pass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C7088B-7A6B-4FCF-A5DB-6FF6A5C79C3A}"/>
              </a:ext>
            </a:extLst>
          </p:cNvPr>
          <p:cNvSpPr txBox="1"/>
          <p:nvPr/>
        </p:nvSpPr>
        <p:spPr>
          <a:xfrm>
            <a:off x="9112079" y="6156410"/>
            <a:ext cx="2840435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Backward pass</a:t>
            </a:r>
          </a:p>
        </p:txBody>
      </p:sp>
    </p:spTree>
    <p:extLst>
      <p:ext uri="{BB962C8B-B14F-4D97-AF65-F5344CB8AC3E}">
        <p14:creationId xmlns:p14="http://schemas.microsoft.com/office/powerpoint/2010/main" val="252439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57CD4E-001F-EE4A-8870-BB66DE590C1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T" dirty="0"/>
              <a:t>Autograph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20193E-07F1-2F4B-8C0D-1D4D93C0B14B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35942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F5954-E530-654F-BE46-A1D0E049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IT" dirty="0"/>
              <a:t>f.function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15628-B848-1A4C-9901-36980B2B6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effectLst/>
                <a:hlinkClick r:id="rId2"/>
              </a:rPr>
              <a:t>tf.function</a:t>
            </a:r>
            <a:r>
              <a:rPr lang="en-GB" dirty="0">
                <a:effectLst/>
              </a:rPr>
              <a:t> allows you to transform a subset of Python syntax into portable, high-performance TensorFlow graphs.</a:t>
            </a:r>
          </a:p>
          <a:p>
            <a:r>
              <a:rPr lang="en-GB" dirty="0" err="1"/>
              <a:t>AutoGraph</a:t>
            </a:r>
            <a:r>
              <a:rPr lang="en-GB" dirty="0"/>
              <a:t> lets you write graph code using natural Python syntax. </a:t>
            </a:r>
          </a:p>
          <a:p>
            <a:r>
              <a:rPr lang="en-GB" dirty="0" err="1">
                <a:effectLst/>
              </a:rPr>
              <a:t>AutoGraph</a:t>
            </a:r>
            <a:r>
              <a:rPr lang="en-GB" dirty="0">
                <a:effectLst/>
              </a:rPr>
              <a:t> transforms code written in Python’s classic syntax structure into TensorFlow graph-compatible code. </a:t>
            </a:r>
          </a:p>
          <a:p>
            <a:r>
              <a:rPr lang="en-GB" dirty="0" err="1">
                <a:effectLst/>
              </a:rPr>
              <a:t>AutoGraph</a:t>
            </a:r>
            <a:r>
              <a:rPr lang="en-GB" dirty="0">
                <a:effectLst/>
              </a:rPr>
              <a:t> allows getting </a:t>
            </a:r>
            <a:r>
              <a:rPr lang="en-GB" dirty="0">
                <a:solidFill>
                  <a:srgbClr val="C00000"/>
                </a:solidFill>
                <a:effectLst/>
              </a:rPr>
              <a:t>peak performance</a:t>
            </a:r>
            <a:r>
              <a:rPr lang="en-GB" dirty="0">
                <a:effectLst/>
              </a:rPr>
              <a:t> and making a model deployable anywhere</a:t>
            </a:r>
          </a:p>
          <a:p>
            <a:endParaRPr lang="en-GB" dirty="0">
              <a:effectLst/>
            </a:endParaRPr>
          </a:p>
          <a:p>
            <a:r>
              <a:rPr lang="en-GB" dirty="0">
                <a:effectLst/>
              </a:rPr>
              <a:t>The </a:t>
            </a:r>
            <a:r>
              <a:rPr lang="en-GB" dirty="0">
                <a:effectLst/>
                <a:hlinkClick r:id="rId2"/>
              </a:rPr>
              <a:t>tf.function</a:t>
            </a:r>
            <a:r>
              <a:rPr lang="en-GB" dirty="0">
                <a:effectLst/>
              </a:rPr>
              <a:t> decorator</a:t>
            </a:r>
          </a:p>
          <a:p>
            <a:r>
              <a:rPr lang="en-GB" dirty="0">
                <a:effectLst/>
              </a:rPr>
              <a:t>When you annotate a function with </a:t>
            </a:r>
            <a:r>
              <a:rPr lang="en-GB" dirty="0">
                <a:effectLst/>
                <a:hlinkClick r:id="rId2"/>
              </a:rPr>
              <a:t>tf.function</a:t>
            </a:r>
            <a:r>
              <a:rPr lang="en-GB" dirty="0">
                <a:effectLst/>
              </a:rPr>
              <a:t>, you can still call it like any other function. But it will be compiled into a graph, which means you get the benefits of faster execution, running on GPU or TPU, or exporting to </a:t>
            </a:r>
            <a:r>
              <a:rPr lang="en-GB" dirty="0" err="1">
                <a:effectLst/>
              </a:rPr>
              <a:t>SavedModel</a:t>
            </a:r>
            <a:r>
              <a:rPr lang="en-GB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791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1F58-F512-714F-9F63-654B07364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97A77-88EB-4E40-A596-BD8538E54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319" y="1239918"/>
            <a:ext cx="10515599" cy="52942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tf.keras.layers.LSTMCell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(10)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state):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input =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tf.zeros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([10, 10]); state = [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tf.zeros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([10, 10])] * 2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state);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warm up</a:t>
            </a:r>
          </a:p>
          <a:p>
            <a:pPr marL="0" indent="0">
              <a:buNone/>
            </a:pPr>
            <a:endParaRPr lang="en-GB" sz="200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benchmark</a:t>
            </a:r>
          </a:p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timeit.timeit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(lambda: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state), number=10)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0.03</a:t>
            </a:r>
            <a:endParaRPr lang="en-IT" sz="200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481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98F6-4D5B-AA4D-AF4F-A800250C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Let’s make this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29EE-B772-034A-BE34-9C9E80407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384" y="1239918"/>
            <a:ext cx="10284882" cy="52942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tf.keras.layers.LSTMCell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(10)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tf.function</a:t>
            </a: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state):</a:t>
            </a: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2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input =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tf.zeros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([10, 10]); state = [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tf.zeros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([10, 10])] * 2</a:t>
            </a:r>
          </a:p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state);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warm up</a:t>
            </a:r>
          </a:p>
          <a:p>
            <a:pPr marL="0" indent="0">
              <a:buNone/>
            </a:pPr>
            <a:endParaRPr lang="en-GB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benchmark</a:t>
            </a:r>
          </a:p>
          <a:p>
            <a:pPr marL="0" indent="0">
              <a:buNone/>
            </a:pP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timeit.timeit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(lambda: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lstm_cell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state), number=10)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0.03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timeit.timeit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(lambda: </a:t>
            </a:r>
            <a:r>
              <a:rPr lang="en-GB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fn</a:t>
            </a:r>
            <a:r>
              <a:rPr lang="en-GB" sz="2000" dirty="0">
                <a:latin typeface="Consolas" panose="020B0609020204030204" pitchFamily="49" charset="0"/>
                <a:cs typeface="Consolas" panose="020B0609020204030204" pitchFamily="49" charset="0"/>
              </a:rPr>
              <a:t>(input, state), number=10)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0.004</a:t>
            </a:r>
            <a:endParaRPr lang="en-IT" sz="2000" dirty="0">
              <a:solidFill>
                <a:schemeClr val="accent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6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A22-0D52-4718-B2BA-B8F7DC7A1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Architecture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D69F4C5-864E-4665-B240-5B315A953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2" y="1288013"/>
            <a:ext cx="71628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0022DC-5187-4A9D-8CD2-96933359D604}"/>
              </a:ext>
            </a:extLst>
          </p:cNvPr>
          <p:cNvSpPr txBox="1"/>
          <p:nvPr/>
        </p:nvSpPr>
        <p:spPr>
          <a:xfrm>
            <a:off x="1447801" y="2114816"/>
            <a:ext cx="268778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High-Level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TensorFlow API</a:t>
            </a:r>
          </a:p>
          <a:p>
            <a:endParaRPr lang="en-US" sz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Mid-Level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TensorFlow API</a:t>
            </a:r>
          </a:p>
          <a:p>
            <a:endParaRPr lang="en-US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Low-Level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TensorFlow API</a:t>
            </a:r>
          </a:p>
          <a:p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TensorFlow Kernel</a:t>
            </a:r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Devices</a:t>
            </a:r>
          </a:p>
        </p:txBody>
      </p:sp>
    </p:spTree>
    <p:extLst>
      <p:ext uri="{BB962C8B-B14F-4D97-AF65-F5344CB8AC3E}">
        <p14:creationId xmlns:p14="http://schemas.microsoft.com/office/powerpoint/2010/main" val="2700883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BAC5-66E5-5B48-AA8F-A92B9407A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IT" dirty="0"/>
              <a:t> Autograph makes this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E8AC-989D-7541-AB8E-F7BC9D30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tf.function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def f(x):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while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tf.reduce_sum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(x) &gt; 1: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    x =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tf.tanh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(x)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  return x</a:t>
            </a: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 you never need to run this (unless curious)</a:t>
            </a: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print(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tf.autograph.to_code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(f))</a:t>
            </a:r>
            <a:endParaRPr lang="en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43F9-AF39-1E42-8BF1-944B7F629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1" y="-1"/>
            <a:ext cx="10716597" cy="755003"/>
          </a:xfrm>
        </p:spPr>
        <p:txBody>
          <a:bodyPr/>
          <a:lstStyle/>
          <a:p>
            <a:r>
              <a:rPr lang="en-IT" dirty="0"/>
              <a:t>Generated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7C0BD-A7B5-5F47-8B01-223B8956B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239918"/>
            <a:ext cx="10602097" cy="52942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__f(x):</a:t>
            </a:r>
            <a:b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loop_test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(x_1):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with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function_scope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('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loop_test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’):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return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tf.reduce_sum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(x_1), 1)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def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loop_body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(x_1):</a:t>
            </a:r>
            <a:b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with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function_scope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('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loop_body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'):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with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utils.control_dependency_on_returns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tf.print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(x_1)):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tf_1, x =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utils.alias_tensors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x_1)</a:t>
            </a:r>
            <a:b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x = tf_1.tanh(x)</a:t>
            </a:r>
            <a:b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return x, 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x = ag__.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while_stmt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loop_test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loop_body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(x,), 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,))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 x </a:t>
            </a:r>
          </a:p>
          <a:p>
            <a:pPr marL="0" indent="0">
              <a:buNone/>
            </a:pPr>
            <a:endParaRPr lang="en-IT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95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D113-6338-D041-8A8D-96B7B989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Area of circle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25224-EBA9-014E-B554-658BD11662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 = </a:t>
            </a:r>
            <a:r>
              <a:rPr lang="en-GB" sz="18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tf.Variable</a:t>
            </a: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(10.0, name="r")</a:t>
            </a:r>
          </a:p>
          <a:p>
            <a:pPr marL="0" indent="0">
              <a:buNone/>
            </a:pPr>
            <a:endParaRPr lang="en-GB" sz="18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GB" sz="18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tf.function</a:t>
            </a:r>
            <a:b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 area(r):</a:t>
            </a:r>
            <a:b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circle = 3.14*(r**2.00)</a:t>
            </a:r>
            <a:b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8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return circle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6AB0AE-E411-CB42-A17C-09AFEB34B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443" y="1278321"/>
            <a:ext cx="6122505" cy="5255829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tf.autograph.to_code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area.python_function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__area(r):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circle = 3.14 * r ** 2.0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do_return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True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 = circle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ag__.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is_undefined_return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_)</a:t>
            </a:r>
          </a:p>
          <a:p>
            <a:pPr marL="0" indent="0">
              <a:buNone/>
            </a:pPr>
            <a:endParaRPr lang="en-GB" sz="16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def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get_state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return ()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def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set_state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(_):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pass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def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if_true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return None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def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if_false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return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 = ag__.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if_stmt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cond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if_true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if_false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	  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get_state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set_state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b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return </a:t>
            </a:r>
            <a:r>
              <a:rPr lang="en-GB" sz="16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retval</a:t>
            </a:r>
            <a:r>
              <a:rPr lang="en-GB" sz="16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_</a:t>
            </a:r>
            <a:endParaRPr lang="en-I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887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856557-F9F9-CC4D-AA53-D8B6E07F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D6A3E-5CC6-EC42-9003-2A3C8E701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&gt;&gt;&gt; area(60)</a:t>
            </a: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tf.Tensor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: id=13, shape=(),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dtype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=float32,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numpy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=11304.0&gt; </a:t>
            </a:r>
          </a:p>
          <a:p>
            <a:pPr marL="0" indent="0">
              <a:buNone/>
            </a:pPr>
            <a:endParaRPr lang="en-GB" sz="2000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&gt;&gt;&gt; area(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tf.constant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(100.0))</a:t>
            </a:r>
          </a:p>
          <a:p>
            <a:pPr marL="0" indent="0">
              <a:buNone/>
            </a:pP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tf.Tensor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(7850.0005, shape=(), </a:t>
            </a:r>
            <a:r>
              <a:rPr lang="en-GB" sz="20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dtype</a:t>
            </a:r>
            <a:r>
              <a:rPr lang="en-GB" sz="20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=float32)</a:t>
            </a:r>
          </a:p>
        </p:txBody>
      </p:sp>
    </p:spTree>
    <p:extLst>
      <p:ext uri="{BB962C8B-B14F-4D97-AF65-F5344CB8AC3E}">
        <p14:creationId xmlns:p14="http://schemas.microsoft.com/office/powerpoint/2010/main" val="758198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B72DC1-5648-4F8B-8A98-9F419E7E696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800" dirty="0"/>
              <a:t>Graphs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B02D32-2570-4D76-A02E-DFDE5D5FE99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34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0134-321D-43AE-A8EF-9D490F9BB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-1"/>
            <a:ext cx="10624609" cy="755003"/>
          </a:xfrm>
        </p:spPr>
        <p:txBody>
          <a:bodyPr/>
          <a:lstStyle/>
          <a:p>
            <a:r>
              <a:rPr lang="en-US" dirty="0"/>
              <a:t>Getting the value of a Tensor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5FBEB-BBC0-4905-83A1-28C41B5A9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Expressions return computation graphs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F87D9-5FD7-4833-96CD-E288B21E5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1278321"/>
            <a:ext cx="4826000" cy="402181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tensorflow</a:t>
            </a:r>
            <a:r>
              <a:rPr lang="en-US" dirty="0">
                <a:latin typeface="Consolas" panose="020B0609020204030204" pitchFamily="49" charset="0"/>
              </a:rPr>
              <a:t> as </a:t>
            </a:r>
            <a:r>
              <a:rPr lang="en-US" dirty="0" err="1">
                <a:latin typeface="Consolas" panose="020B0609020204030204" pitchFamily="49" charset="0"/>
              </a:rPr>
              <a:t>tf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tf.add</a:t>
            </a:r>
            <a:r>
              <a:rPr lang="en-US" dirty="0">
                <a:latin typeface="Consolas" panose="020B0609020204030204" pitchFamily="49" charset="0"/>
              </a:rPr>
              <a:t>(3, 5)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a.numpy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&gt;&gt; 8</a:t>
            </a:r>
          </a:p>
          <a:p>
            <a:pPr marL="0" indent="0">
              <a:buNone/>
            </a:pPr>
            <a:endParaRPr lang="en-US" strike="sngStrike" dirty="0">
              <a:latin typeface="Consolas" panose="020B060902020403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A1604-024A-41B3-AC42-F5F0CB26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671" y="3429000"/>
            <a:ext cx="2979197" cy="15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0A913-732F-4D02-B796-86EB26D7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00" y="-1"/>
            <a:ext cx="10624609" cy="755003"/>
          </a:xfrm>
        </p:spPr>
        <p:txBody>
          <a:bodyPr/>
          <a:lstStyle/>
          <a:p>
            <a:r>
              <a:rPr lang="en-US" dirty="0"/>
              <a:t>Subgraphs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890B41-71D0-4CCB-98A9-7F224483D4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x = 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y = 3</a:t>
            </a:r>
          </a:p>
          <a:p>
            <a:pPr marL="0" indent="0">
              <a:buNone/>
            </a:pPr>
            <a:r>
              <a:rPr lang="nl-NL" sz="2000" dirty="0">
                <a:latin typeface="Consolas" panose="020B0609020204030204" pitchFamily="49" charset="0"/>
              </a:rPr>
              <a:t>add_op = tf.add(x, y)</a:t>
            </a:r>
          </a:p>
          <a:p>
            <a:pPr marL="0" indent="0">
              <a:buNone/>
            </a:pPr>
            <a:r>
              <a:rPr lang="es-ES" sz="2000" dirty="0" err="1">
                <a:latin typeface="Consolas" panose="020B0609020204030204" pitchFamily="49" charset="0"/>
              </a:rPr>
              <a:t>mul_op</a:t>
            </a:r>
            <a:r>
              <a:rPr lang="es-ES" sz="2000" dirty="0">
                <a:latin typeface="Consolas" panose="020B0609020204030204" pitchFamily="49" charset="0"/>
              </a:rPr>
              <a:t> = </a:t>
            </a:r>
            <a:r>
              <a:rPr lang="es-ES" sz="2000" dirty="0" err="1">
                <a:latin typeface="Consolas" panose="020B0609020204030204" pitchFamily="49" charset="0"/>
              </a:rPr>
              <a:t>tf.multiply</a:t>
            </a:r>
            <a:r>
              <a:rPr lang="es-ES" sz="2000" dirty="0">
                <a:latin typeface="Consolas" panose="020B0609020204030204" pitchFamily="49" charset="0"/>
              </a:rPr>
              <a:t>(x, y)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useless = </a:t>
            </a:r>
            <a:r>
              <a:rPr lang="en-US" sz="2000" dirty="0" err="1">
                <a:latin typeface="Consolas" panose="020B0609020204030204" pitchFamily="49" charset="0"/>
              </a:rPr>
              <a:t>tf.multiply</a:t>
            </a:r>
            <a:r>
              <a:rPr lang="en-US" sz="2000" dirty="0">
                <a:latin typeface="Consolas" panose="020B0609020204030204" pitchFamily="49" charset="0"/>
              </a:rPr>
              <a:t>(x, </a:t>
            </a:r>
            <a:r>
              <a:rPr lang="en-US" sz="2000" dirty="0" err="1">
                <a:latin typeface="Consolas" panose="020B0609020204030204" pitchFamily="49" charset="0"/>
              </a:rPr>
              <a:t>add_op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pow_op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tf.pow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add_op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mul_op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pl-PL" sz="2000" dirty="0">
                <a:latin typeface="Consolas" panose="020B0609020204030204" pitchFamily="49" charset="0"/>
              </a:rPr>
              <a:t>z = </a:t>
            </a:r>
            <a:r>
              <a:rPr lang="pl-PL" sz="2000" dirty="0" err="1">
                <a:latin typeface="Consolas" panose="020B0609020204030204" pitchFamily="49" charset="0"/>
              </a:rPr>
              <a:t>pow_op.numpy</a:t>
            </a:r>
            <a:r>
              <a:rPr lang="pl-PL" sz="2000" dirty="0">
                <a:latin typeface="Consolas" panose="020B0609020204030204" pitchFamily="49" charset="0"/>
              </a:rPr>
              <a:t>()</a:t>
            </a: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22A83C-F735-4C3C-86B7-94921669E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9100" y="4722125"/>
            <a:ext cx="4928052" cy="1812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Because we only want the value of </a:t>
            </a:r>
            <a:r>
              <a:rPr lang="en-US" dirty="0" err="1"/>
              <a:t>pow_op</a:t>
            </a:r>
            <a:r>
              <a:rPr lang="en-US" dirty="0"/>
              <a:t> and </a:t>
            </a:r>
            <a:r>
              <a:rPr lang="en-US" dirty="0" err="1"/>
              <a:t>pow_op</a:t>
            </a:r>
            <a:r>
              <a:rPr lang="en-US" dirty="0"/>
              <a:t> doesn’t depend on useless, session won’t compute value of useless</a:t>
            </a:r>
          </a:p>
          <a:p>
            <a:pPr marL="0" indent="0">
              <a:buNone/>
            </a:pPr>
            <a:r>
              <a:rPr lang="en-US" dirty="0"/>
              <a:t>→ save computation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D63C-136A-4B34-B35F-10D75A62D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1368749"/>
            <a:ext cx="4928053" cy="254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3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1BB2A-4375-48A6-BAF1-4A4E0A1B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6" y="-1"/>
            <a:ext cx="10509154" cy="755003"/>
          </a:xfrm>
        </p:spPr>
        <p:txBody>
          <a:bodyPr/>
          <a:lstStyle/>
          <a:p>
            <a:r>
              <a:rPr lang="en-US" dirty="0"/>
              <a:t>Subgraphs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9B966-8FDF-4AF4-99C5-429519427C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to break graphs into several chunks and run them in parallel across multiple CPUs, GPUs, TPUs, or other devices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  <a:r>
              <a:rPr lang="en-US" dirty="0" err="1"/>
              <a:t>AlexNet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C1D5C-7929-4D05-BE33-09304C2A7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3859" y="5579679"/>
            <a:ext cx="4826000" cy="9544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from </a:t>
            </a:r>
            <a:r>
              <a:rPr lang="en-US" i="1" dirty="0"/>
              <a:t>Hands-On Machine Learning with </a:t>
            </a:r>
            <a:r>
              <a:rPr lang="en-US" i="1" dirty="0" err="1"/>
              <a:t>Scikit</a:t>
            </a:r>
            <a:r>
              <a:rPr lang="en-US" i="1" dirty="0"/>
              <a:t>-Learn and TensorFlow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B4A0A-3B4D-44D3-BFA7-C32455C58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859" y="1278321"/>
            <a:ext cx="4221524" cy="39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41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C9DFC2-5173-4A27-981F-56DB61F9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Computation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DB7ED-C436-412D-B45E-4163CC74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9"/>
            <a:ext cx="9628910" cy="6442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put part of a graph on a specific CPU or GPU: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23BC1B-5605-4EC6-86A6-30821986D162}"/>
              </a:ext>
            </a:extLst>
          </p:cNvPr>
          <p:cNvSpPr/>
          <p:nvPr/>
        </p:nvSpPr>
        <p:spPr>
          <a:xfrm>
            <a:off x="1676398" y="1884218"/>
            <a:ext cx="9628911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# Create a graph.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tf.device</a:t>
            </a:r>
            <a:r>
              <a:rPr lang="en-US" sz="2000" dirty="0">
                <a:latin typeface="Consolas" panose="020B0609020204030204" pitchFamily="49" charset="0"/>
              </a:rPr>
              <a:t>("/device:GPU:1"):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a = </a:t>
            </a:r>
            <a:r>
              <a:rPr lang="en-US" sz="2000" dirty="0" err="1">
                <a:latin typeface="Consolas" panose="020B0609020204030204" pitchFamily="49" charset="0"/>
              </a:rPr>
              <a:t>tf.constant</a:t>
            </a:r>
            <a:r>
              <a:rPr lang="en-US" sz="2000" dirty="0">
                <a:latin typeface="Consolas" panose="020B0609020204030204" pitchFamily="49" charset="0"/>
              </a:rPr>
              <a:t>([1.0, 2.0, 3.0, 4.0, 5.0, 6.0], name='a’)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b = </a:t>
            </a:r>
            <a:r>
              <a:rPr lang="en-US" sz="2000" dirty="0" err="1">
                <a:latin typeface="Consolas" panose="020B0609020204030204" pitchFamily="49" charset="0"/>
              </a:rPr>
              <a:t>tf.constant</a:t>
            </a:r>
            <a:r>
              <a:rPr lang="en-US" sz="2000" dirty="0">
                <a:latin typeface="Consolas" panose="020B0609020204030204" pitchFamily="49" charset="0"/>
              </a:rPr>
              <a:t>([1.0, 2.0, 3.0, 4.0, 5.0, 6.0], name='b’)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c = </a:t>
            </a:r>
            <a:r>
              <a:rPr lang="en-US" sz="2000" dirty="0" err="1">
                <a:latin typeface="Consolas" panose="020B0609020204030204" pitchFamily="49" charset="0"/>
              </a:rPr>
              <a:t>tf.multiply</a:t>
            </a:r>
            <a:r>
              <a:rPr lang="en-US" sz="2000" dirty="0">
                <a:latin typeface="Consolas" panose="020B0609020204030204" pitchFamily="49" charset="0"/>
              </a:rPr>
              <a:t>(a, b)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# Run the op.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c.numpy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3683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769B-675C-DF49-A73C-A9035436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-1"/>
            <a:ext cx="10523008" cy="755003"/>
          </a:xfrm>
        </p:spPr>
        <p:txBody>
          <a:bodyPr/>
          <a:lstStyle/>
          <a:p>
            <a:r>
              <a:rPr lang="en-GB" dirty="0"/>
              <a:t> Going big: Multi-GPU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8755-F858-7F43-9E3A-27364514C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1" y="988128"/>
            <a:ext cx="9914238" cy="56379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tf.keras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as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keras</a:t>
            </a:r>
            <a:endParaRPr lang="en-GB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effectLst/>
              </a:rPr>
              <a:t># Each variable in the model is mirrored across all the G</a:t>
            </a:r>
            <a:r>
              <a:rPr lang="en-GB" dirty="0">
                <a:effectLst/>
              </a:rPr>
              <a:t>PUs</a:t>
            </a:r>
            <a:endParaRPr lang="en-GB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strategy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tf.distribute.MirroredStrategy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</a:p>
          <a:p>
            <a:pPr marL="0" indent="0">
              <a:buNone/>
            </a:pPr>
            <a:endParaRPr lang="en-GB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with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strategy.scope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b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model =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keras.models.Sequential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([ 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		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keras.layers.Dense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(64,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input_shape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=[10]),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		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keras.layers.Dense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(64, activation='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relu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’),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		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keras.layers.Dense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(10, activation='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softmax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')]) </a:t>
            </a:r>
          </a:p>
          <a:p>
            <a:pPr marL="0" indent="0">
              <a:buNone/>
            </a:pPr>
            <a:endParaRPr lang="en-GB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model.compile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(optimizer='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adam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’,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   loss='</a:t>
            </a:r>
            <a:r>
              <a:rPr lang="en-GB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categorical_crossentropy</a:t>
            </a: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’</a:t>
            </a:r>
          </a:p>
          <a:p>
            <a:pPr marL="0" indent="0">
              <a:buNone/>
            </a:pPr>
            <a:r>
              <a:rPr lang="en-GB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		   metrics=['accuracy']) </a:t>
            </a:r>
          </a:p>
          <a:p>
            <a:pPr marL="0" indent="0">
              <a:buNone/>
            </a:pPr>
            <a:endParaRPr lang="en-IT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37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C481-4D96-4617-9B1E-FA76B755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Execution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F6B86-EC03-4212-BFFB-047D48022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Operations construct a computational graph to be run later.</a:t>
            </a:r>
          </a:p>
          <a:p>
            <a:r>
              <a:rPr lang="en-US" sz="2400" dirty="0">
                <a:effectLst/>
              </a:rPr>
              <a:t>Benefits:</a:t>
            </a:r>
          </a:p>
          <a:p>
            <a:pPr lvl="1"/>
            <a:r>
              <a:rPr lang="en-US" sz="2000" dirty="0"/>
              <a:t>D</a:t>
            </a:r>
            <a:r>
              <a:rPr lang="en-US" sz="2000" dirty="0">
                <a:effectLst/>
              </a:rPr>
              <a:t>istributed training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en-US" sz="2000" dirty="0">
                <a:effectLst/>
              </a:rPr>
              <a:t>erformance optimizations</a:t>
            </a:r>
            <a:endParaRPr lang="en-US" sz="2000" dirty="0"/>
          </a:p>
          <a:p>
            <a:pPr lvl="1"/>
            <a:r>
              <a:rPr lang="en-US" sz="2000" dirty="0"/>
              <a:t>More suitable for </a:t>
            </a:r>
            <a:r>
              <a:rPr lang="en-US" sz="2000" dirty="0">
                <a:effectLst/>
              </a:rPr>
              <a:t>production deployment.</a:t>
            </a:r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5EEAB-D4F9-455D-A357-957BF542A5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effectLst/>
              </a:rPr>
              <a:t>Imperative programming environment that evaluates operations immediately, without building graphs</a:t>
            </a:r>
          </a:p>
          <a:p>
            <a:r>
              <a:rPr lang="en-US" sz="2400" dirty="0">
                <a:effectLst/>
              </a:rPr>
              <a:t>Operations return concrete values</a:t>
            </a:r>
          </a:p>
          <a:p>
            <a:r>
              <a:rPr lang="en-US" sz="2400" dirty="0">
                <a:effectLst/>
              </a:rPr>
              <a:t>Benefits:</a:t>
            </a:r>
          </a:p>
          <a:p>
            <a:pPr lvl="1"/>
            <a:r>
              <a:rPr lang="en-US" sz="2000" i="1" dirty="0">
                <a:effectLst/>
              </a:rPr>
              <a:t>An intuitive interface</a:t>
            </a:r>
            <a:r>
              <a:rPr lang="en-US" sz="2000" dirty="0">
                <a:effectLst/>
              </a:rPr>
              <a:t> </a:t>
            </a:r>
          </a:p>
          <a:p>
            <a:pPr lvl="1"/>
            <a:r>
              <a:rPr lang="en-US" sz="2000" i="1" dirty="0">
                <a:effectLst/>
              </a:rPr>
              <a:t>Easier debugging</a:t>
            </a:r>
            <a:endParaRPr lang="en-US" sz="2000" i="1" dirty="0"/>
          </a:p>
          <a:p>
            <a:pPr lvl="1"/>
            <a:r>
              <a:rPr lang="en-US" sz="2000" i="1" dirty="0">
                <a:effectLst/>
              </a:rPr>
              <a:t>Control flow in</a:t>
            </a:r>
            <a:r>
              <a:rPr lang="en-US" sz="2000" dirty="0">
                <a:effectLst/>
              </a:rPr>
              <a:t> Python instead of graph control flow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E5D38-9443-4D49-9414-3BF00A25EC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b="1" dirty="0"/>
              <a:t>Eager Execution (default in TF 2.0)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DD7952-0EAE-4D9A-89E5-AEB77ABF0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/>
              <a:t>Graph Execution</a:t>
            </a:r>
          </a:p>
        </p:txBody>
      </p:sp>
    </p:spTree>
    <p:extLst>
      <p:ext uri="{BB962C8B-B14F-4D97-AF65-F5344CB8AC3E}">
        <p14:creationId xmlns:p14="http://schemas.microsoft.com/office/powerpoint/2010/main" val="4038314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FF81C3-6B93-4CDB-8C70-90E23074162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 err="1"/>
              <a:t>TensorBoard</a:t>
            </a:r>
            <a:endParaRPr lang="en-US" sz="54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563804-0F00-4DBA-A75E-C1956E97914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923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D7E58-A2E0-463C-B5B2-A9FC47ABA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execution with </a:t>
            </a:r>
            <a:r>
              <a:rPr lang="en-US" dirty="0" err="1"/>
              <a:t>TensorBoard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F0E79-81A9-4B0D-A85E-512A3575526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import </a:t>
            </a:r>
            <a:r>
              <a:rPr lang="en-US" sz="2000" dirty="0" err="1">
                <a:latin typeface="Consolas" panose="020B0609020204030204" pitchFamily="49" charset="0"/>
              </a:rPr>
              <a:t>tensorflow</a:t>
            </a:r>
            <a:r>
              <a:rPr lang="en-US" sz="2000" dirty="0">
                <a:latin typeface="Consolas" panose="020B0609020204030204" pitchFamily="49" charset="0"/>
              </a:rPr>
              <a:t> as </a:t>
            </a:r>
            <a:r>
              <a:rPr lang="en-US" sz="2000" dirty="0" err="1">
                <a:latin typeface="Consolas" panose="020B0609020204030204" pitchFamily="49" charset="0"/>
              </a:rPr>
              <a:t>tf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a = </a:t>
            </a:r>
            <a:r>
              <a:rPr lang="en-US" sz="2000" dirty="0" err="1">
                <a:latin typeface="Consolas" panose="020B0609020204030204" pitchFamily="49" charset="0"/>
              </a:rPr>
              <a:t>tf.constant</a:t>
            </a:r>
            <a:r>
              <a:rPr lang="en-US" sz="2000" dirty="0">
                <a:latin typeface="Consolas" panose="020B0609020204030204" pitchFamily="49" charset="0"/>
              </a:rPr>
              <a:t>(2, name='a')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b = </a:t>
            </a:r>
            <a:r>
              <a:rPr lang="en-US" sz="2000" dirty="0" err="1">
                <a:latin typeface="Consolas" panose="020B0609020204030204" pitchFamily="49" charset="0"/>
              </a:rPr>
              <a:t>tf.constant</a:t>
            </a:r>
            <a:r>
              <a:rPr lang="en-US" sz="2000" dirty="0">
                <a:latin typeface="Consolas" panose="020B0609020204030204" pitchFamily="49" charset="0"/>
              </a:rPr>
              <a:t>(3, name='b')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x = </a:t>
            </a:r>
            <a:r>
              <a:rPr lang="en-US" sz="2000" dirty="0" err="1">
                <a:latin typeface="Consolas" panose="020B0609020204030204" pitchFamily="49" charset="0"/>
              </a:rPr>
              <a:t>tf.add</a:t>
            </a:r>
            <a:r>
              <a:rPr lang="en-US" sz="2000" dirty="0">
                <a:latin typeface="Consolas" panose="020B0609020204030204" pitchFamily="49" charset="0"/>
              </a:rPr>
              <a:t>(a, b, name='add')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writer = 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tf.summary.FileWriter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('./graphs’, 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tf.get_default_graph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x.numpy</a:t>
            </a:r>
            <a:r>
              <a:rPr lang="en-US" sz="20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writer.close</a:t>
            </a:r>
            <a:r>
              <a:rPr lang="en-US" sz="2000" dirty="0">
                <a:latin typeface="Consolas" panose="020B0609020204030204" pitchFamily="49" charset="0"/>
              </a:rPr>
              <a:t>() 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# close the writer when you’re done using it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ABA4EA-C591-47A0-8520-5C6FAEDCABD0}"/>
              </a:ext>
            </a:extLst>
          </p:cNvPr>
          <p:cNvSpPr/>
          <p:nvPr/>
        </p:nvSpPr>
        <p:spPr bwMode="auto">
          <a:xfrm>
            <a:off x="6504709" y="1034334"/>
            <a:ext cx="4517409" cy="1187355"/>
          </a:xfrm>
          <a:prstGeom prst="wedgeRoundRectCallout">
            <a:avLst>
              <a:gd name="adj1" fmla="val -39564"/>
              <a:gd name="adj2" fmla="val 77442"/>
              <a:gd name="adj3" fmla="val 16667"/>
            </a:avLst>
          </a:prstGeom>
          <a:solidFill>
            <a:srgbClr val="FFCCFF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Create the summary writer after graph definition and before running the session</a:t>
            </a:r>
          </a:p>
        </p:txBody>
      </p:sp>
    </p:spTree>
    <p:extLst>
      <p:ext uri="{BB962C8B-B14F-4D97-AF65-F5344CB8AC3E}">
        <p14:creationId xmlns:p14="http://schemas.microsoft.com/office/powerpoint/2010/main" val="33645088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D887D-D4DA-4984-99C1-4510AA22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TensorBoard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E3DE6-5592-405B-8DE2-EA65CA4A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$ python [</a:t>
            </a:r>
            <a:r>
              <a:rPr lang="en-US" dirty="0" err="1">
                <a:latin typeface="Consolas" panose="020B0609020204030204" pitchFamily="49" charset="0"/>
              </a:rPr>
              <a:t>yourprogram</a:t>
            </a:r>
            <a:r>
              <a:rPr lang="en-US" dirty="0">
                <a:latin typeface="Consolas" panose="020B0609020204030204" pitchFamily="49" charset="0"/>
              </a:rPr>
              <a:t>].</a:t>
            </a:r>
            <a:r>
              <a:rPr lang="en-US" dirty="0" err="1">
                <a:latin typeface="Consolas" panose="020B0609020204030204" pitchFamily="49" charset="0"/>
              </a:rPr>
              <a:t>py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fr-FR" dirty="0">
                <a:latin typeface="Consolas" panose="020B0609020204030204" pitchFamily="49" charset="0"/>
              </a:rPr>
              <a:t>$ </a:t>
            </a:r>
            <a:r>
              <a:rPr lang="fr-FR" dirty="0" err="1">
                <a:latin typeface="Consolas" panose="020B0609020204030204" pitchFamily="49" charset="0"/>
              </a:rPr>
              <a:t>tensorboard</a:t>
            </a:r>
            <a:r>
              <a:rPr lang="fr-FR" dirty="0">
                <a:latin typeface="Consolas" panose="020B0609020204030204" pitchFamily="49" charset="0"/>
              </a:rPr>
              <a:t> --</a:t>
            </a:r>
            <a:r>
              <a:rPr lang="fr-FR" dirty="0" err="1">
                <a:latin typeface="Consolas" panose="020B0609020204030204" pitchFamily="49" charset="0"/>
              </a:rPr>
              <a:t>logdir</a:t>
            </a:r>
            <a:r>
              <a:rPr lang="fr-FR" dirty="0">
                <a:latin typeface="Consolas" panose="020B0609020204030204" pitchFamily="49" charset="0"/>
              </a:rPr>
              <a:t>="./graphs" --port 6006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 pitchFamily="34" charset="0"/>
              </a:rPr>
              <a:t>Then open your browser and go to: http://localhost:6006/</a:t>
            </a:r>
          </a:p>
        </p:txBody>
      </p:sp>
    </p:spTree>
    <p:extLst>
      <p:ext uri="{BB962C8B-B14F-4D97-AF65-F5344CB8AC3E}">
        <p14:creationId xmlns:p14="http://schemas.microsoft.com/office/powerpoint/2010/main" val="2357159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7D4DA1-EF6B-43ED-9CE2-72189EAC7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207" y="915734"/>
            <a:ext cx="9640968" cy="56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73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F7368-E3A2-4671-8EBF-DB2FD776ED16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Constants, Sequences, Variables, Ops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215143-7172-4416-A86D-67EA8E1F20D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7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1B2A-7EC3-4A82-9B13-709394C2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A5AE6-175B-4E24-8CA2-FC93D2A35BB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tensorflow</a:t>
            </a:r>
            <a:r>
              <a:rPr lang="en-US" dirty="0">
                <a:latin typeface="Consolas" panose="020B0609020204030204" pitchFamily="49" charset="0"/>
              </a:rPr>
              <a:t> as </a:t>
            </a:r>
            <a:r>
              <a:rPr lang="en-US" dirty="0" err="1">
                <a:latin typeface="Consolas" panose="020B0609020204030204" pitchFamily="49" charset="0"/>
              </a:rPr>
              <a:t>tf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tf.constant</a:t>
            </a:r>
            <a:r>
              <a:rPr lang="en-US" dirty="0">
                <a:latin typeface="Consolas" panose="020B0609020204030204" pitchFamily="49" charset="0"/>
              </a:rPr>
              <a:t>([2, 2], name='a')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b = </a:t>
            </a:r>
            <a:r>
              <a:rPr lang="en-US" dirty="0" err="1">
                <a:latin typeface="Consolas" panose="020B0609020204030204" pitchFamily="49" charset="0"/>
              </a:rPr>
              <a:t>tf.constant</a:t>
            </a:r>
            <a:r>
              <a:rPr lang="en-US" dirty="0">
                <a:latin typeface="Consolas" panose="020B0609020204030204" pitchFamily="49" charset="0"/>
              </a:rPr>
              <a:t>([[0, 1], [2, 3]], name='b')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dirty="0" err="1">
                <a:latin typeface="Consolas" panose="020B0609020204030204" pitchFamily="49" charset="0"/>
              </a:rPr>
              <a:t>tf.multiply</a:t>
            </a:r>
            <a:r>
              <a:rPr lang="en-US" dirty="0">
                <a:latin typeface="Consolas" panose="020B0609020204030204" pitchFamily="49" charset="0"/>
              </a:rPr>
              <a:t>(a, b, name='</a:t>
            </a:r>
            <a:r>
              <a:rPr lang="en-US" dirty="0" err="1">
                <a:latin typeface="Consolas" panose="020B0609020204030204" pitchFamily="49" charset="0"/>
              </a:rPr>
              <a:t>mul</a:t>
            </a:r>
            <a:r>
              <a:rPr lang="en-US" dirty="0">
                <a:latin typeface="Consolas" panose="020B0609020204030204" pitchFamily="49" charset="0"/>
              </a:rPr>
              <a:t>’)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&gt;&gt;&gt; </a:t>
            </a:r>
            <a:r>
              <a:rPr lang="en-US" dirty="0" err="1">
                <a:latin typeface="Consolas" panose="020B0609020204030204" pitchFamily="49" charset="0"/>
              </a:rPr>
              <a:t>x.numpy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[[0 2]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[4 6]]</a:t>
            </a:r>
          </a:p>
        </p:txBody>
      </p:sp>
    </p:spTree>
    <p:extLst>
      <p:ext uri="{BB962C8B-B14F-4D97-AF65-F5344CB8AC3E}">
        <p14:creationId xmlns:p14="http://schemas.microsoft.com/office/powerpoint/2010/main" val="626609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68FC-45E1-4132-BB74-FEAFF82D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268ED-41DF-4113-A189-39FF323DBED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tf.zeros</a:t>
            </a:r>
            <a:r>
              <a:rPr lang="en-US" sz="2000" dirty="0">
                <a:latin typeface="Consolas" panose="020B0609020204030204" pitchFamily="49" charset="0"/>
              </a:rPr>
              <a:t>([2, 3], tf.int32) ==&gt; [[0, 0, 0], [0, 0, 0]]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 </a:t>
            </a:r>
            <a:r>
              <a:rPr lang="en-US" sz="2000" dirty="0" err="1">
                <a:latin typeface="Consolas" panose="020B0609020204030204" pitchFamily="49" charset="0"/>
              </a:rPr>
              <a:t>input_tensor</a:t>
            </a:r>
            <a:r>
              <a:rPr lang="en-US" sz="2000" dirty="0">
                <a:latin typeface="Consolas" panose="020B0609020204030204" pitchFamily="49" charset="0"/>
              </a:rPr>
              <a:t> is [[0, 1], [2, 3], [4, 5]]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tf.zeros_like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input_tensor</a:t>
            </a:r>
            <a:r>
              <a:rPr lang="en-US" sz="2000" dirty="0">
                <a:latin typeface="Consolas" panose="020B0609020204030204" pitchFamily="49" charset="0"/>
              </a:rPr>
              <a:t>) ==&gt; [[0, 0], [0, 0], [0, 0]]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tf.fill</a:t>
            </a:r>
            <a:r>
              <a:rPr lang="en-US" sz="2000" dirty="0">
                <a:latin typeface="Consolas" panose="020B0609020204030204" pitchFamily="49" charset="0"/>
              </a:rPr>
              <a:t>([2, 3], 8) ==&gt; [[8, 8, 8], [8, 8, 8]]</a:t>
            </a:r>
          </a:p>
        </p:txBody>
      </p:sp>
    </p:spTree>
    <p:extLst>
      <p:ext uri="{BB962C8B-B14F-4D97-AF65-F5344CB8AC3E}">
        <p14:creationId xmlns:p14="http://schemas.microsoft.com/office/powerpoint/2010/main" val="20723477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48E8E-8DD6-4F63-B58D-E3CB9156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302AF-00A4-4153-AA47-25ABF4807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cs typeface="Calibri" panose="020F0502020204030204" pitchFamily="34" charset="0"/>
              </a:rPr>
              <a:t>tf.lin_space</a:t>
            </a:r>
            <a:r>
              <a:rPr lang="en-US" b="1" dirty="0">
                <a:solidFill>
                  <a:srgbClr val="0070C0"/>
                </a:solidFill>
                <a:cs typeface="Calibri" panose="020F0502020204030204" pitchFamily="34" charset="0"/>
              </a:rPr>
              <a:t>(start, stop, </a:t>
            </a:r>
            <a:r>
              <a:rPr lang="en-US" b="1" dirty="0" err="1">
                <a:solidFill>
                  <a:srgbClr val="0070C0"/>
                </a:solidFill>
                <a:cs typeface="Calibri" panose="020F0502020204030204" pitchFamily="34" charset="0"/>
              </a:rPr>
              <a:t>num</a:t>
            </a:r>
            <a:r>
              <a:rPr lang="en-US" b="1" dirty="0">
                <a:solidFill>
                  <a:srgbClr val="0070C0"/>
                </a:solidFill>
                <a:cs typeface="Calibri" panose="020F0502020204030204" pitchFamily="34" charset="0"/>
              </a:rPr>
              <a:t>, name=None)</a:t>
            </a:r>
            <a:endParaRPr lang="en-US" sz="20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tf.lin_space</a:t>
            </a:r>
            <a:r>
              <a:rPr lang="en-US" sz="2000" dirty="0">
                <a:latin typeface="Consolas" panose="020B0609020204030204" pitchFamily="49" charset="0"/>
              </a:rPr>
              <a:t>(10.0, 13.0, 4) ==&gt; [10. 11. 12. 13.]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70C0"/>
                </a:solidFill>
                <a:cs typeface="Calibri" panose="020F0502020204030204" pitchFamily="34" charset="0"/>
              </a:rPr>
              <a:t>tf.range</a:t>
            </a:r>
            <a:r>
              <a:rPr lang="en-US" b="1" dirty="0">
                <a:solidFill>
                  <a:srgbClr val="0070C0"/>
                </a:solidFill>
                <a:cs typeface="Calibri" panose="020F0502020204030204" pitchFamily="34" charset="0"/>
              </a:rPr>
              <a:t>(start, limit=None, delta=1, </a:t>
            </a:r>
            <a:r>
              <a:rPr lang="en-US" b="1" dirty="0" err="1">
                <a:solidFill>
                  <a:srgbClr val="0070C0"/>
                </a:solidFill>
                <a:cs typeface="Calibri" panose="020F0502020204030204" pitchFamily="34" charset="0"/>
              </a:rPr>
              <a:t>dtype</a:t>
            </a:r>
            <a:r>
              <a:rPr lang="en-US" b="1" dirty="0">
                <a:solidFill>
                  <a:srgbClr val="0070C0"/>
                </a:solidFill>
                <a:cs typeface="Calibri" panose="020F0502020204030204" pitchFamily="34" charset="0"/>
              </a:rPr>
              <a:t>=None, name='range')</a:t>
            </a:r>
            <a:endParaRPr lang="en-US" sz="2000" b="1" dirty="0">
              <a:solidFill>
                <a:srgbClr val="0070C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tf.range</a:t>
            </a:r>
            <a:r>
              <a:rPr lang="en-US" sz="2000" dirty="0">
                <a:latin typeface="Consolas" panose="020B0609020204030204" pitchFamily="49" charset="0"/>
              </a:rPr>
              <a:t>(3, 18, 3) ==&gt; [3 6 9 12 15]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tf.range</a:t>
            </a:r>
            <a:r>
              <a:rPr lang="en-US" sz="2000" dirty="0">
                <a:latin typeface="Consolas" panose="020B0609020204030204" pitchFamily="49" charset="0"/>
              </a:rPr>
              <a:t>(5) ==&gt; [0 1 2 3 4]</a:t>
            </a:r>
          </a:p>
        </p:txBody>
      </p:sp>
    </p:spTree>
    <p:extLst>
      <p:ext uri="{BB962C8B-B14F-4D97-AF65-F5344CB8AC3E}">
        <p14:creationId xmlns:p14="http://schemas.microsoft.com/office/powerpoint/2010/main" val="5007149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B54F6-C325-417F-A74B-D000329F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86600-6DDF-46DA-9CEC-9AF2AAEA229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tf.random_normal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tf.truncated_normal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tf.random_uniform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tf.random_shuffle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tf.random_crop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tf.multinomial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tf.random_gamma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61309-587B-4F06-ADD4-81A23B9F04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Initialize seed at the beginning of a program to ensure replicability of experiments: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tf.set_random_seed</a:t>
            </a:r>
            <a:r>
              <a:rPr lang="en-US" dirty="0">
                <a:latin typeface="Consolas" panose="020B0609020204030204" pitchFamily="49" charset="0"/>
              </a:rPr>
              <a:t>(seed)</a:t>
            </a:r>
          </a:p>
        </p:txBody>
      </p:sp>
    </p:spTree>
    <p:extLst>
      <p:ext uri="{BB962C8B-B14F-4D97-AF65-F5344CB8AC3E}">
        <p14:creationId xmlns:p14="http://schemas.microsoft.com/office/powerpoint/2010/main" val="1012711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888F-F3CC-41B5-A483-E123EA35E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 in Graphs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CDB4DE-A28D-41A0-AC60-26EB6F8BE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Constants are stored in graph</a:t>
            </a:r>
          </a:p>
          <a:p>
            <a:r>
              <a:rPr lang="en-US" dirty="0"/>
              <a:t>This makes loading graphs expensive when constants are big</a:t>
            </a:r>
          </a:p>
          <a:p>
            <a:r>
              <a:rPr lang="en-US" dirty="0"/>
              <a:t>Only use constants for primitive types</a:t>
            </a:r>
          </a:p>
          <a:p>
            <a:r>
              <a:rPr lang="en-US" dirty="0"/>
              <a:t>Use variables or readers for more data that requires more memory</a:t>
            </a:r>
          </a:p>
        </p:txBody>
      </p:sp>
    </p:spTree>
    <p:extLst>
      <p:ext uri="{BB962C8B-B14F-4D97-AF65-F5344CB8AC3E}">
        <p14:creationId xmlns:p14="http://schemas.microsoft.com/office/powerpoint/2010/main" val="43288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8EF3-C5F6-41D6-A818-C5A975CB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and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7722-68A6-4044-BD15-494279CCC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4725752" cy="52942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TensorFlow Graph Execution separates definition of computations from their execution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Phase 1: assemble a graph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Phase 2: use a session to execute operations in the graph.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BE4D88-E03C-4A5C-B24F-B8B668F6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280" y="2057410"/>
            <a:ext cx="4725752" cy="18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891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3BEB-E37D-42F4-A730-6B2634CF5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8CF48-AABE-41A0-83DD-BA17F0330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4800" y="2162631"/>
            <a:ext cx="10020300" cy="113368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 = </a:t>
            </a:r>
            <a:r>
              <a:rPr lang="en-US" sz="1800" dirty="0" err="1">
                <a:latin typeface="Consolas" panose="020B0609020204030204" pitchFamily="49" charset="0"/>
              </a:rPr>
              <a:t>tf.Variable</a:t>
            </a:r>
            <a:r>
              <a:rPr lang="en-US" sz="1800" dirty="0">
                <a:latin typeface="Consolas" panose="020B0609020204030204" pitchFamily="49" charset="0"/>
              </a:rPr>
              <a:t>(2, name="scalar")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m = </a:t>
            </a:r>
            <a:r>
              <a:rPr lang="en-US" sz="1800" dirty="0" err="1">
                <a:latin typeface="Consolas" panose="020B0609020204030204" pitchFamily="49" charset="0"/>
              </a:rPr>
              <a:t>tf.Variable</a:t>
            </a:r>
            <a:r>
              <a:rPr lang="en-US" sz="1800" dirty="0">
                <a:latin typeface="Consolas" panose="020B0609020204030204" pitchFamily="49" charset="0"/>
              </a:rPr>
              <a:t>([[0, 1], [2, 3]], name="matrix")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 = </a:t>
            </a:r>
            <a:r>
              <a:rPr lang="en-US" sz="1800" dirty="0" err="1">
                <a:latin typeface="Consolas" panose="020B0609020204030204" pitchFamily="49" charset="0"/>
              </a:rPr>
              <a:t>tf.Variable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tf.zeros</a:t>
            </a:r>
            <a:r>
              <a:rPr lang="en-US" sz="1800" dirty="0">
                <a:latin typeface="Consolas" panose="020B0609020204030204" pitchFamily="49" charset="0"/>
              </a:rPr>
              <a:t>([784,10]))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17E638-D4BC-4392-B119-374C06F5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69127" y="4267201"/>
            <a:ext cx="9225973" cy="198986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s = </a:t>
            </a:r>
            <a:r>
              <a:rPr lang="en-US" sz="1800" dirty="0" err="1">
                <a:latin typeface="Consolas" panose="020B0609020204030204" pitchFamily="49" charset="0"/>
              </a:rPr>
              <a:t>tf.get_variable</a:t>
            </a:r>
            <a:r>
              <a:rPr lang="en-US" sz="1800" dirty="0">
                <a:latin typeface="Consolas" panose="020B0609020204030204" pitchFamily="49" charset="0"/>
              </a:rPr>
              <a:t>("scalar", initializer=</a:t>
            </a:r>
            <a:r>
              <a:rPr lang="en-US" sz="1800" dirty="0" err="1">
                <a:latin typeface="Consolas" panose="020B0609020204030204" pitchFamily="49" charset="0"/>
              </a:rPr>
              <a:t>tf.constant</a:t>
            </a:r>
            <a:r>
              <a:rPr lang="en-US" sz="1800" dirty="0">
                <a:latin typeface="Consolas" panose="020B0609020204030204" pitchFamily="49" charset="0"/>
              </a:rPr>
              <a:t>(2))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m = </a:t>
            </a:r>
            <a:r>
              <a:rPr lang="en-US" sz="1800" dirty="0" err="1">
                <a:latin typeface="Consolas" panose="020B0609020204030204" pitchFamily="49" charset="0"/>
              </a:rPr>
              <a:t>tf.get_variable</a:t>
            </a:r>
            <a:r>
              <a:rPr lang="en-US" sz="1800" dirty="0">
                <a:latin typeface="Consolas" panose="020B0609020204030204" pitchFamily="49" charset="0"/>
              </a:rPr>
              <a:t>("matrix", initializer=</a:t>
            </a:r>
            <a:r>
              <a:rPr lang="en-US" sz="1800" dirty="0" err="1">
                <a:latin typeface="Consolas" panose="020B0609020204030204" pitchFamily="49" charset="0"/>
              </a:rPr>
              <a:t>tf.constant</a:t>
            </a:r>
            <a:r>
              <a:rPr lang="en-US" sz="1800" dirty="0">
                <a:latin typeface="Consolas" panose="020B0609020204030204" pitchFamily="49" charset="0"/>
              </a:rPr>
              <a:t>([[0, 1], [2, 3]]))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W = </a:t>
            </a:r>
            <a:r>
              <a:rPr lang="en-US" sz="1800" dirty="0" err="1">
                <a:latin typeface="Consolas" panose="020B0609020204030204" pitchFamily="49" charset="0"/>
              </a:rPr>
              <a:t>tf.get_variable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big_matrix</a:t>
            </a:r>
            <a:r>
              <a:rPr lang="en-US" sz="1800" dirty="0">
                <a:latin typeface="Consolas" panose="020B0609020204030204" pitchFamily="49" charset="0"/>
              </a:rPr>
              <a:t>", shape=(784, 10),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initializer=</a:t>
            </a:r>
            <a:r>
              <a:rPr lang="en-US" sz="1800" dirty="0" err="1">
                <a:latin typeface="Consolas" panose="020B0609020204030204" pitchFamily="49" charset="0"/>
              </a:rPr>
              <a:t>tf.zeros_initializer</a:t>
            </a:r>
            <a:r>
              <a:rPr lang="en-US" sz="1800" dirty="0">
                <a:latin typeface="Consolas" panose="020B0609020204030204" pitchFamily="49" charset="0"/>
              </a:rPr>
              <a:t>())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22A5F8-9833-4C9E-B236-6F05E4B5B0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69127" y="3480566"/>
            <a:ext cx="9225973" cy="668337"/>
          </a:xfrm>
        </p:spPr>
        <p:txBody>
          <a:bodyPr/>
          <a:lstStyle/>
          <a:p>
            <a:r>
              <a:rPr lang="en-US" b="1" dirty="0"/>
              <a:t>create variables with </a:t>
            </a:r>
            <a:r>
              <a:rPr lang="en-US" b="1" dirty="0" err="1"/>
              <a:t>tf.get_variable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F4482C-BB5F-4AEE-83C3-AFA3F68F7B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74799" y="1334635"/>
            <a:ext cx="6211455" cy="668337"/>
          </a:xfrm>
        </p:spPr>
        <p:txBody>
          <a:bodyPr/>
          <a:lstStyle/>
          <a:p>
            <a:r>
              <a:rPr lang="en-US" b="1" dirty="0"/>
              <a:t>create variables with </a:t>
            </a:r>
            <a:r>
              <a:rPr lang="en-US" b="1" dirty="0" err="1"/>
              <a:t>tf.Variable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3618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D484-17D9-49D2-8E05-E7EA917C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9DA9F-3393-4302-8C34-6B721EB11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5500255" cy="529423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x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(10)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x.assign</a:t>
            </a:r>
            <a:r>
              <a:rPr lang="en-US" sz="2000" dirty="0">
                <a:latin typeface="Consolas" panose="020B0609020204030204" pitchFamily="49" charset="0"/>
              </a:rPr>
              <a:t>(100)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x.numpy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&gt;&gt; 10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x.assign</a:t>
            </a:r>
            <a:r>
              <a:rPr lang="en-US" sz="2000" dirty="0">
                <a:latin typeface="Consolas" panose="020B0609020204030204" pitchFamily="49" charset="0"/>
              </a:rPr>
              <a:t>(100)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x.numpy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&gt;&gt; 100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B98882F-D097-4083-9955-9D9FAECF8399}"/>
              </a:ext>
            </a:extLst>
          </p:cNvPr>
          <p:cNvSpPr/>
          <p:nvPr/>
        </p:nvSpPr>
        <p:spPr bwMode="auto">
          <a:xfrm>
            <a:off x="7176655" y="2445397"/>
            <a:ext cx="3893127" cy="1108364"/>
          </a:xfrm>
          <a:prstGeom prst="roundRect">
            <a:avLst/>
          </a:prstGeom>
          <a:solidFill>
            <a:srgbClr val="FFCCFF"/>
          </a:solidFill>
          <a:ln w="12700" cap="sq" cmpd="sng" algn="ctr">
            <a:noFill/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W.assign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(100) creates an assign op.</a:t>
            </a:r>
          </a:p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That op needs to be executed in a session to take effect.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6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26788B-A253-4B8C-B89F-8A6E1FEFF61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Optimizers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336CF2-0D23-4613-8EFB-1C04408DCA5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02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65D6-AD2C-4FB3-9328-D97C4992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A414-0CAA-4DDA-93B4-C534735A3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39918"/>
            <a:ext cx="9601200" cy="907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Session looks at all </a:t>
            </a:r>
            <a:r>
              <a:rPr lang="en-US" b="1" dirty="0">
                <a:solidFill>
                  <a:srgbClr val="FF0000"/>
                </a:solidFill>
              </a:rPr>
              <a:t>trainable</a:t>
            </a:r>
            <a:r>
              <a:rPr lang="en-US" dirty="0"/>
              <a:t> variables that loss depends on and updates them according to an optimizer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620D6-EE65-4142-914B-756EE0504192}"/>
              </a:ext>
            </a:extLst>
          </p:cNvPr>
          <p:cNvSpPr/>
          <p:nvPr/>
        </p:nvSpPr>
        <p:spPr>
          <a:xfrm>
            <a:off x="1676400" y="2767281"/>
            <a:ext cx="10284883" cy="8777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onsolas" panose="020B0609020204030204" pitchFamily="49" charset="0"/>
              </a:rPr>
              <a:t>optimizer = </a:t>
            </a:r>
            <a:r>
              <a:rPr lang="en-US" sz="1800" dirty="0" err="1">
                <a:latin typeface="Consolas" panose="020B0609020204030204" pitchFamily="49" charset="0"/>
              </a:rPr>
              <a:t>tf.train.GradientDescentOptimizer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learning_rate</a:t>
            </a:r>
            <a:r>
              <a:rPr lang="en-US" sz="1800" dirty="0">
                <a:latin typeface="Consolas" panose="020B0609020204030204" pitchFamily="49" charset="0"/>
              </a:rPr>
              <a:t>=0.01).minimize(loss)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onsolas" panose="020B0609020204030204" pitchFamily="49" charset="0"/>
              </a:rPr>
              <a:t>_, l = </a:t>
            </a:r>
            <a:r>
              <a:rPr lang="en-US" sz="1800" dirty="0" err="1">
                <a:latin typeface="Consolas" panose="020B0609020204030204" pitchFamily="49" charset="0"/>
              </a:rPr>
              <a:t>sess.run</a:t>
            </a:r>
            <a:r>
              <a:rPr lang="en-US" sz="1800" dirty="0">
                <a:latin typeface="Consolas" panose="020B0609020204030204" pitchFamily="49" charset="0"/>
              </a:rPr>
              <a:t>([optimizer, loss], </a:t>
            </a:r>
            <a:r>
              <a:rPr lang="en-US" sz="1800" dirty="0" err="1">
                <a:latin typeface="Consolas" panose="020B0609020204030204" pitchFamily="49" charset="0"/>
              </a:rPr>
              <a:t>feed_dict</a:t>
            </a:r>
            <a:r>
              <a:rPr lang="en-US" sz="1800" dirty="0">
                <a:latin typeface="Consolas" panose="020B0609020204030204" pitchFamily="49" charset="0"/>
              </a:rPr>
              <a:t>={X: x, Y:y})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08287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41E6E-ADCE-40CC-AA45-2142076E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Trainable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98D5A-381B-46AB-BEAE-FE5F765E5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initial_value</a:t>
            </a:r>
            <a:r>
              <a:rPr lang="en-US" sz="2000" dirty="0">
                <a:latin typeface="Consolas" panose="020B0609020204030204" pitchFamily="49" charset="0"/>
              </a:rPr>
              <a:t>=None, trainable=True,...)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Specify if a variable should be trained or not</a:t>
            </a:r>
          </a:p>
          <a:p>
            <a:pPr marL="0" indent="0" algn="r">
              <a:buNone/>
            </a:pPr>
            <a:r>
              <a:rPr lang="en-US" dirty="0"/>
              <a:t>By default, all variables are trainable</a:t>
            </a:r>
          </a:p>
        </p:txBody>
      </p:sp>
    </p:spTree>
    <p:extLst>
      <p:ext uri="{BB962C8B-B14F-4D97-AF65-F5344CB8AC3E}">
        <p14:creationId xmlns:p14="http://schemas.microsoft.com/office/powerpoint/2010/main" val="1968942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925E5-3C83-45B7-AB12-DD237557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Optimizers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A74B-817D-4D3D-AB7C-0D0B8FF10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55" y="1239918"/>
            <a:ext cx="4862945" cy="529423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tf.train.GradientDescentOptimizer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tf.train.AdagradOptimizer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tf.train.MomentumOptimizer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9956800" algn="r"/>
              </a:tabLst>
            </a:pPr>
            <a:r>
              <a:rPr lang="en-US" sz="2000" dirty="0" err="1">
                <a:latin typeface="Consolas" panose="020B0609020204030204" pitchFamily="49" charset="0"/>
              </a:rPr>
              <a:t>tf.train.AdamOptimizer</a:t>
            </a: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tf.train.FtrlOptimizer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tf.train.RMSPropOptimizer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...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74EF9B-0DAF-46F6-A2C8-16E05618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9918"/>
            <a:ext cx="5905500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4D7E47-1EEF-450E-9100-F8DEE8C6558F}"/>
              </a:ext>
            </a:extLst>
          </p:cNvPr>
          <p:cNvSpPr/>
          <p:nvPr/>
        </p:nvSpPr>
        <p:spPr>
          <a:xfrm>
            <a:off x="6096000" y="6175063"/>
            <a:ext cx="590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Optimization algorithms visualized over time in 3D space. (Source: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Stanford class CS231n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MIT License)</a:t>
            </a:r>
          </a:p>
        </p:txBody>
      </p:sp>
    </p:spTree>
    <p:extLst>
      <p:ext uri="{BB962C8B-B14F-4D97-AF65-F5344CB8AC3E}">
        <p14:creationId xmlns:p14="http://schemas.microsoft.com/office/powerpoint/2010/main" val="2689176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D72B28-57AD-434E-8D11-125F1C8F3F69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6000" dirty="0"/>
              <a:t>Training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558121-ED1D-4C3C-ABF8-93D578DB51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43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5119-13F0-4DDA-8E00-FF3ADF5E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63591-D454-4780-9C08-ED8CA9258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variables and constants (e.g. X, Y, W, b)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Assemble the graph</a:t>
            </a:r>
          </a:p>
          <a:p>
            <a:pPr marL="658813" lvl="1" indent="-457200">
              <a:buFont typeface="+mj-lt"/>
              <a:buAutoNum type="arabicPeriod"/>
            </a:pPr>
            <a:r>
              <a:rPr lang="en-US" dirty="0"/>
              <a:t>Define the output, e.g.:</a:t>
            </a:r>
            <a:br>
              <a:rPr lang="en-US" dirty="0"/>
            </a:br>
            <a:r>
              <a:rPr lang="en-US" sz="2000" dirty="0" err="1">
                <a:latin typeface="Consolas" panose="020B0609020204030204" pitchFamily="49" charset="0"/>
              </a:rPr>
              <a:t>Y_predicted</a:t>
            </a:r>
            <a:r>
              <a:rPr lang="en-US" sz="2000" dirty="0">
                <a:latin typeface="Consolas" panose="020B0609020204030204" pitchFamily="49" charset="0"/>
              </a:rPr>
              <a:t> = w * X + b</a:t>
            </a:r>
            <a:endParaRPr lang="en-US" dirty="0">
              <a:latin typeface="Consolas" panose="020B0609020204030204" pitchFamily="49" charset="0"/>
            </a:endParaRPr>
          </a:p>
          <a:p>
            <a:pPr marL="658813" lvl="1" indent="-457200">
              <a:buFont typeface="+mj-lt"/>
              <a:buAutoNum type="arabicPeriod"/>
            </a:pPr>
            <a:r>
              <a:rPr lang="en-US" dirty="0"/>
              <a:t>Specify the loss function, e.g.:</a:t>
            </a:r>
            <a:br>
              <a:rPr lang="en-US" dirty="0"/>
            </a:br>
            <a:r>
              <a:rPr lang="en-US" sz="2000" dirty="0">
                <a:latin typeface="Consolas" panose="020B0609020204030204" pitchFamily="49" charset="0"/>
              </a:rPr>
              <a:t>loss = </a:t>
            </a:r>
            <a:r>
              <a:rPr lang="en-US" sz="2000" dirty="0" err="1">
                <a:latin typeface="Consolas" panose="020B0609020204030204" pitchFamily="49" charset="0"/>
              </a:rPr>
              <a:t>tf.square</a:t>
            </a:r>
            <a:r>
              <a:rPr lang="en-US" sz="2000" dirty="0">
                <a:latin typeface="Consolas" panose="020B0609020204030204" pitchFamily="49" charset="0"/>
              </a:rPr>
              <a:t>(Y - </a:t>
            </a:r>
            <a:r>
              <a:rPr lang="en-US" sz="2000" dirty="0" err="1">
                <a:latin typeface="Consolas" panose="020B0609020204030204" pitchFamily="49" charset="0"/>
              </a:rPr>
              <a:t>Y_predicted</a:t>
            </a:r>
            <a:r>
              <a:rPr lang="en-US" sz="2000" dirty="0">
                <a:latin typeface="Consolas" panose="020B0609020204030204" pitchFamily="49" charset="0"/>
              </a:rPr>
              <a:t>, name='loss’)</a:t>
            </a:r>
            <a:endParaRPr lang="en-US" dirty="0"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an optimizer, e.g.:</a:t>
            </a:r>
            <a:br>
              <a:rPr lang="en-US" dirty="0"/>
            </a:br>
            <a:r>
              <a:rPr lang="en-US" sz="2000" dirty="0">
                <a:effectLst/>
                <a:latin typeface="Consolas" panose="020B0609020204030204" pitchFamily="49" charset="0"/>
              </a:rPr>
              <a:t>opt =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tf.train.GradientDescentOptimizer</a:t>
            </a:r>
            <a:r>
              <a:rPr lang="en-US" sz="2000" dirty="0">
                <a:effectLst/>
                <a:latin typeface="Consolas" panose="020B0609020204030204" pitchFamily="49" charset="0"/>
              </a:rPr>
              <a:t>(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learning_rate</a:t>
            </a:r>
            <a:r>
              <a:rPr lang="en-US" sz="2000" dirty="0">
                <a:effectLst/>
                <a:latin typeface="Consolas" panose="020B0609020204030204" pitchFamily="49" charset="0"/>
              </a:rPr>
              <a:t>=0.001)</a:t>
            </a:r>
            <a:br>
              <a:rPr lang="en-US" sz="2000" dirty="0">
                <a:effectLst/>
                <a:latin typeface="Consolas" panose="020B0609020204030204" pitchFamily="49" charset="0"/>
              </a:rPr>
            </a:br>
            <a:r>
              <a:rPr lang="en-US" sz="2000" dirty="0">
                <a:effectLst/>
                <a:latin typeface="Consolas" panose="020B0609020204030204" pitchFamily="49" charset="0"/>
              </a:rPr>
              <a:t>optimizer = </a:t>
            </a:r>
            <a:r>
              <a:rPr lang="en-US" sz="2000" dirty="0" err="1">
                <a:effectLst/>
                <a:latin typeface="Consolas" panose="020B0609020204030204" pitchFamily="49" charset="0"/>
              </a:rPr>
              <a:t>opt.minimize</a:t>
            </a:r>
            <a:r>
              <a:rPr lang="en-US" sz="2000" dirty="0">
                <a:effectLst/>
                <a:latin typeface="Consolas" panose="020B0609020204030204" pitchFamily="49" charset="0"/>
              </a:rPr>
              <a:t>(loss)</a:t>
            </a:r>
            <a:endParaRPr lang="en-US" dirty="0">
              <a:effectLst/>
              <a:latin typeface="Consolas" panose="020B06090202040302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Train the model</a:t>
            </a:r>
          </a:p>
          <a:p>
            <a:pPr marL="658813" lvl="1" indent="-457200">
              <a:buFont typeface="+mj-lt"/>
              <a:buAutoNum type="arabicPeriod"/>
            </a:pPr>
            <a:r>
              <a:rPr lang="en-US" dirty="0"/>
              <a:t>Initialize variables</a:t>
            </a:r>
          </a:p>
          <a:p>
            <a:pPr marL="658813" lvl="1" indent="-457200">
              <a:buFont typeface="+mj-lt"/>
              <a:buAutoNum type="arabicPeriod"/>
            </a:pPr>
            <a:r>
              <a:rPr lang="en-US" dirty="0"/>
              <a:t>Run optimizer, feeding data into variables and placeholders</a:t>
            </a:r>
          </a:p>
        </p:txBody>
      </p:sp>
    </p:spTree>
    <p:extLst>
      <p:ext uri="{BB962C8B-B14F-4D97-AF65-F5344CB8AC3E}">
        <p14:creationId xmlns:p14="http://schemas.microsoft.com/office/powerpoint/2010/main" val="11529284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DBE5B-8A24-4A09-8950-FC346DEE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Execution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3445E-4C77-433A-AEBD-FC9F26DA606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writer = </a:t>
            </a:r>
            <a:r>
              <a:rPr lang="en-US" sz="2000" dirty="0" err="1">
                <a:latin typeface="Consolas" panose="020B0609020204030204" pitchFamily="49" charset="0"/>
              </a:rPr>
              <a:t>tf.summary.FileWriter</a:t>
            </a:r>
            <a:r>
              <a:rPr lang="en-US" sz="2000" dirty="0">
                <a:latin typeface="Consolas" panose="020B0609020204030204" pitchFamily="49" charset="0"/>
              </a:rPr>
              <a:t>('./graphs/</a:t>
            </a:r>
            <a:r>
              <a:rPr lang="en-US" sz="2000" dirty="0" err="1">
                <a:latin typeface="Consolas" panose="020B0609020204030204" pitchFamily="49" charset="0"/>
              </a:rPr>
              <a:t>linear_reg</a:t>
            </a:r>
            <a:r>
              <a:rPr lang="en-US" sz="2000" dirty="0">
                <a:latin typeface="Consolas" panose="020B0609020204030204" pitchFamily="49" charset="0"/>
              </a:rPr>
              <a:t>', </a:t>
            </a:r>
            <a:r>
              <a:rPr lang="en-US" sz="2000" dirty="0" err="1">
                <a:latin typeface="Consolas" panose="020B0609020204030204" pitchFamily="49" charset="0"/>
              </a:rPr>
              <a:t>sess.graph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339997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F21761-AAB7-47B0-A8D5-5F7ECD401B4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/>
              <a:t>tf.data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46C6DE-0995-463F-8FC4-90A8799727B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6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CF18F-202B-4C37-8834-03FC2C3B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FA40C-22A5-4F9A-8790-C2CC224F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Save computation. Only run subgraphs that lead to the values you want to fetch.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computation into small, differential pieces to facilitate auto-differentiation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Facilitate distributed computation, spread the work across multiple CPUs, GPUs, TPUs, or other devices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Many common machine learning models are taught and visualized as directed graphs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198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25CA-6EBB-41FA-99DA-1C7CF5FA9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53FC3-DA0A-418A-94A3-68A079724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inference directly with data</a:t>
            </a:r>
          </a:p>
          <a:p>
            <a:r>
              <a:rPr lang="en-US" dirty="0" err="1"/>
              <a:t>tf.data.Dataset</a:t>
            </a:r>
            <a:endParaRPr lang="en-US" dirty="0"/>
          </a:p>
          <a:p>
            <a:r>
              <a:rPr lang="en-US" dirty="0" err="1"/>
              <a:t>tf.data.Iterator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516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37B1-376B-48DC-9D8E-FA44DF7E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 data in </a:t>
            </a:r>
            <a:r>
              <a:rPr lang="en-US" dirty="0" err="1"/>
              <a:t>tf.data.Dataset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FC5E-F0BE-4F6B-9D20-A966A782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1" y="1995322"/>
            <a:ext cx="9698184" cy="230684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tf.data.Dataset.from_tensor_slices</a:t>
            </a:r>
            <a:r>
              <a:rPr lang="en-US" sz="2000" dirty="0">
                <a:latin typeface="Consolas" panose="020B0609020204030204" pitchFamily="49" charset="0"/>
              </a:rPr>
              <a:t>((features, labels))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dataset = </a:t>
            </a:r>
            <a:r>
              <a:rPr lang="en-US" sz="2000" dirty="0" err="1">
                <a:latin typeface="Consolas" panose="020B0609020204030204" pitchFamily="49" charset="0"/>
              </a:rPr>
              <a:t>tf.data.Dataset.from_tensor_slices</a:t>
            </a:r>
            <a:r>
              <a:rPr lang="en-US" sz="2000" dirty="0">
                <a:latin typeface="Consolas" panose="020B0609020204030204" pitchFamily="49" charset="0"/>
              </a:rPr>
              <a:t>((data[:,0], data[:,1]))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dataset.output_types</a:t>
            </a:r>
            <a:r>
              <a:rPr lang="en-US" sz="2000" dirty="0">
                <a:latin typeface="Consolas" panose="020B0609020204030204" pitchFamily="49" charset="0"/>
              </a:rPr>
              <a:t>)  # &gt;&gt; (tf.float32, tf.float32)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print(</a:t>
            </a:r>
            <a:r>
              <a:rPr lang="en-US" sz="2000" dirty="0" err="1">
                <a:latin typeface="Consolas" panose="020B0609020204030204" pitchFamily="49" charset="0"/>
              </a:rPr>
              <a:t>dataset.output_shapes</a:t>
            </a:r>
            <a:r>
              <a:rPr lang="en-US" sz="2000" dirty="0">
                <a:latin typeface="Consolas" panose="020B0609020204030204" pitchFamily="49" charset="0"/>
              </a:rPr>
              <a:t>) # &gt;&gt; (</a:t>
            </a:r>
            <a:r>
              <a:rPr lang="en-US" sz="2000" dirty="0" err="1">
                <a:latin typeface="Consolas" panose="020B0609020204030204" pitchFamily="49" charset="0"/>
              </a:rPr>
              <a:t>TensorShape</a:t>
            </a:r>
            <a:r>
              <a:rPr lang="en-US" sz="2000" dirty="0">
                <a:latin typeface="Consolas" panose="020B0609020204030204" pitchFamily="49" charset="0"/>
              </a:rPr>
              <a:t>([]), </a:t>
            </a:r>
            <a:r>
              <a:rPr lang="en-US" sz="2000" dirty="0" err="1">
                <a:latin typeface="Consolas" panose="020B0609020204030204" pitchFamily="49" charset="0"/>
              </a:rPr>
              <a:t>TensorShape</a:t>
            </a:r>
            <a:r>
              <a:rPr lang="en-US" sz="2000" dirty="0">
                <a:latin typeface="Consolas" panose="020B0609020204030204" pitchFamily="49" charset="0"/>
              </a:rPr>
              <a:t>([]))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926E2-9D40-494B-BBE6-E2D8D80316B6}"/>
              </a:ext>
            </a:extLst>
          </p:cNvPr>
          <p:cNvSpPr/>
          <p:nvPr/>
        </p:nvSpPr>
        <p:spPr>
          <a:xfrm>
            <a:off x="1787235" y="4787084"/>
            <a:ext cx="9698184" cy="14266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tf.data.TextLineDataset</a:t>
            </a:r>
            <a:r>
              <a:rPr lang="en-US" sz="2000" dirty="0">
                <a:latin typeface="Consolas" panose="020B0609020204030204" pitchFamily="49" charset="0"/>
              </a:rPr>
              <a:t>(filenames)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tf.data.FixedLengthRecordDataset</a:t>
            </a:r>
            <a:r>
              <a:rPr lang="en-US" sz="2000" dirty="0">
                <a:latin typeface="Consolas" panose="020B0609020204030204" pitchFamily="49" charset="0"/>
              </a:rPr>
              <a:t>(filenames)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onsolas" panose="020B0609020204030204" pitchFamily="49" charset="0"/>
              </a:rPr>
              <a:t>tf.data.TFRecordDataset</a:t>
            </a:r>
            <a:r>
              <a:rPr lang="en-US" sz="2000" dirty="0">
                <a:latin typeface="Consolas" panose="020B0609020204030204" pitchFamily="49" charset="0"/>
              </a:rPr>
              <a:t>(filenames)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CD7D7E-5AC8-4786-BCFF-ED2F9F589301}"/>
              </a:ext>
            </a:extLst>
          </p:cNvPr>
          <p:cNvSpPr txBox="1">
            <a:spLocks/>
          </p:cNvSpPr>
          <p:nvPr/>
        </p:nvSpPr>
        <p:spPr bwMode="auto">
          <a:xfrm>
            <a:off x="1676400" y="1239918"/>
            <a:ext cx="9601200" cy="529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55600" indent="-355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200" b="0"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800" b="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600" b="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400" b="0">
                <a:solidFill>
                  <a:schemeClr val="tx1"/>
                </a:solidFill>
                <a:latin typeface="Calibri" pitchFamily="34" charset="0"/>
              </a:defRPr>
            </a:lvl5pPr>
            <a:lvl6pPr marL="18859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6pPr>
            <a:lvl7pPr marL="22288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7pPr>
            <a:lvl8pPr marL="25717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8pPr>
            <a:lvl9pPr marL="2914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15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Store data in </a:t>
            </a:r>
            <a:r>
              <a:rPr lang="en-US" kern="0" dirty="0" err="1"/>
              <a:t>tf.data.Dataset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Load data from files</a:t>
            </a:r>
          </a:p>
        </p:txBody>
      </p:sp>
    </p:spTree>
    <p:extLst>
      <p:ext uri="{BB962C8B-B14F-4D97-AF65-F5344CB8AC3E}">
        <p14:creationId xmlns:p14="http://schemas.microsoft.com/office/powerpoint/2010/main" val="4287699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AFBA-B59E-4451-A069-984D738E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 through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7688A-62AE-4CFC-AD0A-2EBB81849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iterator to iterate through samples in Dataset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9F073-5477-486C-993E-0DD8F6AAB0E7}"/>
              </a:ext>
            </a:extLst>
          </p:cNvPr>
          <p:cNvSpPr/>
          <p:nvPr/>
        </p:nvSpPr>
        <p:spPr>
          <a:xfrm>
            <a:off x="2022764" y="1982450"/>
            <a:ext cx="9033163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iterator = </a:t>
            </a:r>
            <a:r>
              <a:rPr lang="en-US" sz="2400" dirty="0" err="1">
                <a:latin typeface="Consolas" panose="020B0609020204030204" pitchFamily="49" charset="0"/>
              </a:rPr>
              <a:t>dataset.make_one_shot_iterator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Iterates through the dataset exactly once. No need to initialization.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iterator = </a:t>
            </a:r>
            <a:r>
              <a:rPr lang="en-US" sz="2400" dirty="0" err="1">
                <a:latin typeface="Consolas" panose="020B0609020204030204" pitchFamily="49" charset="0"/>
              </a:rPr>
              <a:t>dataset.make_initializable_iterator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Iterates through the dataset as many times as we want. Need to initialize with each epoch.</a:t>
            </a:r>
          </a:p>
        </p:txBody>
      </p:sp>
    </p:spTree>
    <p:extLst>
      <p:ext uri="{BB962C8B-B14F-4D97-AF65-F5344CB8AC3E}">
        <p14:creationId xmlns:p14="http://schemas.microsoft.com/office/powerpoint/2010/main" val="18227969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63287-9A38-41F3-91DA-228E858B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tf.data.Iterator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F2CD2E-922F-45E0-A069-84268E575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0873" y="1278321"/>
            <a:ext cx="4959927" cy="525583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iterator = \ </a:t>
            </a:r>
            <a:r>
              <a:rPr lang="en-US" dirty="0" err="1">
                <a:latin typeface="Consolas" panose="020B0609020204030204" pitchFamily="49" charset="0"/>
              </a:rPr>
              <a:t>dataset.make_one_shot_iterator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X, Y = </a:t>
            </a:r>
            <a:r>
              <a:rPr lang="en-US" dirty="0" err="1">
                <a:latin typeface="Consolas" panose="020B0609020204030204" pitchFamily="49" charset="0"/>
              </a:rPr>
              <a:t>iterator.get_next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with </a:t>
            </a:r>
            <a:r>
              <a:rPr lang="en-US" dirty="0" err="1">
                <a:latin typeface="Consolas" panose="020B0609020204030204" pitchFamily="49" charset="0"/>
              </a:rPr>
              <a:t>tf.Session</a:t>
            </a:r>
            <a:r>
              <a:rPr lang="en-US" dirty="0">
                <a:latin typeface="Consolas" panose="020B0609020204030204" pitchFamily="49" charset="0"/>
              </a:rPr>
              <a:t>() as </a:t>
            </a:r>
            <a:r>
              <a:rPr lang="en-US" dirty="0" err="1">
                <a:latin typeface="Consolas" panose="020B0609020204030204" pitchFamily="49" charset="0"/>
              </a:rPr>
              <a:t>sess</a:t>
            </a:r>
            <a:r>
              <a:rPr lang="en-US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print(</a:t>
            </a:r>
            <a:r>
              <a:rPr lang="en-US" dirty="0" err="1">
                <a:latin typeface="Consolas" panose="020B0609020204030204" pitchFamily="49" charset="0"/>
              </a:rPr>
              <a:t>sess.run</a:t>
            </a:r>
            <a:r>
              <a:rPr lang="en-US" dirty="0">
                <a:latin typeface="Consolas" panose="020B0609020204030204" pitchFamily="49" charset="0"/>
              </a:rPr>
              <a:t>([X, Y]))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print(</a:t>
            </a:r>
            <a:r>
              <a:rPr lang="en-US" dirty="0" err="1">
                <a:latin typeface="Consolas" panose="020B0609020204030204" pitchFamily="49" charset="0"/>
              </a:rPr>
              <a:t>sess.run</a:t>
            </a:r>
            <a:r>
              <a:rPr lang="en-US" dirty="0">
                <a:latin typeface="Consolas" panose="020B0609020204030204" pitchFamily="49" charset="0"/>
              </a:rPr>
              <a:t>([X, Y]))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print(</a:t>
            </a:r>
            <a:r>
              <a:rPr lang="en-US" dirty="0" err="1">
                <a:latin typeface="Consolas" panose="020B0609020204030204" pitchFamily="49" charset="0"/>
              </a:rPr>
              <a:t>sess.run</a:t>
            </a:r>
            <a:r>
              <a:rPr lang="en-US" dirty="0">
                <a:latin typeface="Consolas" panose="020B0609020204030204" pitchFamily="49" charset="0"/>
              </a:rPr>
              <a:t>([X, Y]))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32AEF-A3F9-4C90-B209-00353BAD7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2840" y="1278321"/>
            <a:ext cx="5422900" cy="525582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iterator = \ </a:t>
            </a:r>
            <a:r>
              <a:rPr lang="en-US" sz="2000" dirty="0" err="1">
                <a:latin typeface="Consolas" panose="020B0609020204030204" pitchFamily="49" charset="0"/>
              </a:rPr>
              <a:t>dataset.make_initializable_iterator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for </a:t>
            </a:r>
            <a:r>
              <a:rPr lang="en-US" sz="2000" dirty="0" err="1">
                <a:latin typeface="Consolas" panose="020B0609020204030204" pitchFamily="49" charset="0"/>
              </a:rPr>
              <a:t>i</a:t>
            </a:r>
            <a:r>
              <a:rPr lang="en-US" sz="2000" dirty="0">
                <a:latin typeface="Consolas" panose="020B0609020204030204" pitchFamily="49" charset="0"/>
              </a:rPr>
              <a:t> in range(100):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sess.run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iterator.initializer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total_loss</a:t>
            </a:r>
            <a:r>
              <a:rPr lang="en-US" sz="2000" dirty="0">
                <a:latin typeface="Consolas" panose="020B0609020204030204" pitchFamily="49" charset="0"/>
              </a:rPr>
              <a:t> =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try: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while True: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</a:t>
            </a:r>
            <a:r>
              <a:rPr lang="en-US" sz="2000" dirty="0" err="1">
                <a:latin typeface="Consolas" panose="020B0609020204030204" pitchFamily="49" charset="0"/>
              </a:rPr>
              <a:t>sess.run</a:t>
            </a:r>
            <a:r>
              <a:rPr lang="en-US" sz="2000" dirty="0">
                <a:latin typeface="Consolas" panose="020B0609020204030204" pitchFamily="49" charset="0"/>
              </a:rPr>
              <a:t>([optimizer])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except </a:t>
            </a:r>
            <a:r>
              <a:rPr lang="en-US" sz="2000" dirty="0" err="1">
                <a:latin typeface="Consolas" panose="020B0609020204030204" pitchFamily="49" charset="0"/>
              </a:rPr>
              <a:t>tf.errors.OutOfRangeError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pass</a:t>
            </a:r>
          </a:p>
        </p:txBody>
      </p:sp>
    </p:spTree>
    <p:extLst>
      <p:ext uri="{BB962C8B-B14F-4D97-AF65-F5344CB8AC3E}">
        <p14:creationId xmlns:p14="http://schemas.microsoft.com/office/powerpoint/2010/main" val="40383821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F278D-BDDC-48F8-9A00-9493FA2C9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38230-628E-4D69-9B37-CC4D9C06E1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dataset = </a:t>
            </a:r>
            <a:r>
              <a:rPr lang="en-US" sz="2000" dirty="0" err="1">
                <a:latin typeface="Consolas" panose="020B0609020204030204" pitchFamily="49" charset="0"/>
              </a:rPr>
              <a:t>dataset.shuffle</a:t>
            </a:r>
            <a:r>
              <a:rPr lang="en-US" sz="2000" dirty="0">
                <a:latin typeface="Consolas" panose="020B0609020204030204" pitchFamily="49" charset="0"/>
              </a:rPr>
              <a:t>(1000)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dataset = </a:t>
            </a:r>
            <a:r>
              <a:rPr lang="en-US" sz="2000" dirty="0" err="1">
                <a:latin typeface="Consolas" panose="020B0609020204030204" pitchFamily="49" charset="0"/>
              </a:rPr>
              <a:t>dataset.repeat</a:t>
            </a:r>
            <a:r>
              <a:rPr lang="en-US" sz="2000" dirty="0">
                <a:latin typeface="Consolas" panose="020B0609020204030204" pitchFamily="49" charset="0"/>
              </a:rPr>
              <a:t>(100)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Consolas" panose="020B0609020204030204" pitchFamily="49" charset="0"/>
              </a:rPr>
              <a:t>dataset = </a:t>
            </a:r>
            <a:r>
              <a:rPr lang="en-US" sz="2000" dirty="0" err="1">
                <a:latin typeface="Consolas" panose="020B0609020204030204" pitchFamily="49" charset="0"/>
              </a:rPr>
              <a:t>dataset.batch</a:t>
            </a:r>
            <a:r>
              <a:rPr lang="en-US" sz="2000" dirty="0">
                <a:latin typeface="Consolas" panose="020B0609020204030204" pitchFamily="49" charset="0"/>
              </a:rPr>
              <a:t>(128)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# convert each element of dataset to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one_hot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vector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dataset = </a:t>
            </a:r>
            <a:r>
              <a:rPr lang="en-US" sz="2000" dirty="0" err="1">
                <a:latin typeface="Consolas" panose="020B0609020204030204" pitchFamily="49" charset="0"/>
              </a:rPr>
              <a:t>dataset.map</a:t>
            </a:r>
            <a:r>
              <a:rPr lang="en-US" sz="2000" dirty="0">
                <a:latin typeface="Consolas" panose="020B0609020204030204" pitchFamily="49" charset="0"/>
              </a:rPr>
              <a:t>(lambda x: </a:t>
            </a:r>
            <a:r>
              <a:rPr lang="en-US" sz="2000" dirty="0" err="1">
                <a:latin typeface="Consolas" panose="020B0609020204030204" pitchFamily="49" charset="0"/>
              </a:rPr>
              <a:t>tf.one_hot</a:t>
            </a:r>
            <a:r>
              <a:rPr lang="en-US" sz="2000" dirty="0">
                <a:latin typeface="Consolas" panose="020B0609020204030204" pitchFamily="49" charset="0"/>
              </a:rPr>
              <a:t>(x, 10))</a:t>
            </a:r>
          </a:p>
        </p:txBody>
      </p:sp>
    </p:spTree>
    <p:extLst>
      <p:ext uri="{BB962C8B-B14F-4D97-AF65-F5344CB8AC3E}">
        <p14:creationId xmlns:p14="http://schemas.microsoft.com/office/powerpoint/2010/main" val="39518872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165C8E-F79E-4A3D-9555-D7968BCF184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Variable Sharing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0BFBA2-FE45-46B6-A410-F170F97C76D9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184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AD5F-F947-4F93-97D5-EE80A526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743D-6F00-4363-A358-6F1D94E6C1F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def </a:t>
            </a:r>
            <a:r>
              <a:rPr lang="en-US" sz="2000" dirty="0" err="1">
                <a:latin typeface="Consolas" panose="020B0609020204030204" pitchFamily="49" charset="0"/>
              </a:rPr>
              <a:t>two_hidden_layers</a:t>
            </a:r>
            <a:r>
              <a:rPr lang="en-US" sz="2000" dirty="0">
                <a:latin typeface="Consolas" panose="020B0609020204030204" pitchFamily="49" charset="0"/>
              </a:rPr>
              <a:t>(x):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w1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tf.random_normal</a:t>
            </a:r>
            <a:r>
              <a:rPr lang="en-US" sz="2000" dirty="0">
                <a:latin typeface="Consolas" panose="020B0609020204030204" pitchFamily="49" charset="0"/>
              </a:rPr>
              <a:t>([100, 50]), name='h1_weights’)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b1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tf.zeros</a:t>
            </a:r>
            <a:r>
              <a:rPr lang="en-US" sz="2000" dirty="0">
                <a:latin typeface="Consolas" panose="020B0609020204030204" pitchFamily="49" charset="0"/>
              </a:rPr>
              <a:t>([50]), name='h1_biases’)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h1 = </a:t>
            </a:r>
            <a:r>
              <a:rPr lang="en-US" sz="2000" dirty="0" err="1">
                <a:latin typeface="Consolas" panose="020B0609020204030204" pitchFamily="49" charset="0"/>
              </a:rPr>
              <a:t>tf.matmul</a:t>
            </a:r>
            <a:r>
              <a:rPr lang="en-US" sz="2000" dirty="0">
                <a:latin typeface="Consolas" panose="020B0609020204030204" pitchFamily="49" charset="0"/>
              </a:rPr>
              <a:t>(x, w1) + b1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w2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tf.random_normal</a:t>
            </a:r>
            <a:r>
              <a:rPr lang="en-US" sz="2000" dirty="0">
                <a:latin typeface="Consolas" panose="020B0609020204030204" pitchFamily="49" charset="0"/>
              </a:rPr>
              <a:t>([50, 10]), name='h2_weights’)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b2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tf.zeros</a:t>
            </a:r>
            <a:r>
              <a:rPr lang="en-US" sz="2000" dirty="0">
                <a:latin typeface="Consolas" panose="020B0609020204030204" pitchFamily="49" charset="0"/>
              </a:rPr>
              <a:t>([10]), name='2_biases’)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logits = </a:t>
            </a:r>
            <a:r>
              <a:rPr lang="en-US" sz="2000" dirty="0" err="1">
                <a:latin typeface="Consolas" panose="020B0609020204030204" pitchFamily="49" charset="0"/>
              </a:rPr>
              <a:t>tf.matmul</a:t>
            </a:r>
            <a:r>
              <a:rPr lang="en-US" sz="2000" dirty="0">
                <a:latin typeface="Consolas" panose="020B0609020204030204" pitchFamily="49" charset="0"/>
              </a:rPr>
              <a:t>(h1, w2) + b2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return logits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logits1 = </a:t>
            </a:r>
            <a:r>
              <a:rPr lang="en-US" sz="2000" dirty="0" err="1">
                <a:latin typeface="Consolas" panose="020B0609020204030204" pitchFamily="49" charset="0"/>
              </a:rPr>
              <a:t>two_hidden_layers</a:t>
            </a:r>
            <a:r>
              <a:rPr lang="en-US" sz="20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logits2 = </a:t>
            </a:r>
            <a:r>
              <a:rPr lang="en-US" sz="2000" dirty="0" err="1">
                <a:latin typeface="Consolas" panose="020B0609020204030204" pitchFamily="49" charset="0"/>
              </a:rPr>
              <a:t>two_hidden_layers</a:t>
            </a:r>
            <a:r>
              <a:rPr lang="en-US" sz="2000" dirty="0">
                <a:latin typeface="Consolas" panose="020B0609020204030204" pitchFamily="49" charset="0"/>
              </a:rPr>
              <a:t>(x2)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77DE91-B9D6-48D4-82EB-F81BC6DEA230}"/>
              </a:ext>
            </a:extLst>
          </p:cNvPr>
          <p:cNvSpPr/>
          <p:nvPr/>
        </p:nvSpPr>
        <p:spPr>
          <a:xfrm>
            <a:off x="6871855" y="4593617"/>
            <a:ext cx="3325091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will happen if we</a:t>
            </a:r>
          </a:p>
          <a:p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these two calls?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83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52DE82A-2FC7-4DFB-81CF-AA6159F0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Variable: The problem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13BFB4-177E-4940-9A17-5BD14738A7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83855" y="1668303"/>
            <a:ext cx="6394398" cy="409518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6C0437-AEB6-472A-BE60-673D3BFD5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32617" y="2711442"/>
            <a:ext cx="3753427" cy="1735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 sets of variables are</a:t>
            </a:r>
          </a:p>
          <a:p>
            <a:pPr marL="0" indent="0">
              <a:buNone/>
            </a:pPr>
            <a:r>
              <a:rPr lang="en-US" dirty="0"/>
              <a:t>created.</a:t>
            </a:r>
          </a:p>
          <a:p>
            <a:pPr marL="0" indent="0">
              <a:buNone/>
            </a:pPr>
            <a:r>
              <a:rPr lang="en-US" dirty="0"/>
              <a:t>You want all your inputs to use the same weights and biases!</a:t>
            </a:r>
          </a:p>
        </p:txBody>
      </p:sp>
    </p:spTree>
    <p:extLst>
      <p:ext uri="{BB962C8B-B14F-4D97-AF65-F5344CB8AC3E}">
        <p14:creationId xmlns:p14="http://schemas.microsoft.com/office/powerpoint/2010/main" val="6237813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5709E9-AC67-40B7-81E7-D8C1931C8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tf.get_variable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F715-CDAC-4B07-B335-356828BE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err="1">
                <a:latin typeface="Consolas" panose="020B0609020204030204" pitchFamily="49" charset="0"/>
              </a:rPr>
              <a:t>tf.get_variable</a:t>
            </a:r>
            <a:r>
              <a:rPr lang="en-US" sz="2000" dirty="0">
                <a:latin typeface="Consolas" panose="020B0609020204030204" pitchFamily="49" charset="0"/>
              </a:rPr>
              <a:t>(&lt;name&gt;, &lt;shape&gt;, &lt;initializer&gt;)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If a variable with &lt;name&gt; already exists, reuse it</a:t>
            </a:r>
          </a:p>
          <a:p>
            <a:pPr marL="0" indent="0">
              <a:buNone/>
            </a:pPr>
            <a:r>
              <a:rPr lang="en-US" dirty="0"/>
              <a:t>If not, initialize it with &lt;shape&gt; using &lt;initializer&gt;</a:t>
            </a:r>
          </a:p>
        </p:txBody>
      </p:sp>
    </p:spTree>
    <p:extLst>
      <p:ext uri="{BB962C8B-B14F-4D97-AF65-F5344CB8AC3E}">
        <p14:creationId xmlns:p14="http://schemas.microsoft.com/office/powerpoint/2010/main" val="31262254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59084-8BFB-4759-BCA9-4F7ED38A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tf.get_variable</a:t>
            </a:r>
            <a:r>
              <a:rPr lang="en-US" dirty="0"/>
              <a:t>()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69CA39-890F-4772-8353-78F48A4AB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765" y="1239918"/>
            <a:ext cx="10700518" cy="529423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def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assert </a:t>
            </a:r>
            <a:r>
              <a:rPr lang="en-US" sz="1600" dirty="0" err="1">
                <a:latin typeface="Consolas" panose="020B0609020204030204" pitchFamily="49" charset="0"/>
              </a:rPr>
              <a:t>x.shape.as_list</a:t>
            </a:r>
            <a:r>
              <a:rPr lang="en-US" sz="1600" dirty="0">
                <a:latin typeface="Consolas" panose="020B0609020204030204" pitchFamily="49" charset="0"/>
              </a:rPr>
              <a:t>() == [200, 100]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w1 =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("h1_weights", [100, 50], initializer=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tf.random_normal_initializer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b1 =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("h1_biases", [50], initializer=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tf.constant_initializer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(0.0))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h1 = </a:t>
            </a:r>
            <a:r>
              <a:rPr lang="en-US" sz="1600" dirty="0" err="1">
                <a:latin typeface="Consolas" panose="020B0609020204030204" pitchFamily="49" charset="0"/>
              </a:rPr>
              <a:t>tf.matmul</a:t>
            </a:r>
            <a:r>
              <a:rPr lang="en-US" sz="1600" dirty="0">
                <a:latin typeface="Consolas" panose="020B0609020204030204" pitchFamily="49" charset="0"/>
              </a:rPr>
              <a:t>(x, w1) + b1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assert h1.shape.as_list() == [200, 50]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w2 =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("h2_weights", [50, 10], initializer=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tf.random_normal_initializer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latin typeface="Consolas" panose="020B0609020204030204" pitchFamily="49" charset="0"/>
              </a:rPr>
              <a:t>   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b2 =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("h2_biases", [10], initializer=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tf.constant_initializer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(0.0))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 = </a:t>
            </a:r>
            <a:r>
              <a:rPr lang="en-US" sz="1600" dirty="0" err="1">
                <a:latin typeface="Consolas" panose="020B0609020204030204" pitchFamily="49" charset="0"/>
              </a:rPr>
              <a:t>tf.matmul</a:t>
            </a:r>
            <a:r>
              <a:rPr lang="en-US" sz="1600" dirty="0">
                <a:latin typeface="Consolas" panose="020B0609020204030204" pitchFamily="49" charset="0"/>
              </a:rPr>
              <a:t>(h1, w2) + b2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logits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logits1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logits2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(x2)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logits1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logits2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1DBDAD-B0F1-4228-9E6F-2CA9B404FF8C}"/>
              </a:ext>
            </a:extLst>
          </p:cNvPr>
          <p:cNvSpPr/>
          <p:nvPr/>
        </p:nvSpPr>
        <p:spPr>
          <a:xfrm>
            <a:off x="5860472" y="4980847"/>
            <a:ext cx="4863379" cy="830997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ValueError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Variable h1_weights already exists,</a:t>
            </a:r>
          </a:p>
          <a:p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disallowed. Did you mean to set reuse=True in</a:t>
            </a:r>
          </a:p>
          <a:p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VarScope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53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9618C-EF49-4125-8665-3731FC9DE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TensorFlow Computation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88D7-35EF-40D3-843D-1F0E6A86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/>
              </a:rPr>
              <a:t>Placeholders</a:t>
            </a:r>
            <a:r>
              <a:rPr lang="en-US" dirty="0">
                <a:effectLst/>
              </a:rPr>
              <a:t>, variables used in place of inputs to feed to the graph</a:t>
            </a:r>
          </a:p>
          <a:p>
            <a:r>
              <a:rPr lang="en-US" b="1" dirty="0">
                <a:solidFill>
                  <a:srgbClr val="C00000"/>
                </a:solidFill>
                <a:effectLst/>
              </a:rPr>
              <a:t>Variables</a:t>
            </a:r>
            <a:r>
              <a:rPr lang="en-US" dirty="0">
                <a:effectLst/>
              </a:rPr>
              <a:t>, model variables that are going to be optimized to make model perform better</a:t>
            </a:r>
          </a:p>
          <a:p>
            <a:r>
              <a:rPr lang="en-US" b="1" dirty="0">
                <a:solidFill>
                  <a:srgbClr val="C00000"/>
                </a:solidFill>
                <a:effectLst/>
              </a:rPr>
              <a:t>Model</a:t>
            </a:r>
            <a:r>
              <a:rPr lang="en-US" dirty="0">
                <a:effectLst/>
              </a:rPr>
              <a:t>, a mathematical function that calculates output based on placeholder and model variables</a:t>
            </a:r>
          </a:p>
          <a:p>
            <a:r>
              <a:rPr lang="en-US" b="1" dirty="0">
                <a:solidFill>
                  <a:srgbClr val="C00000"/>
                </a:solidFill>
                <a:effectLst/>
              </a:rPr>
              <a:t>Loss Measure</a:t>
            </a:r>
            <a:r>
              <a:rPr lang="en-US" dirty="0">
                <a:effectLst/>
              </a:rPr>
              <a:t>, guide for optimization of model variables</a:t>
            </a:r>
          </a:p>
          <a:p>
            <a:r>
              <a:rPr lang="en-US" b="1" dirty="0">
                <a:effectLst/>
              </a:rPr>
              <a:t>Optimization Method</a:t>
            </a:r>
            <a:r>
              <a:rPr lang="en-US" dirty="0">
                <a:effectLst/>
              </a:rPr>
              <a:t>, update method for tuning model variables</a:t>
            </a:r>
          </a:p>
          <a:p>
            <a:r>
              <a:rPr lang="en-US" b="1" dirty="0">
                <a:solidFill>
                  <a:srgbClr val="C00000"/>
                </a:solidFill>
                <a:effectLst/>
              </a:rPr>
              <a:t>Session</a:t>
            </a:r>
            <a:r>
              <a:rPr lang="en-US" dirty="0">
                <a:effectLst/>
              </a:rPr>
              <a:t>, a runtime where operation nodes are executed and tensors are evaluated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3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C9716-329B-497D-9A30-6E5622BE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tf.variable_scope</a:t>
            </a:r>
            <a:r>
              <a:rPr lang="en-US" dirty="0"/>
              <a:t>()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16247A2-9B82-418B-B706-5BECE49FB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745" y="1239918"/>
            <a:ext cx="10446328" cy="529423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def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assert </a:t>
            </a:r>
            <a:r>
              <a:rPr lang="en-US" sz="1600" dirty="0" err="1">
                <a:latin typeface="Consolas" panose="020B0609020204030204" pitchFamily="49" charset="0"/>
              </a:rPr>
              <a:t>x.shape.as_list</a:t>
            </a:r>
            <a:r>
              <a:rPr lang="en-US" sz="1600" dirty="0">
                <a:latin typeface="Consolas" panose="020B0609020204030204" pitchFamily="49" charset="0"/>
              </a:rPr>
              <a:t>() == [200, 100]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w1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("h1_weights", [100, 50], initializer=</a:t>
            </a:r>
            <a:r>
              <a:rPr lang="en-US" sz="1600" dirty="0" err="1">
                <a:latin typeface="Consolas" panose="020B0609020204030204" pitchFamily="49" charset="0"/>
              </a:rPr>
              <a:t>tf.random_normal_initializer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b1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("h1_biases", [50], initializer=</a:t>
            </a:r>
            <a:r>
              <a:rPr lang="en-US" sz="1600" dirty="0" err="1">
                <a:latin typeface="Consolas" panose="020B0609020204030204" pitchFamily="49" charset="0"/>
              </a:rPr>
              <a:t>tf.constant_initializer</a:t>
            </a:r>
            <a:r>
              <a:rPr lang="en-US" sz="1600" dirty="0">
                <a:latin typeface="Consolas" panose="020B0609020204030204" pitchFamily="49" charset="0"/>
              </a:rPr>
              <a:t>(0.0))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h1 = </a:t>
            </a:r>
            <a:r>
              <a:rPr lang="en-US" sz="1600" dirty="0" err="1">
                <a:latin typeface="Consolas" panose="020B0609020204030204" pitchFamily="49" charset="0"/>
              </a:rPr>
              <a:t>tf.matmul</a:t>
            </a:r>
            <a:r>
              <a:rPr lang="en-US" sz="1600" dirty="0">
                <a:latin typeface="Consolas" panose="020B0609020204030204" pitchFamily="49" charset="0"/>
              </a:rPr>
              <a:t>(x, w1) + b1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assert h1.shape.as_list() == [200, 50]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w2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("h2_weights", [50, 10], initializer=</a:t>
            </a:r>
            <a:r>
              <a:rPr lang="en-US" sz="1600" dirty="0" err="1">
                <a:latin typeface="Consolas" panose="020B0609020204030204" pitchFamily="49" charset="0"/>
              </a:rPr>
              <a:t>tf.random_normal_initializer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b2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("h2_biases", [10], initializer=</a:t>
            </a:r>
            <a:r>
              <a:rPr lang="en-US" sz="1600" dirty="0" err="1">
                <a:latin typeface="Consolas" panose="020B0609020204030204" pitchFamily="49" charset="0"/>
              </a:rPr>
              <a:t>tf.constant_initializer</a:t>
            </a:r>
            <a:r>
              <a:rPr lang="en-US" sz="1600" dirty="0">
                <a:latin typeface="Consolas" panose="020B0609020204030204" pitchFamily="49" charset="0"/>
              </a:rPr>
              <a:t>(0.0))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 = </a:t>
            </a:r>
            <a:r>
              <a:rPr lang="en-US" sz="1600" dirty="0" err="1">
                <a:latin typeface="Consolas" panose="020B0609020204030204" pitchFamily="49" charset="0"/>
              </a:rPr>
              <a:t>tf.matmul</a:t>
            </a:r>
            <a:r>
              <a:rPr lang="en-US" sz="1600" dirty="0">
                <a:latin typeface="Consolas" panose="020B0609020204030204" pitchFamily="49" charset="0"/>
              </a:rPr>
              <a:t>(h1, w2) + b2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logits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logits1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logits2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(x2)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with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tf.variable_scope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('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two_layers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') as scope: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logits1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scope.reuse_variables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logits2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FB667-9491-4F04-BE9D-29FD57BCD74F}"/>
              </a:ext>
            </a:extLst>
          </p:cNvPr>
          <p:cNvSpPr/>
          <p:nvPr/>
        </p:nvSpPr>
        <p:spPr>
          <a:xfrm>
            <a:off x="6761018" y="5103954"/>
            <a:ext cx="4876800" cy="646331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Put your variables within a scope and reuse all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variables within that scope</a:t>
            </a:r>
          </a:p>
        </p:txBody>
      </p:sp>
    </p:spTree>
    <p:extLst>
      <p:ext uri="{BB962C8B-B14F-4D97-AF65-F5344CB8AC3E}">
        <p14:creationId xmlns:p14="http://schemas.microsoft.com/office/powerpoint/2010/main" val="56148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66B5-1181-421A-A917-F46F8AC6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tf.variable_scope</a:t>
            </a:r>
            <a:r>
              <a:rPr lang="en-US" dirty="0"/>
              <a:t>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88153-B44C-4B5E-9B9E-74825490C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2" y="1939636"/>
            <a:ext cx="3616036" cy="321425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Only one set of variables, all within the variable scope</a:t>
            </a:r>
          </a:p>
          <a:p>
            <a:pPr marL="0" indent="0">
              <a:buNone/>
            </a:pPr>
            <a:r>
              <a:rPr lang="en-US" sz="2000" dirty="0"/>
              <a:t>“</a:t>
            </a:r>
            <a:r>
              <a:rPr lang="en-US" sz="2000" dirty="0" err="1"/>
              <a:t>two_layers</a:t>
            </a:r>
            <a:r>
              <a:rPr lang="en-US" sz="2000" dirty="0"/>
              <a:t>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They take in two different inputs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BA8F7B-8270-4981-8CDE-816A070B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10" y="1239918"/>
            <a:ext cx="6480408" cy="463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228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360B-B103-4EEB-876F-7916B435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BAD4B-043A-4AD8-8986-5CF71C48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39918"/>
            <a:ext cx="10418618" cy="529423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def </a:t>
            </a:r>
            <a:r>
              <a:rPr lang="en-US" sz="1600" dirty="0" err="1">
                <a:latin typeface="Consolas" panose="020B0609020204030204" pitchFamily="49" charset="0"/>
              </a:rPr>
              <a:t>fully_connected</a:t>
            </a:r>
            <a:r>
              <a:rPr lang="en-US" sz="1600" dirty="0">
                <a:latin typeface="Consolas" panose="020B0609020204030204" pitchFamily="49" charset="0"/>
              </a:rPr>
              <a:t>(x, </a:t>
            </a:r>
            <a:r>
              <a:rPr lang="en-US" sz="1600" dirty="0" err="1">
                <a:latin typeface="Consolas" panose="020B0609020204030204" pitchFamily="49" charset="0"/>
              </a:rPr>
              <a:t>output_dim</a:t>
            </a:r>
            <a:r>
              <a:rPr lang="en-US" sz="1600" dirty="0">
                <a:latin typeface="Consolas" panose="020B0609020204030204" pitchFamily="49" charset="0"/>
              </a:rPr>
              <a:t>, scope):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with </a:t>
            </a:r>
            <a:r>
              <a:rPr lang="en-US" sz="1600" dirty="0" err="1">
                <a:latin typeface="Consolas" panose="020B0609020204030204" pitchFamily="49" charset="0"/>
              </a:rPr>
              <a:t>tf.variable_scope</a:t>
            </a:r>
            <a:r>
              <a:rPr lang="en-US" sz="1600" dirty="0">
                <a:latin typeface="Consolas" panose="020B0609020204030204" pitchFamily="49" charset="0"/>
              </a:rPr>
              <a:t>(scope, </a:t>
            </a:r>
            <a:r>
              <a:rPr lang="en-US" sz="1600" dirty="0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reuse=</a:t>
            </a:r>
            <a:r>
              <a:rPr lang="en-US" sz="1600" dirty="0" err="1">
                <a:solidFill>
                  <a:schemeClr val="bg1"/>
                </a:solidFill>
                <a:highlight>
                  <a:srgbClr val="33CCFF"/>
                </a:highlight>
                <a:latin typeface="Consolas" panose="020B0609020204030204" pitchFamily="49" charset="0"/>
              </a:rPr>
              <a:t>tf.AUTO_REUSE</a:t>
            </a:r>
            <a:r>
              <a:rPr lang="en-US" sz="1600" dirty="0">
                <a:latin typeface="Consolas" panose="020B0609020204030204" pitchFamily="49" charset="0"/>
              </a:rPr>
              <a:t>) as scope: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w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("weights", [</a:t>
            </a:r>
            <a:r>
              <a:rPr lang="en-US" sz="1600" dirty="0" err="1">
                <a:latin typeface="Consolas" panose="020B0609020204030204" pitchFamily="49" charset="0"/>
              </a:rPr>
              <a:t>x.shape</a:t>
            </a:r>
            <a:r>
              <a:rPr lang="en-US" sz="1600" dirty="0">
                <a:latin typeface="Consolas" panose="020B0609020204030204" pitchFamily="49" charset="0"/>
              </a:rPr>
              <a:t>[1], </a:t>
            </a:r>
            <a:r>
              <a:rPr lang="en-US" sz="1600" dirty="0" err="1">
                <a:latin typeface="Consolas" panose="020B0609020204030204" pitchFamily="49" charset="0"/>
              </a:rPr>
              <a:t>output_dim</a:t>
            </a:r>
            <a:r>
              <a:rPr lang="en-US" sz="1600" dirty="0">
                <a:latin typeface="Consolas" panose="020B0609020204030204" pitchFamily="49" charset="0"/>
              </a:rPr>
              <a:t>], \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                          initializer=</a:t>
            </a:r>
            <a:r>
              <a:rPr lang="en-US" sz="1600" dirty="0" err="1">
                <a:latin typeface="Consolas" panose="020B0609020204030204" pitchFamily="49" charset="0"/>
              </a:rPr>
              <a:t>tf.random_normal_initializer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b = </a:t>
            </a:r>
            <a:r>
              <a:rPr lang="en-US" sz="1600" dirty="0" err="1">
                <a:latin typeface="Consolas" panose="020B0609020204030204" pitchFamily="49" charset="0"/>
              </a:rPr>
              <a:t>tf.get_variable</a:t>
            </a:r>
            <a:r>
              <a:rPr lang="en-US" sz="1600" dirty="0">
                <a:latin typeface="Consolas" panose="020B0609020204030204" pitchFamily="49" charset="0"/>
              </a:rPr>
              <a:t>("biases", [</a:t>
            </a:r>
            <a:r>
              <a:rPr lang="en-US" sz="1600" dirty="0" err="1">
                <a:latin typeface="Consolas" panose="020B0609020204030204" pitchFamily="49" charset="0"/>
              </a:rPr>
              <a:t>output_dim</a:t>
            </a:r>
            <a:r>
              <a:rPr lang="en-US" sz="1600" dirty="0">
                <a:latin typeface="Consolas" panose="020B0609020204030204" pitchFamily="49" charset="0"/>
              </a:rPr>
              <a:t>], initializer=</a:t>
            </a:r>
            <a:r>
              <a:rPr lang="en-US" sz="1600" dirty="0" err="1">
                <a:latin typeface="Consolas" panose="020B0609020204030204" pitchFamily="49" charset="0"/>
              </a:rPr>
              <a:t>tf.constant_initializer</a:t>
            </a:r>
            <a:r>
              <a:rPr lang="en-US" sz="1600" dirty="0">
                <a:latin typeface="Consolas" panose="020B0609020204030204" pitchFamily="49" charset="0"/>
              </a:rPr>
              <a:t>(0.0))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</a:t>
            </a:r>
            <a:r>
              <a:rPr lang="en-US" sz="1600" dirty="0" err="1">
                <a:latin typeface="Consolas" panose="020B0609020204030204" pitchFamily="49" charset="0"/>
              </a:rPr>
              <a:t>tf.matmul</a:t>
            </a:r>
            <a:r>
              <a:rPr lang="en-US" sz="1600" dirty="0">
                <a:latin typeface="Consolas" panose="020B0609020204030204" pitchFamily="49" charset="0"/>
              </a:rPr>
              <a:t>(x, w) + b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def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h1 = </a:t>
            </a:r>
            <a:r>
              <a:rPr lang="en-US" sz="1600" dirty="0" err="1">
                <a:latin typeface="Consolas" panose="020B0609020204030204" pitchFamily="49" charset="0"/>
              </a:rPr>
              <a:t>fully_connected</a:t>
            </a:r>
            <a:r>
              <a:rPr lang="en-US" sz="1600" dirty="0">
                <a:latin typeface="Consolas" panose="020B0609020204030204" pitchFamily="49" charset="0"/>
              </a:rPr>
              <a:t>(x, 50, 'h1’)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h2 = </a:t>
            </a:r>
            <a:r>
              <a:rPr lang="en-US" sz="1600" dirty="0" err="1">
                <a:latin typeface="Consolas" panose="020B0609020204030204" pitchFamily="49" charset="0"/>
              </a:rPr>
              <a:t>fully_connected</a:t>
            </a:r>
            <a:r>
              <a:rPr lang="en-US" sz="1600" dirty="0">
                <a:latin typeface="Consolas" panose="020B0609020204030204" pitchFamily="49" charset="0"/>
              </a:rPr>
              <a:t>(h1, 10, 'h2’)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with </a:t>
            </a:r>
            <a:r>
              <a:rPr lang="en-US" sz="1600" dirty="0" err="1">
                <a:latin typeface="Consolas" panose="020B0609020204030204" pitchFamily="49" charset="0"/>
              </a:rPr>
              <a:t>tf.variable_scope</a:t>
            </a:r>
            <a:r>
              <a:rPr lang="en-US" sz="1600" dirty="0">
                <a:latin typeface="Consolas" panose="020B0609020204030204" pitchFamily="49" charset="0"/>
              </a:rPr>
              <a:t>('</a:t>
            </a:r>
            <a:r>
              <a:rPr lang="en-US" sz="1600" dirty="0" err="1">
                <a:latin typeface="Consolas" panose="020B0609020204030204" pitchFamily="49" charset="0"/>
              </a:rPr>
              <a:t>two_layers</a:t>
            </a:r>
            <a:r>
              <a:rPr lang="en-US" sz="1600" dirty="0">
                <a:latin typeface="Consolas" panose="020B0609020204030204" pitchFamily="49" charset="0"/>
              </a:rPr>
              <a:t>') as scope: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logits1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(x1)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logits2 = </a:t>
            </a:r>
            <a:r>
              <a:rPr lang="en-US" sz="1600" dirty="0" err="1">
                <a:latin typeface="Consolas" panose="020B0609020204030204" pitchFamily="49" charset="0"/>
              </a:rPr>
              <a:t>two_hidden_layers</a:t>
            </a:r>
            <a:r>
              <a:rPr lang="en-US" sz="1600" dirty="0">
                <a:latin typeface="Consolas" panose="020B0609020204030204" pitchFamily="49" charset="0"/>
              </a:rPr>
              <a:t>(x2)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6E5E11-348E-4946-97C2-931869DC4240}"/>
              </a:ext>
            </a:extLst>
          </p:cNvPr>
          <p:cNvSpPr/>
          <p:nvPr/>
        </p:nvSpPr>
        <p:spPr>
          <a:xfrm>
            <a:off x="7232073" y="3429000"/>
            <a:ext cx="358832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Fetch variables if they already exist</a:t>
            </a:r>
          </a:p>
          <a:p>
            <a:endParaRPr lang="en-US" dirty="0">
              <a:latin typeface="ArialMT"/>
            </a:endParaRPr>
          </a:p>
          <a:p>
            <a:r>
              <a:rPr lang="en-US" dirty="0">
                <a:latin typeface="ArialMT"/>
              </a:rPr>
              <a:t>Else, create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490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30D6-15A6-4BA3-9044-A05FB3BAE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F1AF12-CF0E-41E4-92F9-B39C26F38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2472" y="1344854"/>
            <a:ext cx="5501625" cy="41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90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98CC-B219-4105-A38A-C727FDC47D3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Saves and Checkpoints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DBC562-51F5-4132-A33B-6E317CEC9BE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116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8B44D-A6F8-46D6-8DDF-F406294E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 the Session, not the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FDF0-4A38-4CDC-9BB3-0E844058287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tf.train.Saver.save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sess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save_path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global_step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=None...)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tf.train.Saver.restore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sess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alibri" panose="020F0502020204030204" pitchFamily="34" charset="0"/>
              </a:rPr>
              <a:t>save_path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147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E811-A811-4DEF-AA7D-F22D883E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Checkpoints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4D8E-6A6E-4C42-BBA6-695A44D28B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 define model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model = </a:t>
            </a:r>
            <a:r>
              <a:rPr lang="en-US" sz="2000" dirty="0" err="1">
                <a:latin typeface="Consolas" panose="020B0609020204030204" pitchFamily="49" charset="0"/>
              </a:rPr>
              <a:t>SkipGramModel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params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 create a saver object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saver = 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tf.train.Saver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tf.Session</a:t>
            </a:r>
            <a:r>
              <a:rPr lang="en-US" sz="2000" dirty="0">
                <a:latin typeface="Consolas" panose="020B0609020204030204" pitchFamily="49" charset="0"/>
              </a:rPr>
              <a:t>() as </a:t>
            </a:r>
            <a:r>
              <a:rPr lang="en-US" sz="2000" dirty="0" err="1">
                <a:latin typeface="Consolas" panose="020B0609020204030204" pitchFamily="49" charset="0"/>
              </a:rPr>
              <a:t>sess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for step in range(</a:t>
            </a:r>
            <a:r>
              <a:rPr lang="en-US" sz="2000" dirty="0" err="1">
                <a:latin typeface="Consolas" panose="020B0609020204030204" pitchFamily="49" charset="0"/>
              </a:rPr>
              <a:t>training_steps</a:t>
            </a:r>
            <a:r>
              <a:rPr lang="en-US" sz="2000" dirty="0">
                <a:latin typeface="Consolas" panose="020B060902020403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</a:t>
            </a:r>
            <a:r>
              <a:rPr lang="en-US" sz="2000" dirty="0" err="1">
                <a:latin typeface="Consolas" panose="020B0609020204030204" pitchFamily="49" charset="0"/>
              </a:rPr>
              <a:t>sess.run</a:t>
            </a:r>
            <a:r>
              <a:rPr lang="en-US" sz="2000" dirty="0">
                <a:latin typeface="Consolas" panose="020B0609020204030204" pitchFamily="49" charset="0"/>
              </a:rPr>
              <a:t>([optimizer])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# save model every 1000 steps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if (step + 1) % 1000 == 0: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saver.save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sess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, '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checkpoint_directory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/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model_name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’,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                   </a:t>
            </a:r>
            <a:r>
              <a:rPr lang="en-US" sz="2000" dirty="0" err="1">
                <a:highlight>
                  <a:srgbClr val="00FFFF"/>
                </a:highlight>
                <a:latin typeface="Consolas" panose="020B0609020204030204" pitchFamily="49" charset="0"/>
              </a:rPr>
              <a:t>global_step</a:t>
            </a:r>
            <a:r>
              <a:rPr lang="en-US" sz="2000" dirty="0">
                <a:highlight>
                  <a:srgbClr val="00FFFF"/>
                </a:highlight>
                <a:latin typeface="Consolas" panose="020B0609020204030204" pitchFamily="49" charset="0"/>
              </a:rPr>
              <a:t>=step)</a:t>
            </a:r>
          </a:p>
        </p:txBody>
      </p:sp>
    </p:spTree>
    <p:extLst>
      <p:ext uri="{BB962C8B-B14F-4D97-AF65-F5344CB8AC3E}">
        <p14:creationId xmlns:p14="http://schemas.microsoft.com/office/powerpoint/2010/main" val="13953428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F8E0F-13B6-4F5D-9812-7DF1BA02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tf.train.Saver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CC1B7-B825-4CAC-8046-F5D09018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cs typeface="Calibri" panose="020F0502020204030204" pitchFamily="34" charset="0"/>
              </a:rPr>
              <a:t>Can also choose to save certain variables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v1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(..., name='v1')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v2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(..., name='v2’)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alibri" panose="020F0502020204030204" pitchFamily="34" charset="0"/>
              </a:rPr>
              <a:t>You can save your variables in one of three ways: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saver = </a:t>
            </a:r>
            <a:r>
              <a:rPr lang="en-US" sz="2000" dirty="0" err="1">
                <a:latin typeface="Consolas" panose="020B0609020204030204" pitchFamily="49" charset="0"/>
              </a:rPr>
              <a:t>tf.train.Saver</a:t>
            </a:r>
            <a:r>
              <a:rPr lang="en-US" sz="2000" dirty="0">
                <a:latin typeface="Consolas" panose="020B0609020204030204" pitchFamily="49" charset="0"/>
              </a:rPr>
              <a:t>({'v1': v1, 'v2': v2})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saver = </a:t>
            </a:r>
            <a:r>
              <a:rPr lang="en-US" sz="2000" dirty="0" err="1">
                <a:latin typeface="Consolas" panose="020B0609020204030204" pitchFamily="49" charset="0"/>
              </a:rPr>
              <a:t>tf.train.Saver</a:t>
            </a:r>
            <a:r>
              <a:rPr lang="en-US" sz="2000" dirty="0">
                <a:latin typeface="Consolas" panose="020B0609020204030204" pitchFamily="49" charset="0"/>
              </a:rPr>
              <a:t>([v1, v2])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saver = </a:t>
            </a:r>
            <a:r>
              <a:rPr lang="en-US" sz="2000" dirty="0" err="1">
                <a:latin typeface="Consolas" panose="020B0609020204030204" pitchFamily="49" charset="0"/>
              </a:rPr>
              <a:t>tf.train.Saver</a:t>
            </a:r>
            <a:r>
              <a:rPr lang="en-US" sz="2000" dirty="0">
                <a:latin typeface="Consolas" panose="020B0609020204030204" pitchFamily="49" charset="0"/>
              </a:rPr>
              <a:t>({v.op.name: v for v in [v1, v2]}) # similar to a </a:t>
            </a:r>
            <a:r>
              <a:rPr lang="en-US" sz="2000" dirty="0" err="1">
                <a:latin typeface="Consolas" panose="020B0609020204030204" pitchFamily="49" charset="0"/>
              </a:rPr>
              <a:t>dict</a:t>
            </a:r>
            <a:endParaRPr lang="en-US" sz="20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99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16893-9D5D-4EA1-A0F5-51D904D2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DB458-FAF8-4D6C-BFFC-44521FEDF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saver.restore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sess</a:t>
            </a:r>
            <a:r>
              <a:rPr lang="en-US" sz="2000" dirty="0">
                <a:latin typeface="Consolas" panose="020B0609020204030204" pitchFamily="49" charset="0"/>
              </a:rPr>
              <a:t>, 'checkpoints/skip-gram-99999’)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dirty="0"/>
              <a:t>Restore latest checkpoint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 check if there is checkpoint</a:t>
            </a:r>
          </a:p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ckpt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tf.train.get_checkpoint_state</a:t>
            </a:r>
            <a:r>
              <a:rPr lang="en-US" sz="2000" dirty="0">
                <a:latin typeface="Consolas" panose="020B0609020204030204" pitchFamily="49" charset="0"/>
              </a:rPr>
              <a:t>('checkpoints')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 check if there is a valid checkpoint path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if </a:t>
            </a:r>
            <a:r>
              <a:rPr lang="en-US" sz="2000" dirty="0" err="1">
                <a:latin typeface="Consolas" panose="020B0609020204030204" pitchFamily="49" charset="0"/>
              </a:rPr>
              <a:t>ckpt</a:t>
            </a:r>
            <a:r>
              <a:rPr lang="en-US" sz="2000" dirty="0">
                <a:latin typeface="Consolas" panose="020B0609020204030204" pitchFamily="49" charset="0"/>
              </a:rPr>
              <a:t> and </a:t>
            </a:r>
            <a:r>
              <a:rPr lang="en-US" sz="2000" dirty="0" err="1">
                <a:latin typeface="Consolas" panose="020B0609020204030204" pitchFamily="49" charset="0"/>
              </a:rPr>
              <a:t>ckpt.model_checkpoint_path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saver.restore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sess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</a:rPr>
              <a:t>ckpt.model_checkpoint_path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D5CB7C-63DE-42A0-B688-0EB3BB51D8E5}"/>
              </a:ext>
            </a:extLst>
          </p:cNvPr>
          <p:cNvSpPr/>
          <p:nvPr/>
        </p:nvSpPr>
        <p:spPr>
          <a:xfrm>
            <a:off x="9019310" y="1239918"/>
            <a:ext cx="2396836" cy="707886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ArialMT"/>
              </a:rPr>
              <a:t>Still need to build graph first</a:t>
            </a:r>
            <a:endParaRPr 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9339B-7247-49FA-83BD-92551B8B532B}"/>
              </a:ext>
            </a:extLst>
          </p:cNvPr>
          <p:cNvSpPr/>
          <p:nvPr/>
        </p:nvSpPr>
        <p:spPr>
          <a:xfrm>
            <a:off x="6705599" y="4357733"/>
            <a:ext cx="4710547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checkpoint file keeps track of the latest checkpoint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restore checkpoints only when there is a valid checkpoint path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196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85EFB-1BFE-4E8B-B2D6-92CC960FA27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800" dirty="0"/>
              <a:t>Progress Summary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5A4F3EA-74C6-4544-AA42-4ABBAA823D82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13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522FF-CA5F-4282-B560-CFC015C4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D2F1-9C4F-4A11-9182-F7C9DB3C8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An n-dimensional array</a:t>
            </a:r>
          </a:p>
          <a:p>
            <a:pPr marL="0" indent="0">
              <a:buNone/>
            </a:pPr>
            <a:r>
              <a:rPr lang="en-US" dirty="0"/>
              <a:t>0-d tensor: scalar (number)</a:t>
            </a:r>
          </a:p>
          <a:p>
            <a:pPr marL="0" indent="0">
              <a:buNone/>
            </a:pPr>
            <a:r>
              <a:rPr lang="en-US" dirty="0"/>
              <a:t>1-d tensor: vector</a:t>
            </a:r>
          </a:p>
          <a:p>
            <a:pPr marL="0" indent="0">
              <a:buNone/>
            </a:pPr>
            <a:r>
              <a:rPr lang="en-US" dirty="0"/>
              <a:t>2-d tensor: matrix</a:t>
            </a:r>
          </a:p>
          <a:p>
            <a:pPr marL="0" indent="0">
              <a:buNone/>
            </a:pPr>
            <a:r>
              <a:rPr lang="en-US" dirty="0"/>
              <a:t>and so on</a:t>
            </a:r>
          </a:p>
        </p:txBody>
      </p:sp>
    </p:spTree>
    <p:extLst>
      <p:ext uri="{BB962C8B-B14F-4D97-AF65-F5344CB8AC3E}">
        <p14:creationId xmlns:p14="http://schemas.microsoft.com/office/powerpoint/2010/main" val="311995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55A0-19E1-4B6B-A613-DFA381D2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B7A03-5851-4578-8BAD-43F0D735C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tf.name_scope</a:t>
            </a:r>
            <a:r>
              <a:rPr lang="en-US" sz="2000" dirty="0">
                <a:latin typeface="Consolas" panose="020B0609020204030204" pitchFamily="49" charset="0"/>
              </a:rPr>
              <a:t>("summaries"):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tf.summary.scalar</a:t>
            </a:r>
            <a:r>
              <a:rPr lang="en-US" sz="2000" dirty="0">
                <a:latin typeface="Consolas" panose="020B0609020204030204" pitchFamily="49" charset="0"/>
              </a:rPr>
              <a:t>("loss", </a:t>
            </a:r>
            <a:r>
              <a:rPr lang="en-US" sz="2000" dirty="0" err="1">
                <a:latin typeface="Consolas" panose="020B0609020204030204" pitchFamily="49" charset="0"/>
              </a:rPr>
              <a:t>self.loss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tf.summary.scalar</a:t>
            </a:r>
            <a:r>
              <a:rPr lang="en-US" sz="2000" dirty="0">
                <a:latin typeface="Consolas" panose="020B0609020204030204" pitchFamily="49" charset="0"/>
              </a:rPr>
              <a:t>("accuracy", </a:t>
            </a:r>
            <a:r>
              <a:rPr lang="en-US" sz="2000" dirty="0" err="1">
                <a:latin typeface="Consolas" panose="020B0609020204030204" pitchFamily="49" charset="0"/>
              </a:rPr>
              <a:t>self.accuracy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tf.summary.histogram</a:t>
            </a:r>
            <a:r>
              <a:rPr lang="en-US" sz="2000" dirty="0">
                <a:latin typeface="Consolas" panose="020B0609020204030204" pitchFamily="49" charset="0"/>
              </a:rPr>
              <a:t>("histogram loss", </a:t>
            </a:r>
            <a:r>
              <a:rPr lang="en-US" sz="2000" dirty="0" err="1">
                <a:latin typeface="Consolas" panose="020B0609020204030204" pitchFamily="49" charset="0"/>
              </a:rPr>
              <a:t>self.loss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latin typeface="Consolas" panose="020B0609020204030204" pitchFamily="49" charset="0"/>
              </a:rPr>
              <a:t>summary_op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tf.summary.merge_all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4BC96F-20E8-47B2-A420-5AB5C56835BA}"/>
              </a:ext>
            </a:extLst>
          </p:cNvPr>
          <p:cNvSpPr/>
          <p:nvPr/>
        </p:nvSpPr>
        <p:spPr>
          <a:xfrm>
            <a:off x="5735780" y="3429000"/>
            <a:ext cx="389312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merge them all into one summary op to make managing them easier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5512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E6D32-FA38-40F5-AE85-077D728C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with the 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E4C2D-265E-4826-B0C5-9995274A8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loss_batch</a:t>
            </a:r>
            <a:r>
              <a:rPr lang="en-US" sz="2000" dirty="0">
                <a:latin typeface="Consolas" panose="020B0609020204030204" pitchFamily="49" charset="0"/>
              </a:rPr>
              <a:t>, _, summary = </a:t>
            </a:r>
            <a:r>
              <a:rPr lang="en-US" sz="2000" dirty="0" err="1">
                <a:latin typeface="Consolas" panose="020B0609020204030204" pitchFamily="49" charset="0"/>
              </a:rPr>
              <a:t>sess.run</a:t>
            </a:r>
            <a:r>
              <a:rPr lang="en-US" sz="2000" dirty="0">
                <a:latin typeface="Consolas" panose="020B0609020204030204" pitchFamily="49" charset="0"/>
              </a:rPr>
              <a:t>([loss,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				  optimizer,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				  </a:t>
            </a:r>
            <a:r>
              <a:rPr lang="en-US" sz="2000" dirty="0" err="1">
                <a:latin typeface="Consolas" panose="020B0609020204030204" pitchFamily="49" charset="0"/>
              </a:rPr>
              <a:t>summary_op</a:t>
            </a:r>
            <a:r>
              <a:rPr lang="en-US" sz="2000" dirty="0"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DFDA8C-9C95-4933-BE50-11E6562522AC}"/>
              </a:ext>
            </a:extLst>
          </p:cNvPr>
          <p:cNvSpPr/>
          <p:nvPr/>
        </p:nvSpPr>
        <p:spPr>
          <a:xfrm>
            <a:off x="4516581" y="2611719"/>
            <a:ext cx="5112328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 everything else in TF, summaries are ops.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summaries to be built, you have to run them in a session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3786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D619-C235-45A8-9365-519FDE67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them to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0872-0DD9-4D24-8E02-DB4B5709A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>
                <a:latin typeface="Consolas" panose="020B0609020204030204" pitchFamily="49" charset="0"/>
              </a:rPr>
              <a:t>writer.add_summary(summary, global_step=step)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AC9E1-FF0F-45B0-8800-E8455A09911D}"/>
              </a:ext>
            </a:extLst>
          </p:cNvPr>
          <p:cNvSpPr/>
          <p:nvPr/>
        </p:nvSpPr>
        <p:spPr>
          <a:xfrm>
            <a:off x="4632420" y="1986686"/>
            <a:ext cx="484909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global step here so the model knows</a:t>
            </a:r>
          </a:p>
          <a:p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summary corresponds to what step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9807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85739-A531-4AC8-8D5E-58C09093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9F36A-2F88-4D13-A7A7-AADDD09B26E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tf.summary.scalar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("loss",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self.loss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tf.summary.histogram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("histogram loss",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self.loss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summary_op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tf.summary.merge_all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saver = </a:t>
            </a:r>
            <a:r>
              <a:rPr lang="en-US" sz="1600" dirty="0" err="1">
                <a:latin typeface="Consolas" panose="020B0609020204030204" pitchFamily="49" charset="0"/>
              </a:rPr>
              <a:t>tf.train.Saver</a:t>
            </a:r>
            <a:r>
              <a:rPr lang="en-US" sz="1600" dirty="0">
                <a:latin typeface="Consolas" panose="020B0609020204030204" pitchFamily="49" charset="0"/>
              </a:rPr>
              <a:t>() # defaults to saving all variables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with </a:t>
            </a:r>
            <a:r>
              <a:rPr lang="en-US" sz="1600" dirty="0" err="1">
                <a:latin typeface="Consolas" panose="020B0609020204030204" pitchFamily="49" charset="0"/>
              </a:rPr>
              <a:t>tf.Session</a:t>
            </a:r>
            <a:r>
              <a:rPr lang="en-US" sz="1600" dirty="0">
                <a:latin typeface="Consolas" panose="020B0609020204030204" pitchFamily="49" charset="0"/>
              </a:rPr>
              <a:t>() as </a:t>
            </a:r>
            <a:r>
              <a:rPr lang="en-US" sz="1600" dirty="0" err="1">
                <a:latin typeface="Consolas" panose="020B0609020204030204" pitchFamily="49" charset="0"/>
              </a:rPr>
              <a:t>sess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sess.run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tf.global_variables_initializer</a:t>
            </a:r>
            <a:r>
              <a:rPr lang="en-US" sz="1600" dirty="0"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latin typeface="Consolas" panose="020B0609020204030204" pitchFamily="49" charset="0"/>
              </a:rPr>
              <a:t>ckpt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tf.train.get_checkpoint_state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os.path.dirname</a:t>
            </a:r>
            <a:r>
              <a:rPr lang="en-US" sz="1600" dirty="0">
                <a:latin typeface="Consolas" panose="020B0609020204030204" pitchFamily="49" charset="0"/>
              </a:rPr>
              <a:t>('checkpoints/checkpoint’))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if </a:t>
            </a:r>
            <a:r>
              <a:rPr lang="en-US" sz="1600" dirty="0" err="1">
                <a:latin typeface="Consolas" panose="020B0609020204030204" pitchFamily="49" charset="0"/>
              </a:rPr>
              <a:t>ckpt</a:t>
            </a:r>
            <a:r>
              <a:rPr lang="en-US" sz="1600" dirty="0">
                <a:latin typeface="Consolas" panose="020B0609020204030204" pitchFamily="49" charset="0"/>
              </a:rPr>
              <a:t> and </a:t>
            </a:r>
            <a:r>
              <a:rPr lang="en-US" sz="1600" dirty="0" err="1">
                <a:latin typeface="Consolas" panose="020B0609020204030204" pitchFamily="49" charset="0"/>
              </a:rPr>
              <a:t>ckpt.model_checkpoint_path</a:t>
            </a:r>
            <a:r>
              <a:rPr lang="en-US" sz="1600" dirty="0"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</a:rPr>
              <a:t>saver.restore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sess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ckpt.model_checkpoint_path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writer = </a:t>
            </a:r>
            <a:r>
              <a:rPr lang="en-US" sz="1600" dirty="0" err="1">
                <a:latin typeface="Consolas" panose="020B0609020204030204" pitchFamily="49" charset="0"/>
              </a:rPr>
              <a:t>tf.summary.FileWriter</a:t>
            </a:r>
            <a:r>
              <a:rPr lang="en-US" sz="1600" dirty="0">
                <a:latin typeface="Consolas" panose="020B0609020204030204" pitchFamily="49" charset="0"/>
              </a:rPr>
              <a:t>('./graphs', </a:t>
            </a:r>
            <a:r>
              <a:rPr lang="en-US" sz="1600" dirty="0" err="1">
                <a:latin typeface="Consolas" panose="020B0609020204030204" pitchFamily="49" charset="0"/>
              </a:rPr>
              <a:t>sess.graph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for index in range(10000):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...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loss_batch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, _, summary =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sess.run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([loss, optimizer,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summary_op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writer.add_summary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(summary, </a:t>
            </a:r>
            <a:r>
              <a:rPr lang="en-US" sz="1600" dirty="0" err="1">
                <a:highlight>
                  <a:srgbClr val="00FFFF"/>
                </a:highlight>
                <a:latin typeface="Consolas" panose="020B0609020204030204" pitchFamily="49" charset="0"/>
              </a:rPr>
              <a:t>global_step</a:t>
            </a:r>
            <a:r>
              <a:rPr lang="en-US" sz="1600" dirty="0">
                <a:highlight>
                  <a:srgbClr val="00FFFF"/>
                </a:highlight>
                <a:latin typeface="Consolas" panose="020B0609020204030204" pitchFamily="49" charset="0"/>
              </a:rPr>
              <a:t>=index)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if (index + 1) % 1000 == 0: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latin typeface="Consolas" panose="020B0609020204030204" pitchFamily="49" charset="0"/>
              </a:rPr>
              <a:t>saver.save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sess</a:t>
            </a:r>
            <a:r>
              <a:rPr lang="en-US" sz="1600" dirty="0">
                <a:latin typeface="Consolas" panose="020B0609020204030204" pitchFamily="49" charset="0"/>
              </a:rPr>
              <a:t>, 'checkpoints/skip-gram', index)</a:t>
            </a:r>
          </a:p>
        </p:txBody>
      </p:sp>
    </p:spTree>
    <p:extLst>
      <p:ext uri="{BB962C8B-B14F-4D97-AF65-F5344CB8AC3E}">
        <p14:creationId xmlns:p14="http://schemas.microsoft.com/office/powerpoint/2010/main" val="40074935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3526-F29B-4870-A3F9-C1BCDD60F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Visualize on </a:t>
            </a:r>
            <a:r>
              <a:rPr lang="en-US" dirty="0" err="1"/>
              <a:t>TensorBoard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B8E1E-18D2-47C2-B652-F9D43C02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1953972"/>
            <a:ext cx="4015345" cy="3282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38A84-0F0A-400F-BCC9-762A7D171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97" y="1953972"/>
            <a:ext cx="4416879" cy="324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756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0673-4537-4CB6-86B4-C9BA3BD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Experiments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3C345-9104-45F9-9516-5A9F1ADB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2564156"/>
            <a:ext cx="2779854" cy="17296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93BBD-678C-481C-8FFB-3EE86BF5D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640" y="2014500"/>
            <a:ext cx="4231555" cy="28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66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CE2A-9A53-4E57-9F97-04519C538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Step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00893-6371-4AEA-B070-39763684D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err="1">
                <a:latin typeface="Consolas" panose="020B0609020204030204" pitchFamily="49" charset="0"/>
              </a:rPr>
              <a:t>global_step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tf.Variable</a:t>
            </a:r>
            <a:r>
              <a:rPr lang="en-US" sz="2000" dirty="0">
                <a:latin typeface="Consolas" panose="020B0609020204030204" pitchFamily="49" charset="0"/>
              </a:rPr>
              <a:t>(0,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			</a:t>
            </a:r>
            <a:r>
              <a:rPr lang="en-US" sz="2000" dirty="0" err="1">
                <a:latin typeface="Consolas" panose="020B0609020204030204" pitchFamily="49" charset="0"/>
              </a:rPr>
              <a:t>dtype</a:t>
            </a:r>
            <a:r>
              <a:rPr lang="en-US" sz="2000" dirty="0">
                <a:latin typeface="Consolas" panose="020B0609020204030204" pitchFamily="49" charset="0"/>
              </a:rPr>
              <a:t>=tf.int32,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			trainable=False,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				name='</a:t>
            </a:r>
            <a:r>
              <a:rPr lang="en-US" sz="2000" dirty="0" err="1">
                <a:latin typeface="Consolas" panose="020B0609020204030204" pitchFamily="49" charset="0"/>
              </a:rPr>
              <a:t>global_step</a:t>
            </a:r>
            <a:r>
              <a:rPr lang="en-US" sz="2000" dirty="0">
                <a:latin typeface="Consolas" panose="020B060902020403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optimizer = </a:t>
            </a:r>
            <a:r>
              <a:rPr lang="en-US" sz="2000" dirty="0" err="1">
                <a:latin typeface="Consolas" panose="020B0609020204030204" pitchFamily="49" charset="0"/>
              </a:rPr>
              <a:t>tf.train.AdamOptimizer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</a:rPr>
              <a:t>lr</a:t>
            </a:r>
            <a:r>
              <a:rPr lang="en-US" sz="2000" dirty="0">
                <a:latin typeface="Consolas" panose="020B0609020204030204" pitchFamily="49" charset="0"/>
              </a:rPr>
              <a:t>).minimize(loss, 						</a:t>
            </a:r>
            <a:r>
              <a:rPr lang="en-US" sz="2000" dirty="0" err="1">
                <a:latin typeface="Consolas" panose="020B0609020204030204" pitchFamily="49" charset="0"/>
              </a:rPr>
              <a:t>global_step</a:t>
            </a:r>
            <a:r>
              <a:rPr lang="en-US" sz="2000" dirty="0">
                <a:latin typeface="Consolas" panose="020B0609020204030204" pitchFamily="49" charset="0"/>
              </a:rPr>
              <a:t>=</a:t>
            </a:r>
            <a:r>
              <a:rPr lang="en-US" sz="2000" dirty="0" err="1">
                <a:latin typeface="Consolas" panose="020B0609020204030204" pitchFamily="49" charset="0"/>
              </a:rPr>
              <a:t>global_step</a:t>
            </a:r>
            <a:r>
              <a:rPr lang="en-US" sz="20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 algn="r">
              <a:buNone/>
            </a:pPr>
            <a:r>
              <a:rPr lang="en-US" sz="2000" b="1" dirty="0">
                <a:cs typeface="Calibri" panose="020F0502020204030204" pitchFamily="34" charset="0"/>
              </a:rPr>
              <a:t>Global step</a:t>
            </a:r>
          </a:p>
          <a:p>
            <a:pPr marL="0" indent="0" algn="r">
              <a:buNone/>
            </a:pPr>
            <a:r>
              <a:rPr lang="en-US" sz="2000" dirty="0">
                <a:cs typeface="Calibri" panose="020F0502020204030204" pitchFamily="34" charset="0"/>
              </a:rPr>
              <a:t>Need to tell optimizer to increment global step</a:t>
            </a:r>
          </a:p>
          <a:p>
            <a:pPr marL="0" indent="0" algn="r">
              <a:buNone/>
            </a:pPr>
            <a:r>
              <a:rPr lang="en-US" sz="2000" dirty="0">
                <a:cs typeface="Calibri" panose="020F0502020204030204" pitchFamily="34" charset="0"/>
              </a:rPr>
              <a:t>This can also help your optimizer know when</a:t>
            </a:r>
          </a:p>
          <a:p>
            <a:pPr marL="0" indent="0" algn="r">
              <a:buNone/>
            </a:pPr>
            <a:r>
              <a:rPr lang="en-US" sz="2000" dirty="0">
                <a:cs typeface="Calibri" panose="020F0502020204030204" pitchFamily="34" charset="0"/>
              </a:rPr>
              <a:t>to decay learning rate</a:t>
            </a:r>
            <a:endParaRPr lang="en-US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777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5A636-BA5C-4F56-9D1E-264C3ABF4B10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5400" dirty="0"/>
              <a:t>Novelties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3FB6B4-F467-480C-845A-E14BF72D2013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12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78339-C3B0-45D5-9EDB-8350688D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Swift for TensorFlow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6FF69C48-10DA-473C-B464-7865AA9F17C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0977" y="1317812"/>
            <a:ext cx="8988612" cy="50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3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45BE-A446-40EC-A51A-CAA4DE9C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E44F-C497-4849-BC9D-5999DD543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import </a:t>
            </a:r>
            <a:r>
              <a:rPr lang="en-US" dirty="0" err="1">
                <a:latin typeface="Consolas" panose="020B0609020204030204" pitchFamily="49" charset="0"/>
              </a:rPr>
              <a:t>tensorflow</a:t>
            </a:r>
            <a:r>
              <a:rPr lang="en-US" dirty="0">
                <a:latin typeface="Consolas" panose="020B0609020204030204" pitchFamily="49" charset="0"/>
              </a:rPr>
              <a:t> as </a:t>
            </a:r>
            <a:r>
              <a:rPr lang="en-US" dirty="0" err="1">
                <a:latin typeface="Consolas" panose="020B0609020204030204" pitchFamily="49" charset="0"/>
              </a:rPr>
              <a:t>tf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 err="1">
                <a:latin typeface="Consolas" panose="020B0609020204030204" pitchFamily="49" charset="0"/>
              </a:rPr>
              <a:t>tf.add</a:t>
            </a:r>
            <a:r>
              <a:rPr lang="en-US" dirty="0">
                <a:latin typeface="Consolas" panose="020B0609020204030204" pitchFamily="49" charset="0"/>
              </a:rPr>
              <a:t>(3, 5)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5AA77D-94F5-49A0-9605-0B320136B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5453" y="2906973"/>
            <a:ext cx="4826000" cy="2535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TF automatically names the nodes when you don’t explicitly name them.</a:t>
            </a:r>
          </a:p>
          <a:p>
            <a:pPr marL="0" indent="0">
              <a:buNone/>
            </a:pPr>
            <a:r>
              <a:rPr lang="en-US" dirty="0"/>
              <a:t>x = 3</a:t>
            </a:r>
          </a:p>
          <a:p>
            <a:pPr marL="0" indent="0">
              <a:buNone/>
            </a:pPr>
            <a:r>
              <a:rPr lang="en-US" dirty="0"/>
              <a:t>y =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96C8C-8F23-497F-84B6-E4A937EF7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905" y="1239918"/>
            <a:ext cx="2347432" cy="13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01830"/>
      </p:ext>
    </p:extLst>
  </p:cSld>
  <p:clrMapOvr>
    <a:masterClrMapping/>
  </p:clrMapOvr>
</p:sld>
</file>

<file path=ppt/theme/theme1.xml><?xml version="1.0" encoding="utf-8"?>
<a:theme xmlns:a="http://schemas.openxmlformats.org/drawingml/2006/main" name="1_AIIA00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19-SMT</Template>
  <TotalTime>22265</TotalTime>
  <Words>5563</Words>
  <Application>Microsoft Macintosh PowerPoint</Application>
  <PresentationFormat>Widescreen</PresentationFormat>
  <Paragraphs>645</Paragraphs>
  <Slides>88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8" baseType="lpstr">
      <vt:lpstr>Arial</vt:lpstr>
      <vt:lpstr>ArialMT</vt:lpstr>
      <vt:lpstr>Calibri</vt:lpstr>
      <vt:lpstr>Cambria Math</vt:lpstr>
      <vt:lpstr>Consolas</vt:lpstr>
      <vt:lpstr>Times New Roman</vt:lpstr>
      <vt:lpstr>Tw Cen MT</vt:lpstr>
      <vt:lpstr>Tw Cen MT Condensed</vt:lpstr>
      <vt:lpstr>Wingdings</vt:lpstr>
      <vt:lpstr>1_AIIA00</vt:lpstr>
      <vt:lpstr>Introduction to TensorFlow</vt:lpstr>
      <vt:lpstr>TensorFlow</vt:lpstr>
      <vt:lpstr>TensorFlow Architecture</vt:lpstr>
      <vt:lpstr>TensorFlow Execution Modes</vt:lpstr>
      <vt:lpstr>Graphs and Computations</vt:lpstr>
      <vt:lpstr>Benefits of Graphs</vt:lpstr>
      <vt:lpstr>TensorFlow Computation Graph</vt:lpstr>
      <vt:lpstr>Tensors</vt:lpstr>
      <vt:lpstr>Data Flow Graph</vt:lpstr>
      <vt:lpstr>Data Flow Graph</vt:lpstr>
      <vt:lpstr>Automatic Differentiation</vt:lpstr>
      <vt:lpstr>Differentiation</vt:lpstr>
      <vt:lpstr>Graphs = Symbolic Expression</vt:lpstr>
      <vt:lpstr>Graph = Symbolic Expression</vt:lpstr>
      <vt:lpstr>Tensors</vt:lpstr>
      <vt:lpstr>Symbolic Computations</vt:lpstr>
      <vt:lpstr>Automatic Differentiation</vt:lpstr>
      <vt:lpstr>Obtaining the Gradients</vt:lpstr>
      <vt:lpstr>Obtaining the Gradients (TF 1)</vt:lpstr>
      <vt:lpstr>Reverse Accumulation Auto Differentiation</vt:lpstr>
      <vt:lpstr>Abstract Class providing Interface for Backpropagation</vt:lpstr>
      <vt:lpstr>Implementation: forward/backward API</vt:lpstr>
      <vt:lpstr>Built-in Gradients</vt:lpstr>
      <vt:lpstr>Custom Gradients</vt:lpstr>
      <vt:lpstr>A Full Example</vt:lpstr>
      <vt:lpstr>Autograph</vt:lpstr>
      <vt:lpstr>tf.function</vt:lpstr>
      <vt:lpstr>PowerPoint Presentation</vt:lpstr>
      <vt:lpstr>Let’s make this faster</vt:lpstr>
      <vt:lpstr> Autograph makes this possible</vt:lpstr>
      <vt:lpstr>Generated code</vt:lpstr>
      <vt:lpstr>Area of circle</vt:lpstr>
      <vt:lpstr>PowerPoint Presentation</vt:lpstr>
      <vt:lpstr>Graphs</vt:lpstr>
      <vt:lpstr>Getting the value of a Tensor</vt:lpstr>
      <vt:lpstr>Subgraphs</vt:lpstr>
      <vt:lpstr>Subgraphs</vt:lpstr>
      <vt:lpstr>Distributed Computation</vt:lpstr>
      <vt:lpstr> Going big: Multi-GPU</vt:lpstr>
      <vt:lpstr>TensorBoard</vt:lpstr>
      <vt:lpstr>Visualize execution with TensorBoard</vt:lpstr>
      <vt:lpstr>Run TensorBoard</vt:lpstr>
      <vt:lpstr>PowerPoint Presentation</vt:lpstr>
      <vt:lpstr>Constants, Sequences, Variables, Ops</vt:lpstr>
      <vt:lpstr>Constants</vt:lpstr>
      <vt:lpstr>Tensor constructors</vt:lpstr>
      <vt:lpstr>Sequences</vt:lpstr>
      <vt:lpstr>Random Sequences</vt:lpstr>
      <vt:lpstr>Constants in Graphs</vt:lpstr>
      <vt:lpstr>Variables</vt:lpstr>
      <vt:lpstr>Assignment</vt:lpstr>
      <vt:lpstr>Optimizers</vt:lpstr>
      <vt:lpstr>PowerPoint Presentation</vt:lpstr>
      <vt:lpstr>Trainable Variable</vt:lpstr>
      <vt:lpstr>Available Optimizers</vt:lpstr>
      <vt:lpstr>Training</vt:lpstr>
      <vt:lpstr>PowerPoint Presentation</vt:lpstr>
      <vt:lpstr>Logging Execution</vt:lpstr>
      <vt:lpstr>tf.data</vt:lpstr>
      <vt:lpstr>PowerPoint Presentation</vt:lpstr>
      <vt:lpstr>Store data in tf.data.Dataset </vt:lpstr>
      <vt:lpstr>Iterate through data</vt:lpstr>
      <vt:lpstr>tf.data.Iterator</vt:lpstr>
      <vt:lpstr>Handling data</vt:lpstr>
      <vt:lpstr>Variable Sharing</vt:lpstr>
      <vt:lpstr>PowerPoint Presentation</vt:lpstr>
      <vt:lpstr>Sharing Variable: The problem</vt:lpstr>
      <vt:lpstr>tf.get_variable()</vt:lpstr>
      <vt:lpstr>tf.get_variable()</vt:lpstr>
      <vt:lpstr>tf.variable_scope()</vt:lpstr>
      <vt:lpstr>tf.variable_scope()</vt:lpstr>
      <vt:lpstr>Auto Reuse</vt:lpstr>
      <vt:lpstr>PowerPoint Presentation</vt:lpstr>
      <vt:lpstr>Saves and Checkpoints</vt:lpstr>
      <vt:lpstr>Saving the Session, not the Graph</vt:lpstr>
      <vt:lpstr>Periodic Checkpoints</vt:lpstr>
      <vt:lpstr>tf.train.Saver</vt:lpstr>
      <vt:lpstr>Restore</vt:lpstr>
      <vt:lpstr>Progress Summary</vt:lpstr>
      <vt:lpstr>Create Summaries</vt:lpstr>
      <vt:lpstr>Run with the rest</vt:lpstr>
      <vt:lpstr>Write them to file</vt:lpstr>
      <vt:lpstr>Putting it all together</vt:lpstr>
      <vt:lpstr>Visualize on TensorBoard</vt:lpstr>
      <vt:lpstr>Compare Experiments</vt:lpstr>
      <vt:lpstr>Global Step</vt:lpstr>
      <vt:lpstr>Novelties</vt:lpstr>
      <vt:lpstr>Swift for TensorFlow</vt:lpstr>
    </vt:vector>
  </TitlesOfParts>
  <Manager/>
  <Company>Stanford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LSA.303 Introduction to Computational Linguistics</dc:title>
  <dc:subject/>
  <dc:creator>Dan Jurafsky</dc:creator>
  <cp:keywords/>
  <dc:description/>
  <cp:lastModifiedBy>Giuseppe Attardi</cp:lastModifiedBy>
  <cp:revision>587</cp:revision>
  <dcterms:created xsi:type="dcterms:W3CDTF">2011-03-01T05:19:33Z</dcterms:created>
  <dcterms:modified xsi:type="dcterms:W3CDTF">2020-04-03T07:14:37Z</dcterms:modified>
  <cp:category/>
</cp:coreProperties>
</file>