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16"/>
  </p:notesMasterIdLst>
  <p:sldIdLst>
    <p:sldId id="708" r:id="rId2"/>
    <p:sldId id="709" r:id="rId3"/>
    <p:sldId id="711" r:id="rId4"/>
    <p:sldId id="718" r:id="rId5"/>
    <p:sldId id="712" r:id="rId6"/>
    <p:sldId id="719" r:id="rId7"/>
    <p:sldId id="720" r:id="rId8"/>
    <p:sldId id="721" r:id="rId9"/>
    <p:sldId id="722" r:id="rId10"/>
    <p:sldId id="713" r:id="rId11"/>
    <p:sldId id="714" r:id="rId12"/>
    <p:sldId id="715" r:id="rId13"/>
    <p:sldId id="716" r:id="rId14"/>
    <p:sldId id="717" r:id="rId1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C2FE"/>
    <a:srgbClr val="CFC2FE"/>
    <a:srgbClr val="E3C2FE"/>
    <a:srgbClr val="FFFFCC"/>
    <a:srgbClr val="EAEAEA"/>
    <a:srgbClr val="000099"/>
    <a:srgbClr val="3333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863" autoAdjust="0"/>
    <p:restoredTop sz="82343" autoAdjust="0"/>
  </p:normalViewPr>
  <p:slideViewPr>
    <p:cSldViewPr>
      <p:cViewPr varScale="1">
        <p:scale>
          <a:sx n="98" d="100"/>
          <a:sy n="98" d="100"/>
        </p:scale>
        <p:origin x="200" y="3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661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4E7696A-B057-4FB4-96E4-9814896637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19840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DC23EE5D-D01F-4740-B28C-597E0E0ED5AC}" type="slidenum">
              <a:rPr lang="en-US" altLang="en-US" sz="1200">
                <a:latin typeface="Arial" panose="020B0604020202020204" pitchFamily="34" charset="0"/>
              </a:rPr>
              <a:pPr algn="r"/>
              <a:t>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8048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7"/>
            <a:ext cx="1930400" cy="6856413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76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30400" y="1447800"/>
            <a:ext cx="10259485" cy="1752600"/>
          </a:xfrm>
          <a:prstGeom prst="rect">
            <a:avLst/>
          </a:prstGeom>
          <a:gradFill rotWithShape="0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76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3505200"/>
            <a:ext cx="62992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760"/>
          </a:p>
        </p:txBody>
      </p:sp>
      <p:sp>
        <p:nvSpPr>
          <p:cNvPr id="64717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622611" y="1638300"/>
            <a:ext cx="9290719" cy="1371600"/>
          </a:xfrm>
        </p:spPr>
        <p:txBody>
          <a:bodyPr/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471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3200" y="41148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501873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1" y="-1"/>
            <a:ext cx="10523008" cy="755003"/>
          </a:xfrm>
        </p:spPr>
        <p:txBody>
          <a:bodyPr/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67891" marR="0" indent="-267891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 sz="1800" b="0">
                <a:latin typeface="Calibri" pitchFamily="34" charset="0"/>
              </a:defRPr>
            </a:lvl1pPr>
            <a:lvl2pPr marL="471488" marR="0" indent="-203597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 sz="1650" b="0">
                <a:latin typeface="Calibri" pitchFamily="34" charset="0"/>
              </a:defRPr>
            </a:lvl2pPr>
            <a:lvl3pPr marL="675085" marR="0" indent="-192881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Tx/>
              <a:buFontTx/>
              <a:buChar char="•"/>
              <a:tabLst/>
              <a:defRPr sz="1500" b="0">
                <a:latin typeface="Calibri" pitchFamily="34" charset="0"/>
              </a:defRPr>
            </a:lvl3pPr>
            <a:lvl4pPr marL="803672" marR="0" indent="-128588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 sz="1350" b="0">
                <a:latin typeface="Calibri" pitchFamily="34" charset="0"/>
              </a:defRPr>
            </a:lvl4pPr>
            <a:lvl5pPr marL="942975" marR="0" indent="-139304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Tx/>
              <a:buFontTx/>
              <a:buChar char="•"/>
              <a:tabLst/>
              <a:defRPr sz="1350" b="0"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183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-1"/>
            <a:ext cx="10624611" cy="755003"/>
          </a:xfrm>
        </p:spPr>
        <p:txBody>
          <a:bodyPr/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4800" y="1278321"/>
            <a:ext cx="4826000" cy="5255830"/>
          </a:xfrm>
        </p:spPr>
        <p:txBody>
          <a:bodyPr/>
          <a:lstStyle>
            <a:lvl1pPr>
              <a:defRPr sz="1800" b="0">
                <a:latin typeface="Calibri" pitchFamily="34" charset="0"/>
              </a:defRPr>
            </a:lvl1pPr>
            <a:lvl2pPr>
              <a:defRPr sz="1650" b="0">
                <a:latin typeface="Calibri" pitchFamily="34" charset="0"/>
              </a:defRPr>
            </a:lvl2pPr>
            <a:lvl3pPr>
              <a:defRPr sz="1500" b="0">
                <a:latin typeface="Calibri" pitchFamily="34" charset="0"/>
              </a:defRPr>
            </a:lvl3pPr>
            <a:lvl4pPr>
              <a:defRPr sz="1350" b="0">
                <a:latin typeface="Calibri" pitchFamily="34" charset="0"/>
              </a:defRPr>
            </a:lvl4pPr>
            <a:lvl5pPr>
              <a:defRPr sz="1350" b="0">
                <a:latin typeface="Calibri" pitchFamily="34" charset="0"/>
              </a:defRPr>
            </a:lvl5pPr>
            <a:lvl6pPr>
              <a:defRPr sz="760"/>
            </a:lvl6pPr>
            <a:lvl7pPr>
              <a:defRPr sz="760"/>
            </a:lvl7pPr>
            <a:lvl8pPr>
              <a:defRPr sz="760"/>
            </a:lvl8pPr>
            <a:lvl9pPr>
              <a:defRPr sz="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DECFEE2-CE70-496C-B424-6F282209B75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897421" y="1278321"/>
            <a:ext cx="4826000" cy="5255830"/>
          </a:xfrm>
        </p:spPr>
        <p:txBody>
          <a:bodyPr/>
          <a:lstStyle>
            <a:lvl1pPr>
              <a:defRPr sz="1800" b="0">
                <a:latin typeface="Calibri" pitchFamily="34" charset="0"/>
              </a:defRPr>
            </a:lvl1pPr>
            <a:lvl2pPr>
              <a:defRPr sz="1650" b="0">
                <a:latin typeface="Calibri" pitchFamily="34" charset="0"/>
              </a:defRPr>
            </a:lvl2pPr>
            <a:lvl3pPr>
              <a:defRPr sz="1500" b="0">
                <a:latin typeface="Calibri" pitchFamily="34" charset="0"/>
              </a:defRPr>
            </a:lvl3pPr>
            <a:lvl4pPr>
              <a:defRPr sz="1350" b="0">
                <a:latin typeface="Calibri" pitchFamily="34" charset="0"/>
              </a:defRPr>
            </a:lvl4pPr>
            <a:lvl5pPr>
              <a:defRPr sz="1350" b="0">
                <a:latin typeface="Calibri" pitchFamily="34" charset="0"/>
              </a:defRPr>
            </a:lvl5pPr>
            <a:lvl6pPr>
              <a:defRPr sz="760"/>
            </a:lvl6pPr>
            <a:lvl7pPr>
              <a:defRPr sz="760"/>
            </a:lvl7pPr>
            <a:lvl8pPr>
              <a:defRPr sz="760"/>
            </a:lvl8pPr>
            <a:lvl9pPr>
              <a:defRPr sz="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207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-1"/>
            <a:ext cx="10624611" cy="75500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769100" y="1163108"/>
            <a:ext cx="4826000" cy="668337"/>
          </a:xfr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  <a:effectLst/>
              </a:defRPr>
            </a:lvl1pPr>
            <a:lvl2pPr marL="192881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574800" y="1163107"/>
            <a:ext cx="4826000" cy="668337"/>
          </a:xfr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  <a:effectLst/>
              </a:defRPr>
            </a:lvl1pPr>
            <a:lvl2pPr marL="192881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55F990B-26DF-49D0-94B4-2DA5C0F84B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74800" y="1991101"/>
            <a:ext cx="4826000" cy="4543050"/>
          </a:xfrm>
        </p:spPr>
        <p:txBody>
          <a:bodyPr/>
          <a:lstStyle>
            <a:lvl1pPr>
              <a:defRPr sz="1800" b="0">
                <a:latin typeface="Calibri" pitchFamily="34" charset="0"/>
              </a:defRPr>
            </a:lvl1pPr>
            <a:lvl2pPr>
              <a:defRPr sz="1650" b="0">
                <a:latin typeface="Calibri" pitchFamily="34" charset="0"/>
              </a:defRPr>
            </a:lvl2pPr>
            <a:lvl3pPr>
              <a:defRPr sz="1500" b="0">
                <a:latin typeface="Calibri" pitchFamily="34" charset="0"/>
              </a:defRPr>
            </a:lvl3pPr>
            <a:lvl4pPr>
              <a:defRPr sz="1350" b="0">
                <a:latin typeface="Calibri" pitchFamily="34" charset="0"/>
              </a:defRPr>
            </a:lvl4pPr>
            <a:lvl5pPr>
              <a:defRPr sz="1350" b="0">
                <a:latin typeface="Calibri" pitchFamily="34" charset="0"/>
              </a:defRPr>
            </a:lvl5pPr>
            <a:lvl6pPr>
              <a:defRPr sz="760"/>
            </a:lvl6pPr>
            <a:lvl7pPr>
              <a:defRPr sz="760"/>
            </a:lvl7pPr>
            <a:lvl8pPr>
              <a:defRPr sz="760"/>
            </a:lvl8pPr>
            <a:lvl9pPr>
              <a:defRPr sz="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54D40C9-44E8-4D29-B889-2E1A02D7FE86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769100" y="1989317"/>
            <a:ext cx="4826000" cy="4543050"/>
          </a:xfrm>
        </p:spPr>
        <p:txBody>
          <a:bodyPr/>
          <a:lstStyle>
            <a:lvl1pPr>
              <a:defRPr sz="1800" b="0">
                <a:latin typeface="Calibri" pitchFamily="34" charset="0"/>
              </a:defRPr>
            </a:lvl1pPr>
            <a:lvl2pPr>
              <a:defRPr sz="1650" b="0">
                <a:latin typeface="Calibri" pitchFamily="34" charset="0"/>
              </a:defRPr>
            </a:lvl2pPr>
            <a:lvl3pPr>
              <a:defRPr sz="1500" b="0">
                <a:latin typeface="Calibri" pitchFamily="34" charset="0"/>
              </a:defRPr>
            </a:lvl3pPr>
            <a:lvl4pPr>
              <a:defRPr sz="1350" b="0">
                <a:latin typeface="Calibri" pitchFamily="34" charset="0"/>
              </a:defRPr>
            </a:lvl4pPr>
            <a:lvl5pPr>
              <a:defRPr sz="1350" b="0">
                <a:latin typeface="Calibri" pitchFamily="34" charset="0"/>
              </a:defRPr>
            </a:lvl5pPr>
            <a:lvl6pPr>
              <a:defRPr sz="760"/>
            </a:lvl6pPr>
            <a:lvl7pPr>
              <a:defRPr sz="760"/>
            </a:lvl7pPr>
            <a:lvl8pPr>
              <a:defRPr sz="760"/>
            </a:lvl8pPr>
            <a:lvl9pPr>
              <a:defRPr sz="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544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4640" y="-1"/>
            <a:ext cx="10404768" cy="7550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520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88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020" y="0"/>
            <a:ext cx="10363200" cy="7406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4220" y="1470347"/>
            <a:ext cx="5080000" cy="4835525"/>
          </a:xfrm>
        </p:spPr>
        <p:txBody>
          <a:bodyPr/>
          <a:lstStyle>
            <a:lvl1pPr>
              <a:defRPr b="0">
                <a:latin typeface="Tw Cen MT" pitchFamily="34" charset="0"/>
              </a:defRPr>
            </a:lvl1pPr>
            <a:lvl2pPr>
              <a:defRPr b="0">
                <a:latin typeface="Tw Cen MT" pitchFamily="34" charset="0"/>
              </a:defRPr>
            </a:lvl2pPr>
            <a:lvl3pPr>
              <a:defRPr b="0">
                <a:latin typeface="Tw Cen MT" pitchFamily="34" charset="0"/>
              </a:defRPr>
            </a:lvl3pPr>
            <a:lvl4pPr>
              <a:defRPr b="0">
                <a:latin typeface="Tw Cen MT" pitchFamily="34" charset="0"/>
              </a:defRPr>
            </a:lvl4pPr>
            <a:lvl5pPr>
              <a:defRPr sz="1350" b="0">
                <a:latin typeface="Tw Cen MT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B4102D0A-6578-4DD6-BA8D-CCAA3C29F85A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1487400" y="1470346"/>
            <a:ext cx="5080000" cy="4835525"/>
          </a:xfrm>
        </p:spPr>
        <p:txBody>
          <a:bodyPr/>
          <a:lstStyle>
            <a:lvl1pPr>
              <a:defRPr b="0">
                <a:latin typeface="Tw Cen MT" pitchFamily="34" charset="0"/>
              </a:defRPr>
            </a:lvl1pPr>
            <a:lvl2pPr>
              <a:defRPr b="0">
                <a:latin typeface="Tw Cen MT" pitchFamily="34" charset="0"/>
              </a:defRPr>
            </a:lvl2pPr>
            <a:lvl3pPr>
              <a:defRPr b="0">
                <a:latin typeface="Tw Cen MT" pitchFamily="34" charset="0"/>
              </a:defRPr>
            </a:lvl3pPr>
            <a:lvl4pPr>
              <a:defRPr b="0">
                <a:latin typeface="Tw Cen MT" pitchFamily="34" charset="0"/>
              </a:defRPr>
            </a:lvl4pPr>
            <a:lvl5pPr>
              <a:defRPr sz="1350" b="0">
                <a:latin typeface="Tw Cen MT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547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rgbClr val="EDFBFB"/>
            </a:gs>
            <a:gs pos="7000">
              <a:schemeClr val="bg1">
                <a:lumMod val="65000"/>
              </a:schemeClr>
            </a:gs>
            <a:gs pos="100000">
              <a:schemeClr val="bg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-7408" y="-2"/>
            <a:ext cx="12199408" cy="755003"/>
          </a:xfrm>
          <a:prstGeom prst="rect">
            <a:avLst/>
          </a:prstGeom>
          <a:gradFill flip="none" rotWithShape="1">
            <a:gsLst>
              <a:gs pos="0">
                <a:srgbClr val="34CCCC"/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>
            <a:outerShdw blurRad="254000" dist="762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38576" tIns="19289" rIns="38576" bIns="1928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3857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13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6148" name="Rectangle 4"/>
          <p:cNvSpPr>
            <a:spLocks noChangeArrowheads="1"/>
          </p:cNvSpPr>
          <p:nvPr/>
        </p:nvSpPr>
        <p:spPr bwMode="auto">
          <a:xfrm>
            <a:off x="914400" y="6629401"/>
            <a:ext cx="10363200" cy="237968"/>
          </a:xfrm>
          <a:prstGeom prst="rect">
            <a:avLst/>
          </a:prstGeom>
          <a:gradFill rotWithShape="1">
            <a:gsLst>
              <a:gs pos="20000">
                <a:schemeClr val="bg1">
                  <a:lumMod val="75000"/>
                </a:schemeClr>
              </a:gs>
              <a:gs pos="100000">
                <a:schemeClr val="folHlink">
                  <a:gamma/>
                  <a:shade val="63137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760"/>
          </a:p>
        </p:txBody>
      </p:sp>
      <p:sp>
        <p:nvSpPr>
          <p:cNvPr id="64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-1"/>
            <a:ext cx="10523008" cy="755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4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239921"/>
            <a:ext cx="9601200" cy="5294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lowchart: Manual Input 2"/>
          <p:cNvSpPr/>
          <p:nvPr/>
        </p:nvSpPr>
        <p:spPr bwMode="auto">
          <a:xfrm rot="16200000" flipV="1">
            <a:off x="-2598984" y="3353985"/>
            <a:ext cx="6112368" cy="914400"/>
          </a:xfrm>
          <a:prstGeom prst="flowChartManualInput">
            <a:avLst/>
          </a:prstGeom>
          <a:gradFill>
            <a:gsLst>
              <a:gs pos="1000">
                <a:srgbClr val="34CCCC"/>
              </a:gs>
              <a:gs pos="100000">
                <a:schemeClr val="bg1"/>
              </a:gs>
            </a:gsLst>
            <a:lin ang="0" scaled="1"/>
          </a:gradFill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38576" tIns="19289" rIns="38576" bIns="1928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3857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13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608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856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856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856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856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5pPr>
      <a:lvl6pPr marL="192881" algn="l" rtl="0" eaLnBrk="1" fontAlgn="base" hangingPunct="1">
        <a:spcBef>
          <a:spcPct val="0"/>
        </a:spcBef>
        <a:spcAft>
          <a:spcPct val="0"/>
        </a:spcAft>
        <a:defRPr kumimoji="1" sz="1856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385763" algn="l" rtl="0" eaLnBrk="1" fontAlgn="base" hangingPunct="1">
        <a:spcBef>
          <a:spcPct val="0"/>
        </a:spcBef>
        <a:spcAft>
          <a:spcPct val="0"/>
        </a:spcAft>
        <a:defRPr kumimoji="1" sz="1856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578644" algn="l" rtl="0" eaLnBrk="1" fontAlgn="base" hangingPunct="1">
        <a:spcBef>
          <a:spcPct val="0"/>
        </a:spcBef>
        <a:spcAft>
          <a:spcPct val="0"/>
        </a:spcAft>
        <a:defRPr kumimoji="1" sz="1856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771525" algn="l" rtl="0" eaLnBrk="1" fontAlgn="base" hangingPunct="1">
        <a:spcBef>
          <a:spcPct val="0"/>
        </a:spcBef>
        <a:spcAft>
          <a:spcPct val="0"/>
        </a:spcAft>
        <a:defRPr kumimoji="1" sz="1856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267891" indent="-267891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1800" b="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+mn-ea"/>
          <a:cs typeface="+mn-cs"/>
        </a:defRPr>
      </a:lvl1pPr>
      <a:lvl2pPr marL="471488" indent="-203597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kumimoji="1" sz="1650" b="0">
          <a:solidFill>
            <a:schemeClr val="tx1"/>
          </a:solidFill>
          <a:latin typeface="Calibri" pitchFamily="34" charset="0"/>
        </a:defRPr>
      </a:lvl2pPr>
      <a:lvl3pPr marL="675085" indent="-192881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500" b="0">
          <a:solidFill>
            <a:schemeClr val="tx1"/>
          </a:solidFill>
          <a:latin typeface="Calibri" pitchFamily="34" charset="0"/>
        </a:defRPr>
      </a:lvl3pPr>
      <a:lvl4pPr marL="803672" indent="-128588" algn="l" rtl="0" eaLnBrk="1" fontAlgn="base" hangingPunct="1">
        <a:spcBef>
          <a:spcPct val="20000"/>
        </a:spcBef>
        <a:spcAft>
          <a:spcPct val="0"/>
        </a:spcAft>
        <a:buChar char="–"/>
        <a:defRPr kumimoji="1" b="0">
          <a:solidFill>
            <a:schemeClr val="tx1"/>
          </a:solidFill>
          <a:latin typeface="Calibri" pitchFamily="34" charset="0"/>
        </a:defRPr>
      </a:lvl4pPr>
      <a:lvl5pPr marL="942975" indent="-139304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200" b="0">
          <a:solidFill>
            <a:schemeClr val="tx1"/>
          </a:solidFill>
          <a:latin typeface="Calibri" pitchFamily="34" charset="0"/>
        </a:defRPr>
      </a:lvl5pPr>
      <a:lvl6pPr marL="1060847" indent="-96441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844" b="1">
          <a:solidFill>
            <a:schemeClr val="tx1"/>
          </a:solidFill>
          <a:latin typeface="+mn-lt"/>
        </a:defRPr>
      </a:lvl6pPr>
      <a:lvl7pPr marL="1253729" indent="-96441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844" b="1">
          <a:solidFill>
            <a:schemeClr val="tx1"/>
          </a:solidFill>
          <a:latin typeface="+mn-lt"/>
        </a:defRPr>
      </a:lvl7pPr>
      <a:lvl8pPr marL="1446610" indent="-96441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844" b="1">
          <a:solidFill>
            <a:schemeClr val="tx1"/>
          </a:solidFill>
          <a:latin typeface="+mn-lt"/>
        </a:defRPr>
      </a:lvl8pPr>
      <a:lvl9pPr marL="1639491" indent="-96441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844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1pPr>
      <a:lvl2pPr marL="192881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2pPr>
      <a:lvl3pPr marL="385763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3pPr>
      <a:lvl4pPr marL="578644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771525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964406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157288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350169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50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en-US" sz="6000">
                <a:effectLst/>
              </a:rPr>
              <a:t>Universal Dependencies</a:t>
            </a:r>
          </a:p>
        </p:txBody>
      </p:sp>
      <p:sp>
        <p:nvSpPr>
          <p:cNvPr id="642053" name="Rectangle 5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err="1"/>
              <a:t>Joakim</a:t>
            </a:r>
            <a:r>
              <a:rPr lang="en-US" sz="2800" dirty="0"/>
              <a:t> </a:t>
            </a:r>
            <a:r>
              <a:rPr lang="en-US" sz="2800" dirty="0" err="1"/>
              <a:t>Nivre</a:t>
            </a:r>
            <a:endParaRPr lang="en-US" sz="2800" dirty="0"/>
          </a:p>
          <a:p>
            <a:pPr>
              <a:defRPr/>
            </a:pPr>
            <a:r>
              <a:rPr lang="en-US" sz="2800" dirty="0"/>
              <a:t>Uppsala University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/>
              <a:t>Dependency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1" y="5411706"/>
            <a:ext cx="8955659" cy="1122443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sz="2400" dirty="0"/>
              <a:t>Keeping </a:t>
            </a:r>
            <a:r>
              <a:rPr lang="en-US" sz="2400" dirty="0">
                <a:solidFill>
                  <a:srgbClr val="C00000"/>
                </a:solidFill>
              </a:rPr>
              <a:t>content words as heads</a:t>
            </a:r>
            <a:r>
              <a:rPr lang="en-US" sz="2400" dirty="0"/>
              <a:t> promotes parallelism across languages</a:t>
            </a:r>
          </a:p>
          <a:p>
            <a:pPr>
              <a:defRPr/>
            </a:pPr>
            <a:r>
              <a:rPr lang="en-US" sz="2400" dirty="0"/>
              <a:t>Function words often correlate with morphology</a:t>
            </a:r>
          </a:p>
        </p:txBody>
      </p:sp>
      <p:pic>
        <p:nvPicPr>
          <p:cNvPr id="922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3725" y="1009485"/>
            <a:ext cx="7636155" cy="4147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04244" y="2123230"/>
            <a:ext cx="1510646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n-lt"/>
              </a:rPr>
              <a:t>English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04244" y="3953123"/>
            <a:ext cx="1510646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n-lt"/>
              </a:rPr>
              <a:t>Swedish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4000" dirty="0" err="1"/>
              <a:t>Dependency</a:t>
            </a:r>
            <a:r>
              <a:rPr lang="fr-FR" sz="4000" dirty="0"/>
              <a:t> Relations [de </a:t>
            </a:r>
            <a:r>
              <a:rPr lang="fr-FR" sz="4000" dirty="0" err="1"/>
              <a:t>Marneffe</a:t>
            </a:r>
            <a:r>
              <a:rPr lang="fr-FR" sz="4000" dirty="0"/>
              <a:t> et al. 2014]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9549" y="5272088"/>
            <a:ext cx="10058541" cy="12620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000" dirty="0"/>
              <a:t>Taxonomy of </a:t>
            </a:r>
            <a:r>
              <a:rPr lang="en-US" sz="2000" dirty="0">
                <a:solidFill>
                  <a:srgbClr val="C00000"/>
                </a:solidFill>
              </a:rPr>
              <a:t>42 universal grammatical relation</a:t>
            </a:r>
            <a:r>
              <a:rPr lang="en-US" sz="2000" dirty="0"/>
              <a:t>s, broadly supported across many languages in language typology</a:t>
            </a:r>
          </a:p>
          <a:p>
            <a:pPr>
              <a:defRPr/>
            </a:pPr>
            <a:r>
              <a:rPr lang="en-US" sz="2000" dirty="0"/>
              <a:t>Language specific subtypes can be added</a:t>
            </a:r>
          </a:p>
        </p:txBody>
      </p:sp>
      <p:pic>
        <p:nvPicPr>
          <p:cNvPr id="10244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549" y="1009486"/>
            <a:ext cx="10058541" cy="421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Morphology: POS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1" y="5349876"/>
            <a:ext cx="8188325" cy="11842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/>
              <a:t>Taxonomy of </a:t>
            </a:r>
            <a:r>
              <a:rPr lang="en-US" sz="2400" dirty="0">
                <a:solidFill>
                  <a:srgbClr val="C00000"/>
                </a:solidFill>
              </a:rPr>
              <a:t>17 universal part-of-speech </a:t>
            </a:r>
            <a:r>
              <a:rPr lang="en-US" sz="2400" dirty="0"/>
              <a:t>tags, based on the Google Universal </a:t>
            </a:r>
            <a:r>
              <a:rPr lang="en-US" sz="2400" dirty="0" err="1"/>
              <a:t>Tagset</a:t>
            </a:r>
            <a:r>
              <a:rPr lang="en-US" sz="2400" dirty="0"/>
              <a:t> [</a:t>
            </a:r>
            <a:r>
              <a:rPr lang="en-US" sz="2400" dirty="0" err="1"/>
              <a:t>Petrov</a:t>
            </a:r>
            <a:r>
              <a:rPr lang="en-US" sz="2400" dirty="0"/>
              <a:t> et al. 2012]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835230"/>
              </p:ext>
            </p:extLst>
          </p:nvPr>
        </p:nvGraphicFramePr>
        <p:xfrm>
          <a:off x="2428522" y="1815990"/>
          <a:ext cx="7334956" cy="29260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4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4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5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07">
                <a:tc>
                  <a:txBody>
                    <a:bodyPr/>
                    <a:lstStyle/>
                    <a:p>
                      <a:r>
                        <a:rPr lang="en-US" sz="2000" b="1" dirty="0"/>
                        <a:t>Open class words</a:t>
                      </a:r>
                    </a:p>
                  </a:txBody>
                  <a:tcPr marL="91428" marR="91428" marT="45704" marB="45704"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Closed class words</a:t>
                      </a:r>
                    </a:p>
                  </a:txBody>
                  <a:tcPr marL="91428" marR="91428" marT="45704" marB="45704"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Other</a:t>
                      </a:r>
                    </a:p>
                  </a:txBody>
                  <a:tcPr marL="91428" marR="91428" marT="45704" marB="4570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5180">
                <a:tc>
                  <a:txBody>
                    <a:bodyPr/>
                    <a:lstStyle/>
                    <a:p>
                      <a:r>
                        <a:rPr lang="en-US" sz="2000" dirty="0"/>
                        <a:t>ADJ</a:t>
                      </a:r>
                    </a:p>
                    <a:p>
                      <a:r>
                        <a:rPr lang="en-US" sz="2000" dirty="0"/>
                        <a:t>ADV</a:t>
                      </a:r>
                    </a:p>
                    <a:p>
                      <a:r>
                        <a:rPr lang="en-US" sz="2000" dirty="0"/>
                        <a:t>INTJ</a:t>
                      </a:r>
                    </a:p>
                    <a:p>
                      <a:r>
                        <a:rPr lang="en-US" sz="2000" dirty="0"/>
                        <a:t>NOUN</a:t>
                      </a:r>
                    </a:p>
                    <a:p>
                      <a:r>
                        <a:rPr lang="en-US" sz="2000" dirty="0"/>
                        <a:t>PROPN</a:t>
                      </a:r>
                    </a:p>
                    <a:p>
                      <a:r>
                        <a:rPr lang="en-US" sz="2000" dirty="0"/>
                        <a:t>VERB</a:t>
                      </a:r>
                    </a:p>
                  </a:txBody>
                  <a:tcPr marL="91428" marR="91428" marT="45704" marB="45704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ADP</a:t>
                      </a:r>
                    </a:p>
                    <a:p>
                      <a:r>
                        <a:rPr lang="en-US" sz="2000" dirty="0"/>
                        <a:t>AUX</a:t>
                      </a:r>
                    </a:p>
                    <a:p>
                      <a:r>
                        <a:rPr lang="en-US" sz="2000" dirty="0"/>
                        <a:t>CONJ</a:t>
                      </a:r>
                    </a:p>
                    <a:p>
                      <a:r>
                        <a:rPr lang="en-US" sz="2000" dirty="0"/>
                        <a:t>DET</a:t>
                      </a:r>
                    </a:p>
                    <a:p>
                      <a:r>
                        <a:rPr lang="en-US" sz="2000" dirty="0"/>
                        <a:t>NUM</a:t>
                      </a:r>
                    </a:p>
                    <a:p>
                      <a:r>
                        <a:rPr lang="en-US" sz="2000" dirty="0"/>
                        <a:t>PART</a:t>
                      </a:r>
                    </a:p>
                    <a:p>
                      <a:r>
                        <a:rPr lang="en-US" sz="2000" dirty="0"/>
                        <a:t>PRON</a:t>
                      </a:r>
                    </a:p>
                    <a:p>
                      <a:r>
                        <a:rPr lang="en-US" sz="2000" dirty="0"/>
                        <a:t>SCONJ</a:t>
                      </a:r>
                    </a:p>
                  </a:txBody>
                  <a:tcPr marL="91428" marR="91428" marT="45704" marB="45704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PUNCT</a:t>
                      </a:r>
                    </a:p>
                    <a:p>
                      <a:r>
                        <a:rPr lang="en-US" sz="2000" dirty="0"/>
                        <a:t>SYM</a:t>
                      </a:r>
                    </a:p>
                    <a:p>
                      <a:r>
                        <a:rPr lang="en-US" sz="2000" dirty="0"/>
                        <a:t>X</a:t>
                      </a:r>
                    </a:p>
                  </a:txBody>
                  <a:tcPr marL="91428" marR="91428" marT="45704" marB="4570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Morphology: Universal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009486"/>
            <a:ext cx="8571610" cy="755003"/>
          </a:xfrm>
        </p:spPr>
        <p:txBody>
          <a:bodyPr/>
          <a:lstStyle/>
          <a:p>
            <a:r>
              <a:rPr lang="en-US" sz="2000" dirty="0"/>
              <a:t>Standardized inventory of morphological features, based on the </a:t>
            </a:r>
            <a:r>
              <a:rPr lang="en-US" sz="2000" dirty="0" err="1"/>
              <a:t>Interset</a:t>
            </a:r>
            <a:r>
              <a:rPr lang="en-US" sz="2000" dirty="0"/>
              <a:t> system [</a:t>
            </a:r>
            <a:r>
              <a:rPr lang="en-US" sz="2000" dirty="0" err="1"/>
              <a:t>Zeman</a:t>
            </a:r>
            <a:r>
              <a:rPr lang="en-US" sz="2000" dirty="0"/>
              <a:t> 2008]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721989"/>
              </p:ext>
            </p:extLst>
          </p:nvPr>
        </p:nvGraphicFramePr>
        <p:xfrm>
          <a:off x="2812371" y="1854395"/>
          <a:ext cx="6567258" cy="4557269"/>
        </p:xfrm>
        <a:graphic>
          <a:graphicData uri="http://schemas.openxmlformats.org/drawingml/2006/table">
            <a:tbl>
              <a:tblPr/>
              <a:tblGrid>
                <a:gridCol w="2189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90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9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4869">
                <a:tc>
                  <a:txBody>
                    <a:bodyPr/>
                    <a:lstStyle/>
                    <a:p>
                      <a:pPr fontAlgn="t"/>
                      <a:r>
                        <a:rPr lang="en-US" sz="2000" b="1" dirty="0">
                          <a:effectLst/>
                        </a:rPr>
                        <a:t>Lexical features</a:t>
                      </a:r>
                      <a:endParaRPr lang="en-US" sz="2000" dirty="0">
                        <a:effectLst/>
                      </a:endParaRP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95ED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en-US" sz="2000" b="1" dirty="0">
                          <a:effectLst/>
                        </a:rPr>
                        <a:t>Inflectional features</a:t>
                      </a:r>
                      <a:endParaRPr lang="en-US" sz="2000" dirty="0">
                        <a:effectLst/>
                      </a:endParaRP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95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925">
                <a:tc>
                  <a:txBody>
                    <a:bodyPr/>
                    <a:lstStyle/>
                    <a:p>
                      <a:pPr fontAlgn="t"/>
                      <a:endParaRPr lang="en-US" sz="2000">
                        <a:effectLst/>
                      </a:endParaRP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i="1">
                          <a:effectLst/>
                        </a:rPr>
                        <a:t>Nominal*</a:t>
                      </a:r>
                      <a:endParaRPr lang="en-US" sz="2000">
                        <a:effectLst/>
                      </a:endParaRP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i="1">
                          <a:effectLst/>
                        </a:rPr>
                        <a:t>Verbal*</a:t>
                      </a:r>
                      <a:endParaRPr lang="en-US" sz="2000">
                        <a:effectLst/>
                      </a:endParaRP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925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PronType</a:t>
                      </a: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Gender</a:t>
                      </a: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VerbForm</a:t>
                      </a: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925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NumType</a:t>
                      </a: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Animacy</a:t>
                      </a: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Mood</a:t>
                      </a: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925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Poss</a:t>
                      </a: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Number</a:t>
                      </a: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Tense</a:t>
                      </a: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925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Reflex</a:t>
                      </a: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Case</a:t>
                      </a: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Aspect</a:t>
                      </a: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925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Foreign</a:t>
                      </a: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Definite</a:t>
                      </a: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Voice</a:t>
                      </a: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9925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Abbr</a:t>
                      </a: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Degree</a:t>
                      </a: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Evident</a:t>
                      </a: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925">
                <a:tc>
                  <a:txBody>
                    <a:bodyPr/>
                    <a:lstStyle/>
                    <a:p>
                      <a:pPr fontAlgn="t"/>
                      <a:endParaRPr lang="en-US" sz="2000">
                        <a:effectLst/>
                      </a:endParaRP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2000">
                        <a:effectLst/>
                      </a:endParaRP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Polarity</a:t>
                      </a: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9925">
                <a:tc>
                  <a:txBody>
                    <a:bodyPr/>
                    <a:lstStyle/>
                    <a:p>
                      <a:pPr fontAlgn="t"/>
                      <a:endParaRPr lang="en-US" sz="2000">
                        <a:effectLst/>
                      </a:endParaRP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2000">
                        <a:effectLst/>
                      </a:endParaRP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Person</a:t>
                      </a: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9925">
                <a:tc>
                  <a:txBody>
                    <a:bodyPr/>
                    <a:lstStyle/>
                    <a:p>
                      <a:pPr fontAlgn="t"/>
                      <a:endParaRPr lang="en-US" sz="2000" dirty="0">
                        <a:effectLst/>
                      </a:endParaRP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2000">
                        <a:effectLst/>
                      </a:endParaRP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Polite</a:t>
                      </a: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179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Morphology: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4210" y="1239916"/>
            <a:ext cx="9754870" cy="5294235"/>
          </a:xfrm>
        </p:spPr>
        <p:txBody>
          <a:bodyPr/>
          <a:lstStyle/>
          <a:p>
            <a:pPr marL="0" indent="0">
              <a:buNone/>
            </a:pPr>
            <a:r>
              <a:rPr lang="nb-NO" sz="2400" dirty="0"/>
              <a:t>la		</a:t>
            </a:r>
            <a:r>
              <a:rPr lang="nb-NO" sz="2400" dirty="0" err="1"/>
              <a:t>Definite</a:t>
            </a:r>
            <a:r>
              <a:rPr lang="nb-NO" sz="2400" dirty="0"/>
              <a:t>=Def|Gender=Fem|Number=Sing|PronType=Art</a:t>
            </a:r>
          </a:p>
          <a:p>
            <a:pPr marL="0" indent="0">
              <a:buNone/>
            </a:pPr>
            <a:r>
              <a:rPr lang="en-US" sz="2400" dirty="0" err="1"/>
              <a:t>hanno</a:t>
            </a:r>
            <a:r>
              <a:rPr lang="en-US" sz="2400" dirty="0"/>
              <a:t>	Mood=</a:t>
            </a:r>
            <a:r>
              <a:rPr lang="en-US" sz="2400" dirty="0" err="1"/>
              <a:t>Ind|Number</a:t>
            </a:r>
            <a:r>
              <a:rPr lang="en-US" sz="2400" dirty="0"/>
              <a:t>=</a:t>
            </a:r>
            <a:r>
              <a:rPr lang="en-US" sz="2400" dirty="0" err="1"/>
              <a:t>Plur|Person</a:t>
            </a:r>
            <a:r>
              <a:rPr lang="en-US" sz="2400" dirty="0"/>
              <a:t>=3|Tense=</a:t>
            </a:r>
            <a:r>
              <a:rPr lang="en-US" sz="2400" dirty="0" err="1"/>
              <a:t>Pres|VerbForm</a:t>
            </a:r>
            <a:r>
              <a:rPr lang="en-US" sz="2400" dirty="0"/>
              <a:t>=Fin</a:t>
            </a:r>
          </a:p>
          <a:p>
            <a:pPr marL="0" indent="0">
              <a:buNone/>
            </a:pPr>
            <a:r>
              <a:rPr lang="en-US" sz="2400" dirty="0" err="1"/>
              <a:t>fatto</a:t>
            </a:r>
            <a:r>
              <a:rPr lang="en-US" sz="2400" dirty="0"/>
              <a:t>		Gender=</a:t>
            </a:r>
            <a:r>
              <a:rPr lang="en-US" sz="2400" dirty="0" err="1"/>
              <a:t>Masc|Number</a:t>
            </a:r>
            <a:r>
              <a:rPr lang="en-US" sz="2400" dirty="0"/>
              <a:t>=</a:t>
            </a:r>
            <a:r>
              <a:rPr lang="en-US" sz="2400" dirty="0" err="1"/>
              <a:t>Sing|Tense</a:t>
            </a:r>
            <a:r>
              <a:rPr lang="en-US" sz="2400" dirty="0"/>
              <a:t>=</a:t>
            </a:r>
            <a:r>
              <a:rPr lang="en-US" sz="2400" dirty="0" err="1"/>
              <a:t>Past|VerbForm</a:t>
            </a:r>
            <a:r>
              <a:rPr lang="en-US" sz="2400" dirty="0"/>
              <a:t>=Part</a:t>
            </a:r>
          </a:p>
          <a:p>
            <a:pPr marL="0" indent="0">
              <a:buNone/>
            </a:pPr>
            <a:r>
              <a:rPr lang="en-US" sz="2400" dirty="0"/>
              <a:t>casa		Gender=</a:t>
            </a:r>
            <a:r>
              <a:rPr lang="en-US" sz="2400" dirty="0" err="1"/>
              <a:t>Fem|Number</a:t>
            </a:r>
            <a:r>
              <a:rPr lang="en-US" sz="2400" dirty="0"/>
              <a:t>=Sing</a:t>
            </a:r>
          </a:p>
        </p:txBody>
      </p:sp>
    </p:spTree>
    <p:extLst>
      <p:ext uri="{BB962C8B-B14F-4D97-AF65-F5344CB8AC3E}">
        <p14:creationId xmlns:p14="http://schemas.microsoft.com/office/powerpoint/2010/main" val="4168646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Universal Dependencies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800" dirty="0"/>
              <a:t>Background:</a:t>
            </a:r>
          </a:p>
          <a:p>
            <a:pPr lvl="1">
              <a:defRPr/>
            </a:pPr>
            <a:r>
              <a:rPr lang="en-US" sz="2400" dirty="0"/>
              <a:t>Treebank annotation </a:t>
            </a:r>
            <a:r>
              <a:rPr lang="en-US" sz="2400" dirty="0">
                <a:solidFill>
                  <a:srgbClr val="C00000"/>
                </a:solidFill>
              </a:rPr>
              <a:t>schemes vary across languages</a:t>
            </a:r>
          </a:p>
          <a:p>
            <a:pPr lvl="1">
              <a:defRPr/>
            </a:pPr>
            <a:r>
              <a:rPr lang="en-US" sz="2400" dirty="0"/>
              <a:t>Hard to compare results across languages [</a:t>
            </a:r>
            <a:r>
              <a:rPr lang="en-US" sz="2400" dirty="0" err="1"/>
              <a:t>Nivre</a:t>
            </a:r>
            <a:r>
              <a:rPr lang="en-US" sz="2400" dirty="0"/>
              <a:t> et al. 2007]</a:t>
            </a:r>
          </a:p>
          <a:p>
            <a:pPr lvl="1">
              <a:defRPr/>
            </a:pPr>
            <a:r>
              <a:rPr lang="en-US" sz="2400" dirty="0"/>
              <a:t>Hard to evaluate cross-lingual learning [McDonald et al. 2013]</a:t>
            </a:r>
          </a:p>
          <a:p>
            <a:pPr lvl="1">
              <a:defRPr/>
            </a:pPr>
            <a:r>
              <a:rPr lang="en-US" sz="2400" dirty="0"/>
              <a:t>Hard to build multilingual systems</a:t>
            </a:r>
          </a:p>
          <a:p>
            <a:pPr>
              <a:defRPr/>
            </a:pPr>
            <a:r>
              <a:rPr lang="en-US" sz="2800" dirty="0"/>
              <a:t>Universal Dependencies (http://universaldependencies.github.io/docs/</a:t>
            </a:r>
            <a:r>
              <a:rPr lang="en-US" sz="2000" dirty="0"/>
              <a:t>):</a:t>
            </a:r>
            <a:endParaRPr lang="en-US" sz="2800" dirty="0"/>
          </a:p>
          <a:p>
            <a:pPr lvl="1">
              <a:defRPr/>
            </a:pPr>
            <a:r>
              <a:rPr lang="en-US" sz="2400" dirty="0"/>
              <a:t>Stanford universal dependencies [de </a:t>
            </a:r>
            <a:r>
              <a:rPr lang="en-US" sz="2400" dirty="0" err="1"/>
              <a:t>Marneffe</a:t>
            </a:r>
            <a:r>
              <a:rPr lang="en-US" sz="2400" dirty="0"/>
              <a:t> et al. 2014]</a:t>
            </a:r>
          </a:p>
          <a:p>
            <a:pPr lvl="1">
              <a:defRPr/>
            </a:pPr>
            <a:r>
              <a:rPr lang="en-US" sz="2400" dirty="0"/>
              <a:t>Google universal part-of-speech tags [</a:t>
            </a:r>
            <a:r>
              <a:rPr lang="en-US" sz="2400" dirty="0" err="1"/>
              <a:t>Petrov</a:t>
            </a:r>
            <a:r>
              <a:rPr lang="en-US" sz="2400" dirty="0"/>
              <a:t> et al. 2012]</a:t>
            </a:r>
          </a:p>
          <a:p>
            <a:pPr lvl="1">
              <a:defRPr/>
            </a:pPr>
            <a:r>
              <a:rPr lang="en-US" sz="2400" dirty="0" err="1"/>
              <a:t>Interset</a:t>
            </a:r>
            <a:r>
              <a:rPr lang="en-US" sz="2400" dirty="0"/>
              <a:t> morphological features [</a:t>
            </a:r>
            <a:r>
              <a:rPr lang="en-US" sz="2400" dirty="0" err="1"/>
              <a:t>Zeman</a:t>
            </a:r>
            <a:r>
              <a:rPr lang="en-US" sz="2400" dirty="0"/>
              <a:t> 2008]</a:t>
            </a:r>
          </a:p>
          <a:p>
            <a:pPr marL="0" indent="0" algn="ctr">
              <a:buNone/>
              <a:defRPr/>
            </a:pPr>
            <a:r>
              <a:rPr lang="en-US" sz="2800" dirty="0">
                <a:solidFill>
                  <a:srgbClr val="C00000"/>
                </a:solidFill>
              </a:rPr>
              <a:t>First guidelines released Oct 1, 2014</a:t>
            </a:r>
          </a:p>
          <a:p>
            <a:pPr marL="0" indent="0" algn="ctr">
              <a:buNone/>
              <a:defRPr/>
            </a:pPr>
            <a:r>
              <a:rPr lang="en-US" sz="2800" dirty="0">
                <a:solidFill>
                  <a:srgbClr val="C00000"/>
                </a:solidFill>
              </a:rPr>
              <a:t>First 10 </a:t>
            </a:r>
            <a:r>
              <a:rPr lang="en-US" sz="2800" dirty="0" err="1">
                <a:solidFill>
                  <a:srgbClr val="C00000"/>
                </a:solidFill>
              </a:rPr>
              <a:t>treebanks</a:t>
            </a:r>
            <a:r>
              <a:rPr lang="en-US" sz="2800" dirty="0">
                <a:solidFill>
                  <a:srgbClr val="C00000"/>
                </a:solidFill>
              </a:rPr>
              <a:t> released Jan 15, 2015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/>
              <a:t>Universal Dependencies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1" y="4927600"/>
            <a:ext cx="8378825" cy="18176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/>
              <a:t>Syntactic words – explicit </a:t>
            </a:r>
            <a:r>
              <a:rPr lang="en-US" sz="2400" dirty="0">
                <a:solidFill>
                  <a:srgbClr val="C00000"/>
                </a:solidFill>
              </a:rPr>
              <a:t>splitting</a:t>
            </a:r>
            <a:r>
              <a:rPr lang="en-US" sz="2400" dirty="0"/>
              <a:t> of </a:t>
            </a:r>
            <a:r>
              <a:rPr lang="en-US" sz="2400" dirty="0" err="1"/>
              <a:t>clitics</a:t>
            </a:r>
            <a:r>
              <a:rPr lang="en-US" sz="2400" dirty="0"/>
              <a:t> and contractions</a:t>
            </a:r>
          </a:p>
          <a:p>
            <a:pPr>
              <a:defRPr/>
            </a:pPr>
            <a:r>
              <a:rPr lang="en-US" sz="2400" dirty="0"/>
              <a:t>Universal part-of-speech tags + morphological features</a:t>
            </a:r>
          </a:p>
          <a:p>
            <a:pPr>
              <a:defRPr/>
            </a:pPr>
            <a:r>
              <a:rPr lang="en-US" sz="2400" dirty="0"/>
              <a:t>Dependency tree + augmented dependencies (not shown)</a:t>
            </a:r>
          </a:p>
        </p:txBody>
      </p:sp>
      <p:pic>
        <p:nvPicPr>
          <p:cNvPr id="717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565" y="1431940"/>
            <a:ext cx="10876725" cy="2727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Cross-linguistically consistent grammatical annotation</a:t>
            </a:r>
          </a:p>
          <a:p>
            <a:r>
              <a:rPr lang="en-US" sz="2400" dirty="0"/>
              <a:t>Support multilingual NLP and linguistic research</a:t>
            </a:r>
          </a:p>
          <a:p>
            <a:r>
              <a:rPr lang="en-US" sz="2400" dirty="0"/>
              <a:t>Build on common usage and existing de-facto standards</a:t>
            </a:r>
          </a:p>
          <a:p>
            <a:r>
              <a:rPr lang="en-US" sz="2400" dirty="0"/>
              <a:t>Complement – not replace – language-specific schemes</a:t>
            </a:r>
          </a:p>
          <a:p>
            <a:r>
              <a:rPr lang="en-US" sz="2400" dirty="0"/>
              <a:t>Open community effort – anyone can contribute</a:t>
            </a:r>
          </a:p>
        </p:txBody>
      </p:sp>
    </p:spTree>
    <p:extLst>
      <p:ext uri="{BB962C8B-B14F-4D97-AF65-F5344CB8AC3E}">
        <p14:creationId xmlns:p14="http://schemas.microsoft.com/office/powerpoint/2010/main" val="290767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/>
              <a:t>Guiding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/>
              <a:t>Maximize parallelism</a:t>
            </a:r>
          </a:p>
          <a:p>
            <a:pPr lvl="1">
              <a:defRPr/>
            </a:pPr>
            <a:r>
              <a:rPr lang="en-US" sz="2400" dirty="0"/>
              <a:t>Don't annotate the same thing in different ways</a:t>
            </a:r>
          </a:p>
          <a:p>
            <a:pPr lvl="1">
              <a:defRPr/>
            </a:pPr>
            <a:r>
              <a:rPr lang="en-US" sz="2400" dirty="0"/>
              <a:t>Don't make different things look the same</a:t>
            </a:r>
          </a:p>
          <a:p>
            <a:pPr lvl="1">
              <a:defRPr/>
            </a:pPr>
            <a:r>
              <a:rPr lang="en-US" sz="2400" dirty="0"/>
              <a:t>Don't annotate things that are not there</a:t>
            </a:r>
          </a:p>
          <a:p>
            <a:pPr>
              <a:defRPr/>
            </a:pPr>
            <a:r>
              <a:rPr lang="en-US" sz="2800" dirty="0"/>
              <a:t>Don't annotate things that are not there</a:t>
            </a:r>
          </a:p>
          <a:p>
            <a:pPr lvl="1">
              <a:defRPr/>
            </a:pPr>
            <a:r>
              <a:rPr lang="en-US" sz="2400" dirty="0"/>
              <a:t>Languages select from a universal pool of categories</a:t>
            </a:r>
          </a:p>
          <a:p>
            <a:pPr lvl="1">
              <a:defRPr/>
            </a:pPr>
            <a:r>
              <a:rPr lang="en-US" sz="2400" dirty="0"/>
              <a:t>Allow language-specific extensions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Design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Dependency</a:t>
            </a:r>
          </a:p>
          <a:p>
            <a:pPr lvl="1"/>
            <a:r>
              <a:rPr lang="en-US" sz="2400" dirty="0"/>
              <a:t>Widely used in practical NLP systems</a:t>
            </a:r>
          </a:p>
          <a:p>
            <a:pPr lvl="1"/>
            <a:r>
              <a:rPr lang="en-US" sz="2400" dirty="0"/>
              <a:t>Available in treebanks for many languages</a:t>
            </a:r>
          </a:p>
          <a:p>
            <a:r>
              <a:rPr lang="en-US" sz="2800" dirty="0"/>
              <a:t>Lexicalism</a:t>
            </a:r>
          </a:p>
          <a:p>
            <a:pPr lvl="1"/>
            <a:r>
              <a:rPr lang="en-US" sz="2400" dirty="0"/>
              <a:t>Basic annotation </a:t>
            </a:r>
            <a:r>
              <a:rPr lang="en-US" sz="2400" dirty="0">
                <a:solidFill>
                  <a:srgbClr val="C00000"/>
                </a:solidFill>
              </a:rPr>
              <a:t>units are words</a:t>
            </a:r>
            <a:r>
              <a:rPr lang="en-US" sz="2400" dirty="0"/>
              <a:t> – syntactic words</a:t>
            </a:r>
          </a:p>
          <a:p>
            <a:pPr lvl="1"/>
            <a:r>
              <a:rPr lang="en-US" sz="2400" dirty="0"/>
              <a:t>Words have morphological properties</a:t>
            </a:r>
          </a:p>
          <a:p>
            <a:pPr lvl="1"/>
            <a:r>
              <a:rPr lang="en-US" sz="2400" dirty="0"/>
              <a:t>Words enter into syntactic relations</a:t>
            </a:r>
          </a:p>
          <a:p>
            <a:r>
              <a:rPr lang="en-US" sz="2800" dirty="0"/>
              <a:t>Recoverability </a:t>
            </a:r>
          </a:p>
          <a:p>
            <a:pPr lvl="1"/>
            <a:r>
              <a:rPr lang="en-US" sz="2400" dirty="0"/>
              <a:t>Transparent mapping from input text to word segmentation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1167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Morphological Annotation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3467405"/>
            <a:ext cx="7772400" cy="3110805"/>
          </a:xfrm>
        </p:spPr>
        <p:txBody>
          <a:bodyPr/>
          <a:lstStyle/>
          <a:p>
            <a:r>
              <a:rPr lang="en-US" sz="2400" dirty="0">
                <a:solidFill>
                  <a:srgbClr val="C00000"/>
                </a:solidFill>
              </a:rPr>
              <a:t>Lemma</a:t>
            </a:r>
            <a:r>
              <a:rPr lang="en-US" sz="2400" dirty="0"/>
              <a:t> represent the semantic content of a word</a:t>
            </a:r>
          </a:p>
          <a:p>
            <a:r>
              <a:rPr lang="en-US" sz="2400" dirty="0">
                <a:solidFill>
                  <a:srgbClr val="C00000"/>
                </a:solidFill>
              </a:rPr>
              <a:t>Part-of-speech</a:t>
            </a:r>
            <a:r>
              <a:rPr lang="en-US" sz="2400" dirty="0"/>
              <a:t> tag represent its grammatical class</a:t>
            </a:r>
          </a:p>
          <a:p>
            <a:r>
              <a:rPr lang="en-US" sz="2400" dirty="0">
                <a:solidFill>
                  <a:srgbClr val="C00000"/>
                </a:solidFill>
              </a:rPr>
              <a:t>Features</a:t>
            </a:r>
            <a:r>
              <a:rPr lang="en-US" sz="2400" dirty="0"/>
              <a:t> represent lexical and grammatical properties of the lemma or the particular word form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702504"/>
              </p:ext>
            </p:extLst>
          </p:nvPr>
        </p:nvGraphicFramePr>
        <p:xfrm>
          <a:off x="949730" y="1239915"/>
          <a:ext cx="11099045" cy="176663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130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2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70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738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73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6663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Le</a:t>
                      </a:r>
                    </a:p>
                    <a:p>
                      <a:pPr algn="ctr"/>
                      <a:r>
                        <a:rPr lang="en-US" sz="1600" dirty="0"/>
                        <a:t>La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</a:rPr>
                        <a:t>DET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Definite=Def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Gender=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</a:rPr>
                        <a:t>Masc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Number=Sing</a:t>
                      </a:r>
                      <a:endParaRPr lang="en-US" sz="9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chat</a:t>
                      </a:r>
                    </a:p>
                    <a:p>
                      <a:pPr algn="ctr"/>
                      <a:r>
                        <a:rPr lang="en-US" sz="1600" dirty="0"/>
                        <a:t>chat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</a:rPr>
                        <a:t>NOUN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Gender=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</a:rPr>
                        <a:t>Masc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Number=Sing</a:t>
                      </a:r>
                      <a:endParaRPr lang="en-US" sz="9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chasse</a:t>
                      </a:r>
                    </a:p>
                    <a:p>
                      <a:pPr algn="ctr"/>
                      <a:r>
                        <a:rPr lang="en-US" sz="1600" dirty="0" err="1"/>
                        <a:t>chasser</a:t>
                      </a:r>
                      <a:endParaRPr lang="en-US" sz="1600" dirty="0"/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</a:rPr>
                        <a:t>VERB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Mood=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</a:rPr>
                        <a:t>Ind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Number=Sing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Person=3</a:t>
                      </a:r>
                      <a:endParaRPr lang="en-US" sz="9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les</a:t>
                      </a:r>
                    </a:p>
                    <a:p>
                      <a:pPr algn="ctr"/>
                      <a:r>
                        <a:rPr lang="en-US" sz="1600" dirty="0"/>
                        <a:t>le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</a:rPr>
                        <a:t>DET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Definite=Def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Gender=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</a:rPr>
                        <a:t>Masc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Number=Sing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chiens</a:t>
                      </a:r>
                      <a:endParaRPr lang="en-US" sz="1600" dirty="0"/>
                    </a:p>
                    <a:p>
                      <a:pPr algn="ctr"/>
                      <a:r>
                        <a:rPr lang="en-US" sz="1600" dirty="0" err="1"/>
                        <a:t>chien</a:t>
                      </a:r>
                      <a:endParaRPr lang="en-US" sz="1600" dirty="0"/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</a:rPr>
                        <a:t>NOUN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Gender=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</a:rPr>
                        <a:t>Masc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Number=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</a:rPr>
                        <a:t>Plur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.</a:t>
                      </a:r>
                    </a:p>
                    <a:p>
                      <a:pPr algn="ctr"/>
                      <a:r>
                        <a:rPr lang="en-US" sz="1600" dirty="0"/>
                        <a:t>.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</a:rPr>
                        <a:t>PUNCT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5514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Syntactic </a:t>
            </a:r>
            <a:r>
              <a:rPr lang="en-US" sz="4000" dirty="0" err="1"/>
              <a:t>Annotattion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4244" y="3889860"/>
            <a:ext cx="8284516" cy="2644290"/>
          </a:xfrm>
        </p:spPr>
        <p:txBody>
          <a:bodyPr/>
          <a:lstStyle/>
          <a:p>
            <a:r>
              <a:rPr lang="en-US" sz="2400" dirty="0">
                <a:solidFill>
                  <a:srgbClr val="C00000"/>
                </a:solidFill>
              </a:rPr>
              <a:t>Content words </a:t>
            </a:r>
            <a:r>
              <a:rPr lang="en-US" sz="2400" dirty="0"/>
              <a:t>are related by dependency relations </a:t>
            </a:r>
          </a:p>
          <a:p>
            <a:r>
              <a:rPr lang="en-US" sz="2400" dirty="0">
                <a:solidFill>
                  <a:srgbClr val="C00000"/>
                </a:solidFill>
              </a:rPr>
              <a:t>Function words </a:t>
            </a:r>
            <a:r>
              <a:rPr lang="en-US" sz="2400" dirty="0"/>
              <a:t>attach to the content word they modify</a:t>
            </a:r>
          </a:p>
          <a:p>
            <a:r>
              <a:rPr lang="en-US" sz="2400" dirty="0">
                <a:solidFill>
                  <a:srgbClr val="C00000"/>
                </a:solidFill>
              </a:rPr>
              <a:t>Punctuation</a:t>
            </a:r>
            <a:r>
              <a:rPr lang="en-US" sz="2400" dirty="0"/>
              <a:t> attach to head of phrase or clause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244" y="1380431"/>
            <a:ext cx="8446922" cy="2243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719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/>
              <a:t>CoNLL</a:t>
            </a:r>
            <a:r>
              <a:rPr lang="en-US" sz="4000" dirty="0"/>
              <a:t>-U Format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6719795"/>
              </p:ext>
            </p:extLst>
          </p:nvPr>
        </p:nvGraphicFramePr>
        <p:xfrm>
          <a:off x="1487400" y="1239838"/>
          <a:ext cx="9678058" cy="3337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0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8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9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49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87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83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83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738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45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91727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ID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FORM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LEMMA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UPOSTAG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XPOSTAG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FEATS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HEAD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DEPREL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DEPS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MISC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DET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_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_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det</a:t>
                      </a:r>
                      <a:endParaRPr lang="en-US" sz="18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_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_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2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chat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chat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NOUN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_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_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nsubj</a:t>
                      </a:r>
                      <a:endParaRPr lang="en-US" sz="18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_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_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3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boit</a:t>
                      </a:r>
                      <a:endParaRPr lang="en-US" sz="18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boire</a:t>
                      </a:r>
                      <a:endParaRPr lang="en-US" sz="18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VERB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_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_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Root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_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_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4-5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du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_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_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_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_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_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_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_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_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4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ADP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_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_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6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case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_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_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5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DEP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_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_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6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det</a:t>
                      </a:r>
                      <a:endParaRPr lang="en-US" sz="18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_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_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6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lait</a:t>
                      </a:r>
                      <a:endParaRPr lang="en-US" sz="18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Lait</a:t>
                      </a:r>
                      <a:endParaRPr lang="en-US" sz="18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NOUN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_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_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obj</a:t>
                      </a:r>
                      <a:endParaRPr lang="en-US" sz="18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_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SpaceAfter</a:t>
                      </a:r>
                      <a:r>
                        <a:rPr lang="en-US" sz="1800" dirty="0"/>
                        <a:t>=no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7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.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.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PUNCT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_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_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Punct</a:t>
                      </a:r>
                      <a:endParaRPr lang="en-US" sz="18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_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_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846020"/>
      </p:ext>
    </p:extLst>
  </p:cSld>
  <p:clrMapOvr>
    <a:masterClrMapping/>
  </p:clrMapOvr>
</p:sld>
</file>

<file path=ppt/theme/theme1.xml><?xml version="1.0" encoding="utf-8"?>
<a:theme xmlns:a="http://schemas.openxmlformats.org/drawingml/2006/main" name="1_AIIA00">
  <a:themeElements>
    <a:clrScheme name="1_AIIA00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1_AIIA00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AIIA00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IIA00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IIA00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1-Intro</Template>
  <TotalTime>8877</TotalTime>
  <Words>671</Words>
  <Application>Microsoft Macintosh PowerPoint</Application>
  <PresentationFormat>Widescreen</PresentationFormat>
  <Paragraphs>236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Times New Roman</vt:lpstr>
      <vt:lpstr>Tw Cen MT</vt:lpstr>
      <vt:lpstr>Tw Cen MT Condensed</vt:lpstr>
      <vt:lpstr>Wingdings</vt:lpstr>
      <vt:lpstr>1_AIIA00</vt:lpstr>
      <vt:lpstr>Universal Dependencies</vt:lpstr>
      <vt:lpstr>Universal Dependencies</vt:lpstr>
      <vt:lpstr>Universal Dependencies</vt:lpstr>
      <vt:lpstr>Goals</vt:lpstr>
      <vt:lpstr>Guiding Principles</vt:lpstr>
      <vt:lpstr>Design Principles</vt:lpstr>
      <vt:lpstr>Morphological Annotation</vt:lpstr>
      <vt:lpstr>Syntactic Annotattion</vt:lpstr>
      <vt:lpstr>CoNLL-U Format</vt:lpstr>
      <vt:lpstr>Dependency Structure</vt:lpstr>
      <vt:lpstr>Dependency Relations [de Marneffe et al. 2014]</vt:lpstr>
      <vt:lpstr>Morphology: POS</vt:lpstr>
      <vt:lpstr>Morphology: Universal Features</vt:lpstr>
      <vt:lpstr>Morphology: Examples</vt:lpstr>
    </vt:vector>
  </TitlesOfParts>
  <Company>Università di Pisa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Categorization</dc:title>
  <dc:creator>Giuseppe Attardi</dc:creator>
  <cp:lastModifiedBy>Giuseppe Attardi</cp:lastModifiedBy>
  <cp:revision>765</cp:revision>
  <dcterms:created xsi:type="dcterms:W3CDTF">2004-04-23T19:18:16Z</dcterms:created>
  <dcterms:modified xsi:type="dcterms:W3CDTF">2020-03-26T08:07:13Z</dcterms:modified>
</cp:coreProperties>
</file>