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6" r:id="rId1"/>
  </p:sldMasterIdLst>
  <p:notesMasterIdLst>
    <p:notesMasterId r:id="rId25"/>
  </p:notesMasterIdLst>
  <p:sldIdLst>
    <p:sldId id="267" r:id="rId2"/>
    <p:sldId id="266" r:id="rId3"/>
    <p:sldId id="268" r:id="rId4"/>
    <p:sldId id="269" r:id="rId5"/>
    <p:sldId id="271" r:id="rId6"/>
    <p:sldId id="272" r:id="rId7"/>
    <p:sldId id="933" r:id="rId8"/>
    <p:sldId id="765" r:id="rId9"/>
    <p:sldId id="934" r:id="rId10"/>
    <p:sldId id="962" r:id="rId11"/>
    <p:sldId id="257" r:id="rId12"/>
    <p:sldId id="273" r:id="rId13"/>
    <p:sldId id="256" r:id="rId14"/>
    <p:sldId id="274" r:id="rId15"/>
    <p:sldId id="275" r:id="rId16"/>
    <p:sldId id="258" r:id="rId17"/>
    <p:sldId id="259" r:id="rId18"/>
    <p:sldId id="264" r:id="rId19"/>
    <p:sldId id="262" r:id="rId20"/>
    <p:sldId id="265" r:id="rId21"/>
    <p:sldId id="260" r:id="rId22"/>
    <p:sldId id="261" r:id="rId23"/>
    <p:sldId id="270" r:id="rId24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6171" autoAdjust="0"/>
    <p:restoredTop sz="99630" autoAdjust="0"/>
  </p:normalViewPr>
  <p:slideViewPr>
    <p:cSldViewPr snapToGrid="0">
      <p:cViewPr varScale="1">
        <p:scale>
          <a:sx n="114" d="100"/>
          <a:sy n="114" d="100"/>
        </p:scale>
        <p:origin x="1368" y="18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243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399F0C-3F48-43F7-A344-1BC6FC6162A9}" type="datetimeFigureOut">
              <a:rPr lang="en-US" smtClean="0"/>
              <a:t>3/30/20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4B7374-44CC-4B93-A97B-1BA4DA9CC3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26683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>
            <a:extLst>
              <a:ext uri="{FF2B5EF4-FFF2-40B4-BE49-F238E27FC236}">
                <a16:creationId xmlns:a16="http://schemas.microsoft.com/office/drawing/2014/main" id="{E32B7D9C-3B49-4437-B652-EF0779A11CF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848ACB4-FE5D-4607-B9F6-5BCF3DECFF8E}" type="slidenum">
              <a:rPr lang="en-US" altLang="en-US" sz="1400" smtClean="0"/>
              <a:pPr>
                <a:spcBef>
                  <a:spcPct val="0"/>
                </a:spcBef>
              </a:pPr>
              <a:t>8</a:t>
            </a:fld>
            <a:endParaRPr lang="en-US" altLang="en-US" sz="1400"/>
          </a:p>
        </p:txBody>
      </p:sp>
      <p:sp>
        <p:nvSpPr>
          <p:cNvPr id="8195" name="Rectangle 2">
            <a:extLst>
              <a:ext uri="{FF2B5EF4-FFF2-40B4-BE49-F238E27FC236}">
                <a16:creationId xmlns:a16="http://schemas.microsoft.com/office/drawing/2014/main" id="{8ACECE27-8788-4F21-B4E5-5340A149A7F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58788" y="720725"/>
            <a:ext cx="6400800" cy="3600450"/>
          </a:xfrm>
          <a:ln/>
        </p:spPr>
      </p:sp>
      <p:sp>
        <p:nvSpPr>
          <p:cNvPr id="8196" name="Rectangle 3">
            <a:extLst>
              <a:ext uri="{FF2B5EF4-FFF2-40B4-BE49-F238E27FC236}">
                <a16:creationId xmlns:a16="http://schemas.microsoft.com/office/drawing/2014/main" id="{4BE26771-DC9B-4BDE-8C8E-1F4593C170A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5"/>
            <a:ext cx="1930400" cy="6856413"/>
          </a:xfrm>
          <a:prstGeom prst="rect">
            <a:avLst/>
          </a:prstGeom>
          <a:gradFill rotWithShape="0">
            <a:gsLst>
              <a:gs pos="0">
                <a:srgbClr val="33CCCC"/>
              </a:gs>
              <a:gs pos="50000">
                <a:srgbClr val="33CCCC">
                  <a:gamma/>
                  <a:tint val="0"/>
                  <a:invGamma/>
                </a:srgbClr>
              </a:gs>
              <a:gs pos="100000">
                <a:srgbClr val="33CCCC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sz="1013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930400" y="1447800"/>
            <a:ext cx="10259485" cy="1752600"/>
          </a:xfrm>
          <a:prstGeom prst="rect">
            <a:avLst/>
          </a:prstGeom>
          <a:gradFill rotWithShape="0">
            <a:gsLst>
              <a:gs pos="0">
                <a:srgbClr val="33CCCC">
                  <a:gamma/>
                  <a:tint val="0"/>
                  <a:invGamma/>
                </a:srgbClr>
              </a:gs>
              <a:gs pos="100000">
                <a:srgbClr val="33CCCC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sz="1013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0" y="3505200"/>
            <a:ext cx="6299200" cy="152400"/>
          </a:xfrm>
          <a:prstGeom prst="rect">
            <a:avLst/>
          </a:prstGeom>
          <a:solidFill>
            <a:schemeClr val="accent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sz="1013"/>
          </a:p>
        </p:txBody>
      </p:sp>
      <p:sp>
        <p:nvSpPr>
          <p:cNvPr id="647172" name="Rectangle 4"/>
          <p:cNvSpPr>
            <a:spLocks noGrp="1" noChangeArrowheads="1"/>
          </p:cNvSpPr>
          <p:nvPr>
            <p:ph type="ctrTitle" sz="quarter"/>
          </p:nvPr>
        </p:nvSpPr>
        <p:spPr>
          <a:xfrm>
            <a:off x="2622610" y="1638300"/>
            <a:ext cx="9290719" cy="1371600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47173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743200" y="4114800"/>
            <a:ext cx="85344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b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17824455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1" y="-1"/>
            <a:ext cx="10523008" cy="755003"/>
          </a:xfrm>
        </p:spPr>
        <p:txBody>
          <a:bodyPr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57188" marR="0" indent="-357188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9900"/>
              </a:buClr>
              <a:buSzPct val="80000"/>
              <a:buFont typeface="Wingdings" pitchFamily="2" charset="2"/>
              <a:buChar char="l"/>
              <a:tabLst/>
              <a:defRPr sz="2400" b="0">
                <a:latin typeface="Calibri" pitchFamily="34" charset="0"/>
              </a:defRPr>
            </a:lvl1pPr>
            <a:lvl2pPr marL="628650" marR="0" indent="-271463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  <a:defRPr sz="2200" b="0">
                <a:latin typeface="Calibri" pitchFamily="34" charset="0"/>
              </a:defRPr>
            </a:lvl2pPr>
            <a:lvl3pPr marL="900113" marR="0" indent="-257175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9900"/>
              </a:buClr>
              <a:buSzTx/>
              <a:buFontTx/>
              <a:buChar char="•"/>
              <a:tabLst/>
              <a:defRPr sz="2000" b="0">
                <a:latin typeface="Calibri" pitchFamily="34" charset="0"/>
              </a:defRPr>
            </a:lvl3pPr>
            <a:lvl4pPr marL="1071563" marR="0" indent="-1714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 sz="1800" b="0">
                <a:latin typeface="Calibri" pitchFamily="34" charset="0"/>
              </a:defRPr>
            </a:lvl4pPr>
            <a:lvl5pPr marL="1257300" marR="0" indent="-185738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9900"/>
              </a:buClr>
              <a:buSzTx/>
              <a:buFontTx/>
              <a:buChar char="•"/>
              <a:tabLst/>
              <a:defRPr sz="1800" b="0">
                <a:latin typeface="Calibri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28927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-1"/>
            <a:ext cx="10624610" cy="755003"/>
          </a:xfrm>
        </p:spPr>
        <p:txBody>
          <a:bodyPr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74800" y="1278321"/>
            <a:ext cx="4826000" cy="5255830"/>
          </a:xfrm>
        </p:spPr>
        <p:txBody>
          <a:bodyPr/>
          <a:lstStyle>
            <a:lvl1pPr>
              <a:defRPr sz="2400" b="0">
                <a:latin typeface="Calibri" pitchFamily="34" charset="0"/>
              </a:defRPr>
            </a:lvl1pPr>
            <a:lvl2pPr>
              <a:defRPr sz="2200" b="0">
                <a:latin typeface="Calibri" pitchFamily="34" charset="0"/>
              </a:defRPr>
            </a:lvl2pPr>
            <a:lvl3pPr>
              <a:defRPr sz="2000" b="0">
                <a:latin typeface="Calibri" pitchFamily="34" charset="0"/>
              </a:defRPr>
            </a:lvl3pPr>
            <a:lvl4pPr>
              <a:defRPr sz="1800" b="0">
                <a:latin typeface="Calibri" pitchFamily="34" charset="0"/>
              </a:defRPr>
            </a:lvl4pPr>
            <a:lvl5pPr>
              <a:defRPr sz="1800" b="0">
                <a:latin typeface="Calibri" pitchFamily="34" charset="0"/>
              </a:defRPr>
            </a:lvl5pPr>
            <a:lvl6pPr>
              <a:defRPr sz="1013"/>
            </a:lvl6pPr>
            <a:lvl7pPr>
              <a:defRPr sz="1013"/>
            </a:lvl7pPr>
            <a:lvl8pPr>
              <a:defRPr sz="1013"/>
            </a:lvl8pPr>
            <a:lvl9pPr>
              <a:defRPr sz="101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BDECFEE2-CE70-496C-B424-6F282209B752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6897421" y="1278321"/>
            <a:ext cx="4826000" cy="5255830"/>
          </a:xfrm>
        </p:spPr>
        <p:txBody>
          <a:bodyPr/>
          <a:lstStyle>
            <a:lvl1pPr>
              <a:defRPr sz="2400" b="0">
                <a:latin typeface="Calibri" pitchFamily="34" charset="0"/>
              </a:defRPr>
            </a:lvl1pPr>
            <a:lvl2pPr>
              <a:defRPr sz="2200" b="0">
                <a:latin typeface="Calibri" pitchFamily="34" charset="0"/>
              </a:defRPr>
            </a:lvl2pPr>
            <a:lvl3pPr>
              <a:defRPr sz="2000" b="0">
                <a:latin typeface="Calibri" pitchFamily="34" charset="0"/>
              </a:defRPr>
            </a:lvl3pPr>
            <a:lvl4pPr>
              <a:defRPr sz="1800" b="0">
                <a:latin typeface="Calibri" pitchFamily="34" charset="0"/>
              </a:defRPr>
            </a:lvl4pPr>
            <a:lvl5pPr>
              <a:defRPr sz="1800" b="0">
                <a:latin typeface="Calibri" pitchFamily="34" charset="0"/>
              </a:defRPr>
            </a:lvl5pPr>
            <a:lvl6pPr>
              <a:defRPr sz="1013"/>
            </a:lvl6pPr>
            <a:lvl7pPr>
              <a:defRPr sz="1013"/>
            </a:lvl7pPr>
            <a:lvl8pPr>
              <a:defRPr sz="1013"/>
            </a:lvl8pPr>
            <a:lvl9pPr>
              <a:defRPr sz="101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27157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-1"/>
            <a:ext cx="10624610" cy="75500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6769100" y="1163106"/>
            <a:ext cx="4826000" cy="668337"/>
          </a:xfrm>
          <a:solidFill>
            <a:schemeClr val="accent1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none"/>
        </p:style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  <a:effectLst/>
              </a:defRPr>
            </a:lvl1pPr>
            <a:lvl2pPr marL="257175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1574800" y="1163105"/>
            <a:ext cx="4826000" cy="668337"/>
          </a:xfrm>
          <a:solidFill>
            <a:schemeClr val="accent1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none"/>
        </p:style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  <a:effectLst/>
              </a:defRPr>
            </a:lvl1pPr>
            <a:lvl2pPr marL="257175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555F990B-26DF-49D0-94B4-2DA5C0F84BC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74800" y="1991101"/>
            <a:ext cx="4826000" cy="4543050"/>
          </a:xfrm>
        </p:spPr>
        <p:txBody>
          <a:bodyPr/>
          <a:lstStyle>
            <a:lvl1pPr>
              <a:defRPr sz="2400" b="0">
                <a:latin typeface="Calibri" pitchFamily="34" charset="0"/>
              </a:defRPr>
            </a:lvl1pPr>
            <a:lvl2pPr>
              <a:defRPr sz="2200" b="0">
                <a:latin typeface="Calibri" pitchFamily="34" charset="0"/>
              </a:defRPr>
            </a:lvl2pPr>
            <a:lvl3pPr>
              <a:defRPr sz="2000" b="0">
                <a:latin typeface="Calibri" pitchFamily="34" charset="0"/>
              </a:defRPr>
            </a:lvl3pPr>
            <a:lvl4pPr>
              <a:defRPr sz="1800" b="0">
                <a:latin typeface="Calibri" pitchFamily="34" charset="0"/>
              </a:defRPr>
            </a:lvl4pPr>
            <a:lvl5pPr>
              <a:defRPr sz="1800" b="0">
                <a:latin typeface="Calibri" pitchFamily="34" charset="0"/>
              </a:defRPr>
            </a:lvl5pPr>
            <a:lvl6pPr>
              <a:defRPr sz="1013"/>
            </a:lvl6pPr>
            <a:lvl7pPr>
              <a:defRPr sz="1013"/>
            </a:lvl7pPr>
            <a:lvl8pPr>
              <a:defRPr sz="1013"/>
            </a:lvl8pPr>
            <a:lvl9pPr>
              <a:defRPr sz="101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B54D40C9-44E8-4D29-B889-2E1A02D7FE86}"/>
              </a:ext>
            </a:extLst>
          </p:cNvPr>
          <p:cNvSpPr>
            <a:spLocks noGrp="1"/>
          </p:cNvSpPr>
          <p:nvPr>
            <p:ph sz="half" idx="12"/>
          </p:nvPr>
        </p:nvSpPr>
        <p:spPr>
          <a:xfrm>
            <a:off x="6769100" y="1989317"/>
            <a:ext cx="4826000" cy="4543050"/>
          </a:xfrm>
        </p:spPr>
        <p:txBody>
          <a:bodyPr/>
          <a:lstStyle>
            <a:lvl1pPr>
              <a:defRPr sz="2400" b="0">
                <a:latin typeface="Calibri" pitchFamily="34" charset="0"/>
              </a:defRPr>
            </a:lvl1pPr>
            <a:lvl2pPr>
              <a:defRPr sz="2200" b="0">
                <a:latin typeface="Calibri" pitchFamily="34" charset="0"/>
              </a:defRPr>
            </a:lvl2pPr>
            <a:lvl3pPr>
              <a:defRPr sz="2000" b="0">
                <a:latin typeface="Calibri" pitchFamily="34" charset="0"/>
              </a:defRPr>
            </a:lvl3pPr>
            <a:lvl4pPr>
              <a:defRPr sz="1800" b="0">
                <a:latin typeface="Calibri" pitchFamily="34" charset="0"/>
              </a:defRPr>
            </a:lvl4pPr>
            <a:lvl5pPr>
              <a:defRPr sz="1800" b="0">
                <a:latin typeface="Calibri" pitchFamily="34" charset="0"/>
              </a:defRPr>
            </a:lvl5pPr>
            <a:lvl6pPr>
              <a:defRPr sz="1013"/>
            </a:lvl6pPr>
            <a:lvl7pPr>
              <a:defRPr sz="1013"/>
            </a:lvl7pPr>
            <a:lvl8pPr>
              <a:defRPr sz="1013"/>
            </a:lvl8pPr>
            <a:lvl9pPr>
              <a:defRPr sz="101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30990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4640" y="-1"/>
            <a:ext cx="10404768" cy="75500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61772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478691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1020" y="0"/>
            <a:ext cx="10363200" cy="7406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4220" y="1470345"/>
            <a:ext cx="5080000" cy="4835525"/>
          </a:xfrm>
        </p:spPr>
        <p:txBody>
          <a:bodyPr/>
          <a:lstStyle>
            <a:lvl1pPr>
              <a:defRPr b="0">
                <a:latin typeface="Tw Cen MT" pitchFamily="34" charset="0"/>
              </a:defRPr>
            </a:lvl1pPr>
            <a:lvl2pPr>
              <a:defRPr b="0">
                <a:latin typeface="Tw Cen MT" pitchFamily="34" charset="0"/>
              </a:defRPr>
            </a:lvl2pPr>
            <a:lvl3pPr>
              <a:defRPr b="0">
                <a:latin typeface="Tw Cen MT" pitchFamily="34" charset="0"/>
              </a:defRPr>
            </a:lvl3pPr>
            <a:lvl4pPr>
              <a:defRPr b="0">
                <a:latin typeface="Tw Cen MT" pitchFamily="34" charset="0"/>
              </a:defRPr>
            </a:lvl4pPr>
            <a:lvl5pPr>
              <a:defRPr sz="1800" b="0">
                <a:latin typeface="Tw Cen MT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Content Placeholder 3">
            <a:extLst>
              <a:ext uri="{FF2B5EF4-FFF2-40B4-BE49-F238E27FC236}">
                <a16:creationId xmlns:a16="http://schemas.microsoft.com/office/drawing/2014/main" id="{B4102D0A-6578-4DD6-BA8D-CCAA3C29F85A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1487400" y="1470344"/>
            <a:ext cx="5080000" cy="4835525"/>
          </a:xfrm>
        </p:spPr>
        <p:txBody>
          <a:bodyPr/>
          <a:lstStyle>
            <a:lvl1pPr>
              <a:defRPr b="0">
                <a:latin typeface="Tw Cen MT" pitchFamily="34" charset="0"/>
              </a:defRPr>
            </a:lvl1pPr>
            <a:lvl2pPr>
              <a:defRPr b="0">
                <a:latin typeface="Tw Cen MT" pitchFamily="34" charset="0"/>
              </a:defRPr>
            </a:lvl2pPr>
            <a:lvl3pPr>
              <a:defRPr b="0">
                <a:latin typeface="Tw Cen MT" pitchFamily="34" charset="0"/>
              </a:defRPr>
            </a:lvl3pPr>
            <a:lvl4pPr>
              <a:defRPr b="0">
                <a:latin typeface="Tw Cen MT" pitchFamily="34" charset="0"/>
              </a:defRPr>
            </a:lvl4pPr>
            <a:lvl5pPr>
              <a:defRPr sz="1800" b="0">
                <a:latin typeface="Tw Cen MT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03013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000">
              <a:srgbClr val="EDFBFB"/>
            </a:gs>
            <a:gs pos="7000">
              <a:schemeClr val="bg1">
                <a:lumMod val="65000"/>
              </a:schemeClr>
            </a:gs>
            <a:gs pos="100000">
              <a:schemeClr val="bg1"/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auto">
          <a:xfrm>
            <a:off x="-7408" y="-2"/>
            <a:ext cx="12199408" cy="755003"/>
          </a:xfrm>
          <a:prstGeom prst="rect">
            <a:avLst/>
          </a:prstGeom>
          <a:gradFill flip="none" rotWithShape="1">
            <a:gsLst>
              <a:gs pos="0">
                <a:srgbClr val="34CCCC"/>
              </a:gs>
              <a:gs pos="100000">
                <a:schemeClr val="bg1"/>
              </a:gs>
            </a:gsLst>
            <a:path path="circle">
              <a:fillToRect l="100000" t="100000"/>
            </a:path>
            <a:tileRect r="-100000" b="-100000"/>
          </a:gradFill>
          <a:ln w="12700" cap="sq" cmpd="sng" algn="ctr">
            <a:noFill/>
            <a:prstDash val="solid"/>
            <a:miter lim="800000"/>
            <a:headEnd type="none" w="sm" len="sm"/>
            <a:tailEnd type="none" w="sm" len="sm"/>
          </a:ln>
          <a:effectLst>
            <a:outerShdw blurRad="254000" dist="76200" dir="5400000" algn="t" rotWithShape="0">
              <a:prstClr val="black">
                <a:alpha val="40000"/>
              </a:prstClr>
            </a:outerShdw>
          </a:effectLst>
        </p:spPr>
        <p:txBody>
          <a:bodyPr vert="horz" wrap="square" lIns="51435" tIns="25718" rIns="51435" bIns="25718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5143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35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46148" name="Rectangle 4"/>
          <p:cNvSpPr>
            <a:spLocks noChangeArrowheads="1"/>
          </p:cNvSpPr>
          <p:nvPr/>
        </p:nvSpPr>
        <p:spPr bwMode="auto">
          <a:xfrm>
            <a:off x="914400" y="6629401"/>
            <a:ext cx="10363200" cy="237968"/>
          </a:xfrm>
          <a:prstGeom prst="rect">
            <a:avLst/>
          </a:prstGeom>
          <a:gradFill rotWithShape="1">
            <a:gsLst>
              <a:gs pos="20000">
                <a:schemeClr val="bg1">
                  <a:lumMod val="75000"/>
                </a:schemeClr>
              </a:gs>
              <a:gs pos="100000">
                <a:schemeClr val="folHlink">
                  <a:gamma/>
                  <a:shade val="63137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sz="1013"/>
          </a:p>
        </p:txBody>
      </p:sp>
      <p:sp>
        <p:nvSpPr>
          <p:cNvPr id="646150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676400" y="-1"/>
            <a:ext cx="10523008" cy="7550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46151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76400" y="1239920"/>
            <a:ext cx="9601200" cy="52942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Flowchart: Manual Input 2"/>
          <p:cNvSpPr/>
          <p:nvPr/>
        </p:nvSpPr>
        <p:spPr bwMode="auto">
          <a:xfrm rot="16200000" flipV="1">
            <a:off x="-2598984" y="3353985"/>
            <a:ext cx="6112368" cy="914400"/>
          </a:xfrm>
          <a:prstGeom prst="flowChartManualInput">
            <a:avLst/>
          </a:prstGeom>
          <a:gradFill>
            <a:gsLst>
              <a:gs pos="1000">
                <a:srgbClr val="34CCCC"/>
              </a:gs>
              <a:gs pos="100000">
                <a:schemeClr val="bg1"/>
              </a:gs>
            </a:gsLst>
            <a:lin ang="0" scaled="1"/>
          </a:gradFill>
          <a:ln w="12700" cap="sq" cmpd="sng" algn="ctr">
            <a:noFill/>
            <a:prstDash val="solid"/>
            <a:miter lim="800000"/>
            <a:headEnd type="none" w="sm" len="sm"/>
            <a:tailEnd type="none" w="sm" len="sm"/>
          </a:ln>
          <a:effectLst/>
        </p:spPr>
        <p:txBody>
          <a:bodyPr vert="horz" wrap="square" lIns="51435" tIns="25718" rIns="51435" bIns="25718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5143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35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00123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w Cen MT Condensed" pitchFamily="34" charset="0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2475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w Cen MT Condensed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2475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w Cen MT Condensed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2475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w Cen MT Condensed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2475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w Cen MT Condensed" pitchFamily="34" charset="0"/>
        </a:defRPr>
      </a:lvl5pPr>
      <a:lvl6pPr marL="257175" algn="l" rtl="0" eaLnBrk="1" fontAlgn="base" hangingPunct="1">
        <a:spcBef>
          <a:spcPct val="0"/>
        </a:spcBef>
        <a:spcAft>
          <a:spcPct val="0"/>
        </a:spcAft>
        <a:defRPr kumimoji="1" sz="2475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6pPr>
      <a:lvl7pPr marL="514350" algn="l" rtl="0" eaLnBrk="1" fontAlgn="base" hangingPunct="1">
        <a:spcBef>
          <a:spcPct val="0"/>
        </a:spcBef>
        <a:spcAft>
          <a:spcPct val="0"/>
        </a:spcAft>
        <a:defRPr kumimoji="1" sz="2475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7pPr>
      <a:lvl8pPr marL="771525" algn="l" rtl="0" eaLnBrk="1" fontAlgn="base" hangingPunct="1">
        <a:spcBef>
          <a:spcPct val="0"/>
        </a:spcBef>
        <a:spcAft>
          <a:spcPct val="0"/>
        </a:spcAft>
        <a:defRPr kumimoji="1" sz="2475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8pPr>
      <a:lvl9pPr marL="1028700" algn="l" rtl="0" eaLnBrk="1" fontAlgn="base" hangingPunct="1">
        <a:spcBef>
          <a:spcPct val="0"/>
        </a:spcBef>
        <a:spcAft>
          <a:spcPct val="0"/>
        </a:spcAft>
        <a:defRPr kumimoji="1" sz="2475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9pPr>
    </p:titleStyle>
    <p:bodyStyle>
      <a:lvl1pPr marL="357188" indent="-357188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l"/>
        <a:defRPr kumimoji="1" sz="2400" b="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Calibri" pitchFamily="34" charset="0"/>
          <a:ea typeface="+mn-ea"/>
          <a:cs typeface="+mn-cs"/>
        </a:defRPr>
      </a:lvl1pPr>
      <a:lvl2pPr marL="628650" indent="-271463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kumimoji="1" sz="2200" b="0">
          <a:solidFill>
            <a:schemeClr val="tx1"/>
          </a:solidFill>
          <a:latin typeface="Calibri" pitchFamily="34" charset="0"/>
        </a:defRPr>
      </a:lvl2pPr>
      <a:lvl3pPr marL="900113" indent="-257175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 b="0">
          <a:solidFill>
            <a:schemeClr val="tx1"/>
          </a:solidFill>
          <a:latin typeface="Calibri" pitchFamily="34" charset="0"/>
        </a:defRPr>
      </a:lvl3pPr>
      <a:lvl4pPr marL="1071563" indent="-171450" algn="l" rtl="0" eaLnBrk="1" fontAlgn="base" hangingPunct="1">
        <a:spcBef>
          <a:spcPct val="20000"/>
        </a:spcBef>
        <a:spcAft>
          <a:spcPct val="0"/>
        </a:spcAft>
        <a:buChar char="–"/>
        <a:defRPr kumimoji="1" b="0">
          <a:solidFill>
            <a:schemeClr val="tx1"/>
          </a:solidFill>
          <a:latin typeface="Calibri" pitchFamily="34" charset="0"/>
        </a:defRPr>
      </a:lvl4pPr>
      <a:lvl5pPr marL="1257300" indent="-185738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1600" b="0">
          <a:solidFill>
            <a:schemeClr val="tx1"/>
          </a:solidFill>
          <a:latin typeface="Calibri" pitchFamily="34" charset="0"/>
        </a:defRPr>
      </a:lvl5pPr>
      <a:lvl6pPr marL="1414463" indent="-128588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1125" b="1">
          <a:solidFill>
            <a:schemeClr val="tx1"/>
          </a:solidFill>
          <a:latin typeface="+mn-lt"/>
        </a:defRPr>
      </a:lvl6pPr>
      <a:lvl7pPr marL="1671638" indent="-128588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1125" b="1">
          <a:solidFill>
            <a:schemeClr val="tx1"/>
          </a:solidFill>
          <a:latin typeface="+mn-lt"/>
        </a:defRPr>
      </a:lvl7pPr>
      <a:lvl8pPr marL="1928813" indent="-128588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1125" b="1">
          <a:solidFill>
            <a:schemeClr val="tx1"/>
          </a:solidFill>
          <a:latin typeface="+mn-lt"/>
        </a:defRPr>
      </a:lvl8pPr>
      <a:lvl9pPr marL="2185988" indent="-128588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1125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arxiv.org/abs/1704.01444" TargetMode="External"/><Relationship Id="rId2" Type="http://schemas.openxmlformats.org/officeDocument/2006/relationships/hyperlink" Target="https://blog.openai.com/unsupervised-sentiment-neuron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saifmohammad.com/WebDocs/sentimentMKZ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dirty="0"/>
              <a:t>Sentiment Classification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r>
              <a:rPr lang="en-US" dirty="0"/>
              <a:t>Human Language Technologies</a:t>
            </a:r>
          </a:p>
          <a:p>
            <a:r>
              <a:rPr lang="en-US" dirty="0"/>
              <a:t>Giuseppe Attardi</a:t>
            </a:r>
          </a:p>
        </p:txBody>
      </p:sp>
      <p:grpSp>
        <p:nvGrpSpPr>
          <p:cNvPr id="6" name="Group 6">
            <a:extLst>
              <a:ext uri="{FF2B5EF4-FFF2-40B4-BE49-F238E27FC236}">
                <a16:creationId xmlns:a16="http://schemas.microsoft.com/office/drawing/2014/main" id="{B2B19CF7-7F15-43CA-90B1-F871B5F6AAC1}"/>
              </a:ext>
            </a:extLst>
          </p:cNvPr>
          <p:cNvGrpSpPr>
            <a:grpSpLocks/>
          </p:cNvGrpSpPr>
          <p:nvPr/>
        </p:nvGrpSpPr>
        <p:grpSpPr bwMode="auto">
          <a:xfrm>
            <a:off x="10225985" y="115887"/>
            <a:ext cx="1090181" cy="1256502"/>
            <a:chOff x="419" y="2976"/>
            <a:chExt cx="959" cy="1057"/>
          </a:xfrm>
        </p:grpSpPr>
        <p:pic>
          <p:nvPicPr>
            <p:cNvPr id="7" name="Picture 7" descr="cherubino">
              <a:extLst>
                <a:ext uri="{FF2B5EF4-FFF2-40B4-BE49-F238E27FC236}">
                  <a16:creationId xmlns:a16="http://schemas.microsoft.com/office/drawing/2014/main" id="{1088DCC0-ED17-4524-A16A-9E84F25BC91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70" y="2976"/>
              <a:ext cx="822" cy="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" name="Text Box 8">
              <a:extLst>
                <a:ext uri="{FF2B5EF4-FFF2-40B4-BE49-F238E27FC236}">
                  <a16:creationId xmlns:a16="http://schemas.microsoft.com/office/drawing/2014/main" id="{6E12BF5C-B06C-4E9C-948A-582CA29C054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9" y="3839"/>
              <a:ext cx="959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900">
                  <a:solidFill>
                    <a:srgbClr val="006699"/>
                  </a:solidFill>
                  <a:latin typeface="Palatino Linotype" pitchFamily="18" charset="0"/>
                </a:rPr>
                <a:t>Università di Pisa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486731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AA75C5-B8BC-4E76-8DE6-D570F3DC41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SemEval</a:t>
            </a:r>
            <a:r>
              <a:rPr lang="en-US" dirty="0"/>
              <a:t> 2015 – Task 10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67F842-D888-48E2-9B7C-FE84614279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/>
              <a:t>Best Submission:</a:t>
            </a:r>
          </a:p>
          <a:p>
            <a:pPr marL="0" indent="0">
              <a:buNone/>
            </a:pPr>
            <a:r>
              <a:rPr lang="en-US" dirty="0"/>
              <a:t>A. </a:t>
            </a:r>
            <a:r>
              <a:rPr lang="en-US" dirty="0" err="1"/>
              <a:t>Severyn</a:t>
            </a:r>
            <a:r>
              <a:rPr lang="en-US" dirty="0"/>
              <a:t>, A. </a:t>
            </a:r>
            <a:r>
              <a:rPr lang="en-US" dirty="0" err="1"/>
              <a:t>Moschitti</a:t>
            </a:r>
            <a:r>
              <a:rPr lang="en-US" dirty="0"/>
              <a:t>. 2015. UNITN: Training Deep Convolutional Neural Network for Twitter Sentiment Classification. Proceedings of the 9th International Workshop on Semantic Evaluation (</a:t>
            </a:r>
            <a:r>
              <a:rPr lang="en-US" dirty="0" err="1"/>
              <a:t>SemEval</a:t>
            </a:r>
            <a:r>
              <a:rPr lang="en-US" dirty="0"/>
              <a:t> 2015), pages 464–469, Denver, Colorado, June 4-5, 2015.</a:t>
            </a:r>
            <a:br>
              <a:rPr lang="en-US" dirty="0"/>
            </a:br>
            <a:r>
              <a:rPr lang="en-US" dirty="0"/>
              <a:t>https://www.aclweb.org/anthology/S15-2079</a:t>
            </a:r>
          </a:p>
        </p:txBody>
      </p:sp>
    </p:spTree>
    <p:extLst>
      <p:ext uri="{BB962C8B-B14F-4D97-AF65-F5344CB8AC3E}">
        <p14:creationId xmlns:p14="http://schemas.microsoft.com/office/powerpoint/2010/main" val="31983774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dirty="0"/>
              <a:t>Deep Learning for Sentiment Analysis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6557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Convolutional Neural Network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400" y="1239920"/>
            <a:ext cx="5442857" cy="5294235"/>
          </a:xfrm>
        </p:spPr>
        <p:txBody>
          <a:bodyPr/>
          <a:lstStyle/>
          <a:p>
            <a:r>
              <a:rPr lang="en-US" sz="2400" dirty="0"/>
              <a:t>A convolutional layer in a NN is composed by a set of </a:t>
            </a:r>
            <a:r>
              <a:rPr lang="en-US" sz="2400" b="1" dirty="0">
                <a:solidFill>
                  <a:srgbClr val="C00000"/>
                </a:solidFill>
              </a:rPr>
              <a:t>filters</a:t>
            </a:r>
            <a:r>
              <a:rPr lang="en-US" sz="2400" dirty="0"/>
              <a:t>.</a:t>
            </a:r>
          </a:p>
          <a:p>
            <a:pPr lvl="1"/>
            <a:r>
              <a:rPr lang="en-US" sz="2000" dirty="0"/>
              <a:t>A filter combines a "</a:t>
            </a:r>
            <a:r>
              <a:rPr lang="en-US" sz="2000" dirty="0">
                <a:solidFill>
                  <a:srgbClr val="C00000"/>
                </a:solidFill>
              </a:rPr>
              <a:t>local</a:t>
            </a:r>
            <a:r>
              <a:rPr lang="en-US" sz="2000" dirty="0"/>
              <a:t>" selection of input values into an output value.</a:t>
            </a:r>
          </a:p>
          <a:p>
            <a:pPr lvl="1"/>
            <a:r>
              <a:rPr lang="en-US" sz="2000" dirty="0"/>
              <a:t>All filters are "</a:t>
            </a:r>
            <a:r>
              <a:rPr lang="en-US" sz="2000" dirty="0" err="1">
                <a:solidFill>
                  <a:srgbClr val="C00000"/>
                </a:solidFill>
              </a:rPr>
              <a:t>sweeped</a:t>
            </a:r>
            <a:r>
              <a:rPr lang="en-US" sz="2000" dirty="0"/>
              <a:t>" across all input.</a:t>
            </a:r>
          </a:p>
          <a:p>
            <a:r>
              <a:rPr lang="en-US" sz="2400" dirty="0"/>
              <a:t>During training each filter specializes into recognizing some kind of relevant combination of features.</a:t>
            </a:r>
          </a:p>
          <a:p>
            <a:r>
              <a:rPr lang="en-US" sz="2400" dirty="0"/>
              <a:t>CNNs work well on stationary features, i.e., those independent from position.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0F23BC8-1CBE-4B80-B50C-6A115F10C5CB}"/>
              </a:ext>
            </a:extLst>
          </p:cNvPr>
          <p:cNvSpPr/>
          <p:nvPr/>
        </p:nvSpPr>
        <p:spPr>
          <a:xfrm>
            <a:off x="7615646" y="1425753"/>
            <a:ext cx="4271554" cy="344709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A filter using a </a:t>
            </a:r>
            <a:r>
              <a:rPr lang="en-US" sz="18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window length of 5 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is applied to all the sequences of 5 words in a text.</a:t>
            </a:r>
          </a:p>
          <a:p>
            <a:pPr>
              <a:spcAft>
                <a:spcPts val="1200"/>
              </a:spcAft>
            </a:pPr>
            <a:r>
              <a:rPr lang="en-US" sz="18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 filters 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using a </a:t>
            </a:r>
            <a:r>
              <a:rPr lang="en-US" sz="18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window of 5 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applied to a </a:t>
            </a:r>
            <a:r>
              <a:rPr lang="en-US" sz="18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text of 10 words 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produce </a:t>
            </a:r>
            <a:r>
              <a:rPr lang="en-US" sz="18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18 output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values. Why?</a:t>
            </a:r>
          </a:p>
          <a:p>
            <a:pPr>
              <a:spcAft>
                <a:spcPts val="1200"/>
              </a:spcAft>
            </a:pP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Filters have additional parameters that define their behavior at the start/end of documents (</a:t>
            </a:r>
            <a:r>
              <a:rPr lang="en-US" sz="18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padding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), the size of the sweep step (</a:t>
            </a:r>
            <a:r>
              <a:rPr lang="en-US" sz="18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stride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), the possible presence of holes in the filter window (</a:t>
            </a:r>
            <a:r>
              <a:rPr lang="en-US" sz="18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dilation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3133472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2689044" y="1003954"/>
            <a:ext cx="7151644" cy="2727264"/>
            <a:chOff x="827584" y="1265212"/>
            <a:chExt cx="6329241" cy="2212609"/>
          </a:xfrm>
        </p:grpSpPr>
        <p:sp>
          <p:nvSpPr>
            <p:cNvPr id="204" name="Rectangle 203"/>
            <p:cNvSpPr/>
            <p:nvPr/>
          </p:nvSpPr>
          <p:spPr>
            <a:xfrm flipH="1">
              <a:off x="6245851" y="1860648"/>
              <a:ext cx="173884" cy="275482"/>
            </a:xfrm>
            <a:prstGeom prst="rect">
              <a:avLst/>
            </a:prstGeom>
            <a:solidFill>
              <a:srgbClr val="E6B9B8"/>
            </a:solidFill>
            <a:ln>
              <a:solidFill>
                <a:srgbClr val="000000"/>
              </a:solidFill>
            </a:ln>
            <a:effectLst/>
            <a:scene3d>
              <a:camera prst="perspectiveFront" fov="2100000">
                <a:rot lat="19116068" lon="19905078" rev="1838105"/>
              </a:camera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dirty="0"/>
                <a:t>-</a:t>
              </a:r>
            </a:p>
          </p:txBody>
        </p:sp>
        <p:sp>
          <p:nvSpPr>
            <p:cNvPr id="186" name="Rectangle 185"/>
            <p:cNvSpPr/>
            <p:nvPr/>
          </p:nvSpPr>
          <p:spPr>
            <a:xfrm>
              <a:off x="3210767" y="1266889"/>
              <a:ext cx="570204" cy="1264817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87" name="Straight Connector 186"/>
            <p:cNvCxnSpPr/>
            <p:nvPr/>
          </p:nvCxnSpPr>
          <p:spPr>
            <a:xfrm flipH="1">
              <a:off x="3589446" y="1270396"/>
              <a:ext cx="15806" cy="1253019"/>
            </a:xfrm>
            <a:prstGeom prst="line">
              <a:avLst/>
            </a:prstGeom>
            <a:solidFill>
              <a:schemeClr val="accent2">
                <a:lumMod val="40000"/>
                <a:lumOff val="60000"/>
              </a:schemeClr>
            </a:solidFill>
            <a:ln w="12700" cmpd="sng">
              <a:solidFill>
                <a:schemeClr val="tx1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flipH="1">
              <a:off x="3400201" y="1265212"/>
              <a:ext cx="7068" cy="1263386"/>
            </a:xfrm>
            <a:prstGeom prst="line">
              <a:avLst/>
            </a:prstGeom>
            <a:solidFill>
              <a:schemeClr val="accent2">
                <a:lumMod val="40000"/>
                <a:lumOff val="60000"/>
              </a:schemeClr>
            </a:solidFill>
            <a:ln w="12700" cmpd="sng">
              <a:solidFill>
                <a:schemeClr val="tx1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>
              <a:off x="3202473" y="2375677"/>
              <a:ext cx="570204" cy="0"/>
            </a:xfrm>
            <a:prstGeom prst="line">
              <a:avLst/>
            </a:prstGeom>
            <a:solidFill>
              <a:schemeClr val="accent2">
                <a:lumMod val="40000"/>
                <a:lumOff val="60000"/>
              </a:schemeClr>
            </a:solidFill>
            <a:ln w="12700" cmpd="sng">
              <a:solidFill>
                <a:schemeClr val="tx1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>
              <a:off x="3202473" y="1427065"/>
              <a:ext cx="570204" cy="0"/>
            </a:xfrm>
            <a:prstGeom prst="line">
              <a:avLst/>
            </a:prstGeom>
            <a:solidFill>
              <a:schemeClr val="accent2">
                <a:lumMod val="40000"/>
                <a:lumOff val="60000"/>
              </a:schemeClr>
            </a:solidFill>
            <a:ln w="12700" cmpd="sng">
              <a:solidFill>
                <a:schemeClr val="tx1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1" name="Straight Connector 190"/>
            <p:cNvCxnSpPr/>
            <p:nvPr/>
          </p:nvCxnSpPr>
          <p:spPr>
            <a:xfrm>
              <a:off x="3202473" y="1585167"/>
              <a:ext cx="570204" cy="0"/>
            </a:xfrm>
            <a:prstGeom prst="line">
              <a:avLst/>
            </a:prstGeom>
            <a:solidFill>
              <a:schemeClr val="accent2">
                <a:lumMod val="40000"/>
                <a:lumOff val="60000"/>
              </a:schemeClr>
            </a:solidFill>
            <a:ln w="12700" cmpd="sng">
              <a:solidFill>
                <a:schemeClr val="tx1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2" name="Straight Connector 191"/>
            <p:cNvCxnSpPr/>
            <p:nvPr/>
          </p:nvCxnSpPr>
          <p:spPr>
            <a:xfrm>
              <a:off x="3202473" y="1743269"/>
              <a:ext cx="570204" cy="0"/>
            </a:xfrm>
            <a:prstGeom prst="line">
              <a:avLst/>
            </a:prstGeom>
            <a:solidFill>
              <a:schemeClr val="accent2">
                <a:lumMod val="40000"/>
                <a:lumOff val="60000"/>
              </a:schemeClr>
            </a:solidFill>
            <a:ln w="12700" cmpd="sng">
              <a:solidFill>
                <a:schemeClr val="tx1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Straight Connector 192"/>
            <p:cNvCxnSpPr/>
            <p:nvPr/>
          </p:nvCxnSpPr>
          <p:spPr>
            <a:xfrm>
              <a:off x="3202473" y="1901371"/>
              <a:ext cx="570204" cy="0"/>
            </a:xfrm>
            <a:prstGeom prst="line">
              <a:avLst/>
            </a:prstGeom>
            <a:solidFill>
              <a:schemeClr val="accent2">
                <a:lumMod val="40000"/>
                <a:lumOff val="60000"/>
              </a:schemeClr>
            </a:solidFill>
            <a:ln w="12700" cmpd="sng">
              <a:solidFill>
                <a:schemeClr val="tx1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Straight Connector 193"/>
            <p:cNvCxnSpPr/>
            <p:nvPr/>
          </p:nvCxnSpPr>
          <p:spPr>
            <a:xfrm>
              <a:off x="3202473" y="2059473"/>
              <a:ext cx="570204" cy="0"/>
            </a:xfrm>
            <a:prstGeom prst="line">
              <a:avLst/>
            </a:prstGeom>
            <a:solidFill>
              <a:schemeClr val="accent2">
                <a:lumMod val="40000"/>
                <a:lumOff val="60000"/>
              </a:schemeClr>
            </a:solidFill>
            <a:ln w="12700" cmpd="sng">
              <a:solidFill>
                <a:schemeClr val="tx1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Straight Connector 194"/>
            <p:cNvCxnSpPr/>
            <p:nvPr/>
          </p:nvCxnSpPr>
          <p:spPr>
            <a:xfrm>
              <a:off x="3202473" y="2217575"/>
              <a:ext cx="570204" cy="0"/>
            </a:xfrm>
            <a:prstGeom prst="line">
              <a:avLst/>
            </a:prstGeom>
            <a:solidFill>
              <a:schemeClr val="accent2">
                <a:lumMod val="40000"/>
                <a:lumOff val="60000"/>
              </a:schemeClr>
            </a:solidFill>
            <a:ln w="12700" cmpd="sng">
              <a:solidFill>
                <a:schemeClr val="tx1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flipV="1">
              <a:off x="3730741" y="2189533"/>
              <a:ext cx="1435342" cy="316657"/>
            </a:xfrm>
            <a:prstGeom prst="line">
              <a:avLst/>
            </a:prstGeom>
            <a:ln>
              <a:solidFill>
                <a:srgbClr val="FF0000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" name="TextBox 3"/>
            <p:cNvSpPr txBox="1"/>
            <p:nvPr/>
          </p:nvSpPr>
          <p:spPr>
            <a:xfrm>
              <a:off x="827584" y="1609784"/>
              <a:ext cx="742594" cy="13168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>
                <a:lnSpc>
                  <a:spcPct val="120000"/>
                </a:lnSpc>
              </a:pPr>
              <a:r>
                <a:rPr lang="en-US" sz="1200" dirty="0"/>
                <a:t>Not</a:t>
              </a:r>
            </a:p>
            <a:p>
              <a:pPr algn="r">
                <a:lnSpc>
                  <a:spcPct val="120000"/>
                </a:lnSpc>
              </a:pPr>
              <a:r>
                <a:rPr lang="en-US" sz="1200" dirty="0"/>
                <a:t>going</a:t>
              </a:r>
            </a:p>
            <a:p>
              <a:pPr algn="r">
                <a:lnSpc>
                  <a:spcPct val="120000"/>
                </a:lnSpc>
              </a:pPr>
              <a:r>
                <a:rPr lang="en-US" sz="1200" dirty="0"/>
                <a:t>to</a:t>
              </a:r>
            </a:p>
            <a:p>
              <a:pPr algn="r">
                <a:lnSpc>
                  <a:spcPct val="120000"/>
                </a:lnSpc>
              </a:pPr>
              <a:r>
                <a:rPr lang="en-US" sz="1200" dirty="0"/>
                <a:t>the</a:t>
              </a:r>
            </a:p>
            <a:p>
              <a:pPr algn="r">
                <a:lnSpc>
                  <a:spcPct val="120000"/>
                </a:lnSpc>
              </a:pPr>
              <a:r>
                <a:rPr lang="en-US" sz="1200" dirty="0"/>
                <a:t>beach</a:t>
              </a:r>
            </a:p>
            <a:p>
              <a:pPr algn="r">
                <a:lnSpc>
                  <a:spcPct val="120000"/>
                </a:lnSpc>
              </a:pPr>
              <a:r>
                <a:rPr lang="en-US" sz="1200" dirty="0"/>
                <a:t>tomorrow</a:t>
              </a:r>
            </a:p>
            <a:p>
              <a:pPr algn="r">
                <a:lnSpc>
                  <a:spcPct val="120000"/>
                </a:lnSpc>
              </a:pPr>
              <a:r>
                <a:rPr lang="en-US" sz="1200" dirty="0"/>
                <a:t>:-(</a:t>
              </a:r>
            </a:p>
          </p:txBody>
        </p:sp>
        <p:cxnSp>
          <p:nvCxnSpPr>
            <p:cNvPr id="25" name="Straight Connector 24"/>
            <p:cNvCxnSpPr/>
            <p:nvPr/>
          </p:nvCxnSpPr>
          <p:spPr>
            <a:xfrm flipV="1">
              <a:off x="2653475" y="2528870"/>
              <a:ext cx="544303" cy="351548"/>
            </a:xfrm>
            <a:prstGeom prst="line">
              <a:avLst/>
            </a:prstGeom>
            <a:ln>
              <a:solidFill>
                <a:srgbClr val="FF0000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flipV="1">
              <a:off x="2653475" y="1938166"/>
              <a:ext cx="925079" cy="397920"/>
            </a:xfrm>
            <a:prstGeom prst="line">
              <a:avLst/>
            </a:prstGeom>
            <a:ln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flipV="1">
              <a:off x="2653475" y="1779409"/>
              <a:ext cx="925079" cy="23686"/>
            </a:xfrm>
            <a:prstGeom prst="line">
              <a:avLst/>
            </a:prstGeom>
            <a:ln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flipV="1">
              <a:off x="2669800" y="2368135"/>
              <a:ext cx="525102" cy="143034"/>
            </a:xfrm>
            <a:prstGeom prst="line">
              <a:avLst/>
            </a:prstGeom>
            <a:ln>
              <a:solidFill>
                <a:srgbClr val="FF0000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flipV="1">
              <a:off x="2681139" y="1415589"/>
              <a:ext cx="526992" cy="562590"/>
            </a:xfrm>
            <a:prstGeom prst="line">
              <a:avLst/>
            </a:prstGeom>
            <a:ln>
              <a:solidFill>
                <a:srgbClr val="FF0000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flipV="1">
              <a:off x="2658459" y="1286422"/>
              <a:ext cx="544303" cy="351548"/>
            </a:xfrm>
            <a:prstGeom prst="line">
              <a:avLst/>
            </a:prstGeom>
            <a:ln>
              <a:solidFill>
                <a:srgbClr val="FF0000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Rectangle 44"/>
            <p:cNvSpPr/>
            <p:nvPr/>
          </p:nvSpPr>
          <p:spPr>
            <a:xfrm>
              <a:off x="5261591" y="2070464"/>
              <a:ext cx="192774" cy="594489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rgbClr val="000000"/>
              </a:solidFill>
            </a:ln>
            <a:effectLst/>
            <a:scene3d>
              <a:camera prst="perspectiveFront" fov="2100000">
                <a:rot lat="19116068" lon="19905078" rev="1838105"/>
              </a:camera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ectangle 45"/>
            <p:cNvSpPr/>
            <p:nvPr/>
          </p:nvSpPr>
          <p:spPr>
            <a:xfrm>
              <a:off x="5038156" y="1719874"/>
              <a:ext cx="192774" cy="547829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  <a:scene3d>
              <a:camera prst="perspectiveFront" fov="2100000">
                <a:rot lat="19116068" lon="19905078" rev="1860000"/>
              </a:camera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47" name="Straight Connector 46"/>
            <p:cNvCxnSpPr/>
            <p:nvPr/>
          </p:nvCxnSpPr>
          <p:spPr>
            <a:xfrm>
              <a:off x="3787439" y="1270105"/>
              <a:ext cx="1160359" cy="562223"/>
            </a:xfrm>
            <a:prstGeom prst="line">
              <a:avLst/>
            </a:prstGeom>
            <a:ln>
              <a:solidFill>
                <a:srgbClr val="FF0000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flipV="1">
              <a:off x="4143952" y="2573197"/>
              <a:ext cx="1227187" cy="300860"/>
            </a:xfrm>
            <a:prstGeom prst="line">
              <a:avLst/>
            </a:prstGeom>
            <a:ln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>
              <a:off x="4138968" y="1632992"/>
              <a:ext cx="1020500" cy="563156"/>
            </a:xfrm>
            <a:prstGeom prst="line">
              <a:avLst/>
            </a:prstGeom>
            <a:ln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4" name="Rectangle 63"/>
            <p:cNvSpPr/>
            <p:nvPr/>
          </p:nvSpPr>
          <p:spPr>
            <a:xfrm flipH="1">
              <a:off x="6326758" y="2017158"/>
              <a:ext cx="173884" cy="275482"/>
            </a:xfrm>
            <a:prstGeom prst="rect">
              <a:avLst/>
            </a:prstGeom>
            <a:solidFill>
              <a:srgbClr val="009933"/>
            </a:solidFill>
            <a:ln>
              <a:solidFill>
                <a:srgbClr val="000000"/>
              </a:solidFill>
            </a:ln>
            <a:effectLst/>
            <a:scene3d>
              <a:camera prst="perspectiveFront" fov="2100000">
                <a:rot lat="19116068" lon="19905078" rev="1838105"/>
              </a:camera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dirty="0"/>
                <a:t>+</a:t>
              </a:r>
            </a:p>
          </p:txBody>
        </p:sp>
        <p:sp>
          <p:nvSpPr>
            <p:cNvPr id="67" name="Rectangle 66"/>
            <p:cNvSpPr/>
            <p:nvPr/>
          </p:nvSpPr>
          <p:spPr>
            <a:xfrm flipH="1">
              <a:off x="6139757" y="1681789"/>
              <a:ext cx="173884" cy="275482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000000"/>
              </a:solidFill>
            </a:ln>
            <a:effectLst/>
            <a:scene3d>
              <a:camera prst="perspectiveFront" fov="2100000">
                <a:rot lat="19116068" lon="19905078" rev="1838105"/>
              </a:camera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dirty="0"/>
                <a:t>-</a:t>
              </a:r>
            </a:p>
          </p:txBody>
        </p:sp>
        <p:cxnSp>
          <p:nvCxnSpPr>
            <p:cNvPr id="69" name="Straight Connector 68"/>
            <p:cNvCxnSpPr/>
            <p:nvPr/>
          </p:nvCxnSpPr>
          <p:spPr>
            <a:xfrm flipV="1">
              <a:off x="5126395" y="1752949"/>
              <a:ext cx="952517" cy="52919"/>
            </a:xfrm>
            <a:prstGeom prst="line">
              <a:avLst/>
            </a:prstGeom>
            <a:ln>
              <a:solidFill>
                <a:schemeClr val="tx1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flipV="1">
              <a:off x="5569580" y="2254872"/>
              <a:ext cx="794121" cy="278636"/>
            </a:xfrm>
            <a:prstGeom prst="line">
              <a:avLst/>
            </a:prstGeom>
            <a:ln>
              <a:solidFill>
                <a:schemeClr val="tx1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1" name="Rectangle 80"/>
            <p:cNvSpPr/>
            <p:nvPr/>
          </p:nvSpPr>
          <p:spPr>
            <a:xfrm>
              <a:off x="2908269" y="3128246"/>
              <a:ext cx="1574082" cy="3495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100" dirty="0"/>
                <a:t>convolutional layer with</a:t>
              </a:r>
            </a:p>
            <a:p>
              <a:pPr algn="ctr"/>
              <a:r>
                <a:rPr lang="en-US" sz="1100" dirty="0"/>
                <a:t>multiple filters</a:t>
              </a:r>
            </a:p>
          </p:txBody>
        </p:sp>
        <p:sp>
          <p:nvSpPr>
            <p:cNvPr id="82" name="Rectangle 81"/>
            <p:cNvSpPr/>
            <p:nvPr/>
          </p:nvSpPr>
          <p:spPr>
            <a:xfrm>
              <a:off x="5856942" y="3105836"/>
              <a:ext cx="1299883" cy="33709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050" dirty="0"/>
                <a:t>Multilayer perceptron</a:t>
              </a:r>
            </a:p>
            <a:p>
              <a:pPr algn="ctr"/>
              <a:r>
                <a:rPr lang="en-US" sz="1050" dirty="0"/>
                <a:t>with dropout</a:t>
              </a:r>
            </a:p>
          </p:txBody>
        </p:sp>
        <p:sp>
          <p:nvSpPr>
            <p:cNvPr id="83" name="Rectangle 82"/>
            <p:cNvSpPr/>
            <p:nvPr/>
          </p:nvSpPr>
          <p:spPr>
            <a:xfrm>
              <a:off x="1636054" y="3128246"/>
              <a:ext cx="956235" cy="3495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100" dirty="0" err="1"/>
                <a:t>embeddings</a:t>
              </a:r>
              <a:endParaRPr lang="en-US" sz="1100" dirty="0"/>
            </a:p>
            <a:p>
              <a:pPr algn="ctr"/>
              <a:r>
                <a:rPr lang="en-US" sz="1100" dirty="0"/>
                <a:t>for each word</a:t>
              </a:r>
            </a:p>
          </p:txBody>
        </p:sp>
        <p:sp>
          <p:nvSpPr>
            <p:cNvPr id="84" name="Rectangle 83"/>
            <p:cNvSpPr/>
            <p:nvPr/>
          </p:nvSpPr>
          <p:spPr>
            <a:xfrm>
              <a:off x="4490930" y="3184567"/>
              <a:ext cx="1383483" cy="21224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1100" dirty="0"/>
                <a:t>max over time pooling</a:t>
              </a:r>
            </a:p>
          </p:txBody>
        </p:sp>
        <p:cxnSp>
          <p:nvCxnSpPr>
            <p:cNvPr id="88" name="Straight Connector 87"/>
            <p:cNvCxnSpPr/>
            <p:nvPr/>
          </p:nvCxnSpPr>
          <p:spPr>
            <a:xfrm>
              <a:off x="1622367" y="1628588"/>
              <a:ext cx="1044000" cy="0"/>
            </a:xfrm>
            <a:prstGeom prst="line">
              <a:avLst/>
            </a:prstGeom>
            <a:ln w="12700" cmpd="sng">
              <a:solidFill>
                <a:schemeClr val="tx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>
              <a:off x="1622367" y="1808387"/>
              <a:ext cx="1044000" cy="0"/>
            </a:xfrm>
            <a:prstGeom prst="line">
              <a:avLst/>
            </a:prstGeom>
            <a:ln w="12700" cmpd="sng">
              <a:solidFill>
                <a:schemeClr val="tx1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90"/>
            <p:cNvCxnSpPr/>
            <p:nvPr/>
          </p:nvCxnSpPr>
          <p:spPr>
            <a:xfrm>
              <a:off x="1622367" y="1988186"/>
              <a:ext cx="1044000" cy="0"/>
            </a:xfrm>
            <a:prstGeom prst="line">
              <a:avLst/>
            </a:prstGeom>
            <a:ln w="12700" cmpd="sng">
              <a:solidFill>
                <a:schemeClr val="tx1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/>
            <p:cNvCxnSpPr/>
            <p:nvPr/>
          </p:nvCxnSpPr>
          <p:spPr>
            <a:xfrm>
              <a:off x="1622367" y="2167985"/>
              <a:ext cx="1044000" cy="0"/>
            </a:xfrm>
            <a:prstGeom prst="line">
              <a:avLst/>
            </a:prstGeom>
            <a:ln w="12700" cmpd="sng">
              <a:solidFill>
                <a:schemeClr val="tx1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Connector 92"/>
            <p:cNvCxnSpPr/>
            <p:nvPr/>
          </p:nvCxnSpPr>
          <p:spPr>
            <a:xfrm>
              <a:off x="1622367" y="2347784"/>
              <a:ext cx="1044000" cy="0"/>
            </a:xfrm>
            <a:prstGeom prst="line">
              <a:avLst/>
            </a:prstGeom>
            <a:ln w="12700" cmpd="sng">
              <a:solidFill>
                <a:schemeClr val="tx1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Connector 93"/>
            <p:cNvCxnSpPr/>
            <p:nvPr/>
          </p:nvCxnSpPr>
          <p:spPr>
            <a:xfrm>
              <a:off x="1622367" y="2527583"/>
              <a:ext cx="1044000" cy="0"/>
            </a:xfrm>
            <a:prstGeom prst="line">
              <a:avLst/>
            </a:prstGeom>
            <a:ln w="12700" cmpd="sng">
              <a:solidFill>
                <a:schemeClr val="tx1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94"/>
            <p:cNvCxnSpPr/>
            <p:nvPr/>
          </p:nvCxnSpPr>
          <p:spPr>
            <a:xfrm>
              <a:off x="1622367" y="2707382"/>
              <a:ext cx="1044000" cy="0"/>
            </a:xfrm>
            <a:prstGeom prst="line">
              <a:avLst/>
            </a:prstGeom>
            <a:ln w="12700" cmpd="sng">
              <a:solidFill>
                <a:schemeClr val="tx1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/>
            <p:cNvCxnSpPr/>
            <p:nvPr/>
          </p:nvCxnSpPr>
          <p:spPr>
            <a:xfrm>
              <a:off x="1622367" y="2887183"/>
              <a:ext cx="1044000" cy="0"/>
            </a:xfrm>
            <a:prstGeom prst="line">
              <a:avLst/>
            </a:prstGeom>
            <a:ln w="12700" cmpd="sng">
              <a:solidFill>
                <a:schemeClr val="tx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96"/>
            <p:cNvCxnSpPr/>
            <p:nvPr/>
          </p:nvCxnSpPr>
          <p:spPr>
            <a:xfrm>
              <a:off x="2666882" y="1639471"/>
              <a:ext cx="2710" cy="1253019"/>
            </a:xfrm>
            <a:prstGeom prst="line">
              <a:avLst/>
            </a:prstGeom>
            <a:ln w="12700" cmpd="sng">
              <a:solidFill>
                <a:schemeClr val="tx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/>
            <p:cNvCxnSpPr/>
            <p:nvPr/>
          </p:nvCxnSpPr>
          <p:spPr>
            <a:xfrm flipH="1">
              <a:off x="2499710" y="1623920"/>
              <a:ext cx="549" cy="1263386"/>
            </a:xfrm>
            <a:prstGeom prst="line">
              <a:avLst/>
            </a:prstGeom>
            <a:ln w="12700" cmpd="sng">
              <a:solidFill>
                <a:schemeClr val="tx1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/>
            <p:cNvCxnSpPr/>
            <p:nvPr/>
          </p:nvCxnSpPr>
          <p:spPr>
            <a:xfrm>
              <a:off x="2330080" y="1623920"/>
              <a:ext cx="3005" cy="1263386"/>
            </a:xfrm>
            <a:prstGeom prst="line">
              <a:avLst/>
            </a:prstGeom>
            <a:ln w="12700" cmpd="sng">
              <a:solidFill>
                <a:schemeClr val="tx1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/>
            <p:cNvCxnSpPr/>
            <p:nvPr/>
          </p:nvCxnSpPr>
          <p:spPr>
            <a:xfrm flipH="1">
              <a:off x="2145239" y="1623922"/>
              <a:ext cx="18216" cy="1263320"/>
            </a:xfrm>
            <a:prstGeom prst="line">
              <a:avLst/>
            </a:prstGeom>
            <a:ln w="12700" cmpd="sng">
              <a:solidFill>
                <a:schemeClr val="tx1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/>
            <p:cNvCxnSpPr/>
            <p:nvPr/>
          </p:nvCxnSpPr>
          <p:spPr>
            <a:xfrm flipH="1">
              <a:off x="1962808" y="1623920"/>
              <a:ext cx="15806" cy="1253019"/>
            </a:xfrm>
            <a:prstGeom prst="line">
              <a:avLst/>
            </a:prstGeom>
            <a:ln w="12700" cmpd="sng">
              <a:solidFill>
                <a:schemeClr val="tx1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/>
            <p:cNvCxnSpPr/>
            <p:nvPr/>
          </p:nvCxnSpPr>
          <p:spPr>
            <a:xfrm flipH="1">
              <a:off x="1789115" y="1623920"/>
              <a:ext cx="7068" cy="1263386"/>
            </a:xfrm>
            <a:prstGeom prst="line">
              <a:avLst/>
            </a:prstGeom>
            <a:ln w="12700" cmpd="sng">
              <a:solidFill>
                <a:schemeClr val="tx1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/>
            <p:cNvCxnSpPr/>
            <p:nvPr/>
          </p:nvCxnSpPr>
          <p:spPr>
            <a:xfrm>
              <a:off x="1620817" y="1623920"/>
              <a:ext cx="1673" cy="1263386"/>
            </a:xfrm>
            <a:prstGeom prst="line">
              <a:avLst/>
            </a:prstGeom>
            <a:ln w="12700" cmpd="sng">
              <a:solidFill>
                <a:schemeClr val="tx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1"/>
            <p:cNvSpPr/>
            <p:nvPr/>
          </p:nvSpPr>
          <p:spPr>
            <a:xfrm>
              <a:off x="1620000" y="2527200"/>
              <a:ext cx="1044000" cy="360040"/>
            </a:xfrm>
            <a:prstGeom prst="rect">
              <a:avLst/>
            </a:prstGeom>
            <a:noFill/>
            <a:ln w="28575" cmpd="sng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1619672" y="1628800"/>
              <a:ext cx="1044000" cy="360040"/>
            </a:xfrm>
            <a:prstGeom prst="rect">
              <a:avLst/>
            </a:prstGeom>
            <a:noFill/>
            <a:ln w="28575" cmpd="sng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1619672" y="1807200"/>
              <a:ext cx="1044000" cy="540000"/>
            </a:xfrm>
            <a:prstGeom prst="rect">
              <a:avLst/>
            </a:prstGeom>
            <a:noFill/>
            <a:ln w="28575" cmpd="sng">
              <a:solidFill>
                <a:schemeClr val="tx2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" name="Rectangle 169"/>
            <p:cNvSpPr/>
            <p:nvPr/>
          </p:nvSpPr>
          <p:spPr>
            <a:xfrm>
              <a:off x="3576735" y="1617306"/>
              <a:ext cx="570204" cy="1264817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71" name="Straight Connector 170"/>
            <p:cNvCxnSpPr/>
            <p:nvPr/>
          </p:nvCxnSpPr>
          <p:spPr>
            <a:xfrm flipH="1">
              <a:off x="3955414" y="1620813"/>
              <a:ext cx="15806" cy="1253019"/>
            </a:xfrm>
            <a:prstGeom prst="line">
              <a:avLst/>
            </a:prstGeom>
            <a:ln w="12700" cmpd="sng">
              <a:solidFill>
                <a:schemeClr val="tx1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2" name="Straight Connector 171"/>
            <p:cNvCxnSpPr/>
            <p:nvPr/>
          </p:nvCxnSpPr>
          <p:spPr>
            <a:xfrm flipH="1">
              <a:off x="3766169" y="1615629"/>
              <a:ext cx="7068" cy="1263386"/>
            </a:xfrm>
            <a:prstGeom prst="line">
              <a:avLst/>
            </a:prstGeom>
            <a:ln w="12700" cmpd="sng">
              <a:solidFill>
                <a:schemeClr val="tx1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>
              <a:off x="3568441" y="2726094"/>
              <a:ext cx="570204" cy="0"/>
            </a:xfrm>
            <a:prstGeom prst="line">
              <a:avLst/>
            </a:prstGeom>
            <a:ln w="12700" cmpd="sng">
              <a:solidFill>
                <a:schemeClr val="tx1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>
              <a:off x="3568441" y="1777482"/>
              <a:ext cx="570204" cy="0"/>
            </a:xfrm>
            <a:prstGeom prst="line">
              <a:avLst/>
            </a:prstGeom>
            <a:ln w="12700" cmpd="sng">
              <a:solidFill>
                <a:schemeClr val="tx1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9" name="Straight Connector 178"/>
            <p:cNvCxnSpPr/>
            <p:nvPr/>
          </p:nvCxnSpPr>
          <p:spPr>
            <a:xfrm>
              <a:off x="3568441" y="1935584"/>
              <a:ext cx="570204" cy="0"/>
            </a:xfrm>
            <a:prstGeom prst="line">
              <a:avLst/>
            </a:prstGeom>
            <a:ln w="12700" cmpd="sng">
              <a:solidFill>
                <a:schemeClr val="tx1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0" name="Straight Connector 179"/>
            <p:cNvCxnSpPr/>
            <p:nvPr/>
          </p:nvCxnSpPr>
          <p:spPr>
            <a:xfrm>
              <a:off x="3568441" y="2093686"/>
              <a:ext cx="570204" cy="0"/>
            </a:xfrm>
            <a:prstGeom prst="line">
              <a:avLst/>
            </a:prstGeom>
            <a:ln w="12700" cmpd="sng">
              <a:solidFill>
                <a:schemeClr val="tx1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>
              <a:off x="3568441" y="2251788"/>
              <a:ext cx="570204" cy="0"/>
            </a:xfrm>
            <a:prstGeom prst="line">
              <a:avLst/>
            </a:prstGeom>
            <a:ln w="12700" cmpd="sng">
              <a:solidFill>
                <a:schemeClr val="tx1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>
              <a:off x="3568441" y="2409890"/>
              <a:ext cx="570204" cy="0"/>
            </a:xfrm>
            <a:prstGeom prst="line">
              <a:avLst/>
            </a:prstGeom>
            <a:ln w="12700" cmpd="sng">
              <a:solidFill>
                <a:schemeClr val="tx1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>
              <a:off x="3568441" y="2567992"/>
              <a:ext cx="570204" cy="0"/>
            </a:xfrm>
            <a:prstGeom prst="line">
              <a:avLst/>
            </a:prstGeom>
            <a:ln w="12700" cmpd="sng">
              <a:solidFill>
                <a:schemeClr val="tx1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flipV="1">
              <a:off x="5245459" y="2295629"/>
              <a:ext cx="172244" cy="32817"/>
            </a:xfrm>
            <a:prstGeom prst="line">
              <a:avLst/>
            </a:prstGeom>
            <a:ln w="12700" cmpd="sng">
              <a:solidFill>
                <a:schemeClr val="tx1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flipV="1">
              <a:off x="5325094" y="2428184"/>
              <a:ext cx="172244" cy="32817"/>
            </a:xfrm>
            <a:prstGeom prst="line">
              <a:avLst/>
            </a:prstGeom>
            <a:ln w="12700" cmpd="sng">
              <a:solidFill>
                <a:schemeClr val="tx1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flipV="1">
              <a:off x="5093582" y="2031290"/>
              <a:ext cx="172244" cy="32817"/>
            </a:xfrm>
            <a:prstGeom prst="line">
              <a:avLst/>
            </a:prstGeom>
            <a:ln w="12700" cmpd="sng">
              <a:solidFill>
                <a:schemeClr val="tx1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flipV="1">
              <a:off x="5007591" y="1925451"/>
              <a:ext cx="172244" cy="32817"/>
            </a:xfrm>
            <a:prstGeom prst="line">
              <a:avLst/>
            </a:prstGeom>
            <a:ln w="12700" cmpd="sng">
              <a:solidFill>
                <a:schemeClr val="tx1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CNN for Sentiment Classification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209800" y="3785499"/>
            <a:ext cx="7772400" cy="2811241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Embeddings Layer, </a:t>
            </a:r>
            <a:r>
              <a:rPr lang="en-US" i="1" dirty="0">
                <a:latin typeface="+mj-lt"/>
              </a:rPr>
              <a:t>R</a:t>
            </a:r>
            <a:r>
              <a:rPr lang="en-US" i="1" baseline="30000" dirty="0">
                <a:latin typeface="+mj-lt"/>
              </a:rPr>
              <a:t>d</a:t>
            </a:r>
            <a:r>
              <a:rPr lang="en-US" i="1" dirty="0">
                <a:latin typeface="+mj-lt"/>
              </a:rPr>
              <a:t> </a:t>
            </a:r>
            <a:r>
              <a:rPr lang="en-US" dirty="0">
                <a:latin typeface="+mj-lt"/>
              </a:rPr>
              <a:t>(</a:t>
            </a:r>
            <a:r>
              <a:rPr lang="en-US" i="1" dirty="0">
                <a:latin typeface="+mj-lt"/>
              </a:rPr>
              <a:t>d = 300</a:t>
            </a:r>
            <a:r>
              <a:rPr lang="en-US" dirty="0">
                <a:latin typeface="+mj-lt"/>
              </a:rPr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Convolutional Layer with </a:t>
            </a:r>
            <a:r>
              <a:rPr lang="en-US" i="1" dirty="0" err="1">
                <a:latin typeface="+mj-lt"/>
              </a:rPr>
              <a:t>Relu</a:t>
            </a:r>
            <a:r>
              <a:rPr lang="en-US" dirty="0"/>
              <a:t> activation</a:t>
            </a:r>
          </a:p>
          <a:p>
            <a:pPr marL="357187" lvl="1" indent="0">
              <a:buNone/>
            </a:pPr>
            <a:r>
              <a:rPr lang="en-US" dirty="0"/>
              <a:t>Multiple filters of sliding windows of various sizes </a:t>
            </a:r>
            <a:r>
              <a:rPr lang="en-US" i="1" dirty="0">
                <a:latin typeface="+mj-lt"/>
              </a:rPr>
              <a:t>h</a:t>
            </a:r>
          </a:p>
          <a:p>
            <a:pPr marL="457200" lvl="1" indent="0" algn="ctr">
              <a:buNone/>
            </a:pPr>
            <a:r>
              <a:rPr lang="en-US" i="1" dirty="0">
                <a:latin typeface="+mj-lt"/>
              </a:rPr>
              <a:t>c</a:t>
            </a:r>
            <a:r>
              <a:rPr lang="en-US" i="1" baseline="-25000" dirty="0">
                <a:latin typeface="+mj-lt"/>
              </a:rPr>
              <a:t>i</a:t>
            </a:r>
            <a:r>
              <a:rPr lang="en-US" dirty="0">
                <a:latin typeface="+mj-lt"/>
              </a:rPr>
              <a:t> = </a:t>
            </a:r>
            <a:r>
              <a:rPr lang="en-US" i="1" dirty="0">
                <a:latin typeface="+mj-lt"/>
              </a:rPr>
              <a:t>f</a:t>
            </a:r>
            <a:r>
              <a:rPr lang="en-US" dirty="0">
                <a:latin typeface="+mj-lt"/>
              </a:rPr>
              <a:t>(</a:t>
            </a:r>
            <a:r>
              <a:rPr lang="en-US" i="1" dirty="0">
                <a:latin typeface="+mj-lt"/>
              </a:rPr>
              <a:t>F</a:t>
            </a:r>
            <a:r>
              <a:rPr lang="en-US" dirty="0">
                <a:latin typeface="+mj-lt"/>
              </a:rPr>
              <a:t> </a:t>
            </a:r>
            <a:r>
              <a:rPr lang="en-US" dirty="0">
                <a:sym typeface="Symbol" panose="05050102010706020507" pitchFamily="18" charset="2"/>
              </a:rPr>
              <a:t></a:t>
            </a:r>
            <a:r>
              <a:rPr lang="en-US" dirty="0"/>
              <a:t> </a:t>
            </a:r>
            <a:r>
              <a:rPr lang="en-US" i="1" dirty="0">
                <a:latin typeface="+mj-lt"/>
              </a:rPr>
              <a:t>S</a:t>
            </a:r>
            <a:r>
              <a:rPr lang="en-US" i="1" baseline="-25000" dirty="0">
                <a:latin typeface="+mj-lt"/>
              </a:rPr>
              <a:t>i</a:t>
            </a:r>
            <a:r>
              <a:rPr lang="en-US" baseline="-25000" dirty="0">
                <a:latin typeface="+mj-lt"/>
              </a:rPr>
              <a:t>:</a:t>
            </a:r>
            <a:r>
              <a:rPr lang="en-US" i="1" baseline="-25000" dirty="0">
                <a:latin typeface="+mj-lt"/>
              </a:rPr>
              <a:t>i</a:t>
            </a:r>
            <a:r>
              <a:rPr lang="en-US" baseline="-25000" dirty="0">
                <a:latin typeface="+mj-lt"/>
              </a:rPr>
              <a:t>+</a:t>
            </a:r>
            <a:r>
              <a:rPr lang="en-US" i="1" baseline="-25000" dirty="0">
                <a:latin typeface="+mj-lt"/>
              </a:rPr>
              <a:t>h</a:t>
            </a:r>
            <a:r>
              <a:rPr lang="en-US" baseline="-25000" dirty="0">
                <a:latin typeface="+mj-lt"/>
              </a:rPr>
              <a:t>−1</a:t>
            </a:r>
            <a:r>
              <a:rPr lang="en-US" dirty="0">
                <a:latin typeface="+mj-lt"/>
              </a:rPr>
              <a:t> + </a:t>
            </a:r>
            <a:r>
              <a:rPr lang="en-US" i="1" dirty="0">
                <a:latin typeface="+mj-lt"/>
              </a:rPr>
              <a:t>b</a:t>
            </a:r>
            <a:r>
              <a:rPr lang="en-US" dirty="0">
                <a:latin typeface="+mj-lt"/>
              </a:rPr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effectLst/>
              </a:rPr>
              <a:t>max-pooling layer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effectLst/>
              </a:rPr>
              <a:t>dropout layer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effectLst/>
              </a:rPr>
              <a:t>linear layer with </a:t>
            </a:r>
            <a:r>
              <a:rPr lang="en-US" i="1" dirty="0" err="1">
                <a:effectLst/>
                <a:latin typeface="+mj-lt"/>
              </a:rPr>
              <a:t>tanh</a:t>
            </a:r>
            <a:r>
              <a:rPr lang="en-US" dirty="0">
                <a:effectLst/>
              </a:rPr>
              <a:t> activation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i="1" dirty="0" err="1">
                <a:effectLst/>
                <a:latin typeface="+mj-lt"/>
              </a:rPr>
              <a:t>softmax</a:t>
            </a:r>
            <a:r>
              <a:rPr lang="en-US" dirty="0">
                <a:effectLst/>
              </a:rPr>
              <a:t> layer</a:t>
            </a:r>
            <a:endParaRPr lang="en-US" dirty="0"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73288" y="1076023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latin typeface="+mj-lt"/>
              </a:rPr>
              <a:t>S</a:t>
            </a:r>
          </a:p>
        </p:txBody>
      </p:sp>
      <p:sp>
        <p:nvSpPr>
          <p:cNvPr id="7" name="Rounded Rectangular Callout 6"/>
          <p:cNvSpPr/>
          <p:nvPr/>
        </p:nvSpPr>
        <p:spPr bwMode="auto">
          <a:xfrm>
            <a:off x="6969231" y="5140360"/>
            <a:ext cx="2650884" cy="610437"/>
          </a:xfrm>
          <a:prstGeom prst="wedgeRoundRectCallout">
            <a:avLst>
              <a:gd name="adj1" fmla="val -78819"/>
              <a:gd name="adj2" fmla="val -71244"/>
              <a:gd name="adj3" fmla="val 16667"/>
            </a:avLst>
          </a:prstGeom>
          <a:solidFill>
            <a:schemeClr val="bg2">
              <a:lumMod val="40000"/>
              <a:lumOff val="60000"/>
            </a:schemeClr>
          </a:solidFill>
          <a:ln w="12700" cap="sq" cmpd="sng" algn="ctr">
            <a:solidFill>
              <a:schemeClr val="tx1"/>
            </a:solidFill>
            <a:prstDash val="solid"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Frobenius</a:t>
            </a:r>
            <a:r>
              <a:rPr lang="en-US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elementwise</a:t>
            </a:r>
          </a:p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matrix product</a:t>
            </a:r>
          </a:p>
        </p:txBody>
      </p:sp>
    </p:spTree>
    <p:extLst>
      <p:ext uri="{BB962C8B-B14F-4D97-AF65-F5344CB8AC3E}">
        <p14:creationId xmlns:p14="http://schemas.microsoft.com/office/powerpoint/2010/main" val="34037503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60B84E-A238-4D4F-887B-5A9C3E5E0F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Distant Supervision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CCA42A-69D1-44A7-8193-E2B586E729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76400" y="1239920"/>
            <a:ext cx="9505406" cy="5294235"/>
          </a:xfrm>
        </p:spPr>
        <p:txBody>
          <a:bodyPr/>
          <a:lstStyle/>
          <a:p>
            <a:r>
              <a:rPr lang="en-US" dirty="0"/>
              <a:t>A. </a:t>
            </a:r>
            <a:r>
              <a:rPr lang="en-US" dirty="0" err="1"/>
              <a:t>Severyn</a:t>
            </a:r>
            <a:r>
              <a:rPr lang="en-US" dirty="0"/>
              <a:t> and A. </a:t>
            </a:r>
            <a:r>
              <a:rPr lang="en-US" dirty="0" err="1"/>
              <a:t>Moschitti</a:t>
            </a:r>
            <a:r>
              <a:rPr lang="en-US" dirty="0"/>
              <a:t>, UNITN at </a:t>
            </a:r>
            <a:r>
              <a:rPr lang="en-US" dirty="0" err="1"/>
              <a:t>SemEval</a:t>
            </a:r>
            <a:r>
              <a:rPr lang="en-US" dirty="0"/>
              <a:t> 2015 Task 10.</a:t>
            </a:r>
          </a:p>
          <a:p>
            <a:r>
              <a:rPr lang="en-US" dirty="0"/>
              <a:t>Word embeddings from plain text are completely clueless about their sentiment behavior</a:t>
            </a:r>
          </a:p>
          <a:p>
            <a:r>
              <a:rPr lang="en-US" dirty="0"/>
              <a:t>Distant supervision approach using our convolutional neural network to further refine the embeddings</a:t>
            </a:r>
          </a:p>
          <a:p>
            <a:r>
              <a:rPr lang="en-US" dirty="0"/>
              <a:t>Collected 10M tweets treating tweets containing positive emoticons, used as distantly supervised labels to train sentiment-aware embeddings</a:t>
            </a:r>
          </a:p>
        </p:txBody>
      </p:sp>
    </p:spTree>
    <p:extLst>
      <p:ext uri="{BB962C8B-B14F-4D97-AF65-F5344CB8AC3E}">
        <p14:creationId xmlns:p14="http://schemas.microsoft.com/office/powerpoint/2010/main" val="13178134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6EF46A-3176-4ABF-AABC-990484263E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 of UNITN on </a:t>
            </a:r>
            <a:r>
              <a:rPr lang="en-US" dirty="0" err="1"/>
              <a:t>SemEval</a:t>
            </a:r>
            <a:r>
              <a:rPr lang="en-US" dirty="0"/>
              <a:t> 2015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91EC5395-D494-49B6-8601-F6C9AE9B60F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96557678"/>
              </p:ext>
            </p:extLst>
          </p:nvPr>
        </p:nvGraphicFramePr>
        <p:xfrm>
          <a:off x="1676401" y="1997484"/>
          <a:ext cx="7911735" cy="914400"/>
        </p:xfrm>
        <a:graphic>
          <a:graphicData uri="http://schemas.openxmlformats.org/drawingml/2006/table">
            <a:tbl>
              <a:tblPr firstRow="1" bandRow="1">
                <a:tableStyleId>{5A111915-BE36-4E01-A7E5-04B1672EAD32}</a:tableStyleId>
              </a:tblPr>
              <a:tblGrid>
                <a:gridCol w="3440977">
                  <a:extLst>
                    <a:ext uri="{9D8B030D-6E8A-4147-A177-3AD203B41FA5}">
                      <a16:colId xmlns:a16="http://schemas.microsoft.com/office/drawing/2014/main" val="1214409280"/>
                    </a:ext>
                  </a:extLst>
                </a:gridCol>
                <a:gridCol w="2529602">
                  <a:extLst>
                    <a:ext uri="{9D8B030D-6E8A-4147-A177-3AD203B41FA5}">
                      <a16:colId xmlns:a16="http://schemas.microsoft.com/office/drawing/2014/main" val="3642445921"/>
                    </a:ext>
                  </a:extLst>
                </a:gridCol>
                <a:gridCol w="1941156">
                  <a:extLst>
                    <a:ext uri="{9D8B030D-6E8A-4147-A177-3AD203B41FA5}">
                      <a16:colId xmlns:a16="http://schemas.microsoft.com/office/drawing/2014/main" val="161988649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Dataset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Score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Rank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59459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Twitter 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84.79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7831426"/>
                  </a:ext>
                </a:extLst>
              </a:tr>
            </a:tbl>
          </a:graphicData>
        </a:graphic>
      </p:graphicFrame>
      <p:graphicFrame>
        <p:nvGraphicFramePr>
          <p:cNvPr id="5" name="Content Placeholder 3">
            <a:extLst>
              <a:ext uri="{FF2B5EF4-FFF2-40B4-BE49-F238E27FC236}">
                <a16:creationId xmlns:a16="http://schemas.microsoft.com/office/drawing/2014/main" id="{0F94C6EB-3DF2-4C7F-8575-FAA8FBDE6AE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71464229"/>
              </p:ext>
            </p:extLst>
          </p:nvPr>
        </p:nvGraphicFramePr>
        <p:xfrm>
          <a:off x="1676400" y="4566512"/>
          <a:ext cx="7911735" cy="914400"/>
        </p:xfrm>
        <a:graphic>
          <a:graphicData uri="http://schemas.openxmlformats.org/drawingml/2006/table">
            <a:tbl>
              <a:tblPr firstRow="1" bandRow="1">
                <a:tableStyleId>{5A111915-BE36-4E01-A7E5-04B1672EAD32}</a:tableStyleId>
              </a:tblPr>
              <a:tblGrid>
                <a:gridCol w="3440977">
                  <a:extLst>
                    <a:ext uri="{9D8B030D-6E8A-4147-A177-3AD203B41FA5}">
                      <a16:colId xmlns:a16="http://schemas.microsoft.com/office/drawing/2014/main" val="1214409280"/>
                    </a:ext>
                  </a:extLst>
                </a:gridCol>
                <a:gridCol w="2529602">
                  <a:extLst>
                    <a:ext uri="{9D8B030D-6E8A-4147-A177-3AD203B41FA5}">
                      <a16:colId xmlns:a16="http://schemas.microsoft.com/office/drawing/2014/main" val="3642445921"/>
                    </a:ext>
                  </a:extLst>
                </a:gridCol>
                <a:gridCol w="1941156">
                  <a:extLst>
                    <a:ext uri="{9D8B030D-6E8A-4147-A177-3AD203B41FA5}">
                      <a16:colId xmlns:a16="http://schemas.microsoft.com/office/drawing/2014/main" val="161988649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Dataset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Score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Rank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59459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Twitter 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64.59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7831426"/>
                  </a:ext>
                </a:extLst>
              </a:tr>
            </a:tbl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7C14C8C4-C61D-45B2-AFE7-12A79F5601DB}"/>
              </a:ext>
            </a:extLst>
          </p:cNvPr>
          <p:cNvSpPr/>
          <p:nvPr/>
        </p:nvSpPr>
        <p:spPr>
          <a:xfrm>
            <a:off x="4318396" y="1413039"/>
            <a:ext cx="297081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Phrase-level subtask A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5C3EF60-6160-4EDB-A25B-043AEDC40585}"/>
              </a:ext>
            </a:extLst>
          </p:cNvPr>
          <p:cNvSpPr/>
          <p:nvPr/>
        </p:nvSpPr>
        <p:spPr>
          <a:xfrm>
            <a:off x="4530106" y="3936815"/>
            <a:ext cx="321658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Message-level subtask B</a:t>
            </a:r>
          </a:p>
        </p:txBody>
      </p:sp>
    </p:spTree>
    <p:extLst>
      <p:ext uri="{BB962C8B-B14F-4D97-AF65-F5344CB8AC3E}">
        <p14:creationId xmlns:p14="http://schemas.microsoft.com/office/powerpoint/2010/main" val="31695034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Sentiment Specific Word Embeddings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Sentiment Specific Word </a:t>
            </a:r>
            <a:r>
              <a:rPr lang="en-US" dirty="0" err="1"/>
              <a:t>Embeddings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Uses an annotated corpus with polarities (e.g. tweets)</a:t>
            </a:r>
          </a:p>
          <a:p>
            <a:r>
              <a:rPr lang="en-US" dirty="0"/>
              <a:t>SS Word Embeddings achieve </a:t>
            </a:r>
            <a:r>
              <a:rPr lang="en-US" dirty="0" err="1"/>
              <a:t>SotA</a:t>
            </a:r>
            <a:r>
              <a:rPr lang="en-US" dirty="0"/>
              <a:t> accuracy on tweet sentiment classification</a:t>
            </a:r>
          </a:p>
          <a:p>
            <a:r>
              <a:rPr lang="en-US" dirty="0"/>
              <a:t>G. Attardi, D. </a:t>
            </a:r>
            <a:r>
              <a:rPr lang="en-US" dirty="0" err="1"/>
              <a:t>Saertiano</a:t>
            </a:r>
            <a:r>
              <a:rPr lang="en-US" dirty="0"/>
              <a:t>. </a:t>
            </a:r>
            <a:r>
              <a:rPr lang="en-US" dirty="0" err="1"/>
              <a:t>UniPi</a:t>
            </a:r>
            <a:r>
              <a:rPr lang="en-US" dirty="0"/>
              <a:t> at </a:t>
            </a:r>
            <a:r>
              <a:rPr lang="en-US" dirty="0" err="1"/>
              <a:t>SemEval</a:t>
            </a:r>
            <a:r>
              <a:rPr lang="en-US" dirty="0"/>
              <a:t> 2016 Task 4: Convolutional Neural Networks for Sentiment Classification.</a:t>
            </a:r>
            <a:br>
              <a:rPr lang="en-US" dirty="0"/>
            </a:br>
            <a:r>
              <a:rPr lang="en-US" dirty="0"/>
              <a:t>https://www.aclweb.org/anthology/S/S16/S16-1033.pdf</a:t>
            </a:r>
          </a:p>
          <a:p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4525012" y="2968801"/>
            <a:ext cx="419456" cy="84138"/>
            <a:chOff x="794196" y="466090"/>
            <a:chExt cx="651510" cy="110935"/>
          </a:xfrm>
          <a:solidFill>
            <a:schemeClr val="bg1"/>
          </a:solidFill>
        </p:grpSpPr>
        <p:sp>
          <p:nvSpPr>
            <p:cNvPr id="5" name="Rectangle 4"/>
            <p:cNvSpPr/>
            <p:nvPr/>
          </p:nvSpPr>
          <p:spPr>
            <a:xfrm>
              <a:off x="794196" y="468439"/>
              <a:ext cx="651510" cy="108586"/>
            </a:xfrm>
            <a:prstGeom prst="rect">
              <a:avLst/>
            </a:prstGeom>
            <a:grpFill/>
            <a:ln w="1270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en-US" sz="1000">
                  <a:latin typeface="Times New Roman"/>
                  <a:ea typeface="Times New Roman"/>
                </a:rPr>
                <a:t> </a:t>
              </a:r>
              <a:endParaRPr lang="en-US" sz="1000">
                <a:latin typeface="Times New Roman"/>
                <a:ea typeface="PMingLiU"/>
              </a:endParaRPr>
            </a:p>
          </p:txBody>
        </p:sp>
        <p:cxnSp>
          <p:nvCxnSpPr>
            <p:cNvPr id="6" name="Straight Connector 5"/>
            <p:cNvCxnSpPr/>
            <p:nvPr/>
          </p:nvCxnSpPr>
          <p:spPr>
            <a:xfrm flipH="1">
              <a:off x="900430" y="468440"/>
              <a:ext cx="2350" cy="100965"/>
            </a:xfrm>
            <a:prstGeom prst="line">
              <a:avLst/>
            </a:prstGeom>
            <a:grp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flipH="1">
              <a:off x="1011365" y="466090"/>
              <a:ext cx="1905" cy="100965"/>
            </a:xfrm>
            <a:prstGeom prst="line">
              <a:avLst/>
            </a:prstGeom>
            <a:grp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flipH="1">
              <a:off x="1118045" y="470345"/>
              <a:ext cx="1905" cy="100965"/>
            </a:xfrm>
            <a:prstGeom prst="line">
              <a:avLst/>
            </a:prstGeom>
            <a:grp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1228535" y="468440"/>
              <a:ext cx="1905" cy="100965"/>
            </a:xfrm>
            <a:prstGeom prst="line">
              <a:avLst/>
            </a:prstGeom>
            <a:grp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337120" y="468440"/>
              <a:ext cx="1905" cy="100965"/>
            </a:xfrm>
            <a:prstGeom prst="line">
              <a:avLst/>
            </a:prstGeom>
            <a:grp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10"/>
          <p:cNvGrpSpPr/>
          <p:nvPr/>
        </p:nvGrpSpPr>
        <p:grpSpPr>
          <a:xfrm>
            <a:off x="6114188" y="3429113"/>
            <a:ext cx="419456" cy="84138"/>
            <a:chOff x="0" y="0"/>
            <a:chExt cx="651510" cy="110935"/>
          </a:xfrm>
          <a:solidFill>
            <a:schemeClr val="bg1"/>
          </a:solidFill>
        </p:grpSpPr>
        <p:sp>
          <p:nvSpPr>
            <p:cNvPr id="12" name="Rectangle 11"/>
            <p:cNvSpPr/>
            <p:nvPr/>
          </p:nvSpPr>
          <p:spPr>
            <a:xfrm>
              <a:off x="0" y="2349"/>
              <a:ext cx="651510" cy="108586"/>
            </a:xfrm>
            <a:prstGeom prst="rect">
              <a:avLst/>
            </a:prstGeom>
            <a:grpFill/>
            <a:ln w="1270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en-US" sz="1000">
                  <a:latin typeface="Times New Roman"/>
                  <a:ea typeface="Times New Roman"/>
                </a:rPr>
                <a:t> </a:t>
              </a:r>
              <a:endParaRPr lang="en-US" sz="1200">
                <a:latin typeface="Times New Roman"/>
                <a:ea typeface="Times New Roman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>
              <a:off x="106234" y="2349"/>
              <a:ext cx="2350" cy="100965"/>
            </a:xfrm>
            <a:prstGeom prst="line">
              <a:avLst/>
            </a:prstGeom>
            <a:grp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flipH="1">
              <a:off x="217170" y="0"/>
              <a:ext cx="1906" cy="100965"/>
            </a:xfrm>
            <a:prstGeom prst="line">
              <a:avLst/>
            </a:prstGeom>
            <a:grp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flipH="1">
              <a:off x="323850" y="4254"/>
              <a:ext cx="1906" cy="100965"/>
            </a:xfrm>
            <a:prstGeom prst="line">
              <a:avLst/>
            </a:prstGeom>
            <a:grp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flipH="1">
              <a:off x="434340" y="2349"/>
              <a:ext cx="1906" cy="100965"/>
            </a:xfrm>
            <a:prstGeom prst="line">
              <a:avLst/>
            </a:prstGeom>
            <a:grp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flipH="1">
              <a:off x="542924" y="2349"/>
              <a:ext cx="1906" cy="100965"/>
            </a:xfrm>
            <a:prstGeom prst="line">
              <a:avLst/>
            </a:prstGeom>
            <a:grp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>
            <a:off x="5484056" y="3436675"/>
            <a:ext cx="419456" cy="84138"/>
            <a:chOff x="0" y="0"/>
            <a:chExt cx="651510" cy="110935"/>
          </a:xfrm>
          <a:solidFill>
            <a:schemeClr val="bg1"/>
          </a:solidFill>
        </p:grpSpPr>
        <p:sp>
          <p:nvSpPr>
            <p:cNvPr id="19" name="Rectangle 18"/>
            <p:cNvSpPr/>
            <p:nvPr/>
          </p:nvSpPr>
          <p:spPr>
            <a:xfrm>
              <a:off x="0" y="2349"/>
              <a:ext cx="651510" cy="108586"/>
            </a:xfrm>
            <a:prstGeom prst="rect">
              <a:avLst/>
            </a:prstGeom>
            <a:grpFill/>
            <a:ln w="1270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en-US" sz="1000">
                  <a:latin typeface="Times New Roman"/>
                  <a:ea typeface="Times New Roman"/>
                </a:rPr>
                <a:t> </a:t>
              </a:r>
              <a:endParaRPr lang="en-US" sz="1200">
                <a:latin typeface="Times New Roman"/>
                <a:ea typeface="Times New Roman"/>
              </a:endParaRPr>
            </a:p>
          </p:txBody>
        </p:sp>
        <p:cxnSp>
          <p:nvCxnSpPr>
            <p:cNvPr id="20" name="Straight Connector 19"/>
            <p:cNvCxnSpPr/>
            <p:nvPr/>
          </p:nvCxnSpPr>
          <p:spPr>
            <a:xfrm flipH="1">
              <a:off x="106234" y="2349"/>
              <a:ext cx="2350" cy="100965"/>
            </a:xfrm>
            <a:prstGeom prst="line">
              <a:avLst/>
            </a:prstGeom>
            <a:grp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217170" y="0"/>
              <a:ext cx="1906" cy="100965"/>
            </a:xfrm>
            <a:prstGeom prst="line">
              <a:avLst/>
            </a:prstGeom>
            <a:grp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323850" y="4254"/>
              <a:ext cx="1906" cy="100965"/>
            </a:xfrm>
            <a:prstGeom prst="line">
              <a:avLst/>
            </a:prstGeom>
            <a:grp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434340" y="2349"/>
              <a:ext cx="1906" cy="100965"/>
            </a:xfrm>
            <a:prstGeom prst="line">
              <a:avLst/>
            </a:prstGeom>
            <a:grp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flipH="1">
              <a:off x="542924" y="2349"/>
              <a:ext cx="1906" cy="100965"/>
            </a:xfrm>
            <a:prstGeom prst="line">
              <a:avLst/>
            </a:prstGeom>
            <a:grp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" name="Group 24"/>
          <p:cNvGrpSpPr/>
          <p:nvPr/>
        </p:nvGrpSpPr>
        <p:grpSpPr>
          <a:xfrm>
            <a:off x="4853924" y="3447318"/>
            <a:ext cx="419456" cy="84138"/>
            <a:chOff x="0" y="0"/>
            <a:chExt cx="651510" cy="110935"/>
          </a:xfrm>
          <a:solidFill>
            <a:schemeClr val="bg1"/>
          </a:solidFill>
        </p:grpSpPr>
        <p:sp>
          <p:nvSpPr>
            <p:cNvPr id="26" name="Rectangle 25"/>
            <p:cNvSpPr/>
            <p:nvPr/>
          </p:nvSpPr>
          <p:spPr>
            <a:xfrm>
              <a:off x="0" y="2349"/>
              <a:ext cx="651510" cy="108586"/>
            </a:xfrm>
            <a:prstGeom prst="rect">
              <a:avLst/>
            </a:prstGeom>
            <a:grpFill/>
            <a:ln w="1270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en-US" sz="1000">
                  <a:latin typeface="Times New Roman"/>
                  <a:ea typeface="Times New Roman"/>
                </a:rPr>
                <a:t> </a:t>
              </a:r>
              <a:endParaRPr lang="en-US" sz="1200">
                <a:latin typeface="Times New Roman"/>
                <a:ea typeface="Times New Roman"/>
              </a:endParaRPr>
            </a:p>
          </p:txBody>
        </p:sp>
        <p:cxnSp>
          <p:nvCxnSpPr>
            <p:cNvPr id="27" name="Straight Connector 26"/>
            <p:cNvCxnSpPr/>
            <p:nvPr/>
          </p:nvCxnSpPr>
          <p:spPr>
            <a:xfrm flipH="1">
              <a:off x="106234" y="2349"/>
              <a:ext cx="2350" cy="100965"/>
            </a:xfrm>
            <a:prstGeom prst="line">
              <a:avLst/>
            </a:prstGeom>
            <a:grp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flipH="1">
              <a:off x="217170" y="0"/>
              <a:ext cx="1906" cy="100965"/>
            </a:xfrm>
            <a:prstGeom prst="line">
              <a:avLst/>
            </a:prstGeom>
            <a:grp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flipH="1">
              <a:off x="323850" y="4254"/>
              <a:ext cx="1906" cy="100965"/>
            </a:xfrm>
            <a:prstGeom prst="line">
              <a:avLst/>
            </a:prstGeom>
            <a:grp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flipH="1">
              <a:off x="434340" y="2349"/>
              <a:ext cx="1906" cy="100965"/>
            </a:xfrm>
            <a:prstGeom prst="line">
              <a:avLst/>
            </a:prstGeom>
            <a:grp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flipH="1">
              <a:off x="542924" y="2349"/>
              <a:ext cx="1906" cy="100965"/>
            </a:xfrm>
            <a:prstGeom prst="line">
              <a:avLst/>
            </a:prstGeom>
            <a:grp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2" name="Group 31"/>
          <p:cNvGrpSpPr/>
          <p:nvPr/>
        </p:nvGrpSpPr>
        <p:grpSpPr>
          <a:xfrm>
            <a:off x="5363923" y="2063080"/>
            <a:ext cx="419456" cy="84138"/>
            <a:chOff x="0" y="0"/>
            <a:chExt cx="651510" cy="110935"/>
          </a:xfrm>
        </p:grpSpPr>
        <p:sp>
          <p:nvSpPr>
            <p:cNvPr id="33" name="Rectangle 32"/>
            <p:cNvSpPr/>
            <p:nvPr/>
          </p:nvSpPr>
          <p:spPr>
            <a:xfrm>
              <a:off x="0" y="2349"/>
              <a:ext cx="651510" cy="108586"/>
            </a:xfrm>
            <a:prstGeom prst="rect">
              <a:avLst/>
            </a:prstGeom>
            <a:noFill/>
            <a:ln w="1270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en-US" sz="1000">
                  <a:latin typeface="Times New Roman"/>
                  <a:ea typeface="Times New Roman"/>
                </a:rPr>
                <a:t> </a:t>
              </a:r>
              <a:endParaRPr lang="en-US" sz="1200">
                <a:latin typeface="Times New Roman"/>
                <a:ea typeface="Times New Roman"/>
              </a:endParaRPr>
            </a:p>
          </p:txBody>
        </p:sp>
        <p:cxnSp>
          <p:nvCxnSpPr>
            <p:cNvPr id="34" name="Straight Connector 33"/>
            <p:cNvCxnSpPr/>
            <p:nvPr/>
          </p:nvCxnSpPr>
          <p:spPr>
            <a:xfrm flipH="1">
              <a:off x="106234" y="2349"/>
              <a:ext cx="2350" cy="100965"/>
            </a:xfrm>
            <a:prstGeom prst="line">
              <a:avLst/>
            </a:prstGeom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flipH="1">
              <a:off x="217170" y="0"/>
              <a:ext cx="1906" cy="100965"/>
            </a:xfrm>
            <a:prstGeom prst="line">
              <a:avLst/>
            </a:prstGeom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flipH="1">
              <a:off x="323850" y="4254"/>
              <a:ext cx="1906" cy="100965"/>
            </a:xfrm>
            <a:prstGeom prst="line">
              <a:avLst/>
            </a:prstGeom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flipH="1">
              <a:off x="434340" y="2349"/>
              <a:ext cx="1906" cy="100965"/>
            </a:xfrm>
            <a:prstGeom prst="line">
              <a:avLst/>
            </a:prstGeom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flipH="1">
              <a:off x="542924" y="2349"/>
              <a:ext cx="1906" cy="100965"/>
            </a:xfrm>
            <a:prstGeom prst="line">
              <a:avLst/>
            </a:prstGeom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9" name="Rectangle 38"/>
          <p:cNvSpPr/>
          <p:nvPr/>
        </p:nvSpPr>
        <p:spPr>
          <a:xfrm>
            <a:off x="5361470" y="2288768"/>
            <a:ext cx="419456" cy="394954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i="1">
                <a:solidFill>
                  <a:srgbClr val="000000"/>
                </a:solidFill>
                <a:latin typeface="Times New Roman"/>
                <a:ea typeface="PMingLiU"/>
              </a:rPr>
              <a:t>U</a:t>
            </a:r>
            <a:endParaRPr lang="en-US" sz="1200">
              <a:latin typeface="Times New Roman"/>
              <a:ea typeface="Times New Roman"/>
            </a:endParaRPr>
          </a:p>
        </p:txBody>
      </p:sp>
      <p:cxnSp>
        <p:nvCxnSpPr>
          <p:cNvPr id="40" name="Straight Arrow Connector 39"/>
          <p:cNvCxnSpPr>
            <a:stCxn id="26" idx="0"/>
            <a:endCxn id="45" idx="2"/>
          </p:cNvCxnSpPr>
          <p:nvPr/>
        </p:nvCxnSpPr>
        <p:spPr>
          <a:xfrm flipV="1">
            <a:off x="5063652" y="3052940"/>
            <a:ext cx="90544" cy="396161"/>
          </a:xfrm>
          <a:prstGeom prst="straightConnector1">
            <a:avLst/>
          </a:prstGeom>
          <a:ln w="19050">
            <a:solidFill>
              <a:schemeClr val="accent1">
                <a:lumMod val="50000"/>
              </a:schemeClr>
            </a:solidFill>
            <a:tailEnd type="triangle" w="sm" len="sm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19" idx="0"/>
          </p:cNvCxnSpPr>
          <p:nvPr/>
        </p:nvCxnSpPr>
        <p:spPr>
          <a:xfrm flipH="1" flipV="1">
            <a:off x="5574060" y="3052939"/>
            <a:ext cx="119724" cy="385518"/>
          </a:xfrm>
          <a:prstGeom prst="straightConnector1">
            <a:avLst/>
          </a:prstGeom>
          <a:ln w="19050">
            <a:solidFill>
              <a:schemeClr val="accent1">
                <a:lumMod val="50000"/>
              </a:schemeClr>
            </a:solidFill>
            <a:tailEnd type="triangle" w="sm" len="sm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12" idx="0"/>
          </p:cNvCxnSpPr>
          <p:nvPr/>
        </p:nvCxnSpPr>
        <p:spPr>
          <a:xfrm flipH="1" flipV="1">
            <a:off x="5993516" y="3052939"/>
            <a:ext cx="330400" cy="377956"/>
          </a:xfrm>
          <a:prstGeom prst="straightConnector1">
            <a:avLst/>
          </a:prstGeom>
          <a:ln w="19050">
            <a:solidFill>
              <a:schemeClr val="accent1">
                <a:lumMod val="50000"/>
              </a:schemeClr>
            </a:solidFill>
            <a:tailEnd type="triangle" w="sm" len="sm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 flipH="1" flipV="1">
            <a:off x="5570790" y="2683723"/>
            <a:ext cx="2453" cy="287059"/>
          </a:xfrm>
          <a:prstGeom prst="straightConnector1">
            <a:avLst/>
          </a:prstGeom>
          <a:ln w="19050">
            <a:solidFill>
              <a:schemeClr val="accent1">
                <a:lumMod val="50000"/>
              </a:schemeClr>
            </a:solidFill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4" name="Group 43"/>
          <p:cNvGrpSpPr/>
          <p:nvPr/>
        </p:nvGrpSpPr>
        <p:grpSpPr>
          <a:xfrm>
            <a:off x="4944468" y="2968801"/>
            <a:ext cx="419456" cy="84138"/>
            <a:chOff x="0" y="0"/>
            <a:chExt cx="651510" cy="110935"/>
          </a:xfrm>
          <a:solidFill>
            <a:schemeClr val="bg1"/>
          </a:solidFill>
        </p:grpSpPr>
        <p:sp>
          <p:nvSpPr>
            <p:cNvPr id="45" name="Rectangle 44"/>
            <p:cNvSpPr/>
            <p:nvPr/>
          </p:nvSpPr>
          <p:spPr>
            <a:xfrm>
              <a:off x="0" y="2349"/>
              <a:ext cx="651510" cy="108586"/>
            </a:xfrm>
            <a:prstGeom prst="rect">
              <a:avLst/>
            </a:prstGeom>
            <a:grpFill/>
            <a:ln w="1270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en-US" sz="1000">
                  <a:latin typeface="Times New Roman"/>
                  <a:ea typeface="Times New Roman"/>
                </a:rPr>
                <a:t> </a:t>
              </a:r>
              <a:endParaRPr lang="en-US" sz="1200">
                <a:latin typeface="Times New Roman"/>
                <a:ea typeface="Times New Roman"/>
              </a:endParaRPr>
            </a:p>
          </p:txBody>
        </p:sp>
        <p:cxnSp>
          <p:nvCxnSpPr>
            <p:cNvPr id="46" name="Straight Connector 45"/>
            <p:cNvCxnSpPr/>
            <p:nvPr/>
          </p:nvCxnSpPr>
          <p:spPr>
            <a:xfrm flipH="1">
              <a:off x="106234" y="2349"/>
              <a:ext cx="2350" cy="100965"/>
            </a:xfrm>
            <a:prstGeom prst="line">
              <a:avLst/>
            </a:prstGeom>
            <a:grp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flipH="1">
              <a:off x="217170" y="0"/>
              <a:ext cx="1906" cy="100965"/>
            </a:xfrm>
            <a:prstGeom prst="line">
              <a:avLst/>
            </a:prstGeom>
            <a:grp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flipH="1">
              <a:off x="323850" y="4254"/>
              <a:ext cx="1906" cy="100965"/>
            </a:xfrm>
            <a:prstGeom prst="line">
              <a:avLst/>
            </a:prstGeom>
            <a:grp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flipH="1">
              <a:off x="434340" y="2349"/>
              <a:ext cx="1906" cy="100965"/>
            </a:xfrm>
            <a:prstGeom prst="line">
              <a:avLst/>
            </a:prstGeom>
            <a:grp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flipH="1">
              <a:off x="542924" y="2349"/>
              <a:ext cx="1906" cy="100965"/>
            </a:xfrm>
            <a:prstGeom prst="line">
              <a:avLst/>
            </a:prstGeom>
            <a:grp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1" name="Group 50"/>
          <p:cNvGrpSpPr/>
          <p:nvPr/>
        </p:nvGrpSpPr>
        <p:grpSpPr>
          <a:xfrm>
            <a:off x="5363923" y="2968801"/>
            <a:ext cx="419456" cy="84138"/>
            <a:chOff x="0" y="0"/>
            <a:chExt cx="651510" cy="110935"/>
          </a:xfrm>
          <a:solidFill>
            <a:schemeClr val="bg1"/>
          </a:solidFill>
        </p:grpSpPr>
        <p:sp>
          <p:nvSpPr>
            <p:cNvPr id="52" name="Rectangle 51"/>
            <p:cNvSpPr/>
            <p:nvPr/>
          </p:nvSpPr>
          <p:spPr>
            <a:xfrm>
              <a:off x="0" y="2349"/>
              <a:ext cx="651510" cy="108586"/>
            </a:xfrm>
            <a:prstGeom prst="rect">
              <a:avLst/>
            </a:prstGeom>
            <a:grpFill/>
            <a:ln w="1270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en-US" sz="1000">
                  <a:latin typeface="Times New Roman"/>
                  <a:ea typeface="Times New Roman"/>
                </a:rPr>
                <a:t> </a:t>
              </a:r>
              <a:endParaRPr lang="en-US" sz="1200">
                <a:latin typeface="Times New Roman"/>
                <a:ea typeface="Times New Roman"/>
              </a:endParaRPr>
            </a:p>
          </p:txBody>
        </p:sp>
        <p:cxnSp>
          <p:nvCxnSpPr>
            <p:cNvPr id="53" name="Straight Connector 52"/>
            <p:cNvCxnSpPr/>
            <p:nvPr/>
          </p:nvCxnSpPr>
          <p:spPr>
            <a:xfrm flipH="1">
              <a:off x="106234" y="2349"/>
              <a:ext cx="2350" cy="100965"/>
            </a:xfrm>
            <a:prstGeom prst="line">
              <a:avLst/>
            </a:prstGeom>
            <a:grp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flipH="1">
              <a:off x="217170" y="0"/>
              <a:ext cx="1906" cy="100965"/>
            </a:xfrm>
            <a:prstGeom prst="line">
              <a:avLst/>
            </a:prstGeom>
            <a:grp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flipH="1">
              <a:off x="323850" y="4254"/>
              <a:ext cx="1906" cy="100965"/>
            </a:xfrm>
            <a:prstGeom prst="line">
              <a:avLst/>
            </a:prstGeom>
            <a:grp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flipH="1">
              <a:off x="434340" y="2349"/>
              <a:ext cx="1906" cy="100965"/>
            </a:xfrm>
            <a:prstGeom prst="line">
              <a:avLst/>
            </a:prstGeom>
            <a:grp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flipH="1">
              <a:off x="542924" y="2349"/>
              <a:ext cx="1906" cy="100965"/>
            </a:xfrm>
            <a:prstGeom prst="line">
              <a:avLst/>
            </a:prstGeom>
            <a:grp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8" name="Group 57"/>
          <p:cNvGrpSpPr/>
          <p:nvPr/>
        </p:nvGrpSpPr>
        <p:grpSpPr>
          <a:xfrm>
            <a:off x="5783379" y="2968801"/>
            <a:ext cx="419456" cy="84138"/>
            <a:chOff x="0" y="0"/>
            <a:chExt cx="651510" cy="110935"/>
          </a:xfrm>
          <a:solidFill>
            <a:schemeClr val="bg1"/>
          </a:solidFill>
        </p:grpSpPr>
        <p:sp>
          <p:nvSpPr>
            <p:cNvPr id="59" name="Rectangle 58"/>
            <p:cNvSpPr/>
            <p:nvPr/>
          </p:nvSpPr>
          <p:spPr>
            <a:xfrm>
              <a:off x="0" y="2349"/>
              <a:ext cx="651510" cy="108586"/>
            </a:xfrm>
            <a:prstGeom prst="rect">
              <a:avLst/>
            </a:prstGeom>
            <a:grpFill/>
            <a:ln w="1270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en-US" sz="1000">
                  <a:latin typeface="Times New Roman"/>
                  <a:ea typeface="Times New Roman"/>
                </a:rPr>
                <a:t> </a:t>
              </a:r>
              <a:endParaRPr lang="en-US" sz="1200">
                <a:latin typeface="Times New Roman"/>
                <a:ea typeface="Times New Roman"/>
              </a:endParaRPr>
            </a:p>
          </p:txBody>
        </p:sp>
        <p:cxnSp>
          <p:nvCxnSpPr>
            <p:cNvPr id="60" name="Straight Connector 59"/>
            <p:cNvCxnSpPr/>
            <p:nvPr/>
          </p:nvCxnSpPr>
          <p:spPr>
            <a:xfrm flipH="1">
              <a:off x="106234" y="2349"/>
              <a:ext cx="2350" cy="100965"/>
            </a:xfrm>
            <a:prstGeom prst="line">
              <a:avLst/>
            </a:prstGeom>
            <a:grp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flipH="1">
              <a:off x="217170" y="0"/>
              <a:ext cx="1906" cy="100965"/>
            </a:xfrm>
            <a:prstGeom prst="line">
              <a:avLst/>
            </a:prstGeom>
            <a:grp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flipH="1">
              <a:off x="323850" y="4254"/>
              <a:ext cx="1906" cy="100965"/>
            </a:xfrm>
            <a:prstGeom prst="line">
              <a:avLst/>
            </a:prstGeom>
            <a:grp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flipH="1">
              <a:off x="434340" y="2349"/>
              <a:ext cx="1906" cy="100965"/>
            </a:xfrm>
            <a:prstGeom prst="line">
              <a:avLst/>
            </a:prstGeom>
            <a:grp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flipH="1">
              <a:off x="542924" y="2349"/>
              <a:ext cx="1906" cy="100965"/>
            </a:xfrm>
            <a:prstGeom prst="line">
              <a:avLst/>
            </a:prstGeom>
            <a:grp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5" name="Group 64"/>
          <p:cNvGrpSpPr/>
          <p:nvPr/>
        </p:nvGrpSpPr>
        <p:grpSpPr>
          <a:xfrm>
            <a:off x="4223792" y="3445418"/>
            <a:ext cx="419456" cy="84138"/>
            <a:chOff x="0" y="0"/>
            <a:chExt cx="651510" cy="110935"/>
          </a:xfrm>
          <a:solidFill>
            <a:schemeClr val="bg1"/>
          </a:solidFill>
        </p:grpSpPr>
        <p:sp>
          <p:nvSpPr>
            <p:cNvPr id="66" name="Rectangle 65"/>
            <p:cNvSpPr/>
            <p:nvPr/>
          </p:nvSpPr>
          <p:spPr>
            <a:xfrm>
              <a:off x="0" y="2349"/>
              <a:ext cx="651510" cy="108586"/>
            </a:xfrm>
            <a:prstGeom prst="rect">
              <a:avLst/>
            </a:prstGeom>
            <a:grpFill/>
            <a:ln w="1270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en-US" sz="1000">
                  <a:latin typeface="Times New Roman"/>
                  <a:ea typeface="Times New Roman"/>
                </a:rPr>
                <a:t> </a:t>
              </a:r>
              <a:endParaRPr lang="en-US" sz="1200">
                <a:latin typeface="Times New Roman"/>
                <a:ea typeface="Times New Roman"/>
              </a:endParaRPr>
            </a:p>
          </p:txBody>
        </p:sp>
        <p:cxnSp>
          <p:nvCxnSpPr>
            <p:cNvPr id="67" name="Straight Connector 66"/>
            <p:cNvCxnSpPr/>
            <p:nvPr/>
          </p:nvCxnSpPr>
          <p:spPr>
            <a:xfrm flipH="1">
              <a:off x="106234" y="2349"/>
              <a:ext cx="2350" cy="100965"/>
            </a:xfrm>
            <a:prstGeom prst="line">
              <a:avLst/>
            </a:prstGeom>
            <a:grp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flipH="1">
              <a:off x="217170" y="0"/>
              <a:ext cx="1906" cy="100965"/>
            </a:xfrm>
            <a:prstGeom prst="line">
              <a:avLst/>
            </a:prstGeom>
            <a:grp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flipH="1">
              <a:off x="323850" y="4254"/>
              <a:ext cx="1906" cy="100965"/>
            </a:xfrm>
            <a:prstGeom prst="line">
              <a:avLst/>
            </a:prstGeom>
            <a:grp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flipH="1">
              <a:off x="434340" y="2349"/>
              <a:ext cx="1906" cy="100965"/>
            </a:xfrm>
            <a:prstGeom prst="line">
              <a:avLst/>
            </a:prstGeom>
            <a:grp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flipH="1">
              <a:off x="542924" y="2349"/>
              <a:ext cx="1906" cy="100965"/>
            </a:xfrm>
            <a:prstGeom prst="line">
              <a:avLst/>
            </a:prstGeom>
            <a:grp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2" name="Straight Arrow Connector 71"/>
          <p:cNvCxnSpPr>
            <a:endCxn id="5" idx="2"/>
          </p:cNvCxnSpPr>
          <p:nvPr/>
        </p:nvCxnSpPr>
        <p:spPr>
          <a:xfrm flipV="1">
            <a:off x="4503430" y="3052939"/>
            <a:ext cx="231311" cy="385294"/>
          </a:xfrm>
          <a:prstGeom prst="straightConnector1">
            <a:avLst/>
          </a:prstGeom>
          <a:ln w="19050">
            <a:solidFill>
              <a:schemeClr val="accent1">
                <a:lumMod val="50000"/>
              </a:schemeClr>
            </a:solidFill>
            <a:tailEnd type="triangle" w="sm" len="sm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73" name="TextBox 72"/>
          <p:cNvSpPr txBox="1"/>
          <p:nvPr/>
        </p:nvSpPr>
        <p:spPr>
          <a:xfrm>
            <a:off x="4223792" y="3587511"/>
            <a:ext cx="2380898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600" dirty="0"/>
              <a:t>the       </a:t>
            </a:r>
            <a:r>
              <a:rPr lang="en-US" sz="1600" b="1" dirty="0">
                <a:solidFill>
                  <a:srgbClr val="FF0000"/>
                </a:solidFill>
              </a:rPr>
              <a:t>cat</a:t>
            </a:r>
            <a:r>
              <a:rPr lang="en-US" sz="1600" dirty="0"/>
              <a:t>      sits      on</a:t>
            </a:r>
          </a:p>
        </p:txBody>
      </p:sp>
      <p:cxnSp>
        <p:nvCxnSpPr>
          <p:cNvPr id="74" name="Straight Arrow Connector 73"/>
          <p:cNvCxnSpPr>
            <a:stCxn id="39" idx="0"/>
            <a:endCxn id="33" idx="2"/>
          </p:cNvCxnSpPr>
          <p:nvPr/>
        </p:nvCxnSpPr>
        <p:spPr>
          <a:xfrm flipV="1">
            <a:off x="5571199" y="2147218"/>
            <a:ext cx="2453" cy="141550"/>
          </a:xfrm>
          <a:prstGeom prst="straightConnector1">
            <a:avLst/>
          </a:prstGeom>
          <a:ln w="19050">
            <a:solidFill>
              <a:schemeClr val="accent1">
                <a:lumMod val="50000"/>
              </a:schemeClr>
            </a:solidFill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Rounded Rectangular Callout 74"/>
          <p:cNvSpPr/>
          <p:nvPr/>
        </p:nvSpPr>
        <p:spPr bwMode="auto">
          <a:xfrm>
            <a:off x="6114188" y="1687517"/>
            <a:ext cx="3654220" cy="418523"/>
          </a:xfrm>
          <a:prstGeom prst="wedgeRoundRectCallout">
            <a:avLst>
              <a:gd name="adj1" fmla="val -57100"/>
              <a:gd name="adj2" fmla="val 38482"/>
              <a:gd name="adj3" fmla="val 16667"/>
            </a:avLst>
          </a:prstGeom>
          <a:ln>
            <a:headEnd type="none" w="sm" len="sm"/>
            <a:tailEnd type="none" w="sm" len="sm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schemeClr val="tx1"/>
                </a:solidFill>
              </a:rPr>
              <a:t>LM likelihood + Polarity</a:t>
            </a:r>
          </a:p>
        </p:txBody>
      </p:sp>
    </p:spTree>
    <p:extLst>
      <p:ext uri="{BB962C8B-B14F-4D97-AF65-F5344CB8AC3E}">
        <p14:creationId xmlns:p14="http://schemas.microsoft.com/office/powerpoint/2010/main" val="24842994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Learning SS Embeddings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530531" y="1206138"/>
                <a:ext cx="7025640" cy="5249636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Generic loss function</a:t>
                </a:r>
              </a:p>
              <a:p>
                <a:pPr marL="0" indent="0">
                  <a:buNone/>
                </a:pPr>
                <a:r>
                  <a:rPr lang="en-US" dirty="0">
                    <a:effectLst/>
                    <a:latin typeface="+mj-lt"/>
                  </a:rPr>
                  <a:t>	</a:t>
                </a:r>
                <a:r>
                  <a:rPr lang="en-US" dirty="0">
                    <a:effectLst/>
                    <a:latin typeface="Script MT Bold" panose="03040602040607080904" pitchFamily="66" charset="0"/>
                  </a:rPr>
                  <a:t>L</a:t>
                </a:r>
                <a:r>
                  <a:rPr lang="en-US" i="1" baseline="-25000" dirty="0">
                    <a:effectLst/>
                    <a:latin typeface="+mj-lt"/>
                  </a:rPr>
                  <a:t>CW</a:t>
                </a:r>
                <a:r>
                  <a:rPr lang="en-US" dirty="0">
                    <a:effectLst/>
                    <a:latin typeface="+mj-lt"/>
                  </a:rPr>
                  <a:t>(</a:t>
                </a:r>
                <a:r>
                  <a:rPr lang="en-US" i="1" dirty="0">
                    <a:effectLst/>
                    <a:latin typeface="+mj-lt"/>
                  </a:rPr>
                  <a:t>x</a:t>
                </a:r>
                <a:r>
                  <a:rPr lang="en-US" dirty="0">
                    <a:effectLst/>
                    <a:latin typeface="+mj-lt"/>
                  </a:rPr>
                  <a:t>, </a:t>
                </a:r>
                <a:r>
                  <a:rPr lang="en-US" i="1" dirty="0">
                    <a:effectLst/>
                    <a:latin typeface="+mj-lt"/>
                  </a:rPr>
                  <a:t>x</a:t>
                </a:r>
                <a:r>
                  <a:rPr lang="en-US" i="1" baseline="30000" dirty="0">
                    <a:effectLst/>
                    <a:latin typeface="+mj-lt"/>
                  </a:rPr>
                  <a:t>c</a:t>
                </a:r>
                <a:r>
                  <a:rPr lang="en-US" dirty="0">
                    <a:effectLst/>
                    <a:latin typeface="+mj-lt"/>
                  </a:rPr>
                  <a:t>) = max(0, 1 </a:t>
                </a:r>
                <a:r>
                  <a:rPr lang="en-US" dirty="0">
                    <a:effectLst/>
                    <a:latin typeface="+mj-lt"/>
                    <a:sym typeface="Symbol"/>
                  </a:rPr>
                  <a:t></a:t>
                </a:r>
                <a:r>
                  <a:rPr lang="en-US" dirty="0">
                    <a:effectLst/>
                    <a:latin typeface="+mj-lt"/>
                  </a:rPr>
                  <a:t> </a:t>
                </a:r>
                <a:r>
                  <a:rPr lang="en-US" i="1" dirty="0">
                    <a:effectLst/>
                    <a:latin typeface="+mj-lt"/>
                  </a:rPr>
                  <a:t>f</a:t>
                </a:r>
                <a:r>
                  <a:rPr lang="en-US" baseline="-25000" dirty="0">
                    <a:effectLst/>
                    <a:latin typeface="+mj-lt"/>
                    <a:sym typeface="Symbol"/>
                  </a:rPr>
                  <a:t></a:t>
                </a:r>
                <a:r>
                  <a:rPr lang="en-US" dirty="0">
                    <a:effectLst/>
                    <a:latin typeface="+mj-lt"/>
                  </a:rPr>
                  <a:t>(</a:t>
                </a:r>
                <a:r>
                  <a:rPr lang="en-US" i="1" dirty="0">
                    <a:effectLst/>
                    <a:latin typeface="+mj-lt"/>
                  </a:rPr>
                  <a:t>x</a:t>
                </a:r>
                <a:r>
                  <a:rPr lang="en-US" dirty="0">
                    <a:effectLst/>
                    <a:latin typeface="+mj-lt"/>
                  </a:rPr>
                  <a:t>) + </a:t>
                </a:r>
                <a:r>
                  <a:rPr lang="en-US" i="1" dirty="0">
                    <a:effectLst/>
                    <a:latin typeface="+mj-lt"/>
                  </a:rPr>
                  <a:t>f</a:t>
                </a:r>
                <a:r>
                  <a:rPr lang="en-US" baseline="-25000" dirty="0">
                    <a:effectLst/>
                    <a:latin typeface="+mj-lt"/>
                    <a:sym typeface="Symbol"/>
                  </a:rPr>
                  <a:t></a:t>
                </a:r>
                <a:r>
                  <a:rPr lang="en-US" dirty="0">
                    <a:effectLst/>
                    <a:latin typeface="+mj-lt"/>
                  </a:rPr>
                  <a:t>(</a:t>
                </a:r>
                <a:r>
                  <a:rPr lang="en-US" i="1" dirty="0">
                    <a:effectLst/>
                    <a:latin typeface="+mj-lt"/>
                  </a:rPr>
                  <a:t>x</a:t>
                </a:r>
                <a:r>
                  <a:rPr lang="en-US" i="1" baseline="30000" dirty="0">
                    <a:effectLst/>
                    <a:latin typeface="+mj-lt"/>
                  </a:rPr>
                  <a:t>c</a:t>
                </a:r>
                <a:r>
                  <a:rPr lang="en-US" dirty="0">
                    <a:effectLst/>
                    <a:latin typeface="+mj-lt"/>
                  </a:rPr>
                  <a:t>))</a:t>
                </a:r>
              </a:p>
              <a:p>
                <a:pPr marL="0" indent="0">
                  <a:buNone/>
                </a:pPr>
                <a:r>
                  <a:rPr lang="en-US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SS loss function</a:t>
                </a:r>
              </a:p>
              <a:p>
                <a:pPr marL="0" indent="0">
                  <a:buNone/>
                </a:pPr>
                <a:r>
                  <a:rPr lang="en-US" dirty="0">
                    <a:effectLst/>
                    <a:latin typeface="+mj-lt"/>
                  </a:rPr>
                  <a:t>	</a:t>
                </a:r>
                <a:r>
                  <a:rPr lang="en-US" dirty="0">
                    <a:effectLst/>
                    <a:latin typeface="Script MT Bold" panose="03040602040607080904" pitchFamily="66" charset="0"/>
                  </a:rPr>
                  <a:t>L</a:t>
                </a:r>
                <a:r>
                  <a:rPr lang="en-US" i="1" baseline="-25000" dirty="0">
                    <a:effectLst/>
                    <a:latin typeface="+mj-lt"/>
                  </a:rPr>
                  <a:t>SS</a:t>
                </a:r>
                <a:r>
                  <a:rPr lang="en-US" dirty="0">
                    <a:effectLst/>
                    <a:latin typeface="+mj-lt"/>
                  </a:rPr>
                  <a:t>(</a:t>
                </a:r>
                <a:r>
                  <a:rPr lang="en-US" i="1" dirty="0">
                    <a:effectLst/>
                    <a:latin typeface="+mj-lt"/>
                  </a:rPr>
                  <a:t>x</a:t>
                </a:r>
                <a:r>
                  <a:rPr lang="en-US" dirty="0">
                    <a:effectLst/>
                    <a:latin typeface="+mj-lt"/>
                  </a:rPr>
                  <a:t>, </a:t>
                </a:r>
                <a:r>
                  <a:rPr lang="en-US" i="1" dirty="0">
                    <a:effectLst/>
                    <a:latin typeface="+mj-lt"/>
                  </a:rPr>
                  <a:t>x</a:t>
                </a:r>
                <a:r>
                  <a:rPr lang="en-US" i="1" baseline="30000" dirty="0">
                    <a:effectLst/>
                    <a:latin typeface="+mj-lt"/>
                  </a:rPr>
                  <a:t>c</a:t>
                </a:r>
                <a:r>
                  <a:rPr lang="en-US" dirty="0">
                    <a:effectLst/>
                    <a:latin typeface="+mj-lt"/>
                  </a:rPr>
                  <a:t>) = max(0, 1 </a:t>
                </a:r>
                <a:r>
                  <a:rPr lang="en-US" dirty="0">
                    <a:effectLst/>
                    <a:latin typeface="+mj-lt"/>
                    <a:sym typeface="Symbol"/>
                  </a:rPr>
                  <a:t></a:t>
                </a:r>
                <a:r>
                  <a:rPr lang="en-US" dirty="0">
                    <a:effectLst/>
                    <a:latin typeface="+mj-lt"/>
                  </a:rPr>
                  <a:t> </a:t>
                </a:r>
                <a:r>
                  <a:rPr lang="en-US" i="1" dirty="0">
                    <a:effectLst/>
                    <a:latin typeface="+mj-lt"/>
                  </a:rPr>
                  <a:t>d</a:t>
                </a:r>
                <a:r>
                  <a:rPr lang="en-US" i="1" baseline="-25000" dirty="0">
                    <a:effectLst/>
                    <a:latin typeface="+mj-lt"/>
                  </a:rPr>
                  <a:t>s</a:t>
                </a:r>
                <a:r>
                  <a:rPr lang="en-US" dirty="0">
                    <a:effectLst/>
                    <a:latin typeface="+mj-lt"/>
                  </a:rPr>
                  <a:t>(</a:t>
                </a:r>
                <a:r>
                  <a:rPr lang="en-US" i="1" dirty="0">
                    <a:effectLst/>
                    <a:latin typeface="+mj-lt"/>
                  </a:rPr>
                  <a:t>x</a:t>
                </a:r>
                <a:r>
                  <a:rPr lang="en-US" dirty="0">
                    <a:effectLst/>
                    <a:latin typeface="+mj-lt"/>
                  </a:rPr>
                  <a:t>) </a:t>
                </a:r>
                <a:r>
                  <a:rPr lang="en-US" i="1" dirty="0">
                    <a:effectLst/>
                    <a:latin typeface="+mj-lt"/>
                  </a:rPr>
                  <a:t>f</a:t>
                </a:r>
                <a:r>
                  <a:rPr lang="en-US" baseline="-25000" dirty="0">
                    <a:effectLst/>
                    <a:latin typeface="+mj-lt"/>
                    <a:sym typeface="Symbol"/>
                  </a:rPr>
                  <a:t></a:t>
                </a:r>
                <a:r>
                  <a:rPr lang="en-US" dirty="0">
                    <a:effectLst/>
                    <a:latin typeface="+mj-lt"/>
                  </a:rPr>
                  <a:t>(</a:t>
                </a:r>
                <a:r>
                  <a:rPr lang="en-US" i="1" dirty="0">
                    <a:effectLst/>
                    <a:latin typeface="+mj-lt"/>
                  </a:rPr>
                  <a:t>x</a:t>
                </a:r>
                <a:r>
                  <a:rPr lang="en-US" dirty="0">
                    <a:effectLst/>
                    <a:latin typeface="+mj-lt"/>
                  </a:rPr>
                  <a:t>)</a:t>
                </a:r>
                <a:r>
                  <a:rPr lang="en-US" baseline="-25000" dirty="0">
                    <a:effectLst/>
                    <a:latin typeface="+mj-lt"/>
                  </a:rPr>
                  <a:t>1</a:t>
                </a:r>
                <a:r>
                  <a:rPr lang="en-US" dirty="0">
                    <a:effectLst/>
                    <a:latin typeface="+mj-lt"/>
                  </a:rPr>
                  <a:t> + </a:t>
                </a:r>
                <a:r>
                  <a:rPr lang="en-US" i="1" dirty="0">
                    <a:effectLst/>
                    <a:latin typeface="+mj-lt"/>
                  </a:rPr>
                  <a:t>d</a:t>
                </a:r>
                <a:r>
                  <a:rPr lang="en-US" i="1" baseline="-25000" dirty="0">
                    <a:effectLst/>
                    <a:latin typeface="+mj-lt"/>
                  </a:rPr>
                  <a:t>s</a:t>
                </a:r>
                <a:r>
                  <a:rPr lang="en-US" dirty="0">
                    <a:effectLst/>
                    <a:latin typeface="+mj-lt"/>
                  </a:rPr>
                  <a:t>(</a:t>
                </a:r>
                <a:r>
                  <a:rPr lang="en-US" i="1" dirty="0">
                    <a:effectLst/>
                    <a:latin typeface="+mj-lt"/>
                  </a:rPr>
                  <a:t>x</a:t>
                </a:r>
                <a:r>
                  <a:rPr lang="en-US" dirty="0">
                    <a:effectLst/>
                    <a:latin typeface="+mj-lt"/>
                  </a:rPr>
                  <a:t>) </a:t>
                </a:r>
                <a:r>
                  <a:rPr lang="en-US" i="1" dirty="0">
                    <a:effectLst/>
                    <a:latin typeface="+mj-lt"/>
                  </a:rPr>
                  <a:t>f</a:t>
                </a:r>
                <a:r>
                  <a:rPr lang="en-US" baseline="-25000" dirty="0">
                    <a:effectLst/>
                    <a:latin typeface="+mj-lt"/>
                    <a:sym typeface="Symbol"/>
                  </a:rPr>
                  <a:t></a:t>
                </a:r>
                <a:r>
                  <a:rPr lang="en-US" dirty="0">
                    <a:effectLst/>
                    <a:latin typeface="+mj-lt"/>
                  </a:rPr>
                  <a:t>(</a:t>
                </a:r>
                <a:r>
                  <a:rPr lang="en-US" i="1" dirty="0">
                    <a:effectLst/>
                    <a:latin typeface="+mj-lt"/>
                  </a:rPr>
                  <a:t>x</a:t>
                </a:r>
                <a:r>
                  <a:rPr lang="en-US" i="1" baseline="30000" dirty="0">
                    <a:effectLst/>
                    <a:latin typeface="+mj-lt"/>
                  </a:rPr>
                  <a:t>c</a:t>
                </a:r>
                <a:r>
                  <a:rPr lang="en-US" dirty="0">
                    <a:effectLst/>
                    <a:latin typeface="+mj-lt"/>
                  </a:rPr>
                  <a:t>)</a:t>
                </a:r>
                <a:r>
                  <a:rPr lang="en-US" baseline="-25000" dirty="0">
                    <a:effectLst/>
                    <a:latin typeface="+mj-lt"/>
                  </a:rPr>
                  <a:t>1</a:t>
                </a:r>
                <a:r>
                  <a:rPr lang="en-US" dirty="0">
                    <a:effectLst/>
                    <a:latin typeface="+mj-lt"/>
                  </a:rPr>
                  <a:t>)</a:t>
                </a:r>
              </a:p>
              <a:p>
                <a:pPr marL="0" indent="0">
                  <a:buNone/>
                </a:pPr>
                <a:r>
                  <a:rPr lang="en-US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Gradients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ctrlPr>
                                <a:rPr lang="en-US" i="1"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type m:val="noBar"/>
                                  <m:ctrlPr>
                                    <a:rPr lang="en-US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f>
                                    <m:fPr>
                                      <m:ctrlPr>
                                        <a:rPr lang="en-US" i="1">
                                          <a:effectLst/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i="1">
                                          <a:effectLst/>
                                          <a:latin typeface="Cambria Math"/>
                                        </a:rPr>
                                        <m:t>𝜕</m:t>
                                      </m:r>
                                      <m:r>
                                        <a:rPr lang="en-US" i="1">
                                          <a:effectLst/>
                                          <a:latin typeface="Cambria Math"/>
                                        </a:rPr>
                                        <m:t>ℒ</m:t>
                                      </m:r>
                                    </m:num>
                                    <m:den>
                                      <m:r>
                                        <a:rPr lang="en-US" i="1">
                                          <a:effectLst/>
                                          <a:latin typeface="Cambria Math"/>
                                        </a:rPr>
                                        <m:t>𝜕</m:t>
                                      </m:r>
                                      <m:sSub>
                                        <m:sSubPr>
                                          <m:ctrlPr>
                                            <a:rPr lang="en-US" i="1">
                                              <a:effectLst/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i="1">
                                              <a:effectLst/>
                                              <a:latin typeface="Cambria Math"/>
                                            </a:rPr>
                                            <m:t>𝑓</m:t>
                                          </m:r>
                                        </m:e>
                                        <m:sub>
                                          <m:r>
                                            <a:rPr lang="en-US" i="1">
                                              <a:effectLst/>
                                              <a:latin typeface="Cambria Math"/>
                                            </a:rPr>
                                            <m:t>𝜃</m:t>
                                          </m:r>
                                        </m:sub>
                                      </m:sSub>
                                      <m:r>
                                        <a:rPr lang="en-US" i="1">
                                          <a:effectLst/>
                                          <a:latin typeface="Cambria Math"/>
                                        </a:rPr>
                                        <m:t>(</m:t>
                                      </m:r>
                                      <m:r>
                                        <a:rPr lang="en-US" i="1">
                                          <a:effectLst/>
                                          <a:latin typeface="Cambria Math"/>
                                        </a:rPr>
                                        <m:t>𝑥</m:t>
                                      </m:r>
                                      <m:r>
                                        <a:rPr lang="en-US" i="1">
                                          <a:effectLst/>
                                          <a:latin typeface="Cambria Math"/>
                                        </a:rPr>
                                        <m:t>)</m:t>
                                      </m:r>
                                    </m:den>
                                  </m:f>
                                </m:num>
                                <m:den>
                                  <m:f>
                                    <m:fPr>
                                      <m:ctrlPr>
                                        <a:rPr lang="en-US" i="1">
                                          <a:effectLst/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i="1">
                                          <a:effectLst/>
                                          <a:latin typeface="Cambria Math"/>
                                        </a:rPr>
                                        <m:t>𝜕</m:t>
                                      </m:r>
                                      <m:r>
                                        <a:rPr lang="en-US" i="1">
                                          <a:effectLst/>
                                          <a:latin typeface="Cambria Math"/>
                                        </a:rPr>
                                        <m:t>ℒ</m:t>
                                      </m:r>
                                    </m:num>
                                    <m:den>
                                      <m:r>
                                        <a:rPr lang="en-US" i="1">
                                          <a:effectLst/>
                                          <a:latin typeface="Cambria Math"/>
                                        </a:rPr>
                                        <m:t>𝛿</m:t>
                                      </m:r>
                                      <m:sSub>
                                        <m:sSubPr>
                                          <m:ctrlPr>
                                            <a:rPr lang="en-US" i="1">
                                              <a:effectLst/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i="1">
                                              <a:effectLst/>
                                              <a:latin typeface="Cambria Math"/>
                                            </a:rPr>
                                            <m:t>𝑓</m:t>
                                          </m:r>
                                        </m:e>
                                        <m:sub>
                                          <m:r>
                                            <a:rPr lang="en-US" i="1">
                                              <a:effectLst/>
                                              <a:latin typeface="Cambria Math"/>
                                            </a:rPr>
                                            <m:t>𝜃</m:t>
                                          </m:r>
                                        </m:sub>
                                      </m:sSub>
                                      <m:r>
                                        <a:rPr lang="en-US" i="1">
                                          <a:effectLst/>
                                          <a:latin typeface="Cambria Math"/>
                                        </a:rPr>
                                        <m:t>(</m:t>
                                      </m:r>
                                      <m:sSup>
                                        <m:sSupPr>
                                          <m:ctrlPr>
                                            <a:rPr lang="en-US" i="1">
                                              <a:effectLst/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i="1">
                                              <a:effectLst/>
                                              <a:latin typeface="Cambria Math"/>
                                            </a:rPr>
                                            <m:t>𝑥</m:t>
                                          </m:r>
                                        </m:e>
                                        <m:sup>
                                          <m:r>
                                            <a:rPr lang="en-US" i="1">
                                              <a:effectLst/>
                                              <a:latin typeface="Cambria Math"/>
                                            </a:rPr>
                                            <m:t>𝑐</m:t>
                                          </m:r>
                                        </m:sup>
                                      </m:sSup>
                                      <m:r>
                                        <a:rPr lang="en-US" i="1">
                                          <a:effectLst/>
                                          <a:latin typeface="Cambria Math"/>
                                        </a:rPr>
                                        <m:t>)</m:t>
                                      </m:r>
                                    </m:den>
                                  </m:f>
                                </m:den>
                              </m:f>
                            </m:e>
                          </m:d>
                        </m:e>
                        <m:sub>
                          <m:r>
                            <a:rPr lang="en-US" i="1">
                              <a:effectLst/>
                              <a:latin typeface="Cambria Math"/>
                            </a:rPr>
                            <m:t>0</m:t>
                          </m:r>
                        </m:sub>
                      </m:sSub>
                      <m:r>
                        <a:rPr lang="en-US" i="1">
                          <a:effectLst/>
                          <a:latin typeface="Cambria Math"/>
                        </a:rPr>
                        <m:t>=</m:t>
                      </m:r>
                      <m:d>
                        <m:dPr>
                          <m:begChr m:val="{"/>
                          <m:endChr m:val=""/>
                          <m:ctrlPr>
                            <a:rPr lang="en-US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i="1"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d>
                                <m:dPr>
                                  <m:ctrlPr>
                                    <a:rPr lang="en-US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type m:val="noBar"/>
                                      <m:ctrlPr>
                                        <a:rPr lang="en-US" i="1">
                                          <a:effectLst/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i="1">
                                          <a:effectLst/>
                                          <a:latin typeface="Cambria Math"/>
                                        </a:rPr>
                                        <m:t>−1</m:t>
                                      </m:r>
                                    </m:num>
                                    <m:den>
                                      <m:r>
                                        <a:rPr lang="en-US" i="1">
                                          <a:effectLst/>
                                          <a:latin typeface="Cambria Math"/>
                                        </a:rPr>
                                        <m:t>1</m:t>
                                      </m:r>
                                    </m:den>
                                  </m:f>
                                </m:e>
                              </m:d>
                              <m:r>
                                <a:rPr lang="en-US" i="1">
                                  <a:effectLst/>
                                  <a:latin typeface="Cambria Math"/>
                                </a:rPr>
                                <m:t> </m:t>
                              </m:r>
                              <m:r>
                                <a:rPr lang="en-US" i="1">
                                  <a:effectLst/>
                                  <a:latin typeface="Cambria Math"/>
                                </a:rPr>
                                <m:t>𝑖𝑓</m:t>
                              </m:r>
                              <m:r>
                                <a:rPr lang="en-US" i="1">
                                  <a:effectLst/>
                                  <a:latin typeface="Cambria Math"/>
                                </a:rPr>
                                <m:t> </m:t>
                              </m:r>
                              <m:sSub>
                                <m:sSubPr>
                                  <m:ctrlPr>
                                    <a:rPr lang="en-US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effectLst/>
                                      <a:latin typeface="Cambria Math"/>
                                    </a:rPr>
                                    <m:t>ℒ</m:t>
                                  </m:r>
                                </m:e>
                                <m:sub>
                                  <m:r>
                                    <a:rPr lang="en-US" i="1">
                                      <a:effectLst/>
                                      <a:latin typeface="Cambria Math"/>
                                    </a:rPr>
                                    <m:t>𝐶𝑊</m:t>
                                  </m:r>
                                </m:sub>
                              </m:sSub>
                              <m:r>
                                <a:rPr lang="en-US" i="1">
                                  <a:effectLst/>
                                  <a:latin typeface="Cambria Math"/>
                                </a:rPr>
                                <m:t>(</m:t>
                              </m:r>
                              <m:r>
                                <a:rPr lang="en-US" i="1">
                                  <a:effectLst/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i="1">
                                  <a:effectLst/>
                                  <a:latin typeface="Cambria Math"/>
                                </a:rPr>
                                <m:t>, </m:t>
                              </m:r>
                              <m:sSup>
                                <m:sSupPr>
                                  <m:ctrlPr>
                                    <a:rPr lang="en-US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effectLst/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i="1">
                                      <a:effectLst/>
                                      <a:latin typeface="Cambria Math"/>
                                    </a:rPr>
                                    <m:t>𝑐</m:t>
                                  </m:r>
                                </m:sup>
                              </m:sSup>
                              <m:r>
                                <a:rPr lang="en-US" i="1">
                                  <a:effectLst/>
                                  <a:latin typeface="Cambria Math"/>
                                </a:rPr>
                                <m:t>)&gt;0</m:t>
                              </m:r>
                            </m:e>
                            <m:e>
                              <m:d>
                                <m:dPr>
                                  <m:ctrlPr>
                                    <a:rPr lang="en-US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type m:val="noBar"/>
                                      <m:ctrlPr>
                                        <a:rPr lang="en-US" i="1">
                                          <a:effectLst/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i="1">
                                          <a:effectLst/>
                                          <a:latin typeface="Cambria Math"/>
                                        </a:rPr>
                                        <m:t>0</m:t>
                                      </m:r>
                                    </m:num>
                                    <m:den>
                                      <m:r>
                                        <a:rPr lang="en-US" i="1">
                                          <a:effectLst/>
                                          <a:latin typeface="Cambria Math"/>
                                        </a:rPr>
                                        <m:t>0</m:t>
                                      </m:r>
                                    </m:den>
                                  </m:f>
                                </m:e>
                              </m:d>
                              <m:r>
                                <a:rPr lang="en-US" i="1">
                                  <a:effectLst/>
                                  <a:latin typeface="Cambria Math"/>
                                </a:rPr>
                                <m:t> </m:t>
                              </m:r>
                              <m:r>
                                <a:rPr lang="en-US" i="1">
                                  <a:effectLst/>
                                  <a:latin typeface="Cambria Math"/>
                                </a:rPr>
                                <m:t>𝑜𝑡h𝑒𝑟𝑤𝑖𝑠𝑒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en-US" dirty="0">
                  <a:latin typeface="+mj-lt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530531" y="1206138"/>
                <a:ext cx="7025640" cy="5249636"/>
              </a:xfrm>
              <a:blipFill>
                <a:blip r:embed="rId2"/>
                <a:stretch>
                  <a:fillRect l="-1388" t="-1045" r="-12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7CD0ADF1-F6BA-4193-A3C1-D389FDD1C32A}"/>
                  </a:ext>
                </a:extLst>
              </p:cNvPr>
              <p:cNvSpPr txBox="1"/>
              <p:nvPr/>
            </p:nvSpPr>
            <p:spPr>
              <a:xfrm>
                <a:off x="8843554" y="1319349"/>
                <a:ext cx="3030583" cy="3631763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US" sz="2000" i="1" dirty="0">
                    <a:latin typeface="+mj-lt"/>
                    <a:cs typeface="Calibri" panose="020F0502020204030204" pitchFamily="34" charset="0"/>
                  </a:rPr>
                  <a:t>x</a:t>
                </a:r>
                <a:r>
                  <a:rPr lang="en-US" sz="20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is a sentence and </a:t>
                </a:r>
                <a:r>
                  <a:rPr lang="en-US" sz="2000" i="1" dirty="0">
                    <a:latin typeface="+mj-lt"/>
                    <a:cs typeface="Calibri" panose="020F0502020204030204" pitchFamily="34" charset="0"/>
                  </a:rPr>
                  <a:t>x</a:t>
                </a:r>
                <a:r>
                  <a:rPr lang="en-US" sz="2000" i="1" baseline="30000" dirty="0">
                    <a:latin typeface="+mj-lt"/>
                    <a:cs typeface="Calibri" panose="020F0502020204030204" pitchFamily="34" charset="0"/>
                  </a:rPr>
                  <a:t>c</a:t>
                </a:r>
                <a:r>
                  <a:rPr lang="en-US" sz="20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is a corrupted sentence, obtained by replacing the center word with a random word</a:t>
                </a:r>
              </a:p>
              <a:p>
                <a:pPr>
                  <a:spcBef>
                    <a:spcPts val="1200"/>
                  </a:spcBef>
                </a:pPr>
                <a:r>
                  <a:rPr lang="en-US" sz="2000" i="1" dirty="0">
                    <a:latin typeface="+mj-lt"/>
                    <a:cs typeface="Calibri" panose="020F0502020204030204" pitchFamily="34" charset="0"/>
                  </a:rPr>
                  <a:t>f</a:t>
                </a:r>
                <a:r>
                  <a:rPr lang="en-US" sz="2000" dirty="0">
                    <a:latin typeface="+mj-lt"/>
                    <a:cs typeface="Calibri" panose="020F0502020204030204" pitchFamily="34" charset="0"/>
                  </a:rPr>
                  <a:t>(</a:t>
                </a:r>
                <a:r>
                  <a:rPr lang="en-US" sz="2000" i="1" dirty="0">
                    <a:latin typeface="+mj-lt"/>
                    <a:cs typeface="Calibri" panose="020F0502020204030204" pitchFamily="34" charset="0"/>
                  </a:rPr>
                  <a:t>x</a:t>
                </a:r>
                <a:r>
                  <a:rPr lang="en-US" sz="2000" dirty="0">
                    <a:latin typeface="+mj-lt"/>
                    <a:cs typeface="Calibri" panose="020F0502020204030204" pitchFamily="34" charset="0"/>
                  </a:rPr>
                  <a:t>) </a:t>
                </a:r>
                <a:r>
                  <a:rPr lang="en-US" sz="2000" dirty="0">
                    <a:latin typeface="+mj-lt"/>
                    <a:cs typeface="Calibri" panose="020F0502020204030204" pitchFamily="34" charset="0"/>
                    <a:sym typeface="Symbol" panose="05050102010706020507" pitchFamily="18" charset="2"/>
                  </a:rPr>
                  <a:t></a:t>
                </a:r>
                <a:r>
                  <a:rPr lang="en-US" sz="2000" dirty="0">
                    <a:latin typeface="+mj-lt"/>
                    <a:cs typeface="Calibri" panose="020F0502020204030204" pitchFamily="34" charset="0"/>
                  </a:rPr>
                  <a:t> {0, 1}</a:t>
                </a:r>
                <a:r>
                  <a:rPr lang="en-US" sz="2000" baseline="30000" dirty="0">
                    <a:latin typeface="+mj-lt"/>
                    <a:cs typeface="Calibri" panose="020F0502020204030204" pitchFamily="34" charset="0"/>
                  </a:rPr>
                  <a:t>2</a:t>
                </a:r>
              </a:p>
              <a:p>
                <a:r>
                  <a:rPr lang="en-US" sz="20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is the function computed by the network</a:t>
                </a:r>
              </a:p>
              <a:p>
                <a:endParaRPr lang="en-US" sz="20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𝑑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𝑠</m:t>
                          </m:r>
                        </m:sub>
                      </m:sSub>
                      <m:d>
                        <m:d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𝑥</m:t>
                          </m:r>
                        </m:e>
                      </m:d>
                      <m:r>
                        <a:rPr lang="en-US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m:t>∈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m:t>{1,−1}</m:t>
                      </m:r>
                    </m:oMath>
                  </m:oMathPara>
                </a14:m>
                <a:endParaRPr lang="en-US" sz="20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r>
                  <a:rPr lang="en-US" sz="20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represents the polarity of </a:t>
                </a:r>
                <a:r>
                  <a:rPr lang="en-US" sz="2000" i="1" dirty="0">
                    <a:latin typeface="+mj-lt"/>
                    <a:cs typeface="Calibri" panose="020F0502020204030204" pitchFamily="34" charset="0"/>
                  </a:rPr>
                  <a:t>x</a:t>
                </a: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7CD0ADF1-F6BA-4193-A3C1-D389FDD1C32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43554" y="1319349"/>
                <a:ext cx="3030583" cy="3631763"/>
              </a:xfrm>
              <a:prstGeom prst="rect">
                <a:avLst/>
              </a:prstGeom>
              <a:blipFill>
                <a:blip r:embed="rId3"/>
                <a:stretch>
                  <a:fillRect l="-2213" t="-1007" r="-2817" b="-20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6742598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8688" y="0"/>
            <a:ext cx="8469312" cy="734616"/>
          </a:xfrm>
        </p:spPr>
        <p:txBody>
          <a:bodyPr>
            <a:noAutofit/>
          </a:bodyPr>
          <a:lstStyle/>
          <a:p>
            <a:r>
              <a:rPr lang="en-US" dirty="0" err="1"/>
              <a:t>Semeval</a:t>
            </a:r>
            <a:r>
              <a:rPr lang="en-US" dirty="0"/>
              <a:t> 2015 Sentiment on Tweets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5595893"/>
              </p:ext>
            </p:extLst>
          </p:nvPr>
        </p:nvGraphicFramePr>
        <p:xfrm>
          <a:off x="2423592" y="1241919"/>
          <a:ext cx="7848872" cy="4506606"/>
        </p:xfrm>
        <a:graphic>
          <a:graphicData uri="http://schemas.openxmlformats.org/drawingml/2006/table">
            <a:tbl>
              <a:tblPr firstRow="1" bandRow="1">
                <a:tableStyleId>{5A111915-BE36-4E01-A7E5-04B1672EAD32}</a:tableStyleId>
              </a:tblPr>
              <a:tblGrid>
                <a:gridCol w="33843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202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442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93621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Team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Phrase</a:t>
                      </a:r>
                      <a:r>
                        <a:rPr lang="en-US" sz="2800" baseline="0" dirty="0"/>
                        <a:t> Level Polarity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Tweet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3621">
                <a:tc>
                  <a:txBody>
                    <a:bodyPr/>
                    <a:lstStyle/>
                    <a:p>
                      <a:r>
                        <a:rPr lang="en-US" sz="2800" b="1" dirty="0"/>
                        <a:t>Attardi</a:t>
                      </a:r>
                      <a:r>
                        <a:rPr lang="en-US" sz="2800" b="1" baseline="0" dirty="0"/>
                        <a:t> </a:t>
                      </a:r>
                      <a:r>
                        <a:rPr lang="en-US" sz="2800" b="1" dirty="0"/>
                        <a:t>(unofficial)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800" b="1" dirty="0"/>
                        <a:t>67.28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3621">
                <a:tc>
                  <a:txBody>
                    <a:bodyPr/>
                    <a:lstStyle/>
                    <a:p>
                      <a:r>
                        <a:rPr lang="en-US" sz="2800" b="1" dirty="0"/>
                        <a:t>UNITN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800" b="1" dirty="0"/>
                        <a:t>84.79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800" b="0" dirty="0"/>
                        <a:t>64.59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3621">
                <a:tc>
                  <a:txBody>
                    <a:bodyPr/>
                    <a:lstStyle/>
                    <a:p>
                      <a:r>
                        <a:rPr lang="en-US" sz="2800" dirty="0" err="1"/>
                        <a:t>KLUEless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800" dirty="0"/>
                        <a:t>84.51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61.20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93621">
                <a:tc>
                  <a:txBody>
                    <a:bodyPr/>
                    <a:lstStyle/>
                    <a:p>
                      <a:r>
                        <a:rPr lang="en-US" sz="2800" dirty="0"/>
                        <a:t>IOA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800" dirty="0"/>
                        <a:t>82.76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62.62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93621">
                <a:tc>
                  <a:txBody>
                    <a:bodyPr/>
                    <a:lstStyle/>
                    <a:p>
                      <a:r>
                        <a:rPr lang="en-US" sz="2800" dirty="0" err="1"/>
                        <a:t>WarwickDCS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800" dirty="0"/>
                        <a:t>82.46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57.62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93621">
                <a:tc>
                  <a:txBody>
                    <a:bodyPr/>
                    <a:lstStyle/>
                    <a:p>
                      <a:r>
                        <a:rPr lang="en-US" sz="2800" dirty="0" err="1"/>
                        <a:t>Webis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/>
                        <a:t>64.84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860283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SwissCheese</a:t>
            </a:r>
            <a:r>
              <a:rPr lang="en-US" dirty="0"/>
              <a:t> at </a:t>
            </a:r>
            <a:r>
              <a:rPr lang="en-US" dirty="0" err="1"/>
              <a:t>SemEval</a:t>
            </a:r>
            <a:r>
              <a:rPr lang="en-US" dirty="0"/>
              <a:t> 2016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9800" y="3766458"/>
            <a:ext cx="7772400" cy="276769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Three-phase procedure: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creation of word embeddings for initialization of the ﬁrst layer. Word2vec on an unlabeled corpus of 200M tweets.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distant supervised phase, where the network weights and word embeddings are trained to capture aspects related to sentiment. Emoticons used to infer the polarity of a balanced set of 90M tweets.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supervised phase, where the network is trained on the provided supervised training data. 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63546" y="995945"/>
            <a:ext cx="7718654" cy="27113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98485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Unsupervised Sentiment Classification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Unsupervised methods do not require labeled examples.</a:t>
            </a:r>
          </a:p>
          <a:p>
            <a:r>
              <a:rPr lang="en-US" dirty="0"/>
              <a:t>Knowledge about the task is usually added by using lexical resources and</a:t>
            </a:r>
          </a:p>
          <a:p>
            <a:r>
              <a:rPr lang="en-US" dirty="0"/>
              <a:t>hard-coded heuristics, e.g.:</a:t>
            </a:r>
          </a:p>
          <a:p>
            <a:pPr lvl="1"/>
            <a:r>
              <a:rPr lang="en-US" dirty="0"/>
              <a:t>Lexicons + patterns: VADER</a:t>
            </a:r>
          </a:p>
          <a:p>
            <a:pPr lvl="1"/>
            <a:r>
              <a:rPr lang="en-US" dirty="0"/>
              <a:t>Patterns + Simple language model: SO-PMI</a:t>
            </a:r>
          </a:p>
          <a:p>
            <a:r>
              <a:rPr lang="en-US" dirty="0"/>
              <a:t>Neural language models have been found that they learn to recognize</a:t>
            </a:r>
          </a:p>
          <a:p>
            <a:r>
              <a:rPr lang="en-US" dirty="0"/>
              <a:t>sentiment with no explicit knowledge about the task.</a:t>
            </a:r>
          </a:p>
        </p:txBody>
      </p:sp>
    </p:spTree>
    <p:extLst>
      <p:ext uri="{BB962C8B-B14F-4D97-AF65-F5344CB8AC3E}">
        <p14:creationId xmlns:p14="http://schemas.microsoft.com/office/powerpoint/2010/main" val="374814198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Ensemble of Classifiers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Ensemble of classiﬁers</a:t>
            </a:r>
          </a:p>
          <a:p>
            <a:pPr lvl="1"/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combining the outputs of two 2-layer CNNs having similar architectures but differing in the choice of certain parameters (such as the number of convolutional ﬁlters). </a:t>
            </a:r>
          </a:p>
          <a:p>
            <a:pPr lvl="1"/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networks were also initialized using different word embeddings and used slightly different training data for the distant supervised phase.</a:t>
            </a:r>
          </a:p>
          <a:p>
            <a:pPr lvl="1"/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total of </a:t>
            </a:r>
            <a:r>
              <a:rPr lang="en-US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 outputs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were combined</a:t>
            </a:r>
          </a:p>
        </p:txBody>
      </p:sp>
    </p:spTree>
    <p:extLst>
      <p:ext uri="{BB962C8B-B14F-4D97-AF65-F5344CB8AC3E}">
        <p14:creationId xmlns:p14="http://schemas.microsoft.com/office/powerpoint/2010/main" val="167374217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2830391"/>
              </p:ext>
            </p:extLst>
          </p:nvPr>
        </p:nvGraphicFramePr>
        <p:xfrm>
          <a:off x="1817650" y="1307613"/>
          <a:ext cx="9396019" cy="4066661"/>
        </p:xfrm>
        <a:graphic>
          <a:graphicData uri="http://schemas.openxmlformats.org/drawingml/2006/table">
            <a:tbl>
              <a:tblPr firstRow="1" firstCol="1" bandRow="1">
                <a:tableStyleId>{D7AC3CCA-C797-4891-BE02-D94E43425B78}</a:tableStyleId>
              </a:tblPr>
              <a:tblGrid>
                <a:gridCol w="18796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03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03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103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23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9842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8265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5631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02476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543878">
                <a:tc>
                  <a:txBody>
                    <a:bodyPr/>
                    <a:lstStyle/>
                    <a:p>
                      <a:pPr indent="146050" algn="l">
                        <a:lnSpc>
                          <a:spcPct val="102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195" marR="36195" marT="0" marB="0" anchor="ctr"/>
                </a:tc>
                <a:tc gridSpan="2">
                  <a:txBody>
                    <a:bodyPr/>
                    <a:lstStyle/>
                    <a:p>
                      <a:pPr marL="0" indent="0" algn="ctr">
                        <a:lnSpc>
                          <a:spcPct val="102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2013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195" marR="36195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indent="0" algn="ctr">
                        <a:lnSpc>
                          <a:spcPct val="102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2014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195" marR="36195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2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2015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195" marR="36195" marT="0" marB="0" anchor="ctr"/>
                </a:tc>
                <a:tc gridSpan="2">
                  <a:txBody>
                    <a:bodyPr/>
                    <a:lstStyle/>
                    <a:p>
                      <a:pPr marL="0" indent="0" algn="ctr">
                        <a:lnSpc>
                          <a:spcPct val="102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2016 Tweet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195" marR="36195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4153">
                <a:tc>
                  <a:txBody>
                    <a:bodyPr/>
                    <a:lstStyle/>
                    <a:p>
                      <a:pPr indent="146050" algn="l">
                        <a:lnSpc>
                          <a:spcPct val="102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2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Tweet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2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SMS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2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Tweet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2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Sarcasm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2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Live-Journal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2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Tweet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2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</a:rPr>
                        <a:t>Avg</a:t>
                      </a:r>
                      <a:r>
                        <a:rPr lang="en-US" sz="2000" dirty="0">
                          <a:effectLst/>
                        </a:rPr>
                        <a:t> F1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2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</a:rPr>
                        <a:t>Acc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195" marR="36195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8253">
                <a:tc>
                  <a:txBody>
                    <a:bodyPr/>
                    <a:lstStyle/>
                    <a:p>
                      <a:pPr indent="146050" algn="l">
                        <a:lnSpc>
                          <a:spcPct val="102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</a:rPr>
                        <a:t>SwissCheese</a:t>
                      </a:r>
                      <a:endParaRPr lang="en-US" sz="2000" dirty="0">
                        <a:effectLst/>
                      </a:endParaRPr>
                    </a:p>
                    <a:p>
                      <a:pPr indent="146050" algn="l">
                        <a:lnSpc>
                          <a:spcPct val="102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Combination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2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70.0</a:t>
                      </a:r>
                      <a:r>
                        <a:rPr lang="en-US" sz="2000" b="1" baseline="-25000" dirty="0">
                          <a:effectLst/>
                        </a:rPr>
                        <a:t>5</a:t>
                      </a:r>
                      <a:endParaRPr lang="en-US" sz="2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2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63.7</a:t>
                      </a:r>
                      <a:r>
                        <a:rPr lang="en-US" sz="2000" b="1" baseline="-25000" dirty="0">
                          <a:effectLst/>
                        </a:rPr>
                        <a:t>2</a:t>
                      </a:r>
                      <a:endParaRPr lang="en-US" sz="2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2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71.6</a:t>
                      </a:r>
                      <a:r>
                        <a:rPr lang="en-US" sz="2000" b="1" baseline="-25000" dirty="0">
                          <a:effectLst/>
                        </a:rPr>
                        <a:t>2</a:t>
                      </a:r>
                      <a:endParaRPr lang="en-US" sz="2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2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56.6</a:t>
                      </a:r>
                      <a:r>
                        <a:rPr lang="en-US" sz="2000" b="1" baseline="-25000" dirty="0">
                          <a:effectLst/>
                        </a:rPr>
                        <a:t>1</a:t>
                      </a:r>
                      <a:endParaRPr lang="en-US" sz="2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2000"/>
                        </a:lnSpc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</a:rPr>
                        <a:t>69.5</a:t>
                      </a:r>
                      <a:r>
                        <a:rPr lang="en-US" sz="2000" b="0" baseline="-25000" dirty="0">
                          <a:effectLst/>
                        </a:rPr>
                        <a:t>7</a:t>
                      </a:r>
                      <a:endParaRPr lang="en-US" sz="28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2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67.1</a:t>
                      </a:r>
                      <a:r>
                        <a:rPr lang="en-US" sz="2000" b="1" baseline="-25000" dirty="0">
                          <a:effectLst/>
                        </a:rPr>
                        <a:t>1</a:t>
                      </a:r>
                      <a:endParaRPr lang="en-US" sz="2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2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63.3</a:t>
                      </a:r>
                      <a:r>
                        <a:rPr lang="en-US" sz="2000" b="1" baseline="-25000" dirty="0">
                          <a:effectLst/>
                        </a:rPr>
                        <a:t>1</a:t>
                      </a:r>
                      <a:endParaRPr lang="en-US" sz="2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2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64.6</a:t>
                      </a:r>
                      <a:r>
                        <a:rPr lang="en-US" sz="2000" baseline="-25000" dirty="0">
                          <a:effectLst/>
                        </a:rPr>
                        <a:t>1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195" marR="36195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88253">
                <a:tc>
                  <a:txBody>
                    <a:bodyPr/>
                    <a:lstStyle/>
                    <a:p>
                      <a:pPr indent="146050" algn="l">
                        <a:lnSpc>
                          <a:spcPct val="102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SwissCheese</a:t>
                      </a:r>
                      <a:endParaRPr lang="en-US" sz="2000" dirty="0">
                        <a:effectLst/>
                        <a:latin typeface="+mn-lt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indent="146050" algn="l">
                        <a:lnSpc>
                          <a:spcPct val="102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single</a:t>
                      </a: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2000"/>
                        </a:lnSpc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67.00</a:t>
                      </a: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2000"/>
                        </a:lnSpc>
                        <a:spcAft>
                          <a:spcPts val="0"/>
                        </a:spcAft>
                      </a:pPr>
                      <a:endParaRPr lang="en-US" sz="2000" b="0" dirty="0">
                        <a:effectLst/>
                        <a:latin typeface="+mn-lt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2000"/>
                        </a:lnSpc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69.12</a:t>
                      </a: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2000"/>
                        </a:lnSpc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62.00</a:t>
                      </a: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2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71.32</a:t>
                      </a: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2000"/>
                        </a:lnSpc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61.01</a:t>
                      </a: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2000"/>
                        </a:lnSpc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57.19</a:t>
                      </a: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2000"/>
                        </a:lnSpc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+mn-lt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36195" marR="36195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88253">
                <a:tc>
                  <a:txBody>
                    <a:bodyPr/>
                    <a:lstStyle/>
                    <a:p>
                      <a:pPr indent="146050" algn="l">
                        <a:lnSpc>
                          <a:spcPct val="102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</a:rPr>
                        <a:t>UniPI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2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59.2</a:t>
                      </a:r>
                      <a:r>
                        <a:rPr lang="en-US" sz="2000" baseline="-25000" dirty="0">
                          <a:effectLst/>
                        </a:rPr>
                        <a:t>18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2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58.5</a:t>
                      </a:r>
                      <a:r>
                        <a:rPr lang="en-US" sz="2000" baseline="-25000" dirty="0">
                          <a:effectLst/>
                        </a:rPr>
                        <a:t>11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2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62.7</a:t>
                      </a:r>
                      <a:r>
                        <a:rPr lang="en-US" sz="2000" baseline="-25000" dirty="0">
                          <a:effectLst/>
                        </a:rPr>
                        <a:t>18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2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38.1</a:t>
                      </a:r>
                      <a:r>
                        <a:rPr lang="en-US" sz="2000" baseline="-25000" dirty="0">
                          <a:effectLst/>
                        </a:rPr>
                        <a:t>25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2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65.4</a:t>
                      </a:r>
                      <a:r>
                        <a:rPr lang="en-US" sz="2000" baseline="-25000" dirty="0">
                          <a:effectLst/>
                        </a:rPr>
                        <a:t>12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2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58.6</a:t>
                      </a:r>
                      <a:r>
                        <a:rPr lang="en-US" sz="2000" baseline="-25000" dirty="0">
                          <a:effectLst/>
                        </a:rPr>
                        <a:t>19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2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57.1</a:t>
                      </a:r>
                      <a:r>
                        <a:rPr lang="en-US" sz="2000" baseline="-25000" dirty="0">
                          <a:effectLst/>
                        </a:rPr>
                        <a:t>18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2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63.9</a:t>
                      </a:r>
                      <a:r>
                        <a:rPr lang="en-US" sz="2000" baseline="-25000" dirty="0">
                          <a:effectLst/>
                        </a:rPr>
                        <a:t>3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195" marR="36195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3878">
                <a:tc>
                  <a:txBody>
                    <a:bodyPr/>
                    <a:lstStyle/>
                    <a:p>
                      <a:pPr indent="146050" algn="l">
                        <a:lnSpc>
                          <a:spcPct val="102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</a:rPr>
                        <a:t>UniPI</a:t>
                      </a:r>
                      <a:r>
                        <a:rPr lang="en-US" sz="2000" dirty="0">
                          <a:effectLst/>
                        </a:rPr>
                        <a:t> SWE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2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64.2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2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60.6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2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68.4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2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48.1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2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66.8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2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63.5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2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59.2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2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65.2</a:t>
                      </a:r>
                      <a:endParaRPr lang="en-US" sz="2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195" marR="36195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683002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Breakdown over all test sets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6898560"/>
              </p:ext>
            </p:extLst>
          </p:nvPr>
        </p:nvGraphicFramePr>
        <p:xfrm>
          <a:off x="1884556" y="1259104"/>
          <a:ext cx="4396500" cy="2202546"/>
        </p:xfrm>
        <a:graphic>
          <a:graphicData uri="http://schemas.openxmlformats.org/drawingml/2006/table">
            <a:tbl>
              <a:tblPr firstRow="1" firstCol="1" bandRow="1">
                <a:tableStyleId>{D7AC3CCA-C797-4891-BE02-D94E43425B78}</a:tableStyleId>
              </a:tblPr>
              <a:tblGrid>
                <a:gridCol w="16420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785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9502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087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67091">
                <a:tc>
                  <a:txBody>
                    <a:bodyPr/>
                    <a:lstStyle/>
                    <a:p>
                      <a:pPr indent="146050" algn="just">
                        <a:lnSpc>
                          <a:spcPct val="102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</a:rPr>
                        <a:t>SwissCheese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2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Prec.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2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Rec.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2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F1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7091">
                <a:tc>
                  <a:txBody>
                    <a:bodyPr/>
                    <a:lstStyle/>
                    <a:p>
                      <a:pPr indent="146050" algn="just">
                        <a:lnSpc>
                          <a:spcPct val="102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positive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2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67.48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2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74.14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2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70.66</a:t>
                      </a:r>
                      <a:endParaRPr lang="en-US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7091">
                <a:tc>
                  <a:txBody>
                    <a:bodyPr/>
                    <a:lstStyle/>
                    <a:p>
                      <a:pPr indent="146050" algn="just">
                        <a:lnSpc>
                          <a:spcPct val="102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negative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2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53.26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2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67.86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2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</a:rPr>
                        <a:t>59.68</a:t>
                      </a:r>
                      <a:endParaRPr lang="en-US" sz="2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7091">
                <a:tc>
                  <a:txBody>
                    <a:bodyPr/>
                    <a:lstStyle/>
                    <a:p>
                      <a:pPr indent="146050" algn="just">
                        <a:lnSpc>
                          <a:spcPct val="102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neutral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2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71.47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2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59.51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2000"/>
                        </a:lnSpc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</a:rPr>
                        <a:t>64.94</a:t>
                      </a:r>
                      <a:endParaRPr lang="en-US" sz="20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7091">
                <a:tc>
                  <a:txBody>
                    <a:bodyPr/>
                    <a:lstStyle/>
                    <a:p>
                      <a:pPr indent="146050" algn="just">
                        <a:lnSpc>
                          <a:spcPct val="102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Avg F1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2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2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2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65.17</a:t>
                      </a:r>
                      <a:endParaRPr lang="en-US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7091">
                <a:tc>
                  <a:txBody>
                    <a:bodyPr/>
                    <a:lstStyle/>
                    <a:p>
                      <a:pPr indent="146050" algn="just">
                        <a:lnSpc>
                          <a:spcPct val="102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Accuracy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2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2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2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64.62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519281"/>
              </p:ext>
            </p:extLst>
          </p:nvPr>
        </p:nvGraphicFramePr>
        <p:xfrm>
          <a:off x="6389914" y="1259104"/>
          <a:ext cx="4180114" cy="2202546"/>
        </p:xfrm>
        <a:graphic>
          <a:graphicData uri="http://schemas.openxmlformats.org/drawingml/2006/table">
            <a:tbl>
              <a:tblPr firstRow="1" firstCol="1" bandRow="1">
                <a:tableStyleId>{D7AC3CCA-C797-4891-BE02-D94E43425B78}</a:tableStyleId>
              </a:tblPr>
              <a:tblGrid>
                <a:gridCol w="12083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817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947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9526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67091">
                <a:tc>
                  <a:txBody>
                    <a:bodyPr/>
                    <a:lstStyle/>
                    <a:p>
                      <a:pPr indent="146050" algn="just">
                        <a:lnSpc>
                          <a:spcPct val="102000"/>
                        </a:lnSpc>
                        <a:spcAft>
                          <a:spcPts val="0"/>
                        </a:spcAft>
                      </a:pPr>
                      <a:r>
                        <a:rPr lang="en-US" sz="1600" u="none" dirty="0" err="1">
                          <a:effectLst/>
                        </a:rPr>
                        <a:t>UniPI</a:t>
                      </a:r>
                      <a:r>
                        <a:rPr lang="en-US" sz="1600" u="none" dirty="0">
                          <a:effectLst/>
                        </a:rPr>
                        <a:t> 3</a:t>
                      </a:r>
                      <a:endParaRPr lang="en-US" sz="2000" u="none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2000"/>
                        </a:lnSpc>
                        <a:spcAft>
                          <a:spcPts val="0"/>
                        </a:spcAft>
                      </a:pPr>
                      <a:r>
                        <a:rPr lang="en-US" sz="1600" u="none" dirty="0">
                          <a:effectLst/>
                        </a:rPr>
                        <a:t>Prec.</a:t>
                      </a:r>
                      <a:endParaRPr lang="en-US" sz="2000" u="none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2000"/>
                        </a:lnSpc>
                        <a:spcAft>
                          <a:spcPts val="0"/>
                        </a:spcAft>
                      </a:pPr>
                      <a:r>
                        <a:rPr lang="en-US" sz="1600" u="none">
                          <a:effectLst/>
                        </a:rPr>
                        <a:t>Rec.</a:t>
                      </a:r>
                      <a:endParaRPr lang="en-US" sz="2000" u="none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2000"/>
                        </a:lnSpc>
                        <a:spcAft>
                          <a:spcPts val="0"/>
                        </a:spcAft>
                      </a:pPr>
                      <a:r>
                        <a:rPr lang="en-US" sz="1600" u="none">
                          <a:effectLst/>
                        </a:rPr>
                        <a:t>F1</a:t>
                      </a:r>
                      <a:endParaRPr lang="en-US" sz="2000" u="none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7091">
                <a:tc>
                  <a:txBody>
                    <a:bodyPr/>
                    <a:lstStyle/>
                    <a:p>
                      <a:pPr indent="146050" algn="just">
                        <a:lnSpc>
                          <a:spcPct val="102000"/>
                        </a:lnSpc>
                        <a:spcAft>
                          <a:spcPts val="0"/>
                        </a:spcAft>
                      </a:pPr>
                      <a:r>
                        <a:rPr lang="en-US" sz="1600" u="none">
                          <a:effectLst/>
                        </a:rPr>
                        <a:t>positive</a:t>
                      </a:r>
                      <a:endParaRPr lang="en-US" sz="2000" u="none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2000"/>
                        </a:lnSpc>
                        <a:spcAft>
                          <a:spcPts val="0"/>
                        </a:spcAft>
                      </a:pPr>
                      <a:r>
                        <a:rPr lang="en-US" sz="1600" u="none" dirty="0">
                          <a:effectLst/>
                        </a:rPr>
                        <a:t>70.88</a:t>
                      </a:r>
                      <a:endParaRPr lang="en-US" sz="2000" u="none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2000"/>
                        </a:lnSpc>
                        <a:spcAft>
                          <a:spcPts val="0"/>
                        </a:spcAft>
                      </a:pPr>
                      <a:r>
                        <a:rPr lang="en-US" sz="1600" u="none">
                          <a:effectLst/>
                        </a:rPr>
                        <a:t>65.35</a:t>
                      </a:r>
                      <a:endParaRPr lang="en-US" sz="2000" u="none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2000"/>
                        </a:lnSpc>
                        <a:spcAft>
                          <a:spcPts val="0"/>
                        </a:spcAft>
                      </a:pPr>
                      <a:r>
                        <a:rPr lang="en-US" sz="1600" u="none">
                          <a:effectLst/>
                        </a:rPr>
                        <a:t>68.00</a:t>
                      </a:r>
                      <a:endParaRPr lang="en-US" sz="2000" u="none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7091">
                <a:tc>
                  <a:txBody>
                    <a:bodyPr/>
                    <a:lstStyle/>
                    <a:p>
                      <a:pPr indent="146050" algn="just">
                        <a:lnSpc>
                          <a:spcPct val="102000"/>
                        </a:lnSpc>
                        <a:spcAft>
                          <a:spcPts val="0"/>
                        </a:spcAft>
                      </a:pPr>
                      <a:r>
                        <a:rPr lang="en-US" sz="1600" u="none">
                          <a:effectLst/>
                        </a:rPr>
                        <a:t>negative</a:t>
                      </a:r>
                      <a:endParaRPr lang="en-US" sz="2000" u="none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2000"/>
                        </a:lnSpc>
                        <a:spcAft>
                          <a:spcPts val="0"/>
                        </a:spcAft>
                      </a:pPr>
                      <a:r>
                        <a:rPr lang="en-US" sz="1600" u="none" dirty="0">
                          <a:effectLst/>
                        </a:rPr>
                        <a:t>50.29</a:t>
                      </a:r>
                      <a:endParaRPr lang="en-US" sz="2000" u="none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2000"/>
                        </a:lnSpc>
                        <a:spcAft>
                          <a:spcPts val="0"/>
                        </a:spcAft>
                      </a:pPr>
                      <a:r>
                        <a:rPr lang="en-US" sz="1600" u="none">
                          <a:effectLst/>
                        </a:rPr>
                        <a:t>58.93</a:t>
                      </a:r>
                      <a:endParaRPr lang="en-US" sz="2000" u="none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2000"/>
                        </a:lnSpc>
                        <a:spcAft>
                          <a:spcPts val="0"/>
                        </a:spcAft>
                      </a:pPr>
                      <a:r>
                        <a:rPr lang="en-US" sz="1600" u="none" dirty="0">
                          <a:effectLst/>
                        </a:rPr>
                        <a:t>54.27</a:t>
                      </a:r>
                      <a:endParaRPr lang="en-US" sz="2000" u="none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7091">
                <a:tc>
                  <a:txBody>
                    <a:bodyPr/>
                    <a:lstStyle/>
                    <a:p>
                      <a:pPr indent="146050" algn="just">
                        <a:lnSpc>
                          <a:spcPct val="102000"/>
                        </a:lnSpc>
                        <a:spcAft>
                          <a:spcPts val="0"/>
                        </a:spcAft>
                      </a:pPr>
                      <a:r>
                        <a:rPr lang="en-US" sz="1600" u="none">
                          <a:effectLst/>
                        </a:rPr>
                        <a:t>neutral</a:t>
                      </a:r>
                      <a:endParaRPr lang="en-US" sz="2000" u="none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2000"/>
                        </a:lnSpc>
                        <a:spcAft>
                          <a:spcPts val="0"/>
                        </a:spcAft>
                      </a:pPr>
                      <a:r>
                        <a:rPr lang="en-US" sz="1600" u="none">
                          <a:effectLst/>
                        </a:rPr>
                        <a:t>68.02</a:t>
                      </a:r>
                      <a:endParaRPr lang="en-US" sz="2000" u="none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2000"/>
                        </a:lnSpc>
                        <a:spcAft>
                          <a:spcPts val="0"/>
                        </a:spcAft>
                      </a:pPr>
                      <a:r>
                        <a:rPr lang="en-US" sz="1600" u="none">
                          <a:effectLst/>
                        </a:rPr>
                        <a:t>68.12</a:t>
                      </a:r>
                      <a:endParaRPr lang="en-US" sz="2000" u="none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2000"/>
                        </a:lnSpc>
                        <a:spcAft>
                          <a:spcPts val="0"/>
                        </a:spcAft>
                      </a:pPr>
                      <a:r>
                        <a:rPr lang="en-US" sz="1600" b="1" u="none" dirty="0">
                          <a:effectLst/>
                        </a:rPr>
                        <a:t>68.07</a:t>
                      </a:r>
                      <a:endParaRPr lang="en-US" sz="2000" b="1" u="none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7091">
                <a:tc>
                  <a:txBody>
                    <a:bodyPr/>
                    <a:lstStyle/>
                    <a:p>
                      <a:pPr indent="146050" algn="just">
                        <a:lnSpc>
                          <a:spcPct val="102000"/>
                        </a:lnSpc>
                        <a:spcAft>
                          <a:spcPts val="0"/>
                        </a:spcAft>
                      </a:pPr>
                      <a:r>
                        <a:rPr lang="en-US" sz="1600" u="none">
                          <a:effectLst/>
                        </a:rPr>
                        <a:t>Avg F1</a:t>
                      </a:r>
                      <a:endParaRPr lang="en-US" sz="2000" u="none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2000"/>
                        </a:lnSpc>
                        <a:spcAft>
                          <a:spcPts val="0"/>
                        </a:spcAft>
                      </a:pPr>
                      <a:r>
                        <a:rPr lang="en-US" sz="1600" u="none">
                          <a:effectLst/>
                        </a:rPr>
                        <a:t> </a:t>
                      </a:r>
                      <a:endParaRPr lang="en-US" sz="2000" u="none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2000"/>
                        </a:lnSpc>
                        <a:spcAft>
                          <a:spcPts val="0"/>
                        </a:spcAft>
                      </a:pPr>
                      <a:r>
                        <a:rPr lang="en-US" sz="1600" u="none">
                          <a:effectLst/>
                        </a:rPr>
                        <a:t> </a:t>
                      </a:r>
                      <a:endParaRPr lang="en-US" sz="2000" u="none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2000"/>
                        </a:lnSpc>
                        <a:spcAft>
                          <a:spcPts val="0"/>
                        </a:spcAft>
                      </a:pPr>
                      <a:r>
                        <a:rPr lang="en-US" sz="1600" u="none">
                          <a:effectLst/>
                        </a:rPr>
                        <a:t>61.14</a:t>
                      </a:r>
                      <a:endParaRPr lang="en-US" sz="2000" u="none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7091">
                <a:tc>
                  <a:txBody>
                    <a:bodyPr/>
                    <a:lstStyle/>
                    <a:p>
                      <a:pPr indent="146050" algn="just">
                        <a:lnSpc>
                          <a:spcPct val="102000"/>
                        </a:lnSpc>
                        <a:spcAft>
                          <a:spcPts val="0"/>
                        </a:spcAft>
                      </a:pPr>
                      <a:r>
                        <a:rPr lang="en-US" sz="1600" u="none" dirty="0">
                          <a:effectLst/>
                        </a:rPr>
                        <a:t>Accuracy</a:t>
                      </a:r>
                      <a:endParaRPr lang="en-US" sz="2000" u="none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2000"/>
                        </a:lnSpc>
                        <a:spcAft>
                          <a:spcPts val="0"/>
                        </a:spcAft>
                      </a:pPr>
                      <a:r>
                        <a:rPr lang="en-US" sz="1600" u="none" dirty="0">
                          <a:effectLst/>
                        </a:rPr>
                        <a:t> </a:t>
                      </a:r>
                      <a:endParaRPr lang="en-US" sz="2000" u="none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2000"/>
                        </a:lnSpc>
                        <a:spcAft>
                          <a:spcPts val="0"/>
                        </a:spcAft>
                      </a:pPr>
                      <a:r>
                        <a:rPr lang="en-US" sz="1600" u="none" dirty="0">
                          <a:effectLst/>
                        </a:rPr>
                        <a:t> </a:t>
                      </a:r>
                      <a:endParaRPr lang="en-US" sz="2000" u="none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2000"/>
                        </a:lnSpc>
                        <a:spcAft>
                          <a:spcPts val="0"/>
                        </a:spcAft>
                      </a:pPr>
                      <a:r>
                        <a:rPr lang="en-US" sz="1600" b="1" u="none" dirty="0">
                          <a:effectLst/>
                        </a:rPr>
                        <a:t>65.64</a:t>
                      </a:r>
                      <a:endParaRPr lang="en-US" sz="2000" b="1" u="none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9124118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Sentiment Classification from a single neuron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400" y="1239920"/>
            <a:ext cx="6239691" cy="5294235"/>
          </a:xfrm>
        </p:spPr>
        <p:txBody>
          <a:bodyPr>
            <a:normAutofit/>
          </a:bodyPr>
          <a:lstStyle/>
          <a:p>
            <a:r>
              <a:rPr lang="en-US" dirty="0"/>
              <a:t>A char-level LSTM with 4096 units has been trained on </a:t>
            </a:r>
            <a:r>
              <a:rPr lang="en-US" b="1" dirty="0">
                <a:solidFill>
                  <a:srgbClr val="C00000"/>
                </a:solidFill>
              </a:rPr>
              <a:t>82 millions </a:t>
            </a:r>
            <a:r>
              <a:rPr lang="en-US" dirty="0">
                <a:solidFill>
                  <a:srgbClr val="C00000"/>
                </a:solidFill>
              </a:rPr>
              <a:t>reviews</a:t>
            </a:r>
            <a:r>
              <a:rPr lang="en-US" dirty="0"/>
              <a:t> from Amazon.</a:t>
            </a:r>
          </a:p>
          <a:p>
            <a:r>
              <a:rPr lang="en-US" dirty="0"/>
              <a:t>The model is trained only to predict the next character in the text</a:t>
            </a:r>
          </a:p>
          <a:p>
            <a:r>
              <a:rPr lang="en-US" dirty="0"/>
              <a:t>After training </a:t>
            </a:r>
            <a:r>
              <a:rPr lang="en-US" b="1" dirty="0">
                <a:solidFill>
                  <a:srgbClr val="C00000"/>
                </a:solidFill>
              </a:rPr>
              <a:t>one of the units had a very high correlation with sentiment</a:t>
            </a:r>
            <a:r>
              <a:rPr lang="en-US" dirty="0"/>
              <a:t>, resulting in state-of-the-art accuracy when used as a classifier.</a:t>
            </a:r>
          </a:p>
          <a:p>
            <a:r>
              <a:rPr lang="en-US" dirty="0"/>
              <a:t>The model can be used to </a:t>
            </a:r>
            <a:r>
              <a:rPr lang="en-US" dirty="0">
                <a:solidFill>
                  <a:srgbClr val="C00000"/>
                </a:solidFill>
              </a:rPr>
              <a:t>generate text</a:t>
            </a:r>
            <a:r>
              <a:rPr lang="en-US" dirty="0"/>
              <a:t>.</a:t>
            </a:r>
          </a:p>
          <a:p>
            <a:r>
              <a:rPr lang="en-US" dirty="0"/>
              <a:t>By setting the value of the sentiment unit, one can </a:t>
            </a:r>
            <a:r>
              <a:rPr lang="en-US" b="1" dirty="0">
                <a:solidFill>
                  <a:srgbClr val="C00000"/>
                </a:solidFill>
              </a:rPr>
              <a:t>control the sentiment of the resulting text</a:t>
            </a:r>
            <a:r>
              <a:rPr lang="en-US" dirty="0"/>
              <a:t>.</a:t>
            </a:r>
          </a:p>
        </p:txBody>
      </p:sp>
      <p:sp>
        <p:nvSpPr>
          <p:cNvPr id="5" name="Rectangle 4"/>
          <p:cNvSpPr/>
          <p:nvPr/>
        </p:nvSpPr>
        <p:spPr>
          <a:xfrm>
            <a:off x="7916091" y="5264332"/>
            <a:ext cx="3962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hlinkClick r:id="rId2"/>
              </a:rPr>
              <a:t>Blog post</a:t>
            </a:r>
            <a:r>
              <a:rPr lang="en-US" dirty="0"/>
              <a:t> - Radford et al. Learning to Generate Reviews and Discovering Sentiment. </a:t>
            </a:r>
            <a:r>
              <a:rPr lang="en-US" dirty="0" err="1">
                <a:hlinkClick r:id="rId3"/>
              </a:rPr>
              <a:t>Arxiv</a:t>
            </a:r>
            <a:r>
              <a:rPr lang="en-US" dirty="0">
                <a:hlinkClick r:id="rId3"/>
              </a:rPr>
              <a:t> 1704.01444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16241" y="2053272"/>
            <a:ext cx="3694610" cy="2751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94165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Supervised/unsupervised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Supervised learning </a:t>
            </a:r>
            <a:r>
              <a:rPr lang="en-US" dirty="0"/>
              <a:t>methods are the most commonly used one, yet also</a:t>
            </a:r>
          </a:p>
          <a:p>
            <a:r>
              <a:rPr lang="en-US" dirty="0"/>
              <a:t>some </a:t>
            </a:r>
            <a:r>
              <a:rPr lang="en-US" b="1" dirty="0"/>
              <a:t>unsupervised </a:t>
            </a:r>
            <a:r>
              <a:rPr lang="en-US" dirty="0"/>
              <a:t>methods have been successfully.</a:t>
            </a:r>
          </a:p>
          <a:p>
            <a:r>
              <a:rPr lang="en-US" dirty="0"/>
              <a:t>Unsupervised methods rely on the shared and recurrent characteristics of the</a:t>
            </a:r>
          </a:p>
          <a:p>
            <a:r>
              <a:rPr lang="en-US" dirty="0"/>
              <a:t>sentiment dimension across topics to perform classification by means of</a:t>
            </a:r>
          </a:p>
          <a:p>
            <a:r>
              <a:rPr lang="en-US" dirty="0"/>
              <a:t>hand-made heuristics and simple language models.</a:t>
            </a:r>
          </a:p>
          <a:p>
            <a:r>
              <a:rPr lang="en-US" dirty="0"/>
              <a:t>Supervised methods rely on a </a:t>
            </a:r>
            <a:r>
              <a:rPr lang="en-US" b="1" dirty="0"/>
              <a:t>training set </a:t>
            </a:r>
            <a:r>
              <a:rPr lang="en-US" dirty="0"/>
              <a:t>of labeled examples that describe</a:t>
            </a:r>
          </a:p>
          <a:p>
            <a:r>
              <a:rPr lang="en-US" dirty="0"/>
              <a:t>the correct classification label to be assigned to a number of documents.</a:t>
            </a:r>
          </a:p>
          <a:p>
            <a:r>
              <a:rPr lang="en-US" dirty="0"/>
              <a:t>A learning algorithm then exploits the examples to model a general</a:t>
            </a:r>
          </a:p>
          <a:p>
            <a:r>
              <a:rPr lang="en-US" dirty="0"/>
              <a:t>classification function.</a:t>
            </a:r>
          </a:p>
        </p:txBody>
      </p:sp>
    </p:spTree>
    <p:extLst>
      <p:ext uri="{BB962C8B-B14F-4D97-AF65-F5344CB8AC3E}">
        <p14:creationId xmlns:p14="http://schemas.microsoft.com/office/powerpoint/2010/main" val="32906694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401" y="961345"/>
            <a:ext cx="6095999" cy="5572806"/>
          </a:xfrm>
        </p:spPr>
        <p:txBody>
          <a:bodyPr>
            <a:normAutofit/>
          </a:bodyPr>
          <a:lstStyle/>
          <a:p>
            <a:r>
              <a:rPr lang="en-US" dirty="0"/>
              <a:t>VADER (Valence Aware Dictionary for </a:t>
            </a:r>
            <a:r>
              <a:rPr lang="en-US" dirty="0" err="1"/>
              <a:t>sEntiment</a:t>
            </a:r>
            <a:r>
              <a:rPr lang="en-US" dirty="0"/>
              <a:t> Reasoning) uses a curated lexicon derived from well known sentiment lexicons that assigns a positivity/negativity score to 7k+ words/emoticons.</a:t>
            </a:r>
          </a:p>
          <a:p>
            <a:r>
              <a:rPr lang="en-US" dirty="0"/>
              <a:t>It also uses a number of hand-written pattern matching rules (e.g., negation, intensifiers) to modify the contribution of the original word scores to the overall sentiment of text.</a:t>
            </a:r>
          </a:p>
          <a:p>
            <a:r>
              <a:rPr lang="en-US" dirty="0" err="1"/>
              <a:t>Hutto</a:t>
            </a:r>
            <a:r>
              <a:rPr lang="en-US" dirty="0"/>
              <a:t> and Gilbert. VADER: A Parsimonious Rule-based Model for Sentiment Analysis of Social Media Text. ICWSM 2014.</a:t>
            </a:r>
          </a:p>
          <a:p>
            <a:r>
              <a:rPr lang="en-US" dirty="0"/>
              <a:t>VADER is integrated into NLTK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73044" y="1076326"/>
            <a:ext cx="2800350" cy="5457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77770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classification pipeline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The elements of a classification pipeline are: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Tokenization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Feature extraction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Feature selection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Weighting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Learning</a:t>
            </a:r>
          </a:p>
          <a:p>
            <a:r>
              <a:rPr lang="en-US" dirty="0"/>
              <a:t>Steps from 1 to 4 define the feature space and how text is converted into vectors.</a:t>
            </a:r>
          </a:p>
          <a:p>
            <a:r>
              <a:rPr lang="en-US" dirty="0"/>
              <a:t>Step 5 creates the classification model.</a:t>
            </a:r>
          </a:p>
        </p:txBody>
      </p:sp>
    </p:spTree>
    <p:extLst>
      <p:ext uri="{BB962C8B-B14F-4D97-AF65-F5344CB8AC3E}">
        <p14:creationId xmlns:p14="http://schemas.microsoft.com/office/powerpoint/2010/main" val="42008233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Scikit</a:t>
            </a:r>
            <a:r>
              <a:rPr lang="en-US" dirty="0"/>
              <a:t>-learn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dirty="0" err="1"/>
              <a:t>scikit</a:t>
            </a:r>
            <a:r>
              <a:rPr lang="en-US" dirty="0"/>
              <a:t>-learn library defines a rich number of data processing and machine learning algorithms.</a:t>
            </a:r>
          </a:p>
          <a:p>
            <a:r>
              <a:rPr lang="en-US" dirty="0"/>
              <a:t>Most modules in </a:t>
            </a:r>
            <a:r>
              <a:rPr lang="en-US" dirty="0" err="1"/>
              <a:t>scikit</a:t>
            </a:r>
            <a:r>
              <a:rPr lang="en-US" dirty="0"/>
              <a:t> implement a 'fit-transform' interface:</a:t>
            </a:r>
          </a:p>
          <a:p>
            <a:pPr lvl="1"/>
            <a:r>
              <a:rPr lang="en-US" dirty="0"/>
              <a:t>fit method learns the parameter of the module from input data</a:t>
            </a:r>
          </a:p>
          <a:p>
            <a:pPr lvl="1"/>
            <a:r>
              <a:rPr lang="en-US" dirty="0"/>
              <a:t>transform method apply the method implemented by the module to the data</a:t>
            </a:r>
          </a:p>
          <a:p>
            <a:pPr lvl="1"/>
            <a:r>
              <a:rPr lang="en-US" dirty="0" err="1"/>
              <a:t>fit_transform</a:t>
            </a:r>
            <a:r>
              <a:rPr lang="en-US" dirty="0"/>
              <a:t> does both actions in sequence and is useful to connect modules in a pipeline.</a:t>
            </a:r>
          </a:p>
        </p:txBody>
      </p:sp>
    </p:spTree>
    <p:extLst>
      <p:ext uri="{BB962C8B-B14F-4D97-AF65-F5344CB8AC3E}">
        <p14:creationId xmlns:p14="http://schemas.microsoft.com/office/powerpoint/2010/main" val="30022708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>
            <a:extLst>
              <a:ext uri="{FF2B5EF4-FFF2-40B4-BE49-F238E27FC236}">
                <a16:creationId xmlns:a16="http://schemas.microsoft.com/office/drawing/2014/main" id="{5F14A55C-4D6F-4A02-8C90-BC7037FC90E8}"/>
              </a:ext>
            </a:extLst>
          </p:cNvPr>
          <p:cNvSpPr>
            <a:spLocks noGrp="1"/>
          </p:cNvSpPr>
          <p:nvPr>
            <p:ph type="ctrTitle" sz="quarter"/>
          </p:nvPr>
        </p:nvSpPr>
        <p:spPr>
          <a:xfrm>
            <a:off x="2963652" y="1448780"/>
            <a:ext cx="7704856" cy="17526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5400" dirty="0"/>
              <a:t>Sentiment Analysis on Tweets</a:t>
            </a:r>
            <a:endParaRPr lang="en-US" altLang="en-US" dirty="0"/>
          </a:p>
        </p:txBody>
      </p:sp>
      <p:sp>
        <p:nvSpPr>
          <p:cNvPr id="4099" name="Subtitle 2">
            <a:extLst>
              <a:ext uri="{FF2B5EF4-FFF2-40B4-BE49-F238E27FC236}">
                <a16:creationId xmlns:a16="http://schemas.microsoft.com/office/drawing/2014/main" id="{9821A8CD-8A8A-482D-80C6-0C5A84E3A35F}"/>
              </a:ext>
            </a:extLst>
          </p:cNvPr>
          <p:cNvSpPr>
            <a:spLocks noGrp="1"/>
          </p:cNvSpPr>
          <p:nvPr>
            <p:ph type="subTitle" sz="quarter" idx="1"/>
          </p:nvPr>
        </p:nvSpPr>
        <p:spPr>
          <a:xfrm>
            <a:off x="3505200" y="3962401"/>
            <a:ext cx="6553200" cy="2278063"/>
          </a:xfrm>
        </p:spPr>
        <p:txBody>
          <a:bodyPr/>
          <a:lstStyle/>
          <a:p>
            <a:pPr eaLnBrk="1" hangingPunct="1">
              <a:spcBef>
                <a:spcPct val="0"/>
              </a:spcBef>
              <a:defRPr/>
            </a:pPr>
            <a:endParaRPr lang="en-US" altLang="en-US" dirty="0"/>
          </a:p>
          <a:p>
            <a:pPr eaLnBrk="1" hangingPunct="1">
              <a:spcBef>
                <a:spcPct val="0"/>
              </a:spcBef>
              <a:defRPr/>
            </a:pPr>
            <a:endParaRPr lang="en-US" altLang="en-US" dirty="0"/>
          </a:p>
          <a:p>
            <a:pPr eaLnBrk="1" hangingPunct="1">
              <a:spcBef>
                <a:spcPct val="0"/>
              </a:spcBef>
              <a:defRPr/>
            </a:pPr>
            <a:endParaRPr lang="en-US" altLang="en-US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8E1E960-78A1-4B39-9B05-AC3BCBD04C5B}"/>
              </a:ext>
            </a:extLst>
          </p:cNvPr>
          <p:cNvSpPr/>
          <p:nvPr/>
        </p:nvSpPr>
        <p:spPr>
          <a:xfrm>
            <a:off x="1883532" y="6240464"/>
            <a:ext cx="10308468" cy="369332"/>
          </a:xfrm>
          <a:prstGeom prst="rect">
            <a:avLst/>
          </a:prstGeom>
          <a:solidFill>
            <a:schemeClr val="accent3">
              <a:lumMod val="65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endParaRPr lang="it-IT" sz="1800" b="1" dirty="0">
              <a:latin typeface="+mn-lt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2">
            <a:extLst>
              <a:ext uri="{FF2B5EF4-FFF2-40B4-BE49-F238E27FC236}">
                <a16:creationId xmlns:a16="http://schemas.microsoft.com/office/drawing/2014/main" id="{74A36F5A-431F-49B9-AF7B-1C08CFD1256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dirty="0"/>
              <a:t>Evolution</a:t>
            </a:r>
          </a:p>
        </p:txBody>
      </p:sp>
      <p:sp>
        <p:nvSpPr>
          <p:cNvPr id="5125" name="Rectangle 3">
            <a:extLst>
              <a:ext uri="{FF2B5EF4-FFF2-40B4-BE49-F238E27FC236}">
                <a16:creationId xmlns:a16="http://schemas.microsoft.com/office/drawing/2014/main" id="{463AF05C-947A-4F95-84DA-C0A32A29CCAA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altLang="en-US" dirty="0" err="1"/>
              <a:t>SemEval</a:t>
            </a:r>
            <a:r>
              <a:rPr lang="en-US" altLang="en-US" dirty="0"/>
              <a:t> Shared Task Competition</a:t>
            </a:r>
          </a:p>
          <a:p>
            <a:pPr lvl="1">
              <a:lnSpc>
                <a:spcPct val="90000"/>
              </a:lnSpc>
              <a:defRPr/>
            </a:pPr>
            <a:r>
              <a:rPr lang="en-US" altLang="en-US" dirty="0"/>
              <a:t>2013, Task 2</a:t>
            </a:r>
          </a:p>
          <a:p>
            <a:pPr lvl="1">
              <a:lnSpc>
                <a:spcPct val="90000"/>
              </a:lnSpc>
              <a:defRPr/>
            </a:pPr>
            <a:r>
              <a:rPr lang="en-US" altLang="en-US" dirty="0"/>
              <a:t>2014, Task 9</a:t>
            </a:r>
          </a:p>
          <a:p>
            <a:pPr lvl="1">
              <a:lnSpc>
                <a:spcPct val="90000"/>
              </a:lnSpc>
              <a:defRPr/>
            </a:pPr>
            <a:r>
              <a:rPr lang="en-US" altLang="en-US" dirty="0"/>
              <a:t>2015, Task 10</a:t>
            </a:r>
          </a:p>
          <a:p>
            <a:pPr lvl="1">
              <a:lnSpc>
                <a:spcPct val="90000"/>
              </a:lnSpc>
              <a:defRPr/>
            </a:pPr>
            <a:r>
              <a:rPr lang="en-US" altLang="en-US" dirty="0"/>
              <a:t>2016</a:t>
            </a:r>
          </a:p>
          <a:p>
            <a:pPr lvl="1">
              <a:lnSpc>
                <a:spcPct val="90000"/>
              </a:lnSpc>
              <a:defRPr/>
            </a:pPr>
            <a:r>
              <a:rPr lang="en-US" altLang="en-US" dirty="0"/>
              <a:t>2017</a:t>
            </a:r>
          </a:p>
          <a:p>
            <a:pPr>
              <a:lnSpc>
                <a:spcPct val="90000"/>
              </a:lnSpc>
              <a:defRPr/>
            </a:pPr>
            <a:r>
              <a:rPr lang="en-US" altLang="en-US" dirty="0"/>
              <a:t>Evolution of technology:</a:t>
            </a:r>
          </a:p>
          <a:p>
            <a:pPr lvl="1">
              <a:lnSpc>
                <a:spcPct val="90000"/>
              </a:lnSpc>
              <a:defRPr/>
            </a:pPr>
            <a:r>
              <a:rPr lang="en-US" altLang="en-US" dirty="0"/>
              <a:t>Top system in 2013: </a:t>
            </a:r>
            <a:r>
              <a:rPr lang="en-US" altLang="en-US" dirty="0">
                <a:solidFill>
                  <a:srgbClr val="C00000"/>
                </a:solidFill>
              </a:rPr>
              <a:t>SVM with sentiment lexicon</a:t>
            </a:r>
            <a:r>
              <a:rPr lang="en-US" altLang="en-US" dirty="0"/>
              <a:t>s and many lexical features</a:t>
            </a:r>
          </a:p>
          <a:p>
            <a:pPr lvl="1">
              <a:lnSpc>
                <a:spcPct val="90000"/>
              </a:lnSpc>
              <a:defRPr/>
            </a:pPr>
            <a:r>
              <a:rPr lang="en-US" altLang="en-US" dirty="0"/>
              <a:t>Top system in 2016: </a:t>
            </a:r>
            <a:r>
              <a:rPr lang="en-US" altLang="en-US" dirty="0">
                <a:solidFill>
                  <a:srgbClr val="C00000"/>
                </a:solidFill>
              </a:rPr>
              <a:t>CNN with word embeddings</a:t>
            </a:r>
          </a:p>
          <a:p>
            <a:pPr lvl="1">
              <a:lnSpc>
                <a:spcPct val="90000"/>
              </a:lnSpc>
              <a:defRPr/>
            </a:pPr>
            <a:r>
              <a:rPr lang="en-US" altLang="en-US" dirty="0"/>
              <a:t>In 2017: most systems used CNN or variants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alt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0F224D-1558-4F14-9A48-A83F0520BC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SemEval</a:t>
            </a:r>
            <a:r>
              <a:rPr lang="en-US" dirty="0"/>
              <a:t> 2013, Task 2</a:t>
            </a:r>
            <a:endParaRPr lang="it-IT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162BAC-508A-4664-AD3C-8F9FA7E8CE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Best Submission:</a:t>
            </a:r>
            <a:endParaRPr lang="en-US" dirty="0">
              <a:solidFill>
                <a:srgbClr val="CCCCCC"/>
              </a:solidFill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0" indent="0">
              <a:buNone/>
            </a:pPr>
            <a:r>
              <a:rPr lang="en-US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</a:t>
            </a:r>
            <a:r>
              <a:rPr lang="it-IT" dirty="0">
                <a:effectLst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NRC-Canada: Building the State-of-the-Art in Sentiment Analysis of </a:t>
            </a:r>
            <a:r>
              <a:rPr lang="it-IT" dirty="0" err="1">
                <a:effectLst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Tweets</a:t>
            </a:r>
            <a:r>
              <a:rPr lang="it-IT" dirty="0">
                <a:effectLst/>
              </a:rPr>
              <a:t>, </a:t>
            </a:r>
            <a:r>
              <a:rPr lang="it-IT" dirty="0" err="1">
                <a:effectLst/>
              </a:rPr>
              <a:t>Saif</a:t>
            </a:r>
            <a:r>
              <a:rPr lang="it-IT" dirty="0">
                <a:effectLst/>
              </a:rPr>
              <a:t> M. Mohammad, </a:t>
            </a:r>
            <a:r>
              <a:rPr lang="it-IT" dirty="0" err="1">
                <a:effectLst/>
              </a:rPr>
              <a:t>Svetlana</a:t>
            </a:r>
            <a:r>
              <a:rPr lang="it-IT" dirty="0">
                <a:effectLst/>
              </a:rPr>
              <a:t> </a:t>
            </a:r>
            <a:r>
              <a:rPr lang="it-IT" dirty="0" err="1">
                <a:effectLst/>
              </a:rPr>
              <a:t>Kiritchenko</a:t>
            </a:r>
            <a:r>
              <a:rPr lang="it-IT" dirty="0">
                <a:effectLst/>
              </a:rPr>
              <a:t>, and </a:t>
            </a:r>
            <a:r>
              <a:rPr lang="it-IT" dirty="0" err="1">
                <a:effectLst/>
              </a:rPr>
              <a:t>Xiaodan</a:t>
            </a:r>
            <a:r>
              <a:rPr lang="it-IT" dirty="0">
                <a:effectLst/>
              </a:rPr>
              <a:t> </a:t>
            </a:r>
            <a:r>
              <a:rPr lang="it-IT" dirty="0" err="1">
                <a:effectLst/>
              </a:rPr>
              <a:t>Zhu</a:t>
            </a:r>
            <a:r>
              <a:rPr lang="it-IT" dirty="0">
                <a:effectLst/>
              </a:rPr>
              <a:t>, In </a:t>
            </a:r>
            <a:r>
              <a:rPr lang="it-IT" dirty="0" err="1">
                <a:effectLst/>
              </a:rPr>
              <a:t>Proceedings</a:t>
            </a:r>
            <a:r>
              <a:rPr lang="it-IT" dirty="0">
                <a:effectLst/>
              </a:rPr>
              <a:t> of the </a:t>
            </a:r>
            <a:r>
              <a:rPr lang="it-IT" dirty="0" err="1">
                <a:effectLst/>
              </a:rPr>
              <a:t>seventh</a:t>
            </a:r>
            <a:r>
              <a:rPr lang="it-IT" dirty="0">
                <a:effectLst/>
              </a:rPr>
              <a:t> </a:t>
            </a:r>
            <a:r>
              <a:rPr lang="it-IT" dirty="0" err="1">
                <a:effectLst/>
              </a:rPr>
              <a:t>international</a:t>
            </a:r>
            <a:r>
              <a:rPr lang="it-IT" dirty="0">
                <a:effectLst/>
              </a:rPr>
              <a:t> workshop on Semantic Evaluation </a:t>
            </a:r>
            <a:r>
              <a:rPr lang="it-IT" dirty="0" err="1">
                <a:effectLst/>
              </a:rPr>
              <a:t>Exercises</a:t>
            </a:r>
            <a:r>
              <a:rPr lang="it-IT" dirty="0">
                <a:effectLst/>
              </a:rPr>
              <a:t> (SemEval-2013), </a:t>
            </a:r>
            <a:r>
              <a:rPr lang="it-IT" dirty="0" err="1">
                <a:effectLst/>
              </a:rPr>
              <a:t>June</a:t>
            </a:r>
            <a:r>
              <a:rPr lang="it-IT" dirty="0">
                <a:effectLst/>
              </a:rPr>
              <a:t> 2013, Atlanta, USA.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579324486"/>
      </p:ext>
    </p:extLst>
  </p:cSld>
  <p:clrMapOvr>
    <a:masterClrMapping/>
  </p:clrMapOvr>
</p:sld>
</file>

<file path=ppt/theme/theme1.xml><?xml version="1.0" encoding="utf-8"?>
<a:theme xmlns:a="http://schemas.openxmlformats.org/drawingml/2006/main" name="1_AIIA00">
  <a:themeElements>
    <a:clrScheme name="1_AIIA00 2">
      <a:dk1>
        <a:srgbClr val="000000"/>
      </a:dk1>
      <a:lt1>
        <a:srgbClr val="FFFFFF"/>
      </a:lt1>
      <a:dk2>
        <a:srgbClr val="000000"/>
      </a:dk2>
      <a:lt2>
        <a:srgbClr val="868686"/>
      </a:lt2>
      <a:accent1>
        <a:srgbClr val="3366FF"/>
      </a:accent1>
      <a:accent2>
        <a:srgbClr val="009900"/>
      </a:accent2>
      <a:accent3>
        <a:srgbClr val="FFFFFF"/>
      </a:accent3>
      <a:accent4>
        <a:srgbClr val="000000"/>
      </a:accent4>
      <a:accent5>
        <a:srgbClr val="ADB8FF"/>
      </a:accent5>
      <a:accent6>
        <a:srgbClr val="008A00"/>
      </a:accent6>
      <a:hlink>
        <a:srgbClr val="FF0033"/>
      </a:hlink>
      <a:folHlink>
        <a:srgbClr val="CCCCCC"/>
      </a:folHlink>
    </a:clrScheme>
    <a:fontScheme name="1_AIIA00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miter lim="800000"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miter lim="800000"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1_AIIA00 1">
        <a:dk1>
          <a:srgbClr val="000000"/>
        </a:dk1>
        <a:lt1>
          <a:srgbClr val="FFFFFF"/>
        </a:lt1>
        <a:dk2>
          <a:srgbClr val="0066CC"/>
        </a:dk2>
        <a:lt2>
          <a:srgbClr val="CBCBCB"/>
        </a:lt2>
        <a:accent1>
          <a:srgbClr val="00CCFF"/>
        </a:accent1>
        <a:accent2>
          <a:srgbClr val="00FFCC"/>
        </a:accent2>
        <a:accent3>
          <a:srgbClr val="AAB8E2"/>
        </a:accent3>
        <a:accent4>
          <a:srgbClr val="DADADA"/>
        </a:accent4>
        <a:accent5>
          <a:srgbClr val="AAE2FF"/>
        </a:accent5>
        <a:accent6>
          <a:srgbClr val="00E7B9"/>
        </a:accent6>
        <a:hlink>
          <a:srgbClr val="FF33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AIIA00 2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3366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DB8FF"/>
        </a:accent5>
        <a:accent6>
          <a:srgbClr val="008A00"/>
        </a:accent6>
        <a:hlink>
          <a:srgbClr val="FF0033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AIIA00 3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969696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1-Intro</Template>
  <TotalTime>1309</TotalTime>
  <Words>1474</Words>
  <Application>Microsoft Macintosh PowerPoint</Application>
  <PresentationFormat>Widescreen</PresentationFormat>
  <Paragraphs>293</Paragraphs>
  <Slides>23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3" baseType="lpstr">
      <vt:lpstr>Arial</vt:lpstr>
      <vt:lpstr>Calibri</vt:lpstr>
      <vt:lpstr>Cambria Math</vt:lpstr>
      <vt:lpstr>Palatino Linotype</vt:lpstr>
      <vt:lpstr>Script MT Bold</vt:lpstr>
      <vt:lpstr>Times New Roman</vt:lpstr>
      <vt:lpstr>Tw Cen MT</vt:lpstr>
      <vt:lpstr>Tw Cen MT Condensed</vt:lpstr>
      <vt:lpstr>Wingdings</vt:lpstr>
      <vt:lpstr>1_AIIA00</vt:lpstr>
      <vt:lpstr>Sentiment Classification</vt:lpstr>
      <vt:lpstr>Unsupervised Sentiment Classification</vt:lpstr>
      <vt:lpstr>Supervised/unsupervised</vt:lpstr>
      <vt:lpstr>VADER</vt:lpstr>
      <vt:lpstr>The classification pipeline</vt:lpstr>
      <vt:lpstr>Scikit-learn</vt:lpstr>
      <vt:lpstr>Sentiment Analysis on Tweets</vt:lpstr>
      <vt:lpstr>Evolution</vt:lpstr>
      <vt:lpstr>SemEval 2013, Task 2</vt:lpstr>
      <vt:lpstr>SemEval 2015 – Task 10</vt:lpstr>
      <vt:lpstr>Deep Learning for Sentiment Analysis</vt:lpstr>
      <vt:lpstr>Convolutional Neural Network</vt:lpstr>
      <vt:lpstr>CNN for Sentiment Classification</vt:lpstr>
      <vt:lpstr>Distant Supervision</vt:lpstr>
      <vt:lpstr>Results of UNITN on SemEval 2015</vt:lpstr>
      <vt:lpstr>Sentiment Specific Word Embeddings</vt:lpstr>
      <vt:lpstr>Learning SS Embeddings</vt:lpstr>
      <vt:lpstr>Semeval 2015 Sentiment on Tweets</vt:lpstr>
      <vt:lpstr>SwissCheese at SemEval 2016</vt:lpstr>
      <vt:lpstr>Ensemble of Classifiers</vt:lpstr>
      <vt:lpstr>Results</vt:lpstr>
      <vt:lpstr>Breakdown over all test sets</vt:lpstr>
      <vt:lpstr>Sentiment Classification from a single neuron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Giuseppe Attardi</dc:creator>
  <cp:lastModifiedBy>Giuseppe Attardi</cp:lastModifiedBy>
  <cp:revision>72</cp:revision>
  <dcterms:created xsi:type="dcterms:W3CDTF">2016-04-10T17:28:36Z</dcterms:created>
  <dcterms:modified xsi:type="dcterms:W3CDTF">2020-03-30T18:33:36Z</dcterms:modified>
</cp:coreProperties>
</file>