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21"/>
  </p:notesMasterIdLst>
  <p:sldIdLst>
    <p:sldId id="267" r:id="rId2"/>
    <p:sldId id="275" r:id="rId3"/>
    <p:sldId id="276" r:id="rId4"/>
    <p:sldId id="277" r:id="rId5"/>
    <p:sldId id="279" r:id="rId6"/>
    <p:sldId id="280" r:id="rId7"/>
    <p:sldId id="281" r:id="rId8"/>
    <p:sldId id="282" r:id="rId9"/>
    <p:sldId id="283" r:id="rId10"/>
    <p:sldId id="273" r:id="rId11"/>
    <p:sldId id="274" r:id="rId12"/>
    <p:sldId id="285" r:id="rId13"/>
    <p:sldId id="256" r:id="rId14"/>
    <p:sldId id="284" r:id="rId15"/>
    <p:sldId id="289" r:id="rId16"/>
    <p:sldId id="290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2" autoAdjust="0"/>
    <p:restoredTop sz="99630" autoAdjust="0"/>
  </p:normalViewPr>
  <p:slideViewPr>
    <p:cSldViewPr snapToGrid="0">
      <p:cViewPr varScale="1">
        <p:scale>
          <a:sx n="114" d="100"/>
          <a:sy n="114" d="100"/>
        </p:scale>
        <p:origin x="20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99F0C-3F48-43F7-A344-1BC6FC6162A9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B7374-44CC-4B93-A97B-1BA4DA9C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10" y="1638300"/>
            <a:ext cx="9290719" cy="1371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244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2400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2000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800" b="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ECFEE2-CE70-496C-B424-6F282209B75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97421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1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16310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16310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F990B-26DF-49D0-94B4-2DA5C0F84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1991101"/>
            <a:ext cx="4826000" cy="454305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4D40C9-44E8-4D29-B889-2E1A02D7FE8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769100" y="1989317"/>
            <a:ext cx="4826000" cy="454305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40" y="-1"/>
            <a:ext cx="10404768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7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86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20" y="0"/>
            <a:ext cx="10363200" cy="740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4220" y="1470345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102D0A-6578-4DD6-BA8D-CCAA3C29F85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87400" y="1470344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20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1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628650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200" b="0">
          <a:solidFill>
            <a:schemeClr val="tx1"/>
          </a:solidFill>
          <a:latin typeface="Calibri" pitchFamily="34" charset="0"/>
        </a:defRPr>
      </a:lvl2pPr>
      <a:lvl3pPr marL="900113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0">
          <a:solidFill>
            <a:schemeClr val="tx1"/>
          </a:solidFill>
          <a:latin typeface="Calibri" pitchFamily="34" charset="0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1257300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0">
          <a:solidFill>
            <a:schemeClr val="tx1"/>
          </a:solidFill>
          <a:latin typeface="Calibri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Convolutional Neural Networks for NLP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Human Language Technologies</a:t>
            </a:r>
          </a:p>
          <a:p>
            <a:r>
              <a:rPr lang="en-US" dirty="0"/>
              <a:t>Giuseppe Attardi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2B19CF7-7F15-43CA-90B1-F871B5F6AAC1}"/>
              </a:ext>
            </a:extLst>
          </p:cNvPr>
          <p:cNvGrpSpPr>
            <a:grpSpLocks/>
          </p:cNvGrpSpPr>
          <p:nvPr/>
        </p:nvGrpSpPr>
        <p:grpSpPr bwMode="auto">
          <a:xfrm>
            <a:off x="10225985" y="115887"/>
            <a:ext cx="1090181" cy="1256502"/>
            <a:chOff x="419" y="2976"/>
            <a:chExt cx="959" cy="1057"/>
          </a:xfrm>
        </p:grpSpPr>
        <p:pic>
          <p:nvPicPr>
            <p:cNvPr id="7" name="Picture 7" descr="cherubino">
              <a:extLst>
                <a:ext uri="{FF2B5EF4-FFF2-40B4-BE49-F238E27FC236}">
                  <a16:creationId xmlns:a16="http://schemas.microsoft.com/office/drawing/2014/main" id="{1088DCC0-ED17-4524-A16A-9E84F25BC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" y="2976"/>
              <a:ext cx="82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6E12BF5C-B06C-4E9C-948A-582CA29C0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" y="3839"/>
              <a:ext cx="9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006699"/>
                  </a:solidFill>
                  <a:latin typeface="Palatino Linotype" pitchFamily="18" charset="0"/>
                </a:rPr>
                <a:t>Università di Pisa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270A0B-E5BA-BB49-BE1D-93151DF2229A}"/>
              </a:ext>
            </a:extLst>
          </p:cNvPr>
          <p:cNvSpPr txBox="1"/>
          <p:nvPr/>
        </p:nvSpPr>
        <p:spPr>
          <a:xfrm>
            <a:off x="1906859" y="6389649"/>
            <a:ext cx="1028514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Slides from Christopher Manning</a:t>
            </a:r>
          </a:p>
        </p:txBody>
      </p:sp>
    </p:spTree>
    <p:extLst>
      <p:ext uri="{BB962C8B-B14F-4D97-AF65-F5344CB8AC3E}">
        <p14:creationId xmlns:p14="http://schemas.microsoft.com/office/powerpoint/2010/main" val="64867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39920"/>
            <a:ext cx="5442857" cy="5294235"/>
          </a:xfrm>
        </p:spPr>
        <p:txBody>
          <a:bodyPr/>
          <a:lstStyle/>
          <a:p>
            <a:r>
              <a:rPr lang="en-US" sz="2400" dirty="0"/>
              <a:t>A convolutional layer in a NN is composed by a set of </a:t>
            </a:r>
            <a:r>
              <a:rPr lang="en-US" sz="2400" b="1" dirty="0">
                <a:solidFill>
                  <a:srgbClr val="C00000"/>
                </a:solidFill>
              </a:rPr>
              <a:t>filters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A filter combines a "</a:t>
            </a:r>
            <a:r>
              <a:rPr lang="en-US" sz="2000" dirty="0">
                <a:solidFill>
                  <a:srgbClr val="C00000"/>
                </a:solidFill>
              </a:rPr>
              <a:t>local</a:t>
            </a:r>
            <a:r>
              <a:rPr lang="en-US" sz="2000" dirty="0"/>
              <a:t>" selection of input values into an output value.</a:t>
            </a:r>
          </a:p>
          <a:p>
            <a:pPr lvl="1"/>
            <a:r>
              <a:rPr lang="en-US" sz="2000" dirty="0"/>
              <a:t>All filters are "</a:t>
            </a:r>
            <a:r>
              <a:rPr lang="en-US" sz="2000" dirty="0" err="1">
                <a:solidFill>
                  <a:srgbClr val="C00000"/>
                </a:solidFill>
              </a:rPr>
              <a:t>sweeped</a:t>
            </a:r>
            <a:r>
              <a:rPr lang="en-US" sz="2000" dirty="0"/>
              <a:t>" across all input.</a:t>
            </a:r>
          </a:p>
          <a:p>
            <a:r>
              <a:rPr lang="en-US" sz="2400" dirty="0"/>
              <a:t>During training each filter specializes into recognizing some kind of relevant combination of features.</a:t>
            </a:r>
          </a:p>
          <a:p>
            <a:r>
              <a:rPr lang="en-US" sz="2400" dirty="0"/>
              <a:t>CNNs work well on stationary features, i.e., those independent from position.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23BC8-1CBE-4B80-B50C-6A115F10C5CB}"/>
              </a:ext>
            </a:extLst>
          </p:cNvPr>
          <p:cNvSpPr/>
          <p:nvPr/>
        </p:nvSpPr>
        <p:spPr>
          <a:xfrm>
            <a:off x="7615646" y="1425753"/>
            <a:ext cx="4271554" cy="34470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filter using a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length of 5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applied to all the sequences of 5 words in a text.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filters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using a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of 5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applied to a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of 10 words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produce 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output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values. Why?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Filters have additional parameters that define their behavior at the start/end of documents (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padding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), the size of the sweep step (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), the possible presence of holes in the filter window (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34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F555-5A52-4049-B4F4-CDE0E532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Convolutiona Neural Network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A16F45-1CE1-6346-80EF-66305206F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4839" y="1695222"/>
            <a:ext cx="4279900" cy="3851910"/>
          </a:xfrm>
        </p:spPr>
      </p:pic>
    </p:spTree>
    <p:extLst>
      <p:ext uri="{BB962C8B-B14F-4D97-AF65-F5344CB8AC3E}">
        <p14:creationId xmlns:p14="http://schemas.microsoft.com/office/powerpoint/2010/main" val="42448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7F19-449F-E746-8709-1E4A76EE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Layer CNN for Sentence Classification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23D0-40AB-8E4C-94EC-048F66C3B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Yoon Kim (2014): Convolutional Neural Networks for Sentence Classification. EMNLP 2014. https://</a:t>
            </a:r>
            <a:r>
              <a:rPr lang="en-GB" dirty="0" err="1">
                <a:effectLst/>
              </a:rPr>
              <a:t>arxiv.org</a:t>
            </a:r>
            <a:r>
              <a:rPr lang="en-GB" dirty="0">
                <a:effectLst/>
              </a:rPr>
              <a:t>/pdf/1408.5882.pdf</a:t>
            </a:r>
          </a:p>
          <a:p>
            <a:r>
              <a:rPr lang="en-GB" dirty="0">
                <a:effectLst/>
              </a:rPr>
              <a:t>A variant of convolutional NNs of </a:t>
            </a:r>
            <a:r>
              <a:rPr lang="en-GB" dirty="0" err="1">
                <a:effectLst/>
              </a:rPr>
              <a:t>Collobert</a:t>
            </a:r>
            <a:r>
              <a:rPr lang="en-GB" dirty="0">
                <a:effectLst/>
              </a:rPr>
              <a:t>, Weston et al. (2011) Natural Language Processing (almost) from Scratch. </a:t>
            </a:r>
          </a:p>
          <a:p>
            <a:r>
              <a:rPr lang="en-GB" dirty="0">
                <a:effectLst/>
              </a:rPr>
              <a:t>Goal: Sentence classification: </a:t>
            </a:r>
          </a:p>
          <a:p>
            <a:pPr lvl="1"/>
            <a:r>
              <a:rPr lang="en-GB" dirty="0">
                <a:effectLst/>
              </a:rPr>
              <a:t>Mainly positive or negative sentiment of a sentence </a:t>
            </a:r>
          </a:p>
          <a:p>
            <a:r>
              <a:rPr lang="en-GB" dirty="0">
                <a:effectLst/>
              </a:rPr>
              <a:t>Other tasks like:</a:t>
            </a:r>
          </a:p>
          <a:p>
            <a:pPr lvl="1"/>
            <a:r>
              <a:rPr lang="en-GB" dirty="0">
                <a:effectLst/>
              </a:rPr>
              <a:t>Subjective or objective language sentence</a:t>
            </a:r>
            <a:endParaRPr lang="en-GB" dirty="0"/>
          </a:p>
          <a:p>
            <a:pPr lvl="1"/>
            <a:r>
              <a:rPr lang="en-GB" dirty="0">
                <a:effectLst/>
              </a:rPr>
              <a:t>Question classification: about person, location, number, ... 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79672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9044" y="1003954"/>
            <a:ext cx="7151644" cy="2727264"/>
            <a:chOff x="827584" y="1265212"/>
            <a:chExt cx="6329241" cy="2212609"/>
          </a:xfrm>
        </p:grpSpPr>
        <p:sp>
          <p:nvSpPr>
            <p:cNvPr id="204" name="Rectangle 203"/>
            <p:cNvSpPr/>
            <p:nvPr/>
          </p:nvSpPr>
          <p:spPr>
            <a:xfrm flipH="1">
              <a:off x="6245851" y="1860648"/>
              <a:ext cx="173884" cy="275482"/>
            </a:xfrm>
            <a:prstGeom prst="rect">
              <a:avLst/>
            </a:prstGeom>
            <a:solidFill>
              <a:srgbClr val="E6B9B8"/>
            </a:solidFill>
            <a:ln>
              <a:solidFill>
                <a:srgbClr val="000000"/>
              </a:solidFill>
            </a:ln>
            <a:effectLst/>
            <a:scene3d>
              <a:camera prst="perspectiveFront" fov="2100000">
                <a:rot lat="19116068" lon="19905078" rev="1838105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210767" y="1266889"/>
              <a:ext cx="570204" cy="1264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 flipH="1">
              <a:off x="3589446" y="1270396"/>
              <a:ext cx="15806" cy="1253019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3400201" y="1265212"/>
              <a:ext cx="7068" cy="1263386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202473" y="2375677"/>
              <a:ext cx="570204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202473" y="1427065"/>
              <a:ext cx="570204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02473" y="1585167"/>
              <a:ext cx="570204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3202473" y="1743269"/>
              <a:ext cx="570204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3202473" y="1901371"/>
              <a:ext cx="570204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3202473" y="2059473"/>
              <a:ext cx="570204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3202473" y="2217575"/>
              <a:ext cx="570204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730741" y="2189533"/>
              <a:ext cx="1435342" cy="31665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27584" y="1609784"/>
              <a:ext cx="742594" cy="131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/>
                <a:t>Not</a:t>
              </a:r>
            </a:p>
            <a:p>
              <a:pPr algn="r">
                <a:lnSpc>
                  <a:spcPct val="120000"/>
                </a:lnSpc>
              </a:pPr>
              <a:r>
                <a:rPr lang="en-US" sz="1200" dirty="0"/>
                <a:t>going</a:t>
              </a:r>
            </a:p>
            <a:p>
              <a:pPr algn="r">
                <a:lnSpc>
                  <a:spcPct val="120000"/>
                </a:lnSpc>
              </a:pPr>
              <a:r>
                <a:rPr lang="en-US" sz="1200" dirty="0"/>
                <a:t>to</a:t>
              </a:r>
            </a:p>
            <a:p>
              <a:pPr algn="r">
                <a:lnSpc>
                  <a:spcPct val="120000"/>
                </a:lnSpc>
              </a:pPr>
              <a:r>
                <a:rPr lang="en-US" sz="1200" dirty="0"/>
                <a:t>the</a:t>
              </a:r>
            </a:p>
            <a:p>
              <a:pPr algn="r">
                <a:lnSpc>
                  <a:spcPct val="120000"/>
                </a:lnSpc>
              </a:pPr>
              <a:r>
                <a:rPr lang="en-US" sz="1200" dirty="0"/>
                <a:t>beach</a:t>
              </a:r>
            </a:p>
            <a:p>
              <a:pPr algn="r">
                <a:lnSpc>
                  <a:spcPct val="120000"/>
                </a:lnSpc>
              </a:pPr>
              <a:r>
                <a:rPr lang="en-US" sz="1200" dirty="0"/>
                <a:t>tomorrow</a:t>
              </a:r>
            </a:p>
            <a:p>
              <a:pPr algn="r">
                <a:lnSpc>
                  <a:spcPct val="120000"/>
                </a:lnSpc>
              </a:pPr>
              <a:r>
                <a:rPr lang="en-US" sz="1200" dirty="0"/>
                <a:t>:-(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653475" y="2528870"/>
              <a:ext cx="544303" cy="35154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653475" y="1938166"/>
              <a:ext cx="925079" cy="39792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653475" y="1779409"/>
              <a:ext cx="925079" cy="23686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669800" y="2368135"/>
              <a:ext cx="525102" cy="14303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681139" y="1415589"/>
              <a:ext cx="526992" cy="56259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658459" y="1286422"/>
              <a:ext cx="544303" cy="35154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5261591" y="2070464"/>
              <a:ext cx="192774" cy="59448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  <a:scene3d>
              <a:camera prst="perspectiveFront" fov="2100000">
                <a:rot lat="19116068" lon="19905078" rev="1838105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38156" y="1719874"/>
              <a:ext cx="192774" cy="5478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perspectiveFront" fov="2100000">
                <a:rot lat="19116068" lon="19905078" rev="186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787439" y="1270105"/>
              <a:ext cx="1160359" cy="56222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143952" y="2573197"/>
              <a:ext cx="1227187" cy="30086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138968" y="1632992"/>
              <a:ext cx="1020500" cy="563156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 flipH="1">
              <a:off x="6326758" y="2017158"/>
              <a:ext cx="173884" cy="275482"/>
            </a:xfrm>
            <a:prstGeom prst="rect">
              <a:avLst/>
            </a:prstGeom>
            <a:solidFill>
              <a:srgbClr val="009933"/>
            </a:solidFill>
            <a:ln>
              <a:solidFill>
                <a:srgbClr val="000000"/>
              </a:solidFill>
            </a:ln>
            <a:effectLst/>
            <a:scene3d>
              <a:camera prst="perspectiveFront" fov="2100000">
                <a:rot lat="19116068" lon="19905078" rev="1838105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67" name="Rectangle 66"/>
            <p:cNvSpPr/>
            <p:nvPr/>
          </p:nvSpPr>
          <p:spPr>
            <a:xfrm flipH="1">
              <a:off x="6139757" y="1681789"/>
              <a:ext cx="173884" cy="2754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  <a:scene3d>
              <a:camera prst="perspectiveFront" fov="2100000">
                <a:rot lat="19116068" lon="19905078" rev="1838105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5126395" y="1752949"/>
              <a:ext cx="952517" cy="5291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569580" y="2254872"/>
              <a:ext cx="794121" cy="27863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2908269" y="3128246"/>
              <a:ext cx="1574082" cy="349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convolutional layer with</a:t>
              </a:r>
            </a:p>
            <a:p>
              <a:pPr algn="ctr"/>
              <a:r>
                <a:rPr lang="en-US" sz="1100" dirty="0"/>
                <a:t>multiple filters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856942" y="3105836"/>
              <a:ext cx="1299883" cy="337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Multilayer perceptron</a:t>
              </a:r>
            </a:p>
            <a:p>
              <a:pPr algn="ctr"/>
              <a:r>
                <a:rPr lang="en-US" sz="1050" dirty="0"/>
                <a:t>with dropout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36054" y="3128246"/>
              <a:ext cx="956235" cy="349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err="1"/>
                <a:t>embeddings</a:t>
              </a:r>
              <a:endParaRPr lang="en-US" sz="1100" dirty="0"/>
            </a:p>
            <a:p>
              <a:pPr algn="ctr"/>
              <a:r>
                <a:rPr lang="en-US" sz="1100" dirty="0"/>
                <a:t>for each word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490930" y="3184567"/>
              <a:ext cx="1383483" cy="2122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/>
                <a:t>max over time pooling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622367" y="1628588"/>
              <a:ext cx="104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622367" y="1808387"/>
              <a:ext cx="104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622367" y="1988186"/>
              <a:ext cx="104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622367" y="2167985"/>
              <a:ext cx="104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622367" y="2347784"/>
              <a:ext cx="104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622367" y="2527583"/>
              <a:ext cx="104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622367" y="2707382"/>
              <a:ext cx="104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622367" y="2887183"/>
              <a:ext cx="1044000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666882" y="1639471"/>
              <a:ext cx="2710" cy="1253019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2499710" y="1623920"/>
              <a:ext cx="549" cy="126338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330080" y="1623920"/>
              <a:ext cx="3005" cy="126338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2145239" y="1623922"/>
              <a:ext cx="18216" cy="126332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1962808" y="1623920"/>
              <a:ext cx="15806" cy="1253019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1789115" y="1623920"/>
              <a:ext cx="7068" cy="126338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620817" y="1623920"/>
              <a:ext cx="1673" cy="126338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620000" y="2527200"/>
              <a:ext cx="1044000" cy="36004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19672" y="1628800"/>
              <a:ext cx="1044000" cy="36004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19672" y="1807200"/>
              <a:ext cx="1044000" cy="540000"/>
            </a:xfrm>
            <a:prstGeom prst="rect">
              <a:avLst/>
            </a:prstGeom>
            <a:noFill/>
            <a:ln w="28575" cmpd="sng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576735" y="1617306"/>
              <a:ext cx="570204" cy="126481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H="1">
              <a:off x="3955414" y="1620813"/>
              <a:ext cx="15806" cy="1253019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3766169" y="1615629"/>
              <a:ext cx="7068" cy="126338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568441" y="2726094"/>
              <a:ext cx="570204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568441" y="1777482"/>
              <a:ext cx="570204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568441" y="1935584"/>
              <a:ext cx="570204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3568441" y="2093686"/>
              <a:ext cx="570204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3568441" y="2251788"/>
              <a:ext cx="570204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568441" y="2409890"/>
              <a:ext cx="570204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568441" y="2567992"/>
              <a:ext cx="570204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5245459" y="2295629"/>
              <a:ext cx="172244" cy="328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5325094" y="2428184"/>
              <a:ext cx="172244" cy="328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93582" y="2031290"/>
              <a:ext cx="172244" cy="328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V="1">
              <a:off x="5007591" y="1925451"/>
              <a:ext cx="172244" cy="328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for Sentiment Classification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3785499"/>
            <a:ext cx="7772400" cy="281124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Embeddings Layer, </a:t>
            </a:r>
            <a:r>
              <a:rPr lang="en-US" i="1" dirty="0">
                <a:latin typeface="+mj-lt"/>
              </a:rPr>
              <a:t>R</a:t>
            </a:r>
            <a:r>
              <a:rPr lang="en-US" i="1" baseline="30000" dirty="0">
                <a:latin typeface="+mj-lt"/>
              </a:rPr>
              <a:t>d</a:t>
            </a:r>
            <a:r>
              <a:rPr lang="en-US" i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(</a:t>
            </a:r>
            <a:r>
              <a:rPr lang="en-US" i="1" dirty="0">
                <a:latin typeface="+mj-lt"/>
              </a:rPr>
              <a:t>d = 300</a:t>
            </a:r>
            <a:r>
              <a:rPr lang="en-US" dirty="0">
                <a:latin typeface="+mj-lt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Convolutional Layer with </a:t>
            </a:r>
            <a:r>
              <a:rPr lang="en-US" i="1" dirty="0" err="1">
                <a:latin typeface="+mj-lt"/>
              </a:rPr>
              <a:t>Relu</a:t>
            </a:r>
            <a:r>
              <a:rPr lang="en-US" dirty="0"/>
              <a:t> activation</a:t>
            </a:r>
          </a:p>
          <a:p>
            <a:pPr marL="357187" lvl="1" indent="0">
              <a:buNone/>
            </a:pPr>
            <a:r>
              <a:rPr lang="en-US" dirty="0"/>
              <a:t>Multiple filters of sliding windows of various sizes </a:t>
            </a:r>
            <a:r>
              <a:rPr lang="en-US" i="1" dirty="0">
                <a:latin typeface="+mj-lt"/>
              </a:rPr>
              <a:t>h</a:t>
            </a:r>
          </a:p>
          <a:p>
            <a:pPr marL="457200" lvl="1" indent="0" algn="ctr">
              <a:buNone/>
            </a:pPr>
            <a:r>
              <a:rPr lang="en-US" i="1" dirty="0">
                <a:latin typeface="+mj-lt"/>
              </a:rPr>
              <a:t>c</a:t>
            </a:r>
            <a:r>
              <a:rPr lang="en-US" i="1" baseline="-25000" dirty="0">
                <a:latin typeface="+mj-lt"/>
              </a:rPr>
              <a:t>i</a:t>
            </a:r>
            <a:r>
              <a:rPr lang="en-US" dirty="0">
                <a:latin typeface="+mj-lt"/>
              </a:rPr>
              <a:t> = </a:t>
            </a:r>
            <a:r>
              <a:rPr lang="en-US" i="1" dirty="0">
                <a:latin typeface="+mj-lt"/>
              </a:rPr>
              <a:t>f</a:t>
            </a:r>
            <a:r>
              <a:rPr lang="en-US" dirty="0">
                <a:latin typeface="+mj-lt"/>
              </a:rPr>
              <a:t>(</a:t>
            </a:r>
            <a:r>
              <a:rPr lang="en-US" i="1" dirty="0">
                <a:latin typeface="+mj-lt"/>
              </a:rPr>
              <a:t>F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</a:t>
            </a:r>
            <a:r>
              <a:rPr lang="en-US" dirty="0"/>
              <a:t> </a:t>
            </a:r>
            <a:r>
              <a:rPr lang="en-US" i="1" dirty="0">
                <a:latin typeface="+mj-lt"/>
              </a:rPr>
              <a:t>S</a:t>
            </a:r>
            <a:r>
              <a:rPr lang="en-US" i="1" baseline="-25000" dirty="0">
                <a:latin typeface="+mj-lt"/>
              </a:rPr>
              <a:t>i</a:t>
            </a:r>
            <a:r>
              <a:rPr lang="en-US" baseline="-25000" dirty="0">
                <a:latin typeface="+mj-lt"/>
              </a:rPr>
              <a:t>:</a:t>
            </a:r>
            <a:r>
              <a:rPr lang="en-US" i="1" baseline="-25000" dirty="0">
                <a:latin typeface="+mj-lt"/>
              </a:rPr>
              <a:t>i</a:t>
            </a:r>
            <a:r>
              <a:rPr lang="en-US" baseline="-25000" dirty="0">
                <a:latin typeface="+mj-lt"/>
              </a:rPr>
              <a:t>+</a:t>
            </a:r>
            <a:r>
              <a:rPr lang="en-US" i="1" baseline="-25000" dirty="0">
                <a:latin typeface="+mj-lt"/>
              </a:rPr>
              <a:t>h</a:t>
            </a:r>
            <a:r>
              <a:rPr lang="en-US" baseline="-25000" dirty="0">
                <a:latin typeface="+mj-lt"/>
              </a:rPr>
              <a:t>−1</a:t>
            </a:r>
            <a:r>
              <a:rPr lang="en-US" dirty="0">
                <a:latin typeface="+mj-lt"/>
              </a:rPr>
              <a:t> + </a:t>
            </a:r>
            <a:r>
              <a:rPr lang="en-US" i="1" dirty="0">
                <a:latin typeface="+mj-lt"/>
              </a:rPr>
              <a:t>b</a:t>
            </a:r>
            <a:r>
              <a:rPr lang="en-US" dirty="0">
                <a:latin typeface="+mj-lt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max-pooling 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dropout 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linear layer with </a:t>
            </a:r>
            <a:r>
              <a:rPr lang="en-US" i="1" dirty="0" err="1">
                <a:effectLst/>
                <a:latin typeface="+mj-lt"/>
              </a:rPr>
              <a:t>tanh</a:t>
            </a:r>
            <a:r>
              <a:rPr lang="en-US" dirty="0">
                <a:effectLst/>
              </a:rPr>
              <a:t> activation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>
                <a:effectLst/>
                <a:latin typeface="+mj-lt"/>
              </a:rPr>
              <a:t>softmax</a:t>
            </a:r>
            <a:r>
              <a:rPr lang="en-US" dirty="0">
                <a:effectLst/>
              </a:rPr>
              <a:t> layer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288" y="10760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S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969231" y="5140360"/>
            <a:ext cx="2650884" cy="610437"/>
          </a:xfrm>
          <a:prstGeom prst="wedgeRoundRectCallout">
            <a:avLst>
              <a:gd name="adj1" fmla="val -78819"/>
              <a:gd name="adj2" fmla="val -71244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Frobenius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elementwise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matrix product</a:t>
            </a:r>
          </a:p>
        </p:txBody>
      </p:sp>
    </p:spTree>
    <p:extLst>
      <p:ext uri="{BB962C8B-B14F-4D97-AF65-F5344CB8AC3E}">
        <p14:creationId xmlns:p14="http://schemas.microsoft.com/office/powerpoint/2010/main" val="340375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3605-06B1-934D-AA62-CD3B74D2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62ED-BBB7-2D47-A234-26EC7741D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See notebook:</a:t>
            </a:r>
          </a:p>
          <a:p>
            <a:pPr lvl="1"/>
            <a:r>
              <a:rPr lang="en-GB" dirty="0"/>
              <a:t>http://attardi-4.di.unipi.it:8000/hub/user-redirect/lab/tree/HLT/</a:t>
            </a:r>
            <a:r>
              <a:rPr lang="en-GB" dirty="0" err="1"/>
              <a:t>CnnNLP.ipynb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85824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E495-E1F3-6E4E-AEFE-21B5FB6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5786B-09A6-0043-9906-D59F62EB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0"/>
            <a:ext cx="4534829" cy="529423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ffectLst/>
              </a:rPr>
              <a:t>Zhang and Wallace (2015) A Sensitivity Analysis of (and Practitioners’ Guide to) Convolutional Neural Networks for Sentence Classification 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https://</a:t>
            </a:r>
            <a:r>
              <a:rPr lang="en-GB" dirty="0" err="1">
                <a:effectLst/>
              </a:rPr>
              <a:t>arxiv.org</a:t>
            </a:r>
            <a:r>
              <a:rPr lang="en-GB" dirty="0">
                <a:effectLst/>
              </a:rPr>
              <a:t>/pdf/1510.03820.pdf </a:t>
            </a:r>
          </a:p>
          <a:p>
            <a:pPr marL="0" indent="0">
              <a:buNone/>
            </a:pPr>
            <a:endParaRPr lang="en-IT" dirty="0"/>
          </a:p>
        </p:txBody>
      </p:sp>
      <p:pic>
        <p:nvPicPr>
          <p:cNvPr id="10241" name="Picture 1" descr="page29image919067552">
            <a:extLst>
              <a:ext uri="{FF2B5EF4-FFF2-40B4-BE49-F238E27FC236}">
                <a16:creationId xmlns:a16="http://schemas.microsoft.com/office/drawing/2014/main" id="{66A67EBD-1E52-8648-B7FA-FC2B0137B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67" y="1050723"/>
            <a:ext cx="5169337" cy="54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11CE-6842-CC46-BFC2-966D4132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Regularization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BC3E0-4545-6843-A570-D6758779D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effectLst/>
                  </a:rPr>
                  <a:t>Use </a:t>
                </a:r>
                <a:r>
                  <a:rPr lang="en-GB" b="1" dirty="0">
                    <a:solidFill>
                      <a:srgbClr val="C00000"/>
                    </a:solidFill>
                    <a:effectLst/>
                  </a:rPr>
                  <a:t>Dropout</a:t>
                </a:r>
                <a:r>
                  <a:rPr lang="en-GB" dirty="0">
                    <a:effectLst/>
                  </a:rPr>
                  <a:t>: Create masking vector </a:t>
                </a:r>
                <a:r>
                  <a:rPr lang="en-GB" i="1" dirty="0">
                    <a:effectLst/>
                    <a:latin typeface="+mj-lt"/>
                  </a:rPr>
                  <a:t>r</a:t>
                </a:r>
                <a:r>
                  <a:rPr lang="en-GB" i="1" dirty="0">
                    <a:effectLst/>
                  </a:rPr>
                  <a:t> </a:t>
                </a:r>
                <a:r>
                  <a:rPr lang="en-GB" dirty="0">
                    <a:effectLst/>
                  </a:rPr>
                  <a:t>of Bernoulli random variables with probability </a:t>
                </a:r>
                <a:r>
                  <a:rPr lang="en-GB" i="1" dirty="0">
                    <a:effectLst/>
                    <a:latin typeface="+mj-lt"/>
                  </a:rPr>
                  <a:t>p</a:t>
                </a:r>
                <a:r>
                  <a:rPr lang="en-GB" i="1" dirty="0">
                    <a:effectLst/>
                  </a:rPr>
                  <a:t> </a:t>
                </a:r>
                <a:r>
                  <a:rPr lang="en-GB" dirty="0">
                    <a:effectLst/>
                  </a:rPr>
                  <a:t>(a hyperparameter) of being 1 </a:t>
                </a:r>
              </a:p>
              <a:p>
                <a:r>
                  <a:rPr lang="en-GB" dirty="0">
                    <a:effectLst/>
                  </a:rPr>
                  <a:t>Delete features during training (Dense + Dropout):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00000"/>
                              </a:solidFill>
                              <a:sym typeface="Symbol" panose="05050102010706020507" pitchFamily="18" charset="2"/>
                            </a:rPr>
                            <m:t></m:t>
                          </m:r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>
                  <a:effectLst/>
                </a:endParaRPr>
              </a:p>
              <a:p>
                <a:r>
                  <a:rPr lang="en-GB" dirty="0">
                    <a:effectLst/>
                  </a:rPr>
                  <a:t>Reasoning: Prevents </a:t>
                </a:r>
                <a:r>
                  <a:rPr lang="en-GB" dirty="0">
                    <a:solidFill>
                      <a:srgbClr val="C00000"/>
                    </a:solidFill>
                    <a:effectLst/>
                  </a:rPr>
                  <a:t>overfitting</a:t>
                </a:r>
                <a:r>
                  <a:rPr lang="en-GB" dirty="0">
                    <a:effectLst/>
                  </a:rPr>
                  <a:t> (Srivastava, Hinton, et al. 2014) </a:t>
                </a:r>
              </a:p>
              <a:p>
                <a:r>
                  <a:rPr lang="en-GB" dirty="0">
                    <a:effectLst/>
                  </a:rPr>
                  <a:t>At test time, no dropout, scale final vector by probability </a:t>
                </a:r>
                <a:r>
                  <a:rPr lang="en-GB" i="1" dirty="0">
                    <a:effectLst/>
                    <a:latin typeface="+mj-lt"/>
                  </a:rPr>
                  <a:t>p</a:t>
                </a:r>
                <a:r>
                  <a:rPr lang="en-GB" i="1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 panose="02040503050406030204" pitchFamily="18" charset="0"/>
                        </a:rPr>
                        <m:t>𝑝𝑊</m:t>
                      </m:r>
                    </m:oMath>
                  </m:oMathPara>
                </a14:m>
                <a:endParaRPr lang="en-GB" dirty="0">
                  <a:effectLst/>
                </a:endParaRPr>
              </a:p>
              <a:p>
                <a:r>
                  <a:rPr lang="en-GB" b="1" dirty="0">
                    <a:solidFill>
                      <a:srgbClr val="C00000"/>
                    </a:solidFill>
                    <a:effectLst/>
                  </a:rPr>
                  <a:t>Benefits</a:t>
                </a:r>
                <a:r>
                  <a:rPr lang="en-GB" b="1" dirty="0">
                    <a:effectLst/>
                  </a:rPr>
                  <a:t>:</a:t>
                </a:r>
              </a:p>
              <a:p>
                <a:pPr marL="357187" lvl="1" indent="0">
                  <a:buNone/>
                </a:pPr>
                <a:r>
                  <a:rPr lang="en-GB" dirty="0">
                    <a:effectLst/>
                  </a:rPr>
                  <a:t>Dropout gives 2–4 % accuracy improvement </a:t>
                </a:r>
              </a:p>
              <a:p>
                <a:pPr marL="0" indent="0">
                  <a:buNone/>
                </a:pPr>
                <a:endParaRPr lang="en-GB" dirty="0">
                  <a:effectLst/>
                </a:endParaRPr>
              </a:p>
              <a:p>
                <a:endParaRPr lang="en-IT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BC3E0-4545-6843-A570-D6758779D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9" t="-957" r="-1455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89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5D5D-7E79-3549-B436-8F2D23D0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pitfall when fine-tuning word vectors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6965-7BF2-C142-AB34-C01F9ECD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Setting: </a:t>
            </a:r>
            <a:r>
              <a:rPr lang="en-GB" dirty="0">
                <a:effectLst/>
              </a:rPr>
              <a:t>We are training a logistic regression classification model for movie review sentiment using single words. </a:t>
            </a:r>
          </a:p>
          <a:p>
            <a:r>
              <a:rPr lang="en-GB" dirty="0">
                <a:effectLst/>
              </a:rPr>
              <a:t>In the training data we have “TV” and “telly” </a:t>
            </a:r>
          </a:p>
          <a:p>
            <a:r>
              <a:rPr lang="en-GB" dirty="0">
                <a:effectLst/>
              </a:rPr>
              <a:t>In the testing data we have “television” </a:t>
            </a:r>
          </a:p>
          <a:p>
            <a:r>
              <a:rPr lang="en-GB" dirty="0">
                <a:effectLst/>
              </a:rPr>
              <a:t>The pre-trained word vectors have all three similar: </a:t>
            </a:r>
          </a:p>
          <a:p>
            <a:endParaRPr lang="en-GB" b="1" dirty="0">
              <a:effectLst/>
            </a:endParaRPr>
          </a:p>
          <a:p>
            <a:endParaRPr lang="en-GB" b="1" dirty="0">
              <a:effectLst/>
            </a:endParaRPr>
          </a:p>
          <a:p>
            <a:pPr marL="0" indent="0">
              <a:buNone/>
            </a:pPr>
            <a:endParaRPr lang="en-GB" b="1" dirty="0">
              <a:effectLst/>
            </a:endParaRPr>
          </a:p>
          <a:p>
            <a:endParaRPr lang="en-GB" b="1" dirty="0">
              <a:effectLst/>
            </a:endParaRPr>
          </a:p>
          <a:p>
            <a:endParaRPr lang="en-GB" b="1" dirty="0">
              <a:effectLst/>
            </a:endParaRPr>
          </a:p>
          <a:p>
            <a:endParaRPr lang="en-GB" b="1" dirty="0">
              <a:effectLst/>
            </a:endParaRPr>
          </a:p>
          <a:p>
            <a:r>
              <a:rPr lang="en-GB" b="1" dirty="0">
                <a:effectLst/>
              </a:rPr>
              <a:t>Question: What happens when we update the word vectors? 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IT" dirty="0"/>
          </a:p>
        </p:txBody>
      </p:sp>
      <p:pic>
        <p:nvPicPr>
          <p:cNvPr id="8193" name="Picture 1" descr="page24image960627440">
            <a:extLst>
              <a:ext uri="{FF2B5EF4-FFF2-40B4-BE49-F238E27FC236}">
                <a16:creationId xmlns:a16="http://schemas.microsoft.com/office/drawing/2014/main" id="{4BB04973-8247-FF45-817A-A5F625900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13" y="3429000"/>
            <a:ext cx="2590187" cy="26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C0BD5-83D2-EE4A-99BF-2C42FF332E8D}"/>
              </a:ext>
            </a:extLst>
          </p:cNvPr>
          <p:cNvSpPr/>
          <p:nvPr/>
        </p:nvSpPr>
        <p:spPr>
          <a:xfrm>
            <a:off x="6691660" y="4920809"/>
            <a:ext cx="1405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TV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telly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television </a:t>
            </a:r>
            <a:endParaRPr lang="en-GB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07CA3E-692D-F84F-9B21-CDCF1C9CDE7C}"/>
              </a:ext>
            </a:extLst>
          </p:cNvPr>
          <p:cNvCxnSpPr/>
          <p:nvPr/>
        </p:nvCxnSpPr>
        <p:spPr bwMode="auto">
          <a:xfrm flipH="1">
            <a:off x="5887844" y="5129561"/>
            <a:ext cx="803816" cy="401444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5E59AF-35B8-5441-BD0D-9FC1A8C861FF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6000" y="5382474"/>
            <a:ext cx="681620" cy="148531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5F06FA-99A9-F840-9160-49FD6AAC6525}"/>
              </a:ext>
            </a:extLst>
          </p:cNvPr>
          <p:cNvCxnSpPr>
            <a:cxnSpLocks/>
          </p:cNvCxnSpPr>
          <p:nvPr/>
        </p:nvCxnSpPr>
        <p:spPr bwMode="auto">
          <a:xfrm flipH="1">
            <a:off x="6289752" y="5675291"/>
            <a:ext cx="444888" cy="25665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4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A1C3-C5B3-8841-B592-F7168B2C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pitfall when fine-tuning word vectors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6F0FA-C847-2546-A887-BFDB4ACE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0"/>
            <a:ext cx="9601200" cy="2495739"/>
          </a:xfrm>
        </p:spPr>
        <p:txBody>
          <a:bodyPr/>
          <a:lstStyle/>
          <a:p>
            <a:r>
              <a:rPr lang="en-GB" b="1" dirty="0">
                <a:effectLst/>
              </a:rPr>
              <a:t>Question: </a:t>
            </a:r>
            <a:r>
              <a:rPr lang="en-GB" dirty="0">
                <a:effectLst/>
              </a:rPr>
              <a:t>What happens when we update the word vectors?</a:t>
            </a:r>
          </a:p>
          <a:p>
            <a:r>
              <a:rPr lang="en-GB" b="1" dirty="0">
                <a:effectLst/>
              </a:rPr>
              <a:t>Answer: 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Those words that are in the training data move around</a:t>
            </a:r>
          </a:p>
          <a:p>
            <a:pPr lvl="2"/>
            <a:r>
              <a:rPr lang="en-GB" dirty="0">
                <a:effectLst/>
              </a:rPr>
              <a:t>“</a:t>
            </a:r>
            <a:r>
              <a:rPr lang="en-GB" dirty="0" err="1">
                <a:effectLst/>
              </a:rPr>
              <a:t>TV”and“telly</a:t>
            </a:r>
            <a:r>
              <a:rPr lang="en-GB" dirty="0">
                <a:effectLst/>
              </a:rPr>
              <a:t>”</a:t>
            </a:r>
          </a:p>
          <a:p>
            <a:pPr lvl="1"/>
            <a:r>
              <a:rPr lang="en-GB" dirty="0">
                <a:effectLst/>
              </a:rPr>
              <a:t>Words not in the training data stay where they were</a:t>
            </a:r>
          </a:p>
          <a:p>
            <a:pPr lvl="2"/>
            <a:r>
              <a:rPr lang="en-GB" dirty="0">
                <a:effectLst/>
              </a:rPr>
              <a:t>“television” </a:t>
            </a:r>
          </a:p>
          <a:p>
            <a:pPr marL="0" indent="0">
              <a:buNone/>
            </a:pPr>
            <a:endParaRPr lang="en-IT" dirty="0"/>
          </a:p>
        </p:txBody>
      </p:sp>
      <p:pic>
        <p:nvPicPr>
          <p:cNvPr id="9217" name="Picture 1" descr="page25image921436416">
            <a:extLst>
              <a:ext uri="{FF2B5EF4-FFF2-40B4-BE49-F238E27FC236}">
                <a16:creationId xmlns:a16="http://schemas.microsoft.com/office/drawing/2014/main" id="{381DC041-5E8B-0746-8805-290591E8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49" y="3495908"/>
            <a:ext cx="3095702" cy="30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15B544-7E5E-3E43-AE5D-E8D1C00CD88E}"/>
              </a:ext>
            </a:extLst>
          </p:cNvPr>
          <p:cNvSpPr/>
          <p:nvPr/>
        </p:nvSpPr>
        <p:spPr>
          <a:xfrm>
            <a:off x="7806782" y="4073316"/>
            <a:ext cx="1405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TV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telly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6D3C21-A8DA-5640-8201-ADA6F1312B22}"/>
              </a:ext>
            </a:extLst>
          </p:cNvPr>
          <p:cNvCxnSpPr>
            <a:cxnSpLocks/>
          </p:cNvCxnSpPr>
          <p:nvPr/>
        </p:nvCxnSpPr>
        <p:spPr bwMode="auto">
          <a:xfrm flipH="1">
            <a:off x="5999356" y="4282068"/>
            <a:ext cx="1807426" cy="327178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66C468-398D-BF43-A171-40183A2940CF}"/>
              </a:ext>
            </a:extLst>
          </p:cNvPr>
          <p:cNvCxnSpPr>
            <a:cxnSpLocks/>
          </p:cNvCxnSpPr>
          <p:nvPr/>
        </p:nvCxnSpPr>
        <p:spPr bwMode="auto">
          <a:xfrm flipH="1">
            <a:off x="6378498" y="4534981"/>
            <a:ext cx="1514244" cy="184666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D7CEA5-660E-9043-94E7-43739C88E84E}"/>
              </a:ext>
            </a:extLst>
          </p:cNvPr>
          <p:cNvCxnSpPr>
            <a:cxnSpLocks/>
          </p:cNvCxnSpPr>
          <p:nvPr/>
        </p:nvCxnSpPr>
        <p:spPr bwMode="auto">
          <a:xfrm flipH="1">
            <a:off x="7361894" y="6227276"/>
            <a:ext cx="444888" cy="25665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FA3730B-913A-AF42-8E80-DB8B780C3CA8}"/>
              </a:ext>
            </a:extLst>
          </p:cNvPr>
          <p:cNvSpPr/>
          <p:nvPr/>
        </p:nvSpPr>
        <p:spPr>
          <a:xfrm>
            <a:off x="7849762" y="6058679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television </a:t>
            </a:r>
          </a:p>
        </p:txBody>
      </p:sp>
    </p:spTree>
    <p:extLst>
      <p:ext uri="{BB962C8B-B14F-4D97-AF65-F5344CB8AC3E}">
        <p14:creationId xmlns:p14="http://schemas.microsoft.com/office/powerpoint/2010/main" val="306630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B1FF-0D38-E04A-A77E-1395E738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9D512-6A70-B142-85B4-03D1F6B3A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effectLst/>
              </a:rPr>
              <a:t>Question: </a:t>
            </a:r>
            <a:r>
              <a:rPr lang="en-GB" dirty="0">
                <a:effectLst/>
              </a:rPr>
              <a:t>Should I use available “pre-trained” word vectors </a:t>
            </a:r>
            <a:r>
              <a:rPr lang="en-GB" b="1" dirty="0">
                <a:effectLst/>
              </a:rPr>
              <a:t>Answer: </a:t>
            </a:r>
            <a:endParaRPr lang="en-GB" dirty="0">
              <a:effectLst/>
            </a:endParaRPr>
          </a:p>
          <a:p>
            <a:pPr lvl="1"/>
            <a:r>
              <a:rPr lang="en-GB" dirty="0"/>
              <a:t>Almost always, </a:t>
            </a:r>
            <a:r>
              <a:rPr lang="en-GB" dirty="0">
                <a:solidFill>
                  <a:srgbClr val="C00000"/>
                </a:solidFill>
              </a:rPr>
              <a:t>yes</a:t>
            </a:r>
            <a:r>
              <a:rPr lang="en-GB" dirty="0"/>
              <a:t>! </a:t>
            </a:r>
          </a:p>
          <a:p>
            <a:pPr lvl="1"/>
            <a:r>
              <a:rPr lang="en-GB" dirty="0"/>
              <a:t>They are trained on a huge amount of data, and so they will know about words not in your training data and will know more about words that are in your training data </a:t>
            </a:r>
          </a:p>
          <a:p>
            <a:pPr lvl="1"/>
            <a:r>
              <a:rPr lang="en-GB" dirty="0"/>
              <a:t>Have 100s of millions of words of data? Okay to start random </a:t>
            </a:r>
          </a:p>
          <a:p>
            <a:r>
              <a:rPr lang="en-GB" b="1" dirty="0">
                <a:effectLst/>
              </a:rPr>
              <a:t>Question: </a:t>
            </a:r>
            <a:r>
              <a:rPr lang="en-GB" dirty="0">
                <a:effectLst/>
              </a:rPr>
              <a:t>Should I update (“fine tune”) my own word vectors? </a:t>
            </a:r>
          </a:p>
          <a:p>
            <a:r>
              <a:rPr lang="en-GB" dirty="0">
                <a:effectLst/>
              </a:rPr>
              <a:t>• </a:t>
            </a:r>
            <a:r>
              <a:rPr lang="en-GB" b="1" dirty="0">
                <a:effectLst/>
              </a:rPr>
              <a:t>Answer: </a:t>
            </a:r>
            <a:endParaRPr lang="en-GB" dirty="0">
              <a:effectLst/>
            </a:endParaRPr>
          </a:p>
          <a:p>
            <a:pPr lvl="1"/>
            <a:r>
              <a:rPr lang="en-GB" dirty="0"/>
              <a:t>If you only have a </a:t>
            </a:r>
            <a:r>
              <a:rPr lang="en-GB" dirty="0">
                <a:solidFill>
                  <a:srgbClr val="C00000"/>
                </a:solidFill>
              </a:rPr>
              <a:t>small</a:t>
            </a:r>
            <a:r>
              <a:rPr lang="en-GB" dirty="0"/>
              <a:t> training data set, don’t train the word </a:t>
            </a:r>
          </a:p>
          <a:p>
            <a:pPr lvl="1"/>
            <a:r>
              <a:rPr lang="en-GB" dirty="0"/>
              <a:t>vectors </a:t>
            </a:r>
          </a:p>
          <a:p>
            <a:pPr lvl="1"/>
            <a:r>
              <a:rPr lang="en-GB" dirty="0"/>
              <a:t>If you have have a </a:t>
            </a:r>
            <a:r>
              <a:rPr lang="en-GB" dirty="0">
                <a:solidFill>
                  <a:srgbClr val="C00000"/>
                </a:solidFill>
              </a:rPr>
              <a:t>large</a:t>
            </a:r>
            <a:r>
              <a:rPr lang="en-GB" dirty="0"/>
              <a:t> dataset, it probably will work better to 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train = update = fine-tune </a:t>
            </a:r>
            <a:r>
              <a:rPr lang="en-GB" dirty="0"/>
              <a:t>word vectors to the task 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20652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AC05-D41B-3045-A217-CDCA1558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7A3F-7F0A-FD43-BE81-E597BA67F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Main CNN idea:</a:t>
            </a:r>
          </a:p>
          <a:p>
            <a:pPr lvl="1"/>
            <a:r>
              <a:rPr lang="en-GB" dirty="0"/>
              <a:t>What if we compute vectors for every possible </a:t>
            </a:r>
            <a:r>
              <a:rPr lang="en-GB" dirty="0">
                <a:solidFill>
                  <a:srgbClr val="C00000"/>
                </a:solidFill>
              </a:rPr>
              <a:t>word subsequence </a:t>
            </a:r>
            <a:r>
              <a:rPr lang="en-GB" dirty="0"/>
              <a:t>of a certain length?</a:t>
            </a:r>
          </a:p>
          <a:p>
            <a:pPr lvl="1"/>
            <a:r>
              <a:rPr lang="en-GB" dirty="0"/>
              <a:t>Example: “tentative deal reached to keep government open” computes vectors for:</a:t>
            </a:r>
          </a:p>
          <a:p>
            <a:pPr marL="628650" lvl="2" indent="0">
              <a:buNone/>
            </a:pPr>
            <a:r>
              <a:rPr lang="en-GB" dirty="0"/>
              <a:t>tentative deal reached, deal reached to, reached to keep, to keep government, keep government open</a:t>
            </a:r>
          </a:p>
          <a:p>
            <a:r>
              <a:rPr lang="en-GB" dirty="0"/>
              <a:t>Regardless of whether phrase is grammatical</a:t>
            </a:r>
          </a:p>
          <a:p>
            <a:r>
              <a:rPr lang="en-GB" dirty="0">
                <a:solidFill>
                  <a:srgbClr val="C00000"/>
                </a:solidFill>
              </a:rPr>
              <a:t>Not very linguistically </a:t>
            </a:r>
            <a:r>
              <a:rPr lang="en-GB" dirty="0"/>
              <a:t>or cognitively plausible</a:t>
            </a:r>
          </a:p>
          <a:p>
            <a:r>
              <a:rPr lang="en-GB" dirty="0"/>
              <a:t>Then group them afterwards</a:t>
            </a: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9543F-DDB6-E74A-9FA1-5324F49C5755}"/>
              </a:ext>
            </a:extLst>
          </p:cNvPr>
          <p:cNvSpPr txBox="1"/>
          <p:nvPr/>
        </p:nvSpPr>
        <p:spPr>
          <a:xfrm>
            <a:off x="1676400" y="6577389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lide from Chris Manning</a:t>
            </a:r>
          </a:p>
        </p:txBody>
      </p:sp>
    </p:spTree>
    <p:extLst>
      <p:ext uri="{BB962C8B-B14F-4D97-AF65-F5344CB8AC3E}">
        <p14:creationId xmlns:p14="http://schemas.microsoft.com/office/powerpoint/2010/main" val="318872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C354-CEB6-2F46-9B88-9B75C6A7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0598-B512-5949-8924-98C33165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20"/>
            <a:ext cx="5430982" cy="5294235"/>
          </a:xfrm>
        </p:spPr>
        <p:txBody>
          <a:bodyPr/>
          <a:lstStyle/>
          <a:p>
            <a:r>
              <a:rPr lang="en-GB" dirty="0">
                <a:effectLst/>
              </a:rPr>
              <a:t>Convolution is classically used to extract features from images</a:t>
            </a:r>
          </a:p>
          <a:p>
            <a:pPr lvl="1"/>
            <a:r>
              <a:rPr lang="en-GB" dirty="0">
                <a:effectLst/>
              </a:rPr>
              <a:t>Models </a:t>
            </a:r>
            <a:r>
              <a:rPr lang="en-GB" dirty="0">
                <a:solidFill>
                  <a:srgbClr val="C00000"/>
                </a:solidFill>
                <a:effectLst/>
              </a:rPr>
              <a:t>position-invariant</a:t>
            </a:r>
            <a:r>
              <a:rPr lang="en-GB" dirty="0">
                <a:effectLst/>
              </a:rPr>
              <a:t> identification</a:t>
            </a:r>
          </a:p>
          <a:p>
            <a:pPr lvl="1"/>
            <a:endParaRPr lang="en-GB" dirty="0"/>
          </a:p>
          <a:p>
            <a:pPr lvl="1"/>
            <a:endParaRPr lang="en-GB" dirty="0">
              <a:effectLst/>
            </a:endParaRPr>
          </a:p>
          <a:p>
            <a:r>
              <a:rPr lang="en-GB" dirty="0">
                <a:effectLst/>
              </a:rPr>
              <a:t>2d example</a:t>
            </a:r>
          </a:p>
          <a:p>
            <a:pPr marL="271462" lvl="1" indent="0">
              <a:buNone/>
            </a:pPr>
            <a:r>
              <a:rPr lang="en-GB" dirty="0">
                <a:solidFill>
                  <a:srgbClr val="FFC000"/>
                </a:solidFill>
                <a:effectLst/>
              </a:rPr>
              <a:t>Yellow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color</a:t>
            </a:r>
            <a:r>
              <a:rPr lang="en-GB" dirty="0">
                <a:effectLst/>
              </a:rPr>
              <a:t> and red numbers show filter (=kernel) weights </a:t>
            </a:r>
          </a:p>
          <a:p>
            <a:pPr marL="271462" lvl="1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ffectLst/>
              </a:rPr>
              <a:t>Green</a:t>
            </a:r>
            <a:r>
              <a:rPr lang="en-GB" dirty="0">
                <a:effectLst/>
              </a:rPr>
              <a:t> shows input </a:t>
            </a:r>
          </a:p>
          <a:p>
            <a:pPr marL="271462" lvl="1" indent="0">
              <a:buNone/>
            </a:pPr>
            <a:r>
              <a:rPr lang="en-GB" dirty="0">
                <a:solidFill>
                  <a:srgbClr val="FF85FF"/>
                </a:solidFill>
                <a:effectLst/>
              </a:rPr>
              <a:t>Pink</a:t>
            </a:r>
            <a:r>
              <a:rPr lang="en-GB" dirty="0">
                <a:effectLst/>
              </a:rPr>
              <a:t> shows output </a:t>
            </a:r>
            <a:br>
              <a:rPr lang="en-GB" dirty="0">
                <a:effectLst/>
              </a:rPr>
            </a:br>
            <a:endParaRPr lang="en-GB" dirty="0">
              <a:effectLst/>
            </a:endParaRPr>
          </a:p>
          <a:p>
            <a:endParaRPr lang="en-IT" dirty="0"/>
          </a:p>
        </p:txBody>
      </p:sp>
      <p:pic>
        <p:nvPicPr>
          <p:cNvPr id="1025" name="Picture 1" descr="page8image921288016">
            <a:extLst>
              <a:ext uri="{FF2B5EF4-FFF2-40B4-BE49-F238E27FC236}">
                <a16:creationId xmlns:a16="http://schemas.microsoft.com/office/drawing/2014/main" id="{5FFD084F-A2BD-2943-8144-CF274656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5" y="1442609"/>
            <a:ext cx="34671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8image921288224">
            <a:extLst>
              <a:ext uri="{FF2B5EF4-FFF2-40B4-BE49-F238E27FC236}">
                <a16:creationId xmlns:a16="http://schemas.microsoft.com/office/drawing/2014/main" id="{870B6034-8166-DD4B-BF25-DCED2C6A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44" y="2940697"/>
            <a:ext cx="4777574" cy="34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88F0DD-DE71-2443-B3D2-FF747C037E52}"/>
              </a:ext>
            </a:extLst>
          </p:cNvPr>
          <p:cNvSpPr txBox="1"/>
          <p:nvPr/>
        </p:nvSpPr>
        <p:spPr>
          <a:xfrm>
            <a:off x="1676400" y="6577389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T" dirty="0">
                <a:latin typeface="Calibri" panose="020F0502020204030204" pitchFamily="34" charset="0"/>
                <a:cs typeface="Calibri" panose="020F0502020204030204" pitchFamily="34" charset="0"/>
              </a:rPr>
              <a:t>lide from Chris Manning</a:t>
            </a:r>
          </a:p>
        </p:txBody>
      </p:sp>
    </p:spTree>
    <p:extLst>
      <p:ext uri="{BB962C8B-B14F-4D97-AF65-F5344CB8AC3E}">
        <p14:creationId xmlns:p14="http://schemas.microsoft.com/office/powerpoint/2010/main" val="120661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8898-697C-1149-9B99-7ED20BE1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1D convolution for text</a:t>
            </a:r>
            <a:endParaRPr lang="en-IT" dirty="0"/>
          </a:p>
        </p:txBody>
      </p:sp>
      <p:graphicFrame>
        <p:nvGraphicFramePr>
          <p:cNvPr id="69" name="Content Placeholder 68">
            <a:extLst>
              <a:ext uri="{FF2B5EF4-FFF2-40B4-BE49-F238E27FC236}">
                <a16:creationId xmlns:a16="http://schemas.microsoft.com/office/drawing/2014/main" id="{F7C8BBB3-2120-0A41-AFB0-E2B6D2E9B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991091"/>
              </p:ext>
            </p:extLst>
          </p:nvPr>
        </p:nvGraphicFramePr>
        <p:xfrm>
          <a:off x="1676401" y="1539904"/>
          <a:ext cx="4300655" cy="25958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45219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911703545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113702940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2070155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Not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going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the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beach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tomorrow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44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:-(</a:t>
                      </a:r>
                      <a:endParaRPr lang="en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168619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AAA40BD6-C8C4-794F-AF63-BD37E8DA88E0}"/>
              </a:ext>
            </a:extLst>
          </p:cNvPr>
          <p:cNvSpPr/>
          <p:nvPr/>
        </p:nvSpPr>
        <p:spPr>
          <a:xfrm>
            <a:off x="2975328" y="1906859"/>
            <a:ext cx="3042615" cy="111252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ABD6FF-B106-E447-9F47-8B5C18872D70}"/>
              </a:ext>
            </a:extLst>
          </p:cNvPr>
          <p:cNvSpPr/>
          <p:nvPr/>
        </p:nvSpPr>
        <p:spPr>
          <a:xfrm>
            <a:off x="2934440" y="1539904"/>
            <a:ext cx="3042615" cy="109178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EEB7DEC-00CC-954B-90E6-94D899E13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59512"/>
              </p:ext>
            </p:extLst>
          </p:nvPr>
        </p:nvGraphicFramePr>
        <p:xfrm>
          <a:off x="2854712" y="5046339"/>
          <a:ext cx="3122344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586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895AE54C-4558-B441-9D9B-B457BE8EAE4A}"/>
              </a:ext>
            </a:extLst>
          </p:cNvPr>
          <p:cNvSpPr/>
          <p:nvPr/>
        </p:nvSpPr>
        <p:spPr>
          <a:xfrm>
            <a:off x="1676401" y="4446652"/>
            <a:ext cx="433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Apply a </a:t>
            </a:r>
            <a:r>
              <a:rPr lang="en-GB" sz="2400" b="1" dirty="0">
                <a:latin typeface="Calibri" panose="020F0502020204030204" pitchFamily="34" charset="0"/>
              </a:rPr>
              <a:t>filter </a:t>
            </a:r>
            <a:r>
              <a:rPr lang="en-GB" sz="2400" dirty="0">
                <a:latin typeface="Calibri" panose="020F0502020204030204" pitchFamily="34" charset="0"/>
              </a:rPr>
              <a:t>(or </a:t>
            </a:r>
            <a:r>
              <a:rPr lang="en-GB" sz="2400" b="1" dirty="0">
                <a:latin typeface="Calibri" panose="020F0502020204030204" pitchFamily="34" charset="0"/>
              </a:rPr>
              <a:t>kernel</a:t>
            </a:r>
            <a:r>
              <a:rPr lang="en-GB" sz="2400" dirty="0">
                <a:latin typeface="Calibri" panose="020F0502020204030204" pitchFamily="34" charset="0"/>
              </a:rPr>
              <a:t>) of size 3 </a:t>
            </a:r>
            <a:endParaRPr lang="en-GB" sz="2400" dirty="0">
              <a:effectLst/>
            </a:endParaRPr>
          </a:p>
        </p:txBody>
      </p:sp>
      <p:graphicFrame>
        <p:nvGraphicFramePr>
          <p:cNvPr id="72" name="Content Placeholder 68">
            <a:extLst>
              <a:ext uri="{FF2B5EF4-FFF2-40B4-BE49-F238E27FC236}">
                <a16:creationId xmlns:a16="http://schemas.microsoft.com/office/drawing/2014/main" id="{6ED1EB2B-08A9-C74F-A076-76A942626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174820"/>
              </p:ext>
            </p:extLst>
          </p:nvPr>
        </p:nvGraphicFramePr>
        <p:xfrm>
          <a:off x="7593981" y="1536019"/>
          <a:ext cx="1866300" cy="18542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69200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597100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1,w2,w3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−1.0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2,w3,w4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−0.5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w3,w4,w5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−3.6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w4,w5,w6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w5,w6,w7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</a:tbl>
          </a:graphicData>
        </a:graphic>
      </p:graphicFrame>
      <p:graphicFrame>
        <p:nvGraphicFramePr>
          <p:cNvPr id="74" name="Content Placeholder 68">
            <a:extLst>
              <a:ext uri="{FF2B5EF4-FFF2-40B4-BE49-F238E27FC236}">
                <a16:creationId xmlns:a16="http://schemas.microsoft.com/office/drawing/2014/main" id="{FAF509AE-A679-FD46-864D-CF86FCE48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68183"/>
              </p:ext>
            </p:extLst>
          </p:nvPr>
        </p:nvGraphicFramePr>
        <p:xfrm>
          <a:off x="10069552" y="1551056"/>
          <a:ext cx="119420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100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597100">
                  <a:extLst>
                    <a:ext uri="{9D8B030D-6E8A-4147-A177-3AD203B41FA5}">
                      <a16:colId xmlns:a16="http://schemas.microsoft.com/office/drawing/2014/main" val="911703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0.0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0.50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0.38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-2.6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0.93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0.8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0.21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</a:tbl>
          </a:graphicData>
        </a:graphic>
      </p:graphicFrame>
      <p:sp>
        <p:nvSpPr>
          <p:cNvPr id="75" name="Rectangle 74">
            <a:extLst>
              <a:ext uri="{FF2B5EF4-FFF2-40B4-BE49-F238E27FC236}">
                <a16:creationId xmlns:a16="http://schemas.microsoft.com/office/drawing/2014/main" id="{CB43ED93-7699-DC44-9834-48A0C1A105A1}"/>
              </a:ext>
            </a:extLst>
          </p:cNvPr>
          <p:cNvSpPr/>
          <p:nvPr/>
        </p:nvSpPr>
        <p:spPr>
          <a:xfrm>
            <a:off x="9893500" y="3616535"/>
            <a:ext cx="1546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+ bias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SegoeUISymbol"/>
              </a:rPr>
              <a:t>➔ </a:t>
            </a:r>
            <a:r>
              <a:rPr lang="en-GB" dirty="0">
                <a:latin typeface="Calibri" panose="020F0502020204030204" pitchFamily="34" charset="0"/>
              </a:rPr>
              <a:t>non-linearity 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38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8898-697C-1149-9B99-7ED20BE1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1D convolution for text with padding</a:t>
            </a:r>
            <a:endParaRPr lang="en-IT" dirty="0"/>
          </a:p>
        </p:txBody>
      </p:sp>
      <p:graphicFrame>
        <p:nvGraphicFramePr>
          <p:cNvPr id="69" name="Content Placeholder 68">
            <a:extLst>
              <a:ext uri="{FF2B5EF4-FFF2-40B4-BE49-F238E27FC236}">
                <a16:creationId xmlns:a16="http://schemas.microsoft.com/office/drawing/2014/main" id="{F7C8BBB3-2120-0A41-AFB0-E2B6D2E9B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51256"/>
              </p:ext>
            </p:extLst>
          </p:nvPr>
        </p:nvGraphicFramePr>
        <p:xfrm>
          <a:off x="1676401" y="1183068"/>
          <a:ext cx="4300655" cy="3337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45219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911703545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113702940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2070155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7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Not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going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the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beach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tomorrow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44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:-(</a:t>
                      </a:r>
                      <a:endParaRPr lang="en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16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57283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EEB7DEC-00CC-954B-90E6-94D899E13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26432"/>
              </p:ext>
            </p:extLst>
          </p:nvPr>
        </p:nvGraphicFramePr>
        <p:xfrm>
          <a:off x="2892232" y="5180157"/>
          <a:ext cx="3122344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586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895AE54C-4558-B441-9D9B-B457BE8EAE4A}"/>
              </a:ext>
            </a:extLst>
          </p:cNvPr>
          <p:cNvSpPr/>
          <p:nvPr/>
        </p:nvSpPr>
        <p:spPr>
          <a:xfrm>
            <a:off x="1676401" y="4718492"/>
            <a:ext cx="433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Apply a </a:t>
            </a:r>
            <a:r>
              <a:rPr lang="en-GB" sz="2400" b="1" dirty="0">
                <a:latin typeface="Calibri" panose="020F0502020204030204" pitchFamily="34" charset="0"/>
              </a:rPr>
              <a:t>filter </a:t>
            </a:r>
            <a:r>
              <a:rPr lang="en-GB" sz="2400" dirty="0">
                <a:latin typeface="Calibri" panose="020F0502020204030204" pitchFamily="34" charset="0"/>
              </a:rPr>
              <a:t>(or </a:t>
            </a:r>
            <a:r>
              <a:rPr lang="en-GB" sz="2400" b="1" dirty="0">
                <a:latin typeface="Calibri" panose="020F0502020204030204" pitchFamily="34" charset="0"/>
              </a:rPr>
              <a:t>kernel</a:t>
            </a:r>
            <a:r>
              <a:rPr lang="en-GB" sz="2400" dirty="0">
                <a:latin typeface="Calibri" panose="020F0502020204030204" pitchFamily="34" charset="0"/>
              </a:rPr>
              <a:t>) of size 3 </a:t>
            </a:r>
            <a:endParaRPr lang="en-GB" sz="2400" dirty="0">
              <a:effectLst/>
            </a:endParaRPr>
          </a:p>
        </p:txBody>
      </p:sp>
      <p:graphicFrame>
        <p:nvGraphicFramePr>
          <p:cNvPr id="72" name="Content Placeholder 68">
            <a:extLst>
              <a:ext uri="{FF2B5EF4-FFF2-40B4-BE49-F238E27FC236}">
                <a16:creationId xmlns:a16="http://schemas.microsoft.com/office/drawing/2014/main" id="{6ED1EB2B-08A9-C74F-A076-76A942626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918156"/>
              </p:ext>
            </p:extLst>
          </p:nvPr>
        </p:nvGraphicFramePr>
        <p:xfrm>
          <a:off x="7137126" y="1195256"/>
          <a:ext cx="1866300" cy="25958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69200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597100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0,w1,w2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10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1,w2,w3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−1.0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2,w3,w4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−0.5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w3,w4,w5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−0.1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w4,w5,w6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−0.2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w5,w6,w7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6,w7,0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−0.5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81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48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8898-697C-1149-9B99-7ED20BE1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channel convolution with padding</a:t>
            </a:r>
            <a:endParaRPr lang="en-IT" dirty="0"/>
          </a:p>
        </p:txBody>
      </p:sp>
      <p:graphicFrame>
        <p:nvGraphicFramePr>
          <p:cNvPr id="69" name="Content Placeholder 68">
            <a:extLst>
              <a:ext uri="{FF2B5EF4-FFF2-40B4-BE49-F238E27FC236}">
                <a16:creationId xmlns:a16="http://schemas.microsoft.com/office/drawing/2014/main" id="{F7C8BBB3-2120-0A41-AFB0-E2B6D2E9B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328707"/>
              </p:ext>
            </p:extLst>
          </p:nvPr>
        </p:nvGraphicFramePr>
        <p:xfrm>
          <a:off x="1676401" y="1183068"/>
          <a:ext cx="4300655" cy="3337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45219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911703545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113702940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2070155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7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Not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going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the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beach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tomorrow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44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:-(</a:t>
                      </a:r>
                      <a:endParaRPr lang="en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16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57283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EEB7DEC-00CC-954B-90E6-94D899E13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15959"/>
              </p:ext>
            </p:extLst>
          </p:nvPr>
        </p:nvGraphicFramePr>
        <p:xfrm>
          <a:off x="1676401" y="5197299"/>
          <a:ext cx="179162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895AE54C-4558-B441-9D9B-B457BE8EAE4A}"/>
              </a:ext>
            </a:extLst>
          </p:cNvPr>
          <p:cNvSpPr/>
          <p:nvPr/>
        </p:nvSpPr>
        <p:spPr>
          <a:xfrm>
            <a:off x="1676401" y="4718492"/>
            <a:ext cx="4465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Apply 3 </a:t>
            </a:r>
            <a:r>
              <a:rPr lang="en-GB" sz="2400" b="1" dirty="0">
                <a:latin typeface="Calibri" panose="020F0502020204030204" pitchFamily="34" charset="0"/>
              </a:rPr>
              <a:t>filters </a:t>
            </a:r>
            <a:r>
              <a:rPr lang="en-GB" sz="2400" dirty="0">
                <a:latin typeface="Calibri" panose="020F0502020204030204" pitchFamily="34" charset="0"/>
              </a:rPr>
              <a:t>(or </a:t>
            </a:r>
            <a:r>
              <a:rPr lang="en-GB" sz="2400" b="1" dirty="0">
                <a:latin typeface="Calibri" panose="020F0502020204030204" pitchFamily="34" charset="0"/>
              </a:rPr>
              <a:t>kernel</a:t>
            </a:r>
            <a:r>
              <a:rPr lang="en-GB" sz="2400" dirty="0">
                <a:latin typeface="Calibri" panose="020F0502020204030204" pitchFamily="34" charset="0"/>
              </a:rPr>
              <a:t>) of size 3 </a:t>
            </a:r>
            <a:endParaRPr lang="en-GB" sz="2400" dirty="0">
              <a:effectLst/>
            </a:endParaRPr>
          </a:p>
        </p:txBody>
      </p:sp>
      <p:graphicFrame>
        <p:nvGraphicFramePr>
          <p:cNvPr id="72" name="Content Placeholder 68">
            <a:extLst>
              <a:ext uri="{FF2B5EF4-FFF2-40B4-BE49-F238E27FC236}">
                <a16:creationId xmlns:a16="http://schemas.microsoft.com/office/drawing/2014/main" id="{6ED1EB2B-08A9-C74F-A076-76A942626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510262"/>
              </p:ext>
            </p:extLst>
          </p:nvPr>
        </p:nvGraphicFramePr>
        <p:xfrm>
          <a:off x="7137125" y="1195256"/>
          <a:ext cx="3077390" cy="25958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76205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600395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600395">
                  <a:extLst>
                    <a:ext uri="{9D8B030D-6E8A-4147-A177-3AD203B41FA5}">
                      <a16:colId xmlns:a16="http://schemas.microsoft.com/office/drawing/2014/main" val="2936631971"/>
                    </a:ext>
                  </a:extLst>
                </a:gridCol>
                <a:gridCol w="600395">
                  <a:extLst>
                    <a:ext uri="{9D8B030D-6E8A-4147-A177-3AD203B41FA5}">
                      <a16:colId xmlns:a16="http://schemas.microsoft.com/office/drawing/2014/main" val="753965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0,w1,w2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10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1,w2,w3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−1.0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−1.0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2,w3,w4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0.8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w3,w4,w5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w4,w5,w6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w5,w6,w7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0.9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6,w7,0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−0.9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8156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84BAEC-B733-1B46-A508-679A03A28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85495"/>
              </p:ext>
            </p:extLst>
          </p:nvPr>
        </p:nvGraphicFramePr>
        <p:xfrm>
          <a:off x="3590694" y="5200185"/>
          <a:ext cx="1791628" cy="1109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67954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9B4EEA-9624-F742-A5A7-1DEEC5384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60512"/>
              </p:ext>
            </p:extLst>
          </p:nvPr>
        </p:nvGraphicFramePr>
        <p:xfrm>
          <a:off x="5504987" y="5197299"/>
          <a:ext cx="179162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62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8898-697C-1149-9B99-7ED20BE1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conv1d, padded, with max pooling over time</a:t>
            </a:r>
            <a:endParaRPr lang="en-IT" dirty="0"/>
          </a:p>
        </p:txBody>
      </p:sp>
      <p:graphicFrame>
        <p:nvGraphicFramePr>
          <p:cNvPr id="69" name="Content Placeholder 68">
            <a:extLst>
              <a:ext uri="{FF2B5EF4-FFF2-40B4-BE49-F238E27FC236}">
                <a16:creationId xmlns:a16="http://schemas.microsoft.com/office/drawing/2014/main" id="{F7C8BBB3-2120-0A41-AFB0-E2B6D2E9B4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6401" y="1183068"/>
          <a:ext cx="4300655" cy="3337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45219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911703545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113702940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2070155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7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Not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going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the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beach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tomorrow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44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:-(</a:t>
                      </a:r>
                      <a:endParaRPr lang="en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16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57283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EEB7DEC-00CC-954B-90E6-94D899E13C88}"/>
              </a:ext>
            </a:extLst>
          </p:cNvPr>
          <p:cNvGraphicFramePr>
            <a:graphicFrameLocks noGrp="1"/>
          </p:cNvGraphicFramePr>
          <p:nvPr/>
        </p:nvGraphicFramePr>
        <p:xfrm>
          <a:off x="1676401" y="5197299"/>
          <a:ext cx="179162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895AE54C-4558-B441-9D9B-B457BE8EAE4A}"/>
              </a:ext>
            </a:extLst>
          </p:cNvPr>
          <p:cNvSpPr/>
          <p:nvPr/>
        </p:nvSpPr>
        <p:spPr>
          <a:xfrm>
            <a:off x="1676401" y="4718492"/>
            <a:ext cx="4465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Apply 3 </a:t>
            </a:r>
            <a:r>
              <a:rPr lang="en-GB" sz="2400" b="1" dirty="0">
                <a:latin typeface="Calibri" panose="020F0502020204030204" pitchFamily="34" charset="0"/>
              </a:rPr>
              <a:t>filters </a:t>
            </a:r>
            <a:r>
              <a:rPr lang="en-GB" sz="2400" dirty="0">
                <a:latin typeface="Calibri" panose="020F0502020204030204" pitchFamily="34" charset="0"/>
              </a:rPr>
              <a:t>(or </a:t>
            </a:r>
            <a:r>
              <a:rPr lang="en-GB" sz="2400" b="1" dirty="0">
                <a:latin typeface="Calibri" panose="020F0502020204030204" pitchFamily="34" charset="0"/>
              </a:rPr>
              <a:t>kernel</a:t>
            </a:r>
            <a:r>
              <a:rPr lang="en-GB" sz="2400" dirty="0">
                <a:latin typeface="Calibri" panose="020F0502020204030204" pitchFamily="34" charset="0"/>
              </a:rPr>
              <a:t>) of size 3 </a:t>
            </a:r>
            <a:endParaRPr lang="en-GB" sz="2400" dirty="0">
              <a:effectLst/>
            </a:endParaRPr>
          </a:p>
        </p:txBody>
      </p:sp>
      <p:graphicFrame>
        <p:nvGraphicFramePr>
          <p:cNvPr id="72" name="Content Placeholder 68">
            <a:extLst>
              <a:ext uri="{FF2B5EF4-FFF2-40B4-BE49-F238E27FC236}">
                <a16:creationId xmlns:a16="http://schemas.microsoft.com/office/drawing/2014/main" id="{6ED1EB2B-08A9-C74F-A076-76A942626191}"/>
              </a:ext>
            </a:extLst>
          </p:cNvPr>
          <p:cNvGraphicFramePr>
            <a:graphicFrameLocks/>
          </p:cNvGraphicFramePr>
          <p:nvPr/>
        </p:nvGraphicFramePr>
        <p:xfrm>
          <a:off x="7137125" y="1195256"/>
          <a:ext cx="3077390" cy="25958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76205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600395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600395">
                  <a:extLst>
                    <a:ext uri="{9D8B030D-6E8A-4147-A177-3AD203B41FA5}">
                      <a16:colId xmlns:a16="http://schemas.microsoft.com/office/drawing/2014/main" val="2936631971"/>
                    </a:ext>
                  </a:extLst>
                </a:gridCol>
                <a:gridCol w="600395">
                  <a:extLst>
                    <a:ext uri="{9D8B030D-6E8A-4147-A177-3AD203B41FA5}">
                      <a16:colId xmlns:a16="http://schemas.microsoft.com/office/drawing/2014/main" val="753965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0,w1,w2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10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1,w2,w3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−1.0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−1.0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2,w3,w4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0.8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w3,w4,w5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w4,w5,w6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w5,w6,w7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0.9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6,w7,0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−0.9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8156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84BAEC-B733-1B46-A508-679A03A288C9}"/>
              </a:ext>
            </a:extLst>
          </p:cNvPr>
          <p:cNvGraphicFramePr>
            <a:graphicFrameLocks noGrp="1"/>
          </p:cNvGraphicFramePr>
          <p:nvPr/>
        </p:nvGraphicFramePr>
        <p:xfrm>
          <a:off x="3590694" y="5200185"/>
          <a:ext cx="1791628" cy="1109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67954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9B4EEA-9624-F742-A5A7-1DEEC538489E}"/>
              </a:ext>
            </a:extLst>
          </p:cNvPr>
          <p:cNvGraphicFramePr>
            <a:graphicFrameLocks noGrp="1"/>
          </p:cNvGraphicFramePr>
          <p:nvPr/>
        </p:nvGraphicFramePr>
        <p:xfrm>
          <a:off x="5504987" y="5197299"/>
          <a:ext cx="179162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507A92-8488-694E-820C-17D34BA5C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52796"/>
              </p:ext>
            </p:extLst>
          </p:nvPr>
        </p:nvGraphicFramePr>
        <p:xfrm>
          <a:off x="7137125" y="4149788"/>
          <a:ext cx="3077390" cy="37084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76205">
                  <a:extLst>
                    <a:ext uri="{9D8B030D-6E8A-4147-A177-3AD203B41FA5}">
                      <a16:colId xmlns:a16="http://schemas.microsoft.com/office/drawing/2014/main" val="1110619940"/>
                    </a:ext>
                  </a:extLst>
                </a:gridCol>
                <a:gridCol w="600395">
                  <a:extLst>
                    <a:ext uri="{9D8B030D-6E8A-4147-A177-3AD203B41FA5}">
                      <a16:colId xmlns:a16="http://schemas.microsoft.com/office/drawing/2014/main" val="87158666"/>
                    </a:ext>
                  </a:extLst>
                </a:gridCol>
                <a:gridCol w="600395">
                  <a:extLst>
                    <a:ext uri="{9D8B030D-6E8A-4147-A177-3AD203B41FA5}">
                      <a16:colId xmlns:a16="http://schemas.microsoft.com/office/drawing/2014/main" val="3995386997"/>
                    </a:ext>
                  </a:extLst>
                </a:gridCol>
                <a:gridCol w="600395">
                  <a:extLst>
                    <a:ext uri="{9D8B030D-6E8A-4147-A177-3AD203B41FA5}">
                      <a16:colId xmlns:a16="http://schemas.microsoft.com/office/drawing/2014/main" val="4267165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ax pool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3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82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8898-697C-1149-9B99-7ED20BE1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conv1d, padded, average pooling over time</a:t>
            </a:r>
            <a:endParaRPr lang="en-IT" dirty="0"/>
          </a:p>
        </p:txBody>
      </p:sp>
      <p:graphicFrame>
        <p:nvGraphicFramePr>
          <p:cNvPr id="69" name="Content Placeholder 68">
            <a:extLst>
              <a:ext uri="{FF2B5EF4-FFF2-40B4-BE49-F238E27FC236}">
                <a16:creationId xmlns:a16="http://schemas.microsoft.com/office/drawing/2014/main" id="{F7C8BBB3-2120-0A41-AFB0-E2B6D2E9B4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6401" y="1183068"/>
          <a:ext cx="4300655" cy="3337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45219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911703545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113702940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2070155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7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Not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going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the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beach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tomorrow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44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:-(</a:t>
                      </a:r>
                      <a:endParaRPr lang="en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16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57283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EEB7DEC-00CC-954B-90E6-94D899E13C88}"/>
              </a:ext>
            </a:extLst>
          </p:cNvPr>
          <p:cNvGraphicFramePr>
            <a:graphicFrameLocks noGrp="1"/>
          </p:cNvGraphicFramePr>
          <p:nvPr/>
        </p:nvGraphicFramePr>
        <p:xfrm>
          <a:off x="1676401" y="5197299"/>
          <a:ext cx="179162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895AE54C-4558-B441-9D9B-B457BE8EAE4A}"/>
              </a:ext>
            </a:extLst>
          </p:cNvPr>
          <p:cNvSpPr/>
          <p:nvPr/>
        </p:nvSpPr>
        <p:spPr>
          <a:xfrm>
            <a:off x="1676401" y="4718492"/>
            <a:ext cx="4465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Apply 3 </a:t>
            </a:r>
            <a:r>
              <a:rPr lang="en-GB" sz="2400" b="1" dirty="0">
                <a:latin typeface="Calibri" panose="020F0502020204030204" pitchFamily="34" charset="0"/>
              </a:rPr>
              <a:t>filters </a:t>
            </a:r>
            <a:r>
              <a:rPr lang="en-GB" sz="2400" dirty="0">
                <a:latin typeface="Calibri" panose="020F0502020204030204" pitchFamily="34" charset="0"/>
              </a:rPr>
              <a:t>(or </a:t>
            </a:r>
            <a:r>
              <a:rPr lang="en-GB" sz="2400" b="1" dirty="0">
                <a:latin typeface="Calibri" panose="020F0502020204030204" pitchFamily="34" charset="0"/>
              </a:rPr>
              <a:t>kernel</a:t>
            </a:r>
            <a:r>
              <a:rPr lang="en-GB" sz="2400" dirty="0">
                <a:latin typeface="Calibri" panose="020F0502020204030204" pitchFamily="34" charset="0"/>
              </a:rPr>
              <a:t>) of size 3 </a:t>
            </a:r>
            <a:endParaRPr lang="en-GB" sz="2400" dirty="0">
              <a:effectLst/>
            </a:endParaRPr>
          </a:p>
        </p:txBody>
      </p:sp>
      <p:graphicFrame>
        <p:nvGraphicFramePr>
          <p:cNvPr id="72" name="Content Placeholder 68">
            <a:extLst>
              <a:ext uri="{FF2B5EF4-FFF2-40B4-BE49-F238E27FC236}">
                <a16:creationId xmlns:a16="http://schemas.microsoft.com/office/drawing/2014/main" id="{6ED1EB2B-08A9-C74F-A076-76A942626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86901"/>
              </p:ext>
            </p:extLst>
          </p:nvPr>
        </p:nvGraphicFramePr>
        <p:xfrm>
          <a:off x="7137125" y="1195256"/>
          <a:ext cx="3177754" cy="25958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26290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650488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650488">
                  <a:extLst>
                    <a:ext uri="{9D8B030D-6E8A-4147-A177-3AD203B41FA5}">
                      <a16:colId xmlns:a16="http://schemas.microsoft.com/office/drawing/2014/main" val="2936631971"/>
                    </a:ext>
                  </a:extLst>
                </a:gridCol>
                <a:gridCol w="650488">
                  <a:extLst>
                    <a:ext uri="{9D8B030D-6E8A-4147-A177-3AD203B41FA5}">
                      <a16:colId xmlns:a16="http://schemas.microsoft.com/office/drawing/2014/main" val="753965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0,w1,w2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−0.6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10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1,w2,w3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−1.0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−1.0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2,w3,w4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0.8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w3,w4,w5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w4,w5,w6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w5,w6,w7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0.6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0.9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6,w7,0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−0.9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8156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84BAEC-B733-1B46-A508-679A03A288C9}"/>
              </a:ext>
            </a:extLst>
          </p:cNvPr>
          <p:cNvGraphicFramePr>
            <a:graphicFrameLocks noGrp="1"/>
          </p:cNvGraphicFramePr>
          <p:nvPr/>
        </p:nvGraphicFramePr>
        <p:xfrm>
          <a:off x="3590694" y="5200185"/>
          <a:ext cx="1791628" cy="1109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67954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9B4EEA-9624-F742-A5A7-1DEEC538489E}"/>
              </a:ext>
            </a:extLst>
          </p:cNvPr>
          <p:cNvGraphicFramePr>
            <a:graphicFrameLocks noGrp="1"/>
          </p:cNvGraphicFramePr>
          <p:nvPr/>
        </p:nvGraphicFramePr>
        <p:xfrm>
          <a:off x="5504987" y="5197299"/>
          <a:ext cx="179162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507A92-8488-694E-820C-17D34BA5C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3729"/>
              </p:ext>
            </p:extLst>
          </p:nvPr>
        </p:nvGraphicFramePr>
        <p:xfrm>
          <a:off x="7137127" y="4149788"/>
          <a:ext cx="3177752" cy="37084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184899">
                  <a:extLst>
                    <a:ext uri="{9D8B030D-6E8A-4147-A177-3AD203B41FA5}">
                      <a16:colId xmlns:a16="http://schemas.microsoft.com/office/drawing/2014/main" val="1110619940"/>
                    </a:ext>
                  </a:extLst>
                </a:gridCol>
                <a:gridCol w="718653">
                  <a:extLst>
                    <a:ext uri="{9D8B030D-6E8A-4147-A177-3AD203B41FA5}">
                      <a16:colId xmlns:a16="http://schemas.microsoft.com/office/drawing/2014/main" val="87158666"/>
                    </a:ext>
                  </a:extLst>
                </a:gridCol>
                <a:gridCol w="637100">
                  <a:extLst>
                    <a:ext uri="{9D8B030D-6E8A-4147-A177-3AD203B41FA5}">
                      <a16:colId xmlns:a16="http://schemas.microsoft.com/office/drawing/2014/main" val="3995386997"/>
                    </a:ext>
                  </a:extLst>
                </a:gridCol>
                <a:gridCol w="637100">
                  <a:extLst>
                    <a:ext uri="{9D8B030D-6E8A-4147-A177-3AD203B41FA5}">
                      <a16:colId xmlns:a16="http://schemas.microsoft.com/office/drawing/2014/main" val="4267165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average</a:t>
                      </a:r>
                      <a:endParaRPr lang="en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−0.87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3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71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8898-697C-1149-9B99-7ED20BE1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conv1d, padded, average pooling, stride = 2</a:t>
            </a:r>
            <a:endParaRPr lang="en-IT" dirty="0"/>
          </a:p>
        </p:txBody>
      </p:sp>
      <p:graphicFrame>
        <p:nvGraphicFramePr>
          <p:cNvPr id="69" name="Content Placeholder 68">
            <a:extLst>
              <a:ext uri="{FF2B5EF4-FFF2-40B4-BE49-F238E27FC236}">
                <a16:creationId xmlns:a16="http://schemas.microsoft.com/office/drawing/2014/main" id="{F7C8BBB3-2120-0A41-AFB0-E2B6D2E9B4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6401" y="1183068"/>
          <a:ext cx="4300655" cy="33375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45219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911703545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1113702940"/>
                    </a:ext>
                  </a:extLst>
                </a:gridCol>
                <a:gridCol w="763859">
                  <a:extLst>
                    <a:ext uri="{9D8B030D-6E8A-4147-A177-3AD203B41FA5}">
                      <a16:colId xmlns:a16="http://schemas.microsoft.com/office/drawing/2014/main" val="2070155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57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Not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4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going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08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the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beach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78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tomorrow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44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:-(</a:t>
                      </a:r>
                      <a:endParaRPr lang="en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−0.4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16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57283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EEB7DEC-00CC-954B-90E6-94D899E13C88}"/>
              </a:ext>
            </a:extLst>
          </p:cNvPr>
          <p:cNvGraphicFramePr>
            <a:graphicFrameLocks noGrp="1"/>
          </p:cNvGraphicFramePr>
          <p:nvPr/>
        </p:nvGraphicFramePr>
        <p:xfrm>
          <a:off x="1676401" y="5197299"/>
          <a:ext cx="179162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−3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895AE54C-4558-B441-9D9B-B457BE8EAE4A}"/>
              </a:ext>
            </a:extLst>
          </p:cNvPr>
          <p:cNvSpPr/>
          <p:nvPr/>
        </p:nvSpPr>
        <p:spPr>
          <a:xfrm>
            <a:off x="1676401" y="4718492"/>
            <a:ext cx="4465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Apply 3 </a:t>
            </a:r>
            <a:r>
              <a:rPr lang="en-GB" sz="2400" b="1" dirty="0">
                <a:latin typeface="Calibri" panose="020F0502020204030204" pitchFamily="34" charset="0"/>
              </a:rPr>
              <a:t>filters </a:t>
            </a:r>
            <a:r>
              <a:rPr lang="en-GB" sz="2400" dirty="0">
                <a:latin typeface="Calibri" panose="020F0502020204030204" pitchFamily="34" charset="0"/>
              </a:rPr>
              <a:t>(or </a:t>
            </a:r>
            <a:r>
              <a:rPr lang="en-GB" sz="2400" b="1" dirty="0">
                <a:latin typeface="Calibri" panose="020F0502020204030204" pitchFamily="34" charset="0"/>
              </a:rPr>
              <a:t>kernel</a:t>
            </a:r>
            <a:r>
              <a:rPr lang="en-GB" sz="2400" dirty="0">
                <a:latin typeface="Calibri" panose="020F0502020204030204" pitchFamily="34" charset="0"/>
              </a:rPr>
              <a:t>) of size 3 </a:t>
            </a:r>
            <a:endParaRPr lang="en-GB" sz="2400" dirty="0">
              <a:effectLst/>
            </a:endParaRPr>
          </a:p>
        </p:txBody>
      </p:sp>
      <p:graphicFrame>
        <p:nvGraphicFramePr>
          <p:cNvPr id="72" name="Content Placeholder 68">
            <a:extLst>
              <a:ext uri="{FF2B5EF4-FFF2-40B4-BE49-F238E27FC236}">
                <a16:creationId xmlns:a16="http://schemas.microsoft.com/office/drawing/2014/main" id="{6ED1EB2B-08A9-C74F-A076-76A942626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699116"/>
              </p:ext>
            </p:extLst>
          </p:nvPr>
        </p:nvGraphicFramePr>
        <p:xfrm>
          <a:off x="7137125" y="1195256"/>
          <a:ext cx="3177754" cy="148336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226290">
                  <a:extLst>
                    <a:ext uri="{9D8B030D-6E8A-4147-A177-3AD203B41FA5}">
                      <a16:colId xmlns:a16="http://schemas.microsoft.com/office/drawing/2014/main" val="282574794"/>
                    </a:ext>
                  </a:extLst>
                </a:gridCol>
                <a:gridCol w="650488">
                  <a:extLst>
                    <a:ext uri="{9D8B030D-6E8A-4147-A177-3AD203B41FA5}">
                      <a16:colId xmlns:a16="http://schemas.microsoft.com/office/drawing/2014/main" val="103596158"/>
                    </a:ext>
                  </a:extLst>
                </a:gridCol>
                <a:gridCol w="650488">
                  <a:extLst>
                    <a:ext uri="{9D8B030D-6E8A-4147-A177-3AD203B41FA5}">
                      <a16:colId xmlns:a16="http://schemas.microsoft.com/office/drawing/2014/main" val="2936631971"/>
                    </a:ext>
                  </a:extLst>
                </a:gridCol>
                <a:gridCol w="650488">
                  <a:extLst>
                    <a:ext uri="{9D8B030D-6E8A-4147-A177-3AD203B41FA5}">
                      <a16:colId xmlns:a16="http://schemas.microsoft.com/office/drawing/2014/main" val="753965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0,w1,w2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−0.6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1.4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10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2,w3,w4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0.8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47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w4,w5,w6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1.2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IT" sz="1800" dirty="0">
                          <a:solidFill>
                            <a:schemeClr val="tx1"/>
                          </a:solidFill>
                        </a:rPr>
                        <a:t>6,w7,0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−0.5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−0.9 </a:t>
                      </a:r>
                      <a:endParaRPr lang="en-IT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0.1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8156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84BAEC-B733-1B46-A508-679A03A288C9}"/>
              </a:ext>
            </a:extLst>
          </p:cNvPr>
          <p:cNvGraphicFramePr>
            <a:graphicFrameLocks noGrp="1"/>
          </p:cNvGraphicFramePr>
          <p:nvPr/>
        </p:nvGraphicFramePr>
        <p:xfrm>
          <a:off x="3590694" y="5200185"/>
          <a:ext cx="1791628" cy="1109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67954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9B4EEA-9624-F742-A5A7-1DEEC538489E}"/>
              </a:ext>
            </a:extLst>
          </p:cNvPr>
          <p:cNvGraphicFramePr>
            <a:graphicFrameLocks noGrp="1"/>
          </p:cNvGraphicFramePr>
          <p:nvPr/>
        </p:nvGraphicFramePr>
        <p:xfrm>
          <a:off x="5504987" y="5197299"/>
          <a:ext cx="1791628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907">
                  <a:extLst>
                    <a:ext uri="{9D8B030D-6E8A-4147-A177-3AD203B41FA5}">
                      <a16:colId xmlns:a16="http://schemas.microsoft.com/office/drawing/2014/main" val="30606927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19693486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332524620"/>
                    </a:ext>
                  </a:extLst>
                </a:gridCol>
                <a:gridCol w="447907">
                  <a:extLst>
                    <a:ext uri="{9D8B030D-6E8A-4147-A177-3AD203B41FA5}">
                      <a16:colId xmlns:a16="http://schemas.microsoft.com/office/drawing/2014/main" val="245303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82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−1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23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IT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en-IT" sz="1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45951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507A92-8488-694E-820C-17D34BA5C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73669"/>
              </p:ext>
            </p:extLst>
          </p:nvPr>
        </p:nvGraphicFramePr>
        <p:xfrm>
          <a:off x="7137127" y="4149788"/>
          <a:ext cx="3177752" cy="37084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184899">
                  <a:extLst>
                    <a:ext uri="{9D8B030D-6E8A-4147-A177-3AD203B41FA5}">
                      <a16:colId xmlns:a16="http://schemas.microsoft.com/office/drawing/2014/main" val="1110619940"/>
                    </a:ext>
                  </a:extLst>
                </a:gridCol>
                <a:gridCol w="718653">
                  <a:extLst>
                    <a:ext uri="{9D8B030D-6E8A-4147-A177-3AD203B41FA5}">
                      <a16:colId xmlns:a16="http://schemas.microsoft.com/office/drawing/2014/main" val="87158666"/>
                    </a:ext>
                  </a:extLst>
                </a:gridCol>
                <a:gridCol w="637100">
                  <a:extLst>
                    <a:ext uri="{9D8B030D-6E8A-4147-A177-3AD203B41FA5}">
                      <a16:colId xmlns:a16="http://schemas.microsoft.com/office/drawing/2014/main" val="3995386997"/>
                    </a:ext>
                  </a:extLst>
                </a:gridCol>
                <a:gridCol w="637100">
                  <a:extLst>
                    <a:ext uri="{9D8B030D-6E8A-4147-A177-3AD203B41FA5}">
                      <a16:colId xmlns:a16="http://schemas.microsoft.com/office/drawing/2014/main" val="4267165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Max p</a:t>
                      </a:r>
                      <a:endParaRPr lang="en-IT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−0.2 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T" sz="1800" dirty="0">
                          <a:effectLst/>
                          <a:latin typeface="Calibri" panose="020F0502020204030204" pitchFamily="34" charset="0"/>
                        </a:rPr>
                        <a:t>1.4</a:t>
                      </a:r>
                      <a:endParaRPr lang="en-IT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3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300655"/>
      </p:ext>
    </p:extLst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1721</TotalTime>
  <Words>1849</Words>
  <Application>Microsoft Macintosh PowerPoint</Application>
  <PresentationFormat>Widescreen</PresentationFormat>
  <Paragraphs>709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Palatino Linotype</vt:lpstr>
      <vt:lpstr>SegoeUISymbol</vt:lpstr>
      <vt:lpstr>Times New Roman</vt:lpstr>
      <vt:lpstr>Tw Cen MT</vt:lpstr>
      <vt:lpstr>Tw Cen MT Condensed</vt:lpstr>
      <vt:lpstr>Wingdings</vt:lpstr>
      <vt:lpstr>1_AIIA00</vt:lpstr>
      <vt:lpstr>Convolutional Neural Networks for NLP</vt:lpstr>
      <vt:lpstr>Idea</vt:lpstr>
      <vt:lpstr>CNN</vt:lpstr>
      <vt:lpstr>A 1D convolution for text</vt:lpstr>
      <vt:lpstr>1D convolution for text with padding</vt:lpstr>
      <vt:lpstr>3D channel convolution with padding</vt:lpstr>
      <vt:lpstr>conv1d, padded, with max pooling over time</vt:lpstr>
      <vt:lpstr>conv1d, padded, average pooling over time</vt:lpstr>
      <vt:lpstr>conv1d, padded, average pooling, stride = 2</vt:lpstr>
      <vt:lpstr>Convolutional Neural Network</vt:lpstr>
      <vt:lpstr>Convolutiona Neural Network</vt:lpstr>
      <vt:lpstr>Single Layer CNN for Sentence Classification</vt:lpstr>
      <vt:lpstr>CNN for Sentiment Classification</vt:lpstr>
      <vt:lpstr>Code</vt:lpstr>
      <vt:lpstr>Follow up</vt:lpstr>
      <vt:lpstr>Regularization</vt:lpstr>
      <vt:lpstr>A pitfall when fine-tuning word vectors</vt:lpstr>
      <vt:lpstr>A pitfall when fine-tuning word vectors</vt:lpstr>
      <vt:lpstr>What 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Attardi</dc:creator>
  <cp:lastModifiedBy>Giuseppe Attardi</cp:lastModifiedBy>
  <cp:revision>110</cp:revision>
  <dcterms:created xsi:type="dcterms:W3CDTF">2016-04-10T17:28:36Z</dcterms:created>
  <dcterms:modified xsi:type="dcterms:W3CDTF">2020-04-02T07:12:05Z</dcterms:modified>
</cp:coreProperties>
</file>