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53"/>
  </p:notesMasterIdLst>
  <p:sldIdLst>
    <p:sldId id="417" r:id="rId2"/>
    <p:sldId id="454" r:id="rId3"/>
    <p:sldId id="369" r:id="rId4"/>
    <p:sldId id="455" r:id="rId5"/>
    <p:sldId id="449" r:id="rId6"/>
    <p:sldId id="395" r:id="rId7"/>
    <p:sldId id="452" r:id="rId8"/>
    <p:sldId id="453" r:id="rId9"/>
    <p:sldId id="398" r:id="rId10"/>
    <p:sldId id="399" r:id="rId11"/>
    <p:sldId id="436" r:id="rId12"/>
    <p:sldId id="437" r:id="rId13"/>
    <p:sldId id="438" r:id="rId14"/>
    <p:sldId id="439" r:id="rId15"/>
    <p:sldId id="440" r:id="rId16"/>
    <p:sldId id="441" r:id="rId17"/>
    <p:sldId id="447" r:id="rId18"/>
    <p:sldId id="448" r:id="rId19"/>
    <p:sldId id="406" r:id="rId20"/>
    <p:sldId id="458" r:id="rId21"/>
    <p:sldId id="420" r:id="rId22"/>
    <p:sldId id="471" r:id="rId23"/>
    <p:sldId id="470" r:id="rId24"/>
    <p:sldId id="419" r:id="rId25"/>
    <p:sldId id="450" r:id="rId26"/>
    <p:sldId id="456" r:id="rId27"/>
    <p:sldId id="472" r:id="rId28"/>
    <p:sldId id="468" r:id="rId29"/>
    <p:sldId id="460" r:id="rId30"/>
    <p:sldId id="459" r:id="rId31"/>
    <p:sldId id="418" r:id="rId32"/>
    <p:sldId id="461" r:id="rId33"/>
    <p:sldId id="462" r:id="rId34"/>
    <p:sldId id="451" r:id="rId35"/>
    <p:sldId id="464" r:id="rId36"/>
    <p:sldId id="424" r:id="rId37"/>
    <p:sldId id="422" r:id="rId38"/>
    <p:sldId id="465" r:id="rId39"/>
    <p:sldId id="467" r:id="rId40"/>
    <p:sldId id="466" r:id="rId41"/>
    <p:sldId id="423" r:id="rId42"/>
    <p:sldId id="426" r:id="rId43"/>
    <p:sldId id="425" r:id="rId44"/>
    <p:sldId id="427" r:id="rId45"/>
    <p:sldId id="428" r:id="rId46"/>
    <p:sldId id="429" r:id="rId47"/>
    <p:sldId id="430" r:id="rId48"/>
    <p:sldId id="431" r:id="rId49"/>
    <p:sldId id="432" r:id="rId50"/>
    <p:sldId id="457" r:id="rId51"/>
    <p:sldId id="433" r:id="rId5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CC66"/>
    <a:srgbClr val="6666FF"/>
    <a:srgbClr val="FF99CC"/>
    <a:srgbClr val="FFCCCC"/>
    <a:srgbClr val="6699FF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7" autoAdjust="0"/>
    <p:restoredTop sz="63214" autoAdjust="0"/>
  </p:normalViewPr>
  <p:slideViewPr>
    <p:cSldViewPr>
      <p:cViewPr varScale="1">
        <p:scale>
          <a:sx n="114" d="100"/>
          <a:sy n="114" d="100"/>
        </p:scale>
        <p:origin x="496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159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1F905320-4DF7-42E7-BD73-4F3A9C8AFB00}" type="datetime1">
              <a:rPr lang="en-US" altLang="en-US"/>
              <a:pPr/>
              <a:t>4/6/20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E3D230CE-A095-4A47-AC10-3DC72057CC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614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w.dictionary.yahoo.com/dictionary?p=skateboarding&amp;docuid=LtbiyXnJV0tbDV/4FbUhLA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yun.dreye.com/ews/index_dict.php" TargetMode="External"/><Relationship Id="rId4" Type="http://schemas.openxmlformats.org/officeDocument/2006/relationships/hyperlink" Target="https://tw.dictionary.yahoo.com/dictionary?p=skateboard&amp;tab=related-expression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529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A77825C-14A5-48A6-8C01-91A38662EA07}" type="slidenum">
              <a:rPr lang="zh-TW" altLang="en-US" sz="1200"/>
              <a:pPr eaLnBrk="1" hangingPunct="1"/>
              <a:t>45</a:t>
            </a:fld>
            <a:endParaRPr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144343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32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BCC61C0-2665-4ED5-94C3-63C07BBBAAA1}" type="slidenum">
              <a:rPr lang="zh-TW" altLang="en-US" sz="1200"/>
              <a:pPr eaLnBrk="1" hangingPunct="1"/>
              <a:t>46</a:t>
            </a:fld>
            <a:endParaRPr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1591318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734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F2B8AA5-AA7A-42C5-BB1C-D9689FD39E98}" type="slidenum">
              <a:rPr lang="zh-TW" altLang="en-US" sz="1200"/>
              <a:pPr eaLnBrk="1" hangingPunct="1"/>
              <a:t>47</a:t>
            </a:fld>
            <a:endParaRPr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1554277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r>
              <a:rPr lang="en-US" altLang="zh-TW"/>
              <a:t>Caption generation story like</a:t>
            </a:r>
            <a:endParaRPr lang="zh-TW" altLang="en-US"/>
          </a:p>
          <a:p>
            <a:pPr defTabSz="914400"/>
            <a:r>
              <a:rPr lang="en-US" altLang="zh-TW"/>
              <a:t>How to do story like !!!!!!!!!!!!!!!!!!</a:t>
            </a:r>
          </a:p>
          <a:p>
            <a:pPr defTabSz="914400"/>
            <a:endParaRPr lang="en-US" altLang="zh-TW"/>
          </a:p>
          <a:p>
            <a:pPr defTabSz="914400"/>
            <a:r>
              <a:rPr lang="en-US" altLang="zh-TW"/>
              <a:t>http://www.cs.toronto.edu/~mbweb/</a:t>
            </a:r>
          </a:p>
          <a:p>
            <a:pPr defTabSz="914400"/>
            <a:r>
              <a:rPr lang="en-US" altLang="zh-TW"/>
              <a:t>https://github.com/ryankiros/neural-storyteller</a:t>
            </a:r>
            <a:endParaRPr lang="zh-TW" altLang="en-US"/>
          </a:p>
          <a:p>
            <a:pPr defTabSz="914400"/>
            <a:endParaRPr lang="zh-TW" altLang="en-US"/>
          </a:p>
        </p:txBody>
      </p:sp>
      <p:sp>
        <p:nvSpPr>
          <p:cNvPr id="5837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2934843-01E7-472C-8103-6DEDD600A4B8}" type="slidenum">
              <a:rPr lang="zh-TW" altLang="en-US" sz="1200"/>
              <a:pPr eaLnBrk="1" hangingPunct="1"/>
              <a:t>48</a:t>
            </a:fld>
            <a:endParaRPr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1433891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ea typeface="新細明體" charset="-120"/>
              </a:rPr>
              <a:t>滑板相關詞</a:t>
            </a:r>
          </a:p>
          <a:p>
            <a:r>
              <a:rPr lang="en-US" altLang="zh-TW">
                <a:ea typeface="新細明體" charset="-120"/>
                <a:hlinkClick r:id="rId3"/>
              </a:rPr>
              <a:t>skateboarding</a:t>
            </a:r>
            <a:endParaRPr lang="en-US" altLang="zh-TW">
              <a:ea typeface="新細明體" charset="-120"/>
            </a:endParaRPr>
          </a:p>
          <a:p>
            <a:r>
              <a:rPr lang="zh-TW" altLang="en-US">
                <a:ea typeface="新細明體" charset="-120"/>
                <a:hlinkClick r:id="rId4"/>
              </a:rPr>
              <a:t>查看全部</a:t>
            </a:r>
            <a:endParaRPr lang="zh-TW" altLang="en-US">
              <a:ea typeface="新細明體" charset="-120"/>
            </a:endParaRPr>
          </a:p>
          <a:p>
            <a:pPr fontAlgn="t"/>
            <a:r>
              <a:rPr lang="en-US" altLang="zh-TW" b="1">
                <a:ea typeface="新細明體" charset="-120"/>
              </a:rPr>
              <a:t>skateboard</a:t>
            </a:r>
          </a:p>
          <a:p>
            <a:r>
              <a:rPr lang="en-US" altLang="zh-TW">
                <a:ea typeface="新細明體" charset="-120"/>
              </a:rPr>
              <a:t> </a:t>
            </a:r>
            <a:r>
              <a:rPr lang="en-US" altLang="zh-TW" baseline="30000">
                <a:ea typeface="新細明體" charset="-120"/>
              </a:rPr>
              <a:t>1</a:t>
            </a:r>
            <a:r>
              <a:rPr lang="en-US" altLang="zh-TW">
                <a:ea typeface="新細明體" charset="-120"/>
              </a:rPr>
              <a:t> </a:t>
            </a:r>
            <a:r>
              <a:rPr lang="en-US" altLang="zh-TW">
                <a:ea typeface="新細明體" charset="-120"/>
                <a:hlinkClick r:id="rId5"/>
              </a:rPr>
              <a:t>Dr.eye</a:t>
            </a:r>
            <a:r>
              <a:rPr lang="zh-TW" altLang="en-US">
                <a:ea typeface="新細明體" charset="-120"/>
                <a:hlinkClick r:id="rId5"/>
              </a:rPr>
              <a:t>譯典通</a:t>
            </a:r>
            <a:endParaRPr lang="zh-TW" altLang="en-US">
              <a:ea typeface="新細明體" charset="-120"/>
            </a:endParaRPr>
          </a:p>
          <a:p>
            <a:r>
              <a:rPr lang="en-US" altLang="zh-TW">
                <a:ea typeface="新細明體" charset="-120"/>
              </a:rPr>
              <a:t>KK [ˋsket</a:t>
            </a:r>
            <a:r>
              <a:rPr lang="el-GR" altLang="zh-TW">
                <a:ea typeface="新細明體" charset="-120"/>
              </a:rPr>
              <a:t>͵</a:t>
            </a:r>
            <a:r>
              <a:rPr lang="en-US" altLang="zh-TW">
                <a:ea typeface="新細明體" charset="-120"/>
              </a:rPr>
              <a:t>bord] DJ [ˋskeitbɔ:d]  </a:t>
            </a:r>
          </a:p>
          <a:p>
            <a:endParaRPr lang="zh-TW" altLang="en-US"/>
          </a:p>
        </p:txBody>
      </p:sp>
      <p:sp>
        <p:nvSpPr>
          <p:cNvPr id="5939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D9EB0D6-BCBE-4419-B310-2865497068E3}" type="slidenum">
              <a:rPr lang="zh-TW" altLang="en-US" sz="1200"/>
              <a:pPr eaLnBrk="1" hangingPunct="1"/>
              <a:t>49</a:t>
            </a:fld>
            <a:endParaRPr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4169084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Another application is summarization</a:t>
            </a:r>
            <a:endParaRPr lang="zh-TW" altLang="en-US"/>
          </a:p>
        </p:txBody>
      </p:sp>
      <p:sp>
        <p:nvSpPr>
          <p:cNvPr id="6041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2C2666D-CEB6-4478-90E7-45D17AF3207C}" type="slidenum">
              <a:rPr lang="zh-TW" altLang="en-US" sz="1200"/>
              <a:pPr eaLnBrk="1" hangingPunct="1"/>
              <a:t>51</a:t>
            </a:fld>
            <a:endParaRPr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427184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"/>
            <a:ext cx="1930400" cy="6856413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0400" y="1447800"/>
            <a:ext cx="10259485" cy="1752600"/>
          </a:xfrm>
          <a:prstGeom prst="rect">
            <a:avLst/>
          </a:prstGeom>
          <a:gradFill rotWithShape="0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505200"/>
            <a:ext cx="62992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6471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622610" y="1638300"/>
            <a:ext cx="9290719" cy="1371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471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41148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5691B-C14F-442E-B819-7145144BB7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9855" y="6240072"/>
            <a:ext cx="10260013" cy="338138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l" defTabSz="914400">
              <a:buNone/>
              <a:tabLst>
                <a:tab pos="9321800" algn="r"/>
              </a:tabLst>
              <a:defRPr sz="1600" b="1"/>
            </a:lvl1pPr>
            <a:lvl2pPr marL="357187" indent="0" algn="ctr">
              <a:buNone/>
              <a:defRPr/>
            </a:lvl2pPr>
            <a:lvl3pPr marL="642938" indent="0" algn="ctr">
              <a:buNone/>
              <a:defRPr/>
            </a:lvl3pPr>
            <a:lvl4pPr marL="900113" indent="0" algn="ctr">
              <a:buNone/>
              <a:defRPr/>
            </a:lvl4pPr>
            <a:lvl5pPr marL="1071562" indent="0" algn="ctr">
              <a:buNone/>
              <a:defRPr/>
            </a:lvl5pPr>
          </a:lstStyle>
          <a:p>
            <a:pPr lvl="0"/>
            <a:r>
              <a:rPr lang="en-US" dirty="0"/>
              <a:t>Click to edit Master location style</a:t>
            </a:r>
          </a:p>
        </p:txBody>
      </p:sp>
    </p:spTree>
    <p:extLst>
      <p:ext uri="{BB962C8B-B14F-4D97-AF65-F5344CB8AC3E}">
        <p14:creationId xmlns:p14="http://schemas.microsoft.com/office/powerpoint/2010/main" val="4177527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"/>
            <a:ext cx="1930400" cy="6856413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0400" y="1447800"/>
            <a:ext cx="10259485" cy="1752599"/>
          </a:xfrm>
          <a:prstGeom prst="rect">
            <a:avLst/>
          </a:prstGeom>
          <a:gradFill rotWithShape="0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505199"/>
            <a:ext cx="62992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2622610" y="1638300"/>
            <a:ext cx="9290719" cy="1371600"/>
          </a:xfrm>
        </p:spPr>
        <p:txBody>
          <a:bodyPr/>
          <a:lstStyle>
            <a:lvl1pPr>
              <a:defRPr sz="54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2743200" y="4114800"/>
            <a:ext cx="8534400" cy="1752599"/>
          </a:xfrm>
        </p:spPr>
        <p:txBody>
          <a:bodyPr/>
          <a:lstStyle>
            <a:lvl1pPr marL="0" indent="0" algn="ctr">
              <a:buFont typeface="Wingdings"/>
              <a:buNone/>
              <a:defRPr b="0"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en-GB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15086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"/>
            <a:ext cx="1930400" cy="6856413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0400" y="1447800"/>
            <a:ext cx="10259485" cy="1752600"/>
          </a:xfrm>
          <a:prstGeom prst="rect">
            <a:avLst/>
          </a:prstGeom>
          <a:gradFill rotWithShape="0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505200"/>
            <a:ext cx="62992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6471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622610" y="1638300"/>
            <a:ext cx="9290719" cy="1371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471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41148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26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69F2D7CD-B011-4367-A8B1-F7FD3FDAA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72CCCF0-7465-4118-8C0F-946450E68E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76399" y="1201510"/>
            <a:ext cx="9834705" cy="514627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0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-1"/>
            <a:ext cx="10624610" cy="75500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4799" y="1278321"/>
            <a:ext cx="4674821" cy="5255830"/>
          </a:xfrm>
          <a:prstGeom prst="rect">
            <a:avLst/>
          </a:prstGeom>
        </p:spPr>
        <p:txBody>
          <a:bodyPr/>
          <a:lstStyle>
            <a:lvl1pPr>
              <a:defRPr sz="2400" b="0">
                <a:latin typeface="Calibri" pitchFamily="34" charset="0"/>
              </a:defRPr>
            </a:lvl1pPr>
            <a:lvl2pPr>
              <a:defRPr sz="22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1800" b="0">
                <a:latin typeface="Calibri" pitchFamily="34" charset="0"/>
              </a:defRPr>
            </a:lvl4pPr>
            <a:lvl5pPr>
              <a:defRPr sz="1800" b="0">
                <a:latin typeface="Calibri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ECFEE2-CE70-496C-B424-6F282209B75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838959" y="1278321"/>
            <a:ext cx="4674820" cy="5255830"/>
          </a:xfrm>
          <a:prstGeom prst="rect">
            <a:avLst/>
          </a:prstGeom>
        </p:spPr>
        <p:txBody>
          <a:bodyPr/>
          <a:lstStyle>
            <a:lvl1pPr>
              <a:defRPr sz="2400" b="0">
                <a:latin typeface="Calibri" pitchFamily="34" charset="0"/>
              </a:defRPr>
            </a:lvl1pPr>
            <a:lvl2pPr>
              <a:defRPr sz="22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1800" b="0">
                <a:latin typeface="Calibri" pitchFamily="34" charset="0"/>
              </a:defRPr>
            </a:lvl4pPr>
            <a:lvl5pPr>
              <a:defRPr sz="1800" b="0">
                <a:latin typeface="Calibri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765660" y="1163106"/>
            <a:ext cx="4826000" cy="6683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effectLst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74800" y="1163105"/>
            <a:ext cx="4826000" cy="6683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effectLst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5F990B-26DF-49D0-94B4-2DA5C0F84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4800" y="1991101"/>
            <a:ext cx="4826000" cy="4543050"/>
          </a:xfrm>
          <a:prstGeom prst="rect">
            <a:avLst/>
          </a:prstGeom>
        </p:spPr>
        <p:txBody>
          <a:bodyPr/>
          <a:lstStyle>
            <a:lvl1pPr>
              <a:defRPr sz="2400" b="0">
                <a:latin typeface="Calibri" pitchFamily="34" charset="0"/>
              </a:defRPr>
            </a:lvl1pPr>
            <a:lvl2pPr>
              <a:defRPr sz="22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1800" b="0">
                <a:latin typeface="Calibri" pitchFamily="34" charset="0"/>
              </a:defRPr>
            </a:lvl4pPr>
            <a:lvl5pPr>
              <a:defRPr sz="1800" b="0">
                <a:latin typeface="Calibri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47259FA-5BB6-4111-B130-B68F31B907A4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765660" y="1991101"/>
            <a:ext cx="4826000" cy="4543050"/>
          </a:xfrm>
          <a:prstGeom prst="rect">
            <a:avLst/>
          </a:prstGeom>
        </p:spPr>
        <p:txBody>
          <a:bodyPr/>
          <a:lstStyle>
            <a:lvl1pPr>
              <a:defRPr sz="2400" b="0">
                <a:latin typeface="Calibri" pitchFamily="34" charset="0"/>
              </a:defRPr>
            </a:lvl1pPr>
            <a:lvl2pPr>
              <a:defRPr sz="22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1800" b="0">
                <a:latin typeface="Calibri" pitchFamily="34" charset="0"/>
              </a:defRPr>
            </a:lvl4pPr>
            <a:lvl5pPr>
              <a:defRPr sz="1800" b="0">
                <a:latin typeface="Calibri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030D0E-33E2-4EB7-9E48-7DCFBBB2B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640" y="-1"/>
            <a:ext cx="10404768" cy="75500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03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6" y="-1"/>
            <a:ext cx="10170583" cy="75500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4800" y="2162631"/>
            <a:ext cx="4826000" cy="4371521"/>
          </a:xfrm>
        </p:spPr>
        <p:txBody>
          <a:bodyPr/>
          <a:lstStyle>
            <a:lvl1pPr>
              <a:defRPr sz="2100" b="0">
                <a:latin typeface="Calibri" pitchFamily="34" charset="0"/>
              </a:defRPr>
            </a:lvl1pPr>
            <a:lvl2pPr>
              <a:defRPr sz="1800" b="0">
                <a:latin typeface="Calibri" pitchFamily="34" charset="0"/>
              </a:defRPr>
            </a:lvl2pPr>
            <a:lvl3pPr>
              <a:defRPr sz="1500" b="0">
                <a:latin typeface="Calibri" pitchFamily="34" charset="0"/>
              </a:defRPr>
            </a:lvl3pPr>
            <a:lvl4pPr>
              <a:defRPr sz="1350" b="0">
                <a:latin typeface="Calibri" pitchFamily="34" charset="0"/>
              </a:defRPr>
            </a:lvl4pPr>
            <a:lvl5pPr>
              <a:defRPr sz="1350" b="0">
                <a:latin typeface="Calibri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9100" y="2162631"/>
            <a:ext cx="4826000" cy="4371521"/>
          </a:xfrm>
        </p:spPr>
        <p:txBody>
          <a:bodyPr/>
          <a:lstStyle>
            <a:lvl1pPr>
              <a:defRPr sz="2100" b="0">
                <a:latin typeface="Calibri" pitchFamily="34" charset="0"/>
              </a:defRPr>
            </a:lvl1pPr>
            <a:lvl2pPr>
              <a:defRPr sz="1800" b="0">
                <a:latin typeface="Calibri" pitchFamily="34" charset="0"/>
              </a:defRPr>
            </a:lvl2pPr>
            <a:lvl3pPr>
              <a:defRPr sz="1500" b="0">
                <a:latin typeface="Calibri" pitchFamily="34" charset="0"/>
              </a:defRPr>
            </a:lvl3pPr>
            <a:lvl4pPr>
              <a:defRPr sz="1350" b="0">
                <a:latin typeface="Calibri" pitchFamily="34" charset="0"/>
              </a:defRPr>
            </a:lvl4pPr>
            <a:lvl5pPr>
              <a:defRPr sz="1350" b="0">
                <a:latin typeface="Calibri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769100" y="1334636"/>
            <a:ext cx="4826000" cy="668337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74800" y="1334635"/>
            <a:ext cx="4826000" cy="668337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545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525" y="-1"/>
            <a:ext cx="10284883" cy="75500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defRPr sz="2400" b="0">
                <a:latin typeface="Calibri" pitchFamily="34" charset="0"/>
              </a:defRPr>
            </a:lvl1pPr>
            <a:lvl2pPr>
              <a:defRPr sz="2200" b="0">
                <a:latin typeface="Calibri" pitchFamily="34" charset="0"/>
              </a:defRPr>
            </a:lvl2pPr>
            <a:lvl3pPr>
              <a:defRPr sz="1800" b="0">
                <a:latin typeface="Calibri" pitchFamily="34" charset="0"/>
              </a:defRPr>
            </a:lvl3pPr>
            <a:lvl4pPr>
              <a:defRPr sz="1600" b="0">
                <a:latin typeface="Calibri" pitchFamily="34" charset="0"/>
              </a:defRPr>
            </a:lvl4pPr>
            <a:lvl5pPr>
              <a:defRPr sz="1400" b="0">
                <a:latin typeface="Calibri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0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EDFBFB"/>
            </a:gs>
            <a:gs pos="7000">
              <a:schemeClr val="bg1">
                <a:lumMod val="65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6447" y="-2"/>
            <a:ext cx="12199408" cy="755003"/>
          </a:xfrm>
          <a:prstGeom prst="rect">
            <a:avLst/>
          </a:prstGeom>
          <a:gradFill flip="none" rotWithShape="1">
            <a:gsLst>
              <a:gs pos="0">
                <a:srgbClr val="34CCCC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254000" dist="762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1"/>
            <a:ext cx="10523008" cy="75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Flowchart: Manual Input 2"/>
          <p:cNvSpPr/>
          <p:nvPr/>
        </p:nvSpPr>
        <p:spPr bwMode="auto">
          <a:xfrm rot="16200000" flipV="1">
            <a:off x="-2598984" y="3353985"/>
            <a:ext cx="6112368" cy="914400"/>
          </a:xfrm>
          <a:prstGeom prst="flowChartManualInput">
            <a:avLst/>
          </a:prstGeom>
          <a:gradFill>
            <a:gsLst>
              <a:gs pos="1000">
                <a:srgbClr val="34CCCC"/>
              </a:gs>
              <a:gs pos="100000">
                <a:schemeClr val="bg1"/>
              </a:gs>
            </a:gsLst>
            <a:lin ang="0" scaled="1"/>
          </a:gra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38F8FF1-0B45-4E08-8B9C-62A8E779F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3377" y="1253330"/>
            <a:ext cx="9876133" cy="5094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F5B2A3-C687-4020-B45B-EAB6144B85AA}"/>
              </a:ext>
            </a:extLst>
          </p:cNvPr>
          <p:cNvSpPr txBox="1"/>
          <p:nvPr/>
        </p:nvSpPr>
        <p:spPr>
          <a:xfrm>
            <a:off x="914401" y="6642754"/>
            <a:ext cx="10635109" cy="230834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</p:spPr>
        <p:txBody>
          <a:bodyPr wrap="square" rtlCol="0" anchor="ctr">
            <a:spAutoFit/>
          </a:bodyPr>
          <a:lstStyle/>
          <a:p>
            <a:pPr marL="712788" indent="0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57188" indent="-3571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+mn-ea"/>
          <a:cs typeface="+mn-cs"/>
        </a:defRPr>
      </a:lvl1pPr>
      <a:lvl2pPr marL="628650" indent="-27146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200" b="0">
          <a:solidFill>
            <a:schemeClr val="tx1"/>
          </a:solidFill>
          <a:latin typeface="Calibri" pitchFamily="34" charset="0"/>
        </a:defRPr>
      </a:lvl2pPr>
      <a:lvl3pPr marL="900113" indent="-2571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0">
          <a:solidFill>
            <a:schemeClr val="tx1"/>
          </a:solidFill>
          <a:latin typeface="Calibri" pitchFamily="34" charset="0"/>
        </a:defRPr>
      </a:lvl3pPr>
      <a:lvl4pPr marL="1071563" indent="-1714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b="0">
          <a:solidFill>
            <a:schemeClr val="tx1"/>
          </a:solidFill>
          <a:latin typeface="Calibri" pitchFamily="34" charset="0"/>
        </a:defRPr>
      </a:lvl4pPr>
      <a:lvl5pPr marL="1257300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800" b="0">
          <a:solidFill>
            <a:schemeClr val="tx1"/>
          </a:solidFill>
          <a:latin typeface="Calibri" pitchFamily="34" charset="0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125" b="1">
          <a:solidFill>
            <a:schemeClr val="tx1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125" b="1">
          <a:solidFill>
            <a:schemeClr val="tx1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125" b="1">
          <a:solidFill>
            <a:schemeClr val="tx1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125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arunmallya.github.io/writeups/nn/lstm/index.html#/1" TargetMode="Externa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sz="5400" dirty="0"/>
              <a:t>Recurrent Neural Networks (RNN)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Human Language Technologies</a:t>
            </a:r>
          </a:p>
          <a:p>
            <a:r>
              <a:rPr lang="en-US" dirty="0"/>
              <a:t>Giuseppe Attardi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6172200"/>
            <a:ext cx="10287000" cy="3683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1524000" algn="l"/>
                <a:tab pos="8697913" algn="r"/>
              </a:tabLst>
              <a:defRPr/>
            </a:pPr>
            <a:r>
              <a:rPr lang="en-US" dirty="0">
                <a:latin typeface="Tw Cen MT" panose="020B0602020104020603" pitchFamily="34" charset="0"/>
              </a:rPr>
              <a:t>		Some slides from </a:t>
            </a:r>
            <a:r>
              <a:rPr lang="en-US" dirty="0" err="1">
                <a:latin typeface="Tw Cen MT" panose="020B0602020104020603" pitchFamily="34" charset="0"/>
              </a:rPr>
              <a:t>Arun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Mallya</a:t>
            </a:r>
            <a:endParaRPr lang="en-US" dirty="0">
              <a:latin typeface="Tw Cen MT" panose="020B0602020104020603" pitchFamily="34" charset="0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ADFD3738-9EE2-430D-9F41-83183C702BAD}"/>
              </a:ext>
            </a:extLst>
          </p:cNvPr>
          <p:cNvGrpSpPr>
            <a:grpSpLocks/>
          </p:cNvGrpSpPr>
          <p:nvPr/>
        </p:nvGrpSpPr>
        <p:grpSpPr bwMode="auto">
          <a:xfrm>
            <a:off x="10225985" y="115887"/>
            <a:ext cx="1090181" cy="1256502"/>
            <a:chOff x="419" y="2976"/>
            <a:chExt cx="959" cy="1057"/>
          </a:xfrm>
        </p:grpSpPr>
        <p:pic>
          <p:nvPicPr>
            <p:cNvPr id="7" name="Picture 7" descr="cherubino">
              <a:extLst>
                <a:ext uri="{FF2B5EF4-FFF2-40B4-BE49-F238E27FC236}">
                  <a16:creationId xmlns:a16="http://schemas.microsoft.com/office/drawing/2014/main" id="{D206F92B-9AFE-44CB-A628-2FC5B0DE2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" y="2976"/>
              <a:ext cx="822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50D8D6FA-3530-4831-A735-2DB8B7FFD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" y="3839"/>
              <a:ext cx="95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900">
                  <a:solidFill>
                    <a:srgbClr val="006699"/>
                  </a:solidFill>
                  <a:latin typeface="Palatino Linotype" pitchFamily="18" charset="0"/>
                </a:rPr>
                <a:t>Università di Pisa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Vanilla RNN</a:t>
            </a:r>
            <a:endParaRPr lang="zh-TW" altLang="en-US" dirty="0"/>
          </a:p>
        </p:txBody>
      </p:sp>
      <p:grpSp>
        <p:nvGrpSpPr>
          <p:cNvPr id="20483" name="群組 21"/>
          <p:cNvGrpSpPr>
            <a:grpSpLocks/>
          </p:cNvGrpSpPr>
          <p:nvPr/>
        </p:nvGrpSpPr>
        <p:grpSpPr bwMode="auto">
          <a:xfrm>
            <a:off x="2376489" y="2136095"/>
            <a:ext cx="2828925" cy="2673350"/>
            <a:chOff x="5883124" y="170421"/>
            <a:chExt cx="2827866" cy="2673220"/>
          </a:xfrm>
        </p:grpSpPr>
        <p:sp>
          <p:nvSpPr>
            <p:cNvPr id="7" name="矩形 3"/>
            <p:cNvSpPr/>
            <p:nvPr/>
          </p:nvSpPr>
          <p:spPr>
            <a:xfrm>
              <a:off x="6847963" y="1056203"/>
              <a:ext cx="931513" cy="9302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800" i="1" dirty="0">
                  <a:solidFill>
                    <a:schemeClr val="tx1"/>
                  </a:solidFill>
                  <a:latin typeface="+mj-lt"/>
                </a:rPr>
                <a:t>f</a:t>
              </a:r>
              <a:endParaRPr lang="zh-TW" altLang="en-US" sz="2800" i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" name="矩形 4"/>
            <p:cNvSpPr/>
            <p:nvPr/>
          </p:nvSpPr>
          <p:spPr>
            <a:xfrm>
              <a:off x="5883124" y="1056203"/>
              <a:ext cx="507810" cy="93023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800" i="1" dirty="0">
                  <a:latin typeface="+mj-lt"/>
                </a:rPr>
                <a:t>h</a:t>
              </a:r>
              <a:endParaRPr lang="zh-TW" altLang="en-US" sz="2800" i="1" baseline="30000" dirty="0">
                <a:latin typeface="+mj-lt"/>
              </a:endParaRPr>
            </a:p>
          </p:txBody>
        </p:sp>
        <p:sp>
          <p:nvSpPr>
            <p:cNvPr id="9" name="矩形 5"/>
            <p:cNvSpPr/>
            <p:nvPr/>
          </p:nvSpPr>
          <p:spPr>
            <a:xfrm>
              <a:off x="8203180" y="1078427"/>
              <a:ext cx="507810" cy="9318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800" i="1" dirty="0">
                  <a:latin typeface="+mj-lt"/>
                </a:rPr>
                <a:t>h</a:t>
              </a:r>
              <a:r>
                <a:rPr lang="en-US" altLang="zh-TW" sz="2800" i="1" baseline="30000" dirty="0">
                  <a:latin typeface="+mj-lt"/>
                </a:rPr>
                <a:t>'</a:t>
              </a:r>
              <a:endParaRPr lang="zh-TW" altLang="en-US" sz="2800" i="1" baseline="30000" dirty="0">
                <a:latin typeface="+mj-lt"/>
              </a:endParaRPr>
            </a:p>
          </p:txBody>
        </p:sp>
        <p:sp>
          <p:nvSpPr>
            <p:cNvPr id="10" name="矩形 6"/>
            <p:cNvSpPr/>
            <p:nvPr/>
          </p:nvSpPr>
          <p:spPr>
            <a:xfrm>
              <a:off x="6847963" y="170421"/>
              <a:ext cx="931513" cy="4651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800" i="1" dirty="0">
                  <a:latin typeface="+mj-lt"/>
                </a:rPr>
                <a:t>y</a:t>
              </a:r>
              <a:endParaRPr lang="zh-TW" altLang="en-US" sz="2800" i="1" baseline="30000" dirty="0">
                <a:latin typeface="+mj-lt"/>
              </a:endParaRPr>
            </a:p>
          </p:txBody>
        </p:sp>
        <p:sp>
          <p:nvSpPr>
            <p:cNvPr id="11" name="矩形 7"/>
            <p:cNvSpPr/>
            <p:nvPr/>
          </p:nvSpPr>
          <p:spPr>
            <a:xfrm>
              <a:off x="6847963" y="2378527"/>
              <a:ext cx="931513" cy="46511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800" i="1" dirty="0">
                  <a:latin typeface="+mj-lt"/>
                </a:rPr>
                <a:t>x</a:t>
              </a:r>
              <a:endParaRPr lang="zh-TW" altLang="en-US" sz="2800" i="1" baseline="30000" dirty="0">
                <a:latin typeface="+mj-lt"/>
              </a:endParaRPr>
            </a:p>
          </p:txBody>
        </p:sp>
        <p:cxnSp>
          <p:nvCxnSpPr>
            <p:cNvPr id="12" name="直線單箭頭接點 8"/>
            <p:cNvCxnSpPr>
              <a:cxnSpLocks/>
            </p:cNvCxnSpPr>
            <p:nvPr/>
          </p:nvCxnSpPr>
          <p:spPr>
            <a:xfrm>
              <a:off x="6441715" y="1527668"/>
              <a:ext cx="39037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9"/>
            <p:cNvCxnSpPr>
              <a:cxnSpLocks/>
            </p:cNvCxnSpPr>
            <p:nvPr/>
          </p:nvCxnSpPr>
          <p:spPr>
            <a:xfrm>
              <a:off x="7812801" y="1545129"/>
              <a:ext cx="39037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0"/>
            <p:cNvCxnSpPr>
              <a:cxnSpLocks/>
            </p:cNvCxnSpPr>
            <p:nvPr/>
          </p:nvCxnSpPr>
          <p:spPr>
            <a:xfrm rot="16200000">
              <a:off x="7135922" y="847457"/>
              <a:ext cx="3889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1"/>
            <p:cNvCxnSpPr>
              <a:cxnSpLocks/>
            </p:cNvCxnSpPr>
            <p:nvPr/>
          </p:nvCxnSpPr>
          <p:spPr>
            <a:xfrm rot="16200000">
              <a:off x="7135129" y="2181686"/>
              <a:ext cx="39050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23"/>
          <p:cNvSpPr/>
          <p:nvPr/>
        </p:nvSpPr>
        <p:spPr>
          <a:xfrm>
            <a:off x="5692775" y="2057401"/>
            <a:ext cx="508000" cy="9318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800" i="1" dirty="0">
                <a:latin typeface="+mj-lt"/>
              </a:rPr>
              <a:t>h</a:t>
            </a:r>
            <a:r>
              <a:rPr lang="en-US" altLang="zh-TW" sz="2800" i="1" baseline="30000" dirty="0">
                <a:latin typeface="+mj-lt"/>
              </a:rPr>
              <a:t>'</a:t>
            </a:r>
            <a:endParaRPr lang="zh-TW" altLang="en-US" sz="2800" i="1" baseline="30000" dirty="0">
              <a:latin typeface="+mj-lt"/>
            </a:endParaRPr>
          </a:p>
        </p:txBody>
      </p:sp>
      <p:sp>
        <p:nvSpPr>
          <p:cNvPr id="18" name="矩形 24"/>
          <p:cNvSpPr/>
          <p:nvPr/>
        </p:nvSpPr>
        <p:spPr>
          <a:xfrm>
            <a:off x="5715000" y="3563938"/>
            <a:ext cx="508000" cy="9318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800" i="1" dirty="0">
                <a:latin typeface="+mj-lt"/>
              </a:rPr>
              <a:t>y</a:t>
            </a:r>
            <a:endParaRPr lang="zh-TW" altLang="en-US" sz="2800" i="1" baseline="30000" dirty="0">
              <a:latin typeface="+mj-lt"/>
            </a:endParaRPr>
          </a:p>
        </p:txBody>
      </p:sp>
      <p:sp>
        <p:nvSpPr>
          <p:cNvPr id="19" name="矩形 25"/>
          <p:cNvSpPr/>
          <p:nvPr/>
        </p:nvSpPr>
        <p:spPr>
          <a:xfrm>
            <a:off x="6732586" y="3648869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rgbClr val="000000"/>
                </a:solidFill>
                <a:latin typeface="+mj-lt"/>
              </a:rPr>
              <a:t>V</a:t>
            </a:r>
            <a:endParaRPr lang="zh-TW" altLang="en-US" sz="2400" i="1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矩形 26"/>
          <p:cNvSpPr/>
          <p:nvPr/>
        </p:nvSpPr>
        <p:spPr>
          <a:xfrm>
            <a:off x="6781800" y="2193585"/>
            <a:ext cx="762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rgbClr val="000000"/>
                </a:solidFill>
                <a:latin typeface="+mj-lt"/>
              </a:rPr>
              <a:t>W</a:t>
            </a:r>
            <a:endParaRPr lang="zh-TW" altLang="en-US" sz="2400" i="1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" name="矩形 28"/>
          <p:cNvSpPr/>
          <p:nvPr/>
        </p:nvSpPr>
        <p:spPr>
          <a:xfrm>
            <a:off x="7620000" y="3701370"/>
            <a:ext cx="4064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CA" altLang="zh-TW" sz="2800" i="1" baseline="30000" dirty="0">
                <a:solidFill>
                  <a:srgbClr val="FFFFFF"/>
                </a:solidFill>
                <a:latin typeface="+mj-lt"/>
              </a:rPr>
              <a:t>h’</a:t>
            </a:r>
            <a:endParaRPr lang="zh-TW" altLang="en-US" sz="2800" i="1" baseline="300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26" name="群組 36"/>
          <p:cNvGrpSpPr>
            <a:grpSpLocks/>
          </p:cNvGrpSpPr>
          <p:nvPr/>
        </p:nvGrpSpPr>
        <p:grpSpPr bwMode="auto">
          <a:xfrm>
            <a:off x="8192090" y="2184854"/>
            <a:ext cx="1066800" cy="779463"/>
            <a:chOff x="5096938" y="-313899"/>
            <a:chExt cx="1066800" cy="778933"/>
          </a:xfrm>
        </p:grpSpPr>
        <p:sp>
          <p:nvSpPr>
            <p:cNvPr id="27" name="矩形 27"/>
            <p:cNvSpPr/>
            <p:nvPr/>
          </p:nvSpPr>
          <p:spPr>
            <a:xfrm>
              <a:off x="5096938" y="-313899"/>
              <a:ext cx="685800" cy="7614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i="1" dirty="0">
                  <a:solidFill>
                    <a:srgbClr val="000000"/>
                  </a:solidFill>
                  <a:latin typeface="+mj-lt"/>
                </a:rPr>
                <a:t>U</a:t>
              </a:r>
              <a:endParaRPr lang="zh-TW" altLang="en-US" sz="2400" i="1" baseline="30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" name="矩形 34"/>
            <p:cNvSpPr/>
            <p:nvPr/>
          </p:nvSpPr>
          <p:spPr>
            <a:xfrm>
              <a:off x="5858938" y="-313899"/>
              <a:ext cx="304800" cy="7789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800" i="1" dirty="0">
                  <a:latin typeface="+mj-lt"/>
                </a:rPr>
                <a:t>x</a:t>
              </a:r>
              <a:endParaRPr lang="zh-TW" altLang="en-US" sz="2800" i="1" baseline="30000" dirty="0">
                <a:latin typeface="+mj-lt"/>
              </a:endParaRPr>
            </a:p>
          </p:txBody>
        </p:sp>
      </p:grpSp>
      <p:sp>
        <p:nvSpPr>
          <p:cNvPr id="30" name="矩形 28"/>
          <p:cNvSpPr/>
          <p:nvPr/>
        </p:nvSpPr>
        <p:spPr>
          <a:xfrm>
            <a:off x="7620000" y="2193585"/>
            <a:ext cx="2286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altLang="zh-TW" sz="2800" i="1" baseline="30000" dirty="0">
                <a:latin typeface="+mj-lt"/>
              </a:rPr>
              <a:t>h</a:t>
            </a:r>
            <a:endParaRPr lang="zh-TW" altLang="en-US" sz="2800" i="1" baseline="30000" dirty="0">
              <a:latin typeface="+mj-lt"/>
            </a:endParaRPr>
          </a:p>
        </p:txBody>
      </p:sp>
      <p:sp>
        <p:nvSpPr>
          <p:cNvPr id="20496" name="TextBox 1"/>
          <p:cNvSpPr txBox="1">
            <a:spLocks noChangeArrowheads="1"/>
          </p:cNvSpPr>
          <p:nvPr/>
        </p:nvSpPr>
        <p:spPr bwMode="auto">
          <a:xfrm>
            <a:off x="5715000" y="4809446"/>
            <a:ext cx="297180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Note, </a:t>
            </a:r>
            <a:r>
              <a:rPr lang="en-US" altLang="en-US" sz="1800" i="1" dirty="0">
                <a:latin typeface="+mj-lt"/>
              </a:rPr>
              <a:t>y</a:t>
            </a:r>
            <a:r>
              <a:rPr lang="en-US" altLang="en-US" sz="1800" dirty="0"/>
              <a:t> is computed from </a:t>
            </a:r>
            <a:r>
              <a:rPr lang="en-US" altLang="en-US" sz="1800" i="1" dirty="0">
                <a:latin typeface="+mj-lt"/>
              </a:rPr>
              <a:t>h’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09710" y="2368664"/>
            <a:ext cx="3848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</a:t>
            </a:r>
            <a:r>
              <a:rPr lang="en-US" dirty="0">
                <a:latin typeface="Symbol" panose="05050102010706020507" pitchFamily="18" charset="2"/>
              </a:rPr>
              <a:t>s(                          +                          +</a:t>
            </a:r>
            <a:r>
              <a:rPr lang="en-US" dirty="0">
                <a:latin typeface="+mj-lt"/>
              </a:rPr>
              <a:t> </a:t>
            </a:r>
            <a:r>
              <a:rPr lang="en-US" i="1" dirty="0">
                <a:latin typeface="+mj-lt"/>
              </a:rPr>
              <a:t>b</a:t>
            </a:r>
            <a:r>
              <a:rPr lang="en-US" dirty="0">
                <a:latin typeface="Symbol" panose="05050102010706020507" pitchFamily="18" charset="2"/>
              </a:rPr>
              <a:t>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09712" y="3853770"/>
            <a:ext cx="3391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</a:t>
            </a:r>
            <a:r>
              <a:rPr lang="en-US" dirty="0">
                <a:latin typeface="Symbol" panose="05050102010706020507" pitchFamily="18" charset="2"/>
              </a:rPr>
              <a:t>s(                           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43400"/>
            <a:ext cx="86868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58400" y="979375"/>
            <a:ext cx="1839323" cy="1615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74253" y="-15240"/>
            <a:ext cx="5392801" cy="697230"/>
          </a:xfrm>
          <a:prstGeom prst="rect">
            <a:avLst/>
          </a:prstGeom>
        </p:spPr>
        <p:txBody>
          <a:bodyPr vert="horz" wrap="square" lIns="0" tIns="133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5"/>
              </a:spcBef>
            </a:pPr>
            <a:r>
              <a:rPr spc="-35" dirty="0"/>
              <a:t>Vanilla</a:t>
            </a:r>
            <a:r>
              <a:rPr spc="-60" dirty="0"/>
              <a:t> </a:t>
            </a:r>
            <a:r>
              <a:rPr spc="-5" dirty="0"/>
              <a:t>RNN</a:t>
            </a:r>
          </a:p>
        </p:txBody>
      </p:sp>
      <p:sp>
        <p:nvSpPr>
          <p:cNvPr id="8" name="object 8"/>
          <p:cNvSpPr/>
          <p:nvPr/>
        </p:nvSpPr>
        <p:spPr>
          <a:xfrm>
            <a:off x="4229100" y="3202979"/>
            <a:ext cx="3733800" cy="631190"/>
          </a:xfrm>
          <a:custGeom>
            <a:avLst/>
            <a:gdLst/>
            <a:ahLst/>
            <a:cxnLst/>
            <a:rect l="l" t="t" r="r" b="b"/>
            <a:pathLst>
              <a:path w="3733800" h="631189">
                <a:moveTo>
                  <a:pt x="0" y="187325"/>
                </a:moveTo>
                <a:lnTo>
                  <a:pt x="6688" y="137509"/>
                </a:lnTo>
                <a:lnTo>
                  <a:pt x="25564" y="92757"/>
                </a:lnTo>
                <a:lnTo>
                  <a:pt x="54848" y="54848"/>
                </a:lnTo>
                <a:lnTo>
                  <a:pt x="92757" y="25564"/>
                </a:lnTo>
                <a:lnTo>
                  <a:pt x="137509" y="6688"/>
                </a:lnTo>
                <a:lnTo>
                  <a:pt x="187325" y="0"/>
                </a:lnTo>
                <a:lnTo>
                  <a:pt x="3546475" y="0"/>
                </a:lnTo>
                <a:lnTo>
                  <a:pt x="3596290" y="6688"/>
                </a:lnTo>
                <a:lnTo>
                  <a:pt x="3641042" y="25564"/>
                </a:lnTo>
                <a:lnTo>
                  <a:pt x="3678951" y="54848"/>
                </a:lnTo>
                <a:lnTo>
                  <a:pt x="3708235" y="92757"/>
                </a:lnTo>
                <a:lnTo>
                  <a:pt x="3727111" y="137509"/>
                </a:lnTo>
                <a:lnTo>
                  <a:pt x="3733800" y="187325"/>
                </a:lnTo>
                <a:lnTo>
                  <a:pt x="3733800" y="443611"/>
                </a:lnTo>
                <a:lnTo>
                  <a:pt x="3727111" y="493426"/>
                </a:lnTo>
                <a:lnTo>
                  <a:pt x="3708235" y="538178"/>
                </a:lnTo>
                <a:lnTo>
                  <a:pt x="3678951" y="576087"/>
                </a:lnTo>
                <a:lnTo>
                  <a:pt x="3641042" y="605371"/>
                </a:lnTo>
                <a:lnTo>
                  <a:pt x="3596290" y="624247"/>
                </a:lnTo>
                <a:lnTo>
                  <a:pt x="3546475" y="630936"/>
                </a:lnTo>
                <a:lnTo>
                  <a:pt x="187325" y="630936"/>
                </a:lnTo>
                <a:lnTo>
                  <a:pt x="137509" y="624247"/>
                </a:lnTo>
                <a:lnTo>
                  <a:pt x="92757" y="605371"/>
                </a:lnTo>
                <a:lnTo>
                  <a:pt x="54848" y="576087"/>
                </a:lnTo>
                <a:lnTo>
                  <a:pt x="25564" y="538178"/>
                </a:lnTo>
                <a:lnTo>
                  <a:pt x="6688" y="493426"/>
                </a:lnTo>
                <a:lnTo>
                  <a:pt x="0" y="443611"/>
                </a:lnTo>
                <a:lnTo>
                  <a:pt x="0" y="187325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Unfolding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network in</a:t>
            </a:r>
            <a:r>
              <a:rPr lang="en-US" sz="20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1371601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h</a:t>
            </a:r>
            <a:r>
              <a:rPr lang="en-US" sz="2400" i="1" baseline="-25000" dirty="0" err="1">
                <a:latin typeface="+mj-lt"/>
              </a:rPr>
              <a:t>t</a:t>
            </a:r>
            <a:r>
              <a:rPr lang="en-US" sz="2400" i="1" dirty="0">
                <a:latin typeface="+mj-lt"/>
              </a:rPr>
              <a:t> = 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i="1" dirty="0" err="1">
                <a:latin typeface="+mj-lt"/>
              </a:rPr>
              <a:t>W</a:t>
            </a:r>
            <a:r>
              <a:rPr lang="en-US" sz="2400" i="1" baseline="-25000" dirty="0" err="1">
                <a:latin typeface="+mj-lt"/>
              </a:rPr>
              <a:t>ih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x</a:t>
            </a:r>
            <a:r>
              <a:rPr lang="en-US" sz="2400" baseline="-25000" dirty="0" err="1">
                <a:latin typeface="+mj-lt"/>
              </a:rPr>
              <a:t>t</a:t>
            </a:r>
            <a:r>
              <a:rPr lang="en-US" sz="2400" i="1" dirty="0">
                <a:latin typeface="+mj-lt"/>
              </a:rPr>
              <a:t> + </a:t>
            </a:r>
            <a:r>
              <a:rPr lang="en-US" sz="2400" b="1" i="1" dirty="0">
                <a:latin typeface="+mj-lt"/>
              </a:rPr>
              <a:t>U</a:t>
            </a:r>
            <a:r>
              <a:rPr lang="en-US" sz="2400" i="1" dirty="0">
                <a:latin typeface="+mj-lt"/>
              </a:rPr>
              <a:t> h</a:t>
            </a:r>
            <a:r>
              <a:rPr lang="en-US" sz="2400" i="1" baseline="-25000" dirty="0">
                <a:latin typeface="+mj-lt"/>
              </a:rPr>
              <a:t>t</a:t>
            </a:r>
            <a:r>
              <a:rPr lang="en-US" sz="2400" baseline="-25000" dirty="0">
                <a:latin typeface="+mj-lt"/>
                <a:sym typeface="Symbol" panose="05050102010706020507" pitchFamily="18" charset="2"/>
              </a:rPr>
              <a:t></a:t>
            </a:r>
            <a:r>
              <a:rPr lang="en-US" sz="2400" baseline="-25000" dirty="0">
                <a:latin typeface="+mj-lt"/>
              </a:rPr>
              <a:t>1</a:t>
            </a:r>
            <a:r>
              <a:rPr lang="en-US" sz="2400" i="1" dirty="0">
                <a:latin typeface="+mj-lt"/>
              </a:rPr>
              <a:t> + b</a:t>
            </a:r>
            <a:r>
              <a:rPr lang="en-US" sz="2400" dirty="0">
                <a:latin typeface="+mj-lt"/>
              </a:rPr>
              <a:t>)</a:t>
            </a:r>
          </a:p>
          <a:p>
            <a:r>
              <a:rPr lang="en-US" sz="2400" i="1" dirty="0" err="1">
                <a:latin typeface="+mj-lt"/>
              </a:rPr>
              <a:t>y</a:t>
            </a:r>
            <a:r>
              <a:rPr lang="en-US" sz="2400" i="1" baseline="-25000" dirty="0" err="1">
                <a:latin typeface="+mj-lt"/>
              </a:rPr>
              <a:t>t</a:t>
            </a:r>
            <a:r>
              <a:rPr lang="en-US" sz="2400" i="1" dirty="0">
                <a:latin typeface="+mj-lt"/>
              </a:rPr>
              <a:t> = 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i="1" dirty="0">
                <a:latin typeface="+mj-lt"/>
              </a:rPr>
              <a:t>W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h</a:t>
            </a:r>
            <a:r>
              <a:rPr lang="en-US" sz="2400" i="1" baseline="-25000" dirty="0" err="1">
                <a:latin typeface="+mj-lt"/>
              </a:rPr>
              <a:t>t</a:t>
            </a:r>
            <a:r>
              <a:rPr lang="en-US" sz="24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9162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 sz="quarter"/>
          </p:nvPr>
        </p:nvSpPr>
        <p:spPr>
          <a:xfrm>
            <a:off x="2901591" y="1901870"/>
            <a:ext cx="7772400" cy="844462"/>
          </a:xfrm>
          <a:prstGeom prst="rect">
            <a:avLst/>
          </a:prstGeom>
        </p:spPr>
        <p:txBody>
          <a:bodyPr vert="horz" wrap="square" lIns="0" tIns="133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5"/>
              </a:spcBef>
            </a:pPr>
            <a:r>
              <a:rPr sz="5400" dirty="0"/>
              <a:t>RNN</a:t>
            </a:r>
            <a:r>
              <a:rPr sz="5400" spc="-85" dirty="0"/>
              <a:t> </a:t>
            </a:r>
            <a:r>
              <a:rPr sz="5400" dirty="0"/>
              <a:t>T</a:t>
            </a:r>
            <a:r>
              <a:rPr lang="en-US" sz="5400" dirty="0"/>
              <a:t>raining</a:t>
            </a:r>
            <a:endParaRPr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48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800600" y="4748264"/>
            <a:ext cx="500659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Reliable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and controlled</a:t>
            </a:r>
            <a:r>
              <a:rPr sz="20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convergence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indent="-286385"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Supported by 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most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of ML</a:t>
            </a:r>
            <a:r>
              <a:rPr sz="2000" spc="-1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frameworks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37206" y="5715000"/>
            <a:ext cx="576859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Evolutionary 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methods,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expectation 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maximization, 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non-parametric 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methods, particle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swarm</a:t>
            </a:r>
            <a:r>
              <a:rPr sz="20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optimization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77020" y="5813146"/>
            <a:ext cx="9575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84805" y="2321814"/>
            <a:ext cx="8055484" cy="1813560"/>
          </a:xfrm>
          <a:custGeom>
            <a:avLst/>
            <a:gdLst/>
            <a:ahLst/>
            <a:cxnLst/>
            <a:rect l="l" t="t" r="r" b="b"/>
            <a:pathLst>
              <a:path w="8598535" h="1813560">
                <a:moveTo>
                  <a:pt x="0" y="112902"/>
                </a:moveTo>
                <a:lnTo>
                  <a:pt x="8876" y="68955"/>
                </a:lnTo>
                <a:lnTo>
                  <a:pt x="33083" y="33067"/>
                </a:lnTo>
                <a:lnTo>
                  <a:pt x="68987" y="8872"/>
                </a:lnTo>
                <a:lnTo>
                  <a:pt x="112953" y="0"/>
                </a:lnTo>
                <a:lnTo>
                  <a:pt x="8485505" y="0"/>
                </a:lnTo>
                <a:lnTo>
                  <a:pt x="8529452" y="8872"/>
                </a:lnTo>
                <a:lnTo>
                  <a:pt x="8565340" y="33067"/>
                </a:lnTo>
                <a:lnTo>
                  <a:pt x="8589535" y="68955"/>
                </a:lnTo>
                <a:lnTo>
                  <a:pt x="8598408" y="112902"/>
                </a:lnTo>
                <a:lnTo>
                  <a:pt x="8598408" y="1700657"/>
                </a:lnTo>
                <a:lnTo>
                  <a:pt x="8589535" y="1744604"/>
                </a:lnTo>
                <a:lnTo>
                  <a:pt x="8565340" y="1780492"/>
                </a:lnTo>
                <a:lnTo>
                  <a:pt x="8529452" y="1804687"/>
                </a:lnTo>
                <a:lnTo>
                  <a:pt x="8485505" y="1813560"/>
                </a:lnTo>
                <a:lnTo>
                  <a:pt x="112953" y="1813560"/>
                </a:lnTo>
                <a:lnTo>
                  <a:pt x="68987" y="1804687"/>
                </a:lnTo>
                <a:lnTo>
                  <a:pt x="33083" y="1780492"/>
                </a:lnTo>
                <a:lnTo>
                  <a:pt x="8876" y="1744604"/>
                </a:lnTo>
                <a:lnTo>
                  <a:pt x="0" y="1700657"/>
                </a:lnTo>
                <a:lnTo>
                  <a:pt x="0" y="112902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 anchor="ctr"/>
          <a:lstStyle/>
          <a:p>
            <a:pPr marL="21590"/>
            <a:r>
              <a:rPr lang="en-US" sz="20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Tasks: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6285" lvl="1" indent="-286385">
              <a:spcBef>
                <a:spcPts val="3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timestep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of the input sequence </a:t>
            </a:r>
            <a:r>
              <a:rPr lang="en-US" sz="1800" b="1" i="1" dirty="0">
                <a:latin typeface="+mj-lt"/>
                <a:cs typeface="Calibri" panose="020F0502020204030204" pitchFamily="34" charset="0"/>
              </a:rPr>
              <a:t>x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predict </a:t>
            </a:r>
            <a:r>
              <a:rPr lang="en-US" sz="1800" spc="5" dirty="0">
                <a:latin typeface="Calibri" panose="020F0502020204030204" pitchFamily="34" charset="0"/>
                <a:cs typeface="Calibri" panose="020F0502020204030204" pitchFamily="34" charset="0"/>
              </a:rPr>
              <a:t>output </a:t>
            </a:r>
            <a:r>
              <a:rPr lang="en-US" sz="1800" b="1" i="1" dirty="0">
                <a:latin typeface="Times New Roman"/>
                <a:cs typeface="Times New Roman"/>
              </a:rPr>
              <a:t>y</a:t>
            </a:r>
            <a:r>
              <a:rPr lang="en-US" sz="1800" b="1" i="1" spc="-2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(synchronously)</a:t>
            </a:r>
          </a:p>
          <a:p>
            <a:pPr marL="756285" lvl="1" indent="-286385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For the input sequence </a:t>
            </a:r>
            <a:r>
              <a:rPr lang="en-US" sz="1800" b="1" i="1" dirty="0">
                <a:latin typeface="+mj-lt"/>
                <a:cs typeface="Calibri" panose="020F0502020204030204" pitchFamily="34" charset="0"/>
              </a:rPr>
              <a:t>x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predict the </a:t>
            </a:r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scalar value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1800" b="1" i="1" dirty="0">
                <a:latin typeface="Times New Roman"/>
                <a:cs typeface="Times New Roman"/>
              </a:rPr>
              <a:t>y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(e.g., at end of</a:t>
            </a:r>
            <a:r>
              <a:rPr lang="en-US" sz="1800" spc="-2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sequence)</a:t>
            </a:r>
          </a:p>
          <a:p>
            <a:pPr marL="756285" lvl="1" indent="-286385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For the input sequence </a:t>
            </a:r>
            <a:r>
              <a:rPr lang="en-US" sz="1800" b="1" i="1" dirty="0">
                <a:latin typeface="Times New Roman"/>
                <a:cs typeface="Times New Roman"/>
              </a:rPr>
              <a:t>x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of length </a:t>
            </a:r>
            <a:r>
              <a:rPr lang="en-US" sz="1800" b="1" i="1" spc="5" dirty="0">
                <a:latin typeface="Times New Roman"/>
                <a:cs typeface="Times New Roman"/>
              </a:rPr>
              <a:t>L</a:t>
            </a:r>
            <a:r>
              <a:rPr lang="en-US" sz="1800" b="1" i="1" spc="7" baseline="-21367" dirty="0">
                <a:latin typeface="Times New Roman"/>
                <a:cs typeface="Times New Roman"/>
              </a:rPr>
              <a:t>x</a:t>
            </a:r>
            <a:r>
              <a:rPr lang="en-US" sz="1800" b="1" i="1" spc="7" baseline="-213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generate</a:t>
            </a:r>
            <a:r>
              <a:rPr lang="en-US" sz="1800" spc="-3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output sequence </a:t>
            </a:r>
            <a:r>
              <a:rPr lang="en-US" sz="1800" b="1" i="1" dirty="0">
                <a:latin typeface="Times New Roman"/>
                <a:cs typeface="Times New Roman"/>
              </a:rPr>
              <a:t>y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different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length</a:t>
            </a:r>
            <a:r>
              <a:rPr lang="en-US" sz="1800" spc="-1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spc="-30" dirty="0">
                <a:latin typeface="Times New Roman"/>
                <a:cs typeface="Times New Roman"/>
              </a:rPr>
              <a:t>L</a:t>
            </a:r>
            <a:r>
              <a:rPr lang="en-US" sz="1800" b="1" i="1" spc="-44" baseline="-21367" dirty="0">
                <a:latin typeface="Times New Roman"/>
                <a:cs typeface="Times New Roman"/>
              </a:rPr>
              <a:t>y</a:t>
            </a:r>
            <a:endParaRPr sz="1800" dirty="0"/>
          </a:p>
        </p:txBody>
      </p:sp>
      <p:sp>
        <p:nvSpPr>
          <p:cNvPr id="15" name="object 15"/>
          <p:cNvSpPr/>
          <p:nvPr/>
        </p:nvSpPr>
        <p:spPr>
          <a:xfrm>
            <a:off x="2384805" y="4343400"/>
            <a:ext cx="8055484" cy="2307754"/>
          </a:xfrm>
          <a:custGeom>
            <a:avLst/>
            <a:gdLst/>
            <a:ahLst/>
            <a:cxnLst/>
            <a:rect l="l" t="t" r="r" b="b"/>
            <a:pathLst>
              <a:path w="8598535" h="2240279">
                <a:moveTo>
                  <a:pt x="0" y="139573"/>
                </a:moveTo>
                <a:lnTo>
                  <a:pt x="7113" y="95455"/>
                </a:lnTo>
                <a:lnTo>
                  <a:pt x="26921" y="57140"/>
                </a:lnTo>
                <a:lnTo>
                  <a:pt x="57124" y="26928"/>
                </a:lnTo>
                <a:lnTo>
                  <a:pt x="95424" y="7115"/>
                </a:lnTo>
                <a:lnTo>
                  <a:pt x="139522" y="0"/>
                </a:lnTo>
                <a:lnTo>
                  <a:pt x="8458835" y="0"/>
                </a:lnTo>
                <a:lnTo>
                  <a:pt x="8502952" y="7115"/>
                </a:lnTo>
                <a:lnTo>
                  <a:pt x="8541267" y="26928"/>
                </a:lnTo>
                <a:lnTo>
                  <a:pt x="8571479" y="57140"/>
                </a:lnTo>
                <a:lnTo>
                  <a:pt x="8591292" y="95455"/>
                </a:lnTo>
                <a:lnTo>
                  <a:pt x="8598408" y="139573"/>
                </a:lnTo>
                <a:lnTo>
                  <a:pt x="8598408" y="2100757"/>
                </a:lnTo>
                <a:lnTo>
                  <a:pt x="8591292" y="2144855"/>
                </a:lnTo>
                <a:lnTo>
                  <a:pt x="8571479" y="2183155"/>
                </a:lnTo>
                <a:lnTo>
                  <a:pt x="8541267" y="2213358"/>
                </a:lnTo>
                <a:lnTo>
                  <a:pt x="8502952" y="2233166"/>
                </a:lnTo>
                <a:lnTo>
                  <a:pt x="8458835" y="2240280"/>
                </a:lnTo>
                <a:lnTo>
                  <a:pt x="139522" y="2240280"/>
                </a:lnTo>
                <a:lnTo>
                  <a:pt x="95424" y="2233166"/>
                </a:lnTo>
                <a:lnTo>
                  <a:pt x="57124" y="2213358"/>
                </a:lnTo>
                <a:lnTo>
                  <a:pt x="26921" y="2183155"/>
                </a:lnTo>
                <a:lnTo>
                  <a:pt x="7113" y="2144855"/>
                </a:lnTo>
                <a:lnTo>
                  <a:pt x="0" y="2100757"/>
                </a:lnTo>
                <a:lnTo>
                  <a:pt x="0" y="139573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108000" tIns="108000" rIns="108000" bIns="108000" rtlCol="0"/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Backpropagation:</a:t>
            </a: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Others: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Training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8382000" y="5813146"/>
            <a:ext cx="609600" cy="330835"/>
          </a:xfrm>
          <a:prstGeom prst="right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384805" y="1058870"/>
            <a:ext cx="8055484" cy="10668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 spc="-25" dirty="0">
                <a:cs typeface="Times New Roman"/>
              </a:rPr>
              <a:t>Target: </a:t>
            </a:r>
            <a:r>
              <a:rPr lang="en-US" sz="2000" dirty="0">
                <a:cs typeface="Times New Roman"/>
              </a:rPr>
              <a:t>obtain the network </a:t>
            </a:r>
            <a:r>
              <a:rPr lang="en-US" sz="2000" spc="-5" dirty="0">
                <a:cs typeface="Times New Roman"/>
              </a:rPr>
              <a:t>parameters </a:t>
            </a:r>
            <a:r>
              <a:rPr lang="en-US" sz="2000" dirty="0">
                <a:cs typeface="Times New Roman"/>
              </a:rPr>
              <a:t>that </a:t>
            </a:r>
            <a:r>
              <a:rPr lang="en-US" sz="2000" spc="-5" dirty="0">
                <a:cs typeface="Times New Roman"/>
              </a:rPr>
              <a:t>optimize </a:t>
            </a:r>
            <a:r>
              <a:rPr lang="en-US" sz="2000" dirty="0">
                <a:cs typeface="Times New Roman"/>
              </a:rPr>
              <a:t>the cost</a:t>
            </a:r>
            <a:r>
              <a:rPr lang="en-US" sz="2000" spc="-125" dirty="0">
                <a:cs typeface="Times New Roman"/>
              </a:rPr>
              <a:t> </a:t>
            </a:r>
            <a:r>
              <a:rPr lang="en-US" sz="2000" dirty="0">
                <a:cs typeface="Times New Roman"/>
              </a:rPr>
              <a:t>function  Cost functions: log loss, </a:t>
            </a:r>
            <a:r>
              <a:rPr lang="en-US" sz="2000" spc="-5" dirty="0">
                <a:cs typeface="Times New Roman"/>
              </a:rPr>
              <a:t>mean </a:t>
            </a:r>
            <a:r>
              <a:rPr lang="en-US" sz="2000" dirty="0">
                <a:cs typeface="Times New Roman"/>
              </a:rPr>
              <a:t>squared root error</a:t>
            </a:r>
            <a:r>
              <a:rPr lang="en-US" sz="2000" spc="-170" dirty="0">
                <a:cs typeface="Times New Roman"/>
              </a:rPr>
              <a:t> </a:t>
            </a:r>
            <a:r>
              <a:rPr lang="en-US" sz="2000" spc="-5" dirty="0" err="1">
                <a:cs typeface="Times New Roman"/>
              </a:rPr>
              <a:t>etc</a:t>
            </a:r>
            <a:r>
              <a:rPr lang="en-US" sz="2000" spc="-5" dirty="0">
                <a:cs typeface="Times New Roman"/>
              </a:rPr>
              <a:t>…</a:t>
            </a:r>
            <a:endParaRPr lang="en-US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407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74595" y="3276600"/>
            <a:ext cx="589089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i="1" dirty="0">
                <a:latin typeface="Times New Roman"/>
                <a:cs typeface="Times New Roman"/>
              </a:rPr>
              <a:t>Unfold the</a:t>
            </a:r>
            <a:r>
              <a:rPr i="1" spc="-1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network.</a:t>
            </a:r>
            <a:endParaRPr dirty="0">
              <a:latin typeface="Times New Roman"/>
              <a:cs typeface="Times New Roman"/>
            </a:endParaRPr>
          </a:p>
          <a:p>
            <a:pPr marL="355600" indent="-342900">
              <a:buAutoNum type="arabicPeriod"/>
              <a:tabLst>
                <a:tab pos="354965" algn="l"/>
                <a:tab pos="355600" algn="l"/>
              </a:tabLst>
            </a:pPr>
            <a:r>
              <a:rPr i="1" dirty="0">
                <a:latin typeface="Times New Roman"/>
                <a:cs typeface="Times New Roman"/>
              </a:rPr>
              <a:t>Repeat </a:t>
            </a:r>
            <a:r>
              <a:rPr dirty="0">
                <a:latin typeface="Times New Roman"/>
                <a:cs typeface="Times New Roman"/>
              </a:rPr>
              <a:t>for the train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data:</a:t>
            </a:r>
          </a:p>
          <a:p>
            <a:pPr marL="812800" lvl="1" indent="-342900">
              <a:buAutoNum type="arabicPeriod"/>
              <a:tabLst>
                <a:tab pos="812165" algn="l"/>
                <a:tab pos="812800" algn="l"/>
              </a:tabLst>
            </a:pPr>
            <a:r>
              <a:rPr dirty="0">
                <a:latin typeface="Times New Roman"/>
                <a:cs typeface="Times New Roman"/>
              </a:rPr>
              <a:t>Given </a:t>
            </a:r>
            <a:r>
              <a:rPr spc="-10" dirty="0">
                <a:latin typeface="Times New Roman"/>
                <a:cs typeface="Times New Roman"/>
              </a:rPr>
              <a:t>some </a:t>
            </a:r>
            <a:r>
              <a:rPr dirty="0">
                <a:latin typeface="Times New Roman"/>
                <a:cs typeface="Times New Roman"/>
              </a:rPr>
              <a:t>input sequence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45" dirty="0">
                <a:latin typeface="DejaVu Sans"/>
                <a:cs typeface="DejaVu Sans"/>
              </a:rPr>
              <a:t>𝒙</a:t>
            </a:r>
            <a:endParaRPr dirty="0">
              <a:latin typeface="DejaVu Sans"/>
              <a:cs typeface="DejaVu Sans"/>
            </a:endParaRPr>
          </a:p>
          <a:p>
            <a:pPr marL="812800" lvl="1" indent="-342900">
              <a:buAutoNum type="arabicPeriod"/>
              <a:tabLst>
                <a:tab pos="812165" algn="l"/>
                <a:tab pos="812800" algn="l"/>
              </a:tabLst>
            </a:pPr>
            <a:r>
              <a:rPr i="1" dirty="0">
                <a:latin typeface="Times New Roman"/>
                <a:cs typeface="Times New Roman"/>
              </a:rPr>
              <a:t>For t in </a:t>
            </a:r>
            <a:r>
              <a:rPr spc="-5" dirty="0">
                <a:latin typeface="Times New Roman"/>
                <a:cs typeface="Times New Roman"/>
              </a:rPr>
              <a:t>0</a:t>
            </a:r>
            <a:r>
              <a:rPr i="1" spc="-5" dirty="0">
                <a:latin typeface="Times New Roman"/>
                <a:cs typeface="Times New Roman"/>
              </a:rPr>
              <a:t>,</a:t>
            </a:r>
            <a:r>
              <a:rPr i="1" spc="-15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-1</a:t>
            </a:r>
            <a:r>
              <a:rPr i="1" spc="-5" dirty="0">
                <a:latin typeface="Times New Roman"/>
                <a:cs typeface="Times New Roman"/>
              </a:rPr>
              <a:t>:</a:t>
            </a:r>
            <a:endParaRPr dirty="0">
              <a:latin typeface="Times New Roman"/>
              <a:cs typeface="Times New Roman"/>
            </a:endParaRPr>
          </a:p>
          <a:p>
            <a:pPr marL="1270000" lvl="2" indent="-342900">
              <a:buAutoNum type="arabicPeriod"/>
              <a:tabLst>
                <a:tab pos="1270000" algn="l"/>
                <a:tab pos="1270635" algn="l"/>
              </a:tabLst>
            </a:pPr>
            <a:r>
              <a:rPr i="1" spc="-10" dirty="0">
                <a:latin typeface="Times New Roman"/>
                <a:cs typeface="Times New Roman"/>
              </a:rPr>
              <a:t>Forward-propagate</a:t>
            </a:r>
            <a:endParaRPr dirty="0">
              <a:latin typeface="Times New Roman"/>
              <a:cs typeface="Times New Roman"/>
            </a:endParaRPr>
          </a:p>
          <a:p>
            <a:pPr marL="1270000" lvl="2" indent="-342900">
              <a:buAutoNum type="arabicPeriod"/>
              <a:tabLst>
                <a:tab pos="1270000" algn="l"/>
                <a:tab pos="1270635" algn="l"/>
              </a:tabLst>
            </a:pPr>
            <a:r>
              <a:rPr dirty="0">
                <a:latin typeface="Times New Roman"/>
                <a:cs typeface="Times New Roman"/>
              </a:rPr>
              <a:t>Initialize hidden state to the past value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80" dirty="0">
                <a:latin typeface="DejaVu Sans"/>
                <a:cs typeface="DejaVu Sans"/>
              </a:rPr>
              <a:t>𝒉</a:t>
            </a:r>
            <a:r>
              <a:rPr sz="1950" spc="-120" baseline="-14957" dirty="0">
                <a:latin typeface="DejaVu Sans"/>
                <a:cs typeface="DejaVu Sans"/>
              </a:rPr>
              <a:t>𝑡−1</a:t>
            </a:r>
            <a:endParaRPr sz="1950" baseline="-14957" dirty="0">
              <a:latin typeface="DejaVu Sans"/>
              <a:cs typeface="DejaVu Sans"/>
            </a:endParaRPr>
          </a:p>
          <a:p>
            <a:pPr marL="1270000" lvl="2" indent="-342900">
              <a:buAutoNum type="arabicPeriod"/>
              <a:tabLst>
                <a:tab pos="1270000" algn="l"/>
                <a:tab pos="1270635" algn="l"/>
              </a:tabLst>
            </a:pPr>
            <a:r>
              <a:rPr dirty="0">
                <a:latin typeface="Times New Roman"/>
                <a:cs typeface="Times New Roman"/>
              </a:rPr>
              <a:t>Obtain output sequence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45" dirty="0">
                <a:latin typeface="DejaVu Sans"/>
                <a:cs typeface="DejaVu Sans"/>
              </a:rPr>
              <a:t>𝒚</a:t>
            </a:r>
            <a:r>
              <a:rPr sz="2700" spc="667" baseline="1543" dirty="0">
                <a:latin typeface="DejaVu Sans"/>
                <a:cs typeface="DejaVu Sans"/>
              </a:rPr>
              <a:t> </a:t>
            </a:r>
            <a:endParaRPr sz="2700" baseline="1543" dirty="0">
              <a:latin typeface="DejaVu Sans"/>
              <a:cs typeface="DejaVu Sans"/>
            </a:endParaRPr>
          </a:p>
          <a:p>
            <a:pPr marL="1270000" lvl="2" indent="-342900">
              <a:buAutoNum type="arabicPeriod"/>
              <a:tabLst>
                <a:tab pos="1270000" algn="l"/>
                <a:tab pos="1270635" algn="l"/>
              </a:tabLst>
            </a:pPr>
            <a:r>
              <a:rPr dirty="0">
                <a:latin typeface="Times New Roman"/>
                <a:cs typeface="Times New Roman"/>
              </a:rPr>
              <a:t>Calculate error </a:t>
            </a:r>
            <a:r>
              <a:rPr lang="en-US" b="1" i="1" spc="100" dirty="0">
                <a:latin typeface="+mj-lt"/>
                <a:cs typeface="DejaVu Sans"/>
              </a:rPr>
              <a:t>E</a:t>
            </a:r>
            <a:r>
              <a:rPr lang="en-US" spc="100" dirty="0">
                <a:latin typeface="+mj-lt"/>
                <a:cs typeface="DejaVu Sans"/>
              </a:rPr>
              <a:t>(</a:t>
            </a:r>
            <a:r>
              <a:rPr lang="en-US" b="1" i="1" spc="100" dirty="0">
                <a:latin typeface="+mj-lt"/>
                <a:cs typeface="DejaVu Sans"/>
              </a:rPr>
              <a:t>y</a:t>
            </a:r>
            <a:r>
              <a:rPr lang="en-US" spc="100" dirty="0">
                <a:latin typeface="+mj-lt"/>
                <a:cs typeface="DejaVu Sans"/>
              </a:rPr>
              <a:t>, </a:t>
            </a:r>
            <a:r>
              <a:rPr lang="en-US" b="1" i="1" spc="100" dirty="0">
                <a:latin typeface="+mj-lt"/>
                <a:cs typeface="DejaVu Sans"/>
              </a:rPr>
              <a:t>y</a:t>
            </a:r>
            <a:r>
              <a:rPr lang="en-US" spc="100" dirty="0">
                <a:latin typeface="+mj-lt"/>
                <a:cs typeface="DejaVu Sans"/>
              </a:rPr>
              <a:t>)</a:t>
            </a:r>
            <a:endParaRPr sz="2700" baseline="1543" dirty="0">
              <a:latin typeface="+mj-lt"/>
              <a:cs typeface="DejaVu Sans"/>
            </a:endParaRPr>
          </a:p>
          <a:p>
            <a:pPr marL="1270000" lvl="2" indent="-342900">
              <a:buAutoNum type="arabicPeriod"/>
              <a:tabLst>
                <a:tab pos="1270000" algn="l"/>
                <a:tab pos="1270635" algn="l"/>
              </a:tabLst>
            </a:pPr>
            <a:r>
              <a:rPr i="1" spc="-10" dirty="0">
                <a:latin typeface="Times New Roman"/>
                <a:cs typeface="Times New Roman"/>
              </a:rPr>
              <a:t>Back-propagate </a:t>
            </a:r>
            <a:r>
              <a:rPr dirty="0">
                <a:latin typeface="Times New Roman"/>
                <a:cs typeface="Times New Roman"/>
              </a:rPr>
              <a:t>error across the unfolded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network</a:t>
            </a:r>
            <a:endParaRPr dirty="0">
              <a:latin typeface="Times New Roman"/>
              <a:cs typeface="Times New Roman"/>
            </a:endParaRPr>
          </a:p>
          <a:p>
            <a:pPr marL="1270000" lvl="2" indent="-342900">
              <a:spcBef>
                <a:spcPts val="5"/>
              </a:spcBef>
              <a:buAutoNum type="arabicPeriod"/>
              <a:tabLst>
                <a:tab pos="1270000" algn="l"/>
                <a:tab pos="1270635" algn="l"/>
              </a:tabLst>
            </a:pPr>
            <a:r>
              <a:rPr spc="-20" dirty="0">
                <a:latin typeface="Times New Roman"/>
                <a:cs typeface="Times New Roman"/>
              </a:rPr>
              <a:t>Average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weights</a:t>
            </a:r>
          </a:p>
          <a:p>
            <a:pPr marL="1270000" lvl="2" indent="-342900">
              <a:buAutoNum type="arabicPeriod"/>
              <a:tabLst>
                <a:tab pos="1270000" algn="l"/>
                <a:tab pos="1270635" algn="l"/>
              </a:tabLst>
            </a:pPr>
            <a:r>
              <a:rPr spc="-5" dirty="0">
                <a:latin typeface="Times New Roman"/>
                <a:cs typeface="Times New Roman"/>
              </a:rPr>
              <a:t>Compute </a:t>
            </a:r>
            <a:r>
              <a:rPr dirty="0">
                <a:latin typeface="Times New Roman"/>
                <a:cs typeface="Times New Roman"/>
              </a:rPr>
              <a:t>next hidden state value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75" dirty="0">
                <a:latin typeface="DejaVu Sans"/>
                <a:cs typeface="DejaVu Sans"/>
              </a:rPr>
              <a:t>𝒉</a:t>
            </a:r>
            <a:r>
              <a:rPr sz="1950" spc="-112" baseline="-14957" dirty="0">
                <a:latin typeface="DejaVu Sans"/>
                <a:cs typeface="DejaVu Sans"/>
              </a:rPr>
              <a:t>𝑡</a:t>
            </a:r>
            <a:endParaRPr sz="1950" baseline="-14957" dirty="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0" y="3928871"/>
            <a:ext cx="0" cy="2438400"/>
          </a:xfrm>
          <a:custGeom>
            <a:avLst/>
            <a:gdLst/>
            <a:ahLst/>
            <a:cxnLst/>
            <a:rect l="l" t="t" r="r" b="b"/>
            <a:pathLst>
              <a:path h="2438400">
                <a:moveTo>
                  <a:pt x="0" y="0"/>
                </a:moveTo>
                <a:lnTo>
                  <a:pt x="0" y="2438400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5200" y="4462271"/>
            <a:ext cx="0" cy="1905000"/>
          </a:xfrm>
          <a:custGeom>
            <a:avLst/>
            <a:gdLst/>
            <a:ahLst/>
            <a:cxnLst/>
            <a:rect l="l" t="t" r="r" b="b"/>
            <a:pathLst>
              <a:path h="1905000">
                <a:moveTo>
                  <a:pt x="0" y="0"/>
                </a:moveTo>
                <a:lnTo>
                  <a:pt x="0" y="1905000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166620" y="0"/>
            <a:ext cx="8348980" cy="743828"/>
          </a:xfrm>
          <a:prstGeom prst="rect">
            <a:avLst/>
          </a:prstGeom>
        </p:spPr>
        <p:txBody>
          <a:bodyPr vert="horz" wrap="square" lIns="0" tIns="13335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Back-propagation </a:t>
            </a:r>
            <a:r>
              <a:rPr lang="en-US" dirty="0"/>
              <a:t>T</a:t>
            </a:r>
            <a:r>
              <a:rPr dirty="0"/>
              <a:t>hrough</a:t>
            </a:r>
            <a:r>
              <a:rPr spc="-90" dirty="0"/>
              <a:t> </a:t>
            </a:r>
            <a:r>
              <a:rPr lang="en-US" dirty="0"/>
              <a:t>T</a:t>
            </a:r>
            <a:r>
              <a:rPr dirty="0"/>
              <a:t>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4800" y="1371600"/>
            <a:ext cx="3581400" cy="136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h</a:t>
            </a:r>
            <a:r>
              <a:rPr lang="en-US" sz="2400" i="1" baseline="-25000" dirty="0" err="1">
                <a:latin typeface="+mj-lt"/>
              </a:rPr>
              <a:t>t</a:t>
            </a:r>
            <a:r>
              <a:rPr lang="en-US" sz="2400" i="1" dirty="0">
                <a:latin typeface="+mj-lt"/>
              </a:rPr>
              <a:t> = 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i="1" dirty="0" err="1">
                <a:latin typeface="+mj-lt"/>
              </a:rPr>
              <a:t>W</a:t>
            </a:r>
            <a:r>
              <a:rPr lang="en-US" sz="2400" i="1" baseline="-25000" dirty="0" err="1">
                <a:latin typeface="+mj-lt"/>
              </a:rPr>
              <a:t>ih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x</a:t>
            </a:r>
            <a:r>
              <a:rPr lang="en-US" sz="2400" baseline="-25000" dirty="0" err="1">
                <a:latin typeface="+mj-lt"/>
              </a:rPr>
              <a:t>t</a:t>
            </a:r>
            <a:r>
              <a:rPr lang="en-US" sz="2400" i="1" dirty="0">
                <a:latin typeface="+mj-lt"/>
              </a:rPr>
              <a:t> + </a:t>
            </a:r>
            <a:r>
              <a:rPr lang="en-US" sz="2400" b="1" i="1" dirty="0">
                <a:latin typeface="+mj-lt"/>
              </a:rPr>
              <a:t>U</a:t>
            </a:r>
            <a:r>
              <a:rPr lang="en-US" sz="2400" i="1" dirty="0">
                <a:latin typeface="+mj-lt"/>
              </a:rPr>
              <a:t> h</a:t>
            </a:r>
            <a:r>
              <a:rPr lang="en-US" sz="2400" i="1" baseline="-25000" dirty="0">
                <a:latin typeface="+mj-lt"/>
              </a:rPr>
              <a:t>t</a:t>
            </a:r>
            <a:r>
              <a:rPr lang="en-US" sz="2400" baseline="-25000" dirty="0">
                <a:latin typeface="+mj-lt"/>
                <a:sym typeface="Symbol" panose="05050102010706020507" pitchFamily="18" charset="2"/>
              </a:rPr>
              <a:t></a:t>
            </a:r>
            <a:r>
              <a:rPr lang="en-US" sz="2400" baseline="-25000" dirty="0">
                <a:latin typeface="+mj-lt"/>
              </a:rPr>
              <a:t>1</a:t>
            </a:r>
            <a:r>
              <a:rPr lang="en-US" sz="2400" i="1" dirty="0">
                <a:latin typeface="+mj-lt"/>
              </a:rPr>
              <a:t> + b</a:t>
            </a:r>
            <a:r>
              <a:rPr lang="en-US" sz="2400" dirty="0">
                <a:latin typeface="+mj-lt"/>
              </a:rPr>
              <a:t>)</a:t>
            </a:r>
          </a:p>
          <a:p>
            <a:r>
              <a:rPr lang="en-US" sz="2400" i="1" dirty="0" err="1">
                <a:latin typeface="+mj-lt"/>
              </a:rPr>
              <a:t>y</a:t>
            </a:r>
            <a:r>
              <a:rPr lang="en-US" sz="2400" i="1" baseline="-25000" dirty="0" err="1">
                <a:latin typeface="+mj-lt"/>
              </a:rPr>
              <a:t>t</a:t>
            </a:r>
            <a:r>
              <a:rPr lang="en-US" sz="2400" i="1" dirty="0">
                <a:latin typeface="+mj-lt"/>
              </a:rPr>
              <a:t> = 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i="1" dirty="0">
                <a:latin typeface="+mj-lt"/>
              </a:rPr>
              <a:t>W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h</a:t>
            </a:r>
            <a:r>
              <a:rPr lang="en-US" sz="2400" i="1" baseline="-25000" dirty="0" err="1">
                <a:latin typeface="+mj-lt"/>
              </a:rPr>
              <a:t>t</a:t>
            </a:r>
            <a:r>
              <a:rPr lang="en-US" sz="2400" dirty="0">
                <a:latin typeface="+mj-lt"/>
              </a:rPr>
              <a:t>)</a:t>
            </a:r>
          </a:p>
          <a:p>
            <a:endParaRPr lang="en-US" sz="2400" baseline="-25000" dirty="0">
              <a:latin typeface="+mj-lt"/>
            </a:endParaRPr>
          </a:p>
          <a:p>
            <a:r>
              <a:rPr lang="en-US" sz="2800" baseline="-25000" dirty="0">
                <a:latin typeface="+mj-lt"/>
              </a:rPr>
              <a:t>Cross Entropy Loss:</a:t>
            </a:r>
            <a:endParaRPr lang="en-US" sz="2400" baseline="-25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53201" y="2328593"/>
                <a:ext cx="2340192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328592"/>
                <a:ext cx="2428935" cy="73938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51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70198" y="4217924"/>
            <a:ext cx="180276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Apply chain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rule: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09358" y="5435296"/>
            <a:ext cx="25431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16230" algn="l"/>
              </a:tabLst>
            </a:pPr>
            <a:r>
              <a:rPr sz="3000" spc="75" baseline="-6944" dirty="0">
                <a:latin typeface="DejaVu Sans"/>
                <a:cs typeface="DejaVu Sans"/>
              </a:rPr>
              <a:t>𝜽	</a:t>
            </a:r>
            <a:r>
              <a:rPr sz="2000" dirty="0">
                <a:latin typeface="Times New Roman"/>
                <a:cs typeface="Times New Roman"/>
              </a:rPr>
              <a:t>- Network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parameters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53310" y="5460366"/>
            <a:ext cx="11518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For </a:t>
            </a:r>
            <a:r>
              <a:rPr sz="2000" spc="-10" dirty="0">
                <a:latin typeface="Times New Roman"/>
                <a:cs typeface="Times New Roman"/>
              </a:rPr>
              <a:t>time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19800" y="4121965"/>
                <a:ext cx="1512914" cy="573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121965"/>
                <a:ext cx="1570622" cy="63112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Back-propagation Through</a:t>
            </a:r>
            <a:r>
              <a:rPr lang="en-US" spc="-90" dirty="0"/>
              <a:t> </a:t>
            </a:r>
            <a:r>
              <a:rPr lang="en-US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05200" y="5257800"/>
                <a:ext cx="3733800" cy="778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257800"/>
                <a:ext cx="3733800" cy="778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/>
          <p:cNvGrpSpPr/>
          <p:nvPr/>
        </p:nvGrpSpPr>
        <p:grpSpPr>
          <a:xfrm>
            <a:off x="3733800" y="1370334"/>
            <a:ext cx="5572670" cy="1817756"/>
            <a:chOff x="2209800" y="1370334"/>
            <a:chExt cx="5572670" cy="1817756"/>
          </a:xfrm>
        </p:grpSpPr>
        <p:grpSp>
          <p:nvGrpSpPr>
            <p:cNvPr id="46" name="Group 45"/>
            <p:cNvGrpSpPr/>
            <p:nvPr/>
          </p:nvGrpSpPr>
          <p:grpSpPr>
            <a:xfrm>
              <a:off x="2209800" y="1385500"/>
              <a:ext cx="1663700" cy="1802590"/>
              <a:chOff x="2209800" y="1385500"/>
              <a:chExt cx="1663700" cy="180259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2768600" y="2224011"/>
                <a:ext cx="1104900" cy="67158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Timestep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0</a:t>
                </a:r>
              </a:p>
            </p:txBody>
          </p:sp>
          <p:cxnSp>
            <p:nvCxnSpPr>
              <p:cNvPr id="27" name="Straight Arrow Connector 26"/>
              <p:cNvCxnSpPr>
                <a:endCxn id="25" idx="1"/>
              </p:cNvCxnSpPr>
              <p:nvPr/>
            </p:nvCxnSpPr>
            <p:spPr bwMode="auto">
              <a:xfrm>
                <a:off x="2209800" y="2559805"/>
                <a:ext cx="558800" cy="1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sp>
            <p:nvSpPr>
              <p:cNvPr id="30" name="TextBox 29"/>
              <p:cNvSpPr txBox="1"/>
              <p:nvPr/>
            </p:nvSpPr>
            <p:spPr>
              <a:xfrm>
                <a:off x="2286000" y="2263337"/>
                <a:ext cx="355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 err="1">
                    <a:latin typeface="+mj-lt"/>
                  </a:rPr>
                  <a:t>h</a:t>
                </a:r>
                <a:r>
                  <a:rPr lang="en-US" i="1" baseline="-25000" dirty="0" err="1">
                    <a:latin typeface="+mj-lt"/>
                  </a:rPr>
                  <a:t>init</a:t>
                </a:r>
                <a:endParaRPr lang="en-US" i="1" baseline="-25000" dirty="0">
                  <a:latin typeface="+mj-lt"/>
                </a:endParaRP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2688780" y="1872726"/>
                <a:ext cx="558800" cy="1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cxnSp>
            <p:nvCxnSpPr>
              <p:cNvPr id="32" name="Straight Arrow Connector 31"/>
              <p:cNvCxnSpPr>
                <a:stCxn id="25" idx="0"/>
              </p:cNvCxnSpPr>
              <p:nvPr/>
            </p:nvCxnSpPr>
            <p:spPr bwMode="auto">
              <a:xfrm flipV="1">
                <a:off x="3321050" y="1958537"/>
                <a:ext cx="0" cy="265474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cxnSp>
            <p:nvCxnSpPr>
              <p:cNvPr id="37" name="Straight Arrow Connector 36"/>
              <p:cNvCxnSpPr>
                <a:endCxn id="25" idx="2"/>
              </p:cNvCxnSpPr>
              <p:nvPr/>
            </p:nvCxnSpPr>
            <p:spPr bwMode="auto">
              <a:xfrm flipV="1">
                <a:off x="3321050" y="2895600"/>
                <a:ext cx="0" cy="287527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sp>
            <p:nvSpPr>
              <p:cNvPr id="39" name="Oval 38"/>
              <p:cNvSpPr/>
              <p:nvPr/>
            </p:nvSpPr>
            <p:spPr bwMode="auto">
              <a:xfrm>
                <a:off x="3231050" y="1761322"/>
                <a:ext cx="180000" cy="18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790380" y="1538009"/>
                <a:ext cx="355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>
                    <a:latin typeface="+mj-lt"/>
                  </a:rPr>
                  <a:t>y</a:t>
                </a:r>
                <a:r>
                  <a:rPr lang="en-US" i="1" baseline="-25000" dirty="0">
                    <a:latin typeface="+mj-lt"/>
                  </a:rPr>
                  <a:t>0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053250" y="2911091"/>
                <a:ext cx="355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>
                    <a:latin typeface="+mj-lt"/>
                  </a:rPr>
                  <a:t>x</a:t>
                </a:r>
                <a:r>
                  <a:rPr lang="en-US" i="1" baseline="-25000" dirty="0">
                    <a:latin typeface="+mj-lt"/>
                  </a:rPr>
                  <a:t>0</a:t>
                </a:r>
              </a:p>
            </p:txBody>
          </p:sp>
          <p:cxnSp>
            <p:nvCxnSpPr>
              <p:cNvPr id="43" name="Straight Arrow Connector 42"/>
              <p:cNvCxnSpPr/>
              <p:nvPr/>
            </p:nvCxnSpPr>
            <p:spPr bwMode="auto">
              <a:xfrm flipV="1">
                <a:off x="3321050" y="1495848"/>
                <a:ext cx="0" cy="265474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sp>
            <p:nvSpPr>
              <p:cNvPr id="44" name="TextBox 43"/>
              <p:cNvSpPr txBox="1"/>
              <p:nvPr/>
            </p:nvSpPr>
            <p:spPr>
              <a:xfrm>
                <a:off x="3429000" y="1385500"/>
                <a:ext cx="228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>
                    <a:latin typeface="+mj-lt"/>
                  </a:rPr>
                  <a:t>E</a:t>
                </a:r>
                <a:r>
                  <a:rPr lang="en-US" i="1" baseline="-25000" dirty="0">
                    <a:latin typeface="+mj-lt"/>
                  </a:rPr>
                  <a:t>0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429000" y="1905000"/>
                <a:ext cx="2233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>
                    <a:latin typeface="+mj-lt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y</a:t>
                </a:r>
                <a:r>
                  <a:rPr lang="en-US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̂</a:t>
                </a:r>
                <a:r>
                  <a:rPr lang="en-US" i="1" baseline="-25000" dirty="0">
                    <a:latin typeface="+mj-lt"/>
                  </a:rPr>
                  <a:t>0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3882262" y="1380537"/>
              <a:ext cx="1663700" cy="1802590"/>
              <a:chOff x="2209800" y="1385500"/>
              <a:chExt cx="1663700" cy="1802590"/>
            </a:xfrm>
          </p:grpSpPr>
          <p:sp>
            <p:nvSpPr>
              <p:cNvPr id="48" name="Rounded Rectangle 47"/>
              <p:cNvSpPr/>
              <p:nvPr/>
            </p:nvSpPr>
            <p:spPr bwMode="auto">
              <a:xfrm>
                <a:off x="2768600" y="2224011"/>
                <a:ext cx="1104900" cy="67158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Timestep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1</a:t>
                </a:r>
              </a:p>
            </p:txBody>
          </p:sp>
          <p:cxnSp>
            <p:nvCxnSpPr>
              <p:cNvPr id="49" name="Straight Arrow Connector 48"/>
              <p:cNvCxnSpPr>
                <a:endCxn id="48" idx="1"/>
              </p:cNvCxnSpPr>
              <p:nvPr/>
            </p:nvCxnSpPr>
            <p:spPr bwMode="auto">
              <a:xfrm>
                <a:off x="2209800" y="2559805"/>
                <a:ext cx="558800" cy="1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sp>
            <p:nvSpPr>
              <p:cNvPr id="50" name="TextBox 49"/>
              <p:cNvSpPr txBox="1"/>
              <p:nvPr/>
            </p:nvSpPr>
            <p:spPr>
              <a:xfrm>
                <a:off x="2391538" y="2263337"/>
                <a:ext cx="355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>
                    <a:latin typeface="+mj-lt"/>
                  </a:rPr>
                  <a:t>h</a:t>
                </a:r>
                <a:r>
                  <a:rPr lang="en-US" i="1" baseline="-25000" dirty="0">
                    <a:latin typeface="+mj-lt"/>
                  </a:rPr>
                  <a:t>0</a:t>
                </a:r>
              </a:p>
            </p:txBody>
          </p:sp>
          <p:cxnSp>
            <p:nvCxnSpPr>
              <p:cNvPr id="51" name="Straight Arrow Connector 50"/>
              <p:cNvCxnSpPr/>
              <p:nvPr/>
            </p:nvCxnSpPr>
            <p:spPr bwMode="auto">
              <a:xfrm>
                <a:off x="2677076" y="1884978"/>
                <a:ext cx="558800" cy="1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cxnSp>
            <p:nvCxnSpPr>
              <p:cNvPr id="52" name="Straight Arrow Connector 51"/>
              <p:cNvCxnSpPr>
                <a:stCxn id="48" idx="0"/>
              </p:cNvCxnSpPr>
              <p:nvPr/>
            </p:nvCxnSpPr>
            <p:spPr bwMode="auto">
              <a:xfrm flipV="1">
                <a:off x="3321050" y="1958537"/>
                <a:ext cx="0" cy="265474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cxnSp>
            <p:nvCxnSpPr>
              <p:cNvPr id="53" name="Straight Arrow Connector 52"/>
              <p:cNvCxnSpPr>
                <a:endCxn id="48" idx="2"/>
              </p:cNvCxnSpPr>
              <p:nvPr/>
            </p:nvCxnSpPr>
            <p:spPr bwMode="auto">
              <a:xfrm flipV="1">
                <a:off x="3321050" y="2895600"/>
                <a:ext cx="0" cy="287527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sp>
            <p:nvSpPr>
              <p:cNvPr id="54" name="Oval 53"/>
              <p:cNvSpPr/>
              <p:nvPr/>
            </p:nvSpPr>
            <p:spPr bwMode="auto">
              <a:xfrm>
                <a:off x="3219346" y="1773574"/>
                <a:ext cx="180000" cy="18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790380" y="1538009"/>
                <a:ext cx="355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>
                    <a:latin typeface="+mj-lt"/>
                  </a:rPr>
                  <a:t>y</a:t>
                </a:r>
                <a:r>
                  <a:rPr lang="en-US" i="1" baseline="-25000" dirty="0">
                    <a:latin typeface="+mj-lt"/>
                  </a:rPr>
                  <a:t>1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053250" y="2911091"/>
                <a:ext cx="355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>
                    <a:latin typeface="+mj-lt"/>
                  </a:rPr>
                  <a:t>x</a:t>
                </a:r>
                <a:r>
                  <a:rPr lang="en-US" i="1" baseline="-25000" dirty="0">
                    <a:latin typeface="+mj-lt"/>
                  </a:rPr>
                  <a:t>1</a:t>
                </a: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 bwMode="auto">
              <a:xfrm flipV="1">
                <a:off x="3309346" y="1508100"/>
                <a:ext cx="0" cy="265474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sp>
            <p:nvSpPr>
              <p:cNvPr id="58" name="TextBox 57"/>
              <p:cNvSpPr txBox="1"/>
              <p:nvPr/>
            </p:nvSpPr>
            <p:spPr>
              <a:xfrm>
                <a:off x="3429000" y="1385500"/>
                <a:ext cx="228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>
                    <a:latin typeface="+mj-lt"/>
                  </a:rPr>
                  <a:t>E</a:t>
                </a:r>
                <a:r>
                  <a:rPr lang="en-US" i="1" baseline="-25000" dirty="0">
                    <a:latin typeface="+mj-lt"/>
                  </a:rPr>
                  <a:t>1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429000" y="1905000"/>
                <a:ext cx="2233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>
                    <a:latin typeface="+mj-lt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y</a:t>
                </a:r>
                <a:r>
                  <a:rPr lang="en-US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̂</a:t>
                </a:r>
                <a:r>
                  <a:rPr lang="en-US" i="1" baseline="-25000" dirty="0"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5535885" y="1370334"/>
              <a:ext cx="1663700" cy="1802590"/>
              <a:chOff x="2209800" y="1385500"/>
              <a:chExt cx="1663700" cy="1802590"/>
            </a:xfrm>
          </p:grpSpPr>
          <p:sp>
            <p:nvSpPr>
              <p:cNvPr id="61" name="Rounded Rectangle 60"/>
              <p:cNvSpPr/>
              <p:nvPr/>
            </p:nvSpPr>
            <p:spPr bwMode="auto">
              <a:xfrm>
                <a:off x="2768600" y="2224011"/>
                <a:ext cx="1104900" cy="67158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Timestep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2</a:t>
                </a:r>
              </a:p>
            </p:txBody>
          </p:sp>
          <p:cxnSp>
            <p:nvCxnSpPr>
              <p:cNvPr id="62" name="Straight Arrow Connector 61"/>
              <p:cNvCxnSpPr>
                <a:endCxn id="61" idx="1"/>
              </p:cNvCxnSpPr>
              <p:nvPr/>
            </p:nvCxnSpPr>
            <p:spPr bwMode="auto">
              <a:xfrm>
                <a:off x="2209800" y="2559805"/>
                <a:ext cx="558800" cy="1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sp>
            <p:nvSpPr>
              <p:cNvPr id="63" name="TextBox 62"/>
              <p:cNvSpPr txBox="1"/>
              <p:nvPr/>
            </p:nvSpPr>
            <p:spPr>
              <a:xfrm>
                <a:off x="2388915" y="2263337"/>
                <a:ext cx="355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>
                    <a:latin typeface="+mj-lt"/>
                  </a:rPr>
                  <a:t>h</a:t>
                </a:r>
                <a:r>
                  <a:rPr lang="en-US" i="1" baseline="-25000" dirty="0">
                    <a:latin typeface="+mj-lt"/>
                  </a:rPr>
                  <a:t>1</a:t>
                </a:r>
              </a:p>
            </p:txBody>
          </p:sp>
          <p:cxnSp>
            <p:nvCxnSpPr>
              <p:cNvPr id="64" name="Straight Arrow Connector 63"/>
              <p:cNvCxnSpPr/>
              <p:nvPr/>
            </p:nvCxnSpPr>
            <p:spPr bwMode="auto">
              <a:xfrm>
                <a:off x="2688780" y="1872726"/>
                <a:ext cx="558800" cy="1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cxnSp>
            <p:nvCxnSpPr>
              <p:cNvPr id="65" name="Straight Arrow Connector 64"/>
              <p:cNvCxnSpPr>
                <a:stCxn id="61" idx="0"/>
              </p:cNvCxnSpPr>
              <p:nvPr/>
            </p:nvCxnSpPr>
            <p:spPr bwMode="auto">
              <a:xfrm flipV="1">
                <a:off x="3321050" y="1958537"/>
                <a:ext cx="0" cy="265474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cxnSp>
            <p:nvCxnSpPr>
              <p:cNvPr id="66" name="Straight Arrow Connector 65"/>
              <p:cNvCxnSpPr>
                <a:endCxn id="61" idx="2"/>
              </p:cNvCxnSpPr>
              <p:nvPr/>
            </p:nvCxnSpPr>
            <p:spPr bwMode="auto">
              <a:xfrm flipV="1">
                <a:off x="3321050" y="2895600"/>
                <a:ext cx="0" cy="287527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sp>
            <p:nvSpPr>
              <p:cNvPr id="67" name="Oval 66"/>
              <p:cNvSpPr/>
              <p:nvPr/>
            </p:nvSpPr>
            <p:spPr bwMode="auto">
              <a:xfrm>
                <a:off x="3231050" y="1761322"/>
                <a:ext cx="180000" cy="18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790380" y="1538009"/>
                <a:ext cx="355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>
                    <a:latin typeface="+mj-lt"/>
                  </a:rPr>
                  <a:t>y</a:t>
                </a:r>
                <a:r>
                  <a:rPr lang="en-US" i="1" baseline="-25000" dirty="0">
                    <a:latin typeface="+mj-lt"/>
                  </a:rPr>
                  <a:t>2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053250" y="2911091"/>
                <a:ext cx="355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>
                    <a:latin typeface="+mj-lt"/>
                  </a:rPr>
                  <a:t>x</a:t>
                </a:r>
                <a:r>
                  <a:rPr lang="en-US" i="1" baseline="-25000" dirty="0">
                    <a:latin typeface="+mj-lt"/>
                  </a:rPr>
                  <a:t>2</a:t>
                </a:r>
              </a:p>
            </p:txBody>
          </p:sp>
          <p:cxnSp>
            <p:nvCxnSpPr>
              <p:cNvPr id="70" name="Straight Arrow Connector 69"/>
              <p:cNvCxnSpPr/>
              <p:nvPr/>
            </p:nvCxnSpPr>
            <p:spPr bwMode="auto">
              <a:xfrm flipV="1">
                <a:off x="3321050" y="1495848"/>
                <a:ext cx="0" cy="265474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sp>
            <p:nvSpPr>
              <p:cNvPr id="71" name="TextBox 70"/>
              <p:cNvSpPr txBox="1"/>
              <p:nvPr/>
            </p:nvSpPr>
            <p:spPr>
              <a:xfrm>
                <a:off x="3429000" y="1385500"/>
                <a:ext cx="228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>
                    <a:latin typeface="+mj-lt"/>
                  </a:rPr>
                  <a:t>E</a:t>
                </a:r>
                <a:r>
                  <a:rPr lang="en-US" i="1" baseline="-25000" dirty="0">
                    <a:latin typeface="+mj-lt"/>
                  </a:rPr>
                  <a:t>2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429000" y="1905000"/>
                <a:ext cx="2233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>
                    <a:latin typeface="+mj-lt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y</a:t>
                </a:r>
                <a:r>
                  <a:rPr lang="en-US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̂</a:t>
                </a:r>
                <a:r>
                  <a:rPr lang="en-US" i="1" baseline="-25000" dirty="0">
                    <a:latin typeface="+mj-lt"/>
                  </a:rPr>
                  <a:t>2</a:t>
                </a:r>
              </a:p>
            </p:txBody>
          </p:sp>
        </p:grpSp>
        <p:cxnSp>
          <p:nvCxnSpPr>
            <p:cNvPr id="73" name="Straight Arrow Connector 72"/>
            <p:cNvCxnSpPr/>
            <p:nvPr/>
          </p:nvCxnSpPr>
          <p:spPr bwMode="auto">
            <a:xfrm>
              <a:off x="7223670" y="2554186"/>
              <a:ext cx="558800" cy="1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7365336" y="2237601"/>
              <a:ext cx="3556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i="1" dirty="0">
                  <a:latin typeface="+mj-lt"/>
                </a:rPr>
                <a:t>h</a:t>
              </a:r>
              <a:r>
                <a:rPr lang="en-US" i="1" baseline="-25000" dirty="0">
                  <a:latin typeface="+mj-lt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0578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Back-propagation Through</a:t>
            </a:r>
            <a:r>
              <a:rPr lang="en-US" spc="-90" dirty="0"/>
              <a:t> </a:t>
            </a:r>
            <a:r>
              <a:rPr lang="en-US" dirty="0"/>
              <a:t>Time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81400" y="1535044"/>
            <a:ext cx="5572670" cy="1817756"/>
            <a:chOff x="2209800" y="1370334"/>
            <a:chExt cx="5572670" cy="1817756"/>
          </a:xfrm>
        </p:grpSpPr>
        <p:grpSp>
          <p:nvGrpSpPr>
            <p:cNvPr id="6" name="Group 5"/>
            <p:cNvGrpSpPr/>
            <p:nvPr/>
          </p:nvGrpSpPr>
          <p:grpSpPr>
            <a:xfrm>
              <a:off x="2209800" y="1385500"/>
              <a:ext cx="1663700" cy="1802590"/>
              <a:chOff x="2209800" y="1385500"/>
              <a:chExt cx="1663700" cy="180259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2768600" y="2224011"/>
                <a:ext cx="1104900" cy="67158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Timestep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0</a:t>
                </a:r>
              </a:p>
            </p:txBody>
          </p:sp>
          <p:cxnSp>
            <p:nvCxnSpPr>
              <p:cNvPr id="36" name="Straight Arrow Connector 35"/>
              <p:cNvCxnSpPr>
                <a:endCxn id="35" idx="1"/>
              </p:cNvCxnSpPr>
              <p:nvPr/>
            </p:nvCxnSpPr>
            <p:spPr bwMode="auto">
              <a:xfrm>
                <a:off x="2209800" y="2559805"/>
                <a:ext cx="558800" cy="1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sp>
            <p:nvSpPr>
              <p:cNvPr id="37" name="TextBox 36"/>
              <p:cNvSpPr txBox="1"/>
              <p:nvPr/>
            </p:nvSpPr>
            <p:spPr>
              <a:xfrm>
                <a:off x="2286000" y="2263337"/>
                <a:ext cx="355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 err="1">
                    <a:latin typeface="+mj-lt"/>
                  </a:rPr>
                  <a:t>h</a:t>
                </a:r>
                <a:r>
                  <a:rPr lang="en-US" i="1" baseline="-25000" dirty="0" err="1">
                    <a:latin typeface="+mj-lt"/>
                  </a:rPr>
                  <a:t>init</a:t>
                </a:r>
                <a:endParaRPr lang="en-US" i="1" baseline="-25000" dirty="0">
                  <a:latin typeface="+mj-lt"/>
                </a:endParaRPr>
              </a:p>
            </p:txBody>
          </p:sp>
          <p:cxnSp>
            <p:nvCxnSpPr>
              <p:cNvPr id="38" name="Straight Arrow Connector 37"/>
              <p:cNvCxnSpPr>
                <a:endCxn id="41" idx="2"/>
              </p:cNvCxnSpPr>
              <p:nvPr/>
            </p:nvCxnSpPr>
            <p:spPr bwMode="auto">
              <a:xfrm flipV="1">
                <a:off x="2670725" y="1851322"/>
                <a:ext cx="560325" cy="7289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cxnSp>
            <p:nvCxnSpPr>
              <p:cNvPr id="39" name="Straight Arrow Connector 38"/>
              <p:cNvCxnSpPr>
                <a:stCxn id="35" idx="0"/>
                <a:endCxn id="41" idx="4"/>
              </p:cNvCxnSpPr>
              <p:nvPr/>
            </p:nvCxnSpPr>
            <p:spPr bwMode="auto">
              <a:xfrm flipV="1">
                <a:off x="3321050" y="1941322"/>
                <a:ext cx="0" cy="282689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cxnSp>
            <p:nvCxnSpPr>
              <p:cNvPr id="40" name="Straight Arrow Connector 39"/>
              <p:cNvCxnSpPr>
                <a:endCxn id="35" idx="2"/>
              </p:cNvCxnSpPr>
              <p:nvPr/>
            </p:nvCxnSpPr>
            <p:spPr bwMode="auto">
              <a:xfrm flipV="1">
                <a:off x="3321050" y="2895600"/>
                <a:ext cx="0" cy="287527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sp>
            <p:nvSpPr>
              <p:cNvPr id="41" name="Oval 40"/>
              <p:cNvSpPr/>
              <p:nvPr/>
            </p:nvSpPr>
            <p:spPr bwMode="auto">
              <a:xfrm>
                <a:off x="3231050" y="1761322"/>
                <a:ext cx="180000" cy="18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790380" y="1538009"/>
                <a:ext cx="355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>
                    <a:latin typeface="+mj-lt"/>
                  </a:rPr>
                  <a:t>y</a:t>
                </a:r>
                <a:r>
                  <a:rPr lang="en-US" i="1" baseline="-25000" dirty="0">
                    <a:latin typeface="+mj-lt"/>
                  </a:rPr>
                  <a:t>0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053250" y="2911091"/>
                <a:ext cx="355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>
                    <a:latin typeface="+mj-lt"/>
                  </a:rPr>
                  <a:t>x</a:t>
                </a:r>
                <a:r>
                  <a:rPr lang="en-US" i="1" baseline="-25000" dirty="0">
                    <a:latin typeface="+mj-lt"/>
                  </a:rPr>
                  <a:t>0</a:t>
                </a:r>
              </a:p>
            </p:txBody>
          </p:sp>
          <p:cxnSp>
            <p:nvCxnSpPr>
              <p:cNvPr id="44" name="Straight Arrow Connector 43"/>
              <p:cNvCxnSpPr>
                <a:stCxn id="41" idx="0"/>
              </p:cNvCxnSpPr>
              <p:nvPr/>
            </p:nvCxnSpPr>
            <p:spPr bwMode="auto">
              <a:xfrm flipV="1">
                <a:off x="3321050" y="1495849"/>
                <a:ext cx="0" cy="265473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sp>
            <p:nvSpPr>
              <p:cNvPr id="45" name="TextBox 44"/>
              <p:cNvSpPr txBox="1"/>
              <p:nvPr/>
            </p:nvSpPr>
            <p:spPr>
              <a:xfrm>
                <a:off x="3429000" y="1385500"/>
                <a:ext cx="228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>
                    <a:latin typeface="+mj-lt"/>
                  </a:rPr>
                  <a:t>E</a:t>
                </a:r>
                <a:r>
                  <a:rPr lang="en-US" i="1" baseline="-25000" dirty="0">
                    <a:latin typeface="+mj-lt"/>
                  </a:rPr>
                  <a:t>0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429000" y="1905000"/>
                <a:ext cx="2233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>
                    <a:latin typeface="+mj-lt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y</a:t>
                </a:r>
                <a:r>
                  <a:rPr lang="en-US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̂</a:t>
                </a:r>
                <a:r>
                  <a:rPr lang="en-US" i="1" baseline="-25000" dirty="0">
                    <a:latin typeface="+mj-lt"/>
                  </a:rPr>
                  <a:t>0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882262" y="1380537"/>
              <a:ext cx="1663700" cy="1802590"/>
              <a:chOff x="2209800" y="1385500"/>
              <a:chExt cx="1663700" cy="1802590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2768600" y="2224011"/>
                <a:ext cx="1104900" cy="67158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Timestep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1</a:t>
                </a:r>
              </a:p>
            </p:txBody>
          </p:sp>
          <p:cxnSp>
            <p:nvCxnSpPr>
              <p:cNvPr id="24" name="Straight Arrow Connector 23"/>
              <p:cNvCxnSpPr>
                <a:endCxn id="23" idx="1"/>
              </p:cNvCxnSpPr>
              <p:nvPr/>
            </p:nvCxnSpPr>
            <p:spPr bwMode="auto">
              <a:xfrm>
                <a:off x="2209800" y="2559805"/>
                <a:ext cx="558800" cy="1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sp>
            <p:nvSpPr>
              <p:cNvPr id="25" name="TextBox 24"/>
              <p:cNvSpPr txBox="1"/>
              <p:nvPr/>
            </p:nvSpPr>
            <p:spPr>
              <a:xfrm>
                <a:off x="2391538" y="2263337"/>
                <a:ext cx="355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>
                    <a:latin typeface="+mj-lt"/>
                  </a:rPr>
                  <a:t>h</a:t>
                </a:r>
                <a:r>
                  <a:rPr lang="en-US" i="1" baseline="-25000" dirty="0">
                    <a:latin typeface="+mj-lt"/>
                  </a:rPr>
                  <a:t>0</a:t>
                </a: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 bwMode="auto">
              <a:xfrm>
                <a:off x="2677076" y="1884978"/>
                <a:ext cx="558800" cy="1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cxnSp>
            <p:nvCxnSpPr>
              <p:cNvPr id="27" name="Straight Arrow Connector 26"/>
              <p:cNvCxnSpPr>
                <a:stCxn id="23" idx="0"/>
              </p:cNvCxnSpPr>
              <p:nvPr/>
            </p:nvCxnSpPr>
            <p:spPr bwMode="auto">
              <a:xfrm flipV="1">
                <a:off x="3321050" y="1958537"/>
                <a:ext cx="0" cy="265474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cxnSp>
            <p:nvCxnSpPr>
              <p:cNvPr id="28" name="Straight Arrow Connector 27"/>
              <p:cNvCxnSpPr>
                <a:endCxn id="23" idx="2"/>
              </p:cNvCxnSpPr>
              <p:nvPr/>
            </p:nvCxnSpPr>
            <p:spPr bwMode="auto">
              <a:xfrm flipV="1">
                <a:off x="3321050" y="2895600"/>
                <a:ext cx="0" cy="287527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sp>
            <p:nvSpPr>
              <p:cNvPr id="29" name="Oval 28"/>
              <p:cNvSpPr/>
              <p:nvPr/>
            </p:nvSpPr>
            <p:spPr bwMode="auto">
              <a:xfrm>
                <a:off x="3219346" y="1773574"/>
                <a:ext cx="180000" cy="18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790380" y="1538009"/>
                <a:ext cx="355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>
                    <a:latin typeface="+mj-lt"/>
                  </a:rPr>
                  <a:t>y</a:t>
                </a:r>
                <a:r>
                  <a:rPr lang="en-US" i="1" baseline="-25000" dirty="0">
                    <a:latin typeface="+mj-lt"/>
                  </a:rPr>
                  <a:t>1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53250" y="2911091"/>
                <a:ext cx="355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>
                    <a:latin typeface="+mj-lt"/>
                  </a:rPr>
                  <a:t>x</a:t>
                </a:r>
                <a:r>
                  <a:rPr lang="en-US" i="1" baseline="-25000" dirty="0">
                    <a:latin typeface="+mj-lt"/>
                  </a:rPr>
                  <a:t>1</a:t>
                </a: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 bwMode="auto">
              <a:xfrm flipV="1">
                <a:off x="3309346" y="1492005"/>
                <a:ext cx="0" cy="265474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sp>
            <p:nvSpPr>
              <p:cNvPr id="33" name="TextBox 32"/>
              <p:cNvSpPr txBox="1"/>
              <p:nvPr/>
            </p:nvSpPr>
            <p:spPr>
              <a:xfrm>
                <a:off x="3429000" y="1385500"/>
                <a:ext cx="228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>
                    <a:latin typeface="+mj-lt"/>
                  </a:rPr>
                  <a:t>E</a:t>
                </a:r>
                <a:r>
                  <a:rPr lang="en-US" i="1" baseline="-25000" dirty="0">
                    <a:latin typeface="+mj-lt"/>
                  </a:rPr>
                  <a:t>1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429000" y="1905000"/>
                <a:ext cx="2233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>
                    <a:latin typeface="+mj-lt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y</a:t>
                </a:r>
                <a:r>
                  <a:rPr lang="en-US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̂</a:t>
                </a:r>
                <a:r>
                  <a:rPr lang="en-US" i="1" baseline="-25000" dirty="0"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545962" y="1370334"/>
              <a:ext cx="1653623" cy="1802590"/>
              <a:chOff x="2219877" y="1385500"/>
              <a:chExt cx="1653623" cy="1802590"/>
            </a:xfrm>
          </p:grpSpPr>
          <p:sp>
            <p:nvSpPr>
              <p:cNvPr id="11" name="Rounded Rectangle 10"/>
              <p:cNvSpPr/>
              <p:nvPr/>
            </p:nvSpPr>
            <p:spPr bwMode="auto">
              <a:xfrm>
                <a:off x="2768600" y="2224011"/>
                <a:ext cx="1104900" cy="67158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Timestep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2</a:t>
                </a:r>
              </a:p>
            </p:txBody>
          </p:sp>
          <p:cxnSp>
            <p:nvCxnSpPr>
              <p:cNvPr id="12" name="Straight Arrow Connector 11"/>
              <p:cNvCxnSpPr>
                <a:stCxn id="23" idx="3"/>
                <a:endCxn id="11" idx="1"/>
              </p:cNvCxnSpPr>
              <p:nvPr/>
            </p:nvCxnSpPr>
            <p:spPr bwMode="auto">
              <a:xfrm flipV="1">
                <a:off x="2219877" y="2559806"/>
                <a:ext cx="548723" cy="10203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2388915" y="2263337"/>
                <a:ext cx="355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>
                    <a:latin typeface="+mj-lt"/>
                  </a:rPr>
                  <a:t>h</a:t>
                </a:r>
                <a:r>
                  <a:rPr lang="en-US" i="1" baseline="-25000" dirty="0">
                    <a:latin typeface="+mj-lt"/>
                  </a:rPr>
                  <a:t>1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 bwMode="auto">
              <a:xfrm>
                <a:off x="2688780" y="1872726"/>
                <a:ext cx="558800" cy="1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cxnSp>
            <p:nvCxnSpPr>
              <p:cNvPr id="15" name="Straight Arrow Connector 14"/>
              <p:cNvCxnSpPr>
                <a:stCxn id="11" idx="0"/>
                <a:endCxn id="17" idx="4"/>
              </p:cNvCxnSpPr>
              <p:nvPr/>
            </p:nvCxnSpPr>
            <p:spPr bwMode="auto">
              <a:xfrm flipV="1">
                <a:off x="3321050" y="1941322"/>
                <a:ext cx="0" cy="282689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cxnSp>
            <p:nvCxnSpPr>
              <p:cNvPr id="16" name="Straight Arrow Connector 15"/>
              <p:cNvCxnSpPr>
                <a:endCxn id="11" idx="2"/>
              </p:cNvCxnSpPr>
              <p:nvPr/>
            </p:nvCxnSpPr>
            <p:spPr bwMode="auto">
              <a:xfrm flipV="1">
                <a:off x="3321050" y="2895600"/>
                <a:ext cx="0" cy="287527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sp>
            <p:nvSpPr>
              <p:cNvPr id="17" name="Oval 16"/>
              <p:cNvSpPr/>
              <p:nvPr/>
            </p:nvSpPr>
            <p:spPr bwMode="auto">
              <a:xfrm>
                <a:off x="3231050" y="1761322"/>
                <a:ext cx="180000" cy="18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90380" y="1538009"/>
                <a:ext cx="355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>
                    <a:latin typeface="+mj-lt"/>
                  </a:rPr>
                  <a:t>y</a:t>
                </a:r>
                <a:r>
                  <a:rPr lang="en-US" i="1" baseline="-25000" dirty="0">
                    <a:latin typeface="+mj-lt"/>
                  </a:rPr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053250" y="2911091"/>
                <a:ext cx="355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>
                    <a:latin typeface="+mj-lt"/>
                  </a:rPr>
                  <a:t>x</a:t>
                </a:r>
                <a:r>
                  <a:rPr lang="en-US" i="1" baseline="-25000" dirty="0">
                    <a:latin typeface="+mj-lt"/>
                  </a:rPr>
                  <a:t>2</a:t>
                </a: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 bwMode="auto">
              <a:xfrm flipV="1">
                <a:off x="3321050" y="1495848"/>
                <a:ext cx="0" cy="265474"/>
              </a:xfrm>
              <a:prstGeom prst="straightConnector1">
                <a:avLst/>
              </a:prstGeom>
              <a:solidFill>
                <a:schemeClr val="accent1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triangle"/>
              </a:ln>
              <a:effectLst/>
            </p:spPr>
          </p:cxnSp>
          <p:sp>
            <p:nvSpPr>
              <p:cNvPr id="21" name="TextBox 20"/>
              <p:cNvSpPr txBox="1"/>
              <p:nvPr/>
            </p:nvSpPr>
            <p:spPr>
              <a:xfrm>
                <a:off x="3429000" y="1385500"/>
                <a:ext cx="228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>
                    <a:latin typeface="+mj-lt"/>
                  </a:rPr>
                  <a:t>E</a:t>
                </a:r>
                <a:r>
                  <a:rPr lang="en-US" i="1" baseline="-25000" dirty="0">
                    <a:latin typeface="+mj-lt"/>
                  </a:rPr>
                  <a:t>2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429000" y="1905000"/>
                <a:ext cx="2233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i="1" dirty="0">
                    <a:latin typeface="+mj-lt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y</a:t>
                </a:r>
                <a:r>
                  <a:rPr lang="en-US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̂</a:t>
                </a:r>
                <a:r>
                  <a:rPr lang="en-US" i="1" baseline="-25000" dirty="0">
                    <a:latin typeface="+mj-lt"/>
                  </a:rPr>
                  <a:t>2</a:t>
                </a:r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 bwMode="auto">
            <a:xfrm>
              <a:off x="7223670" y="2554186"/>
              <a:ext cx="558800" cy="1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7365336" y="2237601"/>
              <a:ext cx="3556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i="1" dirty="0">
                  <a:latin typeface="+mj-lt"/>
                </a:rPr>
                <a:t>h</a:t>
              </a:r>
              <a:r>
                <a:rPr lang="en-US" i="1" baseline="-25000" dirty="0">
                  <a:latin typeface="+mj-lt"/>
                </a:rPr>
                <a:t>2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867721" y="1682992"/>
            <a:ext cx="791651" cy="666080"/>
            <a:chOff x="3343720" y="1682992"/>
            <a:chExt cx="791651" cy="6660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3513278" y="1682992"/>
                  <a:ext cx="622093" cy="66608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3278" y="1682992"/>
                  <a:ext cx="622093" cy="66608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/>
            <p:cNvSpPr/>
            <p:nvPr/>
          </p:nvSpPr>
          <p:spPr bwMode="auto">
            <a:xfrm>
              <a:off x="3343720" y="1822245"/>
              <a:ext cx="237680" cy="504449"/>
            </a:xfrm>
            <a:prstGeom prst="arc">
              <a:avLst>
                <a:gd name="adj1" fmla="val 17014226"/>
                <a:gd name="adj2" fmla="val 4959697"/>
              </a:avLst>
            </a:prstGeom>
            <a:noFill/>
            <a:ln w="158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548357" y="1644256"/>
            <a:ext cx="786329" cy="664349"/>
            <a:chOff x="3343720" y="1682992"/>
            <a:chExt cx="786329" cy="6643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3513278" y="1682992"/>
                  <a:ext cx="616771" cy="6643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3278" y="1682992"/>
                  <a:ext cx="616771" cy="66434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Arc 59"/>
            <p:cNvSpPr/>
            <p:nvPr/>
          </p:nvSpPr>
          <p:spPr bwMode="auto">
            <a:xfrm>
              <a:off x="3343720" y="1822245"/>
              <a:ext cx="237680" cy="504449"/>
            </a:xfrm>
            <a:prstGeom prst="arc">
              <a:avLst>
                <a:gd name="adj1" fmla="val 17014226"/>
                <a:gd name="adj2" fmla="val 4959697"/>
              </a:avLst>
            </a:prstGeom>
            <a:noFill/>
            <a:ln w="158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211060" y="1621878"/>
            <a:ext cx="791651" cy="664349"/>
            <a:chOff x="3343720" y="1682992"/>
            <a:chExt cx="791651" cy="6643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3513278" y="1682992"/>
                  <a:ext cx="622093" cy="6643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3278" y="1682992"/>
                  <a:ext cx="622093" cy="66434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Arc 62"/>
            <p:cNvSpPr/>
            <p:nvPr/>
          </p:nvSpPr>
          <p:spPr bwMode="auto">
            <a:xfrm>
              <a:off x="3343720" y="1822245"/>
              <a:ext cx="237680" cy="504449"/>
            </a:xfrm>
            <a:prstGeom prst="arc">
              <a:avLst>
                <a:gd name="adj1" fmla="val 17014226"/>
                <a:gd name="adj2" fmla="val 4959697"/>
              </a:avLst>
            </a:prstGeom>
            <a:noFill/>
            <a:ln w="158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858000" y="2926306"/>
            <a:ext cx="618438" cy="883695"/>
            <a:chOff x="5334000" y="2926305"/>
            <a:chExt cx="618438" cy="883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5334000" y="3145651"/>
                  <a:ext cx="618438" cy="6643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3145651"/>
                  <a:ext cx="618438" cy="66434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Arc 65"/>
            <p:cNvSpPr/>
            <p:nvPr/>
          </p:nvSpPr>
          <p:spPr bwMode="auto">
            <a:xfrm rot="5400000">
              <a:off x="5551959" y="2792920"/>
              <a:ext cx="237680" cy="504449"/>
            </a:xfrm>
            <a:prstGeom prst="arc">
              <a:avLst>
                <a:gd name="adj1" fmla="val 17014226"/>
                <a:gd name="adj2" fmla="val 4959697"/>
              </a:avLst>
            </a:prstGeom>
            <a:noFill/>
            <a:ln w="158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172763" y="2926305"/>
            <a:ext cx="618439" cy="885426"/>
            <a:chOff x="5334000" y="2926305"/>
            <a:chExt cx="618439" cy="8854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5334000" y="3145651"/>
                  <a:ext cx="618439" cy="66608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3145651"/>
                  <a:ext cx="618439" cy="66608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Arc 70"/>
            <p:cNvSpPr/>
            <p:nvPr/>
          </p:nvSpPr>
          <p:spPr bwMode="auto">
            <a:xfrm rot="5400000">
              <a:off x="5551959" y="2792920"/>
              <a:ext cx="237680" cy="504449"/>
            </a:xfrm>
            <a:prstGeom prst="arc">
              <a:avLst>
                <a:gd name="adj1" fmla="val 17014226"/>
                <a:gd name="adj2" fmla="val 4959697"/>
              </a:avLst>
            </a:prstGeom>
            <a:noFill/>
            <a:ln w="158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623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667001" y="784831"/>
            <a:ext cx="3517229" cy="2339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26763" y="894659"/>
            <a:ext cx="3355213" cy="22104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51553" y="2038604"/>
            <a:ext cx="8591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Saturation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56247" y="1693925"/>
            <a:ext cx="8058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Gradient  close to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14388" y="2191131"/>
            <a:ext cx="320040" cy="505459"/>
          </a:xfrm>
          <a:custGeom>
            <a:avLst/>
            <a:gdLst/>
            <a:ahLst/>
            <a:cxnLst/>
            <a:rect l="l" t="t" r="r" b="b"/>
            <a:pathLst>
              <a:path w="320039" h="505460">
                <a:moveTo>
                  <a:pt x="8127" y="420243"/>
                </a:moveTo>
                <a:lnTo>
                  <a:pt x="0" y="505079"/>
                </a:lnTo>
                <a:lnTo>
                  <a:pt x="72771" y="460756"/>
                </a:lnTo>
                <a:lnTo>
                  <a:pt x="63044" y="454660"/>
                </a:lnTo>
                <a:lnTo>
                  <a:pt x="39115" y="454660"/>
                </a:lnTo>
                <a:lnTo>
                  <a:pt x="28321" y="447929"/>
                </a:lnTo>
                <a:lnTo>
                  <a:pt x="35083" y="437136"/>
                </a:lnTo>
                <a:lnTo>
                  <a:pt x="8127" y="420243"/>
                </a:lnTo>
                <a:close/>
              </a:path>
              <a:path w="320039" h="505460">
                <a:moveTo>
                  <a:pt x="35083" y="437136"/>
                </a:moveTo>
                <a:lnTo>
                  <a:pt x="28321" y="447929"/>
                </a:lnTo>
                <a:lnTo>
                  <a:pt x="39115" y="454660"/>
                </a:lnTo>
                <a:lnTo>
                  <a:pt x="45862" y="443891"/>
                </a:lnTo>
                <a:lnTo>
                  <a:pt x="35083" y="437136"/>
                </a:lnTo>
                <a:close/>
              </a:path>
              <a:path w="320039" h="505460">
                <a:moveTo>
                  <a:pt x="45862" y="443891"/>
                </a:moveTo>
                <a:lnTo>
                  <a:pt x="39115" y="454660"/>
                </a:lnTo>
                <a:lnTo>
                  <a:pt x="63044" y="454660"/>
                </a:lnTo>
                <a:lnTo>
                  <a:pt x="45862" y="443891"/>
                </a:lnTo>
                <a:close/>
              </a:path>
              <a:path w="320039" h="505460">
                <a:moveTo>
                  <a:pt x="308990" y="0"/>
                </a:moveTo>
                <a:lnTo>
                  <a:pt x="35083" y="437136"/>
                </a:lnTo>
                <a:lnTo>
                  <a:pt x="45862" y="443891"/>
                </a:lnTo>
                <a:lnTo>
                  <a:pt x="319659" y="6858"/>
                </a:lnTo>
                <a:lnTo>
                  <a:pt x="3089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01712" y="2191512"/>
            <a:ext cx="1943735" cy="522605"/>
          </a:xfrm>
          <a:custGeom>
            <a:avLst/>
            <a:gdLst/>
            <a:ahLst/>
            <a:cxnLst/>
            <a:rect l="l" t="t" r="r" b="b"/>
            <a:pathLst>
              <a:path w="1943734" h="522605">
                <a:moveTo>
                  <a:pt x="1867920" y="491631"/>
                </a:moveTo>
                <a:lnTo>
                  <a:pt x="1860041" y="522350"/>
                </a:lnTo>
                <a:lnTo>
                  <a:pt x="1943354" y="504443"/>
                </a:lnTo>
                <a:lnTo>
                  <a:pt x="1932232" y="494791"/>
                </a:lnTo>
                <a:lnTo>
                  <a:pt x="1880235" y="494791"/>
                </a:lnTo>
                <a:lnTo>
                  <a:pt x="1867920" y="491631"/>
                </a:lnTo>
                <a:close/>
              </a:path>
              <a:path w="1943734" h="522605">
                <a:moveTo>
                  <a:pt x="1871080" y="479309"/>
                </a:moveTo>
                <a:lnTo>
                  <a:pt x="1867920" y="491631"/>
                </a:lnTo>
                <a:lnTo>
                  <a:pt x="1880235" y="494791"/>
                </a:lnTo>
                <a:lnTo>
                  <a:pt x="1883410" y="482473"/>
                </a:lnTo>
                <a:lnTo>
                  <a:pt x="1871080" y="479309"/>
                </a:lnTo>
                <a:close/>
              </a:path>
              <a:path w="1943734" h="522605">
                <a:moveTo>
                  <a:pt x="1878964" y="448563"/>
                </a:moveTo>
                <a:lnTo>
                  <a:pt x="1871080" y="479309"/>
                </a:lnTo>
                <a:lnTo>
                  <a:pt x="1883410" y="482473"/>
                </a:lnTo>
                <a:lnTo>
                  <a:pt x="1880235" y="494791"/>
                </a:lnTo>
                <a:lnTo>
                  <a:pt x="1932232" y="494791"/>
                </a:lnTo>
                <a:lnTo>
                  <a:pt x="1878964" y="448563"/>
                </a:lnTo>
                <a:close/>
              </a:path>
              <a:path w="1943734" h="522605">
                <a:moveTo>
                  <a:pt x="3048" y="0"/>
                </a:moveTo>
                <a:lnTo>
                  <a:pt x="0" y="12191"/>
                </a:lnTo>
                <a:lnTo>
                  <a:pt x="1867920" y="491631"/>
                </a:lnTo>
                <a:lnTo>
                  <a:pt x="1871080" y="479309"/>
                </a:lnTo>
                <a:lnTo>
                  <a:pt x="3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18689" y="2188465"/>
            <a:ext cx="1755775" cy="523875"/>
          </a:xfrm>
          <a:custGeom>
            <a:avLst/>
            <a:gdLst/>
            <a:ahLst/>
            <a:cxnLst/>
            <a:rect l="l" t="t" r="r" b="b"/>
            <a:pathLst>
              <a:path w="1755775" h="523875">
                <a:moveTo>
                  <a:pt x="62737" y="450214"/>
                </a:moveTo>
                <a:lnTo>
                  <a:pt x="0" y="507746"/>
                </a:lnTo>
                <a:lnTo>
                  <a:pt x="83693" y="523366"/>
                </a:lnTo>
                <a:lnTo>
                  <a:pt x="75980" y="496443"/>
                </a:lnTo>
                <a:lnTo>
                  <a:pt x="62737" y="496443"/>
                </a:lnTo>
                <a:lnTo>
                  <a:pt x="59309" y="484250"/>
                </a:lnTo>
                <a:lnTo>
                  <a:pt x="71489" y="480766"/>
                </a:lnTo>
                <a:lnTo>
                  <a:pt x="62737" y="450214"/>
                </a:lnTo>
                <a:close/>
              </a:path>
              <a:path w="1755775" h="523875">
                <a:moveTo>
                  <a:pt x="71489" y="480766"/>
                </a:moveTo>
                <a:lnTo>
                  <a:pt x="59309" y="484250"/>
                </a:lnTo>
                <a:lnTo>
                  <a:pt x="62737" y="496443"/>
                </a:lnTo>
                <a:lnTo>
                  <a:pt x="74977" y="492941"/>
                </a:lnTo>
                <a:lnTo>
                  <a:pt x="71489" y="480766"/>
                </a:lnTo>
                <a:close/>
              </a:path>
              <a:path w="1755775" h="523875">
                <a:moveTo>
                  <a:pt x="74977" y="492941"/>
                </a:moveTo>
                <a:lnTo>
                  <a:pt x="62737" y="496443"/>
                </a:lnTo>
                <a:lnTo>
                  <a:pt x="75980" y="496443"/>
                </a:lnTo>
                <a:lnTo>
                  <a:pt x="74977" y="492941"/>
                </a:lnTo>
                <a:close/>
              </a:path>
              <a:path w="1755775" h="523875">
                <a:moveTo>
                  <a:pt x="1752091" y="0"/>
                </a:moveTo>
                <a:lnTo>
                  <a:pt x="71489" y="480766"/>
                </a:lnTo>
                <a:lnTo>
                  <a:pt x="74977" y="492941"/>
                </a:lnTo>
                <a:lnTo>
                  <a:pt x="1755648" y="12191"/>
                </a:lnTo>
                <a:lnTo>
                  <a:pt x="17520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18689" y="1864995"/>
            <a:ext cx="1755139" cy="232410"/>
          </a:xfrm>
          <a:custGeom>
            <a:avLst/>
            <a:gdLst/>
            <a:ahLst/>
            <a:cxnLst/>
            <a:rect l="l" t="t" r="r" b="b"/>
            <a:pathLst>
              <a:path w="1755139" h="232410">
                <a:moveTo>
                  <a:pt x="76466" y="31521"/>
                </a:moveTo>
                <a:lnTo>
                  <a:pt x="75053" y="44093"/>
                </a:lnTo>
                <a:lnTo>
                  <a:pt x="1753235" y="232028"/>
                </a:lnTo>
                <a:lnTo>
                  <a:pt x="1754632" y="219328"/>
                </a:lnTo>
                <a:lnTo>
                  <a:pt x="76466" y="31521"/>
                </a:lnTo>
                <a:close/>
              </a:path>
              <a:path w="1755139" h="232410">
                <a:moveTo>
                  <a:pt x="80010" y="0"/>
                </a:moveTo>
                <a:lnTo>
                  <a:pt x="0" y="29337"/>
                </a:lnTo>
                <a:lnTo>
                  <a:pt x="71500" y="75691"/>
                </a:lnTo>
                <a:lnTo>
                  <a:pt x="75053" y="44093"/>
                </a:lnTo>
                <a:lnTo>
                  <a:pt x="62356" y="42671"/>
                </a:lnTo>
                <a:lnTo>
                  <a:pt x="63754" y="30099"/>
                </a:lnTo>
                <a:lnTo>
                  <a:pt x="76626" y="30099"/>
                </a:lnTo>
                <a:lnTo>
                  <a:pt x="80010" y="0"/>
                </a:lnTo>
                <a:close/>
              </a:path>
              <a:path w="1755139" h="232410">
                <a:moveTo>
                  <a:pt x="63754" y="30099"/>
                </a:moveTo>
                <a:lnTo>
                  <a:pt x="62356" y="42671"/>
                </a:lnTo>
                <a:lnTo>
                  <a:pt x="75053" y="44093"/>
                </a:lnTo>
                <a:lnTo>
                  <a:pt x="76466" y="31521"/>
                </a:lnTo>
                <a:lnTo>
                  <a:pt x="63754" y="30099"/>
                </a:lnTo>
                <a:close/>
              </a:path>
              <a:path w="1755139" h="232410">
                <a:moveTo>
                  <a:pt x="76626" y="30099"/>
                </a:moveTo>
                <a:lnTo>
                  <a:pt x="63754" y="30099"/>
                </a:lnTo>
                <a:lnTo>
                  <a:pt x="76466" y="31521"/>
                </a:lnTo>
                <a:lnTo>
                  <a:pt x="76626" y="30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92572" y="952501"/>
            <a:ext cx="756920" cy="1072515"/>
          </a:xfrm>
          <a:custGeom>
            <a:avLst/>
            <a:gdLst/>
            <a:ahLst/>
            <a:cxnLst/>
            <a:rect l="l" t="t" r="r" b="b"/>
            <a:pathLst>
              <a:path w="756920" h="1072514">
                <a:moveTo>
                  <a:pt x="707836" y="58636"/>
                </a:moveTo>
                <a:lnTo>
                  <a:pt x="0" y="1064767"/>
                </a:lnTo>
                <a:lnTo>
                  <a:pt x="10413" y="1072134"/>
                </a:lnTo>
                <a:lnTo>
                  <a:pt x="718273" y="65969"/>
                </a:lnTo>
                <a:lnTo>
                  <a:pt x="707836" y="58636"/>
                </a:lnTo>
                <a:close/>
              </a:path>
              <a:path w="756920" h="1072514">
                <a:moveTo>
                  <a:pt x="749640" y="48260"/>
                </a:moveTo>
                <a:lnTo>
                  <a:pt x="715137" y="48260"/>
                </a:lnTo>
                <a:lnTo>
                  <a:pt x="725551" y="55625"/>
                </a:lnTo>
                <a:lnTo>
                  <a:pt x="718273" y="65969"/>
                </a:lnTo>
                <a:lnTo>
                  <a:pt x="744219" y="84200"/>
                </a:lnTo>
                <a:lnTo>
                  <a:pt x="749640" y="48260"/>
                </a:lnTo>
                <a:close/>
              </a:path>
              <a:path w="756920" h="1072514">
                <a:moveTo>
                  <a:pt x="715137" y="48260"/>
                </a:moveTo>
                <a:lnTo>
                  <a:pt x="707836" y="58636"/>
                </a:lnTo>
                <a:lnTo>
                  <a:pt x="718273" y="65969"/>
                </a:lnTo>
                <a:lnTo>
                  <a:pt x="725551" y="55625"/>
                </a:lnTo>
                <a:lnTo>
                  <a:pt x="715137" y="48260"/>
                </a:lnTo>
                <a:close/>
              </a:path>
              <a:path w="756920" h="1072514">
                <a:moveTo>
                  <a:pt x="756919" y="0"/>
                </a:moveTo>
                <a:lnTo>
                  <a:pt x="681863" y="40386"/>
                </a:lnTo>
                <a:lnTo>
                  <a:pt x="707836" y="58636"/>
                </a:lnTo>
                <a:lnTo>
                  <a:pt x="715137" y="48260"/>
                </a:lnTo>
                <a:lnTo>
                  <a:pt x="749640" y="48260"/>
                </a:lnTo>
                <a:lnTo>
                  <a:pt x="756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78939" y="3085846"/>
            <a:ext cx="3260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latin typeface="Calibri" panose="020F0502020204030204" pitchFamily="34" charset="0"/>
                <a:cs typeface="Calibri" panose="020F0502020204030204" pitchFamily="34" charset="0"/>
              </a:rPr>
              <a:t>Saturated </a:t>
            </a:r>
            <a:r>
              <a:rPr b="1" spc="-10" dirty="0">
                <a:latin typeface="Calibri" panose="020F0502020204030204" pitchFamily="34" charset="0"/>
                <a:cs typeface="Calibri" panose="020F0502020204030204" pitchFamily="34" charset="0"/>
              </a:rPr>
              <a:t>neurons </a:t>
            </a:r>
            <a:r>
              <a:rPr b="1" spc="-5" dirty="0">
                <a:latin typeface="Calibri" panose="020F0502020204030204" pitchFamily="34" charset="0"/>
                <a:cs typeface="Calibri" panose="020F0502020204030204" pitchFamily="34" charset="0"/>
              </a:rPr>
              <a:t>gradients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→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0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55141" y="3999357"/>
            <a:ext cx="3493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latin typeface="Calibri" panose="020F0502020204030204" pitchFamily="34" charset="0"/>
                <a:cs typeface="Calibri" panose="020F0502020204030204" pitchFamily="34" charset="0"/>
              </a:rPr>
              <a:t>Drive previous 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layers gradients to</a:t>
            </a:r>
            <a:r>
              <a:rPr b="1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dirty="0">
                <a:latin typeface="+mj-lt"/>
                <a:cs typeface="Calibri" panose="020F0502020204030204" pitchFamily="34" charset="0"/>
              </a:rPr>
              <a:t>0</a:t>
            </a:r>
            <a:endParaRPr dirty="0">
              <a:latin typeface="+mj-lt"/>
              <a:cs typeface="Calibri" panose="020F0502020204030204" pitchFamily="34" charset="0"/>
            </a:endParaRPr>
          </a:p>
          <a:p>
            <a:pPr marL="12700"/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(especially </a:t>
            </a:r>
            <a:r>
              <a:rPr spc="-5" dirty="0">
                <a:latin typeface="Calibri" panose="020F0502020204030204" pitchFamily="34" charset="0"/>
                <a:cs typeface="Calibri" panose="020F0502020204030204" pitchFamily="34" charset="0"/>
              </a:rPr>
              <a:t>for far</a:t>
            </a:r>
            <a:r>
              <a:rPr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time-st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ps)</a:t>
            </a:r>
          </a:p>
        </p:txBody>
      </p:sp>
      <p:sp>
        <p:nvSpPr>
          <p:cNvPr id="16" name="object 16"/>
          <p:cNvSpPr/>
          <p:nvPr/>
        </p:nvSpPr>
        <p:spPr>
          <a:xfrm>
            <a:off x="2976372" y="3384803"/>
            <a:ext cx="603504" cy="577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25903" y="3413886"/>
            <a:ext cx="506603" cy="480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25902" y="3413887"/>
            <a:ext cx="506730" cy="480059"/>
          </a:xfrm>
          <a:custGeom>
            <a:avLst/>
            <a:gdLst/>
            <a:ahLst/>
            <a:cxnLst/>
            <a:rect l="l" t="t" r="r" b="b"/>
            <a:pathLst>
              <a:path w="506730" h="480060">
                <a:moveTo>
                  <a:pt x="108331" y="0"/>
                </a:moveTo>
                <a:lnTo>
                  <a:pt x="440816" y="300227"/>
                </a:lnTo>
                <a:lnTo>
                  <a:pt x="495046" y="240283"/>
                </a:lnTo>
                <a:lnTo>
                  <a:pt x="506603" y="468502"/>
                </a:lnTo>
                <a:lnTo>
                  <a:pt x="278510" y="480060"/>
                </a:lnTo>
                <a:lnTo>
                  <a:pt x="332612" y="420115"/>
                </a:lnTo>
                <a:lnTo>
                  <a:pt x="0" y="119887"/>
                </a:lnTo>
                <a:lnTo>
                  <a:pt x="108331" y="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52295" y="5939236"/>
            <a:ext cx="84620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2169" indent="-286385">
              <a:buFont typeface="Arial"/>
              <a:buChar char="•"/>
              <a:tabLst>
                <a:tab pos="852169" algn="l"/>
                <a:tab pos="852805" algn="l"/>
              </a:tabLst>
            </a:pPr>
            <a:r>
              <a:rPr spc="-5" dirty="0">
                <a:latin typeface="Calibri" panose="020F0502020204030204" pitchFamily="34" charset="0"/>
                <a:cs typeface="Calibri" panose="020F0502020204030204" pitchFamily="34" charset="0"/>
              </a:rPr>
              <a:t>Smaller weigh</a:t>
            </a:r>
            <a:r>
              <a:rPr lang="en-US" spc="-5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parameters leads to faster gradients</a:t>
            </a:r>
            <a:r>
              <a:rPr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vanishing.</a:t>
            </a:r>
          </a:p>
          <a:p>
            <a:pPr marL="852169" indent="-286385">
              <a:buFont typeface="Arial"/>
              <a:buChar char="•"/>
              <a:tabLst>
                <a:tab pos="852169" algn="l"/>
                <a:tab pos="852805" algn="l"/>
              </a:tabLst>
            </a:pPr>
            <a:r>
              <a:rPr spc="-55" dirty="0">
                <a:latin typeface="Calibri" panose="020F0502020204030204" pitchFamily="34" charset="0"/>
                <a:cs typeface="Calibri" panose="020F0502020204030204" pitchFamily="34" charset="0"/>
              </a:rPr>
              <a:t>Very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big initial parameters </a:t>
            </a:r>
            <a:r>
              <a:rPr spc="-5" dirty="0">
                <a:latin typeface="Calibri" panose="020F0502020204030204" pitchFamily="34" charset="0"/>
                <a:cs typeface="Calibri" panose="020F0502020204030204" pitchFamily="34" charset="0"/>
              </a:rPr>
              <a:t>make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the gradient descent to </a:t>
            </a:r>
            <a:r>
              <a:rPr spc="-5" dirty="0">
                <a:latin typeface="Calibri" panose="020F0502020204030204" pitchFamily="34" charset="0"/>
                <a:cs typeface="Calibri" panose="020F0502020204030204" pitchFamily="34" charset="0"/>
              </a:rPr>
              <a:t>diverge fast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(explode).</a:t>
            </a:r>
          </a:p>
        </p:txBody>
      </p:sp>
      <p:sp>
        <p:nvSpPr>
          <p:cNvPr id="20" name="object 20"/>
          <p:cNvSpPr/>
          <p:nvPr/>
        </p:nvSpPr>
        <p:spPr>
          <a:xfrm>
            <a:off x="5297423" y="4070603"/>
            <a:ext cx="705612" cy="4297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44667" y="4104132"/>
            <a:ext cx="609600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44667" y="4104133"/>
            <a:ext cx="609600" cy="323215"/>
          </a:xfrm>
          <a:custGeom>
            <a:avLst/>
            <a:gdLst/>
            <a:ahLst/>
            <a:cxnLst/>
            <a:rect l="l" t="t" r="r" b="b"/>
            <a:pathLst>
              <a:path w="609600" h="323214">
                <a:moveTo>
                  <a:pt x="0" y="80772"/>
                </a:moveTo>
                <a:lnTo>
                  <a:pt x="448056" y="80772"/>
                </a:lnTo>
                <a:lnTo>
                  <a:pt x="448056" y="0"/>
                </a:lnTo>
                <a:lnTo>
                  <a:pt x="609600" y="161544"/>
                </a:lnTo>
                <a:lnTo>
                  <a:pt x="448056" y="323088"/>
                </a:lnTo>
                <a:lnTo>
                  <a:pt x="448056" y="242316"/>
                </a:lnTo>
                <a:lnTo>
                  <a:pt x="0" y="242316"/>
                </a:lnTo>
                <a:lnTo>
                  <a:pt x="0" y="80772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42535" y="3471671"/>
            <a:ext cx="390525" cy="0"/>
          </a:xfrm>
          <a:custGeom>
            <a:avLst/>
            <a:gdLst/>
            <a:ahLst/>
            <a:cxnLst/>
            <a:rect l="l" t="t" r="r" b="b"/>
            <a:pathLst>
              <a:path w="390525">
                <a:moveTo>
                  <a:pt x="0" y="0"/>
                </a:moveTo>
                <a:lnTo>
                  <a:pt x="390143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541009" y="3122803"/>
            <a:ext cx="383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15" dirty="0">
                <a:latin typeface="DejaVu Sans"/>
                <a:cs typeface="DejaVu Sans"/>
              </a:rPr>
              <a:t>𝝏</a:t>
            </a:r>
            <a:r>
              <a:rPr spc="100" dirty="0">
                <a:latin typeface="DejaVu Sans"/>
                <a:cs typeface="DejaVu Sans"/>
              </a:rPr>
              <a:t>𝒉</a:t>
            </a:r>
            <a:r>
              <a:rPr sz="1950" spc="-502" baseline="-14957" dirty="0">
                <a:latin typeface="DejaVu Sans"/>
                <a:cs typeface="DejaVu Sans"/>
              </a:rPr>
              <a:t>𝑡</a:t>
            </a:r>
            <a:endParaRPr sz="1950" baseline="-14957">
              <a:latin typeface="DejaVu Sans"/>
              <a:cs typeface="DejaVu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30341" y="3449192"/>
            <a:ext cx="406400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15" dirty="0">
                <a:latin typeface="DejaVu Sans"/>
                <a:cs typeface="DejaVu Sans"/>
              </a:rPr>
              <a:t>𝝏</a:t>
            </a:r>
            <a:r>
              <a:rPr spc="100" dirty="0">
                <a:latin typeface="DejaVu Sans"/>
                <a:cs typeface="DejaVu Sans"/>
              </a:rPr>
              <a:t>𝒉</a:t>
            </a:r>
            <a:r>
              <a:rPr sz="1950" spc="-97" baseline="-14957" dirty="0">
                <a:latin typeface="DejaVu Sans"/>
                <a:cs typeface="DejaVu Sans"/>
              </a:rPr>
              <a:t>0</a:t>
            </a:r>
            <a:endParaRPr sz="1950" baseline="-14957">
              <a:latin typeface="DejaVu Sans"/>
              <a:cs typeface="DejaVu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84875" y="3296235"/>
            <a:ext cx="196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65" dirty="0">
                <a:latin typeface="DejaVu Sans"/>
                <a:cs typeface="DejaVu Sans"/>
              </a:rPr>
              <a:t>=</a:t>
            </a:r>
            <a:endParaRPr>
              <a:latin typeface="DejaVu Sans"/>
              <a:cs typeface="DejaVu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231383" y="3471671"/>
            <a:ext cx="588645" cy="0"/>
          </a:xfrm>
          <a:custGeom>
            <a:avLst/>
            <a:gdLst/>
            <a:ahLst/>
            <a:cxnLst/>
            <a:rect l="l" t="t" r="r" b="b"/>
            <a:pathLst>
              <a:path w="588645">
                <a:moveTo>
                  <a:pt x="0" y="0"/>
                </a:moveTo>
                <a:lnTo>
                  <a:pt x="588263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329299" y="3122803"/>
            <a:ext cx="382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15" dirty="0">
                <a:latin typeface="DejaVu Sans"/>
                <a:cs typeface="DejaVu Sans"/>
              </a:rPr>
              <a:t>𝝏</a:t>
            </a:r>
            <a:r>
              <a:rPr spc="95" dirty="0">
                <a:latin typeface="DejaVu Sans"/>
                <a:cs typeface="DejaVu Sans"/>
              </a:rPr>
              <a:t>𝒉</a:t>
            </a:r>
            <a:r>
              <a:rPr sz="1950" spc="-502" baseline="-14957" dirty="0">
                <a:latin typeface="DejaVu Sans"/>
                <a:cs typeface="DejaVu Sans"/>
              </a:rPr>
              <a:t>𝑡</a:t>
            </a:r>
            <a:endParaRPr sz="1950" baseline="-14957">
              <a:latin typeface="DejaVu Sans"/>
              <a:cs typeface="DejaVu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19571" y="3496436"/>
            <a:ext cx="607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700" spc="22" baseline="10802" dirty="0">
                <a:latin typeface="DejaVu Sans"/>
                <a:cs typeface="DejaVu Sans"/>
              </a:rPr>
              <a:t>𝝏</a:t>
            </a:r>
            <a:r>
              <a:rPr sz="2700" spc="142" baseline="10802" dirty="0">
                <a:latin typeface="DejaVu Sans"/>
                <a:cs typeface="DejaVu Sans"/>
              </a:rPr>
              <a:t>𝒉</a:t>
            </a:r>
            <a:r>
              <a:rPr sz="1300" spc="-295" dirty="0">
                <a:latin typeface="DejaVu Sans"/>
                <a:cs typeface="DejaVu Sans"/>
              </a:rPr>
              <a:t>𝑡</a:t>
            </a:r>
            <a:r>
              <a:rPr sz="1300" spc="-135" dirty="0">
                <a:latin typeface="DejaVu Sans"/>
                <a:cs typeface="DejaVu Sans"/>
              </a:rPr>
              <a:t>−</a:t>
            </a:r>
            <a:r>
              <a:rPr sz="1300" spc="-65" dirty="0">
                <a:latin typeface="DejaVu Sans"/>
                <a:cs typeface="DejaVu Sans"/>
              </a:rPr>
              <a:t>1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59651" y="3296235"/>
            <a:ext cx="4394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620" dirty="0">
                <a:latin typeface="DejaVu Sans"/>
                <a:cs typeface="DejaVu Sans"/>
              </a:rPr>
              <a:t>∙</a:t>
            </a:r>
            <a:r>
              <a:rPr spc="-220" dirty="0">
                <a:latin typeface="DejaVu Sans"/>
                <a:cs typeface="DejaVu Sans"/>
              </a:rPr>
              <a:t> </a:t>
            </a:r>
            <a:r>
              <a:rPr spc="-260" dirty="0">
                <a:latin typeface="DejaVu Sans"/>
                <a:cs typeface="DejaVu Sans"/>
              </a:rPr>
              <a:t>⋯</a:t>
            </a:r>
            <a:r>
              <a:rPr spc="-315" dirty="0">
                <a:latin typeface="DejaVu Sans"/>
                <a:cs typeface="DejaVu Sans"/>
              </a:rPr>
              <a:t> </a:t>
            </a:r>
            <a:r>
              <a:rPr spc="-620" dirty="0">
                <a:latin typeface="DejaVu Sans"/>
                <a:cs typeface="DejaVu Sans"/>
              </a:rPr>
              <a:t>∙</a:t>
            </a:r>
            <a:endParaRPr>
              <a:latin typeface="DejaVu Sans"/>
              <a:cs typeface="DejaVu San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336283" y="3471671"/>
            <a:ext cx="390525" cy="0"/>
          </a:xfrm>
          <a:custGeom>
            <a:avLst/>
            <a:gdLst/>
            <a:ahLst/>
            <a:cxnLst/>
            <a:rect l="l" t="t" r="r" b="b"/>
            <a:pathLst>
              <a:path w="390525">
                <a:moveTo>
                  <a:pt x="0" y="0"/>
                </a:moveTo>
                <a:lnTo>
                  <a:pt x="390143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94066" y="3471671"/>
            <a:ext cx="390525" cy="0"/>
          </a:xfrm>
          <a:custGeom>
            <a:avLst/>
            <a:gdLst/>
            <a:ahLst/>
            <a:cxnLst/>
            <a:rect l="l" t="t" r="r" b="b"/>
            <a:pathLst>
              <a:path w="390525">
                <a:moveTo>
                  <a:pt x="0" y="0"/>
                </a:moveTo>
                <a:lnTo>
                  <a:pt x="390143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324471" y="3122803"/>
            <a:ext cx="963930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70230" algn="l"/>
              </a:tabLst>
            </a:pPr>
            <a:r>
              <a:rPr spc="15" dirty="0">
                <a:latin typeface="DejaVu Sans"/>
                <a:cs typeface="DejaVu Sans"/>
              </a:rPr>
              <a:t>𝝏</a:t>
            </a:r>
            <a:r>
              <a:rPr spc="95" dirty="0">
                <a:latin typeface="DejaVu Sans"/>
                <a:cs typeface="DejaVu Sans"/>
              </a:rPr>
              <a:t>𝒉</a:t>
            </a:r>
            <a:r>
              <a:rPr sz="1950" spc="-97" baseline="-14957" dirty="0">
                <a:latin typeface="DejaVu Sans"/>
                <a:cs typeface="DejaVu Sans"/>
              </a:rPr>
              <a:t>3</a:t>
            </a:r>
            <a:r>
              <a:rPr sz="1950" baseline="-14957" dirty="0">
                <a:latin typeface="DejaVu Sans"/>
                <a:cs typeface="DejaVu Sans"/>
              </a:rPr>
              <a:t>	</a:t>
            </a:r>
            <a:r>
              <a:rPr spc="15" dirty="0">
                <a:latin typeface="DejaVu Sans"/>
                <a:cs typeface="DejaVu Sans"/>
              </a:rPr>
              <a:t>𝝏</a:t>
            </a:r>
            <a:r>
              <a:rPr spc="95" dirty="0">
                <a:latin typeface="DejaVu Sans"/>
                <a:cs typeface="DejaVu Sans"/>
              </a:rPr>
              <a:t>𝒉</a:t>
            </a:r>
            <a:r>
              <a:rPr sz="1950" spc="-97" baseline="-14957" dirty="0">
                <a:latin typeface="DejaVu Sans"/>
                <a:cs typeface="DejaVu Sans"/>
              </a:rPr>
              <a:t>2</a:t>
            </a:r>
            <a:endParaRPr sz="1950" baseline="-14957">
              <a:latin typeface="DejaVu Sans"/>
              <a:cs typeface="DejaVu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66684" y="3296235"/>
            <a:ext cx="6464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68325" algn="l"/>
              </a:tabLst>
            </a:pPr>
            <a:r>
              <a:rPr spc="-620" dirty="0">
                <a:latin typeface="DejaVu Sans"/>
                <a:cs typeface="DejaVu Sans"/>
              </a:rPr>
              <a:t>∙	∙</a:t>
            </a:r>
            <a:endParaRPr>
              <a:latin typeface="DejaVu Sans"/>
              <a:cs typeface="DejaVu San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450327" y="3471671"/>
            <a:ext cx="390525" cy="0"/>
          </a:xfrm>
          <a:custGeom>
            <a:avLst/>
            <a:gdLst/>
            <a:ahLst/>
            <a:cxnLst/>
            <a:rect l="l" t="t" r="r" b="b"/>
            <a:pathLst>
              <a:path w="390525">
                <a:moveTo>
                  <a:pt x="0" y="0"/>
                </a:moveTo>
                <a:lnTo>
                  <a:pt x="390144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441817" y="3122803"/>
            <a:ext cx="401320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15" dirty="0">
                <a:latin typeface="DejaVu Sans"/>
                <a:cs typeface="DejaVu Sans"/>
              </a:rPr>
              <a:t>𝝏</a:t>
            </a:r>
            <a:r>
              <a:rPr spc="60" dirty="0">
                <a:latin typeface="DejaVu Sans"/>
                <a:cs typeface="DejaVu Sans"/>
              </a:rPr>
              <a:t>𝒉</a:t>
            </a:r>
            <a:r>
              <a:rPr sz="1950" spc="-97" baseline="-14957" dirty="0">
                <a:latin typeface="DejaVu Sans"/>
                <a:cs typeface="DejaVu Sans"/>
              </a:rPr>
              <a:t>1</a:t>
            </a:r>
            <a:endParaRPr sz="1950" baseline="-14957">
              <a:latin typeface="DejaVu Sans"/>
              <a:cs typeface="DejaVu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324471" y="3449192"/>
            <a:ext cx="1520190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72135" algn="l"/>
                <a:tab pos="1126490" algn="l"/>
              </a:tabLst>
            </a:pPr>
            <a:r>
              <a:rPr spc="15" dirty="0">
                <a:latin typeface="DejaVu Sans"/>
                <a:cs typeface="DejaVu Sans"/>
              </a:rPr>
              <a:t>𝝏</a:t>
            </a:r>
            <a:r>
              <a:rPr spc="95" dirty="0">
                <a:latin typeface="DejaVu Sans"/>
                <a:cs typeface="DejaVu Sans"/>
              </a:rPr>
              <a:t>𝒉</a:t>
            </a:r>
            <a:r>
              <a:rPr sz="1950" spc="-97" baseline="-14957" dirty="0">
                <a:latin typeface="DejaVu Sans"/>
                <a:cs typeface="DejaVu Sans"/>
              </a:rPr>
              <a:t>2</a:t>
            </a:r>
            <a:r>
              <a:rPr sz="1950" baseline="-14957" dirty="0">
                <a:latin typeface="DejaVu Sans"/>
                <a:cs typeface="DejaVu Sans"/>
              </a:rPr>
              <a:t>	</a:t>
            </a:r>
            <a:r>
              <a:rPr spc="15" dirty="0">
                <a:latin typeface="DejaVu Sans"/>
                <a:cs typeface="DejaVu Sans"/>
              </a:rPr>
              <a:t>𝝏</a:t>
            </a:r>
            <a:r>
              <a:rPr spc="60" dirty="0">
                <a:latin typeface="DejaVu Sans"/>
                <a:cs typeface="DejaVu Sans"/>
              </a:rPr>
              <a:t>𝒉</a:t>
            </a:r>
            <a:r>
              <a:rPr sz="1950" spc="-97" baseline="-14957" dirty="0">
                <a:latin typeface="DejaVu Sans"/>
                <a:cs typeface="DejaVu Sans"/>
              </a:rPr>
              <a:t>1</a:t>
            </a:r>
            <a:r>
              <a:rPr sz="1950" baseline="-14957" dirty="0">
                <a:latin typeface="DejaVu Sans"/>
                <a:cs typeface="DejaVu Sans"/>
              </a:rPr>
              <a:t>	</a:t>
            </a:r>
            <a:r>
              <a:rPr spc="15" dirty="0">
                <a:latin typeface="DejaVu Sans"/>
                <a:cs typeface="DejaVu Sans"/>
              </a:rPr>
              <a:t>𝝏</a:t>
            </a:r>
            <a:r>
              <a:rPr spc="95" dirty="0">
                <a:latin typeface="DejaVu Sans"/>
                <a:cs typeface="DejaVu Sans"/>
              </a:rPr>
              <a:t>𝒉</a:t>
            </a:r>
            <a:r>
              <a:rPr sz="1950" spc="-97" baseline="-14957" dirty="0">
                <a:latin typeface="DejaVu Sans"/>
                <a:cs typeface="DejaVu Sans"/>
              </a:rPr>
              <a:t>0</a:t>
            </a:r>
            <a:endParaRPr sz="1950" baseline="-14957">
              <a:latin typeface="DejaVu Sans"/>
              <a:cs typeface="DejaVu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10680" y="3855211"/>
            <a:ext cx="430492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Decays</a:t>
            </a:r>
            <a:r>
              <a:rPr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exponentially</a:t>
            </a:r>
          </a:p>
          <a:p>
            <a:pPr marL="299085" indent="-286385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Network </a:t>
            </a:r>
            <a:r>
              <a:rPr spc="-5" dirty="0">
                <a:latin typeface="Calibri" panose="020F0502020204030204" pitchFamily="34" charset="0"/>
                <a:cs typeface="Calibri" panose="020F0502020204030204" pitchFamily="34" charset="0"/>
              </a:rPr>
              <a:t>stops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learning,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can’t</a:t>
            </a:r>
            <a:r>
              <a:rPr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update</a:t>
            </a:r>
          </a:p>
          <a:p>
            <a:pPr marL="299085" indent="-286385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latin typeface="Calibri" panose="020F0502020204030204" pitchFamily="34" charset="0"/>
                <a:cs typeface="Calibri" panose="020F0502020204030204" pitchFamily="34" charset="0"/>
              </a:rPr>
              <a:t>Impossible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to learn</a:t>
            </a:r>
            <a:r>
              <a:rPr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correlations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between temporally distant</a:t>
            </a:r>
            <a:r>
              <a:rPr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</a:p>
        </p:txBody>
      </p:sp>
      <p:sp>
        <p:nvSpPr>
          <p:cNvPr id="39" name="object 39"/>
          <p:cNvSpPr/>
          <p:nvPr/>
        </p:nvSpPr>
        <p:spPr>
          <a:xfrm>
            <a:off x="9005317" y="2997707"/>
            <a:ext cx="1662683" cy="8869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2153818" y="0"/>
            <a:ext cx="7885430" cy="766953"/>
          </a:xfrm>
          <a:prstGeom prst="rect">
            <a:avLst/>
          </a:prstGeom>
        </p:spPr>
        <p:txBody>
          <a:bodyPr vert="horz" wrap="square" lIns="0" tIns="133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Problem: vanishing</a:t>
            </a:r>
            <a:r>
              <a:rPr spc="-30" dirty="0"/>
              <a:t> </a:t>
            </a:r>
            <a:r>
              <a:rPr spc="-5" dirty="0"/>
              <a:t>gradients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EE75AD-3F88-4308-9FA6-A215F8F44A93}"/>
              </a:ext>
            </a:extLst>
          </p:cNvPr>
          <p:cNvSpPr/>
          <p:nvPr/>
        </p:nvSpPr>
        <p:spPr>
          <a:xfrm>
            <a:off x="1755141" y="5144869"/>
            <a:ext cx="876045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pc="-5" dirty="0">
                <a:latin typeface="Calibri" panose="020F0502020204030204" pitchFamily="34" charset="0"/>
                <a:cs typeface="Calibri" panose="020F0502020204030204" pitchFamily="34" charset="0"/>
              </a:rPr>
              <a:t>Known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problem for deep feed-forward </a:t>
            </a:r>
            <a:r>
              <a:rPr lang="en-US" spc="-5" dirty="0">
                <a:latin typeface="Calibri" panose="020F0502020204030204" pitchFamily="34" charset="0"/>
                <a:cs typeface="Calibri" panose="020F0502020204030204" pitchFamily="34" charset="0"/>
              </a:rPr>
              <a:t>networks.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/>
            <a:r>
              <a:rPr lang="en-US" spc="-5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recurrent networks (even shallow) makes </a:t>
            </a:r>
            <a:r>
              <a:rPr lang="en-US" b="1" spc="-5" dirty="0">
                <a:latin typeface="Calibri" panose="020F0502020204030204" pitchFamily="34" charset="0"/>
                <a:cs typeface="Calibri" panose="020F0502020204030204" pitchFamily="34" charset="0"/>
              </a:rPr>
              <a:t>impossible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to learn long-term</a:t>
            </a:r>
            <a:r>
              <a:rPr lang="en-US" b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dependencies!</a:t>
            </a:r>
          </a:p>
        </p:txBody>
      </p:sp>
    </p:spTree>
    <p:extLst>
      <p:ext uri="{BB962C8B-B14F-4D97-AF65-F5344CB8AC3E}">
        <p14:creationId xmlns:p14="http://schemas.microsoft.com/office/powerpoint/2010/main" val="1323355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239000" y="4750384"/>
            <a:ext cx="331487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Network can not </a:t>
            </a:r>
            <a:r>
              <a:rPr spc="-5" dirty="0">
                <a:latin typeface="Times New Roman"/>
                <a:cs typeface="Times New Roman"/>
              </a:rPr>
              <a:t>converge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</a:p>
          <a:p>
            <a:pPr marL="12700">
              <a:spcBef>
                <a:spcPts val="5"/>
              </a:spcBef>
            </a:pPr>
            <a:r>
              <a:rPr spc="-5" dirty="0">
                <a:latin typeface="Times New Roman"/>
                <a:cs typeface="Times New Roman"/>
              </a:rPr>
              <a:t>weigh</a:t>
            </a:r>
            <a:r>
              <a:rPr lang="en-US" spc="-5" dirty="0">
                <a:latin typeface="Times New Roman"/>
                <a:cs typeface="Times New Roman"/>
              </a:rPr>
              <a:t>t</a:t>
            </a:r>
            <a:r>
              <a:rPr spc="-5" dirty="0">
                <a:latin typeface="Times New Roman"/>
                <a:cs typeface="Times New Roman"/>
              </a:rPr>
              <a:t> parameters do not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stabilize</a:t>
            </a:r>
          </a:p>
        </p:txBody>
      </p:sp>
      <p:sp>
        <p:nvSpPr>
          <p:cNvPr id="10" name="object 10"/>
          <p:cNvSpPr/>
          <p:nvPr/>
        </p:nvSpPr>
        <p:spPr>
          <a:xfrm>
            <a:off x="1828799" y="1953973"/>
            <a:ext cx="4032631" cy="2922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38274" y="4820792"/>
            <a:ext cx="38815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600" i="1" dirty="0">
                <a:latin typeface="Times New Roman"/>
                <a:cs typeface="Times New Roman"/>
              </a:rPr>
              <a:t>Pascanou R. </a:t>
            </a:r>
            <a:r>
              <a:rPr sz="1600" i="1" spc="-5" dirty="0">
                <a:latin typeface="Times New Roman"/>
                <a:cs typeface="Times New Roman"/>
              </a:rPr>
              <a:t>et </a:t>
            </a:r>
            <a:r>
              <a:rPr sz="1600" i="1" dirty="0">
                <a:latin typeface="Times New Roman"/>
                <a:cs typeface="Times New Roman"/>
              </a:rPr>
              <a:t>al, </a:t>
            </a:r>
            <a:r>
              <a:rPr sz="1600" i="1" spc="-5" dirty="0">
                <a:latin typeface="Times New Roman"/>
                <a:cs typeface="Times New Roman"/>
              </a:rPr>
              <a:t>On </a:t>
            </a:r>
            <a:r>
              <a:rPr sz="1600" i="1" dirty="0">
                <a:latin typeface="Times New Roman"/>
                <a:cs typeface="Times New Roman"/>
              </a:rPr>
              <a:t>the difficulty of</a:t>
            </a:r>
            <a:r>
              <a:rPr sz="1600" i="1" spc="-11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training  </a:t>
            </a:r>
            <a:r>
              <a:rPr sz="1600" i="1" spc="-5" dirty="0">
                <a:latin typeface="Times New Roman"/>
                <a:cs typeface="Times New Roman"/>
              </a:rPr>
              <a:t>recurrent </a:t>
            </a:r>
            <a:r>
              <a:rPr sz="1600" i="1" dirty="0">
                <a:latin typeface="Times New Roman"/>
                <a:cs typeface="Times New Roman"/>
              </a:rPr>
              <a:t>neural </a:t>
            </a:r>
            <a:r>
              <a:rPr sz="1600" i="1" spc="-5" dirty="0">
                <a:latin typeface="Times New Roman"/>
                <a:cs typeface="Times New Roman"/>
              </a:rPr>
              <a:t>networks. </a:t>
            </a:r>
            <a:r>
              <a:rPr sz="1600" i="1" dirty="0">
                <a:latin typeface="Times New Roman"/>
                <a:cs typeface="Times New Roman"/>
              </a:rPr>
              <a:t>arXiv</a:t>
            </a:r>
            <a:r>
              <a:rPr sz="1600" i="1" spc="-1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(2012)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23351" y="1951258"/>
            <a:ext cx="4073249" cy="2743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138274" y="0"/>
            <a:ext cx="7916545" cy="756000"/>
          </a:xfrm>
          <a:prstGeom prst="rect">
            <a:avLst/>
          </a:prstGeom>
        </p:spPr>
        <p:txBody>
          <a:bodyPr vert="horz" wrap="square" lIns="0" tIns="133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Problem: exploding</a:t>
            </a:r>
            <a:r>
              <a:rPr spc="-75" dirty="0"/>
              <a:t> </a:t>
            </a:r>
            <a:r>
              <a:rPr dirty="0"/>
              <a:t>gradients</a:t>
            </a:r>
          </a:p>
        </p:txBody>
      </p:sp>
      <p:sp>
        <p:nvSpPr>
          <p:cNvPr id="14" name="object 14"/>
          <p:cNvSpPr/>
          <p:nvPr/>
        </p:nvSpPr>
        <p:spPr>
          <a:xfrm>
            <a:off x="8821801" y="4260215"/>
            <a:ext cx="544830" cy="616585"/>
          </a:xfrm>
          <a:custGeom>
            <a:avLst/>
            <a:gdLst/>
            <a:ahLst/>
            <a:cxnLst/>
            <a:rect l="l" t="t" r="r" b="b"/>
            <a:pathLst>
              <a:path w="544829" h="616585">
                <a:moveTo>
                  <a:pt x="486637" y="50691"/>
                </a:moveTo>
                <a:lnTo>
                  <a:pt x="0" y="602996"/>
                </a:lnTo>
                <a:lnTo>
                  <a:pt x="14985" y="616204"/>
                </a:lnTo>
                <a:lnTo>
                  <a:pt x="501484" y="63790"/>
                </a:lnTo>
                <a:lnTo>
                  <a:pt x="486637" y="50691"/>
                </a:lnTo>
                <a:close/>
              </a:path>
              <a:path w="544829" h="616585">
                <a:moveTo>
                  <a:pt x="533543" y="41148"/>
                </a:moveTo>
                <a:lnTo>
                  <a:pt x="495046" y="41148"/>
                </a:lnTo>
                <a:lnTo>
                  <a:pt x="509904" y="54229"/>
                </a:lnTo>
                <a:lnTo>
                  <a:pt x="501484" y="63790"/>
                </a:lnTo>
                <a:lnTo>
                  <a:pt x="522604" y="82423"/>
                </a:lnTo>
                <a:lnTo>
                  <a:pt x="533543" y="41148"/>
                </a:lnTo>
                <a:close/>
              </a:path>
              <a:path w="544829" h="616585">
                <a:moveTo>
                  <a:pt x="495046" y="41148"/>
                </a:moveTo>
                <a:lnTo>
                  <a:pt x="486637" y="50691"/>
                </a:lnTo>
                <a:lnTo>
                  <a:pt x="501484" y="63790"/>
                </a:lnTo>
                <a:lnTo>
                  <a:pt x="509904" y="54229"/>
                </a:lnTo>
                <a:lnTo>
                  <a:pt x="495046" y="41148"/>
                </a:lnTo>
                <a:close/>
              </a:path>
              <a:path w="544829" h="616585">
                <a:moveTo>
                  <a:pt x="544449" y="0"/>
                </a:moveTo>
                <a:lnTo>
                  <a:pt x="465454" y="32004"/>
                </a:lnTo>
                <a:lnTo>
                  <a:pt x="486637" y="50691"/>
                </a:lnTo>
                <a:lnTo>
                  <a:pt x="495046" y="41148"/>
                </a:lnTo>
                <a:lnTo>
                  <a:pt x="533543" y="41148"/>
                </a:lnTo>
                <a:lnTo>
                  <a:pt x="544449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Rounded Rectangle 18"/>
          <p:cNvSpPr/>
          <p:nvPr/>
        </p:nvSpPr>
        <p:spPr bwMode="auto">
          <a:xfrm>
            <a:off x="2434234" y="990600"/>
            <a:ext cx="8309966" cy="867664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07314">
              <a:spcBef>
                <a:spcPts val="105"/>
              </a:spcBef>
            </a:pPr>
            <a:r>
              <a:rPr lang="en-US"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increase in the norm of the</a:t>
            </a:r>
            <a:r>
              <a:rPr lang="en-US" sz="2400" spc="-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gradient during</a:t>
            </a:r>
            <a:r>
              <a:rPr lang="en-US"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  <a:p>
            <a:pPr marL="107314">
              <a:spcBef>
                <a:spcPts val="105"/>
              </a:spcBef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Diagnostics: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NaNs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Cost function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large</a:t>
            </a:r>
            <a:r>
              <a:rPr lang="en-US" sz="2400" spc="-1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fluctuations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2209800" y="5334000"/>
            <a:ext cx="8534400" cy="1219200"/>
          </a:xfrm>
          <a:prstGeom prst="roundRect">
            <a:avLst/>
          </a:prstGeom>
          <a:noFill/>
          <a:ln w="38100" cap="sq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2700">
              <a:spcBef>
                <a:spcPts val="1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Solutions: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indent="-286385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gradient</a:t>
            </a:r>
            <a:r>
              <a:rPr lang="en-US" b="1" spc="-5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clipping</a:t>
            </a:r>
          </a:p>
          <a:p>
            <a:pPr marL="299085" indent="-286385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pc="-25" dirty="0">
                <a:latin typeface="Calibri" panose="020F0502020204030204" pitchFamily="34" charset="0"/>
                <a:cs typeface="Calibri" panose="020F0502020204030204" pitchFamily="34" charset="0"/>
              </a:rPr>
              <a:t>Try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reduce learning</a:t>
            </a:r>
            <a:r>
              <a:rPr lang="en-US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rate</a:t>
            </a:r>
          </a:p>
          <a:p>
            <a:pPr marL="299085" indent="-286385"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Change loss function by </a:t>
            </a:r>
            <a:r>
              <a:rPr lang="en-US" spc="-5" dirty="0">
                <a:latin typeface="Calibri" panose="020F0502020204030204" pitchFamily="34" charset="0"/>
                <a:cs typeface="Calibri" panose="020F0502020204030204" pitchFamily="34" charset="0"/>
              </a:rPr>
              <a:t>setting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constrains on weights </a:t>
            </a:r>
            <a:r>
              <a:rPr lang="en-US" spc="5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spc="5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pc="5" dirty="0">
                <a:latin typeface="Calibri" panose="020F0502020204030204" pitchFamily="34" charset="0"/>
                <a:cs typeface="Calibri" panose="020F0502020204030204" pitchFamily="34" charset="0"/>
              </a:rPr>
              <a:t>1/</a:t>
            </a:r>
            <a:r>
              <a:rPr lang="en-US" i="1" spc="5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pc="5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pc="-2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norms)</a:t>
            </a:r>
          </a:p>
        </p:txBody>
      </p:sp>
      <p:sp>
        <p:nvSpPr>
          <p:cNvPr id="21" name="Right Arrow 20"/>
          <p:cNvSpPr/>
          <p:nvPr/>
        </p:nvSpPr>
        <p:spPr bwMode="auto">
          <a:xfrm>
            <a:off x="6019800" y="3048000"/>
            <a:ext cx="609600" cy="381000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828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Problems with Vanilla RNN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When dealing with a time series, it tends to forget old information.</a:t>
            </a:r>
          </a:p>
          <a:p>
            <a:r>
              <a:rPr lang="en-US" altLang="en-US" dirty="0"/>
              <a:t>When there is a distant relationship of unknown length, we wish to have a “memory” to it.</a:t>
            </a:r>
          </a:p>
          <a:p>
            <a:r>
              <a:rPr lang="en-US" altLang="en-US" dirty="0"/>
              <a:t>Vanishing gradient problem.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RNNs are called </a:t>
            </a:r>
            <a:r>
              <a:rPr lang="en-US" i="1" dirty="0">
                <a:solidFill>
                  <a:srgbClr val="C00000"/>
                </a:solidFill>
                <a:effectLst/>
              </a:rPr>
              <a:t>recurrent</a:t>
            </a:r>
            <a:r>
              <a:rPr lang="en-US" dirty="0">
                <a:effectLst/>
              </a:rPr>
              <a:t> because they perform the same task for every element of a sequence, with the output depending on the previous values.</a:t>
            </a:r>
          </a:p>
          <a:p>
            <a:r>
              <a:rPr lang="en-US" dirty="0">
                <a:effectLst/>
              </a:rPr>
              <a:t>RNNs have a “</a:t>
            </a:r>
            <a:r>
              <a:rPr lang="en-US" dirty="0">
                <a:solidFill>
                  <a:srgbClr val="C00000"/>
                </a:solidFill>
                <a:effectLst/>
              </a:rPr>
              <a:t>memory</a:t>
            </a:r>
            <a:r>
              <a:rPr lang="en-US" dirty="0">
                <a:effectLst/>
              </a:rPr>
              <a:t>” which captures information about what has been calculated so far.</a:t>
            </a:r>
          </a:p>
          <a:p>
            <a:r>
              <a:rPr lang="en-US" dirty="0">
                <a:effectLst/>
              </a:rPr>
              <a:t>In theory RNNs can make use of information in arbitrarily </a:t>
            </a:r>
            <a:r>
              <a:rPr lang="en-US" dirty="0">
                <a:solidFill>
                  <a:srgbClr val="C00000"/>
                </a:solidFill>
                <a:effectLst/>
              </a:rPr>
              <a:t>long sequences</a:t>
            </a:r>
            <a:r>
              <a:rPr lang="en-US" dirty="0">
                <a:effectLst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16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2286000" y="1676400"/>
            <a:ext cx="9448800" cy="1371600"/>
          </a:xfrm>
        </p:spPr>
        <p:txBody>
          <a:bodyPr/>
          <a:lstStyle/>
          <a:p>
            <a:r>
              <a:rPr lang="en-US" sz="5400" dirty="0"/>
              <a:t>LSTM (Long Short Term Memory)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20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25146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37" y="914400"/>
            <a:ext cx="91440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1510937" y="5867400"/>
            <a:ext cx="9143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sigmoid layer outputs numbers between 0-1 determine how much </a:t>
            </a:r>
          </a:p>
          <a:p>
            <a:pPr eaLnBrk="1" hangingPunct="1"/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each component should be let through. Pink X gate is point-wise multiplication.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A1F4B-45D4-5D4C-B339-5BD41474B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LSTM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F4687-5CD7-E04D-92EB-1907A09F7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2407E5-32EE-DF4A-A4AA-EADEF9AF9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00601"/>
            <a:ext cx="62484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2C717A-FE52-2B49-B691-BB47C82A1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5029200"/>
            <a:ext cx="30099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The core idea is this cell state C</a:t>
            </a:r>
            <a:r>
              <a:rPr lang="en-US" altLang="en-US" sz="1800" baseline="-25000"/>
              <a:t>t</a:t>
            </a:r>
            <a:r>
              <a:rPr lang="en-US" altLang="en-US" sz="1800"/>
              <a:t>, it is changed slowly, with only minor linear interactions. It is very easy for information to flow along it unchanged.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9549BE-CB2D-AE4A-B7CB-E5ED14F11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429000"/>
            <a:ext cx="471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i="1" dirty="0">
                <a:latin typeface="+mj-lt"/>
              </a:rPr>
              <a:t>h</a:t>
            </a:r>
            <a:r>
              <a:rPr lang="en-US" altLang="en-US" sz="1800" i="1" baseline="-25000" dirty="0">
                <a:latin typeface="+mj-lt"/>
              </a:rPr>
              <a:t>t-1</a:t>
            </a:r>
            <a:endParaRPr lang="en-US" altLang="en-US" sz="1800" i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603F1-BADD-3B40-BB98-945A99F6E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176" y="1839914"/>
            <a:ext cx="53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i="1" dirty="0">
                <a:latin typeface="+mj-lt"/>
              </a:rPr>
              <a:t>C</a:t>
            </a:r>
            <a:r>
              <a:rPr lang="en-US" altLang="en-US" sz="1800" i="1" baseline="-25000" dirty="0">
                <a:latin typeface="+mj-lt"/>
              </a:rPr>
              <a:t>t-1</a:t>
            </a:r>
            <a:endParaRPr lang="en-US" altLang="en-US" sz="1800" i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7341B7-AF7D-8242-A5CA-63A8B61C2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1" y="685801"/>
            <a:ext cx="2443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This sigmoid gate </a:t>
            </a:r>
          </a:p>
          <a:p>
            <a:pPr eaLnBrk="1" hangingPunct="1"/>
            <a:r>
              <a:rPr lang="en-US" altLang="en-US" sz="1800" dirty="0"/>
              <a:t>determines how much</a:t>
            </a:r>
          </a:p>
          <a:p>
            <a:pPr eaLnBrk="1" hangingPunct="1"/>
            <a:r>
              <a:rPr lang="en-US" altLang="en-US" sz="1800" dirty="0"/>
              <a:t>information goes thru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35887F-A079-194C-8314-9FAC728A2DE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05400" y="1752600"/>
            <a:ext cx="15240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E8F2CC4-0457-7A46-A636-9C6922441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762001"/>
            <a:ext cx="2687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This decides what info</a:t>
            </a:r>
          </a:p>
          <a:p>
            <a:pPr eaLnBrk="1" hangingPunct="1"/>
            <a:r>
              <a:rPr lang="en-US" altLang="en-US" sz="1800"/>
              <a:t>Is to add to the cell state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2E6DC3-0D61-0546-899C-74417A1157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62600" y="1752600"/>
            <a:ext cx="152400" cy="990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4E9782-A584-9346-8380-33E3FB1A1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09601"/>
            <a:ext cx="1892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Output gate </a:t>
            </a:r>
          </a:p>
          <a:p>
            <a:pPr eaLnBrk="1" hangingPunct="1"/>
            <a:r>
              <a:rPr lang="en-US" altLang="en-US" sz="1800"/>
              <a:t>Controls what </a:t>
            </a:r>
          </a:p>
          <a:p>
            <a:pPr eaLnBrk="1" hangingPunct="1"/>
            <a:r>
              <a:rPr lang="en-US" altLang="en-US" sz="1800"/>
              <a:t>goes into output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55E6CC6-4B50-8C4B-B60F-555998B81E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19800" y="1752600"/>
            <a:ext cx="533400" cy="990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6B5458A-8B9D-3A44-80E4-4009CDCFE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495801"/>
            <a:ext cx="1493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Forget  input</a:t>
            </a:r>
          </a:p>
          <a:p>
            <a:pPr eaLnBrk="1" hangingPunct="1"/>
            <a:r>
              <a:rPr lang="en-US" altLang="en-US" sz="1800"/>
              <a:t>gate      gate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FC87DCF-845F-3749-8C71-AA99AED8BD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81600" y="5105400"/>
            <a:ext cx="76200" cy="228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1BC5B0C-0572-4F40-8886-44DAA9BC1E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67400" y="5105400"/>
            <a:ext cx="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70AED14-3132-4343-8FE4-C3DE32763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81601"/>
            <a:ext cx="32337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FF0000"/>
                </a:solidFill>
              </a:rPr>
              <a:t>Why sigmoid or tanh:</a:t>
            </a:r>
          </a:p>
          <a:p>
            <a:pPr eaLnBrk="1" hangingPunct="1"/>
            <a:r>
              <a:rPr lang="en-US" altLang="en-US" sz="1800" dirty="0"/>
              <a:t>Sigmoid: 0,1 gating as switch.</a:t>
            </a:r>
          </a:p>
          <a:p>
            <a:pPr eaLnBrk="1" hangingPunct="1"/>
            <a:r>
              <a:rPr lang="en-US" altLang="en-US" sz="1800" dirty="0"/>
              <a:t>Vanishing gradient problem in</a:t>
            </a:r>
          </a:p>
          <a:p>
            <a:pPr eaLnBrk="1" hangingPunct="1"/>
            <a:r>
              <a:rPr lang="en-US" altLang="en-US" sz="1800" dirty="0"/>
              <a:t>LSTM is handled already.</a:t>
            </a:r>
          </a:p>
          <a:p>
            <a:pPr eaLnBrk="1" hangingPunct="1"/>
            <a:r>
              <a:rPr lang="en-US" altLang="en-US" sz="1800" dirty="0" err="1"/>
              <a:t>ReLU</a:t>
            </a:r>
            <a:r>
              <a:rPr lang="en-US" altLang="en-US" sz="1800" dirty="0"/>
              <a:t> replaces tanh ok? </a:t>
            </a:r>
          </a:p>
        </p:txBody>
      </p:sp>
    </p:spTree>
    <p:extLst>
      <p:ext uri="{BB962C8B-B14F-4D97-AF65-F5344CB8AC3E}">
        <p14:creationId xmlns:p14="http://schemas.microsoft.com/office/powerpoint/2010/main" val="22812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  <p:bldP spid="9" grpId="1"/>
      <p:bldP spid="11" grpId="0"/>
      <p:bldP spid="11" grpId="1"/>
      <p:bldP spid="13" grpId="0"/>
      <p:bldP spid="13" grpId="1"/>
      <p:bldP spid="15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80D448-9996-6641-9D1B-CD1564BDA2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54864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307698-6520-624B-9C43-3F58861DDC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7150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E0144D-D0FD-1D4A-9D93-17EEE27343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617220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78775F9-37B5-654B-A89E-253FF74A3B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 t="7143" r="2314" b="7143"/>
          <a:stretch/>
        </p:blipFill>
        <p:spPr bwMode="auto">
          <a:xfrm>
            <a:off x="8153401" y="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D08929D4-5383-6C4F-BBBD-D5F69E044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6" y="2209801"/>
            <a:ext cx="3140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i="1" dirty="0">
                <a:latin typeface="+mj-lt"/>
              </a:rPr>
              <a:t>i</a:t>
            </a:r>
            <a:r>
              <a:rPr lang="en-US" altLang="en-US" sz="1800" i="1" baseline="-25000" dirty="0">
                <a:latin typeface="+mj-lt"/>
              </a:rPr>
              <a:t>t</a:t>
            </a:r>
            <a:r>
              <a:rPr lang="en-US" altLang="en-US" sz="1800" baseline="-25000" dirty="0"/>
              <a:t> </a:t>
            </a:r>
            <a:r>
              <a:rPr lang="en-US" altLang="en-US" sz="1800" dirty="0"/>
              <a:t>decides what component </a:t>
            </a:r>
          </a:p>
          <a:p>
            <a:pPr eaLnBrk="1" hangingPunct="1"/>
            <a:r>
              <a:rPr lang="en-US" altLang="en-US" sz="1800" dirty="0"/>
              <a:t>is to be updated.</a:t>
            </a:r>
          </a:p>
          <a:p>
            <a:pPr eaLnBrk="1" hangingPunct="1"/>
            <a:r>
              <a:rPr lang="en-US" altLang="en-US" sz="1800" i="1" dirty="0" err="1">
                <a:latin typeface="+mj-lt"/>
              </a:rPr>
              <a:t>C’</a:t>
            </a:r>
            <a:r>
              <a:rPr lang="en-US" altLang="ja-JP" sz="1800" i="1" baseline="-25000" dirty="0" err="1">
                <a:latin typeface="+mj-lt"/>
              </a:rPr>
              <a:t>t</a:t>
            </a:r>
            <a:r>
              <a:rPr lang="en-US" altLang="ja-JP" sz="1800" dirty="0"/>
              <a:t> provides change contents</a:t>
            </a:r>
            <a:endParaRPr lang="en-US" altLang="en-US" sz="1800"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4C83F96-10A6-634B-B615-4F96A33B0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1" y="411480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Updating the cell state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08496E1B-0050-C841-9016-99A4D9163B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876801"/>
            <a:ext cx="6430963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D748D402-C50C-E449-BA93-9C6A5B2E4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076" y="5562601"/>
            <a:ext cx="2968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Decide what part of the cell</a:t>
            </a:r>
          </a:p>
          <a:p>
            <a:pPr eaLnBrk="1" hangingPunct="1"/>
            <a:r>
              <a:rPr lang="en-US" altLang="en-US" sz="1800"/>
              <a:t>state to output</a:t>
            </a:r>
          </a:p>
        </p:txBody>
      </p:sp>
    </p:spTree>
    <p:extLst>
      <p:ext uri="{BB962C8B-B14F-4D97-AF65-F5344CB8AC3E}">
        <p14:creationId xmlns:p14="http://schemas.microsoft.com/office/powerpoint/2010/main" val="303713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RNN vs LSTM</a:t>
            </a:r>
          </a:p>
        </p:txBody>
      </p:sp>
      <p:pic>
        <p:nvPicPr>
          <p:cNvPr id="2560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83566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cs typeface="CMU Bright SemiBold"/>
              </a:rPr>
              <a:t>LSTM – Forward/Backward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1828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Explore the equations for LSTM forward and backward computations:</a:t>
            </a:r>
          </a:p>
          <a:p>
            <a:r>
              <a:rPr lang="en-US" sz="2400" dirty="0">
                <a:solidFill>
                  <a:srgbClr val="FF0000"/>
                </a:solidFill>
                <a:latin typeface="CMU Bright Roman"/>
                <a:cs typeface="CMU Bright Roman"/>
                <a:hlinkClick r:id="rId2"/>
              </a:rPr>
              <a:t>Illustrated LSTM Forward and Backward Pass</a:t>
            </a:r>
            <a:endParaRPr lang="en-US" sz="2400" dirty="0">
              <a:solidFill>
                <a:srgbClr val="FF0000"/>
              </a:solidFill>
              <a:latin typeface="CMU Bright Roman"/>
              <a:cs typeface="CMU Bright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7479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Flow in a LSTM</a:t>
            </a:r>
          </a:p>
        </p:txBody>
      </p:sp>
      <p:grpSp>
        <p:nvGrpSpPr>
          <p:cNvPr id="4" name="群組 164"/>
          <p:cNvGrpSpPr>
            <a:grpSpLocks/>
          </p:cNvGrpSpPr>
          <p:nvPr/>
        </p:nvGrpSpPr>
        <p:grpSpPr bwMode="auto">
          <a:xfrm>
            <a:off x="4730750" y="6167438"/>
            <a:ext cx="908050" cy="460375"/>
            <a:chOff x="4765592" y="6396335"/>
            <a:chExt cx="907572" cy="461665"/>
          </a:xfrm>
        </p:grpSpPr>
        <p:sp>
          <p:nvSpPr>
            <p:cNvPr id="5" name="矩形 41"/>
            <p:cNvSpPr>
              <a:spLocks noChangeArrowheads="1"/>
            </p:cNvSpPr>
            <p:nvPr/>
          </p:nvSpPr>
          <p:spPr bwMode="auto">
            <a:xfrm>
              <a:off x="4822712" y="6442502"/>
              <a:ext cx="720346" cy="369332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i="1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sp>
          <p:nvSpPr>
            <p:cNvPr id="6" name="文字方塊 42"/>
            <p:cNvSpPr txBox="1">
              <a:spLocks noChangeArrowheads="1"/>
            </p:cNvSpPr>
            <p:nvPr/>
          </p:nvSpPr>
          <p:spPr bwMode="auto">
            <a:xfrm>
              <a:off x="4765592" y="6396335"/>
              <a:ext cx="9075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TW" i="1" dirty="0" err="1">
                  <a:solidFill>
                    <a:schemeClr val="bg1"/>
                  </a:solidFill>
                  <a:latin typeface="+mj-lt"/>
                </a:rPr>
                <a:t>x</a:t>
              </a:r>
              <a:r>
                <a:rPr lang="en-US" altLang="zh-TW" i="1" baseline="30000" dirty="0" err="1">
                  <a:solidFill>
                    <a:schemeClr val="bg1"/>
                  </a:solidFill>
                  <a:latin typeface="+mj-lt"/>
                </a:rPr>
                <a:t>t</a:t>
              </a:r>
              <a:endParaRPr lang="zh-TW" altLang="en-US" i="1" baseline="300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7" name="矩形 44"/>
          <p:cNvSpPr>
            <a:spLocks noChangeArrowheads="1"/>
          </p:cNvSpPr>
          <p:nvPr/>
        </p:nvSpPr>
        <p:spPr bwMode="auto">
          <a:xfrm>
            <a:off x="4811714" y="4759325"/>
            <a:ext cx="719137" cy="431800"/>
          </a:xfrm>
          <a:prstGeom prst="rect">
            <a:avLst/>
          </a:prstGeom>
          <a:gradFill rotWithShape="1">
            <a:gsLst>
              <a:gs pos="0">
                <a:srgbClr val="F5F5FC"/>
              </a:gs>
              <a:gs pos="64999">
                <a:srgbClr val="E6E6F6"/>
              </a:gs>
              <a:gs pos="100000">
                <a:srgbClr val="DCDCF3"/>
              </a:gs>
            </a:gsLst>
            <a:lin ang="5400000" scaled="1"/>
          </a:gradFill>
          <a:ln w="9525">
            <a:solidFill>
              <a:srgbClr val="BFBFD2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chemeClr val="dk1"/>
                </a:solidFill>
                <a:latin typeface="+mj-lt"/>
                <a:ea typeface="+mn-ea"/>
              </a:rPr>
              <a:t>z</a:t>
            </a:r>
            <a:endParaRPr lang="zh-TW" altLang="en-US" sz="2400" i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8" name="矩形 45"/>
          <p:cNvSpPr/>
          <p:nvPr/>
        </p:nvSpPr>
        <p:spPr>
          <a:xfrm>
            <a:off x="3918507" y="4759454"/>
            <a:ext cx="720000" cy="43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 err="1">
                <a:solidFill>
                  <a:srgbClr val="000000"/>
                </a:solidFill>
                <a:latin typeface="+mj-lt"/>
              </a:rPr>
              <a:t>z</a:t>
            </a:r>
            <a:r>
              <a:rPr lang="en-US" altLang="zh-TW" sz="2400" i="1" baseline="30000" dirty="0" err="1">
                <a:solidFill>
                  <a:srgbClr val="000000"/>
                </a:solidFill>
                <a:latin typeface="+mj-lt"/>
              </a:rPr>
              <a:t>i</a:t>
            </a:r>
            <a:endParaRPr lang="zh-TW" altLang="en-US" sz="2400" i="1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矩形 49"/>
          <p:cNvSpPr/>
          <p:nvPr/>
        </p:nvSpPr>
        <p:spPr>
          <a:xfrm>
            <a:off x="3034047" y="4759454"/>
            <a:ext cx="720000" cy="43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 err="1">
                <a:solidFill>
                  <a:srgbClr val="000000"/>
                </a:solidFill>
                <a:latin typeface="+mj-lt"/>
              </a:rPr>
              <a:t>z</a:t>
            </a:r>
            <a:r>
              <a:rPr lang="en-US" altLang="zh-TW" sz="2400" i="1" baseline="30000" dirty="0" err="1">
                <a:solidFill>
                  <a:srgbClr val="000000"/>
                </a:solidFill>
                <a:latin typeface="+mj-lt"/>
              </a:rPr>
              <a:t>f</a:t>
            </a:r>
            <a:endParaRPr lang="zh-TW" altLang="en-US" sz="2400" i="1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矩形 50"/>
          <p:cNvSpPr/>
          <p:nvPr/>
        </p:nvSpPr>
        <p:spPr>
          <a:xfrm>
            <a:off x="5695813" y="4764650"/>
            <a:ext cx="720000" cy="43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rgbClr val="000000"/>
                </a:solidFill>
                <a:latin typeface="+mj-lt"/>
              </a:rPr>
              <a:t>z</a:t>
            </a:r>
            <a:r>
              <a:rPr lang="en-US" altLang="zh-TW" sz="2400" i="1" baseline="30000" dirty="0">
                <a:solidFill>
                  <a:srgbClr val="000000"/>
                </a:solidFill>
                <a:latin typeface="+mj-lt"/>
              </a:rPr>
              <a:t>o</a:t>
            </a:r>
            <a:endParaRPr lang="zh-TW" altLang="en-US" sz="2400" i="1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向下箭號 162"/>
          <p:cNvSpPr/>
          <p:nvPr/>
        </p:nvSpPr>
        <p:spPr>
          <a:xfrm rot="2620627" flipV="1">
            <a:off x="5590110" y="5220694"/>
            <a:ext cx="438150" cy="98550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+mj-lt"/>
            </a:endParaRPr>
          </a:p>
        </p:txBody>
      </p:sp>
      <p:sp>
        <p:nvSpPr>
          <p:cNvPr id="12" name="向下箭號 163"/>
          <p:cNvSpPr/>
          <p:nvPr/>
        </p:nvSpPr>
        <p:spPr>
          <a:xfrm rot="20057551" flipV="1">
            <a:off x="4176566" y="5215173"/>
            <a:ext cx="438150" cy="90908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+mj-lt"/>
            </a:endParaRPr>
          </a:p>
        </p:txBody>
      </p:sp>
      <p:sp>
        <p:nvSpPr>
          <p:cNvPr id="13" name="向下箭號 165"/>
          <p:cNvSpPr/>
          <p:nvPr/>
        </p:nvSpPr>
        <p:spPr>
          <a:xfrm rot="1353372" flipV="1">
            <a:off x="4888410" y="5260868"/>
            <a:ext cx="438150" cy="861179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+mj-lt"/>
            </a:endParaRPr>
          </a:p>
        </p:txBody>
      </p:sp>
      <p:sp>
        <p:nvSpPr>
          <p:cNvPr id="14" name="向下箭號 166"/>
          <p:cNvSpPr/>
          <p:nvPr/>
        </p:nvSpPr>
        <p:spPr>
          <a:xfrm rot="18851723" flipV="1">
            <a:off x="3430104" y="5189559"/>
            <a:ext cx="438150" cy="103046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+mj-lt"/>
            </a:endParaRPr>
          </a:p>
        </p:txBody>
      </p:sp>
      <p:grpSp>
        <p:nvGrpSpPr>
          <p:cNvPr id="15" name="群組 219"/>
          <p:cNvGrpSpPr>
            <a:grpSpLocks/>
          </p:cNvGrpSpPr>
          <p:nvPr/>
        </p:nvGrpSpPr>
        <p:grpSpPr bwMode="auto">
          <a:xfrm>
            <a:off x="3935413" y="6156325"/>
            <a:ext cx="908050" cy="461962"/>
            <a:chOff x="4765592" y="6396335"/>
            <a:chExt cx="907572" cy="461665"/>
          </a:xfrm>
        </p:grpSpPr>
        <p:sp>
          <p:nvSpPr>
            <p:cNvPr id="16" name="矩形 220"/>
            <p:cNvSpPr>
              <a:spLocks noChangeArrowheads="1"/>
            </p:cNvSpPr>
            <p:nvPr/>
          </p:nvSpPr>
          <p:spPr bwMode="auto">
            <a:xfrm>
              <a:off x="4822712" y="6442342"/>
              <a:ext cx="720346" cy="369650"/>
            </a:xfrm>
            <a:prstGeom prst="rect">
              <a:avLst/>
            </a:prstGeom>
            <a:solidFill>
              <a:srgbClr val="E2E2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i="1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sp>
          <p:nvSpPr>
            <p:cNvPr id="17" name="文字方塊 221"/>
            <p:cNvSpPr txBox="1">
              <a:spLocks noChangeArrowheads="1"/>
            </p:cNvSpPr>
            <p:nvPr/>
          </p:nvSpPr>
          <p:spPr bwMode="auto">
            <a:xfrm>
              <a:off x="4765592" y="6396335"/>
              <a:ext cx="9075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TW" i="1" dirty="0">
                  <a:latin typeface="+mj-lt"/>
                </a:rPr>
                <a:t>h</a:t>
              </a:r>
              <a:r>
                <a:rPr lang="en-US" altLang="zh-TW" i="1" baseline="30000" dirty="0">
                  <a:latin typeface="+mj-lt"/>
                </a:rPr>
                <a:t>t</a:t>
              </a:r>
              <a:r>
                <a:rPr lang="en-US" altLang="zh-TW" baseline="30000" dirty="0">
                  <a:latin typeface="+mj-lt"/>
                </a:rPr>
                <a:t>-1</a:t>
              </a:r>
              <a:endParaRPr lang="zh-TW" altLang="en-US" baseline="30000" dirty="0">
                <a:latin typeface="+mj-lt"/>
              </a:endParaRPr>
            </a:p>
          </p:txBody>
        </p:sp>
      </p:grpSp>
      <p:grpSp>
        <p:nvGrpSpPr>
          <p:cNvPr id="18" name="群組 113"/>
          <p:cNvGrpSpPr>
            <a:grpSpLocks/>
          </p:cNvGrpSpPr>
          <p:nvPr/>
        </p:nvGrpSpPr>
        <p:grpSpPr bwMode="auto">
          <a:xfrm>
            <a:off x="2362200" y="3032126"/>
            <a:ext cx="908050" cy="461963"/>
            <a:chOff x="4775004" y="6396335"/>
            <a:chExt cx="907572" cy="461665"/>
          </a:xfrm>
        </p:grpSpPr>
        <p:sp>
          <p:nvSpPr>
            <p:cNvPr id="19" name="矩形 114"/>
            <p:cNvSpPr>
              <a:spLocks noChangeArrowheads="1"/>
            </p:cNvSpPr>
            <p:nvPr/>
          </p:nvSpPr>
          <p:spPr bwMode="auto">
            <a:xfrm>
              <a:off x="4822604" y="6442343"/>
              <a:ext cx="720346" cy="369648"/>
            </a:xfrm>
            <a:prstGeom prst="rect">
              <a:avLst/>
            </a:prstGeom>
            <a:gradFill rotWithShape="1">
              <a:gsLst>
                <a:gs pos="0">
                  <a:srgbClr val="F7F6FF"/>
                </a:gs>
                <a:gs pos="64999">
                  <a:srgbClr val="ECEBFF"/>
                </a:gs>
                <a:gs pos="100000">
                  <a:srgbClr val="E5E3FF"/>
                </a:gs>
              </a:gsLst>
              <a:lin ang="5400000" scaled="1"/>
            </a:gradFill>
            <a:ln w="9525">
              <a:solidFill>
                <a:srgbClr val="D4D3E7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i="1">
                <a:solidFill>
                  <a:schemeClr val="dk1"/>
                </a:solidFill>
                <a:latin typeface="+mj-lt"/>
                <a:ea typeface="+mn-ea"/>
              </a:endParaRPr>
            </a:p>
          </p:txBody>
        </p:sp>
        <p:sp>
          <p:nvSpPr>
            <p:cNvPr id="20" name="文字方塊 115"/>
            <p:cNvSpPr txBox="1">
              <a:spLocks noChangeArrowheads="1"/>
            </p:cNvSpPr>
            <p:nvPr/>
          </p:nvSpPr>
          <p:spPr bwMode="auto">
            <a:xfrm>
              <a:off x="4775004" y="6396335"/>
              <a:ext cx="907572" cy="461665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400" i="1" dirty="0">
                  <a:latin typeface="+mj-lt"/>
                  <a:ea typeface="+mn-ea"/>
                </a:rPr>
                <a:t>c</a:t>
              </a:r>
              <a:r>
                <a:rPr lang="en-US" altLang="zh-TW" sz="2400" i="1" baseline="30000" dirty="0">
                  <a:latin typeface="+mj-lt"/>
                  <a:ea typeface="+mn-ea"/>
                </a:rPr>
                <a:t>t-1</a:t>
              </a:r>
              <a:endParaRPr lang="zh-TW" altLang="en-US" sz="2400" i="1" baseline="30000" dirty="0">
                <a:latin typeface="+mj-lt"/>
                <a:ea typeface="+mn-ea"/>
              </a:endParaRPr>
            </a:p>
          </p:txBody>
        </p:sp>
      </p:grpSp>
      <p:sp>
        <p:nvSpPr>
          <p:cNvPr id="21" name="矩形 63"/>
          <p:cNvSpPr>
            <a:spLocks noChangeArrowheads="1"/>
          </p:cNvSpPr>
          <p:nvPr/>
        </p:nvSpPr>
        <p:spPr bwMode="auto">
          <a:xfrm>
            <a:off x="7424739" y="1184276"/>
            <a:ext cx="388937" cy="636587"/>
          </a:xfrm>
          <a:prstGeom prst="rect">
            <a:avLst/>
          </a:prstGeom>
          <a:gradFill rotWithShape="1">
            <a:gsLst>
              <a:gs pos="0">
                <a:srgbClr val="F5F5FC"/>
              </a:gs>
              <a:gs pos="64999">
                <a:srgbClr val="E6E6F6"/>
              </a:gs>
              <a:gs pos="100000">
                <a:srgbClr val="DCDCF3"/>
              </a:gs>
            </a:gsLst>
            <a:lin ang="5400000" scaled="1"/>
          </a:gradFill>
          <a:ln w="9525">
            <a:solidFill>
              <a:srgbClr val="BFBFD2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chemeClr val="dk1"/>
                </a:solidFill>
                <a:latin typeface="+mj-lt"/>
                <a:ea typeface="+mn-ea"/>
              </a:rPr>
              <a:t>z</a:t>
            </a:r>
            <a:endParaRPr lang="zh-TW" altLang="en-US" sz="2400" i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grpSp>
        <p:nvGrpSpPr>
          <p:cNvPr id="22" name="群組 3"/>
          <p:cNvGrpSpPr>
            <a:grpSpLocks/>
          </p:cNvGrpSpPr>
          <p:nvPr/>
        </p:nvGrpSpPr>
        <p:grpSpPr bwMode="auto">
          <a:xfrm>
            <a:off x="9683750" y="911225"/>
            <a:ext cx="908050" cy="1270000"/>
            <a:chOff x="7012720" y="4534918"/>
            <a:chExt cx="907572" cy="1270403"/>
          </a:xfrm>
        </p:grpSpPr>
        <p:sp>
          <p:nvSpPr>
            <p:cNvPr id="23" name="矩形 69"/>
            <p:cNvSpPr>
              <a:spLocks noChangeArrowheads="1"/>
            </p:cNvSpPr>
            <p:nvPr/>
          </p:nvSpPr>
          <p:spPr bwMode="auto">
            <a:xfrm>
              <a:off x="7225333" y="5165355"/>
              <a:ext cx="431573" cy="639966"/>
            </a:xfrm>
            <a:prstGeom prst="rect">
              <a:avLst/>
            </a:prstGeom>
            <a:solidFill>
              <a:srgbClr val="E2E2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i="1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sp>
          <p:nvSpPr>
            <p:cNvPr id="24" name="矩形 65"/>
            <p:cNvSpPr>
              <a:spLocks noChangeArrowheads="1"/>
            </p:cNvSpPr>
            <p:nvPr/>
          </p:nvSpPr>
          <p:spPr bwMode="auto">
            <a:xfrm>
              <a:off x="7225333" y="4534918"/>
              <a:ext cx="431573" cy="630437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i="1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sp>
          <p:nvSpPr>
            <p:cNvPr id="25" name="文字方塊 66"/>
            <p:cNvSpPr txBox="1">
              <a:spLocks noChangeArrowheads="1"/>
            </p:cNvSpPr>
            <p:nvPr/>
          </p:nvSpPr>
          <p:spPr bwMode="auto">
            <a:xfrm>
              <a:off x="7192823" y="4652619"/>
              <a:ext cx="5473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TW" i="1">
                  <a:solidFill>
                    <a:schemeClr val="bg1"/>
                  </a:solidFill>
                  <a:latin typeface="+mj-lt"/>
                </a:rPr>
                <a:t>x</a:t>
              </a:r>
              <a:r>
                <a:rPr lang="en-US" altLang="zh-TW" i="1" baseline="30000">
                  <a:solidFill>
                    <a:schemeClr val="bg1"/>
                  </a:solidFill>
                  <a:latin typeface="+mj-lt"/>
                </a:rPr>
                <a:t>t</a:t>
              </a:r>
              <a:endParaRPr lang="zh-TW" altLang="en-US" i="1" baseline="300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文字方塊 67"/>
            <p:cNvSpPr txBox="1">
              <a:spLocks noChangeArrowheads="1"/>
            </p:cNvSpPr>
            <p:nvPr/>
          </p:nvSpPr>
          <p:spPr bwMode="auto">
            <a:xfrm>
              <a:off x="7012720" y="5254895"/>
              <a:ext cx="9075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TW" i="1" dirty="0">
                  <a:latin typeface="+mj-lt"/>
                </a:rPr>
                <a:t>h</a:t>
              </a:r>
              <a:r>
                <a:rPr lang="en-US" altLang="zh-TW" i="1" baseline="30000" dirty="0">
                  <a:latin typeface="+mj-lt"/>
                </a:rPr>
                <a:t>t</a:t>
              </a:r>
              <a:r>
                <a:rPr lang="en-US" altLang="zh-TW" baseline="30000" dirty="0">
                  <a:latin typeface="+mj-lt"/>
                </a:rPr>
                <a:t>-1</a:t>
              </a:r>
              <a:endParaRPr lang="zh-TW" altLang="en-US" baseline="30000" dirty="0">
                <a:latin typeface="+mj-lt"/>
              </a:endParaRPr>
            </a:p>
          </p:txBody>
        </p:sp>
      </p:grpSp>
      <p:sp>
        <p:nvSpPr>
          <p:cNvPr id="27" name="矩形 71"/>
          <p:cNvSpPr/>
          <p:nvPr/>
        </p:nvSpPr>
        <p:spPr>
          <a:xfrm>
            <a:off x="8610600" y="1173163"/>
            <a:ext cx="1217986" cy="6782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chemeClr val="tx1"/>
                </a:solidFill>
                <a:latin typeface="+mj-lt"/>
              </a:rPr>
              <a:t>W</a:t>
            </a:r>
            <a:endParaRPr lang="zh-TW" alt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矩形 73"/>
          <p:cNvSpPr/>
          <p:nvPr/>
        </p:nvSpPr>
        <p:spPr>
          <a:xfrm>
            <a:off x="7424037" y="2716936"/>
            <a:ext cx="389050" cy="6358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 err="1">
                <a:solidFill>
                  <a:srgbClr val="000000"/>
                </a:solidFill>
                <a:latin typeface="+mj-lt"/>
              </a:rPr>
              <a:t>z</a:t>
            </a:r>
            <a:r>
              <a:rPr lang="en-US" altLang="zh-TW" sz="2400" i="1" baseline="30000" dirty="0" err="1">
                <a:solidFill>
                  <a:srgbClr val="000000"/>
                </a:solidFill>
                <a:latin typeface="+mj-lt"/>
              </a:rPr>
              <a:t>i</a:t>
            </a:r>
            <a:endParaRPr lang="zh-TW" altLang="en-US" sz="2400" i="1" baseline="300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0" name="群組 74"/>
          <p:cNvGrpSpPr>
            <a:grpSpLocks/>
          </p:cNvGrpSpPr>
          <p:nvPr/>
        </p:nvGrpSpPr>
        <p:grpSpPr bwMode="auto">
          <a:xfrm>
            <a:off x="9531350" y="2347912"/>
            <a:ext cx="908050" cy="1270000"/>
            <a:chOff x="7012720" y="4534918"/>
            <a:chExt cx="907572" cy="1270403"/>
          </a:xfrm>
        </p:grpSpPr>
        <p:sp>
          <p:nvSpPr>
            <p:cNvPr id="31" name="矩形 75"/>
            <p:cNvSpPr>
              <a:spLocks noChangeArrowheads="1"/>
            </p:cNvSpPr>
            <p:nvPr/>
          </p:nvSpPr>
          <p:spPr bwMode="auto">
            <a:xfrm>
              <a:off x="7225333" y="5165356"/>
              <a:ext cx="431573" cy="639965"/>
            </a:xfrm>
            <a:prstGeom prst="rect">
              <a:avLst/>
            </a:prstGeom>
            <a:solidFill>
              <a:srgbClr val="E2E2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i="1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sp>
          <p:nvSpPr>
            <p:cNvPr id="32" name="矩形 76"/>
            <p:cNvSpPr>
              <a:spLocks noChangeArrowheads="1"/>
            </p:cNvSpPr>
            <p:nvPr/>
          </p:nvSpPr>
          <p:spPr bwMode="auto">
            <a:xfrm>
              <a:off x="7225333" y="4534918"/>
              <a:ext cx="431573" cy="630438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i="1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sp>
          <p:nvSpPr>
            <p:cNvPr id="33" name="文字方塊 77"/>
            <p:cNvSpPr txBox="1">
              <a:spLocks noChangeArrowheads="1"/>
            </p:cNvSpPr>
            <p:nvPr/>
          </p:nvSpPr>
          <p:spPr bwMode="auto">
            <a:xfrm>
              <a:off x="7192823" y="4652619"/>
              <a:ext cx="5473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TW" i="1">
                  <a:solidFill>
                    <a:schemeClr val="bg1"/>
                  </a:solidFill>
                  <a:latin typeface="+mj-lt"/>
                </a:rPr>
                <a:t>x</a:t>
              </a:r>
              <a:r>
                <a:rPr lang="en-US" altLang="zh-TW" i="1" baseline="30000">
                  <a:solidFill>
                    <a:schemeClr val="bg1"/>
                  </a:solidFill>
                  <a:latin typeface="+mj-lt"/>
                </a:rPr>
                <a:t>t</a:t>
              </a:r>
              <a:endParaRPr lang="zh-TW" altLang="en-US" i="1" baseline="300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文字方塊 78"/>
            <p:cNvSpPr txBox="1">
              <a:spLocks noChangeArrowheads="1"/>
            </p:cNvSpPr>
            <p:nvPr/>
          </p:nvSpPr>
          <p:spPr bwMode="auto">
            <a:xfrm>
              <a:off x="7012720" y="5254895"/>
              <a:ext cx="9075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TW" i="1" dirty="0">
                  <a:solidFill>
                    <a:srgbClr val="000000"/>
                  </a:solidFill>
                  <a:latin typeface="+mj-lt"/>
                </a:rPr>
                <a:t>h</a:t>
              </a:r>
              <a:r>
                <a:rPr lang="en-US" altLang="zh-TW" i="1" baseline="30000" dirty="0">
                  <a:solidFill>
                    <a:srgbClr val="000000"/>
                  </a:solidFill>
                  <a:latin typeface="+mj-lt"/>
                </a:rPr>
                <a:t>t</a:t>
              </a:r>
              <a:r>
                <a:rPr lang="en-US" altLang="zh-TW" baseline="30000" dirty="0">
                  <a:solidFill>
                    <a:srgbClr val="000000"/>
                  </a:solidFill>
                  <a:latin typeface="+mj-lt"/>
                </a:rPr>
                <a:t>-1</a:t>
              </a:r>
              <a:endParaRPr lang="zh-TW" altLang="en-US" baseline="30000" dirty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35" name="矩形 79"/>
          <p:cNvSpPr/>
          <p:nvPr/>
        </p:nvSpPr>
        <p:spPr>
          <a:xfrm>
            <a:off x="8458200" y="2697163"/>
            <a:ext cx="1217986" cy="6782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rgbClr val="000000"/>
                </a:solidFill>
                <a:latin typeface="+mj-lt"/>
              </a:rPr>
              <a:t>W</a:t>
            </a:r>
            <a:r>
              <a:rPr lang="en-US" altLang="zh-TW" sz="2400" i="1" baseline="30000" dirty="0">
                <a:solidFill>
                  <a:srgbClr val="000000"/>
                </a:solidFill>
                <a:latin typeface="+mj-lt"/>
              </a:rPr>
              <a:t>i</a:t>
            </a:r>
            <a:endParaRPr lang="zh-TW" altLang="en-US" sz="2400" i="1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6" name="矩形 83"/>
          <p:cNvSpPr/>
          <p:nvPr/>
        </p:nvSpPr>
        <p:spPr>
          <a:xfrm>
            <a:off x="7424037" y="4096991"/>
            <a:ext cx="389050" cy="6358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 err="1">
                <a:solidFill>
                  <a:srgbClr val="000000"/>
                </a:solidFill>
                <a:latin typeface="+mj-lt"/>
              </a:rPr>
              <a:t>z</a:t>
            </a:r>
            <a:r>
              <a:rPr lang="en-US" altLang="zh-TW" sz="2400" i="1" baseline="30000" dirty="0" err="1">
                <a:solidFill>
                  <a:srgbClr val="000000"/>
                </a:solidFill>
                <a:latin typeface="+mj-lt"/>
              </a:rPr>
              <a:t>f</a:t>
            </a:r>
            <a:endParaRPr lang="zh-TW" altLang="en-US" sz="2400" i="1" baseline="300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7" name="群組 84"/>
          <p:cNvGrpSpPr>
            <a:grpSpLocks/>
          </p:cNvGrpSpPr>
          <p:nvPr/>
        </p:nvGrpSpPr>
        <p:grpSpPr bwMode="auto">
          <a:xfrm>
            <a:off x="9531350" y="3814762"/>
            <a:ext cx="908050" cy="1271588"/>
            <a:chOff x="7012720" y="4534918"/>
            <a:chExt cx="907572" cy="1270403"/>
          </a:xfrm>
        </p:grpSpPr>
        <p:sp>
          <p:nvSpPr>
            <p:cNvPr id="38" name="矩形 85"/>
            <p:cNvSpPr>
              <a:spLocks noChangeArrowheads="1"/>
            </p:cNvSpPr>
            <p:nvPr/>
          </p:nvSpPr>
          <p:spPr bwMode="auto">
            <a:xfrm>
              <a:off x="7225333" y="5166154"/>
              <a:ext cx="431573" cy="639167"/>
            </a:xfrm>
            <a:prstGeom prst="rect">
              <a:avLst/>
            </a:prstGeom>
            <a:solidFill>
              <a:srgbClr val="E2E2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i="1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sp>
          <p:nvSpPr>
            <p:cNvPr id="39" name="矩形 86"/>
            <p:cNvSpPr>
              <a:spLocks noChangeArrowheads="1"/>
            </p:cNvSpPr>
            <p:nvPr/>
          </p:nvSpPr>
          <p:spPr bwMode="auto">
            <a:xfrm>
              <a:off x="7225333" y="4534918"/>
              <a:ext cx="431573" cy="631236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i="1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sp>
          <p:nvSpPr>
            <p:cNvPr id="40" name="文字方塊 87"/>
            <p:cNvSpPr txBox="1">
              <a:spLocks noChangeArrowheads="1"/>
            </p:cNvSpPr>
            <p:nvPr/>
          </p:nvSpPr>
          <p:spPr bwMode="auto">
            <a:xfrm>
              <a:off x="7192823" y="4652619"/>
              <a:ext cx="5473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TW" i="1">
                  <a:solidFill>
                    <a:srgbClr val="FFFFFF"/>
                  </a:solidFill>
                  <a:latin typeface="+mj-lt"/>
                </a:rPr>
                <a:t>x</a:t>
              </a:r>
              <a:r>
                <a:rPr lang="en-US" altLang="zh-TW" i="1" baseline="30000">
                  <a:solidFill>
                    <a:srgbClr val="FFFFFF"/>
                  </a:solidFill>
                  <a:latin typeface="+mj-lt"/>
                </a:rPr>
                <a:t>t</a:t>
              </a:r>
              <a:endParaRPr lang="zh-TW" altLang="en-US" i="1" baseline="3000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41" name="文字方塊 88"/>
            <p:cNvSpPr txBox="1">
              <a:spLocks noChangeArrowheads="1"/>
            </p:cNvSpPr>
            <p:nvPr/>
          </p:nvSpPr>
          <p:spPr bwMode="auto">
            <a:xfrm>
              <a:off x="7012720" y="5254895"/>
              <a:ext cx="9075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TW" i="1" dirty="0">
                  <a:solidFill>
                    <a:srgbClr val="000000"/>
                  </a:solidFill>
                  <a:latin typeface="+mj-lt"/>
                </a:rPr>
                <a:t>h</a:t>
              </a:r>
              <a:r>
                <a:rPr lang="en-US" altLang="zh-TW" i="1" baseline="30000" dirty="0">
                  <a:solidFill>
                    <a:srgbClr val="000000"/>
                  </a:solidFill>
                  <a:latin typeface="+mj-lt"/>
                </a:rPr>
                <a:t>t</a:t>
              </a:r>
              <a:r>
                <a:rPr lang="en-US" altLang="zh-TW" baseline="30000" dirty="0">
                  <a:solidFill>
                    <a:srgbClr val="000000"/>
                  </a:solidFill>
                  <a:latin typeface="+mj-lt"/>
                </a:rPr>
                <a:t>-1</a:t>
              </a:r>
              <a:endParaRPr lang="zh-TW" altLang="en-US" i="1" baseline="300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2" name="矩形 89"/>
          <p:cNvSpPr/>
          <p:nvPr/>
        </p:nvSpPr>
        <p:spPr>
          <a:xfrm>
            <a:off x="8458200" y="4068763"/>
            <a:ext cx="1217986" cy="6782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 err="1">
                <a:solidFill>
                  <a:srgbClr val="000000"/>
                </a:solidFill>
                <a:latin typeface="+mj-lt"/>
              </a:rPr>
              <a:t>W</a:t>
            </a:r>
            <a:r>
              <a:rPr lang="en-US" altLang="zh-TW" sz="2400" i="1" baseline="30000" dirty="0" err="1">
                <a:solidFill>
                  <a:srgbClr val="000000"/>
                </a:solidFill>
                <a:latin typeface="+mj-lt"/>
              </a:rPr>
              <a:t>f</a:t>
            </a:r>
            <a:endParaRPr lang="zh-TW" altLang="en-US" sz="2400" i="1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" name="矩形 91"/>
          <p:cNvSpPr/>
          <p:nvPr/>
        </p:nvSpPr>
        <p:spPr>
          <a:xfrm>
            <a:off x="7424037" y="5641072"/>
            <a:ext cx="410655" cy="6358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dirty="0">
                <a:solidFill>
                  <a:srgbClr val="000000"/>
                </a:solidFill>
                <a:latin typeface="+mj-lt"/>
              </a:rPr>
              <a:t>z</a:t>
            </a:r>
            <a:r>
              <a:rPr lang="en-US" altLang="zh-TW" sz="2000" baseline="30000" dirty="0">
                <a:solidFill>
                  <a:srgbClr val="000000"/>
                </a:solidFill>
                <a:latin typeface="+mj-lt"/>
              </a:rPr>
              <a:t>o</a:t>
            </a:r>
            <a:endParaRPr lang="zh-TW" altLang="en-US" sz="2000" baseline="300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44" name="群組 92"/>
          <p:cNvGrpSpPr>
            <a:grpSpLocks/>
          </p:cNvGrpSpPr>
          <p:nvPr/>
        </p:nvGrpSpPr>
        <p:grpSpPr bwMode="auto">
          <a:xfrm>
            <a:off x="9531350" y="5359400"/>
            <a:ext cx="908050" cy="1270000"/>
            <a:chOff x="7012720" y="4534918"/>
            <a:chExt cx="907572" cy="1270403"/>
          </a:xfrm>
        </p:grpSpPr>
        <p:sp>
          <p:nvSpPr>
            <p:cNvPr id="45" name="矩形 93"/>
            <p:cNvSpPr>
              <a:spLocks noChangeArrowheads="1"/>
            </p:cNvSpPr>
            <p:nvPr/>
          </p:nvSpPr>
          <p:spPr bwMode="auto">
            <a:xfrm>
              <a:off x="7225333" y="5165355"/>
              <a:ext cx="431573" cy="639966"/>
            </a:xfrm>
            <a:prstGeom prst="rect">
              <a:avLst/>
            </a:prstGeom>
            <a:solidFill>
              <a:srgbClr val="E2E2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i="1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sp>
          <p:nvSpPr>
            <p:cNvPr id="46" name="矩形 94"/>
            <p:cNvSpPr>
              <a:spLocks noChangeArrowheads="1"/>
            </p:cNvSpPr>
            <p:nvPr/>
          </p:nvSpPr>
          <p:spPr bwMode="auto">
            <a:xfrm>
              <a:off x="7225333" y="4534918"/>
              <a:ext cx="431573" cy="630437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i="1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sp>
          <p:nvSpPr>
            <p:cNvPr id="47" name="文字方塊 95"/>
            <p:cNvSpPr txBox="1">
              <a:spLocks noChangeArrowheads="1"/>
            </p:cNvSpPr>
            <p:nvPr/>
          </p:nvSpPr>
          <p:spPr bwMode="auto">
            <a:xfrm>
              <a:off x="7192823" y="4652619"/>
              <a:ext cx="5473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TW" i="1">
                  <a:solidFill>
                    <a:srgbClr val="FFFFFF"/>
                  </a:solidFill>
                  <a:latin typeface="+mj-lt"/>
                </a:rPr>
                <a:t>x</a:t>
              </a:r>
              <a:r>
                <a:rPr lang="en-US" altLang="zh-TW" i="1" baseline="30000">
                  <a:solidFill>
                    <a:srgbClr val="FFFFFF"/>
                  </a:solidFill>
                  <a:latin typeface="+mj-lt"/>
                </a:rPr>
                <a:t>t</a:t>
              </a:r>
              <a:endParaRPr lang="zh-TW" altLang="en-US" i="1" baseline="3000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48" name="文字方塊 96"/>
            <p:cNvSpPr txBox="1">
              <a:spLocks noChangeArrowheads="1"/>
            </p:cNvSpPr>
            <p:nvPr/>
          </p:nvSpPr>
          <p:spPr bwMode="auto">
            <a:xfrm>
              <a:off x="7012720" y="5254895"/>
              <a:ext cx="9075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TW" i="1" dirty="0">
                  <a:solidFill>
                    <a:srgbClr val="000000"/>
                  </a:solidFill>
                  <a:latin typeface="+mj-lt"/>
                </a:rPr>
                <a:t>h</a:t>
              </a:r>
              <a:r>
                <a:rPr lang="en-US" altLang="zh-TW" i="1" baseline="30000" dirty="0">
                  <a:solidFill>
                    <a:srgbClr val="000000"/>
                  </a:solidFill>
                  <a:latin typeface="+mj-lt"/>
                </a:rPr>
                <a:t>t</a:t>
              </a:r>
              <a:r>
                <a:rPr lang="en-US" altLang="zh-TW" baseline="30000" dirty="0">
                  <a:solidFill>
                    <a:srgbClr val="000000"/>
                  </a:solidFill>
                  <a:latin typeface="+mj-lt"/>
                </a:rPr>
                <a:t>-1</a:t>
              </a:r>
              <a:endParaRPr lang="zh-TW" altLang="en-US" baseline="30000" dirty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49" name="矩形 97"/>
          <p:cNvSpPr/>
          <p:nvPr/>
        </p:nvSpPr>
        <p:spPr>
          <a:xfrm>
            <a:off x="8458200" y="5668963"/>
            <a:ext cx="1217986" cy="6782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j-lt"/>
              </a:rPr>
              <a:t>W</a:t>
            </a:r>
            <a:r>
              <a:rPr lang="en-US" altLang="zh-TW" sz="2400" baseline="30000" dirty="0">
                <a:solidFill>
                  <a:srgbClr val="000000"/>
                </a:solidFill>
                <a:latin typeface="+mj-lt"/>
              </a:rPr>
              <a:t>o</a:t>
            </a:r>
            <a:endParaRPr lang="zh-TW" altLang="en-US" sz="2400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" name="TextBox 53"/>
          <p:cNvSpPr txBox="1">
            <a:spLocks noChangeArrowheads="1"/>
          </p:cNvSpPr>
          <p:nvPr/>
        </p:nvSpPr>
        <p:spPr bwMode="auto">
          <a:xfrm>
            <a:off x="7924800" y="2830512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latin typeface="+mj-lt"/>
              </a:rPr>
              <a:t>= σ(          </a:t>
            </a:r>
            <a:r>
              <a:rPr lang="en-US" altLang="en-US" sz="1800" dirty="0">
                <a:solidFill>
                  <a:srgbClr val="000000"/>
                </a:solidFill>
                <a:latin typeface="+mj-lt"/>
              </a:rPr>
              <a:t>      </a:t>
            </a:r>
            <a:r>
              <a:rPr lang="en-US" altLang="en-US" sz="1800" dirty="0">
                <a:latin typeface="+mj-lt"/>
              </a:rPr>
              <a:t>                )</a:t>
            </a:r>
          </a:p>
        </p:txBody>
      </p:sp>
      <p:sp>
        <p:nvSpPr>
          <p:cNvPr id="52" name="TextBox 54"/>
          <p:cNvSpPr txBox="1">
            <a:spLocks noChangeArrowheads="1"/>
          </p:cNvSpPr>
          <p:nvPr/>
        </p:nvSpPr>
        <p:spPr bwMode="auto">
          <a:xfrm>
            <a:off x="7924800" y="5745162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latin typeface="+mj-lt"/>
              </a:rPr>
              <a:t>= σ(                                )</a:t>
            </a:r>
          </a:p>
        </p:txBody>
      </p:sp>
      <p:sp>
        <p:nvSpPr>
          <p:cNvPr id="53" name="TextBox 55"/>
          <p:cNvSpPr txBox="1">
            <a:spLocks noChangeArrowheads="1"/>
          </p:cNvSpPr>
          <p:nvPr/>
        </p:nvSpPr>
        <p:spPr bwMode="auto">
          <a:xfrm>
            <a:off x="7924800" y="4221162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latin typeface="+mj-lt"/>
              </a:rPr>
              <a:t>= σ(                                )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2286001" y="3687762"/>
            <a:ext cx="1165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/>
              <a:t>Controls </a:t>
            </a:r>
          </a:p>
          <a:p>
            <a:pPr eaLnBrk="1" hangingPunct="1"/>
            <a:r>
              <a:rPr lang="en-US" altLang="en-US" sz="1600"/>
              <a:t>forget gate</a:t>
            </a:r>
          </a:p>
        </p:txBody>
      </p:sp>
      <p:cxnSp>
        <p:nvCxnSpPr>
          <p:cNvPr id="55" name="Straight Arrow Connector 54"/>
          <p:cNvCxnSpPr>
            <a:cxnSpLocks noChangeShapeType="1"/>
            <a:stCxn id="54" idx="2"/>
          </p:cNvCxnSpPr>
          <p:nvPr/>
        </p:nvCxnSpPr>
        <p:spPr bwMode="auto">
          <a:xfrm>
            <a:off x="2868614" y="4271962"/>
            <a:ext cx="255587" cy="406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486150" y="3763962"/>
            <a:ext cx="108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/>
              <a:t>Controls </a:t>
            </a:r>
          </a:p>
          <a:p>
            <a:pPr eaLnBrk="1" hangingPunct="1"/>
            <a:r>
              <a:rPr lang="en-US" altLang="en-US" sz="1600"/>
              <a:t>input gate</a:t>
            </a:r>
          </a:p>
        </p:txBody>
      </p:sp>
      <p:cxnSp>
        <p:nvCxnSpPr>
          <p:cNvPr id="57" name="Straight Arrow Connector 56"/>
          <p:cNvCxnSpPr>
            <a:cxnSpLocks noChangeShapeType="1"/>
          </p:cNvCxnSpPr>
          <p:nvPr/>
        </p:nvCxnSpPr>
        <p:spPr bwMode="auto">
          <a:xfrm>
            <a:off x="4191000" y="4373562"/>
            <a:ext cx="0" cy="381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572000" y="3763962"/>
            <a:ext cx="1200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/>
              <a:t>Updating</a:t>
            </a:r>
          </a:p>
          <a:p>
            <a:pPr eaLnBrk="1" hangingPunct="1"/>
            <a:r>
              <a:rPr lang="en-US" altLang="en-US" sz="1600" dirty="0"/>
              <a:t>information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5638800" y="3763963"/>
            <a:ext cx="12586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latin typeface="+mn-lt"/>
              </a:rPr>
              <a:t>Controls</a:t>
            </a:r>
          </a:p>
          <a:p>
            <a:pPr eaLnBrk="1" hangingPunct="1"/>
            <a:r>
              <a:rPr lang="en-US" altLang="en-US" sz="1600" dirty="0">
                <a:latin typeface="+mn-lt"/>
              </a:rPr>
              <a:t>Output gate</a:t>
            </a:r>
          </a:p>
        </p:txBody>
      </p:sp>
      <p:cxnSp>
        <p:nvCxnSpPr>
          <p:cNvPr id="60" name="Straight Arrow Connector 59"/>
          <p:cNvCxnSpPr>
            <a:cxnSpLocks noChangeShapeType="1"/>
          </p:cNvCxnSpPr>
          <p:nvPr/>
        </p:nvCxnSpPr>
        <p:spPr bwMode="auto">
          <a:xfrm flipH="1">
            <a:off x="5172075" y="4297363"/>
            <a:ext cx="0" cy="411163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Arrow Connector 60"/>
          <p:cNvCxnSpPr>
            <a:cxnSpLocks noChangeShapeType="1"/>
          </p:cNvCxnSpPr>
          <p:nvPr/>
        </p:nvCxnSpPr>
        <p:spPr bwMode="auto">
          <a:xfrm>
            <a:off x="6096000" y="4373562"/>
            <a:ext cx="0" cy="381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295901" y="2381072"/>
            <a:ext cx="18654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These 4 matrix</a:t>
            </a:r>
          </a:p>
          <a:p>
            <a:pPr eaLnBrk="1" hangingPunct="1"/>
            <a:r>
              <a:rPr lang="en-US" altLang="en-US" sz="1800" dirty="0"/>
              <a:t>computation can</a:t>
            </a:r>
          </a:p>
          <a:p>
            <a:pPr eaLnBrk="1" hangingPunct="1"/>
            <a:r>
              <a:rPr lang="en-US" altLang="en-US" sz="1800" dirty="0"/>
              <a:t>be done concurrently.</a:t>
            </a:r>
          </a:p>
        </p:txBody>
      </p:sp>
      <p:pic>
        <p:nvPicPr>
          <p:cNvPr id="63" name="Picture 5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8" t="10714" r="3760" b="10714"/>
          <a:stretch/>
        </p:blipFill>
        <p:spPr bwMode="auto">
          <a:xfrm>
            <a:off x="2590800" y="1143000"/>
            <a:ext cx="2362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53"/>
          <p:cNvSpPr txBox="1">
            <a:spLocks noChangeArrowheads="1"/>
          </p:cNvSpPr>
          <p:nvPr/>
        </p:nvSpPr>
        <p:spPr bwMode="auto">
          <a:xfrm>
            <a:off x="7834692" y="1383414"/>
            <a:ext cx="2833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latin typeface="+mj-lt"/>
              </a:rPr>
              <a:t>= </a:t>
            </a:r>
            <a:r>
              <a:rPr lang="en-US" altLang="en-US" sz="1800" dirty="0" err="1">
                <a:latin typeface="+mj-lt"/>
              </a:rPr>
              <a:t>tanh</a:t>
            </a:r>
            <a:r>
              <a:rPr lang="en-US" altLang="en-US" sz="1800" dirty="0">
                <a:latin typeface="+mj-lt"/>
              </a:rPr>
              <a:t>(          </a:t>
            </a:r>
            <a:r>
              <a:rPr lang="en-US" altLang="en-US" sz="1800" dirty="0">
                <a:solidFill>
                  <a:srgbClr val="000000"/>
                </a:solidFill>
                <a:latin typeface="+mj-lt"/>
              </a:rPr>
              <a:t>      </a:t>
            </a:r>
            <a:r>
              <a:rPr lang="en-US" altLang="en-US" sz="1800" dirty="0">
                <a:latin typeface="+mj-lt"/>
              </a:rPr>
              <a:t>                )</a:t>
            </a:r>
          </a:p>
        </p:txBody>
      </p:sp>
      <p:sp>
        <p:nvSpPr>
          <p:cNvPr id="65" name="Left Brace 64"/>
          <p:cNvSpPr/>
          <p:nvPr/>
        </p:nvSpPr>
        <p:spPr bwMode="auto">
          <a:xfrm>
            <a:off x="7081838" y="1184276"/>
            <a:ext cx="274310" cy="5125243"/>
          </a:xfrm>
          <a:prstGeom prst="leftBrace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30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51" grpId="0"/>
      <p:bldP spid="52" grpId="0"/>
      <p:bldP spid="53" grpId="0"/>
      <p:bldP spid="54" grpId="0"/>
      <p:bldP spid="56" grpId="0"/>
      <p:bldP spid="58" grpId="0"/>
      <p:bldP spid="59" grpId="0"/>
      <p:bldP spid="62" grpId="0"/>
      <p:bldP spid="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6AFEF0-A567-C547-B3CF-7D826A11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grpSp>
        <p:nvGrpSpPr>
          <p:cNvPr id="5" name="群組 212">
            <a:extLst>
              <a:ext uri="{FF2B5EF4-FFF2-40B4-BE49-F238E27FC236}">
                <a16:creationId xmlns:a16="http://schemas.microsoft.com/office/drawing/2014/main" id="{255FEE6F-DFDC-AF4C-B27F-346E99D2484D}"/>
              </a:ext>
            </a:extLst>
          </p:cNvPr>
          <p:cNvGrpSpPr>
            <a:grpSpLocks/>
          </p:cNvGrpSpPr>
          <p:nvPr/>
        </p:nvGrpSpPr>
        <p:grpSpPr bwMode="auto">
          <a:xfrm>
            <a:off x="7416800" y="5827713"/>
            <a:ext cx="908050" cy="461962"/>
            <a:chOff x="4765592" y="6396335"/>
            <a:chExt cx="907572" cy="461665"/>
          </a:xfrm>
        </p:grpSpPr>
        <p:sp>
          <p:nvSpPr>
            <p:cNvPr id="6" name="矩形 213">
              <a:extLst>
                <a:ext uri="{FF2B5EF4-FFF2-40B4-BE49-F238E27FC236}">
                  <a16:creationId xmlns:a16="http://schemas.microsoft.com/office/drawing/2014/main" id="{5786BF98-27A4-EF46-87D6-F5840DC3C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712" y="6442342"/>
              <a:ext cx="720346" cy="369650"/>
            </a:xfrm>
            <a:prstGeom prst="rect">
              <a:avLst/>
            </a:prstGeom>
            <a:solidFill>
              <a:srgbClr val="E2E2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文字方塊 214">
              <a:extLst>
                <a:ext uri="{FF2B5EF4-FFF2-40B4-BE49-F238E27FC236}">
                  <a16:creationId xmlns:a16="http://schemas.microsoft.com/office/drawing/2014/main" id="{8BF9E9FD-0A7D-1C41-9B11-C0ECDE400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5592" y="6396335"/>
              <a:ext cx="9075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TW">
                  <a:solidFill>
                    <a:srgbClr val="000000"/>
                  </a:solidFill>
                </a:rPr>
                <a:t>h</a:t>
              </a:r>
              <a:r>
                <a:rPr lang="en-US" altLang="zh-TW" baseline="30000">
                  <a:solidFill>
                    <a:srgbClr val="000000"/>
                  </a:solidFill>
                </a:rPr>
                <a:t>t</a:t>
              </a:r>
              <a:endParaRPr lang="zh-TW" altLang="en-US" baseline="30000">
                <a:solidFill>
                  <a:srgbClr val="000000"/>
                </a:solidFill>
              </a:endParaRPr>
            </a:p>
          </p:txBody>
        </p:sp>
      </p:grpSp>
      <p:sp>
        <p:nvSpPr>
          <p:cNvPr id="8" name="手繪多邊形 110">
            <a:extLst>
              <a:ext uri="{FF2B5EF4-FFF2-40B4-BE49-F238E27FC236}">
                <a16:creationId xmlns:a16="http://schemas.microsoft.com/office/drawing/2014/main" id="{90877AC3-5804-0641-B0C8-BE23867664DD}"/>
              </a:ext>
            </a:extLst>
          </p:cNvPr>
          <p:cNvSpPr/>
          <p:nvPr/>
        </p:nvSpPr>
        <p:spPr>
          <a:xfrm>
            <a:off x="5546725" y="2976564"/>
            <a:ext cx="1906588" cy="3101975"/>
          </a:xfrm>
          <a:custGeom>
            <a:avLst/>
            <a:gdLst>
              <a:gd name="connsiteX0" fmla="*/ 0 w 1320800"/>
              <a:gd name="connsiteY0" fmla="*/ 0 h 3135086"/>
              <a:gd name="connsiteX1" fmla="*/ 362857 w 1320800"/>
              <a:gd name="connsiteY1" fmla="*/ 624114 h 3135086"/>
              <a:gd name="connsiteX2" fmla="*/ 508000 w 1320800"/>
              <a:gd name="connsiteY2" fmla="*/ 2409371 h 3135086"/>
              <a:gd name="connsiteX3" fmla="*/ 1320800 w 1320800"/>
              <a:gd name="connsiteY3" fmla="*/ 3135086 h 31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3135086">
                <a:moveTo>
                  <a:pt x="0" y="0"/>
                </a:moveTo>
                <a:cubicBezTo>
                  <a:pt x="139095" y="111276"/>
                  <a:pt x="278190" y="222552"/>
                  <a:pt x="362857" y="624114"/>
                </a:cubicBezTo>
                <a:cubicBezTo>
                  <a:pt x="447524" y="1025676"/>
                  <a:pt x="348343" y="1990876"/>
                  <a:pt x="508000" y="2409371"/>
                </a:cubicBezTo>
                <a:cubicBezTo>
                  <a:pt x="667657" y="2827866"/>
                  <a:pt x="994228" y="2981476"/>
                  <a:pt x="1320800" y="3135086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9" name="群組 123">
            <a:extLst>
              <a:ext uri="{FF2B5EF4-FFF2-40B4-BE49-F238E27FC236}">
                <a16:creationId xmlns:a16="http://schemas.microsoft.com/office/drawing/2014/main" id="{256F1E49-93F4-C840-9BF9-FDB60F2B3428}"/>
              </a:ext>
            </a:extLst>
          </p:cNvPr>
          <p:cNvGrpSpPr>
            <a:grpSpLocks/>
          </p:cNvGrpSpPr>
          <p:nvPr/>
        </p:nvGrpSpPr>
        <p:grpSpPr bwMode="auto">
          <a:xfrm>
            <a:off x="3968750" y="5832476"/>
            <a:ext cx="908050" cy="460375"/>
            <a:chOff x="4765592" y="6396335"/>
            <a:chExt cx="907572" cy="461665"/>
          </a:xfrm>
        </p:grpSpPr>
        <p:sp>
          <p:nvSpPr>
            <p:cNvPr id="10" name="矩形 125">
              <a:extLst>
                <a:ext uri="{FF2B5EF4-FFF2-40B4-BE49-F238E27FC236}">
                  <a16:creationId xmlns:a16="http://schemas.microsoft.com/office/drawing/2014/main" id="{0E7599DD-0506-E64C-B6EF-47F4BAD2F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712" y="6442502"/>
              <a:ext cx="720346" cy="369332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i="1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sp>
          <p:nvSpPr>
            <p:cNvPr id="11" name="文字方塊 129">
              <a:extLst>
                <a:ext uri="{FF2B5EF4-FFF2-40B4-BE49-F238E27FC236}">
                  <a16:creationId xmlns:a16="http://schemas.microsoft.com/office/drawing/2014/main" id="{FCFEBB50-95F7-844F-AFB9-7D71001BBE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5592" y="6396335"/>
              <a:ext cx="9075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TW" i="1">
                  <a:solidFill>
                    <a:schemeClr val="bg1"/>
                  </a:solidFill>
                  <a:latin typeface="+mj-lt"/>
                </a:rPr>
                <a:t>x</a:t>
              </a:r>
              <a:r>
                <a:rPr lang="en-US" altLang="zh-TW" i="1" baseline="30000">
                  <a:solidFill>
                    <a:schemeClr val="bg1"/>
                  </a:solidFill>
                  <a:latin typeface="+mj-lt"/>
                </a:rPr>
                <a:t>t</a:t>
              </a:r>
              <a:endParaRPr lang="zh-TW" altLang="en-US" i="1" baseline="3000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2" name="矩形 130">
            <a:extLst>
              <a:ext uri="{FF2B5EF4-FFF2-40B4-BE49-F238E27FC236}">
                <a16:creationId xmlns:a16="http://schemas.microsoft.com/office/drawing/2014/main" id="{97815EA6-913C-754E-AFEE-F02DD34EF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714" y="4424363"/>
            <a:ext cx="719137" cy="431800"/>
          </a:xfrm>
          <a:prstGeom prst="rect">
            <a:avLst/>
          </a:prstGeom>
          <a:gradFill rotWithShape="1">
            <a:gsLst>
              <a:gs pos="0">
                <a:srgbClr val="F5F5FC"/>
              </a:gs>
              <a:gs pos="64999">
                <a:srgbClr val="E6E6F6"/>
              </a:gs>
              <a:gs pos="100000">
                <a:srgbClr val="DCDCF3"/>
              </a:gs>
            </a:gsLst>
            <a:lin ang="5400000" scaled="1"/>
          </a:gradFill>
          <a:ln w="9525">
            <a:solidFill>
              <a:srgbClr val="BFBFD2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chemeClr val="dk1"/>
                </a:solidFill>
                <a:latin typeface="+mj-lt"/>
                <a:ea typeface="+mn-ea"/>
              </a:rPr>
              <a:t>z</a:t>
            </a:r>
            <a:endParaRPr lang="zh-TW" altLang="en-US" sz="2400" i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13" name="矩形 131">
            <a:extLst>
              <a:ext uri="{FF2B5EF4-FFF2-40B4-BE49-F238E27FC236}">
                <a16:creationId xmlns:a16="http://schemas.microsoft.com/office/drawing/2014/main" id="{CC23467C-B8F9-974D-8D2D-CD6639725A40}"/>
              </a:ext>
            </a:extLst>
          </p:cNvPr>
          <p:cNvSpPr/>
          <p:nvPr/>
        </p:nvSpPr>
        <p:spPr>
          <a:xfrm>
            <a:off x="3156507" y="4424492"/>
            <a:ext cx="720000" cy="43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 err="1">
                <a:solidFill>
                  <a:srgbClr val="000000"/>
                </a:solidFill>
                <a:latin typeface="+mj-lt"/>
              </a:rPr>
              <a:t>z</a:t>
            </a:r>
            <a:r>
              <a:rPr lang="en-US" altLang="zh-TW" sz="2400" i="1" baseline="30000" dirty="0" err="1">
                <a:solidFill>
                  <a:srgbClr val="000000"/>
                </a:solidFill>
                <a:latin typeface="+mj-lt"/>
              </a:rPr>
              <a:t>i</a:t>
            </a:r>
            <a:endParaRPr lang="zh-TW" altLang="en-US" sz="2400" i="1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矩形 140">
            <a:extLst>
              <a:ext uri="{FF2B5EF4-FFF2-40B4-BE49-F238E27FC236}">
                <a16:creationId xmlns:a16="http://schemas.microsoft.com/office/drawing/2014/main" id="{C9CC0E7E-3DFA-5347-8799-5277C48E0158}"/>
              </a:ext>
            </a:extLst>
          </p:cNvPr>
          <p:cNvSpPr/>
          <p:nvPr/>
        </p:nvSpPr>
        <p:spPr>
          <a:xfrm>
            <a:off x="2272047" y="4424492"/>
            <a:ext cx="720000" cy="43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 err="1">
                <a:solidFill>
                  <a:srgbClr val="000000"/>
                </a:solidFill>
                <a:latin typeface="+mj-lt"/>
              </a:rPr>
              <a:t>z</a:t>
            </a:r>
            <a:r>
              <a:rPr lang="en-US" altLang="zh-TW" sz="2400" i="1" baseline="30000" dirty="0" err="1">
                <a:solidFill>
                  <a:srgbClr val="000000"/>
                </a:solidFill>
                <a:latin typeface="+mj-lt"/>
              </a:rPr>
              <a:t>f</a:t>
            </a:r>
            <a:endParaRPr lang="zh-TW" altLang="en-US" sz="2400" i="1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矩形 142">
            <a:extLst>
              <a:ext uri="{FF2B5EF4-FFF2-40B4-BE49-F238E27FC236}">
                <a16:creationId xmlns:a16="http://schemas.microsoft.com/office/drawing/2014/main" id="{0ADE7153-B90F-8D46-9FD2-D01EB6B45373}"/>
              </a:ext>
            </a:extLst>
          </p:cNvPr>
          <p:cNvSpPr/>
          <p:nvPr/>
        </p:nvSpPr>
        <p:spPr>
          <a:xfrm>
            <a:off x="4933813" y="4429688"/>
            <a:ext cx="720000" cy="43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chemeClr val="tx1"/>
                </a:solidFill>
                <a:latin typeface="+mj-lt"/>
              </a:rPr>
              <a:t>z</a:t>
            </a:r>
            <a:r>
              <a:rPr lang="en-US" altLang="zh-TW" sz="2400" i="1" baseline="30000" dirty="0">
                <a:solidFill>
                  <a:schemeClr val="tx1"/>
                </a:solidFill>
                <a:latin typeface="+mj-lt"/>
              </a:rPr>
              <a:t>o</a:t>
            </a:r>
            <a:endParaRPr lang="zh-TW" altLang="en-US" sz="2400" i="1" baseline="300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6" name="群組 147">
            <a:extLst>
              <a:ext uri="{FF2B5EF4-FFF2-40B4-BE49-F238E27FC236}">
                <a16:creationId xmlns:a16="http://schemas.microsoft.com/office/drawing/2014/main" id="{4BA00577-78BD-9745-9E0B-C21EEED4B18C}"/>
              </a:ext>
            </a:extLst>
          </p:cNvPr>
          <p:cNvGrpSpPr>
            <a:grpSpLocks/>
          </p:cNvGrpSpPr>
          <p:nvPr/>
        </p:nvGrpSpPr>
        <p:grpSpPr bwMode="auto">
          <a:xfrm>
            <a:off x="3709988" y="2724150"/>
            <a:ext cx="438150" cy="438150"/>
            <a:chOff x="6656524" y="2699227"/>
            <a:chExt cx="438150" cy="438150"/>
          </a:xfrm>
        </p:grpSpPr>
        <p:sp>
          <p:nvSpPr>
            <p:cNvPr id="17" name="橢圓 149">
              <a:extLst>
                <a:ext uri="{FF2B5EF4-FFF2-40B4-BE49-F238E27FC236}">
                  <a16:creationId xmlns:a16="http://schemas.microsoft.com/office/drawing/2014/main" id="{C1664644-0307-AE47-A1D6-892A46E52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6524" y="2699227"/>
              <a:ext cx="438150" cy="438150"/>
            </a:xfrm>
            <a:prstGeom prst="ellipse">
              <a:avLst/>
            </a:prstGeom>
            <a:gradFill rotWithShape="1">
              <a:gsLst>
                <a:gs pos="0">
                  <a:srgbClr val="F7F6FF"/>
                </a:gs>
                <a:gs pos="64999">
                  <a:srgbClr val="ECEBFF"/>
                </a:gs>
                <a:gs pos="100000">
                  <a:srgbClr val="E5E3FF"/>
                </a:gs>
              </a:gsLst>
              <a:lin ang="5400000" scaled="1"/>
            </a:gradFill>
            <a:ln w="9525">
              <a:solidFill>
                <a:srgbClr val="D4D3E7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dirty="0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文字方塊 150">
              <a:extLst>
                <a:ext uri="{FF2B5EF4-FFF2-40B4-BE49-F238E27FC236}">
                  <a16:creationId xmlns:a16="http://schemas.microsoft.com/office/drawing/2014/main" id="{572AFE88-964F-B94B-86C4-AE1A962446B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749816" y="2808362"/>
              <a:ext cx="283732" cy="276999"/>
            </a:xfrm>
            <a:prstGeom prst="rect">
              <a:avLst/>
            </a:prstGeom>
            <a:blipFill rotWithShape="1">
              <a:blip r:embed="rId2"/>
              <a:stretch>
                <a:fillRect l="-10638" t="-8511" b="-4255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charset="0"/>
                  <a:ea typeface="ＭＳ Ｐゴシック" charset="0"/>
                  <a:cs typeface="ＭＳ Ｐゴシック" charset="0"/>
                </a:rPr>
                <a:t> </a:t>
              </a:r>
            </a:p>
          </p:txBody>
        </p:sp>
      </p:grpSp>
      <p:sp>
        <p:nvSpPr>
          <p:cNvPr id="19" name="矩形 167">
            <a:extLst>
              <a:ext uri="{FF2B5EF4-FFF2-40B4-BE49-F238E27FC236}">
                <a16:creationId xmlns:a16="http://schemas.microsoft.com/office/drawing/2014/main" id="{154CBE42-E035-F24E-82D2-B341185613B3}"/>
              </a:ext>
            </a:extLst>
          </p:cNvPr>
          <p:cNvSpPr/>
          <p:nvPr/>
        </p:nvSpPr>
        <p:spPr>
          <a:xfrm>
            <a:off x="4931878" y="1409486"/>
            <a:ext cx="72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文字方塊 168">
            <a:extLst>
              <a:ext uri="{FF2B5EF4-FFF2-40B4-BE49-F238E27FC236}">
                <a16:creationId xmlns:a16="http://schemas.microsoft.com/office/drawing/2014/main" id="{3477D2D1-BEF0-0543-8DF4-CFCF1ECA9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1395413"/>
            <a:ext cx="908050" cy="46196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 i="1">
                <a:latin typeface="+mj-lt"/>
              </a:rPr>
              <a:t>y</a:t>
            </a:r>
            <a:r>
              <a:rPr lang="en-US" altLang="zh-TW" i="1" baseline="30000">
                <a:latin typeface="+mj-lt"/>
              </a:rPr>
              <a:t>t</a:t>
            </a:r>
            <a:endParaRPr lang="zh-TW" altLang="en-US" i="1" baseline="30000">
              <a:latin typeface="+mj-lt"/>
            </a:endParaRPr>
          </a:p>
        </p:txBody>
      </p:sp>
      <p:cxnSp>
        <p:nvCxnSpPr>
          <p:cNvPr id="21" name="直線單箭頭接點 169">
            <a:extLst>
              <a:ext uri="{FF2B5EF4-FFF2-40B4-BE49-F238E27FC236}">
                <a16:creationId xmlns:a16="http://schemas.microsoft.com/office/drawing/2014/main" id="{451FA006-BE44-8843-9A3D-B30AF3148B2F}"/>
              </a:ext>
            </a:extLst>
          </p:cNvPr>
          <p:cNvCxnSpPr>
            <a:cxnSpLocks/>
          </p:cNvCxnSpPr>
          <p:nvPr/>
        </p:nvCxnSpPr>
        <p:spPr>
          <a:xfrm flipH="1" flipV="1">
            <a:off x="2632075" y="3217863"/>
            <a:ext cx="0" cy="12303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1">
            <a:extLst>
              <a:ext uri="{FF2B5EF4-FFF2-40B4-BE49-F238E27FC236}">
                <a16:creationId xmlns:a16="http://schemas.microsoft.com/office/drawing/2014/main" id="{E01FA7BA-1868-4249-8BF6-8D7DB8B528A4}"/>
              </a:ext>
            </a:extLst>
          </p:cNvPr>
          <p:cNvCxnSpPr>
            <a:cxnSpLocks/>
          </p:cNvCxnSpPr>
          <p:nvPr/>
        </p:nvCxnSpPr>
        <p:spPr>
          <a:xfrm>
            <a:off x="2838451" y="2981325"/>
            <a:ext cx="88741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15">
            <a:extLst>
              <a:ext uri="{FF2B5EF4-FFF2-40B4-BE49-F238E27FC236}">
                <a16:creationId xmlns:a16="http://schemas.microsoft.com/office/drawing/2014/main" id="{9AA6EE77-828D-4240-8580-69B1C19B0A41}"/>
              </a:ext>
            </a:extLst>
          </p:cNvPr>
          <p:cNvCxnSpPr>
            <a:cxnSpLocks/>
          </p:cNvCxnSpPr>
          <p:nvPr/>
        </p:nvCxnSpPr>
        <p:spPr>
          <a:xfrm flipH="1" flipV="1">
            <a:off x="4095750" y="3944938"/>
            <a:ext cx="338138" cy="4953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16">
            <a:extLst>
              <a:ext uri="{FF2B5EF4-FFF2-40B4-BE49-F238E27FC236}">
                <a16:creationId xmlns:a16="http://schemas.microsoft.com/office/drawing/2014/main" id="{64CE1997-9608-CD46-80CC-D33BDCA5DC9D}"/>
              </a:ext>
            </a:extLst>
          </p:cNvPr>
          <p:cNvCxnSpPr>
            <a:cxnSpLocks/>
          </p:cNvCxnSpPr>
          <p:nvPr/>
        </p:nvCxnSpPr>
        <p:spPr>
          <a:xfrm flipV="1">
            <a:off x="3516314" y="3944939"/>
            <a:ext cx="269875" cy="4794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17">
            <a:extLst>
              <a:ext uri="{FF2B5EF4-FFF2-40B4-BE49-F238E27FC236}">
                <a16:creationId xmlns:a16="http://schemas.microsoft.com/office/drawing/2014/main" id="{8258F12C-1852-B04C-B075-84C10008C54D}"/>
              </a:ext>
            </a:extLst>
          </p:cNvPr>
          <p:cNvCxnSpPr>
            <a:cxnSpLocks/>
          </p:cNvCxnSpPr>
          <p:nvPr/>
        </p:nvCxnSpPr>
        <p:spPr>
          <a:xfrm flipV="1">
            <a:off x="3937000" y="3170239"/>
            <a:ext cx="0" cy="3968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向下箭號 161">
            <a:extLst>
              <a:ext uri="{FF2B5EF4-FFF2-40B4-BE49-F238E27FC236}">
                <a16:creationId xmlns:a16="http://schemas.microsoft.com/office/drawing/2014/main" id="{3B0B392C-62F6-5340-8D57-687453E493C7}"/>
              </a:ext>
            </a:extLst>
          </p:cNvPr>
          <p:cNvSpPr/>
          <p:nvPr/>
        </p:nvSpPr>
        <p:spPr>
          <a:xfrm flipV="1">
            <a:off x="5085017" y="1935577"/>
            <a:ext cx="438150" cy="74839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7" name="向下箭號 162">
            <a:extLst>
              <a:ext uri="{FF2B5EF4-FFF2-40B4-BE49-F238E27FC236}">
                <a16:creationId xmlns:a16="http://schemas.microsoft.com/office/drawing/2014/main" id="{11FB72D3-9826-564C-AE5B-ECA71C695081}"/>
              </a:ext>
            </a:extLst>
          </p:cNvPr>
          <p:cNvSpPr/>
          <p:nvPr/>
        </p:nvSpPr>
        <p:spPr>
          <a:xfrm rot="2620627" flipV="1">
            <a:off x="4828110" y="4885732"/>
            <a:ext cx="438150" cy="98550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" name="向下箭號 163">
            <a:extLst>
              <a:ext uri="{FF2B5EF4-FFF2-40B4-BE49-F238E27FC236}">
                <a16:creationId xmlns:a16="http://schemas.microsoft.com/office/drawing/2014/main" id="{09960289-A6EC-2D4A-AF9A-837798B00D88}"/>
              </a:ext>
            </a:extLst>
          </p:cNvPr>
          <p:cNvSpPr/>
          <p:nvPr/>
        </p:nvSpPr>
        <p:spPr>
          <a:xfrm rot="20057551" flipV="1">
            <a:off x="3414566" y="4880211"/>
            <a:ext cx="438150" cy="90908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" name="向下箭號 165">
            <a:extLst>
              <a:ext uri="{FF2B5EF4-FFF2-40B4-BE49-F238E27FC236}">
                <a16:creationId xmlns:a16="http://schemas.microsoft.com/office/drawing/2014/main" id="{7039EB96-FE66-0840-9937-949C02D8220C}"/>
              </a:ext>
            </a:extLst>
          </p:cNvPr>
          <p:cNvSpPr/>
          <p:nvPr/>
        </p:nvSpPr>
        <p:spPr>
          <a:xfrm rot="1353372" flipV="1">
            <a:off x="4126410" y="4925906"/>
            <a:ext cx="438150" cy="861179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0" name="向下箭號 166">
            <a:extLst>
              <a:ext uri="{FF2B5EF4-FFF2-40B4-BE49-F238E27FC236}">
                <a16:creationId xmlns:a16="http://schemas.microsoft.com/office/drawing/2014/main" id="{4BBD4BD2-975A-9E4C-BC61-BC0460A0C9B9}"/>
              </a:ext>
            </a:extLst>
          </p:cNvPr>
          <p:cNvSpPr/>
          <p:nvPr/>
        </p:nvSpPr>
        <p:spPr>
          <a:xfrm rot="18851723" flipV="1">
            <a:off x="2668104" y="4854597"/>
            <a:ext cx="438150" cy="103046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31" name="群組 227">
            <a:extLst>
              <a:ext uri="{FF2B5EF4-FFF2-40B4-BE49-F238E27FC236}">
                <a16:creationId xmlns:a16="http://schemas.microsoft.com/office/drawing/2014/main" id="{44A9B676-E4F6-C941-A804-8634C8DD23F6}"/>
              </a:ext>
            </a:extLst>
          </p:cNvPr>
          <p:cNvGrpSpPr>
            <a:grpSpLocks/>
          </p:cNvGrpSpPr>
          <p:nvPr/>
        </p:nvGrpSpPr>
        <p:grpSpPr bwMode="auto">
          <a:xfrm>
            <a:off x="3173413" y="5835651"/>
            <a:ext cx="908050" cy="461963"/>
            <a:chOff x="4765592" y="6396335"/>
            <a:chExt cx="907572" cy="461665"/>
          </a:xfrm>
        </p:grpSpPr>
        <p:sp>
          <p:nvSpPr>
            <p:cNvPr id="32" name="矩形 228">
              <a:extLst>
                <a:ext uri="{FF2B5EF4-FFF2-40B4-BE49-F238E27FC236}">
                  <a16:creationId xmlns:a16="http://schemas.microsoft.com/office/drawing/2014/main" id="{79330AAE-CDAE-3B42-B275-94CA771BF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712" y="6442343"/>
              <a:ext cx="720346" cy="369648"/>
            </a:xfrm>
            <a:prstGeom prst="rect">
              <a:avLst/>
            </a:prstGeom>
            <a:solidFill>
              <a:srgbClr val="E2E2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i="1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sp>
          <p:nvSpPr>
            <p:cNvPr id="33" name="文字方塊 229">
              <a:extLst>
                <a:ext uri="{FF2B5EF4-FFF2-40B4-BE49-F238E27FC236}">
                  <a16:creationId xmlns:a16="http://schemas.microsoft.com/office/drawing/2014/main" id="{3AF1C5F4-AE8F-3540-9CFC-822F81CDC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5592" y="6396335"/>
              <a:ext cx="9075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TW" i="1">
                  <a:solidFill>
                    <a:srgbClr val="000000"/>
                  </a:solidFill>
                  <a:latin typeface="+mj-lt"/>
                </a:rPr>
                <a:t>h</a:t>
              </a:r>
              <a:r>
                <a:rPr lang="en-US" altLang="zh-TW" i="1" baseline="30000">
                  <a:solidFill>
                    <a:srgbClr val="000000"/>
                  </a:solidFill>
                  <a:latin typeface="+mj-lt"/>
                </a:rPr>
                <a:t>t-1</a:t>
              </a:r>
              <a:endParaRPr lang="zh-TW" altLang="en-US" i="1" baseline="3000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4" name="群組 230">
            <a:extLst>
              <a:ext uri="{FF2B5EF4-FFF2-40B4-BE49-F238E27FC236}">
                <a16:creationId xmlns:a16="http://schemas.microsoft.com/office/drawing/2014/main" id="{2758599C-E9AA-6146-B737-6C8EE4D9C6F2}"/>
              </a:ext>
            </a:extLst>
          </p:cNvPr>
          <p:cNvGrpSpPr>
            <a:grpSpLocks/>
          </p:cNvGrpSpPr>
          <p:nvPr/>
        </p:nvGrpSpPr>
        <p:grpSpPr bwMode="auto">
          <a:xfrm>
            <a:off x="1358900" y="2117726"/>
            <a:ext cx="908050" cy="461963"/>
            <a:chOff x="4775004" y="6396335"/>
            <a:chExt cx="907572" cy="461368"/>
          </a:xfrm>
        </p:grpSpPr>
        <p:sp>
          <p:nvSpPr>
            <p:cNvPr id="35" name="矩形 231">
              <a:extLst>
                <a:ext uri="{FF2B5EF4-FFF2-40B4-BE49-F238E27FC236}">
                  <a16:creationId xmlns:a16="http://schemas.microsoft.com/office/drawing/2014/main" id="{D5D9F6D5-E6AD-7347-AD87-685990DDF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604" y="6442314"/>
              <a:ext cx="720346" cy="369411"/>
            </a:xfrm>
            <a:prstGeom prst="rect">
              <a:avLst/>
            </a:prstGeom>
            <a:gradFill rotWithShape="1">
              <a:gsLst>
                <a:gs pos="0">
                  <a:srgbClr val="F7F6FF"/>
                </a:gs>
                <a:gs pos="64999">
                  <a:srgbClr val="ECEBFF"/>
                </a:gs>
                <a:gs pos="100000">
                  <a:srgbClr val="E5E3FF"/>
                </a:gs>
              </a:gsLst>
              <a:lin ang="5400000" scaled="1"/>
            </a:gradFill>
            <a:ln w="9525">
              <a:solidFill>
                <a:srgbClr val="D4D3E7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i="1">
                <a:solidFill>
                  <a:schemeClr val="dk1"/>
                </a:solidFill>
                <a:latin typeface="+mj-lt"/>
                <a:ea typeface="+mn-ea"/>
              </a:endParaRPr>
            </a:p>
          </p:txBody>
        </p:sp>
        <p:sp>
          <p:nvSpPr>
            <p:cNvPr id="36" name="文字方塊 232">
              <a:extLst>
                <a:ext uri="{FF2B5EF4-FFF2-40B4-BE49-F238E27FC236}">
                  <a16:creationId xmlns:a16="http://schemas.microsoft.com/office/drawing/2014/main" id="{61ABB887-677B-2946-BC8C-3A759A084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5004" y="6396335"/>
              <a:ext cx="907572" cy="46136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400" i="1" dirty="0">
                  <a:latin typeface="+mj-lt"/>
                  <a:ea typeface="+mn-ea"/>
                </a:rPr>
                <a:t>c</a:t>
              </a:r>
              <a:r>
                <a:rPr lang="en-US" altLang="zh-TW" sz="2400" i="1" baseline="30000" dirty="0">
                  <a:latin typeface="+mj-lt"/>
                  <a:ea typeface="+mn-ea"/>
                </a:rPr>
                <a:t>t-1</a:t>
              </a:r>
              <a:endParaRPr lang="zh-TW" altLang="en-US" sz="2400" i="1" baseline="30000" dirty="0">
                <a:latin typeface="+mj-lt"/>
                <a:ea typeface="+mn-ea"/>
              </a:endParaRPr>
            </a:p>
          </p:txBody>
        </p:sp>
      </p:grpSp>
      <p:grpSp>
        <p:nvGrpSpPr>
          <p:cNvPr id="37" name="群組 233">
            <a:extLst>
              <a:ext uri="{FF2B5EF4-FFF2-40B4-BE49-F238E27FC236}">
                <a16:creationId xmlns:a16="http://schemas.microsoft.com/office/drawing/2014/main" id="{B8994D9F-0918-B745-82B6-0B27EE3F0A3C}"/>
              </a:ext>
            </a:extLst>
          </p:cNvPr>
          <p:cNvGrpSpPr>
            <a:grpSpLocks/>
          </p:cNvGrpSpPr>
          <p:nvPr/>
        </p:nvGrpSpPr>
        <p:grpSpPr bwMode="auto">
          <a:xfrm>
            <a:off x="5648326" y="2108201"/>
            <a:ext cx="906463" cy="461963"/>
            <a:chOff x="4775004" y="6396335"/>
            <a:chExt cx="907572" cy="461368"/>
          </a:xfrm>
        </p:grpSpPr>
        <p:sp>
          <p:nvSpPr>
            <p:cNvPr id="38" name="矩形 234">
              <a:extLst>
                <a:ext uri="{FF2B5EF4-FFF2-40B4-BE49-F238E27FC236}">
                  <a16:creationId xmlns:a16="http://schemas.microsoft.com/office/drawing/2014/main" id="{A37075F2-9B28-A441-B312-0F7447891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687" y="6442314"/>
              <a:ext cx="720018" cy="369411"/>
            </a:xfrm>
            <a:prstGeom prst="rect">
              <a:avLst/>
            </a:prstGeom>
            <a:gradFill rotWithShape="1">
              <a:gsLst>
                <a:gs pos="0">
                  <a:srgbClr val="F7F6FF"/>
                </a:gs>
                <a:gs pos="64999">
                  <a:srgbClr val="ECEBFF"/>
                </a:gs>
                <a:gs pos="100000">
                  <a:srgbClr val="E5E3FF"/>
                </a:gs>
              </a:gsLst>
              <a:lin ang="5400000" scaled="1"/>
            </a:gradFill>
            <a:ln w="9525">
              <a:solidFill>
                <a:srgbClr val="D4D3E7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i="1">
                <a:solidFill>
                  <a:schemeClr val="dk1"/>
                </a:solidFill>
                <a:latin typeface="+mj-lt"/>
                <a:ea typeface="+mn-ea"/>
              </a:endParaRPr>
            </a:p>
          </p:txBody>
        </p:sp>
        <p:sp>
          <p:nvSpPr>
            <p:cNvPr id="39" name="文字方塊 235">
              <a:extLst>
                <a:ext uri="{FF2B5EF4-FFF2-40B4-BE49-F238E27FC236}">
                  <a16:creationId xmlns:a16="http://schemas.microsoft.com/office/drawing/2014/main" id="{BB3B62A5-17FD-C747-A7F3-83F4F32D1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5004" y="6396335"/>
              <a:ext cx="907572" cy="46136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400" i="1" dirty="0" err="1">
                  <a:latin typeface="+mj-lt"/>
                  <a:ea typeface="+mn-ea"/>
                </a:rPr>
                <a:t>c</a:t>
              </a:r>
              <a:r>
                <a:rPr lang="en-US" altLang="zh-TW" sz="2400" i="1" baseline="30000" dirty="0" err="1">
                  <a:latin typeface="+mj-lt"/>
                  <a:ea typeface="+mn-ea"/>
                </a:rPr>
                <a:t>t</a:t>
              </a:r>
              <a:endParaRPr lang="zh-TW" altLang="en-US" sz="2400" i="1" baseline="30000" dirty="0">
                <a:latin typeface="+mj-lt"/>
                <a:ea typeface="+mn-ea"/>
              </a:endParaRPr>
            </a:p>
          </p:txBody>
        </p:sp>
      </p:grpSp>
      <p:sp>
        <p:nvSpPr>
          <p:cNvPr id="40" name="手繪多邊形 2">
            <a:extLst>
              <a:ext uri="{FF2B5EF4-FFF2-40B4-BE49-F238E27FC236}">
                <a16:creationId xmlns:a16="http://schemas.microsoft.com/office/drawing/2014/main" id="{BCC461B0-EBD0-C648-A1A2-80B5EFEA0291}"/>
              </a:ext>
            </a:extLst>
          </p:cNvPr>
          <p:cNvSpPr/>
          <p:nvPr/>
        </p:nvSpPr>
        <p:spPr>
          <a:xfrm>
            <a:off x="4049713" y="2335213"/>
            <a:ext cx="1625600" cy="379412"/>
          </a:xfrm>
          <a:custGeom>
            <a:avLst/>
            <a:gdLst>
              <a:gd name="connsiteX0" fmla="*/ 0 w 1625600"/>
              <a:gd name="connsiteY0" fmla="*/ 378228 h 378228"/>
              <a:gd name="connsiteX1" fmla="*/ 508000 w 1625600"/>
              <a:gd name="connsiteY1" fmla="*/ 73428 h 378228"/>
              <a:gd name="connsiteX2" fmla="*/ 1625600 w 1625600"/>
              <a:gd name="connsiteY2" fmla="*/ 857 h 37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378228">
                <a:moveTo>
                  <a:pt x="0" y="378228"/>
                </a:moveTo>
                <a:cubicBezTo>
                  <a:pt x="118533" y="257275"/>
                  <a:pt x="237067" y="136323"/>
                  <a:pt x="508000" y="73428"/>
                </a:cubicBezTo>
                <a:cubicBezTo>
                  <a:pt x="778933" y="10533"/>
                  <a:pt x="1395791" y="-3981"/>
                  <a:pt x="1625600" y="85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1" name="手繪多邊形 4">
            <a:extLst>
              <a:ext uri="{FF2B5EF4-FFF2-40B4-BE49-F238E27FC236}">
                <a16:creationId xmlns:a16="http://schemas.microsoft.com/office/drawing/2014/main" id="{B1C9DFF7-7145-7446-A49A-B407F71DDC7D}"/>
              </a:ext>
            </a:extLst>
          </p:cNvPr>
          <p:cNvSpPr/>
          <p:nvPr/>
        </p:nvSpPr>
        <p:spPr>
          <a:xfrm>
            <a:off x="2147889" y="2365376"/>
            <a:ext cx="434975" cy="377825"/>
          </a:xfrm>
          <a:custGeom>
            <a:avLst/>
            <a:gdLst>
              <a:gd name="connsiteX0" fmla="*/ 0 w 435428"/>
              <a:gd name="connsiteY0" fmla="*/ 931 h 378302"/>
              <a:gd name="connsiteX1" fmla="*/ 290286 w 435428"/>
              <a:gd name="connsiteY1" fmla="*/ 58988 h 378302"/>
              <a:gd name="connsiteX2" fmla="*/ 435428 w 435428"/>
              <a:gd name="connsiteY2" fmla="*/ 378302 h 3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428" h="378302">
                <a:moveTo>
                  <a:pt x="0" y="931"/>
                </a:moveTo>
                <a:cubicBezTo>
                  <a:pt x="108857" y="-1488"/>
                  <a:pt x="217715" y="-3907"/>
                  <a:pt x="290286" y="58988"/>
                </a:cubicBezTo>
                <a:cubicBezTo>
                  <a:pt x="362857" y="121883"/>
                  <a:pt x="399142" y="250092"/>
                  <a:pt x="435428" y="37830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42" name="直線單箭頭接點 239">
            <a:extLst>
              <a:ext uri="{FF2B5EF4-FFF2-40B4-BE49-F238E27FC236}">
                <a16:creationId xmlns:a16="http://schemas.microsoft.com/office/drawing/2014/main" id="{1BABFB07-1582-2549-8438-DC59D6A40D24}"/>
              </a:ext>
            </a:extLst>
          </p:cNvPr>
          <p:cNvCxnSpPr>
            <a:cxnSpLocks/>
          </p:cNvCxnSpPr>
          <p:nvPr/>
        </p:nvCxnSpPr>
        <p:spPr>
          <a:xfrm>
            <a:off x="4183063" y="2981325"/>
            <a:ext cx="88741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240">
            <a:extLst>
              <a:ext uri="{FF2B5EF4-FFF2-40B4-BE49-F238E27FC236}">
                <a16:creationId xmlns:a16="http://schemas.microsoft.com/office/drawing/2014/main" id="{97E1F6A0-3B0B-DF44-BCBE-6609E9CAB469}"/>
              </a:ext>
            </a:extLst>
          </p:cNvPr>
          <p:cNvCxnSpPr>
            <a:cxnSpLocks/>
          </p:cNvCxnSpPr>
          <p:nvPr/>
        </p:nvCxnSpPr>
        <p:spPr>
          <a:xfrm flipH="1" flipV="1">
            <a:off x="5303838" y="3184526"/>
            <a:ext cx="0" cy="12303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3">
            <a:extLst>
              <a:ext uri="{FF2B5EF4-FFF2-40B4-BE49-F238E27FC236}">
                <a16:creationId xmlns:a16="http://schemas.microsoft.com/office/drawing/2014/main" id="{1FC64553-303C-D14A-B627-9636661ED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025" y="2909888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/>
              <a:t>tanh</a:t>
            </a:r>
            <a:endParaRPr lang="zh-TW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2DD9EA-2E89-7A43-BA44-E06B65769A59}"/>
              </a:ext>
            </a:extLst>
          </p:cNvPr>
          <p:cNvSpPr txBox="1"/>
          <p:nvPr/>
        </p:nvSpPr>
        <p:spPr>
          <a:xfrm>
            <a:off x="7239001" y="2514600"/>
            <a:ext cx="201529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 err="1">
                <a:latin typeface="+mj-lt"/>
                <a:ea typeface="ＭＳ Ｐゴシック" charset="0"/>
                <a:cs typeface="ＭＳ Ｐゴシック" charset="0"/>
              </a:rPr>
              <a:t>c</a:t>
            </a:r>
            <a:r>
              <a:rPr lang="en-US" i="1" baseline="30000" dirty="0" err="1">
                <a:latin typeface="+mj-lt"/>
                <a:ea typeface="ＭＳ Ｐゴシック" charset="0"/>
                <a:cs typeface="ＭＳ Ｐゴシック" charset="0"/>
              </a:rPr>
              <a:t>t</a:t>
            </a:r>
            <a:r>
              <a:rPr lang="en-US" i="1" dirty="0">
                <a:latin typeface="+mj-lt"/>
                <a:ea typeface="ＭＳ Ｐゴシック" charset="0"/>
                <a:cs typeface="ＭＳ Ｐゴシック" charset="0"/>
              </a:rPr>
              <a:t> = </a:t>
            </a:r>
            <a:r>
              <a:rPr lang="en-US" i="1" dirty="0" err="1">
                <a:latin typeface="+mj-lt"/>
                <a:ea typeface="ＭＳ Ｐゴシック" charset="0"/>
                <a:cs typeface="ＭＳ Ｐゴシック" charset="0"/>
              </a:rPr>
              <a:t>z</a:t>
            </a:r>
            <a:r>
              <a:rPr lang="en-US" i="1" baseline="30000" dirty="0" err="1">
                <a:latin typeface="+mj-lt"/>
                <a:ea typeface="ＭＳ Ｐゴシック" charset="0"/>
                <a:cs typeface="ＭＳ Ｐゴシック" charset="0"/>
              </a:rPr>
              <a:t>f</a:t>
            </a:r>
            <a:r>
              <a:rPr lang="en-US" i="1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 </a:t>
            </a:r>
            <a:r>
              <a:rPr lang="en-US" i="1" dirty="0">
                <a:latin typeface="+mj-lt"/>
                <a:ea typeface="ＭＳ Ｐゴシック" charset="0"/>
                <a:cs typeface="ＭＳ Ｐゴシック" charset="0"/>
                <a:sym typeface="Wingdings"/>
              </a:rPr>
              <a:t>c</a:t>
            </a:r>
            <a:r>
              <a:rPr lang="en-US" i="1" baseline="30000" dirty="0">
                <a:latin typeface="+mj-lt"/>
                <a:ea typeface="ＭＳ Ｐゴシック" charset="0"/>
                <a:cs typeface="ＭＳ Ｐゴシック" charset="0"/>
                <a:sym typeface="Wingdings"/>
              </a:rPr>
              <a:t>t-1 </a:t>
            </a:r>
            <a:r>
              <a:rPr lang="en-US" i="1" dirty="0">
                <a:latin typeface="+mj-lt"/>
                <a:ea typeface="ＭＳ Ｐゴシック" charset="0"/>
                <a:cs typeface="ＭＳ Ｐゴシック" charset="0"/>
                <a:sym typeface="Wingdings"/>
              </a:rPr>
              <a:t>+ </a:t>
            </a:r>
            <a:r>
              <a:rPr lang="en-US" i="1" dirty="0" err="1">
                <a:latin typeface="+mj-lt"/>
                <a:ea typeface="ＭＳ Ｐゴシック" charset="0"/>
                <a:cs typeface="ＭＳ Ｐゴシック" charset="0"/>
                <a:sym typeface="Wingdings"/>
              </a:rPr>
              <a:t>z</a:t>
            </a:r>
            <a:r>
              <a:rPr lang="en-US" i="1" baseline="30000" dirty="0" err="1">
                <a:latin typeface="+mj-lt"/>
                <a:ea typeface="ＭＳ Ｐゴシック" charset="0"/>
                <a:cs typeface="ＭＳ Ｐゴシック" charset="0"/>
                <a:sym typeface="Wingdings"/>
              </a:rPr>
              <a:t>i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dirty="0" err="1">
                <a:latin typeface="+mj-lt"/>
                <a:ea typeface="Wingdings"/>
                <a:cs typeface="Wingdings"/>
                <a:sym typeface="Wingdings"/>
              </a:rPr>
              <a:t>z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TextBox 55">
            <a:extLst>
              <a:ext uri="{FF2B5EF4-FFF2-40B4-BE49-F238E27FC236}">
                <a16:creationId xmlns:a16="http://schemas.microsoft.com/office/drawing/2014/main" id="{FD4A396A-6BA3-F745-8594-80AA7224F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048000"/>
            <a:ext cx="17988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i="1" dirty="0" err="1">
                <a:latin typeface="+mj-lt"/>
              </a:rPr>
              <a:t>h</a:t>
            </a:r>
            <a:r>
              <a:rPr lang="en-US" altLang="en-US" sz="1800" i="1" baseline="30000" dirty="0" err="1">
                <a:latin typeface="+mj-lt"/>
              </a:rPr>
              <a:t>t</a:t>
            </a:r>
            <a:r>
              <a:rPr lang="en-US" altLang="en-US" sz="1800" i="1" dirty="0">
                <a:latin typeface="+mj-lt"/>
              </a:rPr>
              <a:t> = z</a:t>
            </a:r>
            <a:r>
              <a:rPr lang="en-US" altLang="en-US" sz="1800" i="1" baseline="30000" dirty="0">
                <a:latin typeface="+mj-lt"/>
              </a:rPr>
              <a:t>o</a:t>
            </a:r>
            <a:r>
              <a:rPr lang="en-US" altLang="en-US" sz="1800" i="1" dirty="0">
                <a:latin typeface="+mj-lt"/>
              </a:rPr>
              <a:t> </a:t>
            </a:r>
            <a:r>
              <a:rPr lang="en-US" altLang="en-US" sz="1800" dirty="0">
                <a:latin typeface="Wingdings" panose="05000000000000000000" pitchFamily="2" charset="2"/>
                <a:sym typeface="Wingdings" panose="05000000000000000000" pitchFamily="2" charset="2"/>
              </a:rPr>
              <a:t></a:t>
            </a:r>
            <a:r>
              <a:rPr lang="en-US" altLang="en-US" sz="1800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latin typeface="+mj-lt"/>
                <a:sym typeface="Wingdings" panose="05000000000000000000" pitchFamily="2" charset="2"/>
              </a:rPr>
              <a:t>tanh</a:t>
            </a:r>
            <a:r>
              <a:rPr lang="en-US" altLang="en-US" sz="1800" dirty="0">
                <a:latin typeface="+mj-lt"/>
                <a:sym typeface="Wingdings" panose="05000000000000000000" pitchFamily="2" charset="2"/>
              </a:rPr>
              <a:t>(</a:t>
            </a:r>
            <a:r>
              <a:rPr lang="en-US" altLang="en-US" sz="1800" i="1" dirty="0" err="1">
                <a:latin typeface="+mj-lt"/>
                <a:sym typeface="Wingdings" panose="05000000000000000000" pitchFamily="2" charset="2"/>
              </a:rPr>
              <a:t>c</a:t>
            </a:r>
            <a:r>
              <a:rPr lang="en-US" altLang="en-US" sz="1800" i="1" baseline="30000" dirty="0" err="1">
                <a:latin typeface="+mj-lt"/>
                <a:sym typeface="Wingdings" panose="05000000000000000000" pitchFamily="2" charset="2"/>
              </a:rPr>
              <a:t>t</a:t>
            </a:r>
            <a:r>
              <a:rPr lang="en-US" altLang="en-US" sz="1800" dirty="0">
                <a:latin typeface="+mj-lt"/>
                <a:sym typeface="Wingdings" panose="05000000000000000000" pitchFamily="2" charset="2"/>
              </a:rPr>
              <a:t>)</a:t>
            </a:r>
            <a:endParaRPr lang="en-US" altLang="en-US" sz="1800" dirty="0">
              <a:latin typeface="+mj-lt"/>
            </a:endParaRPr>
          </a:p>
        </p:txBody>
      </p:sp>
      <p:sp>
        <p:nvSpPr>
          <p:cNvPr id="47" name="TextBox 57">
            <a:extLst>
              <a:ext uri="{FF2B5EF4-FFF2-40B4-BE49-F238E27FC236}">
                <a16:creationId xmlns:a16="http://schemas.microsoft.com/office/drawing/2014/main" id="{DAFE9C9E-20FC-4846-9FB6-62989B770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581400"/>
            <a:ext cx="1445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 err="1">
                <a:latin typeface="+mj-lt"/>
              </a:rPr>
              <a:t>y</a:t>
            </a:r>
            <a:r>
              <a:rPr lang="en-US" altLang="en-US" sz="1800" baseline="30000" dirty="0" err="1">
                <a:latin typeface="+mj-lt"/>
              </a:rPr>
              <a:t>t</a:t>
            </a:r>
            <a:r>
              <a:rPr lang="en-US" altLang="en-US" sz="1800" dirty="0">
                <a:latin typeface="+mj-lt"/>
              </a:rPr>
              <a:t> = </a:t>
            </a:r>
            <a:r>
              <a:rPr lang="en-US" altLang="en-US" sz="1800" dirty="0"/>
              <a:t>σ(</a:t>
            </a:r>
            <a:r>
              <a:rPr lang="en-US" altLang="en-US" sz="1800" i="1" dirty="0">
                <a:latin typeface="+mj-lt"/>
              </a:rPr>
              <a:t>W’ </a:t>
            </a:r>
            <a:r>
              <a:rPr lang="en-US" altLang="en-US" sz="1800" i="1" dirty="0" err="1">
                <a:latin typeface="+mj-lt"/>
              </a:rPr>
              <a:t>h</a:t>
            </a:r>
            <a:r>
              <a:rPr lang="en-US" altLang="en-US" sz="1800" i="1" baseline="30000" dirty="0" err="1">
                <a:latin typeface="+mj-lt"/>
              </a:rPr>
              <a:t>t</a:t>
            </a:r>
            <a:r>
              <a:rPr lang="en-US" altLang="en-US" sz="1800" dirty="0"/>
              <a:t>) </a:t>
            </a:r>
          </a:p>
        </p:txBody>
      </p:sp>
      <p:sp>
        <p:nvSpPr>
          <p:cNvPr id="48" name="TextBox 58">
            <a:extLst>
              <a:ext uri="{FF2B5EF4-FFF2-40B4-BE49-F238E27FC236}">
                <a16:creationId xmlns:a16="http://schemas.microsoft.com/office/drawing/2014/main" id="{E855FD12-19AF-004F-94AB-D0E09A8DC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1" y="6488113"/>
            <a:ext cx="3876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Information flow of LSTM</a:t>
            </a:r>
          </a:p>
        </p:txBody>
      </p:sp>
      <p:sp>
        <p:nvSpPr>
          <p:cNvPr id="49" name="TextBox 2">
            <a:extLst>
              <a:ext uri="{FF2B5EF4-FFF2-40B4-BE49-F238E27FC236}">
                <a16:creationId xmlns:a16="http://schemas.microsoft.com/office/drawing/2014/main" id="{C1F56F5E-8404-8540-B29E-B48B154C8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1" y="228600"/>
            <a:ext cx="241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Element-wise multiply</a:t>
            </a:r>
          </a:p>
        </p:txBody>
      </p:sp>
      <p:pic>
        <p:nvPicPr>
          <p:cNvPr id="50" name="Picture 65">
            <a:extLst>
              <a:ext uri="{FF2B5EF4-FFF2-40B4-BE49-F238E27FC236}">
                <a16:creationId xmlns:a16="http://schemas.microsoft.com/office/drawing/2014/main" id="{426A62FB-6E25-784D-9542-774A7003A0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4" b="10714"/>
          <a:stretch/>
        </p:blipFill>
        <p:spPr bwMode="auto">
          <a:xfrm>
            <a:off x="1524000" y="0"/>
            <a:ext cx="27447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861D6ED6-5FF1-2B4B-8DEA-5CABB16BCD92}"/>
              </a:ext>
            </a:extLst>
          </p:cNvPr>
          <p:cNvSpPr/>
          <p:nvPr/>
        </p:nvSpPr>
        <p:spPr bwMode="auto">
          <a:xfrm>
            <a:off x="5757863" y="166488"/>
            <a:ext cx="432000" cy="432000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sym typeface="Wingdings" panose="05000000000000000000" pitchFamily="2" charset="2"/>
              </a:rPr>
              <a:t>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A595BE5-89FA-754F-8C1B-54D2B6E65CA3}"/>
              </a:ext>
            </a:extLst>
          </p:cNvPr>
          <p:cNvSpPr/>
          <p:nvPr/>
        </p:nvSpPr>
        <p:spPr bwMode="auto">
          <a:xfrm>
            <a:off x="5073552" y="2727862"/>
            <a:ext cx="432000" cy="432000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sym typeface="Wingdings" panose="05000000000000000000" pitchFamily="2" charset="2"/>
              </a:rPr>
              <a:t>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4244968-48DA-0E46-ABE1-8E63081F7A4E}"/>
              </a:ext>
            </a:extLst>
          </p:cNvPr>
          <p:cNvSpPr/>
          <p:nvPr/>
        </p:nvSpPr>
        <p:spPr bwMode="auto">
          <a:xfrm>
            <a:off x="3709988" y="3575053"/>
            <a:ext cx="432000" cy="432000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sym typeface="Wingdings" panose="05000000000000000000" pitchFamily="2" charset="2"/>
              </a:rPr>
              <a:t>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0CA9DD0-7313-4949-8778-23D855212A97}"/>
              </a:ext>
            </a:extLst>
          </p:cNvPr>
          <p:cNvSpPr/>
          <p:nvPr/>
        </p:nvSpPr>
        <p:spPr bwMode="auto">
          <a:xfrm>
            <a:off x="2356438" y="2769091"/>
            <a:ext cx="432000" cy="432000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sym typeface="Wingdings" panose="05000000000000000000" pitchFamily="2" charset="2"/>
              </a:rPr>
              <a:t>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6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 bwMode="auto">
          <a:xfrm>
            <a:off x="1146175" y="-13491"/>
            <a:ext cx="9899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US" altLang="zh-TW" kern="0" dirty="0"/>
              <a:t>LSTM information flow</a:t>
            </a:r>
            <a:endParaRPr lang="zh-TW" altLang="en-US" kern="0" dirty="0"/>
          </a:p>
        </p:txBody>
      </p:sp>
      <p:grpSp>
        <p:nvGrpSpPr>
          <p:cNvPr id="3" name="群組 129"/>
          <p:cNvGrpSpPr>
            <a:grpSpLocks/>
          </p:cNvGrpSpPr>
          <p:nvPr/>
        </p:nvGrpSpPr>
        <p:grpSpPr bwMode="auto">
          <a:xfrm>
            <a:off x="3829050" y="6092825"/>
            <a:ext cx="908050" cy="460375"/>
            <a:chOff x="4765592" y="6396335"/>
            <a:chExt cx="907572" cy="461665"/>
          </a:xfrm>
        </p:grpSpPr>
        <p:sp>
          <p:nvSpPr>
            <p:cNvPr id="4" name="矩形 130"/>
            <p:cNvSpPr>
              <a:spLocks noChangeArrowheads="1"/>
            </p:cNvSpPr>
            <p:nvPr/>
          </p:nvSpPr>
          <p:spPr bwMode="auto">
            <a:xfrm>
              <a:off x="4822712" y="6442502"/>
              <a:ext cx="720346" cy="369332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u="sng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sp>
          <p:nvSpPr>
            <p:cNvPr id="5" name="文字方塊 131"/>
            <p:cNvSpPr txBox="1">
              <a:spLocks noChangeArrowheads="1"/>
            </p:cNvSpPr>
            <p:nvPr/>
          </p:nvSpPr>
          <p:spPr bwMode="auto">
            <a:xfrm>
              <a:off x="4765592" y="6396335"/>
              <a:ext cx="9075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TW" i="1" u="sng" dirty="0" err="1">
                  <a:solidFill>
                    <a:schemeClr val="bg1"/>
                  </a:solidFill>
                  <a:latin typeface="+mj-lt"/>
                </a:rPr>
                <a:t>x</a:t>
              </a:r>
              <a:r>
                <a:rPr lang="en-US" altLang="zh-TW" i="1" u="sng" baseline="30000" dirty="0" err="1">
                  <a:solidFill>
                    <a:schemeClr val="bg1"/>
                  </a:solidFill>
                  <a:latin typeface="+mj-lt"/>
                </a:rPr>
                <a:t>t</a:t>
              </a:r>
              <a:endParaRPr lang="zh-TW" altLang="en-US" i="1" u="sng" baseline="300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" name="矩形 136"/>
          <p:cNvSpPr>
            <a:spLocks noChangeArrowheads="1"/>
          </p:cNvSpPr>
          <p:nvPr/>
        </p:nvSpPr>
        <p:spPr bwMode="auto">
          <a:xfrm>
            <a:off x="3910014" y="4684712"/>
            <a:ext cx="719137" cy="431800"/>
          </a:xfrm>
          <a:prstGeom prst="rect">
            <a:avLst/>
          </a:prstGeom>
          <a:gradFill rotWithShape="1">
            <a:gsLst>
              <a:gs pos="0">
                <a:srgbClr val="F5F5FC"/>
              </a:gs>
              <a:gs pos="64999">
                <a:srgbClr val="E6E6F6"/>
              </a:gs>
              <a:gs pos="100000">
                <a:srgbClr val="DCDCF3"/>
              </a:gs>
            </a:gsLst>
            <a:lin ang="5400000" scaled="1"/>
          </a:gradFill>
          <a:ln w="9525">
            <a:solidFill>
              <a:srgbClr val="BFBFD2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chemeClr val="dk1"/>
                </a:solidFill>
                <a:latin typeface="+mj-lt"/>
                <a:ea typeface="+mn-ea"/>
              </a:rPr>
              <a:t>z</a:t>
            </a:r>
            <a:endParaRPr lang="zh-TW" altLang="en-US" sz="2400" i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7" name="矩形 137"/>
          <p:cNvSpPr/>
          <p:nvPr/>
        </p:nvSpPr>
        <p:spPr>
          <a:xfrm>
            <a:off x="3016807" y="4684841"/>
            <a:ext cx="720000" cy="43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 err="1">
                <a:solidFill>
                  <a:srgbClr val="000000"/>
                </a:solidFill>
                <a:latin typeface="+mj-lt"/>
              </a:rPr>
              <a:t>z</a:t>
            </a:r>
            <a:r>
              <a:rPr lang="en-US" altLang="zh-TW" sz="2400" i="1" baseline="30000" dirty="0" err="1">
                <a:solidFill>
                  <a:srgbClr val="000000"/>
                </a:solidFill>
                <a:latin typeface="+mj-lt"/>
              </a:rPr>
              <a:t>i</a:t>
            </a:r>
            <a:endParaRPr lang="zh-TW" altLang="en-US" sz="2400" i="1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矩形 144"/>
          <p:cNvSpPr/>
          <p:nvPr/>
        </p:nvSpPr>
        <p:spPr>
          <a:xfrm>
            <a:off x="2132347" y="4684841"/>
            <a:ext cx="720000" cy="43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 err="1">
                <a:solidFill>
                  <a:schemeClr val="tx1"/>
                </a:solidFill>
                <a:latin typeface="+mj-lt"/>
              </a:rPr>
              <a:t>z</a:t>
            </a:r>
            <a:r>
              <a:rPr lang="en-US" altLang="zh-TW" sz="2400" i="1" baseline="30000" dirty="0" err="1">
                <a:solidFill>
                  <a:schemeClr val="tx1"/>
                </a:solidFill>
                <a:latin typeface="+mj-lt"/>
              </a:rPr>
              <a:t>f</a:t>
            </a:r>
            <a:endParaRPr lang="zh-TW" altLang="en-US" sz="2400" i="1" baseline="30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矩形 145"/>
          <p:cNvSpPr/>
          <p:nvPr/>
        </p:nvSpPr>
        <p:spPr>
          <a:xfrm>
            <a:off x="4794113" y="4690037"/>
            <a:ext cx="720000" cy="43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rgbClr val="000000"/>
                </a:solidFill>
                <a:latin typeface="+mj-lt"/>
              </a:rPr>
              <a:t>z</a:t>
            </a:r>
            <a:r>
              <a:rPr lang="en-US" altLang="zh-TW" sz="2400" i="1" baseline="30000" dirty="0">
                <a:solidFill>
                  <a:srgbClr val="000000"/>
                </a:solidFill>
                <a:latin typeface="+mj-lt"/>
              </a:rPr>
              <a:t>o</a:t>
            </a:r>
            <a:endParaRPr lang="zh-TW" altLang="en-US" sz="2400" i="1" baseline="300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4" name="群組 150"/>
          <p:cNvGrpSpPr>
            <a:grpSpLocks/>
          </p:cNvGrpSpPr>
          <p:nvPr/>
        </p:nvGrpSpPr>
        <p:grpSpPr bwMode="auto">
          <a:xfrm>
            <a:off x="3570288" y="2984499"/>
            <a:ext cx="438150" cy="438150"/>
            <a:chOff x="6656524" y="2699227"/>
            <a:chExt cx="438150" cy="438150"/>
          </a:xfrm>
        </p:grpSpPr>
        <p:sp>
          <p:nvSpPr>
            <p:cNvPr id="15" name="橢圓 154"/>
            <p:cNvSpPr>
              <a:spLocks noChangeArrowheads="1"/>
            </p:cNvSpPr>
            <p:nvPr/>
          </p:nvSpPr>
          <p:spPr bwMode="auto">
            <a:xfrm>
              <a:off x="6656524" y="2699227"/>
              <a:ext cx="438150" cy="438150"/>
            </a:xfrm>
            <a:prstGeom prst="ellipse">
              <a:avLst/>
            </a:prstGeom>
            <a:gradFill rotWithShape="1">
              <a:gsLst>
                <a:gs pos="0">
                  <a:srgbClr val="F7F6FF"/>
                </a:gs>
                <a:gs pos="64999">
                  <a:srgbClr val="ECEBFF"/>
                </a:gs>
                <a:gs pos="100000">
                  <a:srgbClr val="E5E3FF"/>
                </a:gs>
              </a:gsLst>
              <a:lin ang="5400000" scaled="1"/>
            </a:gradFill>
            <a:ln w="9525">
              <a:solidFill>
                <a:srgbClr val="D4D3E7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i="1" dirty="0">
                <a:solidFill>
                  <a:schemeClr val="dk1"/>
                </a:solidFill>
                <a:latin typeface="+mj-lt"/>
                <a:ea typeface="+mn-ea"/>
              </a:endParaRPr>
            </a:p>
          </p:txBody>
        </p:sp>
        <p:sp>
          <p:nvSpPr>
            <p:cNvPr id="16" name="文字方塊 15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766595" y="2808578"/>
              <a:ext cx="283732" cy="276999"/>
            </a:xfrm>
            <a:prstGeom prst="rect">
              <a:avLst/>
            </a:prstGeom>
            <a:blipFill rotWithShape="1">
              <a:blip r:embed="rId2"/>
              <a:stretch>
                <a:fillRect l="-8333" t="-8511" b="-4255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 i="1">
                  <a:noFill/>
                  <a:latin typeface="+mj-lt"/>
                  <a:ea typeface="ＭＳ Ｐゴシック" charset="0"/>
                  <a:cs typeface="ＭＳ Ｐゴシック" charset="0"/>
                </a:rPr>
                <a:t> </a:t>
              </a:r>
            </a:p>
          </p:txBody>
        </p:sp>
      </p:grpSp>
      <p:sp>
        <p:nvSpPr>
          <p:cNvPr id="18" name="矩形 169"/>
          <p:cNvSpPr/>
          <p:nvPr/>
        </p:nvSpPr>
        <p:spPr>
          <a:xfrm>
            <a:off x="4792178" y="1669835"/>
            <a:ext cx="72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i="1">
              <a:latin typeface="+mj-lt"/>
            </a:endParaRPr>
          </a:p>
        </p:txBody>
      </p:sp>
      <p:sp>
        <p:nvSpPr>
          <p:cNvPr id="19" name="文字方塊 211"/>
          <p:cNvSpPr txBox="1">
            <a:spLocks noChangeArrowheads="1"/>
          </p:cNvSpPr>
          <p:nvPr/>
        </p:nvSpPr>
        <p:spPr bwMode="auto">
          <a:xfrm>
            <a:off x="4710113" y="1655762"/>
            <a:ext cx="908050" cy="46196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 i="1">
                <a:latin typeface="+mj-lt"/>
              </a:rPr>
              <a:t>y</a:t>
            </a:r>
            <a:r>
              <a:rPr lang="en-US" altLang="zh-TW" i="1" baseline="30000">
                <a:latin typeface="+mj-lt"/>
              </a:rPr>
              <a:t>t</a:t>
            </a:r>
            <a:endParaRPr lang="zh-TW" altLang="en-US" i="1" baseline="30000">
              <a:latin typeface="+mj-lt"/>
            </a:endParaRPr>
          </a:p>
        </p:txBody>
      </p:sp>
      <p:cxnSp>
        <p:nvCxnSpPr>
          <p:cNvPr id="20" name="直線單箭頭接點 215"/>
          <p:cNvCxnSpPr>
            <a:cxnSpLocks/>
          </p:cNvCxnSpPr>
          <p:nvPr/>
        </p:nvCxnSpPr>
        <p:spPr>
          <a:xfrm flipH="1" flipV="1">
            <a:off x="2492375" y="3478212"/>
            <a:ext cx="0" cy="12303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16"/>
          <p:cNvCxnSpPr>
            <a:cxnSpLocks/>
          </p:cNvCxnSpPr>
          <p:nvPr/>
        </p:nvCxnSpPr>
        <p:spPr>
          <a:xfrm>
            <a:off x="2698751" y="3241674"/>
            <a:ext cx="88741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7"/>
          <p:cNvCxnSpPr>
            <a:cxnSpLocks/>
          </p:cNvCxnSpPr>
          <p:nvPr/>
        </p:nvCxnSpPr>
        <p:spPr>
          <a:xfrm flipH="1" flipV="1">
            <a:off x="3956050" y="4205287"/>
            <a:ext cx="338138" cy="4953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2"/>
          <p:cNvCxnSpPr>
            <a:cxnSpLocks/>
          </p:cNvCxnSpPr>
          <p:nvPr/>
        </p:nvCxnSpPr>
        <p:spPr>
          <a:xfrm flipV="1">
            <a:off x="3376614" y="4205288"/>
            <a:ext cx="269875" cy="4794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23"/>
          <p:cNvCxnSpPr>
            <a:cxnSpLocks/>
          </p:cNvCxnSpPr>
          <p:nvPr/>
        </p:nvCxnSpPr>
        <p:spPr>
          <a:xfrm flipV="1">
            <a:off x="3797300" y="3430588"/>
            <a:ext cx="0" cy="3968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向下箭號 161"/>
          <p:cNvSpPr/>
          <p:nvPr/>
        </p:nvSpPr>
        <p:spPr>
          <a:xfrm flipV="1">
            <a:off x="4945317" y="2195926"/>
            <a:ext cx="438150" cy="74839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i="1">
              <a:latin typeface="+mj-lt"/>
            </a:endParaRPr>
          </a:p>
        </p:txBody>
      </p:sp>
      <p:sp>
        <p:nvSpPr>
          <p:cNvPr id="26" name="向下箭號 162"/>
          <p:cNvSpPr/>
          <p:nvPr/>
        </p:nvSpPr>
        <p:spPr>
          <a:xfrm rot="2620627" flipV="1">
            <a:off x="4688410" y="5146081"/>
            <a:ext cx="438150" cy="98550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+mj-lt"/>
            </a:endParaRPr>
          </a:p>
        </p:txBody>
      </p:sp>
      <p:sp>
        <p:nvSpPr>
          <p:cNvPr id="27" name="向下箭號 163"/>
          <p:cNvSpPr/>
          <p:nvPr/>
        </p:nvSpPr>
        <p:spPr>
          <a:xfrm rot="20057551" flipV="1">
            <a:off x="3274866" y="5140560"/>
            <a:ext cx="438150" cy="90908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+mj-lt"/>
            </a:endParaRPr>
          </a:p>
        </p:txBody>
      </p:sp>
      <p:sp>
        <p:nvSpPr>
          <p:cNvPr id="28" name="向下箭號 165"/>
          <p:cNvSpPr/>
          <p:nvPr/>
        </p:nvSpPr>
        <p:spPr>
          <a:xfrm rot="1353372" flipV="1">
            <a:off x="3986710" y="5186255"/>
            <a:ext cx="438150" cy="861179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+mj-lt"/>
            </a:endParaRPr>
          </a:p>
        </p:txBody>
      </p:sp>
      <p:sp>
        <p:nvSpPr>
          <p:cNvPr id="29" name="向下箭號 166"/>
          <p:cNvSpPr/>
          <p:nvPr/>
        </p:nvSpPr>
        <p:spPr>
          <a:xfrm rot="18851723" flipV="1">
            <a:off x="2528404" y="5114946"/>
            <a:ext cx="438150" cy="103046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+mj-lt"/>
            </a:endParaRPr>
          </a:p>
        </p:txBody>
      </p:sp>
      <p:grpSp>
        <p:nvGrpSpPr>
          <p:cNvPr id="30" name="群組 230"/>
          <p:cNvGrpSpPr>
            <a:grpSpLocks/>
          </p:cNvGrpSpPr>
          <p:nvPr/>
        </p:nvGrpSpPr>
        <p:grpSpPr bwMode="auto">
          <a:xfrm>
            <a:off x="3033713" y="6081712"/>
            <a:ext cx="908050" cy="461962"/>
            <a:chOff x="4765592" y="6396335"/>
            <a:chExt cx="907572" cy="461665"/>
          </a:xfrm>
        </p:grpSpPr>
        <p:sp>
          <p:nvSpPr>
            <p:cNvPr id="31" name="矩形 231"/>
            <p:cNvSpPr>
              <a:spLocks noChangeArrowheads="1"/>
            </p:cNvSpPr>
            <p:nvPr/>
          </p:nvSpPr>
          <p:spPr bwMode="auto">
            <a:xfrm>
              <a:off x="4822712" y="6442342"/>
              <a:ext cx="720346" cy="369650"/>
            </a:xfrm>
            <a:prstGeom prst="rect">
              <a:avLst/>
            </a:prstGeom>
            <a:solidFill>
              <a:srgbClr val="E2E2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sp>
          <p:nvSpPr>
            <p:cNvPr id="32" name="文字方塊 232"/>
            <p:cNvSpPr txBox="1">
              <a:spLocks noChangeArrowheads="1"/>
            </p:cNvSpPr>
            <p:nvPr/>
          </p:nvSpPr>
          <p:spPr bwMode="auto">
            <a:xfrm>
              <a:off x="4765592" y="6396335"/>
              <a:ext cx="9075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TW" i="1" dirty="0">
                  <a:solidFill>
                    <a:srgbClr val="000000"/>
                  </a:solidFill>
                  <a:latin typeface="+mj-lt"/>
                </a:rPr>
                <a:t>h</a:t>
              </a:r>
              <a:r>
                <a:rPr lang="en-US" altLang="zh-TW" i="1" baseline="30000" dirty="0">
                  <a:solidFill>
                    <a:srgbClr val="000000"/>
                  </a:solidFill>
                  <a:latin typeface="+mj-lt"/>
                </a:rPr>
                <a:t>t-</a:t>
              </a:r>
              <a:r>
                <a:rPr lang="en-US" altLang="zh-TW" baseline="30000" dirty="0">
                  <a:solidFill>
                    <a:srgbClr val="000000"/>
                  </a:solidFill>
                  <a:latin typeface="+mj-lt"/>
                </a:rPr>
                <a:t>1</a:t>
              </a:r>
              <a:endParaRPr lang="zh-TW" altLang="en-US" baseline="300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3" name="群組 233"/>
          <p:cNvGrpSpPr>
            <a:grpSpLocks/>
          </p:cNvGrpSpPr>
          <p:nvPr/>
        </p:nvGrpSpPr>
        <p:grpSpPr bwMode="auto">
          <a:xfrm>
            <a:off x="1219200" y="2378075"/>
            <a:ext cx="908050" cy="461963"/>
            <a:chOff x="4775004" y="6396335"/>
            <a:chExt cx="907572" cy="461665"/>
          </a:xfrm>
        </p:grpSpPr>
        <p:sp>
          <p:nvSpPr>
            <p:cNvPr id="34" name="矩形 234"/>
            <p:cNvSpPr>
              <a:spLocks noChangeArrowheads="1"/>
            </p:cNvSpPr>
            <p:nvPr/>
          </p:nvSpPr>
          <p:spPr bwMode="auto">
            <a:xfrm>
              <a:off x="4822604" y="6442343"/>
              <a:ext cx="720346" cy="369648"/>
            </a:xfrm>
            <a:prstGeom prst="rect">
              <a:avLst/>
            </a:prstGeom>
            <a:gradFill rotWithShape="1">
              <a:gsLst>
                <a:gs pos="0">
                  <a:srgbClr val="F7F6FF"/>
                </a:gs>
                <a:gs pos="64999">
                  <a:srgbClr val="ECEBFF"/>
                </a:gs>
                <a:gs pos="100000">
                  <a:srgbClr val="E5E3FF"/>
                </a:gs>
              </a:gsLst>
              <a:lin ang="5400000" scaled="1"/>
            </a:gradFill>
            <a:ln w="9525">
              <a:solidFill>
                <a:srgbClr val="D4D3E7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i="1">
                <a:solidFill>
                  <a:schemeClr val="dk1"/>
                </a:solidFill>
                <a:latin typeface="+mj-lt"/>
                <a:ea typeface="+mn-ea"/>
              </a:endParaRPr>
            </a:p>
          </p:txBody>
        </p:sp>
        <p:sp>
          <p:nvSpPr>
            <p:cNvPr id="35" name="文字方塊 235"/>
            <p:cNvSpPr txBox="1">
              <a:spLocks noChangeArrowheads="1"/>
            </p:cNvSpPr>
            <p:nvPr/>
          </p:nvSpPr>
          <p:spPr bwMode="auto">
            <a:xfrm>
              <a:off x="4775004" y="6396335"/>
              <a:ext cx="907572" cy="461665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400" i="1" dirty="0">
                  <a:latin typeface="+mj-lt"/>
                  <a:ea typeface="+mn-ea"/>
                </a:rPr>
                <a:t>c</a:t>
              </a:r>
              <a:r>
                <a:rPr lang="en-US" altLang="zh-TW" sz="2400" i="1" baseline="30000" dirty="0">
                  <a:latin typeface="+mj-lt"/>
                  <a:ea typeface="+mn-ea"/>
                </a:rPr>
                <a:t>t-1</a:t>
              </a:r>
              <a:endParaRPr lang="zh-TW" altLang="en-US" sz="2400" i="1" baseline="30000" dirty="0">
                <a:latin typeface="+mj-lt"/>
                <a:ea typeface="+mn-ea"/>
              </a:endParaRPr>
            </a:p>
          </p:txBody>
        </p:sp>
      </p:grpSp>
      <p:grpSp>
        <p:nvGrpSpPr>
          <p:cNvPr id="36" name="群組 236"/>
          <p:cNvGrpSpPr>
            <a:grpSpLocks/>
          </p:cNvGrpSpPr>
          <p:nvPr/>
        </p:nvGrpSpPr>
        <p:grpSpPr bwMode="auto">
          <a:xfrm>
            <a:off x="5408613" y="2339975"/>
            <a:ext cx="908050" cy="460375"/>
            <a:chOff x="4775004" y="6396335"/>
            <a:chExt cx="907572" cy="461665"/>
          </a:xfrm>
        </p:grpSpPr>
        <p:sp>
          <p:nvSpPr>
            <p:cNvPr id="37" name="矩形 237"/>
            <p:cNvSpPr>
              <a:spLocks noChangeArrowheads="1"/>
            </p:cNvSpPr>
            <p:nvPr/>
          </p:nvSpPr>
          <p:spPr bwMode="auto">
            <a:xfrm>
              <a:off x="4822604" y="6442502"/>
              <a:ext cx="720346" cy="369332"/>
            </a:xfrm>
            <a:prstGeom prst="rect">
              <a:avLst/>
            </a:prstGeom>
            <a:gradFill rotWithShape="1">
              <a:gsLst>
                <a:gs pos="0">
                  <a:srgbClr val="F7F6FF"/>
                </a:gs>
                <a:gs pos="64999">
                  <a:srgbClr val="ECEBFF"/>
                </a:gs>
                <a:gs pos="100000">
                  <a:srgbClr val="E5E3FF"/>
                </a:gs>
              </a:gsLst>
              <a:lin ang="5400000" scaled="1"/>
            </a:gradFill>
            <a:ln w="9525">
              <a:solidFill>
                <a:srgbClr val="D4D3E7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i="1">
                <a:solidFill>
                  <a:schemeClr val="dk1"/>
                </a:solidFill>
                <a:latin typeface="+mj-lt"/>
                <a:ea typeface="+mn-ea"/>
              </a:endParaRPr>
            </a:p>
          </p:txBody>
        </p:sp>
        <p:sp>
          <p:nvSpPr>
            <p:cNvPr id="38" name="文字方塊 238"/>
            <p:cNvSpPr txBox="1">
              <a:spLocks noChangeArrowheads="1"/>
            </p:cNvSpPr>
            <p:nvPr/>
          </p:nvSpPr>
          <p:spPr bwMode="auto">
            <a:xfrm>
              <a:off x="4775004" y="6396335"/>
              <a:ext cx="907572" cy="461665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400" i="1" dirty="0" err="1">
                  <a:latin typeface="+mj-lt"/>
                  <a:ea typeface="+mn-ea"/>
                </a:rPr>
                <a:t>c</a:t>
              </a:r>
              <a:r>
                <a:rPr lang="en-US" altLang="zh-TW" sz="2400" i="1" baseline="30000" dirty="0" err="1">
                  <a:latin typeface="+mj-lt"/>
                  <a:ea typeface="+mn-ea"/>
                </a:rPr>
                <a:t>t</a:t>
              </a:r>
              <a:endParaRPr lang="zh-TW" altLang="en-US" sz="2400" i="1" baseline="30000" dirty="0">
                <a:latin typeface="+mj-lt"/>
                <a:ea typeface="+mn-ea"/>
              </a:endParaRPr>
            </a:p>
          </p:txBody>
        </p:sp>
      </p:grpSp>
      <p:sp>
        <p:nvSpPr>
          <p:cNvPr id="39" name="手繪多邊形 2"/>
          <p:cNvSpPr/>
          <p:nvPr/>
        </p:nvSpPr>
        <p:spPr>
          <a:xfrm>
            <a:off x="3910013" y="2595562"/>
            <a:ext cx="1625600" cy="379412"/>
          </a:xfrm>
          <a:custGeom>
            <a:avLst/>
            <a:gdLst>
              <a:gd name="connsiteX0" fmla="*/ 0 w 1625600"/>
              <a:gd name="connsiteY0" fmla="*/ 378228 h 378228"/>
              <a:gd name="connsiteX1" fmla="*/ 508000 w 1625600"/>
              <a:gd name="connsiteY1" fmla="*/ 73428 h 378228"/>
              <a:gd name="connsiteX2" fmla="*/ 1625600 w 1625600"/>
              <a:gd name="connsiteY2" fmla="*/ 857 h 37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378228">
                <a:moveTo>
                  <a:pt x="0" y="378228"/>
                </a:moveTo>
                <a:cubicBezTo>
                  <a:pt x="118533" y="257275"/>
                  <a:pt x="237067" y="136323"/>
                  <a:pt x="508000" y="73428"/>
                </a:cubicBezTo>
                <a:cubicBezTo>
                  <a:pt x="778933" y="10533"/>
                  <a:pt x="1395791" y="-3981"/>
                  <a:pt x="1625600" y="85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i="1">
              <a:latin typeface="+mj-lt"/>
            </a:endParaRPr>
          </a:p>
        </p:txBody>
      </p:sp>
      <p:sp>
        <p:nvSpPr>
          <p:cNvPr id="40" name="手繪多邊形 4"/>
          <p:cNvSpPr/>
          <p:nvPr/>
        </p:nvSpPr>
        <p:spPr>
          <a:xfrm>
            <a:off x="2008189" y="2625725"/>
            <a:ext cx="434975" cy="377825"/>
          </a:xfrm>
          <a:custGeom>
            <a:avLst/>
            <a:gdLst>
              <a:gd name="connsiteX0" fmla="*/ 0 w 435428"/>
              <a:gd name="connsiteY0" fmla="*/ 931 h 378302"/>
              <a:gd name="connsiteX1" fmla="*/ 290286 w 435428"/>
              <a:gd name="connsiteY1" fmla="*/ 58988 h 378302"/>
              <a:gd name="connsiteX2" fmla="*/ 435428 w 435428"/>
              <a:gd name="connsiteY2" fmla="*/ 378302 h 3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428" h="378302">
                <a:moveTo>
                  <a:pt x="0" y="931"/>
                </a:moveTo>
                <a:cubicBezTo>
                  <a:pt x="108857" y="-1488"/>
                  <a:pt x="217715" y="-3907"/>
                  <a:pt x="290286" y="58988"/>
                </a:cubicBezTo>
                <a:cubicBezTo>
                  <a:pt x="362857" y="121883"/>
                  <a:pt x="399142" y="250092"/>
                  <a:pt x="435428" y="37830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i="1">
              <a:latin typeface="+mj-lt"/>
            </a:endParaRPr>
          </a:p>
        </p:txBody>
      </p:sp>
      <p:cxnSp>
        <p:nvCxnSpPr>
          <p:cNvPr id="41" name="直線單箭頭接點 242"/>
          <p:cNvCxnSpPr>
            <a:cxnSpLocks/>
          </p:cNvCxnSpPr>
          <p:nvPr/>
        </p:nvCxnSpPr>
        <p:spPr>
          <a:xfrm>
            <a:off x="4043363" y="3241674"/>
            <a:ext cx="88741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243"/>
          <p:cNvCxnSpPr>
            <a:cxnSpLocks/>
          </p:cNvCxnSpPr>
          <p:nvPr/>
        </p:nvCxnSpPr>
        <p:spPr>
          <a:xfrm flipH="1" flipV="1">
            <a:off x="5164138" y="3444875"/>
            <a:ext cx="0" cy="12303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群組 244"/>
          <p:cNvGrpSpPr>
            <a:grpSpLocks/>
          </p:cNvGrpSpPr>
          <p:nvPr/>
        </p:nvGrpSpPr>
        <p:grpSpPr bwMode="auto">
          <a:xfrm>
            <a:off x="8097838" y="6078538"/>
            <a:ext cx="908050" cy="460375"/>
            <a:chOff x="4765592" y="6396335"/>
            <a:chExt cx="907572" cy="461665"/>
          </a:xfrm>
        </p:grpSpPr>
        <p:sp>
          <p:nvSpPr>
            <p:cNvPr id="44" name="矩形 245"/>
            <p:cNvSpPr>
              <a:spLocks noChangeArrowheads="1"/>
            </p:cNvSpPr>
            <p:nvPr/>
          </p:nvSpPr>
          <p:spPr bwMode="auto">
            <a:xfrm>
              <a:off x="4822712" y="6442501"/>
              <a:ext cx="720346" cy="369332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sp>
          <p:nvSpPr>
            <p:cNvPr id="45" name="文字方塊 246"/>
            <p:cNvSpPr txBox="1">
              <a:spLocks noChangeArrowheads="1"/>
            </p:cNvSpPr>
            <p:nvPr/>
          </p:nvSpPr>
          <p:spPr bwMode="auto">
            <a:xfrm>
              <a:off x="4765592" y="6396335"/>
              <a:ext cx="9075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TW" i="1" dirty="0">
                  <a:solidFill>
                    <a:schemeClr val="bg1"/>
                  </a:solidFill>
                  <a:latin typeface="+mj-lt"/>
                </a:rPr>
                <a:t>x</a:t>
              </a:r>
              <a:r>
                <a:rPr lang="en-US" altLang="zh-TW" i="1" baseline="30000" dirty="0">
                  <a:solidFill>
                    <a:schemeClr val="bg1"/>
                  </a:solidFill>
                  <a:latin typeface="+mj-lt"/>
                </a:rPr>
                <a:t>t</a:t>
              </a:r>
              <a:r>
                <a:rPr lang="en-US" altLang="zh-TW" baseline="30000" dirty="0">
                  <a:solidFill>
                    <a:schemeClr val="bg1"/>
                  </a:solidFill>
                  <a:latin typeface="+mj-lt"/>
                </a:rPr>
                <a:t>+1</a:t>
              </a:r>
              <a:endParaRPr lang="zh-TW" altLang="en-US" baseline="300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6" name="矩形 247"/>
          <p:cNvSpPr>
            <a:spLocks noChangeArrowheads="1"/>
          </p:cNvSpPr>
          <p:nvPr/>
        </p:nvSpPr>
        <p:spPr bwMode="auto">
          <a:xfrm>
            <a:off x="8135939" y="4672012"/>
            <a:ext cx="720725" cy="431800"/>
          </a:xfrm>
          <a:prstGeom prst="rect">
            <a:avLst/>
          </a:prstGeom>
          <a:gradFill rotWithShape="1">
            <a:gsLst>
              <a:gs pos="0">
                <a:srgbClr val="F5F5FC"/>
              </a:gs>
              <a:gs pos="64999">
                <a:srgbClr val="E6E6F6"/>
              </a:gs>
              <a:gs pos="100000">
                <a:srgbClr val="DCDCF3"/>
              </a:gs>
            </a:gsLst>
            <a:lin ang="5400000" scaled="1"/>
          </a:gradFill>
          <a:ln w="9525">
            <a:solidFill>
              <a:srgbClr val="BFBFD2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chemeClr val="dk1"/>
                </a:solidFill>
                <a:latin typeface="+mj-lt"/>
                <a:ea typeface="+mn-ea"/>
              </a:rPr>
              <a:t>z</a:t>
            </a:r>
            <a:endParaRPr lang="zh-TW" altLang="en-US" sz="2400" i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47" name="矩形 248"/>
          <p:cNvSpPr/>
          <p:nvPr/>
        </p:nvSpPr>
        <p:spPr>
          <a:xfrm>
            <a:off x="7243445" y="4672371"/>
            <a:ext cx="720000" cy="43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 err="1">
                <a:solidFill>
                  <a:srgbClr val="000000"/>
                </a:solidFill>
                <a:latin typeface="+mj-lt"/>
              </a:rPr>
              <a:t>z</a:t>
            </a:r>
            <a:r>
              <a:rPr lang="en-US" altLang="zh-TW" sz="2400" i="1" baseline="30000" dirty="0" err="1">
                <a:solidFill>
                  <a:srgbClr val="000000"/>
                </a:solidFill>
                <a:latin typeface="+mj-lt"/>
              </a:rPr>
              <a:t>i</a:t>
            </a:r>
            <a:endParaRPr lang="zh-TW" altLang="en-US" sz="2400" i="1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9" name="矩形 252"/>
          <p:cNvSpPr/>
          <p:nvPr/>
        </p:nvSpPr>
        <p:spPr>
          <a:xfrm>
            <a:off x="6358985" y="4672371"/>
            <a:ext cx="720000" cy="43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 err="1">
                <a:solidFill>
                  <a:srgbClr val="000000"/>
                </a:solidFill>
                <a:latin typeface="+mj-lt"/>
              </a:rPr>
              <a:t>z</a:t>
            </a:r>
            <a:r>
              <a:rPr lang="en-US" altLang="zh-TW" sz="2400" i="1" baseline="30000" dirty="0" err="1">
                <a:solidFill>
                  <a:srgbClr val="000000"/>
                </a:solidFill>
                <a:latin typeface="+mj-lt"/>
              </a:rPr>
              <a:t>f</a:t>
            </a:r>
            <a:endParaRPr lang="zh-TW" altLang="en-US" sz="2400" i="1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0" name="矩形 253"/>
          <p:cNvSpPr/>
          <p:nvPr/>
        </p:nvSpPr>
        <p:spPr>
          <a:xfrm>
            <a:off x="9020751" y="4677567"/>
            <a:ext cx="720000" cy="43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rgbClr val="000000"/>
                </a:solidFill>
                <a:latin typeface="+mj-lt"/>
              </a:rPr>
              <a:t>z</a:t>
            </a:r>
            <a:r>
              <a:rPr lang="en-US" altLang="zh-TW" sz="2400" i="1" baseline="30000" dirty="0">
                <a:solidFill>
                  <a:srgbClr val="000000"/>
                </a:solidFill>
                <a:latin typeface="+mj-lt"/>
              </a:rPr>
              <a:t>o</a:t>
            </a:r>
            <a:endParaRPr lang="zh-TW" altLang="en-US" sz="2400" i="1" baseline="300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52" name="群組 257"/>
          <p:cNvGrpSpPr>
            <a:grpSpLocks/>
          </p:cNvGrpSpPr>
          <p:nvPr/>
        </p:nvGrpSpPr>
        <p:grpSpPr bwMode="auto">
          <a:xfrm>
            <a:off x="7797800" y="2973387"/>
            <a:ext cx="438150" cy="438150"/>
            <a:chOff x="6656524" y="2699227"/>
            <a:chExt cx="438150" cy="438150"/>
          </a:xfrm>
        </p:grpSpPr>
        <p:sp>
          <p:nvSpPr>
            <p:cNvPr id="53" name="橢圓 258"/>
            <p:cNvSpPr>
              <a:spLocks noChangeArrowheads="1"/>
            </p:cNvSpPr>
            <p:nvPr/>
          </p:nvSpPr>
          <p:spPr bwMode="auto">
            <a:xfrm>
              <a:off x="6656524" y="2699227"/>
              <a:ext cx="438150" cy="438150"/>
            </a:xfrm>
            <a:prstGeom prst="ellipse">
              <a:avLst/>
            </a:prstGeom>
            <a:gradFill rotWithShape="1">
              <a:gsLst>
                <a:gs pos="0">
                  <a:srgbClr val="F7F6FF"/>
                </a:gs>
                <a:gs pos="64999">
                  <a:srgbClr val="ECEBFF"/>
                </a:gs>
                <a:gs pos="100000">
                  <a:srgbClr val="E5E3FF"/>
                </a:gs>
              </a:gsLst>
              <a:lin ang="5400000" scaled="1"/>
            </a:gradFill>
            <a:ln w="9525">
              <a:solidFill>
                <a:srgbClr val="D4D3E7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i="1" dirty="0">
                <a:solidFill>
                  <a:schemeClr val="dk1"/>
                </a:solidFill>
                <a:latin typeface="+mj-lt"/>
                <a:ea typeface="+mn-ea"/>
              </a:endParaRPr>
            </a:p>
          </p:txBody>
        </p:sp>
        <p:sp>
          <p:nvSpPr>
            <p:cNvPr id="54" name="文字方塊 25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766595" y="2808578"/>
              <a:ext cx="283732" cy="276999"/>
            </a:xfrm>
            <a:prstGeom prst="rect">
              <a:avLst/>
            </a:prstGeom>
            <a:blipFill rotWithShape="1">
              <a:blip r:embed="rId3"/>
              <a:stretch>
                <a:fillRect l="-10638" t="-8511" b="-4255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 i="1">
                  <a:noFill/>
                  <a:latin typeface="+mj-lt"/>
                  <a:ea typeface="ＭＳ Ｐゴシック" charset="0"/>
                  <a:cs typeface="ＭＳ Ｐゴシック" charset="0"/>
                </a:rPr>
                <a:t> </a:t>
              </a:r>
            </a:p>
          </p:txBody>
        </p:sp>
      </p:grpSp>
      <p:sp>
        <p:nvSpPr>
          <p:cNvPr id="56" name="矩形 263"/>
          <p:cNvSpPr/>
          <p:nvPr/>
        </p:nvSpPr>
        <p:spPr>
          <a:xfrm>
            <a:off x="9018816" y="1657365"/>
            <a:ext cx="72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i="1">
              <a:latin typeface="+mj-lt"/>
            </a:endParaRPr>
          </a:p>
        </p:txBody>
      </p:sp>
      <p:sp>
        <p:nvSpPr>
          <p:cNvPr id="57" name="文字方塊 264"/>
          <p:cNvSpPr txBox="1">
            <a:spLocks noChangeArrowheads="1"/>
          </p:cNvSpPr>
          <p:nvPr/>
        </p:nvSpPr>
        <p:spPr bwMode="auto">
          <a:xfrm>
            <a:off x="8937626" y="1643062"/>
            <a:ext cx="906463" cy="46196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 i="1">
                <a:latin typeface="+mj-lt"/>
              </a:rPr>
              <a:t>y</a:t>
            </a:r>
            <a:r>
              <a:rPr lang="en-US" altLang="zh-TW" i="1" baseline="30000">
                <a:latin typeface="+mj-lt"/>
              </a:rPr>
              <a:t>t+1</a:t>
            </a:r>
            <a:endParaRPr lang="zh-TW" altLang="en-US" i="1" baseline="30000">
              <a:latin typeface="+mj-lt"/>
            </a:endParaRPr>
          </a:p>
        </p:txBody>
      </p:sp>
      <p:cxnSp>
        <p:nvCxnSpPr>
          <p:cNvPr id="58" name="直線單箭頭接點 265"/>
          <p:cNvCxnSpPr>
            <a:cxnSpLocks/>
          </p:cNvCxnSpPr>
          <p:nvPr/>
        </p:nvCxnSpPr>
        <p:spPr>
          <a:xfrm flipH="1" flipV="1">
            <a:off x="6718300" y="3465512"/>
            <a:ext cx="0" cy="12303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266"/>
          <p:cNvCxnSpPr>
            <a:cxnSpLocks/>
          </p:cNvCxnSpPr>
          <p:nvPr/>
        </p:nvCxnSpPr>
        <p:spPr>
          <a:xfrm>
            <a:off x="6924676" y="3228974"/>
            <a:ext cx="88741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267"/>
          <p:cNvCxnSpPr>
            <a:cxnSpLocks/>
          </p:cNvCxnSpPr>
          <p:nvPr/>
        </p:nvCxnSpPr>
        <p:spPr>
          <a:xfrm flipH="1" flipV="1">
            <a:off x="8181975" y="4192587"/>
            <a:ext cx="338138" cy="4953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268"/>
          <p:cNvCxnSpPr>
            <a:cxnSpLocks/>
          </p:cNvCxnSpPr>
          <p:nvPr/>
        </p:nvCxnSpPr>
        <p:spPr>
          <a:xfrm flipV="1">
            <a:off x="7604125" y="4192588"/>
            <a:ext cx="268288" cy="4794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269"/>
          <p:cNvCxnSpPr>
            <a:cxnSpLocks/>
          </p:cNvCxnSpPr>
          <p:nvPr/>
        </p:nvCxnSpPr>
        <p:spPr>
          <a:xfrm flipV="1">
            <a:off x="8024813" y="3417888"/>
            <a:ext cx="0" cy="3968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向下箭號 161"/>
          <p:cNvSpPr/>
          <p:nvPr/>
        </p:nvSpPr>
        <p:spPr>
          <a:xfrm flipV="1">
            <a:off x="9171955" y="2183456"/>
            <a:ext cx="438150" cy="74839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i="1">
              <a:latin typeface="+mj-lt"/>
            </a:endParaRPr>
          </a:p>
        </p:txBody>
      </p:sp>
      <p:sp>
        <p:nvSpPr>
          <p:cNvPr id="64" name="向下箭號 162"/>
          <p:cNvSpPr/>
          <p:nvPr/>
        </p:nvSpPr>
        <p:spPr>
          <a:xfrm rot="2620627" flipV="1">
            <a:off x="8915048" y="5133611"/>
            <a:ext cx="438150" cy="98550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+mj-lt"/>
            </a:endParaRPr>
          </a:p>
        </p:txBody>
      </p:sp>
      <p:sp>
        <p:nvSpPr>
          <p:cNvPr id="65" name="向下箭號 163"/>
          <p:cNvSpPr/>
          <p:nvPr/>
        </p:nvSpPr>
        <p:spPr>
          <a:xfrm rot="20057551" flipV="1">
            <a:off x="7501504" y="5128090"/>
            <a:ext cx="438150" cy="90908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+mj-lt"/>
            </a:endParaRPr>
          </a:p>
        </p:txBody>
      </p:sp>
      <p:sp>
        <p:nvSpPr>
          <p:cNvPr id="66" name="向下箭號 165"/>
          <p:cNvSpPr/>
          <p:nvPr/>
        </p:nvSpPr>
        <p:spPr>
          <a:xfrm rot="1353372" flipV="1">
            <a:off x="8213348" y="5173785"/>
            <a:ext cx="438150" cy="861179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+mj-lt"/>
            </a:endParaRPr>
          </a:p>
        </p:txBody>
      </p:sp>
      <p:sp>
        <p:nvSpPr>
          <p:cNvPr id="67" name="向下箭號 166"/>
          <p:cNvSpPr/>
          <p:nvPr/>
        </p:nvSpPr>
        <p:spPr>
          <a:xfrm rot="18851723" flipV="1">
            <a:off x="6755042" y="5102476"/>
            <a:ext cx="438150" cy="103046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+mj-lt"/>
            </a:endParaRPr>
          </a:p>
        </p:txBody>
      </p:sp>
      <p:grpSp>
        <p:nvGrpSpPr>
          <p:cNvPr id="68" name="群組 275"/>
          <p:cNvGrpSpPr>
            <a:grpSpLocks/>
          </p:cNvGrpSpPr>
          <p:nvPr/>
        </p:nvGrpSpPr>
        <p:grpSpPr bwMode="auto">
          <a:xfrm>
            <a:off x="7261226" y="6070600"/>
            <a:ext cx="906463" cy="460375"/>
            <a:chOff x="4765592" y="6396335"/>
            <a:chExt cx="907572" cy="461665"/>
          </a:xfrm>
        </p:grpSpPr>
        <p:sp>
          <p:nvSpPr>
            <p:cNvPr id="69" name="矩形 276"/>
            <p:cNvSpPr>
              <a:spLocks noChangeArrowheads="1"/>
            </p:cNvSpPr>
            <p:nvPr/>
          </p:nvSpPr>
          <p:spPr bwMode="auto">
            <a:xfrm>
              <a:off x="4822812" y="6442502"/>
              <a:ext cx="720018" cy="369332"/>
            </a:xfrm>
            <a:prstGeom prst="rect">
              <a:avLst/>
            </a:prstGeom>
            <a:solidFill>
              <a:srgbClr val="E2E2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sp>
          <p:nvSpPr>
            <p:cNvPr id="70" name="文字方塊 277"/>
            <p:cNvSpPr txBox="1">
              <a:spLocks noChangeArrowheads="1"/>
            </p:cNvSpPr>
            <p:nvPr/>
          </p:nvSpPr>
          <p:spPr bwMode="auto">
            <a:xfrm>
              <a:off x="4765592" y="6396335"/>
              <a:ext cx="9075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TW" i="1" u="sng" dirty="0" err="1">
                  <a:latin typeface="+mj-lt"/>
                </a:rPr>
                <a:t>h</a:t>
              </a:r>
              <a:r>
                <a:rPr lang="en-US" altLang="zh-TW" i="1" u="sng" baseline="30000" dirty="0" err="1">
                  <a:latin typeface="+mj-lt"/>
                </a:rPr>
                <a:t>t</a:t>
              </a:r>
              <a:endParaRPr lang="zh-TW" altLang="en-US" i="1" u="sng" baseline="30000" dirty="0">
                <a:latin typeface="+mj-lt"/>
              </a:endParaRPr>
            </a:p>
          </p:txBody>
        </p:sp>
      </p:grpSp>
      <p:grpSp>
        <p:nvGrpSpPr>
          <p:cNvPr id="71" name="群組 281"/>
          <p:cNvGrpSpPr>
            <a:grpSpLocks/>
          </p:cNvGrpSpPr>
          <p:nvPr/>
        </p:nvGrpSpPr>
        <p:grpSpPr bwMode="auto">
          <a:xfrm>
            <a:off x="9737725" y="2327275"/>
            <a:ext cx="908050" cy="461963"/>
            <a:chOff x="4775004" y="6396335"/>
            <a:chExt cx="907572" cy="461665"/>
          </a:xfrm>
        </p:grpSpPr>
        <p:sp>
          <p:nvSpPr>
            <p:cNvPr id="72" name="矩形 282"/>
            <p:cNvSpPr>
              <a:spLocks noChangeArrowheads="1"/>
            </p:cNvSpPr>
            <p:nvPr/>
          </p:nvSpPr>
          <p:spPr bwMode="auto">
            <a:xfrm>
              <a:off x="4822604" y="6442343"/>
              <a:ext cx="720346" cy="369648"/>
            </a:xfrm>
            <a:prstGeom prst="rect">
              <a:avLst/>
            </a:prstGeom>
            <a:gradFill rotWithShape="1">
              <a:gsLst>
                <a:gs pos="0">
                  <a:srgbClr val="F7F6FF"/>
                </a:gs>
                <a:gs pos="64999">
                  <a:srgbClr val="ECEBFF"/>
                </a:gs>
                <a:gs pos="100000">
                  <a:srgbClr val="E5E3FF"/>
                </a:gs>
              </a:gsLst>
              <a:lin ang="5400000" scaled="1"/>
            </a:gradFill>
            <a:ln w="9525">
              <a:solidFill>
                <a:srgbClr val="D4D3E7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i="1">
                <a:solidFill>
                  <a:schemeClr val="dk1"/>
                </a:solidFill>
                <a:latin typeface="+mj-lt"/>
                <a:ea typeface="+mn-ea"/>
              </a:endParaRPr>
            </a:p>
          </p:txBody>
        </p:sp>
        <p:sp>
          <p:nvSpPr>
            <p:cNvPr id="73" name="文字方塊 283"/>
            <p:cNvSpPr txBox="1">
              <a:spLocks noChangeArrowheads="1"/>
            </p:cNvSpPr>
            <p:nvPr/>
          </p:nvSpPr>
          <p:spPr bwMode="auto">
            <a:xfrm>
              <a:off x="4775004" y="6396335"/>
              <a:ext cx="907572" cy="461665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400" i="1" dirty="0">
                  <a:latin typeface="+mj-lt"/>
                  <a:ea typeface="+mn-ea"/>
                </a:rPr>
                <a:t>c</a:t>
              </a:r>
              <a:r>
                <a:rPr lang="en-US" altLang="zh-TW" sz="2400" i="1" baseline="30000" dirty="0">
                  <a:latin typeface="+mj-lt"/>
                  <a:ea typeface="+mn-ea"/>
                </a:rPr>
                <a:t>t+1</a:t>
              </a:r>
              <a:endParaRPr lang="zh-TW" altLang="en-US" sz="2400" i="1" baseline="30000" dirty="0">
                <a:latin typeface="+mj-lt"/>
                <a:ea typeface="+mn-ea"/>
              </a:endParaRPr>
            </a:p>
          </p:txBody>
        </p:sp>
      </p:grpSp>
      <p:sp>
        <p:nvSpPr>
          <p:cNvPr id="74" name="手繪多邊形 2"/>
          <p:cNvSpPr/>
          <p:nvPr/>
        </p:nvSpPr>
        <p:spPr>
          <a:xfrm>
            <a:off x="8135938" y="2584450"/>
            <a:ext cx="1625600" cy="377825"/>
          </a:xfrm>
          <a:custGeom>
            <a:avLst/>
            <a:gdLst>
              <a:gd name="connsiteX0" fmla="*/ 0 w 1625600"/>
              <a:gd name="connsiteY0" fmla="*/ 378228 h 378228"/>
              <a:gd name="connsiteX1" fmla="*/ 508000 w 1625600"/>
              <a:gd name="connsiteY1" fmla="*/ 73428 h 378228"/>
              <a:gd name="connsiteX2" fmla="*/ 1625600 w 1625600"/>
              <a:gd name="connsiteY2" fmla="*/ 857 h 37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378228">
                <a:moveTo>
                  <a:pt x="0" y="378228"/>
                </a:moveTo>
                <a:cubicBezTo>
                  <a:pt x="118533" y="257275"/>
                  <a:pt x="237067" y="136323"/>
                  <a:pt x="508000" y="73428"/>
                </a:cubicBezTo>
                <a:cubicBezTo>
                  <a:pt x="778933" y="10533"/>
                  <a:pt x="1395791" y="-3981"/>
                  <a:pt x="1625600" y="85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i="1">
              <a:latin typeface="+mj-lt"/>
            </a:endParaRPr>
          </a:p>
        </p:txBody>
      </p:sp>
      <p:sp>
        <p:nvSpPr>
          <p:cNvPr id="75" name="手繪多邊形 4"/>
          <p:cNvSpPr/>
          <p:nvPr/>
        </p:nvSpPr>
        <p:spPr>
          <a:xfrm>
            <a:off x="6235701" y="2613025"/>
            <a:ext cx="434975" cy="377825"/>
          </a:xfrm>
          <a:custGeom>
            <a:avLst/>
            <a:gdLst>
              <a:gd name="connsiteX0" fmla="*/ 0 w 435428"/>
              <a:gd name="connsiteY0" fmla="*/ 931 h 378302"/>
              <a:gd name="connsiteX1" fmla="*/ 290286 w 435428"/>
              <a:gd name="connsiteY1" fmla="*/ 58988 h 378302"/>
              <a:gd name="connsiteX2" fmla="*/ 435428 w 435428"/>
              <a:gd name="connsiteY2" fmla="*/ 378302 h 3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428" h="378302">
                <a:moveTo>
                  <a:pt x="0" y="931"/>
                </a:moveTo>
                <a:cubicBezTo>
                  <a:pt x="108857" y="-1488"/>
                  <a:pt x="217715" y="-3907"/>
                  <a:pt x="290286" y="58988"/>
                </a:cubicBezTo>
                <a:cubicBezTo>
                  <a:pt x="362857" y="121883"/>
                  <a:pt x="399142" y="250092"/>
                  <a:pt x="435428" y="37830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i="1">
              <a:latin typeface="+mj-lt"/>
            </a:endParaRPr>
          </a:p>
        </p:txBody>
      </p:sp>
      <p:sp>
        <p:nvSpPr>
          <p:cNvPr id="76" name="手繪多邊形 110"/>
          <p:cNvSpPr/>
          <p:nvPr/>
        </p:nvSpPr>
        <p:spPr>
          <a:xfrm>
            <a:off x="5403851" y="3260725"/>
            <a:ext cx="1908175" cy="3101975"/>
          </a:xfrm>
          <a:custGeom>
            <a:avLst/>
            <a:gdLst>
              <a:gd name="connsiteX0" fmla="*/ 0 w 1320800"/>
              <a:gd name="connsiteY0" fmla="*/ 0 h 3135086"/>
              <a:gd name="connsiteX1" fmla="*/ 362857 w 1320800"/>
              <a:gd name="connsiteY1" fmla="*/ 624114 h 3135086"/>
              <a:gd name="connsiteX2" fmla="*/ 508000 w 1320800"/>
              <a:gd name="connsiteY2" fmla="*/ 2409371 h 3135086"/>
              <a:gd name="connsiteX3" fmla="*/ 1320800 w 1320800"/>
              <a:gd name="connsiteY3" fmla="*/ 3135086 h 31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3135086">
                <a:moveTo>
                  <a:pt x="0" y="0"/>
                </a:moveTo>
                <a:cubicBezTo>
                  <a:pt x="139095" y="111276"/>
                  <a:pt x="278190" y="222552"/>
                  <a:pt x="362857" y="624114"/>
                </a:cubicBezTo>
                <a:cubicBezTo>
                  <a:pt x="447524" y="1025676"/>
                  <a:pt x="348343" y="1990876"/>
                  <a:pt x="508000" y="2409371"/>
                </a:cubicBezTo>
                <a:cubicBezTo>
                  <a:pt x="667657" y="2827866"/>
                  <a:pt x="994228" y="2981476"/>
                  <a:pt x="1320800" y="3135086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i="1">
              <a:latin typeface="+mj-lt"/>
            </a:endParaRPr>
          </a:p>
        </p:txBody>
      </p:sp>
      <p:cxnSp>
        <p:nvCxnSpPr>
          <p:cNvPr id="77" name="直線單箭頭接點 287"/>
          <p:cNvCxnSpPr>
            <a:cxnSpLocks/>
          </p:cNvCxnSpPr>
          <p:nvPr/>
        </p:nvCxnSpPr>
        <p:spPr>
          <a:xfrm>
            <a:off x="8269288" y="3228974"/>
            <a:ext cx="88741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單箭頭接點 288"/>
          <p:cNvCxnSpPr>
            <a:cxnSpLocks/>
          </p:cNvCxnSpPr>
          <p:nvPr/>
        </p:nvCxnSpPr>
        <p:spPr>
          <a:xfrm flipH="1" flipV="1">
            <a:off x="9391650" y="3433763"/>
            <a:ext cx="0" cy="12287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字方塊 96"/>
          <p:cNvSpPr txBox="1">
            <a:spLocks noChangeArrowheads="1"/>
          </p:cNvSpPr>
          <p:nvPr/>
        </p:nvSpPr>
        <p:spPr bwMode="auto">
          <a:xfrm>
            <a:off x="3743325" y="3170237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 i="1">
                <a:latin typeface="+mj-lt"/>
              </a:rPr>
              <a:t>tanh</a:t>
            </a:r>
            <a:endParaRPr lang="zh-TW" altLang="en-US" i="1">
              <a:latin typeface="+mj-lt"/>
            </a:endParaRPr>
          </a:p>
        </p:txBody>
      </p:sp>
      <p:sp>
        <p:nvSpPr>
          <p:cNvPr id="85" name="文字方塊 97"/>
          <p:cNvSpPr txBox="1">
            <a:spLocks noChangeArrowheads="1"/>
          </p:cNvSpPr>
          <p:nvPr/>
        </p:nvSpPr>
        <p:spPr bwMode="auto">
          <a:xfrm>
            <a:off x="7985125" y="3190875"/>
            <a:ext cx="142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 i="1">
                <a:latin typeface="+mj-lt"/>
              </a:rPr>
              <a:t>tanh</a:t>
            </a:r>
            <a:endParaRPr lang="zh-TW" altLang="en-US" i="1">
              <a:latin typeface="+mj-lt"/>
            </a:endParaRPr>
          </a:p>
        </p:txBody>
      </p:sp>
      <p:sp>
        <p:nvSpPr>
          <p:cNvPr id="86" name="手繪多邊形 110"/>
          <p:cNvSpPr/>
          <p:nvPr/>
        </p:nvSpPr>
        <p:spPr>
          <a:xfrm>
            <a:off x="9625014" y="3224213"/>
            <a:ext cx="1906587" cy="3101975"/>
          </a:xfrm>
          <a:custGeom>
            <a:avLst/>
            <a:gdLst>
              <a:gd name="connsiteX0" fmla="*/ 0 w 1320800"/>
              <a:gd name="connsiteY0" fmla="*/ 0 h 3135086"/>
              <a:gd name="connsiteX1" fmla="*/ 362857 w 1320800"/>
              <a:gd name="connsiteY1" fmla="*/ 624114 h 3135086"/>
              <a:gd name="connsiteX2" fmla="*/ 508000 w 1320800"/>
              <a:gd name="connsiteY2" fmla="*/ 2409371 h 3135086"/>
              <a:gd name="connsiteX3" fmla="*/ 1320800 w 1320800"/>
              <a:gd name="connsiteY3" fmla="*/ 3135086 h 31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3135086">
                <a:moveTo>
                  <a:pt x="0" y="0"/>
                </a:moveTo>
                <a:cubicBezTo>
                  <a:pt x="139095" y="111276"/>
                  <a:pt x="278190" y="222552"/>
                  <a:pt x="362857" y="624114"/>
                </a:cubicBezTo>
                <a:cubicBezTo>
                  <a:pt x="447524" y="1025676"/>
                  <a:pt x="348343" y="1990876"/>
                  <a:pt x="508000" y="2409371"/>
                </a:cubicBezTo>
                <a:cubicBezTo>
                  <a:pt x="667657" y="2827866"/>
                  <a:pt x="994228" y="2981476"/>
                  <a:pt x="1320800" y="3135086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i="1">
              <a:latin typeface="+mj-lt"/>
            </a:endParaRPr>
          </a:p>
        </p:txBody>
      </p:sp>
      <p:sp>
        <p:nvSpPr>
          <p:cNvPr id="87" name="文字方塊 101"/>
          <p:cNvSpPr txBox="1">
            <a:spLocks noChangeArrowheads="1"/>
          </p:cNvSpPr>
          <p:nvPr/>
        </p:nvSpPr>
        <p:spPr bwMode="auto">
          <a:xfrm>
            <a:off x="9717088" y="5583238"/>
            <a:ext cx="9064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 i="1" dirty="0">
                <a:latin typeface="+mj-lt"/>
              </a:rPr>
              <a:t>h</a:t>
            </a:r>
            <a:r>
              <a:rPr lang="en-US" altLang="zh-TW" i="1" baseline="30000" dirty="0">
                <a:latin typeface="+mj-lt"/>
              </a:rPr>
              <a:t>t</a:t>
            </a:r>
            <a:r>
              <a:rPr lang="en-US" altLang="zh-TW" baseline="30000" dirty="0">
                <a:latin typeface="+mj-lt"/>
              </a:rPr>
              <a:t>+1</a:t>
            </a:r>
            <a:endParaRPr lang="zh-TW" altLang="en-US" baseline="30000" dirty="0">
              <a:latin typeface="+mj-lt"/>
            </a:endParaRPr>
          </a:p>
        </p:txBody>
      </p:sp>
      <p:pic>
        <p:nvPicPr>
          <p:cNvPr id="88" name="Picture 9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2" b="9984"/>
          <a:stretch/>
        </p:blipFill>
        <p:spPr bwMode="auto">
          <a:xfrm>
            <a:off x="9459225" y="-24426"/>
            <a:ext cx="2744788" cy="16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Oval 88"/>
          <p:cNvSpPr/>
          <p:nvPr/>
        </p:nvSpPr>
        <p:spPr bwMode="auto">
          <a:xfrm>
            <a:off x="6464035" y="2997000"/>
            <a:ext cx="432000" cy="432000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sym typeface="Wingdings" panose="05000000000000000000" pitchFamily="2" charset="2"/>
              </a:rPr>
              <a:t>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4925914" y="3048000"/>
            <a:ext cx="432000" cy="432000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sym typeface="Wingdings" panose="05000000000000000000" pitchFamily="2" charset="2"/>
              </a:rPr>
              <a:t>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9157647" y="2971800"/>
            <a:ext cx="404067" cy="433990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sym typeface="Wingdings" panose="05000000000000000000" pitchFamily="2" charset="2"/>
              </a:rPr>
              <a:t>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2250876" y="2997000"/>
            <a:ext cx="432000" cy="432000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sym typeface="Wingdings" panose="05000000000000000000" pitchFamily="2" charset="2"/>
              </a:rPr>
              <a:t>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13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7" grpId="0" animBg="1"/>
      <p:bldP spid="85" grpId="0"/>
      <p:bldP spid="8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5400" dirty="0"/>
              <a:t>GRU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3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Recurrent Neural Network</a:t>
            </a:r>
          </a:p>
        </p:txBody>
      </p:sp>
      <p:pic>
        <p:nvPicPr>
          <p:cNvPr id="153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19200"/>
            <a:ext cx="609600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827405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GRU – Gated Recurrent Unit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54201"/>
            <a:ext cx="9144000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0" y="5029200"/>
            <a:ext cx="8991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 combines the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forget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into a single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update gate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/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 also merges the cell state and hidden state.</a:t>
            </a:r>
          </a:p>
          <a:p>
            <a:pPr eaLnBrk="1" hangingPunct="1"/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Simpler than LSTM. There are many other variants too.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133601" y="1600200"/>
            <a:ext cx="121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reset gate</a:t>
            </a: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>
            <a:off x="2819400" y="1981200"/>
            <a:ext cx="152400" cy="1066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7772400" y="6172201"/>
            <a:ext cx="2827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X,*: element-wise multiply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3429000" y="1600200"/>
            <a:ext cx="1443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Update gate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3962400" y="1981200"/>
            <a:ext cx="304800" cy="1447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3415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762000"/>
            <a:ext cx="810260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43200" y="4495800"/>
            <a:ext cx="6934200" cy="2197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Both take </a:t>
            </a:r>
            <a:r>
              <a:rPr lang="en-US" altLang="en-US" sz="1800" i="1" dirty="0" err="1">
                <a:latin typeface="+mj-lt"/>
              </a:rPr>
              <a:t>x</a:t>
            </a:r>
            <a:r>
              <a:rPr lang="en-US" altLang="en-US" sz="1800" i="1" baseline="-25000" dirty="0" err="1">
                <a:latin typeface="+mj-lt"/>
              </a:rPr>
              <a:t>t</a:t>
            </a:r>
            <a:r>
              <a:rPr lang="en-US" altLang="en-US" sz="1800" dirty="0"/>
              <a:t> and </a:t>
            </a:r>
            <a:r>
              <a:rPr lang="en-US" altLang="en-US" sz="1800" i="1" dirty="0">
                <a:latin typeface="+mj-lt"/>
              </a:rPr>
              <a:t>h</a:t>
            </a:r>
            <a:r>
              <a:rPr lang="en-US" altLang="en-US" sz="1800" i="1" baseline="-25000" dirty="0">
                <a:latin typeface="+mj-lt"/>
              </a:rPr>
              <a:t>t-</a:t>
            </a:r>
            <a:r>
              <a:rPr lang="en-US" altLang="en-US" sz="1800" baseline="-25000" dirty="0">
                <a:latin typeface="+mj-lt"/>
              </a:rPr>
              <a:t>1</a:t>
            </a:r>
            <a:r>
              <a:rPr lang="en-US" altLang="en-US" sz="1800" dirty="0"/>
              <a:t> as inputs and compute </a:t>
            </a:r>
            <a:r>
              <a:rPr lang="en-US" altLang="en-US" sz="1800" i="1" dirty="0" err="1">
                <a:latin typeface="+mj-lt"/>
              </a:rPr>
              <a:t>h</a:t>
            </a:r>
            <a:r>
              <a:rPr lang="en-US" altLang="en-US" sz="1800" i="1" baseline="-25000" dirty="0" err="1">
                <a:latin typeface="+mj-lt"/>
              </a:rPr>
              <a:t>t</a:t>
            </a:r>
            <a:r>
              <a:rPr lang="en-US" altLang="en-US" sz="1800" dirty="0"/>
              <a:t> to pass along.</a:t>
            </a:r>
          </a:p>
          <a:p>
            <a:pPr eaLnBrk="1" hangingPunct="1"/>
            <a:r>
              <a:rPr lang="en-US" altLang="en-US" sz="1800" dirty="0"/>
              <a:t>GRUs don't need the cell layer to pass values along.</a:t>
            </a:r>
          </a:p>
          <a:p>
            <a:pPr eaLnBrk="1" hangingPunct="1"/>
            <a:r>
              <a:rPr lang="en-US" altLang="en-US" sz="1800" dirty="0"/>
              <a:t>The calculations within each iteration ensure that the </a:t>
            </a:r>
            <a:r>
              <a:rPr lang="en-US" altLang="en-US" sz="1800" i="1" dirty="0" err="1">
                <a:latin typeface="+mj-lt"/>
              </a:rPr>
              <a:t>h</a:t>
            </a:r>
            <a:r>
              <a:rPr lang="en-US" altLang="en-US" sz="1800" i="1" baseline="-25000" dirty="0" err="1">
                <a:latin typeface="+mj-lt"/>
              </a:rPr>
              <a:t>t</a:t>
            </a:r>
            <a:r>
              <a:rPr lang="en-US" altLang="en-US" sz="1800" dirty="0"/>
              <a:t> values being passed along either retain a high amount of old information or are jump-started with a high amount of new information.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How do GRU solve the vanishing gradient problem?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6400" y="1066800"/>
                <a:ext cx="9601200" cy="5294235"/>
              </a:xfrm>
            </p:spPr>
            <p:txBody>
              <a:bodyPr/>
              <a:lstStyle/>
              <a:p>
                <a:r>
                  <a:rPr lang="en-US" dirty="0"/>
                  <a:t>Is the problem with standard RNNs the naïve transition function?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hh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h𝑥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It implies that the error must </a:t>
                </a:r>
                <a:r>
                  <a:rPr lang="en-US" dirty="0" err="1"/>
                  <a:t>backpropagate</a:t>
                </a:r>
                <a:r>
                  <a:rPr lang="en-US" dirty="0"/>
                  <a:t> through all the intermediate nodes: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Perhaps we can create shortcut connections: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1066800"/>
                <a:ext cx="9601200" cy="5294235"/>
              </a:xfrm>
              <a:blipFill>
                <a:blip r:embed="rId2"/>
                <a:stretch>
                  <a:fillRect l="-762" t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>
            <a:spLocks noChangeAspect="1"/>
          </p:cNvSpPr>
          <p:nvPr/>
        </p:nvSpPr>
        <p:spPr bwMode="auto">
          <a:xfrm>
            <a:off x="3525600" y="3682491"/>
            <a:ext cx="648000" cy="64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i="1" dirty="0" err="1">
                <a:latin typeface="Times New Roman" pitchFamily="18" charset="0"/>
              </a:rPr>
              <a:t>h</a:t>
            </a:r>
            <a:r>
              <a:rPr lang="en-US" sz="2400" i="1" baseline="-25000" dirty="0" err="1">
                <a:latin typeface="Times New Roman" pitchFamily="18" charset="0"/>
              </a:rPr>
              <a:t>t</a:t>
            </a:r>
            <a:endParaRPr lang="en-US" sz="2400" i="1" baseline="-25000" dirty="0">
              <a:latin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148890" y="4094084"/>
            <a:ext cx="685800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8" name="Oval 7"/>
          <p:cNvSpPr>
            <a:spLocks noChangeAspect="1"/>
          </p:cNvSpPr>
          <p:nvPr/>
        </p:nvSpPr>
        <p:spPr bwMode="auto">
          <a:xfrm>
            <a:off x="4826800" y="3682491"/>
            <a:ext cx="648000" cy="64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i="1" dirty="0">
                <a:latin typeface="Times New Roman" pitchFamily="18" charset="0"/>
              </a:rPr>
              <a:t>h</a:t>
            </a:r>
            <a:r>
              <a:rPr lang="en-US" sz="2400" i="1" baseline="-25000" dirty="0">
                <a:latin typeface="Times New Roman" pitchFamily="18" charset="0"/>
              </a:rPr>
              <a:t>t+1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458327" y="4094084"/>
            <a:ext cx="685800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128000" y="3682491"/>
            <a:ext cx="648000" cy="64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i="1" dirty="0">
                <a:latin typeface="Times New Roman" pitchFamily="18" charset="0"/>
              </a:rPr>
              <a:t>h</a:t>
            </a:r>
            <a:r>
              <a:rPr lang="en-US" sz="2400" i="1" baseline="-25000" dirty="0">
                <a:latin typeface="Times New Roman" pitchFamily="18" charset="0"/>
              </a:rPr>
              <a:t>t+2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6767764" y="4094084"/>
            <a:ext cx="685800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7429200" y="3682491"/>
            <a:ext cx="648000" cy="64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i="1" dirty="0" err="1">
                <a:latin typeface="Times New Roman" pitchFamily="18" charset="0"/>
              </a:rPr>
              <a:t>h</a:t>
            </a:r>
            <a:r>
              <a:rPr lang="en-US" sz="2400" i="1" baseline="-25000" dirty="0" err="1">
                <a:latin typeface="Times New Roman" pitchFamily="18" charset="0"/>
              </a:rPr>
              <a:t>t+n</a:t>
            </a:r>
            <a:endParaRPr lang="en-US" sz="2400" i="1" baseline="-25000" dirty="0">
              <a:latin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8077200" y="4094084"/>
            <a:ext cx="685800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4114800" y="3941684"/>
            <a:ext cx="685800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5424237" y="3941684"/>
            <a:ext cx="685800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6733674" y="3941684"/>
            <a:ext cx="685800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8043110" y="3941684"/>
            <a:ext cx="685800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3525600" y="5409541"/>
            <a:ext cx="648000" cy="64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i="1" dirty="0" err="1">
                <a:latin typeface="Times New Roman" pitchFamily="18" charset="0"/>
              </a:rPr>
              <a:t>h</a:t>
            </a:r>
            <a:r>
              <a:rPr lang="en-US" sz="2400" i="1" baseline="-25000" dirty="0" err="1">
                <a:latin typeface="Times New Roman" pitchFamily="18" charset="0"/>
              </a:rPr>
              <a:t>t</a:t>
            </a:r>
            <a:endParaRPr lang="en-US" sz="2400" i="1" baseline="-25000" dirty="0">
              <a:latin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4148890" y="5821134"/>
            <a:ext cx="685800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26" name="Oval 25"/>
          <p:cNvSpPr>
            <a:spLocks noChangeAspect="1"/>
          </p:cNvSpPr>
          <p:nvPr/>
        </p:nvSpPr>
        <p:spPr bwMode="auto">
          <a:xfrm>
            <a:off x="4826800" y="5409541"/>
            <a:ext cx="648000" cy="64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i="1" dirty="0">
                <a:latin typeface="Times New Roman" pitchFamily="18" charset="0"/>
              </a:rPr>
              <a:t>h</a:t>
            </a:r>
            <a:r>
              <a:rPr lang="en-US" sz="2400" i="1" baseline="-25000" dirty="0">
                <a:latin typeface="Times New Roman" pitchFamily="18" charset="0"/>
              </a:rPr>
              <a:t>t+1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5458327" y="5821134"/>
            <a:ext cx="685800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28" name="Oval 27"/>
          <p:cNvSpPr>
            <a:spLocks noChangeAspect="1"/>
          </p:cNvSpPr>
          <p:nvPr/>
        </p:nvSpPr>
        <p:spPr bwMode="auto">
          <a:xfrm>
            <a:off x="6128000" y="5409541"/>
            <a:ext cx="648000" cy="64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i="1" dirty="0">
                <a:latin typeface="Times New Roman" pitchFamily="18" charset="0"/>
              </a:rPr>
              <a:t>h</a:t>
            </a:r>
            <a:r>
              <a:rPr lang="en-US" sz="2400" i="1" baseline="-25000" dirty="0">
                <a:latin typeface="Times New Roman" pitchFamily="18" charset="0"/>
              </a:rPr>
              <a:t>t+2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767764" y="5821134"/>
            <a:ext cx="685800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30" name="Oval 29"/>
          <p:cNvSpPr>
            <a:spLocks noChangeAspect="1"/>
          </p:cNvSpPr>
          <p:nvPr/>
        </p:nvSpPr>
        <p:spPr bwMode="auto">
          <a:xfrm>
            <a:off x="8707555" y="5409541"/>
            <a:ext cx="648000" cy="64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i="1" dirty="0" err="1">
                <a:latin typeface="Times New Roman" pitchFamily="18" charset="0"/>
              </a:rPr>
              <a:t>h</a:t>
            </a:r>
            <a:r>
              <a:rPr lang="en-US" sz="2400" i="1" baseline="-25000" dirty="0" err="1">
                <a:latin typeface="Times New Roman" pitchFamily="18" charset="0"/>
              </a:rPr>
              <a:t>t+n</a:t>
            </a:r>
            <a:endParaRPr lang="en-US" sz="2400" i="1" baseline="-25000" dirty="0">
              <a:latin typeface="Times New Roman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8077200" y="5821134"/>
            <a:ext cx="685800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4114800" y="5668734"/>
            <a:ext cx="685800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5424237" y="5668734"/>
            <a:ext cx="685800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6733674" y="5668734"/>
            <a:ext cx="685800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8043110" y="5668734"/>
            <a:ext cx="685800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36" name="Arc 35"/>
          <p:cNvSpPr/>
          <p:nvPr/>
        </p:nvSpPr>
        <p:spPr bwMode="auto">
          <a:xfrm>
            <a:off x="4038600" y="5087912"/>
            <a:ext cx="2209800" cy="978350"/>
          </a:xfrm>
          <a:prstGeom prst="arc">
            <a:avLst>
              <a:gd name="adj1" fmla="val 10996852"/>
              <a:gd name="adj2" fmla="val 21355756"/>
            </a:avLst>
          </a:prstGeom>
          <a:noFill/>
          <a:ln w="28575" cap="sq" cmpd="sng" algn="ctr">
            <a:solidFill>
              <a:srgbClr val="FF0000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37" name="Arc 36"/>
          <p:cNvSpPr/>
          <p:nvPr/>
        </p:nvSpPr>
        <p:spPr bwMode="auto">
          <a:xfrm>
            <a:off x="6632328" y="5074322"/>
            <a:ext cx="2209800" cy="978350"/>
          </a:xfrm>
          <a:prstGeom prst="arc">
            <a:avLst>
              <a:gd name="adj1" fmla="val 10996852"/>
              <a:gd name="adj2" fmla="val 21355756"/>
            </a:avLst>
          </a:prstGeom>
          <a:noFill/>
          <a:ln w="28575" cap="sq" cmpd="sng" algn="ctr">
            <a:solidFill>
              <a:srgbClr val="FF0000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38" name="Arc 37"/>
          <p:cNvSpPr/>
          <p:nvPr/>
        </p:nvSpPr>
        <p:spPr bwMode="auto">
          <a:xfrm>
            <a:off x="3810000" y="4921586"/>
            <a:ext cx="5257800" cy="1286378"/>
          </a:xfrm>
          <a:prstGeom prst="arc">
            <a:avLst>
              <a:gd name="adj1" fmla="val 10996852"/>
              <a:gd name="adj2" fmla="val 21355756"/>
            </a:avLst>
          </a:prstGeom>
          <a:noFill/>
          <a:ln w="28575" cap="sq" cmpd="sng" algn="ctr">
            <a:solidFill>
              <a:srgbClr val="FF0000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45" name="Arc 44"/>
          <p:cNvSpPr/>
          <p:nvPr/>
        </p:nvSpPr>
        <p:spPr bwMode="auto">
          <a:xfrm flipH="1" flipV="1">
            <a:off x="4038600" y="5477934"/>
            <a:ext cx="2209800" cy="978350"/>
          </a:xfrm>
          <a:prstGeom prst="arc">
            <a:avLst>
              <a:gd name="adj1" fmla="val 10996852"/>
              <a:gd name="adj2" fmla="val 21355756"/>
            </a:avLst>
          </a:prstGeom>
          <a:noFill/>
          <a:ln w="28575" cap="sq" cmpd="sng" algn="ctr">
            <a:solidFill>
              <a:srgbClr val="002060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46" name="Arc 45"/>
          <p:cNvSpPr/>
          <p:nvPr/>
        </p:nvSpPr>
        <p:spPr bwMode="auto">
          <a:xfrm flipH="1" flipV="1">
            <a:off x="6632328" y="5464344"/>
            <a:ext cx="2209800" cy="978350"/>
          </a:xfrm>
          <a:prstGeom prst="arc">
            <a:avLst>
              <a:gd name="adj1" fmla="val 10996852"/>
              <a:gd name="adj2" fmla="val 21355756"/>
            </a:avLst>
          </a:prstGeom>
          <a:noFill/>
          <a:ln w="28575" cap="sq" cmpd="sng" algn="ctr">
            <a:solidFill>
              <a:srgbClr val="002060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61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Perhaps we can create </a:t>
            </a:r>
            <a:r>
              <a:rPr lang="en-US" i="1" dirty="0">
                <a:solidFill>
                  <a:srgbClr val="C00000"/>
                </a:solidFill>
              </a:rPr>
              <a:t>adaptive</a:t>
            </a:r>
            <a:r>
              <a:rPr lang="en-US" i="1" dirty="0"/>
              <a:t> </a:t>
            </a:r>
            <a:r>
              <a:rPr lang="en-US" dirty="0"/>
              <a:t>shortcut connections.</a:t>
            </a:r>
          </a:p>
          <a:p>
            <a:r>
              <a:rPr lang="en-US" dirty="0"/>
              <a:t>Let the net </a:t>
            </a:r>
            <a:r>
              <a:rPr lang="en-US" dirty="0">
                <a:solidFill>
                  <a:srgbClr val="C00000"/>
                </a:solidFill>
              </a:rPr>
              <a:t>prune</a:t>
            </a:r>
            <a:r>
              <a:rPr lang="en-US" dirty="0"/>
              <a:t> unnecessary connections </a:t>
            </a:r>
            <a:r>
              <a:rPr lang="en-US" i="1" dirty="0"/>
              <a:t>adaptively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Through the </a:t>
            </a:r>
            <a:r>
              <a:rPr lang="en-US" dirty="0">
                <a:solidFill>
                  <a:srgbClr val="C00000"/>
                </a:solidFill>
              </a:rPr>
              <a:t>gates mechanism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763601" y="2590800"/>
            <a:ext cx="5829955" cy="1534698"/>
            <a:chOff x="1239600" y="1981200"/>
            <a:chExt cx="5829955" cy="1534698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 bwMode="auto">
            <a:xfrm>
              <a:off x="1239600" y="2469155"/>
              <a:ext cx="648000" cy="64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i="1" dirty="0" err="1">
                  <a:latin typeface="Times New Roman" pitchFamily="18" charset="0"/>
                </a:rPr>
                <a:t>h</a:t>
              </a:r>
              <a:r>
                <a:rPr lang="en-US" sz="2400" i="1" baseline="-25000" dirty="0" err="1">
                  <a:latin typeface="Times New Roman" pitchFamily="18" charset="0"/>
                </a:rPr>
                <a:t>t</a:t>
              </a:r>
              <a:endParaRPr lang="en-US" sz="2400" i="1" baseline="-25000" dirty="0">
                <a:latin typeface="Times New Roman" pitchFamily="18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1862890" y="2880748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6" name="Oval 5"/>
            <p:cNvSpPr>
              <a:spLocks noChangeAspect="1"/>
            </p:cNvSpPr>
            <p:nvPr/>
          </p:nvSpPr>
          <p:spPr bwMode="auto">
            <a:xfrm>
              <a:off x="2540800" y="2469155"/>
              <a:ext cx="648000" cy="64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i="1" dirty="0">
                  <a:latin typeface="Times New Roman" pitchFamily="18" charset="0"/>
                </a:rPr>
                <a:t>h</a:t>
              </a:r>
              <a:r>
                <a:rPr lang="en-US" sz="2400" i="1" baseline="-25000" dirty="0">
                  <a:latin typeface="Times New Roman" pitchFamily="18" charset="0"/>
                </a:rPr>
                <a:t>t+1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3172327" y="2880748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3842000" y="2469155"/>
              <a:ext cx="648000" cy="64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i="1" dirty="0">
                  <a:latin typeface="Times New Roman" pitchFamily="18" charset="0"/>
                </a:rPr>
                <a:t>h</a:t>
              </a:r>
              <a:r>
                <a:rPr lang="en-US" sz="2400" i="1" baseline="-25000" dirty="0">
                  <a:latin typeface="Times New Roman" pitchFamily="18" charset="0"/>
                </a:rPr>
                <a:t>t+2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4481764" y="2880748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6421555" y="2469155"/>
              <a:ext cx="648000" cy="64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i="1" dirty="0" err="1">
                  <a:latin typeface="Times New Roman" pitchFamily="18" charset="0"/>
                </a:rPr>
                <a:t>h</a:t>
              </a:r>
              <a:r>
                <a:rPr lang="en-US" sz="2400" i="1" baseline="-25000" dirty="0" err="1">
                  <a:latin typeface="Times New Roman" pitchFamily="18" charset="0"/>
                </a:rPr>
                <a:t>t+n</a:t>
              </a:r>
              <a:endParaRPr lang="en-US" sz="2400" i="1" baseline="-25000" dirty="0">
                <a:latin typeface="Times New Roman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5791200" y="2880748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H="1">
              <a:off x="1828800" y="2728348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rgbClr val="FF0000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>
              <a:off x="3138237" y="2728348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rgbClr val="FF0000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>
              <a:off x="4447674" y="2728348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rgbClr val="FF0000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>
              <a:off x="5757110" y="2728348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rgbClr val="FF0000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6" name="Arc 15"/>
            <p:cNvSpPr/>
            <p:nvPr/>
          </p:nvSpPr>
          <p:spPr bwMode="auto">
            <a:xfrm>
              <a:off x="1752600" y="2147526"/>
              <a:ext cx="2209800" cy="978350"/>
            </a:xfrm>
            <a:prstGeom prst="arc">
              <a:avLst>
                <a:gd name="adj1" fmla="val 10996852"/>
                <a:gd name="adj2" fmla="val 21355756"/>
              </a:avLst>
            </a:prstGeom>
            <a:noFill/>
            <a:ln w="28575" cap="sq" cmpd="sng" algn="ctr">
              <a:solidFill>
                <a:srgbClr val="FF0000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" name="Arc 16"/>
            <p:cNvSpPr/>
            <p:nvPr/>
          </p:nvSpPr>
          <p:spPr bwMode="auto">
            <a:xfrm>
              <a:off x="4346328" y="2133936"/>
              <a:ext cx="2209800" cy="978350"/>
            </a:xfrm>
            <a:prstGeom prst="arc">
              <a:avLst>
                <a:gd name="adj1" fmla="val 10996852"/>
                <a:gd name="adj2" fmla="val 21355756"/>
              </a:avLst>
            </a:prstGeom>
            <a:noFill/>
            <a:ln w="28575" cap="sq" cmpd="sng" algn="ctr">
              <a:solidFill>
                <a:srgbClr val="FF0000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" name="Arc 17"/>
            <p:cNvSpPr/>
            <p:nvPr/>
          </p:nvSpPr>
          <p:spPr bwMode="auto">
            <a:xfrm>
              <a:off x="1524000" y="1981200"/>
              <a:ext cx="5257800" cy="1286378"/>
            </a:xfrm>
            <a:prstGeom prst="arc">
              <a:avLst>
                <a:gd name="adj1" fmla="val 10996852"/>
                <a:gd name="adj2" fmla="val 21355756"/>
              </a:avLst>
            </a:prstGeom>
            <a:noFill/>
            <a:ln w="28575" cap="sq" cmpd="sng" algn="ctr">
              <a:solidFill>
                <a:srgbClr val="FF0000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9" name="Arc 18"/>
            <p:cNvSpPr/>
            <p:nvPr/>
          </p:nvSpPr>
          <p:spPr bwMode="auto">
            <a:xfrm flipH="1" flipV="1">
              <a:off x="1752600" y="2537548"/>
              <a:ext cx="2209800" cy="978350"/>
            </a:xfrm>
            <a:prstGeom prst="arc">
              <a:avLst>
                <a:gd name="adj1" fmla="val 10996852"/>
                <a:gd name="adj2" fmla="val 21355756"/>
              </a:avLst>
            </a:prstGeom>
            <a:noFill/>
            <a:ln w="28575" cap="sq" cmpd="sng" algn="ctr">
              <a:solidFill>
                <a:srgbClr val="002060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" name="Arc 19"/>
            <p:cNvSpPr/>
            <p:nvPr/>
          </p:nvSpPr>
          <p:spPr bwMode="auto">
            <a:xfrm flipH="1" flipV="1">
              <a:off x="4346328" y="2523958"/>
              <a:ext cx="2209800" cy="978350"/>
            </a:xfrm>
            <a:prstGeom prst="arc">
              <a:avLst>
                <a:gd name="adj1" fmla="val 10996852"/>
                <a:gd name="adj2" fmla="val 21355756"/>
              </a:avLst>
            </a:prstGeom>
            <a:noFill/>
            <a:ln w="28575" cap="sq" cmpd="sng" algn="ctr">
              <a:solidFill>
                <a:srgbClr val="002060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9618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ffectLst/>
              </a:rPr>
              <a:t>Feed-forward vs Recurrent Network</a:t>
            </a:r>
            <a:endParaRPr lang="en-US" dirty="0">
              <a:effectLst/>
            </a:endParaRPr>
          </a:p>
        </p:txBody>
      </p:sp>
      <p:sp>
        <p:nvSpPr>
          <p:cNvPr id="3" name="矩形 3"/>
          <p:cNvSpPr/>
          <p:nvPr/>
        </p:nvSpPr>
        <p:spPr>
          <a:xfrm>
            <a:off x="2508250" y="2043114"/>
            <a:ext cx="438150" cy="7191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latin typeface="+mj-lt"/>
              </a:rPr>
              <a:t>x</a:t>
            </a:r>
            <a:endParaRPr lang="zh-TW" altLang="en-US" sz="2400" i="1" baseline="30000" dirty="0">
              <a:latin typeface="+mj-lt"/>
            </a:endParaRPr>
          </a:p>
        </p:txBody>
      </p:sp>
      <p:sp>
        <p:nvSpPr>
          <p:cNvPr id="4" name="矩形 4"/>
          <p:cNvSpPr/>
          <p:nvPr/>
        </p:nvSpPr>
        <p:spPr>
          <a:xfrm>
            <a:off x="3171826" y="2043114"/>
            <a:ext cx="430213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chemeClr val="tx1"/>
                </a:solidFill>
                <a:latin typeface="+mj-lt"/>
              </a:rPr>
              <a:t>f</a:t>
            </a:r>
            <a:r>
              <a:rPr lang="en-US" altLang="zh-TW" sz="2400" i="1" baseline="-25000" dirty="0">
                <a:solidFill>
                  <a:schemeClr val="tx1"/>
                </a:solidFill>
                <a:latin typeface="+mj-lt"/>
              </a:rPr>
              <a:t>1</a:t>
            </a:r>
            <a:endParaRPr lang="zh-TW" altLang="en-US" sz="2400" i="1" baseline="-25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矩形 5"/>
          <p:cNvSpPr/>
          <p:nvPr/>
        </p:nvSpPr>
        <p:spPr>
          <a:xfrm>
            <a:off x="3827463" y="2043114"/>
            <a:ext cx="436562" cy="7191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i="1" dirty="0">
                <a:solidFill>
                  <a:srgbClr val="000000"/>
                </a:solidFill>
                <a:latin typeface="+mj-lt"/>
              </a:rPr>
              <a:t>a</a:t>
            </a:r>
            <a:r>
              <a:rPr lang="en-US" altLang="zh-TW" sz="2000" i="1" baseline="30000" dirty="0">
                <a:solidFill>
                  <a:srgbClr val="000000"/>
                </a:solidFill>
                <a:latin typeface="+mj-lt"/>
              </a:rPr>
              <a:t>1</a:t>
            </a:r>
            <a:endParaRPr lang="zh-TW" altLang="en-US" sz="2000" i="1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矩形 6"/>
          <p:cNvSpPr/>
          <p:nvPr/>
        </p:nvSpPr>
        <p:spPr>
          <a:xfrm>
            <a:off x="4489451" y="2043114"/>
            <a:ext cx="430213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rgbClr val="000000"/>
                </a:solidFill>
                <a:latin typeface="+mj-lt"/>
              </a:rPr>
              <a:t>f</a:t>
            </a:r>
            <a:r>
              <a:rPr lang="en-US" altLang="zh-TW" sz="2400" i="1" baseline="-25000" dirty="0">
                <a:solidFill>
                  <a:srgbClr val="000000"/>
                </a:solidFill>
                <a:latin typeface="+mj-lt"/>
              </a:rPr>
              <a:t>2</a:t>
            </a:r>
            <a:endParaRPr lang="zh-TW" altLang="en-US" sz="2400" i="1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矩形 7"/>
          <p:cNvSpPr/>
          <p:nvPr/>
        </p:nvSpPr>
        <p:spPr>
          <a:xfrm>
            <a:off x="5145088" y="2043114"/>
            <a:ext cx="438150" cy="7191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i="1" dirty="0">
                <a:solidFill>
                  <a:srgbClr val="000000"/>
                </a:solidFill>
                <a:latin typeface="+mj-lt"/>
              </a:rPr>
              <a:t>a</a:t>
            </a:r>
            <a:r>
              <a:rPr lang="en-US" altLang="zh-TW" sz="2000" i="1" baseline="30000" dirty="0">
                <a:solidFill>
                  <a:srgbClr val="000000"/>
                </a:solidFill>
                <a:latin typeface="+mj-lt"/>
              </a:rPr>
              <a:t>2</a:t>
            </a:r>
            <a:endParaRPr lang="zh-TW" altLang="en-US" sz="2000" i="1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矩形 8"/>
          <p:cNvSpPr/>
          <p:nvPr/>
        </p:nvSpPr>
        <p:spPr>
          <a:xfrm>
            <a:off x="5808664" y="2043114"/>
            <a:ext cx="428625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rgbClr val="000000"/>
                </a:solidFill>
                <a:latin typeface="+mj-lt"/>
              </a:rPr>
              <a:t>f</a:t>
            </a:r>
            <a:r>
              <a:rPr lang="en-US" altLang="zh-TW" sz="2400" i="1" baseline="-25000" dirty="0">
                <a:solidFill>
                  <a:srgbClr val="000000"/>
                </a:solidFill>
                <a:latin typeface="+mj-lt"/>
              </a:rPr>
              <a:t>3</a:t>
            </a:r>
            <a:endParaRPr lang="zh-TW" altLang="en-US" sz="2400" i="1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矩形 9"/>
          <p:cNvSpPr/>
          <p:nvPr/>
        </p:nvSpPr>
        <p:spPr>
          <a:xfrm>
            <a:off x="6462713" y="2043114"/>
            <a:ext cx="438150" cy="7191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i="1" dirty="0">
                <a:solidFill>
                  <a:srgbClr val="000000"/>
                </a:solidFill>
                <a:latin typeface="+mj-lt"/>
              </a:rPr>
              <a:t>a</a:t>
            </a:r>
            <a:r>
              <a:rPr lang="en-US" altLang="zh-TW" sz="2000" i="1" baseline="30000" dirty="0">
                <a:solidFill>
                  <a:srgbClr val="000000"/>
                </a:solidFill>
                <a:latin typeface="+mj-lt"/>
              </a:rPr>
              <a:t>3</a:t>
            </a:r>
            <a:endParaRPr lang="zh-TW" altLang="en-US" sz="2000" i="1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矩形 10"/>
          <p:cNvSpPr/>
          <p:nvPr/>
        </p:nvSpPr>
        <p:spPr>
          <a:xfrm>
            <a:off x="7126288" y="2043114"/>
            <a:ext cx="430212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rgbClr val="000000"/>
                </a:solidFill>
                <a:latin typeface="+mj-lt"/>
              </a:rPr>
              <a:t>f</a:t>
            </a:r>
            <a:r>
              <a:rPr lang="en-US" altLang="zh-TW" sz="2400" i="1" baseline="-25000" dirty="0">
                <a:solidFill>
                  <a:srgbClr val="000000"/>
                </a:solidFill>
                <a:latin typeface="+mj-lt"/>
              </a:rPr>
              <a:t>4</a:t>
            </a:r>
            <a:endParaRPr lang="zh-TW" altLang="en-US" sz="2400" i="1" baseline="-25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11" name="直線單箭頭接點 11"/>
          <p:cNvCxnSpPr/>
          <p:nvPr/>
        </p:nvCxnSpPr>
        <p:spPr>
          <a:xfrm>
            <a:off x="2946401" y="2400300"/>
            <a:ext cx="2254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2"/>
          <p:cNvCxnSpPr/>
          <p:nvPr/>
        </p:nvCxnSpPr>
        <p:spPr>
          <a:xfrm>
            <a:off x="3584576" y="2400300"/>
            <a:ext cx="2254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3"/>
          <p:cNvCxnSpPr/>
          <p:nvPr/>
        </p:nvCxnSpPr>
        <p:spPr>
          <a:xfrm>
            <a:off x="4260851" y="2400300"/>
            <a:ext cx="2254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4"/>
          <p:cNvCxnSpPr/>
          <p:nvPr/>
        </p:nvCxnSpPr>
        <p:spPr>
          <a:xfrm>
            <a:off x="4946651" y="2409825"/>
            <a:ext cx="2254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5"/>
          <p:cNvCxnSpPr/>
          <p:nvPr/>
        </p:nvCxnSpPr>
        <p:spPr>
          <a:xfrm>
            <a:off x="5584826" y="2409825"/>
            <a:ext cx="2254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6"/>
          <p:cNvCxnSpPr/>
          <p:nvPr/>
        </p:nvCxnSpPr>
        <p:spPr>
          <a:xfrm>
            <a:off x="6223001" y="2409825"/>
            <a:ext cx="2254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7"/>
          <p:cNvCxnSpPr/>
          <p:nvPr/>
        </p:nvCxnSpPr>
        <p:spPr>
          <a:xfrm>
            <a:off x="6908801" y="2409825"/>
            <a:ext cx="2254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8"/>
          <p:cNvSpPr/>
          <p:nvPr/>
        </p:nvSpPr>
        <p:spPr>
          <a:xfrm>
            <a:off x="7814230" y="2049112"/>
            <a:ext cx="429682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rgbClr val="000000"/>
                </a:solidFill>
                <a:latin typeface="+mj-lt"/>
              </a:rPr>
              <a:t>y</a:t>
            </a:r>
            <a:endParaRPr lang="zh-TW" altLang="en-US" sz="2400" i="1" baseline="30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19" name="直線單箭頭接點 19"/>
          <p:cNvCxnSpPr/>
          <p:nvPr/>
        </p:nvCxnSpPr>
        <p:spPr>
          <a:xfrm>
            <a:off x="7556500" y="2414588"/>
            <a:ext cx="2238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21"/>
          <p:cNvSpPr/>
          <p:nvPr/>
        </p:nvSpPr>
        <p:spPr>
          <a:xfrm>
            <a:off x="3190875" y="4737101"/>
            <a:ext cx="438150" cy="7207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i="1" dirty="0">
                <a:latin typeface="+mj-lt"/>
              </a:rPr>
              <a:t>x</a:t>
            </a:r>
            <a:r>
              <a:rPr lang="en-US" altLang="zh-TW" sz="2000" i="1" baseline="30000" dirty="0">
                <a:latin typeface="+mj-lt"/>
              </a:rPr>
              <a:t>1</a:t>
            </a:r>
            <a:endParaRPr lang="zh-TW" altLang="en-US" sz="2000" i="1" baseline="30000" dirty="0">
              <a:latin typeface="+mj-lt"/>
            </a:endParaRPr>
          </a:p>
        </p:txBody>
      </p:sp>
      <p:sp>
        <p:nvSpPr>
          <p:cNvPr id="21" name="矩形 22"/>
          <p:cNvSpPr/>
          <p:nvPr/>
        </p:nvSpPr>
        <p:spPr>
          <a:xfrm>
            <a:off x="2508251" y="3794125"/>
            <a:ext cx="454025" cy="719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i="1" dirty="0">
                <a:latin typeface="+mj-lt"/>
              </a:rPr>
              <a:t>h</a:t>
            </a:r>
            <a:r>
              <a:rPr lang="en-US" altLang="zh-TW" sz="2000" i="1" baseline="30000" dirty="0">
                <a:latin typeface="+mj-lt"/>
              </a:rPr>
              <a:t>0</a:t>
            </a:r>
            <a:endParaRPr lang="zh-TW" altLang="en-US" sz="2000" i="1" baseline="30000" dirty="0">
              <a:latin typeface="+mj-lt"/>
            </a:endParaRPr>
          </a:p>
        </p:txBody>
      </p:sp>
      <p:sp>
        <p:nvSpPr>
          <p:cNvPr id="22" name="矩形 23"/>
          <p:cNvSpPr/>
          <p:nvPr/>
        </p:nvSpPr>
        <p:spPr>
          <a:xfrm>
            <a:off x="3187701" y="3794125"/>
            <a:ext cx="430213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rgbClr val="000000"/>
                </a:solidFill>
                <a:latin typeface="+mj-lt"/>
              </a:rPr>
              <a:t>f</a:t>
            </a:r>
            <a:endParaRPr lang="zh-TW" altLang="en-US" sz="240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" name="矩形 24"/>
          <p:cNvSpPr/>
          <p:nvPr/>
        </p:nvSpPr>
        <p:spPr>
          <a:xfrm>
            <a:off x="3798889" y="3794125"/>
            <a:ext cx="454025" cy="7191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i="1" dirty="0">
                <a:solidFill>
                  <a:srgbClr val="000000"/>
                </a:solidFill>
                <a:latin typeface="+mj-lt"/>
              </a:rPr>
              <a:t>h</a:t>
            </a:r>
            <a:r>
              <a:rPr lang="en-US" altLang="zh-TW" sz="2000" i="1" baseline="30000" dirty="0">
                <a:solidFill>
                  <a:srgbClr val="000000"/>
                </a:solidFill>
                <a:latin typeface="+mj-lt"/>
              </a:rPr>
              <a:t>1</a:t>
            </a:r>
            <a:endParaRPr lang="zh-TW" altLang="en-US" sz="2000" i="1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4" name="矩形 25"/>
          <p:cNvSpPr/>
          <p:nvPr/>
        </p:nvSpPr>
        <p:spPr>
          <a:xfrm>
            <a:off x="4497388" y="4737101"/>
            <a:ext cx="438150" cy="7207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i="1" dirty="0">
                <a:latin typeface="+mj-lt"/>
              </a:rPr>
              <a:t>x</a:t>
            </a:r>
            <a:r>
              <a:rPr lang="en-US" altLang="zh-TW" sz="2000" i="1" baseline="30000" dirty="0">
                <a:latin typeface="+mj-lt"/>
              </a:rPr>
              <a:t>2</a:t>
            </a:r>
            <a:endParaRPr lang="zh-TW" altLang="en-US" sz="2000" i="1" baseline="30000" dirty="0">
              <a:latin typeface="+mj-lt"/>
            </a:endParaRPr>
          </a:p>
        </p:txBody>
      </p:sp>
      <p:sp>
        <p:nvSpPr>
          <p:cNvPr id="25" name="矩形 26"/>
          <p:cNvSpPr/>
          <p:nvPr/>
        </p:nvSpPr>
        <p:spPr>
          <a:xfrm>
            <a:off x="4506914" y="3794125"/>
            <a:ext cx="428625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rgbClr val="000000"/>
                </a:solidFill>
                <a:latin typeface="+mj-lt"/>
              </a:rPr>
              <a:t>f</a:t>
            </a:r>
            <a:endParaRPr lang="zh-TW" altLang="en-US" sz="240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" name="矩形 27"/>
          <p:cNvSpPr/>
          <p:nvPr/>
        </p:nvSpPr>
        <p:spPr>
          <a:xfrm>
            <a:off x="5822950" y="4713289"/>
            <a:ext cx="438150" cy="7191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i="1" dirty="0">
                <a:latin typeface="+mj-lt"/>
              </a:rPr>
              <a:t>x</a:t>
            </a:r>
            <a:r>
              <a:rPr lang="en-US" altLang="zh-TW" sz="2000" i="1" baseline="30000" dirty="0">
                <a:latin typeface="+mj-lt"/>
              </a:rPr>
              <a:t>3</a:t>
            </a:r>
            <a:endParaRPr lang="zh-TW" altLang="en-US" sz="2000" i="1" baseline="30000" dirty="0">
              <a:latin typeface="+mj-lt"/>
            </a:endParaRPr>
          </a:p>
        </p:txBody>
      </p:sp>
      <p:sp>
        <p:nvSpPr>
          <p:cNvPr id="27" name="矩形 28"/>
          <p:cNvSpPr/>
          <p:nvPr/>
        </p:nvSpPr>
        <p:spPr>
          <a:xfrm>
            <a:off x="5160964" y="3794125"/>
            <a:ext cx="452437" cy="7191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i="1" dirty="0">
                <a:solidFill>
                  <a:srgbClr val="000000"/>
                </a:solidFill>
                <a:latin typeface="+mj-lt"/>
              </a:rPr>
              <a:t>h</a:t>
            </a:r>
            <a:r>
              <a:rPr lang="en-US" altLang="zh-TW" sz="2000" i="1" baseline="30000" dirty="0">
                <a:solidFill>
                  <a:srgbClr val="000000"/>
                </a:solidFill>
                <a:latin typeface="+mj-lt"/>
              </a:rPr>
              <a:t>2</a:t>
            </a:r>
            <a:endParaRPr lang="zh-TW" altLang="en-US" sz="2000" i="1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" name="矩形 29"/>
          <p:cNvSpPr/>
          <p:nvPr/>
        </p:nvSpPr>
        <p:spPr>
          <a:xfrm>
            <a:off x="5824538" y="3794125"/>
            <a:ext cx="430212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rgbClr val="000000"/>
                </a:solidFill>
                <a:latin typeface="+mj-lt"/>
              </a:rPr>
              <a:t>f</a:t>
            </a:r>
            <a:endParaRPr lang="zh-TW" altLang="en-US" sz="240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9" name="矩形 30"/>
          <p:cNvSpPr/>
          <p:nvPr/>
        </p:nvSpPr>
        <p:spPr>
          <a:xfrm>
            <a:off x="7134225" y="4713289"/>
            <a:ext cx="438150" cy="7191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i="1" dirty="0">
                <a:latin typeface="+mj-lt"/>
              </a:rPr>
              <a:t>x</a:t>
            </a:r>
            <a:r>
              <a:rPr lang="en-US" altLang="zh-TW" sz="2000" i="1" baseline="30000" dirty="0">
                <a:latin typeface="+mj-lt"/>
              </a:rPr>
              <a:t>4</a:t>
            </a:r>
            <a:endParaRPr lang="zh-TW" altLang="en-US" sz="2000" i="1" baseline="30000" dirty="0">
              <a:latin typeface="+mj-lt"/>
            </a:endParaRPr>
          </a:p>
        </p:txBody>
      </p:sp>
      <p:sp>
        <p:nvSpPr>
          <p:cNvPr id="30" name="矩形 31"/>
          <p:cNvSpPr/>
          <p:nvPr/>
        </p:nvSpPr>
        <p:spPr>
          <a:xfrm>
            <a:off x="6448426" y="3794125"/>
            <a:ext cx="468313" cy="7191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rgbClr val="000000"/>
                </a:solidFill>
                <a:latin typeface="+mj-lt"/>
              </a:rPr>
              <a:t>h</a:t>
            </a:r>
            <a:r>
              <a:rPr lang="en-US" altLang="zh-TW" sz="2400" i="1" baseline="30000" dirty="0">
                <a:solidFill>
                  <a:srgbClr val="000000"/>
                </a:solidFill>
                <a:latin typeface="+mj-lt"/>
              </a:rPr>
              <a:t>3</a:t>
            </a:r>
            <a:endParaRPr lang="zh-TW" altLang="en-US" sz="2400" i="1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1" name="矩形 32"/>
          <p:cNvSpPr/>
          <p:nvPr/>
        </p:nvSpPr>
        <p:spPr>
          <a:xfrm>
            <a:off x="7142163" y="3794125"/>
            <a:ext cx="430212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rgbClr val="000000"/>
                </a:solidFill>
                <a:latin typeface="+mj-lt"/>
              </a:rPr>
              <a:t>f</a:t>
            </a:r>
            <a:endParaRPr lang="zh-TW" altLang="en-US" sz="240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2" name="矩形 33"/>
          <p:cNvSpPr/>
          <p:nvPr/>
        </p:nvSpPr>
        <p:spPr>
          <a:xfrm>
            <a:off x="8024814" y="3794125"/>
            <a:ext cx="428625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rgbClr val="000000"/>
                </a:solidFill>
                <a:latin typeface="+mj-lt"/>
              </a:rPr>
              <a:t>g</a:t>
            </a:r>
            <a:endParaRPr lang="zh-TW" altLang="en-US" sz="2400" i="1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33" name="直線單箭頭接點 34"/>
          <p:cNvCxnSpPr/>
          <p:nvPr/>
        </p:nvCxnSpPr>
        <p:spPr>
          <a:xfrm>
            <a:off x="2962276" y="4151313"/>
            <a:ext cx="2254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5"/>
          <p:cNvCxnSpPr/>
          <p:nvPr/>
        </p:nvCxnSpPr>
        <p:spPr>
          <a:xfrm>
            <a:off x="3600451" y="4151313"/>
            <a:ext cx="2254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6"/>
          <p:cNvCxnSpPr/>
          <p:nvPr/>
        </p:nvCxnSpPr>
        <p:spPr>
          <a:xfrm>
            <a:off x="4276726" y="4151313"/>
            <a:ext cx="2254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7"/>
          <p:cNvCxnSpPr/>
          <p:nvPr/>
        </p:nvCxnSpPr>
        <p:spPr>
          <a:xfrm>
            <a:off x="4962526" y="4160838"/>
            <a:ext cx="2254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8"/>
          <p:cNvCxnSpPr/>
          <p:nvPr/>
        </p:nvCxnSpPr>
        <p:spPr>
          <a:xfrm>
            <a:off x="5600701" y="4160838"/>
            <a:ext cx="2254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9"/>
          <p:cNvCxnSpPr/>
          <p:nvPr/>
        </p:nvCxnSpPr>
        <p:spPr>
          <a:xfrm>
            <a:off x="6238876" y="4160838"/>
            <a:ext cx="2254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40"/>
          <p:cNvCxnSpPr/>
          <p:nvPr/>
        </p:nvCxnSpPr>
        <p:spPr>
          <a:xfrm>
            <a:off x="6924676" y="4160838"/>
            <a:ext cx="2254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41"/>
          <p:cNvCxnSpPr>
            <a:cxnSpLocks/>
          </p:cNvCxnSpPr>
          <p:nvPr/>
        </p:nvCxnSpPr>
        <p:spPr>
          <a:xfrm rot="16200000">
            <a:off x="3292476" y="4625976"/>
            <a:ext cx="2254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2"/>
          <p:cNvCxnSpPr>
            <a:cxnSpLocks/>
          </p:cNvCxnSpPr>
          <p:nvPr/>
        </p:nvCxnSpPr>
        <p:spPr>
          <a:xfrm rot="16200000">
            <a:off x="4618038" y="4635501"/>
            <a:ext cx="2254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3"/>
          <p:cNvCxnSpPr>
            <a:cxnSpLocks/>
          </p:cNvCxnSpPr>
          <p:nvPr/>
        </p:nvCxnSpPr>
        <p:spPr>
          <a:xfrm rot="16200000">
            <a:off x="5938838" y="4625976"/>
            <a:ext cx="2254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4"/>
          <p:cNvCxnSpPr>
            <a:cxnSpLocks/>
          </p:cNvCxnSpPr>
          <p:nvPr/>
        </p:nvCxnSpPr>
        <p:spPr>
          <a:xfrm rot="16200000">
            <a:off x="7262813" y="4624388"/>
            <a:ext cx="2254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5"/>
          <p:cNvCxnSpPr>
            <a:cxnSpLocks/>
          </p:cNvCxnSpPr>
          <p:nvPr/>
        </p:nvCxnSpPr>
        <p:spPr>
          <a:xfrm flipV="1">
            <a:off x="7562851" y="4160838"/>
            <a:ext cx="4619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6"/>
          <p:cNvCxnSpPr>
            <a:cxnSpLocks/>
          </p:cNvCxnSpPr>
          <p:nvPr/>
        </p:nvCxnSpPr>
        <p:spPr>
          <a:xfrm flipV="1">
            <a:off x="8485188" y="4151313"/>
            <a:ext cx="46196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7"/>
          <p:cNvSpPr/>
          <p:nvPr/>
        </p:nvSpPr>
        <p:spPr>
          <a:xfrm>
            <a:off x="8947846" y="3800310"/>
            <a:ext cx="429682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i="1" dirty="0">
                <a:solidFill>
                  <a:srgbClr val="000000"/>
                </a:solidFill>
                <a:latin typeface="+mj-lt"/>
              </a:rPr>
              <a:t>y</a:t>
            </a:r>
            <a:r>
              <a:rPr lang="en-US" altLang="zh-TW" sz="2000" i="1" baseline="30000" dirty="0">
                <a:solidFill>
                  <a:srgbClr val="000000"/>
                </a:solidFill>
                <a:latin typeface="+mj-lt"/>
              </a:rPr>
              <a:t>4</a:t>
            </a:r>
            <a:endParaRPr lang="zh-TW" altLang="en-US" sz="2000" i="1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" name="文字方塊 49"/>
          <p:cNvSpPr txBox="1">
            <a:spLocks noChangeArrowheads="1"/>
          </p:cNvSpPr>
          <p:nvPr/>
        </p:nvSpPr>
        <p:spPr bwMode="auto">
          <a:xfrm>
            <a:off x="7572376" y="2940050"/>
            <a:ext cx="1279525" cy="400050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2000" i="1" dirty="0">
                <a:solidFill>
                  <a:schemeClr val="dk1"/>
                </a:solidFill>
                <a:latin typeface="+mj-lt"/>
                <a:ea typeface="+mn-ea"/>
              </a:rPr>
              <a:t>t is layer</a:t>
            </a:r>
            <a:endParaRPr lang="zh-TW" altLang="en-US" sz="2000" i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48" name="文字方塊 50"/>
          <p:cNvSpPr txBox="1">
            <a:spLocks noChangeArrowheads="1"/>
          </p:cNvSpPr>
          <p:nvPr/>
        </p:nvSpPr>
        <p:spPr bwMode="auto">
          <a:xfrm>
            <a:off x="8485188" y="5016500"/>
            <a:ext cx="1866900" cy="400050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2000" i="1" dirty="0">
                <a:solidFill>
                  <a:schemeClr val="dk1"/>
                </a:solidFill>
                <a:latin typeface="+mj-lt"/>
                <a:ea typeface="+mn-ea"/>
              </a:rPr>
              <a:t>t is time step</a:t>
            </a:r>
            <a:endParaRPr lang="zh-TW" altLang="en-US" sz="2400" i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50" name="文字方塊 53"/>
          <p:cNvSpPr txBox="1">
            <a:spLocks noChangeArrowheads="1"/>
          </p:cNvSpPr>
          <p:nvPr/>
        </p:nvSpPr>
        <p:spPr bwMode="auto">
          <a:xfrm>
            <a:off x="2368550" y="1044714"/>
            <a:ext cx="80708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</a:pPr>
            <a:r>
              <a:rPr lang="en-US" altLang="zh-TW" sz="2000" dirty="0"/>
              <a:t>Feedforward network does not have input at each step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zh-TW" sz="2000" dirty="0"/>
              <a:t>Feedforward network has different parameters for each layer</a:t>
            </a:r>
            <a:endParaRPr lang="zh-TW" altLang="en-US" sz="2000" dirty="0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667001" y="3124200"/>
            <a:ext cx="29258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i="1" dirty="0">
                <a:latin typeface="+mj-lt"/>
              </a:rPr>
              <a:t>a</a:t>
            </a:r>
            <a:r>
              <a:rPr lang="en-US" altLang="en-US" sz="2000" i="1" baseline="30000" dirty="0">
                <a:latin typeface="+mj-lt"/>
              </a:rPr>
              <a:t>t</a:t>
            </a:r>
            <a:r>
              <a:rPr lang="en-US" altLang="en-US" sz="2000" i="1" dirty="0">
                <a:latin typeface="+mj-lt"/>
              </a:rPr>
              <a:t> = </a:t>
            </a:r>
            <a:r>
              <a:rPr lang="en-US" altLang="en-US" sz="2000" i="1" dirty="0" err="1">
                <a:latin typeface="+mj-lt"/>
              </a:rPr>
              <a:t>f</a:t>
            </a:r>
            <a:r>
              <a:rPr lang="en-US" altLang="en-US" sz="2000" i="1" baseline="-25000" dirty="0" err="1">
                <a:latin typeface="+mj-lt"/>
              </a:rPr>
              <a:t>t</a:t>
            </a:r>
            <a:r>
              <a:rPr lang="en-US" altLang="en-US" sz="2000" dirty="0">
                <a:latin typeface="+mj-lt"/>
              </a:rPr>
              <a:t>(</a:t>
            </a:r>
            <a:r>
              <a:rPr lang="en-US" altLang="en-US" sz="2000" i="1" dirty="0">
                <a:latin typeface="+mj-lt"/>
              </a:rPr>
              <a:t>a</a:t>
            </a:r>
            <a:r>
              <a:rPr lang="en-US" altLang="en-US" sz="2000" i="1" baseline="30000" dirty="0">
                <a:latin typeface="+mj-lt"/>
              </a:rPr>
              <a:t>t-1</a:t>
            </a:r>
            <a:r>
              <a:rPr lang="en-US" altLang="en-US" sz="2000" dirty="0">
                <a:latin typeface="+mj-lt"/>
              </a:rPr>
              <a:t>)</a:t>
            </a:r>
            <a:r>
              <a:rPr lang="en-US" altLang="en-US" sz="2000" i="1" dirty="0">
                <a:latin typeface="+mj-lt"/>
              </a:rPr>
              <a:t> = σ</a:t>
            </a:r>
            <a:r>
              <a:rPr lang="en-US" altLang="en-US" sz="2000" dirty="0">
                <a:latin typeface="+mj-lt"/>
              </a:rPr>
              <a:t>(</a:t>
            </a:r>
            <a:r>
              <a:rPr lang="en-US" altLang="en-US" sz="2000" i="1" dirty="0">
                <a:latin typeface="+mj-lt"/>
              </a:rPr>
              <a:t>W</a:t>
            </a:r>
            <a:r>
              <a:rPr lang="en-US" altLang="en-US" sz="2000" i="1" baseline="30000" dirty="0">
                <a:latin typeface="+mj-lt"/>
              </a:rPr>
              <a:t>t</a:t>
            </a:r>
            <a:r>
              <a:rPr lang="en-US" altLang="en-US" sz="2000" i="1" dirty="0">
                <a:latin typeface="+mj-lt"/>
              </a:rPr>
              <a:t>a</a:t>
            </a:r>
            <a:r>
              <a:rPr lang="en-US" altLang="en-US" sz="2000" i="1" baseline="30000" dirty="0">
                <a:latin typeface="+mj-lt"/>
              </a:rPr>
              <a:t>t-1</a:t>
            </a:r>
            <a:r>
              <a:rPr lang="en-US" altLang="en-US" sz="2000" i="1" dirty="0">
                <a:latin typeface="+mj-lt"/>
              </a:rPr>
              <a:t> + </a:t>
            </a:r>
            <a:r>
              <a:rPr lang="en-US" altLang="en-US" sz="2000" i="1" dirty="0" err="1">
                <a:latin typeface="+mj-lt"/>
              </a:rPr>
              <a:t>b</a:t>
            </a:r>
            <a:r>
              <a:rPr lang="en-US" altLang="en-US" sz="2000" i="1" baseline="30000" dirty="0" err="1">
                <a:latin typeface="+mj-lt"/>
              </a:rPr>
              <a:t>t</a:t>
            </a:r>
            <a:r>
              <a:rPr lang="en-US" altLang="en-US" sz="2000" dirty="0">
                <a:latin typeface="+mj-lt"/>
              </a:rPr>
              <a:t>)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2590801" y="5715000"/>
            <a:ext cx="39583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i="1" dirty="0">
                <a:latin typeface="+mj-lt"/>
              </a:rPr>
              <a:t>a</a:t>
            </a:r>
            <a:r>
              <a:rPr lang="en-US" altLang="en-US" sz="2000" i="1" baseline="30000" dirty="0">
                <a:latin typeface="+mj-lt"/>
              </a:rPr>
              <a:t>t</a:t>
            </a:r>
            <a:r>
              <a:rPr lang="en-US" altLang="en-US" sz="2000" i="1" dirty="0">
                <a:latin typeface="+mj-lt"/>
              </a:rPr>
              <a:t>= f</a:t>
            </a:r>
            <a:r>
              <a:rPr lang="en-US" altLang="en-US" sz="2000" dirty="0">
                <a:latin typeface="+mj-lt"/>
              </a:rPr>
              <a:t>(</a:t>
            </a:r>
            <a:r>
              <a:rPr lang="en-US" altLang="en-US" sz="2000" i="1" dirty="0">
                <a:latin typeface="+mj-lt"/>
              </a:rPr>
              <a:t>a</a:t>
            </a:r>
            <a:r>
              <a:rPr lang="en-US" altLang="en-US" sz="2000" i="1" baseline="30000" dirty="0">
                <a:latin typeface="+mj-lt"/>
              </a:rPr>
              <a:t>t-1</a:t>
            </a:r>
            <a:r>
              <a:rPr lang="en-US" altLang="en-US" sz="2000" i="1" dirty="0">
                <a:latin typeface="+mj-lt"/>
              </a:rPr>
              <a:t>, </a:t>
            </a:r>
            <a:r>
              <a:rPr lang="en-US" altLang="en-US" sz="2000" i="1" dirty="0" err="1">
                <a:latin typeface="+mj-lt"/>
              </a:rPr>
              <a:t>x</a:t>
            </a:r>
            <a:r>
              <a:rPr lang="en-US" altLang="en-US" sz="2000" i="1" baseline="30000" dirty="0" err="1">
                <a:latin typeface="+mj-lt"/>
              </a:rPr>
              <a:t>t</a:t>
            </a:r>
            <a:r>
              <a:rPr lang="en-US" altLang="en-US" sz="2000" dirty="0">
                <a:latin typeface="+mj-lt"/>
              </a:rPr>
              <a:t>)</a:t>
            </a:r>
            <a:r>
              <a:rPr lang="en-US" altLang="en-US" sz="2000" i="1" dirty="0">
                <a:latin typeface="+mj-lt"/>
              </a:rPr>
              <a:t> = σ</a:t>
            </a:r>
            <a:r>
              <a:rPr lang="en-US" altLang="en-US" sz="2000" dirty="0">
                <a:latin typeface="+mj-lt"/>
              </a:rPr>
              <a:t>(</a:t>
            </a:r>
            <a:r>
              <a:rPr lang="en-US" altLang="en-US" sz="2000" i="1" dirty="0" err="1">
                <a:latin typeface="+mj-lt"/>
              </a:rPr>
              <a:t>W</a:t>
            </a:r>
            <a:r>
              <a:rPr lang="en-US" altLang="en-US" sz="2000" i="1" baseline="30000" dirty="0" err="1">
                <a:latin typeface="+mj-lt"/>
              </a:rPr>
              <a:t>h</a:t>
            </a:r>
            <a:r>
              <a:rPr lang="en-US" altLang="en-US" sz="2000" i="1" baseline="30000" dirty="0">
                <a:latin typeface="+mj-lt"/>
              </a:rPr>
              <a:t> </a:t>
            </a:r>
            <a:r>
              <a:rPr lang="en-US" altLang="en-US" sz="2000" i="1" dirty="0">
                <a:latin typeface="+mj-lt"/>
              </a:rPr>
              <a:t>a</a:t>
            </a:r>
            <a:r>
              <a:rPr lang="en-US" altLang="en-US" sz="2000" i="1" baseline="30000" dirty="0">
                <a:latin typeface="+mj-lt"/>
              </a:rPr>
              <a:t>t-1</a:t>
            </a:r>
            <a:r>
              <a:rPr lang="en-US" altLang="en-US" sz="2000" i="1" dirty="0">
                <a:latin typeface="+mj-lt"/>
              </a:rPr>
              <a:t> + </a:t>
            </a:r>
            <a:r>
              <a:rPr lang="en-US" altLang="en-US" sz="2000" i="1" dirty="0" err="1">
                <a:latin typeface="+mj-lt"/>
              </a:rPr>
              <a:t>W</a:t>
            </a:r>
            <a:r>
              <a:rPr lang="en-US" altLang="en-US" sz="2000" i="1" baseline="30000" dirty="0" err="1">
                <a:latin typeface="+mj-lt"/>
              </a:rPr>
              <a:t>i</a:t>
            </a:r>
            <a:r>
              <a:rPr lang="en-US" altLang="en-US" sz="2000" i="1" dirty="0" err="1">
                <a:latin typeface="+mj-lt"/>
              </a:rPr>
              <a:t>x</a:t>
            </a:r>
            <a:r>
              <a:rPr lang="en-US" altLang="en-US" sz="2000" i="1" baseline="30000" dirty="0" err="1">
                <a:latin typeface="+mj-lt"/>
              </a:rPr>
              <a:t>t</a:t>
            </a:r>
            <a:r>
              <a:rPr lang="en-US" altLang="en-US" sz="2000" i="1" dirty="0">
                <a:latin typeface="+mj-lt"/>
              </a:rPr>
              <a:t> + b</a:t>
            </a:r>
            <a:r>
              <a:rPr lang="en-US" altLang="en-US" sz="2000" i="1" baseline="30000" dirty="0">
                <a:solidFill>
                  <a:srgbClr val="000000"/>
                </a:solidFill>
                <a:latin typeface="+mj-lt"/>
              </a:rPr>
              <a:t>i</a:t>
            </a: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)</a:t>
            </a:r>
            <a:r>
              <a:rPr lang="en-US" altLang="en-US" sz="2000" i="1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564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7" grpId="0" animBg="1"/>
      <p:bldP spid="48" grpId="0" animBg="1"/>
      <p:bldP spid="50" grpId="0"/>
      <p:bldP spid="52" grpId="0"/>
      <p:bldP spid="5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 effective for all sequence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powerful, especially when stacked and made even deeper (each hidden layer is already computed by a deep internal network)</a:t>
            </a:r>
          </a:p>
          <a:p>
            <a:r>
              <a:rPr lang="en-US" dirty="0"/>
              <a:t>Most useful if you have lots and lots of data</a:t>
            </a:r>
          </a:p>
        </p:txBody>
      </p:sp>
    </p:spTree>
    <p:extLst>
      <p:ext uri="{BB962C8B-B14F-4D97-AF65-F5344CB8AC3E}">
        <p14:creationId xmlns:p14="http://schemas.microsoft.com/office/powerpoint/2010/main" val="3335918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sz="5400" dirty="0"/>
              <a:t>Applications of LSTM / RNN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Neural machine translation</a:t>
            </a:r>
          </a:p>
        </p:txBody>
      </p:sp>
      <p:pic>
        <p:nvPicPr>
          <p:cNvPr id="430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66812"/>
            <a:ext cx="5748338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2667000" y="3681412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LSTM</a:t>
            </a: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V="1">
            <a:off x="3429000" y="3605212"/>
            <a:ext cx="533400" cy="152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3429000" y="3986212"/>
            <a:ext cx="609600" cy="152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Deep LSTMs at WMT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371600"/>
            <a:ext cx="969916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296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Generating text with a RNN Language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7094" y="1229256"/>
            <a:ext cx="4468906" cy="2798685"/>
          </a:xfrm>
        </p:spPr>
        <p:txBody>
          <a:bodyPr/>
          <a:lstStyle/>
          <a:p>
            <a:r>
              <a:rPr lang="en-US" dirty="0"/>
              <a:t>You can train a RNN-LM on any kind of text, then generate text in that style.</a:t>
            </a:r>
          </a:p>
          <a:p>
            <a:r>
              <a:rPr lang="en-US" dirty="0"/>
              <a:t>RNN-LM trained on Obama speeches: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794" y="1239916"/>
            <a:ext cx="4108006" cy="2290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556" y="4142514"/>
            <a:ext cx="9144000" cy="17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2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The hidden state </a:t>
            </a:r>
            <a:r>
              <a:rPr lang="en-US" i="1" dirty="0" err="1">
                <a:effectLst/>
                <a:latin typeface="+mj-lt"/>
              </a:rPr>
              <a:t>s</a:t>
            </a:r>
            <a:r>
              <a:rPr lang="en-US" i="1" baseline="-25000" dirty="0" err="1">
                <a:effectLst/>
                <a:latin typeface="+mj-lt"/>
              </a:rPr>
              <a:t>t</a:t>
            </a:r>
            <a:r>
              <a:rPr lang="en-US" dirty="0">
                <a:effectLst/>
              </a:rPr>
              <a:t> represents the </a:t>
            </a:r>
            <a:r>
              <a:rPr lang="en-US" dirty="0">
                <a:solidFill>
                  <a:srgbClr val="C00000"/>
                </a:solidFill>
                <a:effectLst/>
              </a:rPr>
              <a:t>memory</a:t>
            </a:r>
            <a:r>
              <a:rPr lang="en-US" dirty="0">
                <a:effectLst/>
              </a:rPr>
              <a:t> of the network.</a:t>
            </a:r>
          </a:p>
          <a:p>
            <a:r>
              <a:rPr lang="en-US" i="1" dirty="0" err="1">
                <a:effectLst/>
                <a:latin typeface="+mj-lt"/>
              </a:rPr>
              <a:t>s</a:t>
            </a:r>
            <a:r>
              <a:rPr lang="en-US" i="1" baseline="-25000" dirty="0" err="1">
                <a:effectLst/>
                <a:latin typeface="+mj-lt"/>
              </a:rPr>
              <a:t>t</a:t>
            </a:r>
            <a:r>
              <a:rPr lang="en-US" dirty="0">
                <a:effectLst/>
              </a:rPr>
              <a:t> captures information about what happened in all the previous time steps.</a:t>
            </a:r>
          </a:p>
          <a:p>
            <a:r>
              <a:rPr lang="en-US" dirty="0">
                <a:effectLst/>
              </a:rPr>
              <a:t>The output </a:t>
            </a:r>
            <a:r>
              <a:rPr lang="en-US" i="1" dirty="0" err="1">
                <a:effectLst/>
                <a:latin typeface="+mj-lt"/>
              </a:rPr>
              <a:t>o</a:t>
            </a:r>
            <a:r>
              <a:rPr lang="en-US" i="1" baseline="-25000" dirty="0" err="1">
                <a:effectLst/>
                <a:latin typeface="+mj-lt"/>
              </a:rPr>
              <a:t>t</a:t>
            </a:r>
            <a:r>
              <a:rPr lang="en-US" dirty="0">
                <a:effectLst/>
              </a:rPr>
              <a:t> is calculated solely based on the memory at time </a:t>
            </a:r>
            <a:r>
              <a:rPr lang="en-US" i="1" dirty="0">
                <a:effectLst/>
                <a:latin typeface="+mj-lt"/>
              </a:rPr>
              <a:t>t</a:t>
            </a:r>
            <a:r>
              <a:rPr lang="en-US" dirty="0">
                <a:effectLst/>
              </a:rPr>
              <a:t>.</a:t>
            </a:r>
          </a:p>
          <a:p>
            <a:r>
              <a:rPr lang="en-US" i="1" dirty="0" err="1">
                <a:effectLst/>
                <a:latin typeface="+mj-lt"/>
              </a:rPr>
              <a:t>s</a:t>
            </a:r>
            <a:r>
              <a:rPr lang="en-US" i="1" baseline="-25000" dirty="0" err="1">
                <a:effectLst/>
                <a:latin typeface="+mj-lt"/>
              </a:rPr>
              <a:t>t</a:t>
            </a:r>
            <a:r>
              <a:rPr lang="en-US" dirty="0">
                <a:effectLst/>
              </a:rPr>
              <a:t> typically can’t capture information from too many time steps ago.</a:t>
            </a:r>
          </a:p>
          <a:p>
            <a:r>
              <a:rPr lang="en-US" dirty="0">
                <a:effectLst/>
              </a:rPr>
              <a:t>Unlike a traditional deep neural network, which uses different parameters at each layer, a RNN </a:t>
            </a:r>
            <a:r>
              <a:rPr lang="en-US" dirty="0">
                <a:solidFill>
                  <a:srgbClr val="C00000"/>
                </a:solidFill>
                <a:effectLst/>
              </a:rPr>
              <a:t>shares the same parameters</a:t>
            </a:r>
            <a:r>
              <a:rPr lang="en-US" dirty="0">
                <a:effectLst/>
              </a:rPr>
              <a:t> (</a:t>
            </a:r>
            <a:r>
              <a:rPr lang="en-US" i="1" dirty="0">
                <a:effectLst/>
                <a:latin typeface="+mj-lt"/>
              </a:rPr>
              <a:t>U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  <a:latin typeface="+mj-lt"/>
              </a:rPr>
              <a:t>V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  <a:latin typeface="+mj-lt"/>
              </a:rPr>
              <a:t>W</a:t>
            </a:r>
            <a:r>
              <a:rPr lang="en-US" dirty="0">
                <a:effectLst/>
              </a:rPr>
              <a:t> above) across all steps.</a:t>
            </a:r>
          </a:p>
          <a:p>
            <a:r>
              <a:rPr lang="en-US" dirty="0">
                <a:effectLst/>
              </a:rPr>
              <a:t>This reflects the fact that we are performing the </a:t>
            </a:r>
            <a:r>
              <a:rPr lang="en-US" dirty="0">
                <a:solidFill>
                  <a:srgbClr val="C00000"/>
                </a:solidFill>
                <a:effectLst/>
              </a:rPr>
              <a:t>same task at each step</a:t>
            </a:r>
            <a:r>
              <a:rPr lang="en-US" dirty="0">
                <a:effectLst/>
              </a:rPr>
              <a:t>, just with different inputs. This greatly reduces the total number of parameters we need to learn.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07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Generating text with a RNN Language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39916"/>
            <a:ext cx="5105400" cy="2493885"/>
          </a:xfrm>
        </p:spPr>
        <p:txBody>
          <a:bodyPr/>
          <a:lstStyle/>
          <a:p>
            <a:r>
              <a:rPr lang="en-US" dirty="0"/>
              <a:t>You can train a RNN-LM on any kind of text, then generate text in that style.</a:t>
            </a:r>
          </a:p>
          <a:p>
            <a:r>
              <a:rPr lang="en-US" dirty="0"/>
              <a:t>RNN-LM trained on </a:t>
            </a:r>
            <a:r>
              <a:rPr lang="en-US" i="1" dirty="0"/>
              <a:t>Harry Potter</a:t>
            </a:r>
            <a:r>
              <a:rPr lang="en-US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888" y="1239916"/>
            <a:ext cx="3366712" cy="2475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963138"/>
            <a:ext cx="7848600" cy="259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493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Sequence to sequence chat model</a:t>
            </a:r>
          </a:p>
        </p:txBody>
      </p:sp>
      <p:pic>
        <p:nvPicPr>
          <p:cNvPr id="440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828800"/>
            <a:ext cx="81153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Chat with context</a:t>
            </a:r>
          </a:p>
        </p:txBody>
      </p:sp>
      <p:pic>
        <p:nvPicPr>
          <p:cNvPr id="47106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1411883"/>
            <a:ext cx="87503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文字方塊 7"/>
          <p:cNvSpPr txBox="1">
            <a:spLocks noChangeArrowheads="1"/>
          </p:cNvSpPr>
          <p:nvPr/>
        </p:nvSpPr>
        <p:spPr bwMode="auto">
          <a:xfrm>
            <a:off x="7480301" y="5163145"/>
            <a:ext cx="2212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/>
              <a:t>U: Hi</a:t>
            </a:r>
            <a:endParaRPr lang="zh-TW" altLang="en-US"/>
          </a:p>
        </p:txBody>
      </p:sp>
      <p:sp>
        <p:nvSpPr>
          <p:cNvPr id="47108" name="文字方塊 3"/>
          <p:cNvSpPr txBox="1">
            <a:spLocks noChangeArrowheads="1"/>
          </p:cNvSpPr>
          <p:nvPr/>
        </p:nvSpPr>
        <p:spPr bwMode="auto">
          <a:xfrm>
            <a:off x="3328988" y="1564283"/>
            <a:ext cx="1562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/>
              <a:t>U: Hi</a:t>
            </a:r>
            <a:endParaRPr lang="zh-TW" altLang="en-US"/>
          </a:p>
        </p:txBody>
      </p:sp>
      <p:sp>
        <p:nvSpPr>
          <p:cNvPr id="47109" name="文字方塊 4"/>
          <p:cNvSpPr txBox="1">
            <a:spLocks noChangeArrowheads="1"/>
          </p:cNvSpPr>
          <p:nvPr/>
        </p:nvSpPr>
        <p:spPr bwMode="auto">
          <a:xfrm>
            <a:off x="3328988" y="1977033"/>
            <a:ext cx="1562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/>
              <a:t>M: Hi</a:t>
            </a:r>
            <a:endParaRPr lang="zh-TW" altLang="en-US"/>
          </a:p>
        </p:txBody>
      </p:sp>
      <p:sp>
        <p:nvSpPr>
          <p:cNvPr id="9" name="文字方塊 5"/>
          <p:cNvSpPr txBox="1">
            <a:spLocks noChangeArrowheads="1"/>
          </p:cNvSpPr>
          <p:nvPr/>
        </p:nvSpPr>
        <p:spPr bwMode="auto">
          <a:xfrm>
            <a:off x="3328988" y="1151533"/>
            <a:ext cx="1562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/>
              <a:t>M: Hello</a:t>
            </a:r>
            <a:endParaRPr lang="zh-TW" altLang="en-US"/>
          </a:p>
        </p:txBody>
      </p:sp>
      <p:sp>
        <p:nvSpPr>
          <p:cNvPr id="47111" name="文字方塊 9"/>
          <p:cNvSpPr txBox="1">
            <a:spLocks noChangeArrowheads="1"/>
          </p:cNvSpPr>
          <p:nvPr/>
        </p:nvSpPr>
        <p:spPr bwMode="auto">
          <a:xfrm>
            <a:off x="8974139" y="921345"/>
            <a:ext cx="2212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/>
              <a:t>M: Hi</a:t>
            </a:r>
            <a:endParaRPr lang="zh-TW" altLang="en-US"/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3454401" y="5232995"/>
            <a:ext cx="2212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 dirty="0"/>
              <a:t>M: Hello</a:t>
            </a:r>
            <a:endParaRPr lang="zh-TW" altLang="en-US" dirty="0"/>
          </a:p>
        </p:txBody>
      </p:sp>
      <p:sp>
        <p:nvSpPr>
          <p:cNvPr id="47113" name="TextBox 4"/>
          <p:cNvSpPr txBox="1">
            <a:spLocks noChangeArrowheads="1"/>
          </p:cNvSpPr>
          <p:nvPr/>
        </p:nvSpPr>
        <p:spPr bwMode="auto">
          <a:xfrm>
            <a:off x="1914524" y="5706070"/>
            <a:ext cx="9055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 err="1"/>
              <a:t>Serban</a:t>
            </a:r>
            <a:r>
              <a:rPr lang="en-US" altLang="en-US" sz="1800" dirty="0"/>
              <a:t>, Iulian V., Alessandro </a:t>
            </a:r>
            <a:r>
              <a:rPr lang="en-US" altLang="en-US" sz="1800" dirty="0" err="1"/>
              <a:t>Sordoni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Yoshua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Bengio</a:t>
            </a:r>
            <a:r>
              <a:rPr lang="en-US" altLang="en-US" sz="1800" dirty="0"/>
              <a:t>, Aaron </a:t>
            </a:r>
            <a:r>
              <a:rPr lang="en-US" altLang="en-US" sz="1800" dirty="0" err="1"/>
              <a:t>Courville</a:t>
            </a:r>
            <a:r>
              <a:rPr lang="en-US" altLang="en-US" sz="1800" dirty="0"/>
              <a:t>, and 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Joelle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Pineau</a:t>
            </a:r>
            <a:r>
              <a:rPr lang="en-US" altLang="en-US" sz="1800" dirty="0"/>
              <a:t>, 2015 "Building End-To-End Dialogue Systems Using Generative Hierarchical Neural Network Models.</a:t>
            </a:r>
          </a:p>
        </p:txBody>
      </p:sp>
      <p:sp>
        <p:nvSpPr>
          <p:cNvPr id="15" name="矩形 18"/>
          <p:cNvSpPr/>
          <p:nvPr/>
        </p:nvSpPr>
        <p:spPr>
          <a:xfrm>
            <a:off x="2190750" y="2880320"/>
            <a:ext cx="5075238" cy="2328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9"/>
          <p:cNvSpPr/>
          <p:nvPr/>
        </p:nvSpPr>
        <p:spPr>
          <a:xfrm>
            <a:off x="4106864" y="3012083"/>
            <a:ext cx="5076825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7" name="Picture 4" descr="相關圖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701" y="837207"/>
            <a:ext cx="5302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Baidu’s speech recognition using RNN</a:t>
            </a:r>
          </a:p>
        </p:txBody>
      </p:sp>
      <p:pic>
        <p:nvPicPr>
          <p:cNvPr id="450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807720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Attention Mechanism in MT</a:t>
            </a:r>
          </a:p>
        </p:txBody>
      </p:sp>
      <p:pic>
        <p:nvPicPr>
          <p:cNvPr id="481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79248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Image caption generation using attention</a:t>
            </a: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672" y="4867497"/>
            <a:ext cx="2326237" cy="1499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TopUp"/>
            <a:lightRig rig="threePt" dir="t"/>
          </a:scene3d>
        </p:spPr>
      </p:pic>
      <p:cxnSp>
        <p:nvCxnSpPr>
          <p:cNvPr id="5" name="直線接點 4"/>
          <p:cNvCxnSpPr/>
          <p:nvPr/>
        </p:nvCxnSpPr>
        <p:spPr>
          <a:xfrm flipV="1">
            <a:off x="2709864" y="5019675"/>
            <a:ext cx="1741487" cy="1138238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2805113" y="5387975"/>
            <a:ext cx="1206500" cy="744538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3322638" y="5073651"/>
            <a:ext cx="1276350" cy="758825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手繪多邊形 7"/>
          <p:cNvSpPr/>
          <p:nvPr/>
        </p:nvSpPr>
        <p:spPr>
          <a:xfrm>
            <a:off x="3790951" y="4132264"/>
            <a:ext cx="981075" cy="1025525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9" name="手繪多邊形 8"/>
          <p:cNvSpPr/>
          <p:nvPr/>
        </p:nvSpPr>
        <p:spPr>
          <a:xfrm>
            <a:off x="3379788" y="4108451"/>
            <a:ext cx="595312" cy="1279525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10" name="手繪多邊形 9"/>
          <p:cNvSpPr/>
          <p:nvPr/>
        </p:nvSpPr>
        <p:spPr>
          <a:xfrm>
            <a:off x="2771775" y="4140200"/>
            <a:ext cx="407988" cy="1589088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11" name="梯形 10"/>
          <p:cNvSpPr/>
          <p:nvPr/>
        </p:nvSpPr>
        <p:spPr>
          <a:xfrm>
            <a:off x="2793556" y="3695626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12" name="梯形 11"/>
          <p:cNvSpPr/>
          <p:nvPr/>
        </p:nvSpPr>
        <p:spPr>
          <a:xfrm>
            <a:off x="3574451" y="3695626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13" name="梯形 12"/>
          <p:cNvSpPr/>
          <p:nvPr/>
        </p:nvSpPr>
        <p:spPr>
          <a:xfrm>
            <a:off x="4367460" y="3695626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14" name="梯形 13"/>
          <p:cNvSpPr/>
          <p:nvPr/>
        </p:nvSpPr>
        <p:spPr>
          <a:xfrm>
            <a:off x="3165005" y="3974022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filter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5" name="梯形 14"/>
          <p:cNvSpPr/>
          <p:nvPr/>
        </p:nvSpPr>
        <p:spPr>
          <a:xfrm>
            <a:off x="3945901" y="3974022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16" name="梯形 15"/>
          <p:cNvSpPr/>
          <p:nvPr/>
        </p:nvSpPr>
        <p:spPr>
          <a:xfrm>
            <a:off x="4738910" y="3974022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3189288" y="3389314"/>
            <a:ext cx="0" cy="3063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3551238" y="3667125"/>
            <a:ext cx="0" cy="3063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3970338" y="3413125"/>
            <a:ext cx="0" cy="3063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4341813" y="3695700"/>
            <a:ext cx="0" cy="3063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4764088" y="3413125"/>
            <a:ext cx="0" cy="3063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5160963" y="3679826"/>
            <a:ext cx="0" cy="3079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3087700" y="2764518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24" name="矩形 23"/>
          <p:cNvSpPr/>
          <p:nvPr/>
        </p:nvSpPr>
        <p:spPr>
          <a:xfrm>
            <a:off x="3855655" y="2752239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25" name="矩形 24"/>
          <p:cNvSpPr/>
          <p:nvPr/>
        </p:nvSpPr>
        <p:spPr>
          <a:xfrm>
            <a:off x="4661605" y="2764518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3456984" y="3004629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4246109" y="3076229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28" name="矩形 27"/>
          <p:cNvSpPr/>
          <p:nvPr/>
        </p:nvSpPr>
        <p:spPr>
          <a:xfrm>
            <a:off x="5055225" y="3027892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29" name="手繪多邊形 28"/>
          <p:cNvSpPr/>
          <p:nvPr/>
        </p:nvSpPr>
        <p:spPr>
          <a:xfrm>
            <a:off x="3257550" y="4394201"/>
            <a:ext cx="344488" cy="1668463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30" name="手繪多邊形 29"/>
          <p:cNvSpPr/>
          <p:nvPr/>
        </p:nvSpPr>
        <p:spPr>
          <a:xfrm>
            <a:off x="3898900" y="4418014"/>
            <a:ext cx="490538" cy="1381125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31" name="手繪多邊形 30"/>
          <p:cNvSpPr/>
          <p:nvPr/>
        </p:nvSpPr>
        <p:spPr>
          <a:xfrm>
            <a:off x="4322764" y="4400550"/>
            <a:ext cx="847725" cy="1030288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51" name="矩形 50"/>
          <p:cNvSpPr/>
          <p:nvPr/>
        </p:nvSpPr>
        <p:spPr>
          <a:xfrm>
            <a:off x="7094538" y="2373314"/>
            <a:ext cx="971550" cy="738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dirty="0">
                <a:solidFill>
                  <a:srgbClr val="000000"/>
                </a:solidFill>
              </a:rPr>
              <a:t>match</a:t>
            </a:r>
            <a:endParaRPr lang="zh-TW" altLang="en-US" sz="2000" dirty="0">
              <a:solidFill>
                <a:srgbClr val="000000"/>
              </a:solidFill>
            </a:endParaRPr>
          </a:p>
        </p:txBody>
      </p:sp>
      <p:cxnSp>
        <p:nvCxnSpPr>
          <p:cNvPr id="52" name="直線單箭頭接點 51"/>
          <p:cNvCxnSpPr>
            <a:cxnSpLocks noChangeShapeType="1"/>
          </p:cNvCxnSpPr>
          <p:nvPr/>
        </p:nvCxnSpPr>
        <p:spPr bwMode="auto">
          <a:xfrm flipV="1">
            <a:off x="8066088" y="2717800"/>
            <a:ext cx="360362" cy="6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文字方塊 54"/>
          <p:cNvSpPr txBox="1">
            <a:spLocks noChangeArrowheads="1"/>
          </p:cNvSpPr>
          <p:nvPr/>
        </p:nvSpPr>
        <p:spPr bwMode="auto">
          <a:xfrm>
            <a:off x="8415338" y="2511426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/>
              <a:t>0.7</a:t>
            </a:r>
            <a:endParaRPr lang="zh-TW" altLang="en-US"/>
          </a:p>
        </p:txBody>
      </p:sp>
      <p:sp>
        <p:nvSpPr>
          <p:cNvPr id="49209" name="文字方塊 59"/>
          <p:cNvSpPr txBox="1">
            <a:spLocks noChangeArrowheads="1"/>
          </p:cNvSpPr>
          <p:nvPr/>
        </p:nvSpPr>
        <p:spPr bwMode="auto">
          <a:xfrm>
            <a:off x="1898650" y="3825875"/>
            <a:ext cx="74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 sz="2000"/>
              <a:t>CNN</a:t>
            </a:r>
            <a:endParaRPr lang="zh-TW" altLang="en-US" sz="2000"/>
          </a:p>
        </p:txBody>
      </p:sp>
      <p:sp>
        <p:nvSpPr>
          <p:cNvPr id="72" name="梯形 71"/>
          <p:cNvSpPr/>
          <p:nvPr/>
        </p:nvSpPr>
        <p:spPr>
          <a:xfrm>
            <a:off x="6902324" y="5659731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73" name="梯形 72"/>
          <p:cNvSpPr/>
          <p:nvPr/>
        </p:nvSpPr>
        <p:spPr>
          <a:xfrm>
            <a:off x="7683219" y="5659731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74" name="梯形 73"/>
          <p:cNvSpPr/>
          <p:nvPr/>
        </p:nvSpPr>
        <p:spPr>
          <a:xfrm>
            <a:off x="8476228" y="5659731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75" name="梯形 74"/>
          <p:cNvSpPr/>
          <p:nvPr/>
        </p:nvSpPr>
        <p:spPr>
          <a:xfrm>
            <a:off x="7273773" y="5938127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76" name="梯形 75"/>
          <p:cNvSpPr/>
          <p:nvPr/>
        </p:nvSpPr>
        <p:spPr>
          <a:xfrm>
            <a:off x="8054669" y="5938127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77" name="梯形 76"/>
          <p:cNvSpPr/>
          <p:nvPr/>
        </p:nvSpPr>
        <p:spPr>
          <a:xfrm>
            <a:off x="8847678" y="5938127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cxnSp>
        <p:nvCxnSpPr>
          <p:cNvPr id="78" name="直線單箭頭接點 77"/>
          <p:cNvCxnSpPr/>
          <p:nvPr/>
        </p:nvCxnSpPr>
        <p:spPr>
          <a:xfrm flipV="1">
            <a:off x="7299325" y="5353050"/>
            <a:ext cx="0" cy="3063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/>
          <p:cNvCxnSpPr/>
          <p:nvPr/>
        </p:nvCxnSpPr>
        <p:spPr>
          <a:xfrm flipV="1">
            <a:off x="7659688" y="5630864"/>
            <a:ext cx="0" cy="3079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/>
          <p:nvPr/>
        </p:nvCxnSpPr>
        <p:spPr>
          <a:xfrm flipV="1">
            <a:off x="8080375" y="5376864"/>
            <a:ext cx="0" cy="3063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/>
          <p:nvPr/>
        </p:nvCxnSpPr>
        <p:spPr>
          <a:xfrm flipV="1">
            <a:off x="8451850" y="5659439"/>
            <a:ext cx="0" cy="3079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/>
          <p:nvPr/>
        </p:nvCxnSpPr>
        <p:spPr>
          <a:xfrm flipV="1">
            <a:off x="8872538" y="5376864"/>
            <a:ext cx="0" cy="3063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/>
          <p:cNvCxnSpPr/>
          <p:nvPr/>
        </p:nvCxnSpPr>
        <p:spPr>
          <a:xfrm flipV="1">
            <a:off x="9269413" y="5643564"/>
            <a:ext cx="0" cy="3079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/>
          <p:cNvSpPr/>
          <p:nvPr/>
        </p:nvSpPr>
        <p:spPr>
          <a:xfrm>
            <a:off x="7196468" y="4728623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85" name="矩形 84"/>
          <p:cNvSpPr/>
          <p:nvPr/>
        </p:nvSpPr>
        <p:spPr>
          <a:xfrm>
            <a:off x="7964423" y="4716344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86" name="矩形 85"/>
          <p:cNvSpPr/>
          <p:nvPr/>
        </p:nvSpPr>
        <p:spPr>
          <a:xfrm>
            <a:off x="8770373" y="4728623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87" name="矩形 86"/>
          <p:cNvSpPr/>
          <p:nvPr/>
        </p:nvSpPr>
        <p:spPr>
          <a:xfrm>
            <a:off x="7565752" y="4968734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88" name="矩形 87"/>
          <p:cNvSpPr/>
          <p:nvPr/>
        </p:nvSpPr>
        <p:spPr>
          <a:xfrm>
            <a:off x="8354877" y="5040334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89" name="矩形 88"/>
          <p:cNvSpPr/>
          <p:nvPr/>
        </p:nvSpPr>
        <p:spPr>
          <a:xfrm>
            <a:off x="9163993" y="4991997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cxnSp>
        <p:nvCxnSpPr>
          <p:cNvPr id="94" name="直線單箭頭接點 93"/>
          <p:cNvCxnSpPr>
            <a:cxnSpLocks noChangeShapeType="1"/>
          </p:cNvCxnSpPr>
          <p:nvPr/>
        </p:nvCxnSpPr>
        <p:spPr bwMode="auto">
          <a:xfrm flipV="1">
            <a:off x="7313613" y="3105151"/>
            <a:ext cx="0" cy="16113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8" name="群組 97"/>
          <p:cNvGrpSpPr>
            <a:grpSpLocks/>
          </p:cNvGrpSpPr>
          <p:nvPr/>
        </p:nvGrpSpPr>
        <p:grpSpPr bwMode="auto">
          <a:xfrm>
            <a:off x="6045201" y="2268538"/>
            <a:ext cx="460375" cy="900112"/>
            <a:chOff x="4123648" y="5748055"/>
            <a:chExt cx="461666" cy="900000"/>
          </a:xfrm>
        </p:grpSpPr>
        <p:sp>
          <p:nvSpPr>
            <p:cNvPr id="99" name="矩形 98"/>
            <p:cNvSpPr>
              <a:spLocks noChangeArrowheads="1"/>
            </p:cNvSpPr>
            <p:nvPr/>
          </p:nvSpPr>
          <p:spPr bwMode="auto">
            <a:xfrm>
              <a:off x="4123648" y="5748055"/>
              <a:ext cx="461666" cy="900000"/>
            </a:xfrm>
            <a:prstGeom prst="rect">
              <a:avLst/>
            </a:prstGeom>
            <a:gradFill rotWithShape="1">
              <a:gsLst>
                <a:gs pos="0">
                  <a:srgbClr val="F5F5FC"/>
                </a:gs>
                <a:gs pos="64999">
                  <a:srgbClr val="E6E6F6"/>
                </a:gs>
                <a:gs pos="100000">
                  <a:srgbClr val="DCDCF3"/>
                </a:gs>
              </a:gsLst>
              <a:lin ang="5400000" scaled="1"/>
            </a:gradFill>
            <a:ln w="9525">
              <a:solidFill>
                <a:srgbClr val="BFBFD2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dirty="0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49258" name="文字方塊 99"/>
            <p:cNvSpPr txBox="1">
              <a:spLocks noChangeArrowheads="1"/>
            </p:cNvSpPr>
            <p:nvPr/>
          </p:nvSpPr>
          <p:spPr bwMode="auto">
            <a:xfrm>
              <a:off x="4196384" y="6013389"/>
              <a:ext cx="223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CA" altLang="zh-TW" sz="2000"/>
                <a:t>z</a:t>
              </a:r>
              <a:r>
                <a:rPr lang="en-CA" altLang="zh-TW" sz="2000" baseline="30000"/>
                <a:t>0</a:t>
              </a:r>
              <a:endParaRPr lang="zh-TW" altLang="en-US" sz="2000"/>
            </a:p>
          </p:txBody>
        </p:sp>
      </p:grpSp>
      <p:cxnSp>
        <p:nvCxnSpPr>
          <p:cNvPr id="101" name="直線單箭頭接點 100"/>
          <p:cNvCxnSpPr>
            <a:endCxn id="51" idx="1"/>
          </p:cNvCxnSpPr>
          <p:nvPr/>
        </p:nvCxnSpPr>
        <p:spPr>
          <a:xfrm>
            <a:off x="6557964" y="2717800"/>
            <a:ext cx="5365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255" name="文字方塊 58"/>
          <p:cNvSpPr txBox="1">
            <a:spLocks noChangeArrowheads="1"/>
          </p:cNvSpPr>
          <p:nvPr/>
        </p:nvSpPr>
        <p:spPr bwMode="auto">
          <a:xfrm>
            <a:off x="3144839" y="1795463"/>
            <a:ext cx="1965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/>
              <a:t>A vector for each region</a:t>
            </a:r>
            <a:endParaRPr lang="zh-TW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86401" y="1676400"/>
            <a:ext cx="4170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z</a:t>
            </a:r>
            <a:r>
              <a:rPr lang="en-US" altLang="en-US" sz="1800" baseline="30000"/>
              <a:t>0</a:t>
            </a:r>
            <a:r>
              <a:rPr lang="en-US" altLang="en-US" sz="1800"/>
              <a:t> is initial parameter, it is also learned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Image Caption Generation</a:t>
            </a:r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672" y="4867497"/>
            <a:ext cx="2326237" cy="1499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TopUp"/>
            <a:lightRig rig="threePt" dir="t"/>
          </a:scene3d>
        </p:spPr>
      </p:pic>
      <p:cxnSp>
        <p:nvCxnSpPr>
          <p:cNvPr id="5" name="直線接點 4"/>
          <p:cNvCxnSpPr/>
          <p:nvPr/>
        </p:nvCxnSpPr>
        <p:spPr>
          <a:xfrm flipV="1">
            <a:off x="2709864" y="5019675"/>
            <a:ext cx="1741487" cy="1138238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2805113" y="5387975"/>
            <a:ext cx="1206500" cy="744538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3322638" y="5073651"/>
            <a:ext cx="1276350" cy="758825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手繪多邊形 7"/>
          <p:cNvSpPr/>
          <p:nvPr/>
        </p:nvSpPr>
        <p:spPr>
          <a:xfrm>
            <a:off x="3790951" y="4132264"/>
            <a:ext cx="981075" cy="1025525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9" name="手繪多邊形 8"/>
          <p:cNvSpPr/>
          <p:nvPr/>
        </p:nvSpPr>
        <p:spPr>
          <a:xfrm>
            <a:off x="3379788" y="4108451"/>
            <a:ext cx="595312" cy="1279525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10" name="手繪多邊形 9"/>
          <p:cNvSpPr/>
          <p:nvPr/>
        </p:nvSpPr>
        <p:spPr>
          <a:xfrm>
            <a:off x="2771775" y="4140200"/>
            <a:ext cx="407988" cy="1589088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11" name="梯形 10"/>
          <p:cNvSpPr/>
          <p:nvPr/>
        </p:nvSpPr>
        <p:spPr>
          <a:xfrm>
            <a:off x="2793556" y="3695626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12" name="梯形 11"/>
          <p:cNvSpPr/>
          <p:nvPr/>
        </p:nvSpPr>
        <p:spPr>
          <a:xfrm>
            <a:off x="3574451" y="3695626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13" name="梯形 12"/>
          <p:cNvSpPr/>
          <p:nvPr/>
        </p:nvSpPr>
        <p:spPr>
          <a:xfrm>
            <a:off x="4367460" y="3695626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14" name="梯形 13"/>
          <p:cNvSpPr/>
          <p:nvPr/>
        </p:nvSpPr>
        <p:spPr>
          <a:xfrm>
            <a:off x="3165005" y="3974022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15" name="梯形 14"/>
          <p:cNvSpPr/>
          <p:nvPr/>
        </p:nvSpPr>
        <p:spPr>
          <a:xfrm>
            <a:off x="3945901" y="3974022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16" name="梯形 15"/>
          <p:cNvSpPr/>
          <p:nvPr/>
        </p:nvSpPr>
        <p:spPr>
          <a:xfrm>
            <a:off x="4738910" y="3974022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3189288" y="3389314"/>
            <a:ext cx="0" cy="3063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3551238" y="3667125"/>
            <a:ext cx="0" cy="3063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3970338" y="3413125"/>
            <a:ext cx="0" cy="3063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4341813" y="3695700"/>
            <a:ext cx="0" cy="3063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4764088" y="3413125"/>
            <a:ext cx="0" cy="3063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5160963" y="3679826"/>
            <a:ext cx="0" cy="3079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3087700" y="2764518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24" name="矩形 23"/>
          <p:cNvSpPr/>
          <p:nvPr/>
        </p:nvSpPr>
        <p:spPr>
          <a:xfrm>
            <a:off x="3855655" y="2752239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25" name="矩形 24"/>
          <p:cNvSpPr/>
          <p:nvPr/>
        </p:nvSpPr>
        <p:spPr>
          <a:xfrm>
            <a:off x="4661605" y="2764518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3456984" y="3004629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4246109" y="3076229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28" name="矩形 27"/>
          <p:cNvSpPr/>
          <p:nvPr/>
        </p:nvSpPr>
        <p:spPr>
          <a:xfrm>
            <a:off x="5055225" y="3027892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29" name="手繪多邊形 28"/>
          <p:cNvSpPr/>
          <p:nvPr/>
        </p:nvSpPr>
        <p:spPr>
          <a:xfrm>
            <a:off x="3257550" y="4394201"/>
            <a:ext cx="344488" cy="1668463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30" name="手繪多邊形 29"/>
          <p:cNvSpPr/>
          <p:nvPr/>
        </p:nvSpPr>
        <p:spPr>
          <a:xfrm>
            <a:off x="3898900" y="4418014"/>
            <a:ext cx="490538" cy="1381125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31" name="手繪多邊形 30"/>
          <p:cNvSpPr/>
          <p:nvPr/>
        </p:nvSpPr>
        <p:spPr>
          <a:xfrm>
            <a:off x="4322764" y="4400550"/>
            <a:ext cx="847725" cy="1030288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50230" name="文字方塊 59"/>
          <p:cNvSpPr txBox="1">
            <a:spLocks noChangeArrowheads="1"/>
          </p:cNvSpPr>
          <p:nvPr/>
        </p:nvSpPr>
        <p:spPr bwMode="auto">
          <a:xfrm>
            <a:off x="1898650" y="3825875"/>
            <a:ext cx="74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 sz="2000"/>
              <a:t>CNN</a:t>
            </a:r>
            <a:endParaRPr lang="zh-TW" altLang="en-US" sz="2000"/>
          </a:p>
        </p:txBody>
      </p:sp>
      <p:sp>
        <p:nvSpPr>
          <p:cNvPr id="72" name="梯形 71"/>
          <p:cNvSpPr/>
          <p:nvPr/>
        </p:nvSpPr>
        <p:spPr>
          <a:xfrm>
            <a:off x="6902324" y="5659731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73" name="梯形 72"/>
          <p:cNvSpPr/>
          <p:nvPr/>
        </p:nvSpPr>
        <p:spPr>
          <a:xfrm>
            <a:off x="7683219" y="5659731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74" name="梯形 73"/>
          <p:cNvSpPr/>
          <p:nvPr/>
        </p:nvSpPr>
        <p:spPr>
          <a:xfrm>
            <a:off x="8476228" y="5659731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75" name="梯形 74"/>
          <p:cNvSpPr/>
          <p:nvPr/>
        </p:nvSpPr>
        <p:spPr>
          <a:xfrm>
            <a:off x="7273773" y="5938127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76" name="梯形 75"/>
          <p:cNvSpPr/>
          <p:nvPr/>
        </p:nvSpPr>
        <p:spPr>
          <a:xfrm>
            <a:off x="8054669" y="5938127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77" name="梯形 76"/>
          <p:cNvSpPr/>
          <p:nvPr/>
        </p:nvSpPr>
        <p:spPr>
          <a:xfrm>
            <a:off x="8847678" y="5938127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cxnSp>
        <p:nvCxnSpPr>
          <p:cNvPr id="78" name="直線單箭頭接點 77"/>
          <p:cNvCxnSpPr/>
          <p:nvPr/>
        </p:nvCxnSpPr>
        <p:spPr>
          <a:xfrm flipV="1">
            <a:off x="7299325" y="5353050"/>
            <a:ext cx="0" cy="3063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/>
          <p:cNvCxnSpPr/>
          <p:nvPr/>
        </p:nvCxnSpPr>
        <p:spPr>
          <a:xfrm flipV="1">
            <a:off x="7659688" y="5630864"/>
            <a:ext cx="0" cy="3079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/>
          <p:nvPr/>
        </p:nvCxnSpPr>
        <p:spPr>
          <a:xfrm flipV="1">
            <a:off x="8080375" y="5376864"/>
            <a:ext cx="0" cy="3063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/>
          <p:nvPr/>
        </p:nvCxnSpPr>
        <p:spPr>
          <a:xfrm flipV="1">
            <a:off x="8451850" y="5659439"/>
            <a:ext cx="0" cy="3079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/>
          <p:nvPr/>
        </p:nvCxnSpPr>
        <p:spPr>
          <a:xfrm flipV="1">
            <a:off x="8872538" y="5376864"/>
            <a:ext cx="0" cy="3063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/>
          <p:cNvCxnSpPr/>
          <p:nvPr/>
        </p:nvCxnSpPr>
        <p:spPr>
          <a:xfrm flipV="1">
            <a:off x="9269413" y="5643564"/>
            <a:ext cx="0" cy="3079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/>
          <p:cNvSpPr/>
          <p:nvPr/>
        </p:nvSpPr>
        <p:spPr>
          <a:xfrm>
            <a:off x="7196468" y="4728623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85" name="矩形 84"/>
          <p:cNvSpPr/>
          <p:nvPr/>
        </p:nvSpPr>
        <p:spPr>
          <a:xfrm>
            <a:off x="7964423" y="4716344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86" name="矩形 85"/>
          <p:cNvSpPr/>
          <p:nvPr/>
        </p:nvSpPr>
        <p:spPr>
          <a:xfrm>
            <a:off x="8770373" y="4728623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87" name="矩形 86"/>
          <p:cNvSpPr/>
          <p:nvPr/>
        </p:nvSpPr>
        <p:spPr>
          <a:xfrm>
            <a:off x="7565752" y="4968734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88" name="矩形 87"/>
          <p:cNvSpPr/>
          <p:nvPr/>
        </p:nvSpPr>
        <p:spPr>
          <a:xfrm>
            <a:off x="8354877" y="5040334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89" name="矩形 88"/>
          <p:cNvSpPr/>
          <p:nvPr/>
        </p:nvSpPr>
        <p:spPr>
          <a:xfrm>
            <a:off x="9163993" y="4991997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50273" name="文字方塊 89"/>
          <p:cNvSpPr txBox="1">
            <a:spLocks noChangeArrowheads="1"/>
          </p:cNvSpPr>
          <p:nvPr/>
        </p:nvSpPr>
        <p:spPr bwMode="auto">
          <a:xfrm>
            <a:off x="3144839" y="1795463"/>
            <a:ext cx="1965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/>
              <a:t>A vector for each region</a:t>
            </a:r>
            <a:endParaRPr lang="zh-TW" altLang="en-US"/>
          </a:p>
        </p:txBody>
      </p:sp>
      <p:sp>
        <p:nvSpPr>
          <p:cNvPr id="50274" name="文字方塊 62"/>
          <p:cNvSpPr txBox="1">
            <a:spLocks noChangeArrowheads="1"/>
          </p:cNvSpPr>
          <p:nvPr/>
        </p:nvSpPr>
        <p:spPr bwMode="auto">
          <a:xfrm>
            <a:off x="7051675" y="4376739"/>
            <a:ext cx="63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 sz="1800"/>
              <a:t>0.7</a:t>
            </a:r>
            <a:endParaRPr lang="zh-TW" altLang="en-US" sz="1800"/>
          </a:p>
        </p:txBody>
      </p:sp>
      <p:sp>
        <p:nvSpPr>
          <p:cNvPr id="50275" name="文字方塊 63"/>
          <p:cNvSpPr txBox="1">
            <a:spLocks noChangeArrowheads="1"/>
          </p:cNvSpPr>
          <p:nvPr/>
        </p:nvSpPr>
        <p:spPr bwMode="auto">
          <a:xfrm>
            <a:off x="7848600" y="4362450"/>
            <a:ext cx="692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 sz="1800"/>
              <a:t>0.1</a:t>
            </a:r>
            <a:endParaRPr lang="zh-TW" altLang="en-US" sz="1800"/>
          </a:p>
        </p:txBody>
      </p:sp>
      <p:sp>
        <p:nvSpPr>
          <p:cNvPr id="50276" name="文字方塊 64"/>
          <p:cNvSpPr txBox="1">
            <a:spLocks noChangeArrowheads="1"/>
          </p:cNvSpPr>
          <p:nvPr/>
        </p:nvSpPr>
        <p:spPr bwMode="auto">
          <a:xfrm>
            <a:off x="8648700" y="4368800"/>
            <a:ext cx="611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 sz="1800"/>
              <a:t>0.1</a:t>
            </a:r>
            <a:endParaRPr lang="zh-TW" altLang="en-US" sz="1800"/>
          </a:p>
        </p:txBody>
      </p:sp>
      <p:sp>
        <p:nvSpPr>
          <p:cNvPr id="50277" name="文字方塊 65"/>
          <p:cNvSpPr txBox="1">
            <a:spLocks noChangeArrowheads="1"/>
          </p:cNvSpPr>
          <p:nvPr/>
        </p:nvSpPr>
        <p:spPr bwMode="auto">
          <a:xfrm>
            <a:off x="7440614" y="4675188"/>
            <a:ext cx="65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 sz="1800"/>
              <a:t>0.1</a:t>
            </a:r>
            <a:endParaRPr lang="zh-TW" altLang="en-US" sz="1800"/>
          </a:p>
        </p:txBody>
      </p:sp>
      <p:sp>
        <p:nvSpPr>
          <p:cNvPr id="50278" name="文字方塊 66"/>
          <p:cNvSpPr txBox="1">
            <a:spLocks noChangeArrowheads="1"/>
          </p:cNvSpPr>
          <p:nvPr/>
        </p:nvSpPr>
        <p:spPr bwMode="auto">
          <a:xfrm>
            <a:off x="8240713" y="4721225"/>
            <a:ext cx="64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 sz="1800"/>
              <a:t>0.0</a:t>
            </a:r>
            <a:endParaRPr lang="zh-TW" altLang="en-US" sz="1800"/>
          </a:p>
        </p:txBody>
      </p:sp>
      <p:sp>
        <p:nvSpPr>
          <p:cNvPr id="50279" name="文字方塊 67"/>
          <p:cNvSpPr txBox="1">
            <a:spLocks noChangeArrowheads="1"/>
          </p:cNvSpPr>
          <p:nvPr/>
        </p:nvSpPr>
        <p:spPr bwMode="auto">
          <a:xfrm>
            <a:off x="9061451" y="4675188"/>
            <a:ext cx="587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 sz="1800"/>
              <a:t>0.0</a:t>
            </a:r>
            <a:endParaRPr lang="zh-TW" altLang="en-US" sz="1800"/>
          </a:p>
        </p:txBody>
      </p:sp>
      <p:cxnSp>
        <p:nvCxnSpPr>
          <p:cNvPr id="70" name="直線單箭頭接點 69"/>
          <p:cNvCxnSpPr>
            <a:endCxn id="103" idx="2"/>
          </p:cNvCxnSpPr>
          <p:nvPr/>
        </p:nvCxnSpPr>
        <p:spPr>
          <a:xfrm flipV="1">
            <a:off x="7305676" y="4125914"/>
            <a:ext cx="176213" cy="2873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字方塊 70"/>
          <p:cNvSpPr txBox="1">
            <a:spLocks noChangeArrowheads="1"/>
          </p:cNvSpPr>
          <p:nvPr/>
        </p:nvSpPr>
        <p:spPr bwMode="auto">
          <a:xfrm>
            <a:off x="5867400" y="3505201"/>
            <a:ext cx="1493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 sz="2000"/>
              <a:t>weighted sum</a:t>
            </a:r>
            <a:endParaRPr lang="zh-TW" altLang="en-US" sz="2000"/>
          </a:p>
        </p:txBody>
      </p:sp>
      <p:cxnSp>
        <p:nvCxnSpPr>
          <p:cNvPr id="95" name="直線單箭頭接點 94"/>
          <p:cNvCxnSpPr>
            <a:endCxn id="103" idx="2"/>
          </p:cNvCxnSpPr>
          <p:nvPr/>
        </p:nvCxnSpPr>
        <p:spPr>
          <a:xfrm flipH="1" flipV="1">
            <a:off x="7481888" y="4125914"/>
            <a:ext cx="514350" cy="3063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/>
          <p:cNvCxnSpPr>
            <a:endCxn id="103" idx="2"/>
          </p:cNvCxnSpPr>
          <p:nvPr/>
        </p:nvCxnSpPr>
        <p:spPr>
          <a:xfrm flipH="1" flipV="1">
            <a:off x="7481888" y="4125914"/>
            <a:ext cx="1390650" cy="3587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/>
          <p:cNvCxnSpPr/>
          <p:nvPr/>
        </p:nvCxnSpPr>
        <p:spPr>
          <a:xfrm flipV="1">
            <a:off x="7426325" y="2000251"/>
            <a:ext cx="0" cy="2698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102"/>
          <p:cNvSpPr>
            <a:spLocks noChangeArrowheads="1"/>
          </p:cNvSpPr>
          <p:nvPr/>
        </p:nvSpPr>
        <p:spPr bwMode="auto">
          <a:xfrm>
            <a:off x="7253288" y="3470275"/>
            <a:ext cx="457200" cy="655638"/>
          </a:xfrm>
          <a:prstGeom prst="rect">
            <a:avLst/>
          </a:prstGeom>
          <a:gradFill rotWithShape="1">
            <a:gsLst>
              <a:gs pos="0">
                <a:srgbClr val="F7F6FF"/>
              </a:gs>
              <a:gs pos="64999">
                <a:srgbClr val="ECEBFF"/>
              </a:gs>
              <a:gs pos="100000">
                <a:srgbClr val="E5E3FF"/>
              </a:gs>
            </a:gsLst>
            <a:lin ang="5400000" scaled="1"/>
          </a:gradFill>
          <a:ln w="9525">
            <a:solidFill>
              <a:srgbClr val="D4D3E7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cxnSp>
        <p:nvCxnSpPr>
          <p:cNvPr id="104" name="直線單箭頭接點 103"/>
          <p:cNvCxnSpPr>
            <a:endCxn id="103" idx="2"/>
          </p:cNvCxnSpPr>
          <p:nvPr/>
        </p:nvCxnSpPr>
        <p:spPr>
          <a:xfrm flipH="1" flipV="1">
            <a:off x="7481889" y="4125914"/>
            <a:ext cx="185737" cy="6619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群組 104"/>
          <p:cNvGrpSpPr>
            <a:grpSpLocks/>
          </p:cNvGrpSpPr>
          <p:nvPr/>
        </p:nvGrpSpPr>
        <p:grpSpPr bwMode="auto">
          <a:xfrm>
            <a:off x="7224713" y="2292351"/>
            <a:ext cx="461962" cy="900113"/>
            <a:chOff x="4123648" y="5748055"/>
            <a:chExt cx="461666" cy="900000"/>
          </a:xfrm>
        </p:grpSpPr>
        <p:sp>
          <p:nvSpPr>
            <p:cNvPr id="106" name="矩形 105"/>
            <p:cNvSpPr>
              <a:spLocks noChangeArrowheads="1"/>
            </p:cNvSpPr>
            <p:nvPr/>
          </p:nvSpPr>
          <p:spPr bwMode="auto">
            <a:xfrm>
              <a:off x="4123648" y="5748055"/>
              <a:ext cx="461666" cy="900000"/>
            </a:xfrm>
            <a:prstGeom prst="rect">
              <a:avLst/>
            </a:prstGeom>
            <a:gradFill rotWithShape="1">
              <a:gsLst>
                <a:gs pos="0">
                  <a:srgbClr val="F5F5FC"/>
                </a:gs>
                <a:gs pos="64999">
                  <a:srgbClr val="E6E6F6"/>
                </a:gs>
                <a:gs pos="100000">
                  <a:srgbClr val="DCDCF3"/>
                </a:gs>
              </a:gsLst>
              <a:lin ang="5400000" scaled="1"/>
            </a:gradFill>
            <a:ln w="9525">
              <a:solidFill>
                <a:srgbClr val="BFBFD2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dirty="0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50296" name="文字方塊 106"/>
            <p:cNvSpPr txBox="1">
              <a:spLocks noChangeArrowheads="1"/>
            </p:cNvSpPr>
            <p:nvPr/>
          </p:nvSpPr>
          <p:spPr bwMode="auto">
            <a:xfrm>
              <a:off x="4196384" y="6013389"/>
              <a:ext cx="223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CA" altLang="zh-TW" sz="2000"/>
                <a:t>z</a:t>
              </a:r>
              <a:r>
                <a:rPr lang="en-CA" altLang="zh-TW" sz="2000" baseline="30000"/>
                <a:t>1</a:t>
              </a:r>
              <a:endParaRPr lang="zh-TW" altLang="en-US" sz="2000"/>
            </a:p>
          </p:txBody>
        </p:sp>
      </p:grpSp>
      <p:sp>
        <p:nvSpPr>
          <p:cNvPr id="108" name="矩形 107"/>
          <p:cNvSpPr>
            <a:spLocks noChangeArrowheads="1"/>
          </p:cNvSpPr>
          <p:nvPr/>
        </p:nvSpPr>
        <p:spPr bwMode="auto">
          <a:xfrm>
            <a:off x="7010400" y="1339851"/>
            <a:ext cx="838200" cy="657225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99" name="文字方塊 98"/>
          <p:cNvSpPr txBox="1">
            <a:spLocks noChangeArrowheads="1"/>
          </p:cNvSpPr>
          <p:nvPr/>
        </p:nvSpPr>
        <p:spPr bwMode="auto">
          <a:xfrm>
            <a:off x="6834188" y="1452563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 sz="2000"/>
              <a:t>Word 1</a:t>
            </a:r>
            <a:endParaRPr lang="zh-TW" altLang="en-US" sz="2000"/>
          </a:p>
        </p:txBody>
      </p:sp>
      <p:cxnSp>
        <p:nvCxnSpPr>
          <p:cNvPr id="109" name="直線單箭頭接點 108"/>
          <p:cNvCxnSpPr/>
          <p:nvPr/>
        </p:nvCxnSpPr>
        <p:spPr>
          <a:xfrm flipV="1">
            <a:off x="7469188" y="3194051"/>
            <a:ext cx="0" cy="2698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矩形 111"/>
          <p:cNvSpPr>
            <a:spLocks noChangeArrowheads="1"/>
          </p:cNvSpPr>
          <p:nvPr/>
        </p:nvSpPr>
        <p:spPr bwMode="auto">
          <a:xfrm>
            <a:off x="6045201" y="2268538"/>
            <a:ext cx="460375" cy="900112"/>
          </a:xfrm>
          <a:prstGeom prst="rect">
            <a:avLst/>
          </a:prstGeom>
          <a:gradFill rotWithShape="1">
            <a:gsLst>
              <a:gs pos="0">
                <a:srgbClr val="F5F5FC"/>
              </a:gs>
              <a:gs pos="64999">
                <a:srgbClr val="E6E6F6"/>
              </a:gs>
              <a:gs pos="100000">
                <a:srgbClr val="DCDCF3"/>
              </a:gs>
            </a:gsLst>
            <a:lin ang="5400000" scaled="1"/>
          </a:gradFill>
          <a:ln w="9525">
            <a:solidFill>
              <a:srgbClr val="BFBFD2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altLang="zh-TW" dirty="0">
                <a:solidFill>
                  <a:schemeClr val="dk1"/>
                </a:solidFill>
                <a:latin typeface="+mn-lt"/>
                <a:ea typeface="+mn-ea"/>
              </a:rPr>
              <a:t>z</a:t>
            </a:r>
            <a:r>
              <a:rPr lang="en-CA" altLang="zh-TW" baseline="30000" dirty="0">
                <a:solidFill>
                  <a:schemeClr val="dk1"/>
                </a:solidFill>
                <a:latin typeface="+mn-lt"/>
                <a:ea typeface="+mn-ea"/>
              </a:rPr>
              <a:t>0</a:t>
            </a:r>
            <a:endParaRPr lang="zh-TW" alt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cxnSp>
        <p:nvCxnSpPr>
          <p:cNvPr id="114" name="直線單箭頭接點 113"/>
          <p:cNvCxnSpPr/>
          <p:nvPr/>
        </p:nvCxnSpPr>
        <p:spPr>
          <a:xfrm flipV="1">
            <a:off x="6557964" y="2717800"/>
            <a:ext cx="6381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 flipH="1">
            <a:off x="9067800" y="3657600"/>
            <a:ext cx="304800" cy="609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294" name="TextBox 32"/>
          <p:cNvSpPr txBox="1">
            <a:spLocks noChangeArrowheads="1"/>
          </p:cNvSpPr>
          <p:nvPr/>
        </p:nvSpPr>
        <p:spPr bwMode="auto">
          <a:xfrm>
            <a:off x="8915400" y="2971801"/>
            <a:ext cx="1365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Attention to</a:t>
            </a:r>
          </a:p>
          <a:p>
            <a:pPr eaLnBrk="1" hangingPunct="1"/>
            <a:r>
              <a:rPr lang="en-US" altLang="en-US" sz="1800"/>
              <a:t>a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103" grpId="0" animBg="1"/>
      <p:bldP spid="108" grpId="0" animBg="1"/>
      <p:bldP spid="9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Image Caption Generation</a:t>
            </a:r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672" y="4867497"/>
            <a:ext cx="2326237" cy="1499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TopUp"/>
            <a:lightRig rig="threePt" dir="t"/>
          </a:scene3d>
        </p:spPr>
      </p:pic>
      <p:cxnSp>
        <p:nvCxnSpPr>
          <p:cNvPr id="5" name="直線接點 4"/>
          <p:cNvCxnSpPr/>
          <p:nvPr/>
        </p:nvCxnSpPr>
        <p:spPr>
          <a:xfrm flipV="1">
            <a:off x="2709864" y="5019675"/>
            <a:ext cx="1741487" cy="1138238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2805113" y="5387975"/>
            <a:ext cx="1206500" cy="744538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3322638" y="5073651"/>
            <a:ext cx="1276350" cy="758825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手繪多邊形 7"/>
          <p:cNvSpPr/>
          <p:nvPr/>
        </p:nvSpPr>
        <p:spPr>
          <a:xfrm>
            <a:off x="3790951" y="4132264"/>
            <a:ext cx="981075" cy="1025525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9" name="手繪多邊形 8"/>
          <p:cNvSpPr/>
          <p:nvPr/>
        </p:nvSpPr>
        <p:spPr>
          <a:xfrm>
            <a:off x="3379788" y="4108451"/>
            <a:ext cx="595312" cy="1279525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10" name="手繪多邊形 9"/>
          <p:cNvSpPr/>
          <p:nvPr/>
        </p:nvSpPr>
        <p:spPr>
          <a:xfrm>
            <a:off x="2771775" y="4140200"/>
            <a:ext cx="407988" cy="1589088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11" name="梯形 10"/>
          <p:cNvSpPr/>
          <p:nvPr/>
        </p:nvSpPr>
        <p:spPr>
          <a:xfrm>
            <a:off x="2793556" y="3695626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12" name="梯形 11"/>
          <p:cNvSpPr/>
          <p:nvPr/>
        </p:nvSpPr>
        <p:spPr>
          <a:xfrm>
            <a:off x="3574451" y="3695626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13" name="梯形 12"/>
          <p:cNvSpPr/>
          <p:nvPr/>
        </p:nvSpPr>
        <p:spPr>
          <a:xfrm>
            <a:off x="4367460" y="3695626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14" name="梯形 13"/>
          <p:cNvSpPr/>
          <p:nvPr/>
        </p:nvSpPr>
        <p:spPr>
          <a:xfrm>
            <a:off x="3165005" y="3974022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15" name="梯形 14"/>
          <p:cNvSpPr/>
          <p:nvPr/>
        </p:nvSpPr>
        <p:spPr>
          <a:xfrm>
            <a:off x="3945901" y="3974022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16" name="梯形 15"/>
          <p:cNvSpPr/>
          <p:nvPr/>
        </p:nvSpPr>
        <p:spPr>
          <a:xfrm>
            <a:off x="4738910" y="3974022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3189288" y="3389314"/>
            <a:ext cx="0" cy="3063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3551238" y="3667125"/>
            <a:ext cx="0" cy="3063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3970338" y="3413125"/>
            <a:ext cx="0" cy="3063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4341813" y="3695700"/>
            <a:ext cx="0" cy="3063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4764088" y="3413125"/>
            <a:ext cx="0" cy="3063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5160963" y="3679826"/>
            <a:ext cx="0" cy="3079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3087700" y="2764518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24" name="矩形 23"/>
          <p:cNvSpPr/>
          <p:nvPr/>
        </p:nvSpPr>
        <p:spPr>
          <a:xfrm>
            <a:off x="3855655" y="2752239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25" name="矩形 24"/>
          <p:cNvSpPr/>
          <p:nvPr/>
        </p:nvSpPr>
        <p:spPr>
          <a:xfrm>
            <a:off x="4661605" y="2764518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3456984" y="3004629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4246109" y="3076229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28" name="矩形 27"/>
          <p:cNvSpPr/>
          <p:nvPr/>
        </p:nvSpPr>
        <p:spPr>
          <a:xfrm>
            <a:off x="5055225" y="3027892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29" name="手繪多邊形 28"/>
          <p:cNvSpPr/>
          <p:nvPr/>
        </p:nvSpPr>
        <p:spPr>
          <a:xfrm>
            <a:off x="3257550" y="4394201"/>
            <a:ext cx="344488" cy="1668463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30" name="手繪多邊形 29"/>
          <p:cNvSpPr/>
          <p:nvPr/>
        </p:nvSpPr>
        <p:spPr>
          <a:xfrm>
            <a:off x="3898900" y="4418014"/>
            <a:ext cx="490538" cy="1381125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31" name="手繪多邊形 30"/>
          <p:cNvSpPr/>
          <p:nvPr/>
        </p:nvSpPr>
        <p:spPr>
          <a:xfrm>
            <a:off x="4322764" y="4400550"/>
            <a:ext cx="847725" cy="1030288"/>
          </a:xfrm>
          <a:custGeom>
            <a:avLst/>
            <a:gdLst>
              <a:gd name="connsiteX0" fmla="*/ 0 w 1129686"/>
              <a:gd name="connsiteY0" fmla="*/ 2169994 h 2169994"/>
              <a:gd name="connsiteX1" fmla="*/ 996286 w 1129686"/>
              <a:gd name="connsiteY1" fmla="*/ 1037230 h 2169994"/>
              <a:gd name="connsiteX2" fmla="*/ 1091820 w 1129686"/>
              <a:gd name="connsiteY2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6" h="2169994">
                <a:moveTo>
                  <a:pt x="0" y="2169994"/>
                </a:moveTo>
                <a:cubicBezTo>
                  <a:pt x="407158" y="1784445"/>
                  <a:pt x="814316" y="1398896"/>
                  <a:pt x="996286" y="1037230"/>
                </a:cubicBezTo>
                <a:cubicBezTo>
                  <a:pt x="1178256" y="675564"/>
                  <a:pt x="1135038" y="337782"/>
                  <a:pt x="109182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51254" name="文字方塊 59"/>
          <p:cNvSpPr txBox="1">
            <a:spLocks noChangeArrowheads="1"/>
          </p:cNvSpPr>
          <p:nvPr/>
        </p:nvSpPr>
        <p:spPr bwMode="auto">
          <a:xfrm>
            <a:off x="1898650" y="3825875"/>
            <a:ext cx="74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 sz="2000"/>
              <a:t>CNN</a:t>
            </a:r>
            <a:endParaRPr lang="zh-TW" altLang="en-US" sz="2000"/>
          </a:p>
        </p:txBody>
      </p:sp>
      <p:sp>
        <p:nvSpPr>
          <p:cNvPr id="72" name="梯形 71"/>
          <p:cNvSpPr/>
          <p:nvPr/>
        </p:nvSpPr>
        <p:spPr>
          <a:xfrm>
            <a:off x="6902324" y="5659731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73" name="梯形 72"/>
          <p:cNvSpPr/>
          <p:nvPr/>
        </p:nvSpPr>
        <p:spPr>
          <a:xfrm>
            <a:off x="7683219" y="5659731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74" name="梯形 73"/>
          <p:cNvSpPr/>
          <p:nvPr/>
        </p:nvSpPr>
        <p:spPr>
          <a:xfrm>
            <a:off x="8476228" y="5659731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75" name="梯形 74"/>
          <p:cNvSpPr/>
          <p:nvPr/>
        </p:nvSpPr>
        <p:spPr>
          <a:xfrm>
            <a:off x="7273773" y="5938127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76" name="梯形 75"/>
          <p:cNvSpPr/>
          <p:nvPr/>
        </p:nvSpPr>
        <p:spPr>
          <a:xfrm>
            <a:off x="8054669" y="5938127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77" name="梯形 76"/>
          <p:cNvSpPr/>
          <p:nvPr/>
        </p:nvSpPr>
        <p:spPr>
          <a:xfrm>
            <a:off x="8847678" y="5938127"/>
            <a:ext cx="793009" cy="448558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000000"/>
                </a:solidFill>
              </a:rPr>
              <a:t>filter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cxnSp>
        <p:nvCxnSpPr>
          <p:cNvPr id="78" name="直線單箭頭接點 77"/>
          <p:cNvCxnSpPr/>
          <p:nvPr/>
        </p:nvCxnSpPr>
        <p:spPr>
          <a:xfrm flipV="1">
            <a:off x="7299325" y="5353050"/>
            <a:ext cx="0" cy="3063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/>
          <p:cNvCxnSpPr/>
          <p:nvPr/>
        </p:nvCxnSpPr>
        <p:spPr>
          <a:xfrm flipV="1">
            <a:off x="7659688" y="5630864"/>
            <a:ext cx="0" cy="3079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/>
          <p:nvPr/>
        </p:nvCxnSpPr>
        <p:spPr>
          <a:xfrm flipV="1">
            <a:off x="8080375" y="5376864"/>
            <a:ext cx="0" cy="3063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/>
          <p:nvPr/>
        </p:nvCxnSpPr>
        <p:spPr>
          <a:xfrm flipV="1">
            <a:off x="8451850" y="5659439"/>
            <a:ext cx="0" cy="3079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/>
          <p:nvPr/>
        </p:nvCxnSpPr>
        <p:spPr>
          <a:xfrm flipV="1">
            <a:off x="8872538" y="5376864"/>
            <a:ext cx="0" cy="3063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/>
          <p:cNvCxnSpPr/>
          <p:nvPr/>
        </p:nvCxnSpPr>
        <p:spPr>
          <a:xfrm flipV="1">
            <a:off x="9269413" y="5643564"/>
            <a:ext cx="0" cy="3079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/>
          <p:cNvSpPr/>
          <p:nvPr/>
        </p:nvSpPr>
        <p:spPr>
          <a:xfrm>
            <a:off x="7196468" y="4728623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85" name="矩形 84"/>
          <p:cNvSpPr/>
          <p:nvPr/>
        </p:nvSpPr>
        <p:spPr>
          <a:xfrm>
            <a:off x="7964423" y="4716344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86" name="矩形 85"/>
          <p:cNvSpPr/>
          <p:nvPr/>
        </p:nvSpPr>
        <p:spPr>
          <a:xfrm>
            <a:off x="8770373" y="4728623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87" name="矩形 86"/>
          <p:cNvSpPr/>
          <p:nvPr/>
        </p:nvSpPr>
        <p:spPr>
          <a:xfrm>
            <a:off x="7565752" y="4968734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88" name="矩形 87"/>
          <p:cNvSpPr/>
          <p:nvPr/>
        </p:nvSpPr>
        <p:spPr>
          <a:xfrm>
            <a:off x="8354877" y="5040334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89" name="矩形 88"/>
          <p:cNvSpPr/>
          <p:nvPr/>
        </p:nvSpPr>
        <p:spPr>
          <a:xfrm>
            <a:off x="9163993" y="4991997"/>
            <a:ext cx="204716" cy="647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90" name="文字方塊 89"/>
          <p:cNvSpPr txBox="1">
            <a:spLocks noChangeArrowheads="1"/>
          </p:cNvSpPr>
          <p:nvPr/>
        </p:nvSpPr>
        <p:spPr bwMode="auto">
          <a:xfrm>
            <a:off x="3144839" y="1795463"/>
            <a:ext cx="1965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/>
              <a:t>A vector for each region</a:t>
            </a:r>
            <a:endParaRPr lang="zh-TW" altLang="en-US"/>
          </a:p>
        </p:txBody>
      </p:sp>
      <p:grpSp>
        <p:nvGrpSpPr>
          <p:cNvPr id="51298" name="群組 92"/>
          <p:cNvGrpSpPr>
            <a:grpSpLocks/>
          </p:cNvGrpSpPr>
          <p:nvPr/>
        </p:nvGrpSpPr>
        <p:grpSpPr bwMode="auto">
          <a:xfrm>
            <a:off x="6045201" y="2268538"/>
            <a:ext cx="460375" cy="900112"/>
            <a:chOff x="4123648" y="5748055"/>
            <a:chExt cx="461666" cy="900000"/>
          </a:xfrm>
        </p:grpSpPr>
        <p:sp>
          <p:nvSpPr>
            <p:cNvPr id="91" name="矩形 90"/>
            <p:cNvSpPr>
              <a:spLocks noChangeArrowheads="1"/>
            </p:cNvSpPr>
            <p:nvPr/>
          </p:nvSpPr>
          <p:spPr bwMode="auto">
            <a:xfrm>
              <a:off x="4123648" y="5748055"/>
              <a:ext cx="461666" cy="900000"/>
            </a:xfrm>
            <a:prstGeom prst="rect">
              <a:avLst/>
            </a:prstGeom>
            <a:gradFill rotWithShape="1">
              <a:gsLst>
                <a:gs pos="0">
                  <a:srgbClr val="F5F5FC"/>
                </a:gs>
                <a:gs pos="64999">
                  <a:srgbClr val="E6E6F6"/>
                </a:gs>
                <a:gs pos="100000">
                  <a:srgbClr val="DCDCF3"/>
                </a:gs>
              </a:gsLst>
              <a:lin ang="5400000" scaled="1"/>
            </a:gradFill>
            <a:ln w="9525">
              <a:solidFill>
                <a:srgbClr val="BFBFD2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dirty="0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51324" name="文字方塊 91"/>
            <p:cNvSpPr txBox="1">
              <a:spLocks noChangeArrowheads="1"/>
            </p:cNvSpPr>
            <p:nvPr/>
          </p:nvSpPr>
          <p:spPr bwMode="auto">
            <a:xfrm>
              <a:off x="4196384" y="6013389"/>
              <a:ext cx="2833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CA" altLang="zh-TW" sz="2000"/>
                <a:t>z</a:t>
              </a:r>
              <a:r>
                <a:rPr lang="en-CA" altLang="zh-TW" sz="2000" baseline="30000"/>
                <a:t>0</a:t>
              </a:r>
              <a:endParaRPr lang="zh-TW" altLang="en-US" sz="2000"/>
            </a:p>
          </p:txBody>
        </p:sp>
      </p:grpSp>
      <p:sp>
        <p:nvSpPr>
          <p:cNvPr id="63" name="文字方塊 62"/>
          <p:cNvSpPr txBox="1">
            <a:spLocks noChangeArrowheads="1"/>
          </p:cNvSpPr>
          <p:nvPr/>
        </p:nvSpPr>
        <p:spPr bwMode="auto">
          <a:xfrm>
            <a:off x="7051675" y="4376739"/>
            <a:ext cx="63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 sz="1800"/>
              <a:t>0.0</a:t>
            </a:r>
            <a:endParaRPr lang="zh-TW" altLang="en-US" sz="1800"/>
          </a:p>
        </p:txBody>
      </p:sp>
      <p:sp>
        <p:nvSpPr>
          <p:cNvPr id="64" name="文字方塊 63"/>
          <p:cNvSpPr txBox="1">
            <a:spLocks noChangeArrowheads="1"/>
          </p:cNvSpPr>
          <p:nvPr/>
        </p:nvSpPr>
        <p:spPr bwMode="auto">
          <a:xfrm>
            <a:off x="7848600" y="4362450"/>
            <a:ext cx="692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 sz="1800"/>
              <a:t>0.8</a:t>
            </a:r>
            <a:endParaRPr lang="zh-TW" altLang="en-US" sz="1800"/>
          </a:p>
        </p:txBody>
      </p:sp>
      <p:sp>
        <p:nvSpPr>
          <p:cNvPr id="65" name="文字方塊 64"/>
          <p:cNvSpPr txBox="1">
            <a:spLocks noChangeArrowheads="1"/>
          </p:cNvSpPr>
          <p:nvPr/>
        </p:nvSpPr>
        <p:spPr bwMode="auto">
          <a:xfrm>
            <a:off x="8648700" y="4368800"/>
            <a:ext cx="611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 sz="1800"/>
              <a:t>0.2</a:t>
            </a:r>
            <a:endParaRPr lang="zh-TW" altLang="en-US" sz="1800"/>
          </a:p>
        </p:txBody>
      </p:sp>
      <p:sp>
        <p:nvSpPr>
          <p:cNvPr id="66" name="文字方塊 65"/>
          <p:cNvSpPr txBox="1">
            <a:spLocks noChangeArrowheads="1"/>
          </p:cNvSpPr>
          <p:nvPr/>
        </p:nvSpPr>
        <p:spPr bwMode="auto">
          <a:xfrm>
            <a:off x="7440614" y="4675188"/>
            <a:ext cx="65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 sz="1800"/>
              <a:t>0.0</a:t>
            </a:r>
            <a:endParaRPr lang="zh-TW" altLang="en-US" sz="1800"/>
          </a:p>
        </p:txBody>
      </p:sp>
      <p:sp>
        <p:nvSpPr>
          <p:cNvPr id="67" name="文字方塊 66"/>
          <p:cNvSpPr txBox="1">
            <a:spLocks noChangeArrowheads="1"/>
          </p:cNvSpPr>
          <p:nvPr/>
        </p:nvSpPr>
        <p:spPr bwMode="auto">
          <a:xfrm>
            <a:off x="8240713" y="4721225"/>
            <a:ext cx="64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 sz="1800"/>
              <a:t>0.0</a:t>
            </a:r>
            <a:endParaRPr lang="zh-TW" altLang="en-US" sz="1800"/>
          </a:p>
        </p:txBody>
      </p:sp>
      <p:sp>
        <p:nvSpPr>
          <p:cNvPr id="68" name="文字方塊 67"/>
          <p:cNvSpPr txBox="1">
            <a:spLocks noChangeArrowheads="1"/>
          </p:cNvSpPr>
          <p:nvPr/>
        </p:nvSpPr>
        <p:spPr bwMode="auto">
          <a:xfrm>
            <a:off x="9061451" y="4675188"/>
            <a:ext cx="587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 sz="1800"/>
              <a:t>0.0</a:t>
            </a:r>
            <a:endParaRPr lang="zh-TW" altLang="en-US" sz="1800"/>
          </a:p>
        </p:txBody>
      </p:sp>
      <p:sp>
        <p:nvSpPr>
          <p:cNvPr id="71" name="文字方塊 70"/>
          <p:cNvSpPr txBox="1">
            <a:spLocks noChangeArrowheads="1"/>
          </p:cNvSpPr>
          <p:nvPr/>
        </p:nvSpPr>
        <p:spPr bwMode="auto">
          <a:xfrm>
            <a:off x="8743950" y="3425825"/>
            <a:ext cx="1492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/>
              <a:t>weighted sum</a:t>
            </a:r>
            <a:endParaRPr lang="zh-TW" altLang="en-US"/>
          </a:p>
        </p:txBody>
      </p:sp>
      <p:cxnSp>
        <p:nvCxnSpPr>
          <p:cNvPr id="95" name="直線單箭頭接點 94"/>
          <p:cNvCxnSpPr>
            <a:endCxn id="94" idx="2"/>
          </p:cNvCxnSpPr>
          <p:nvPr/>
        </p:nvCxnSpPr>
        <p:spPr>
          <a:xfrm flipV="1">
            <a:off x="8054975" y="4135439"/>
            <a:ext cx="520700" cy="319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/>
          <p:cNvCxnSpPr>
            <a:endCxn id="94" idx="2"/>
          </p:cNvCxnSpPr>
          <p:nvPr/>
        </p:nvCxnSpPr>
        <p:spPr>
          <a:xfrm flipH="1" flipV="1">
            <a:off x="8575675" y="4135438"/>
            <a:ext cx="330200" cy="3492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/>
          <p:cNvCxnSpPr/>
          <p:nvPr/>
        </p:nvCxnSpPr>
        <p:spPr>
          <a:xfrm flipV="1">
            <a:off x="7426325" y="2000251"/>
            <a:ext cx="0" cy="2698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309" name="群組 104"/>
          <p:cNvGrpSpPr>
            <a:grpSpLocks/>
          </p:cNvGrpSpPr>
          <p:nvPr/>
        </p:nvGrpSpPr>
        <p:grpSpPr bwMode="auto">
          <a:xfrm>
            <a:off x="7224713" y="2292351"/>
            <a:ext cx="461962" cy="900113"/>
            <a:chOff x="4123648" y="5748055"/>
            <a:chExt cx="461666" cy="900000"/>
          </a:xfrm>
        </p:grpSpPr>
        <p:sp>
          <p:nvSpPr>
            <p:cNvPr id="106" name="矩形 105"/>
            <p:cNvSpPr>
              <a:spLocks noChangeArrowheads="1"/>
            </p:cNvSpPr>
            <p:nvPr/>
          </p:nvSpPr>
          <p:spPr bwMode="auto">
            <a:xfrm>
              <a:off x="4123648" y="5748055"/>
              <a:ext cx="461666" cy="900000"/>
            </a:xfrm>
            <a:prstGeom prst="rect">
              <a:avLst/>
            </a:prstGeom>
            <a:gradFill rotWithShape="1">
              <a:gsLst>
                <a:gs pos="0">
                  <a:srgbClr val="F5F5FC"/>
                </a:gs>
                <a:gs pos="64999">
                  <a:srgbClr val="E6E6F6"/>
                </a:gs>
                <a:gs pos="100000">
                  <a:srgbClr val="DCDCF3"/>
                </a:gs>
              </a:gsLst>
              <a:lin ang="5400000" scaled="1"/>
            </a:gradFill>
            <a:ln w="9525">
              <a:solidFill>
                <a:srgbClr val="BFBFD2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dirty="0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51322" name="文字方塊 106"/>
            <p:cNvSpPr txBox="1">
              <a:spLocks noChangeArrowheads="1"/>
            </p:cNvSpPr>
            <p:nvPr/>
          </p:nvSpPr>
          <p:spPr bwMode="auto">
            <a:xfrm>
              <a:off x="4196384" y="6013389"/>
              <a:ext cx="223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CA" altLang="zh-TW" sz="2000"/>
                <a:t>z</a:t>
              </a:r>
              <a:r>
                <a:rPr lang="en-CA" altLang="zh-TW" sz="2000" baseline="30000"/>
                <a:t>1</a:t>
              </a:r>
              <a:endParaRPr lang="zh-TW" altLang="en-US" sz="2000"/>
            </a:p>
          </p:txBody>
        </p:sp>
      </p:grpSp>
      <p:sp>
        <p:nvSpPr>
          <p:cNvPr id="108" name="矩形 107"/>
          <p:cNvSpPr>
            <a:spLocks noChangeArrowheads="1"/>
          </p:cNvSpPr>
          <p:nvPr/>
        </p:nvSpPr>
        <p:spPr bwMode="auto">
          <a:xfrm>
            <a:off x="7010400" y="1339851"/>
            <a:ext cx="838200" cy="657225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51311" name="文字方塊 98"/>
          <p:cNvSpPr txBox="1">
            <a:spLocks noChangeArrowheads="1"/>
          </p:cNvSpPr>
          <p:nvPr/>
        </p:nvSpPr>
        <p:spPr bwMode="auto">
          <a:xfrm>
            <a:off x="6834188" y="1452563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 sz="2000"/>
              <a:t>Word 1</a:t>
            </a:r>
            <a:endParaRPr lang="zh-TW" altLang="en-US" sz="2000"/>
          </a:p>
        </p:txBody>
      </p:sp>
      <p:sp>
        <p:nvSpPr>
          <p:cNvPr id="94" name="矩形 93"/>
          <p:cNvSpPr>
            <a:spLocks noChangeArrowheads="1"/>
          </p:cNvSpPr>
          <p:nvPr/>
        </p:nvSpPr>
        <p:spPr bwMode="auto">
          <a:xfrm>
            <a:off x="8347075" y="3478214"/>
            <a:ext cx="457200" cy="657225"/>
          </a:xfrm>
          <a:prstGeom prst="rect">
            <a:avLst/>
          </a:prstGeom>
          <a:gradFill rotWithShape="1">
            <a:gsLst>
              <a:gs pos="0">
                <a:srgbClr val="F7F6FF"/>
              </a:gs>
              <a:gs pos="64999">
                <a:srgbClr val="ECEBFF"/>
              </a:gs>
              <a:gs pos="100000">
                <a:srgbClr val="E5E3FF"/>
              </a:gs>
            </a:gsLst>
            <a:lin ang="5400000" scaled="1"/>
          </a:gradFill>
          <a:ln w="9525">
            <a:solidFill>
              <a:srgbClr val="D4D3E7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cxnSp>
        <p:nvCxnSpPr>
          <p:cNvPr id="97" name="直線單箭頭接點 96"/>
          <p:cNvCxnSpPr/>
          <p:nvPr/>
        </p:nvCxnSpPr>
        <p:spPr>
          <a:xfrm flipV="1">
            <a:off x="8548688" y="1976439"/>
            <a:ext cx="0" cy="2698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矩形 100"/>
          <p:cNvSpPr>
            <a:spLocks noChangeArrowheads="1"/>
          </p:cNvSpPr>
          <p:nvPr/>
        </p:nvSpPr>
        <p:spPr bwMode="auto">
          <a:xfrm>
            <a:off x="8347076" y="2268538"/>
            <a:ext cx="461963" cy="900112"/>
          </a:xfrm>
          <a:prstGeom prst="rect">
            <a:avLst/>
          </a:prstGeom>
          <a:gradFill rotWithShape="1">
            <a:gsLst>
              <a:gs pos="0">
                <a:srgbClr val="F5F5FC"/>
              </a:gs>
              <a:gs pos="64999">
                <a:srgbClr val="E6E6F6"/>
              </a:gs>
              <a:gs pos="100000">
                <a:srgbClr val="DCDCF3"/>
              </a:gs>
            </a:gsLst>
            <a:lin ang="5400000" scaled="1"/>
          </a:gradFill>
          <a:ln w="9525">
            <a:solidFill>
              <a:srgbClr val="BFBFD2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altLang="zh-TW" dirty="0">
                <a:solidFill>
                  <a:schemeClr val="dk1"/>
                </a:solidFill>
                <a:latin typeface="+mn-lt"/>
                <a:ea typeface="+mn-ea"/>
              </a:rPr>
              <a:t>z</a:t>
            </a:r>
            <a:r>
              <a:rPr lang="en-CA" altLang="zh-TW" baseline="30000" dirty="0">
                <a:solidFill>
                  <a:schemeClr val="dk1"/>
                </a:solidFill>
                <a:latin typeface="+mn-lt"/>
                <a:ea typeface="+mn-ea"/>
              </a:rPr>
              <a:t>2</a:t>
            </a:r>
            <a:endParaRPr lang="zh-TW" alt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11" name="矩形 110"/>
          <p:cNvSpPr>
            <a:spLocks noChangeArrowheads="1"/>
          </p:cNvSpPr>
          <p:nvPr/>
        </p:nvSpPr>
        <p:spPr bwMode="auto">
          <a:xfrm>
            <a:off x="8153400" y="1316039"/>
            <a:ext cx="838200" cy="655637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12" name="文字方塊 111"/>
          <p:cNvSpPr txBox="1">
            <a:spLocks noChangeArrowheads="1"/>
          </p:cNvSpPr>
          <p:nvPr/>
        </p:nvSpPr>
        <p:spPr bwMode="auto">
          <a:xfrm>
            <a:off x="7954963" y="1427163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 sz="2000"/>
              <a:t>Word 2</a:t>
            </a:r>
            <a:endParaRPr lang="zh-TW" altLang="en-US" sz="2000"/>
          </a:p>
        </p:txBody>
      </p:sp>
      <p:cxnSp>
        <p:nvCxnSpPr>
          <p:cNvPr id="113" name="直線單箭頭接點 112"/>
          <p:cNvCxnSpPr/>
          <p:nvPr/>
        </p:nvCxnSpPr>
        <p:spPr>
          <a:xfrm flipV="1">
            <a:off x="8591550" y="3168651"/>
            <a:ext cx="0" cy="2714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單箭頭接點 113"/>
          <p:cNvCxnSpPr>
            <a:endCxn id="101" idx="1"/>
          </p:cNvCxnSpPr>
          <p:nvPr/>
        </p:nvCxnSpPr>
        <p:spPr>
          <a:xfrm flipV="1">
            <a:off x="7707313" y="2717800"/>
            <a:ext cx="63976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單箭頭接點 114"/>
          <p:cNvCxnSpPr/>
          <p:nvPr/>
        </p:nvCxnSpPr>
        <p:spPr>
          <a:xfrm flipV="1">
            <a:off x="6557964" y="2717800"/>
            <a:ext cx="6381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/>
          <p:cNvCxnSpPr>
            <a:cxnSpLocks/>
            <a:endCxn id="101" idx="1"/>
          </p:cNvCxnSpPr>
          <p:nvPr/>
        </p:nvCxnSpPr>
        <p:spPr>
          <a:xfrm>
            <a:off x="7707313" y="1795464"/>
            <a:ext cx="639762" cy="9223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63" grpId="0"/>
      <p:bldP spid="64" grpId="0"/>
      <p:bldP spid="65" grpId="0"/>
      <p:bldP spid="66" grpId="0"/>
      <p:bldP spid="67" grpId="0"/>
      <p:bldP spid="68" grpId="0"/>
      <p:bldP spid="71" grpId="0"/>
      <p:bldP spid="94" grpId="0" animBg="1"/>
      <p:bldP spid="111" grpId="0" animBg="1"/>
      <p:bldP spid="1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Image Caption Generation</a:t>
            </a:r>
            <a:endParaRPr lang="zh-TW" altLang="en-US"/>
          </a:p>
        </p:txBody>
      </p:sp>
      <p:pic>
        <p:nvPicPr>
          <p:cNvPr id="52227" name="Image 4" descr="good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19201"/>
            <a:ext cx="89535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矩形 4"/>
          <p:cNvSpPr>
            <a:spLocks noChangeArrowheads="1"/>
          </p:cNvSpPr>
          <p:nvPr/>
        </p:nvSpPr>
        <p:spPr bwMode="auto">
          <a:xfrm>
            <a:off x="1619250" y="5243513"/>
            <a:ext cx="8953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 sz="1800" dirty="0"/>
              <a:t>Kelvin Xu, Jimmy Ba, Ryan </a:t>
            </a:r>
            <a:r>
              <a:rPr lang="en-US" altLang="zh-TW" sz="1800" dirty="0" err="1"/>
              <a:t>Kiros</a:t>
            </a:r>
            <a:r>
              <a:rPr lang="en-US" altLang="zh-TW" sz="1800" dirty="0"/>
              <a:t>, </a:t>
            </a:r>
            <a:r>
              <a:rPr lang="en-US" altLang="zh-TW" sz="1800" dirty="0" err="1"/>
              <a:t>Kyunghyun</a:t>
            </a:r>
            <a:r>
              <a:rPr lang="en-US" altLang="zh-TW" sz="1800" dirty="0"/>
              <a:t> Cho, Aaron Courville, Ruslan </a:t>
            </a:r>
            <a:r>
              <a:rPr lang="en-US" altLang="zh-TW" sz="1800" dirty="0" err="1"/>
              <a:t>Salakhutdinov</a:t>
            </a:r>
            <a:r>
              <a:rPr lang="en-US" altLang="zh-TW" sz="1800" dirty="0"/>
              <a:t>, Richard </a:t>
            </a:r>
            <a:r>
              <a:rPr lang="en-US" altLang="zh-TW" sz="1800" dirty="0" err="1"/>
              <a:t>Zemel</a:t>
            </a:r>
            <a:r>
              <a:rPr lang="en-US" altLang="zh-TW" sz="1800" dirty="0"/>
              <a:t>, </a:t>
            </a:r>
            <a:r>
              <a:rPr lang="en-US" altLang="zh-TW" sz="1800" dirty="0" err="1"/>
              <a:t>Yoshua</a:t>
            </a:r>
            <a:r>
              <a:rPr lang="en-US" altLang="zh-TW" sz="1800" dirty="0"/>
              <a:t> </a:t>
            </a:r>
            <a:r>
              <a:rPr lang="en-US" altLang="zh-TW" sz="1800" dirty="0" err="1"/>
              <a:t>Bengio</a:t>
            </a:r>
            <a:r>
              <a:rPr lang="en-US" altLang="zh-TW" sz="1800" dirty="0"/>
              <a:t>, </a:t>
            </a:r>
            <a:r>
              <a:rPr lang="en-US" altLang="zh-TW" sz="1800" dirty="0">
                <a:solidFill>
                  <a:srgbClr val="000000"/>
                </a:solidFill>
                <a:latin typeface="Lucida Grande" charset="0"/>
              </a:rPr>
              <a:t>“</a:t>
            </a:r>
            <a:r>
              <a:rPr lang="en-US" altLang="zh-TW" sz="1800" dirty="0"/>
              <a:t>Show, Attend and Tell: Neural Image Caption Generation with Visual 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</a:rPr>
              <a:t>Attention</a:t>
            </a:r>
            <a:r>
              <a:rPr lang="en-US" altLang="zh-TW" sz="1800" dirty="0">
                <a:solidFill>
                  <a:srgbClr val="000000"/>
                </a:solidFill>
                <a:latin typeface="Lucida Grande" charset="0"/>
              </a:rPr>
              <a:t>”, ICML, 2015</a:t>
            </a:r>
            <a:endParaRPr lang="zh-TW" altLang="en-US" sz="1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Image Caption Generation</a:t>
            </a:r>
            <a:endParaRPr lang="zh-TW" altLang="en-US" dirty="0"/>
          </a:p>
        </p:txBody>
      </p:sp>
      <p:pic>
        <p:nvPicPr>
          <p:cNvPr id="53251" name="Image 4" descr="errors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066800"/>
            <a:ext cx="8958263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矩形 4"/>
          <p:cNvSpPr>
            <a:spLocks noChangeArrowheads="1"/>
          </p:cNvSpPr>
          <p:nvPr/>
        </p:nvSpPr>
        <p:spPr bwMode="auto">
          <a:xfrm>
            <a:off x="1633537" y="5091113"/>
            <a:ext cx="89582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 sz="1800" dirty="0"/>
              <a:t>Kelvin Xu, Jimmy Ba, Ryan </a:t>
            </a:r>
            <a:r>
              <a:rPr lang="en-US" altLang="zh-TW" sz="1800" dirty="0" err="1"/>
              <a:t>Kiros</a:t>
            </a:r>
            <a:r>
              <a:rPr lang="en-US" altLang="zh-TW" sz="1800" dirty="0"/>
              <a:t>, </a:t>
            </a:r>
            <a:r>
              <a:rPr lang="en-US" altLang="zh-TW" sz="1800" dirty="0" err="1"/>
              <a:t>Kyunghyun</a:t>
            </a:r>
            <a:r>
              <a:rPr lang="en-US" altLang="zh-TW" sz="1800" dirty="0"/>
              <a:t> Cho, Aaron Courville, Ruslan </a:t>
            </a:r>
            <a:r>
              <a:rPr lang="en-US" altLang="zh-TW" sz="1800" dirty="0" err="1"/>
              <a:t>Salakhutdinov</a:t>
            </a:r>
            <a:r>
              <a:rPr lang="en-US" altLang="zh-TW" sz="1800" dirty="0"/>
              <a:t>, Richard </a:t>
            </a:r>
            <a:r>
              <a:rPr lang="en-US" altLang="zh-TW" sz="1800" dirty="0" err="1"/>
              <a:t>Zemel</a:t>
            </a:r>
            <a:r>
              <a:rPr lang="en-US" altLang="zh-TW" sz="1800" dirty="0"/>
              <a:t>, </a:t>
            </a:r>
            <a:r>
              <a:rPr lang="en-US" altLang="zh-TW" sz="1800" dirty="0" err="1"/>
              <a:t>Yoshua</a:t>
            </a:r>
            <a:r>
              <a:rPr lang="en-US" altLang="zh-TW" sz="1800" dirty="0"/>
              <a:t> </a:t>
            </a:r>
            <a:r>
              <a:rPr lang="en-US" altLang="zh-TW" sz="1800" dirty="0" err="1"/>
              <a:t>Bengio</a:t>
            </a:r>
            <a:r>
              <a:rPr lang="en-US" altLang="zh-TW" sz="1800" dirty="0"/>
              <a:t>, </a:t>
            </a:r>
            <a:r>
              <a:rPr lang="en-US" altLang="zh-TW" sz="1800" dirty="0">
                <a:solidFill>
                  <a:srgbClr val="000000"/>
                </a:solidFill>
                <a:latin typeface="Lucida Grande" charset="0"/>
              </a:rPr>
              <a:t>“</a:t>
            </a:r>
            <a:r>
              <a:rPr lang="en-US" altLang="zh-TW" sz="1800" dirty="0"/>
              <a:t>Show, Attend and Tell: Neural Image Caption Generation with Visual Attention</a:t>
            </a:r>
            <a:r>
              <a:rPr lang="en-US" altLang="zh-TW" sz="1800" dirty="0">
                <a:solidFill>
                  <a:srgbClr val="000000"/>
                </a:solidFill>
                <a:latin typeface="Lucida Grande" charset="0"/>
              </a:rPr>
              <a:t>”, ICML, 2015</a:t>
            </a:r>
            <a:endParaRPr lang="zh-TW" alt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Pro/Cons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RNN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Advantages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Can process input  of </a:t>
            </a:r>
            <a:r>
              <a:rPr lang="en-US" dirty="0">
                <a:solidFill>
                  <a:srgbClr val="C00000"/>
                </a:solidFill>
              </a:rPr>
              <a:t>any length</a:t>
            </a:r>
          </a:p>
          <a:p>
            <a:pPr lvl="1"/>
            <a:r>
              <a:rPr lang="en-US" dirty="0"/>
              <a:t>Model size doesn’t increase for longer input</a:t>
            </a:r>
          </a:p>
          <a:p>
            <a:pPr lvl="1"/>
            <a:r>
              <a:rPr lang="en-US" dirty="0"/>
              <a:t>Computation for step </a:t>
            </a:r>
            <a:r>
              <a:rPr lang="en-US" i="1" dirty="0"/>
              <a:t>t </a:t>
            </a:r>
            <a:r>
              <a:rPr lang="en-US" dirty="0"/>
              <a:t>can (in theory) use information from many steps back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Weights are shared</a:t>
            </a:r>
            <a:r>
              <a:rPr lang="en-US" dirty="0"/>
              <a:t> across timesteps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/>
              <a:t> representations are shared</a:t>
            </a:r>
          </a:p>
          <a:p>
            <a:r>
              <a:rPr lang="en-US" dirty="0"/>
              <a:t>RNN </a:t>
            </a:r>
            <a:r>
              <a:rPr lang="en-US" b="1" dirty="0">
                <a:solidFill>
                  <a:srgbClr val="C00000"/>
                </a:solidFill>
              </a:rPr>
              <a:t>Disadvantages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Recurrent computation is </a:t>
            </a:r>
            <a:r>
              <a:rPr lang="en-US" dirty="0">
                <a:solidFill>
                  <a:srgbClr val="C00000"/>
                </a:solidFill>
              </a:rPr>
              <a:t>slow</a:t>
            </a:r>
          </a:p>
          <a:p>
            <a:pPr lvl="1"/>
            <a:r>
              <a:rPr lang="en-US" dirty="0"/>
              <a:t>In practice, difficult to access information from many steps back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6629401"/>
            <a:ext cx="2514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Slide by Richard </a:t>
            </a:r>
            <a:r>
              <a:rPr lang="en-US" sz="1600" dirty="0" err="1"/>
              <a:t>Socher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84326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Image Caption Generation</a:t>
            </a:r>
            <a:endParaRPr lang="en-US" dirty="0"/>
          </a:p>
        </p:txBody>
      </p:sp>
      <p:pic>
        <p:nvPicPr>
          <p:cNvPr id="2050" name="Picture 2" descr="Deep Visual-Semantic Alignments for Generating Image Descrip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84164"/>
            <a:ext cx="9144000" cy="311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532507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Deep Visual-Semantic Alignments for Generating Image Descriptions. Source: http://cs.stanford.edu/people/karpathy/deepimagesent/</a:t>
            </a:r>
            <a:r>
              <a:rPr lang="en-US" dirty="0">
                <a:solidFill>
                  <a:srgbClr val="333333"/>
                </a:solidFill>
                <a:latin typeface="Lora"/>
              </a:rPr>
              <a:t>Training RNNs</a:t>
            </a:r>
            <a:endParaRPr lang="en-US" b="0" i="0" dirty="0">
              <a:solidFill>
                <a:srgbClr val="333333"/>
              </a:solidFill>
              <a:effectLst/>
              <a:latin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28547790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242889"/>
            <a:ext cx="612140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4" y="2463800"/>
            <a:ext cx="55340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2801939"/>
            <a:ext cx="5495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3182938"/>
            <a:ext cx="59753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5594350"/>
            <a:ext cx="4324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5213350"/>
            <a:ext cx="3619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2558256" y="4364831"/>
            <a:ext cx="7154862" cy="935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dirty="0"/>
          </a:p>
        </p:txBody>
      </p:sp>
      <p:sp>
        <p:nvSpPr>
          <p:cNvPr id="54281" name="矩形 11"/>
          <p:cNvSpPr>
            <a:spLocks noChangeArrowheads="1"/>
          </p:cNvSpPr>
          <p:nvPr/>
        </p:nvSpPr>
        <p:spPr bwMode="auto">
          <a:xfrm>
            <a:off x="1524001" y="6019800"/>
            <a:ext cx="9753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 sz="1600" dirty="0">
                <a:latin typeface="Lucida Grande" charset="0"/>
              </a:rPr>
              <a:t>Li Yao</a:t>
            </a:r>
            <a:r>
              <a:rPr lang="en-US" altLang="zh-TW" sz="1600" dirty="0">
                <a:solidFill>
                  <a:srgbClr val="000000"/>
                </a:solidFill>
                <a:latin typeface="Lucida Grande" charset="0"/>
              </a:rPr>
              <a:t>, </a:t>
            </a:r>
            <a:r>
              <a:rPr lang="en-US" altLang="zh-TW" sz="1600" dirty="0" err="1">
                <a:latin typeface="Lucida Grande" charset="0"/>
              </a:rPr>
              <a:t>Atousa</a:t>
            </a:r>
            <a:r>
              <a:rPr lang="en-US" altLang="zh-TW" sz="1600" dirty="0">
                <a:latin typeface="Lucida Grande" charset="0"/>
              </a:rPr>
              <a:t> </a:t>
            </a:r>
            <a:r>
              <a:rPr lang="en-US" altLang="zh-TW" sz="1600" dirty="0" err="1">
                <a:latin typeface="Lucida Grande" charset="0"/>
              </a:rPr>
              <a:t>Torabi</a:t>
            </a:r>
            <a:r>
              <a:rPr lang="en-US" altLang="zh-TW" sz="1600" dirty="0">
                <a:solidFill>
                  <a:srgbClr val="000000"/>
                </a:solidFill>
                <a:latin typeface="Lucida Grande" charset="0"/>
              </a:rPr>
              <a:t>, </a:t>
            </a:r>
            <a:r>
              <a:rPr lang="en-US" altLang="zh-TW" sz="1600" dirty="0" err="1">
                <a:latin typeface="Lucida Grande" charset="0"/>
              </a:rPr>
              <a:t>Kyunghyun</a:t>
            </a:r>
            <a:r>
              <a:rPr lang="en-US" altLang="zh-TW" sz="1600" dirty="0">
                <a:latin typeface="Lucida Grande" charset="0"/>
              </a:rPr>
              <a:t> Cho</a:t>
            </a:r>
            <a:r>
              <a:rPr lang="en-US" altLang="zh-TW" sz="1600" dirty="0">
                <a:solidFill>
                  <a:srgbClr val="000000"/>
                </a:solidFill>
                <a:latin typeface="Lucida Grande" charset="0"/>
              </a:rPr>
              <a:t>, </a:t>
            </a:r>
            <a:r>
              <a:rPr lang="en-US" altLang="zh-TW" sz="1600" dirty="0">
                <a:latin typeface="Lucida Grande" charset="0"/>
              </a:rPr>
              <a:t>Nicolas </a:t>
            </a:r>
            <a:r>
              <a:rPr lang="en-US" altLang="zh-TW" sz="1600" dirty="0" err="1">
                <a:latin typeface="Lucida Grande" charset="0"/>
              </a:rPr>
              <a:t>Ballas</a:t>
            </a:r>
            <a:r>
              <a:rPr lang="en-US" altLang="zh-TW" sz="1600" dirty="0">
                <a:solidFill>
                  <a:srgbClr val="000000"/>
                </a:solidFill>
                <a:latin typeface="Lucida Grande" charset="0"/>
              </a:rPr>
              <a:t>, </a:t>
            </a:r>
            <a:r>
              <a:rPr lang="en-US" altLang="zh-TW" sz="1600" dirty="0">
                <a:latin typeface="Lucida Grande" charset="0"/>
              </a:rPr>
              <a:t>Christopher Pal</a:t>
            </a:r>
            <a:r>
              <a:rPr lang="en-US" altLang="zh-TW" sz="1600" dirty="0">
                <a:solidFill>
                  <a:srgbClr val="000000"/>
                </a:solidFill>
                <a:latin typeface="Lucida Grande" charset="0"/>
              </a:rPr>
              <a:t>, </a:t>
            </a:r>
            <a:r>
              <a:rPr lang="en-US" altLang="zh-TW" sz="1600" dirty="0">
                <a:latin typeface="Lucida Grande" charset="0"/>
              </a:rPr>
              <a:t>Hugo </a:t>
            </a:r>
            <a:r>
              <a:rPr lang="en-US" altLang="zh-TW" sz="1600" dirty="0" err="1">
                <a:latin typeface="Lucida Grande" charset="0"/>
              </a:rPr>
              <a:t>Larochelle</a:t>
            </a:r>
            <a:r>
              <a:rPr lang="en-US" altLang="zh-TW" sz="1600" dirty="0">
                <a:solidFill>
                  <a:srgbClr val="000000"/>
                </a:solidFill>
                <a:latin typeface="Lucida Grande" charset="0"/>
              </a:rPr>
              <a:t>, </a:t>
            </a:r>
            <a:r>
              <a:rPr lang="en-US" altLang="zh-TW" sz="1600" dirty="0">
                <a:latin typeface="Lucida Grande" charset="0"/>
              </a:rPr>
              <a:t>Aaron </a:t>
            </a:r>
            <a:r>
              <a:rPr lang="en-US" altLang="zh-TW" sz="1600" dirty="0" err="1">
                <a:latin typeface="Lucida Grande" charset="0"/>
              </a:rPr>
              <a:t>Courville</a:t>
            </a:r>
            <a:r>
              <a:rPr lang="en-US" altLang="zh-TW" sz="1600" dirty="0">
                <a:latin typeface="Lucida Grande" charset="0"/>
              </a:rPr>
              <a:t>, “</a:t>
            </a:r>
            <a:r>
              <a:rPr lang="en-US" altLang="zh-TW" sz="1600" dirty="0"/>
              <a:t>Describing Videos by Exploiting Temporal Structure</a:t>
            </a:r>
            <a:r>
              <a:rPr lang="en-US" altLang="zh-TW" sz="1600" dirty="0">
                <a:latin typeface="Lucida Grande" charset="0"/>
              </a:rPr>
              <a:t>”, ICCV, 2015</a:t>
            </a:r>
            <a:endParaRPr lang="zh-TW" altLang="en-US" sz="1600" dirty="0"/>
          </a:p>
        </p:txBody>
      </p:sp>
      <p:sp>
        <p:nvSpPr>
          <p:cNvPr id="3" name="矩形 2"/>
          <p:cNvSpPr/>
          <p:nvPr/>
        </p:nvSpPr>
        <p:spPr>
          <a:xfrm>
            <a:off x="2541588" y="1511300"/>
            <a:ext cx="7154862" cy="935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812801"/>
          </a:xfrm>
        </p:spPr>
        <p:txBody>
          <a:bodyPr/>
          <a:lstStyle/>
          <a:p>
            <a:r>
              <a:rPr lang="en-US" altLang="en-US" dirty="0"/>
              <a:t>How do RNN reduce complexity?</a:t>
            </a:r>
          </a:p>
        </p:txBody>
      </p:sp>
      <p:sp>
        <p:nvSpPr>
          <p:cNvPr id="16414" name="Content Placeholder 33"/>
          <p:cNvSpPr>
            <a:spLocks noGrp="1"/>
          </p:cNvSpPr>
          <p:nvPr>
            <p:ph idx="1"/>
          </p:nvPr>
        </p:nvSpPr>
        <p:spPr>
          <a:xfrm>
            <a:off x="2203450" y="1143000"/>
            <a:ext cx="838200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+mn-lt"/>
              </a:rPr>
              <a:t>Given function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i="1" dirty="0">
                <a:latin typeface="+mj-lt"/>
              </a:rPr>
              <a:t>f</a:t>
            </a:r>
            <a:r>
              <a:rPr lang="en-US" altLang="en-US" dirty="0">
                <a:latin typeface="+mj-lt"/>
              </a:rPr>
              <a:t>: </a:t>
            </a:r>
            <a:r>
              <a:rPr lang="en-US" altLang="en-US" i="1" dirty="0">
                <a:latin typeface="+mj-lt"/>
              </a:rPr>
              <a:t>h</a:t>
            </a:r>
            <a:r>
              <a:rPr lang="en-US" altLang="en-US" dirty="0">
                <a:latin typeface="+mj-lt"/>
              </a:rPr>
              <a:t>’, </a:t>
            </a:r>
            <a:r>
              <a:rPr lang="en-US" altLang="en-US" i="1" dirty="0">
                <a:latin typeface="+mj-lt"/>
              </a:rPr>
              <a:t>y </a:t>
            </a:r>
            <a:r>
              <a:rPr lang="en-US" altLang="en-US" dirty="0">
                <a:latin typeface="+mj-lt"/>
              </a:rPr>
              <a:t>= </a:t>
            </a:r>
            <a:r>
              <a:rPr lang="en-US" altLang="en-US" i="1" dirty="0">
                <a:latin typeface="+mj-lt"/>
              </a:rPr>
              <a:t>f</a:t>
            </a:r>
            <a:r>
              <a:rPr lang="en-US" altLang="en-US" dirty="0">
                <a:latin typeface="+mj-lt"/>
              </a:rPr>
              <a:t>(</a:t>
            </a:r>
            <a:r>
              <a:rPr lang="en-US" altLang="en-US" i="1" dirty="0">
                <a:latin typeface="+mj-lt"/>
              </a:rPr>
              <a:t>h</a:t>
            </a:r>
            <a:r>
              <a:rPr lang="en-US" altLang="en-US" dirty="0">
                <a:latin typeface="+mj-lt"/>
              </a:rPr>
              <a:t>, </a:t>
            </a:r>
            <a:r>
              <a:rPr lang="en-US" altLang="en-US" i="1" dirty="0">
                <a:latin typeface="+mj-lt"/>
              </a:rPr>
              <a:t>x</a:t>
            </a:r>
            <a:r>
              <a:rPr lang="en-US" altLang="en-US" dirty="0">
                <a:latin typeface="+mj-lt"/>
              </a:rPr>
              <a:t>)</a:t>
            </a:r>
          </a:p>
        </p:txBody>
      </p:sp>
      <p:sp>
        <p:nvSpPr>
          <p:cNvPr id="6" name="矩形 34"/>
          <p:cNvSpPr/>
          <p:nvPr/>
        </p:nvSpPr>
        <p:spPr>
          <a:xfrm>
            <a:off x="3189289" y="3328989"/>
            <a:ext cx="930275" cy="930275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rgbClr val="000000"/>
                </a:solidFill>
                <a:latin typeface="+mj-lt"/>
              </a:rPr>
              <a:t>f</a:t>
            </a:r>
            <a:endParaRPr lang="zh-TW" altLang="en-US" sz="240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矩形 35"/>
          <p:cNvSpPr/>
          <p:nvPr/>
        </p:nvSpPr>
        <p:spPr>
          <a:xfrm>
            <a:off x="2224088" y="3328989"/>
            <a:ext cx="508000" cy="930275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rgbClr val="000000"/>
                </a:solidFill>
                <a:latin typeface="+mj-lt"/>
              </a:rPr>
              <a:t>h</a:t>
            </a:r>
            <a:r>
              <a:rPr lang="en-US" altLang="zh-TW" sz="2400" i="1" baseline="-25000" dirty="0">
                <a:solidFill>
                  <a:srgbClr val="000000"/>
                </a:solidFill>
                <a:latin typeface="+mj-lt"/>
              </a:rPr>
              <a:t>0</a:t>
            </a:r>
            <a:endParaRPr lang="zh-TW" altLang="en-US" sz="2400" i="1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矩形 36"/>
          <p:cNvSpPr/>
          <p:nvPr/>
        </p:nvSpPr>
        <p:spPr>
          <a:xfrm>
            <a:off x="4543425" y="3351213"/>
            <a:ext cx="508000" cy="93186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rgbClr val="000000"/>
                </a:solidFill>
                <a:latin typeface="+mj-lt"/>
              </a:rPr>
              <a:t>h</a:t>
            </a:r>
            <a:r>
              <a:rPr lang="en-US" altLang="zh-TW" sz="2400" i="1" baseline="-25000" dirty="0">
                <a:solidFill>
                  <a:srgbClr val="000000"/>
                </a:solidFill>
                <a:latin typeface="+mj-lt"/>
              </a:rPr>
              <a:t>1</a:t>
            </a:r>
            <a:endParaRPr lang="zh-TW" altLang="en-US" sz="2400" i="1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矩形 37"/>
          <p:cNvSpPr/>
          <p:nvPr/>
        </p:nvSpPr>
        <p:spPr>
          <a:xfrm>
            <a:off x="3194051" y="2438400"/>
            <a:ext cx="931863" cy="465138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rgbClr val="000000"/>
                </a:solidFill>
                <a:latin typeface="+mj-lt"/>
              </a:rPr>
              <a:t>y</a:t>
            </a:r>
            <a:r>
              <a:rPr lang="en-US" altLang="zh-TW" sz="2400" i="1" baseline="-25000" dirty="0">
                <a:solidFill>
                  <a:srgbClr val="000000"/>
                </a:solidFill>
                <a:latin typeface="+mj-lt"/>
              </a:rPr>
              <a:t>1</a:t>
            </a:r>
            <a:endParaRPr lang="zh-TW" altLang="en-US" sz="2400" i="1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矩形 38"/>
          <p:cNvSpPr/>
          <p:nvPr/>
        </p:nvSpPr>
        <p:spPr>
          <a:xfrm>
            <a:off x="3189289" y="4651375"/>
            <a:ext cx="930275" cy="465138"/>
          </a:xfrm>
          <a:prstGeom prst="rect">
            <a:avLst/>
          </a:prstGeom>
          <a:solidFill>
            <a:srgbClr val="6666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latin typeface="+mj-lt"/>
              </a:rPr>
              <a:t>x</a:t>
            </a:r>
            <a:r>
              <a:rPr lang="en-US" altLang="zh-TW" sz="2400" i="1" baseline="-25000" dirty="0">
                <a:latin typeface="+mj-lt"/>
              </a:rPr>
              <a:t>1</a:t>
            </a:r>
            <a:endParaRPr lang="zh-TW" altLang="en-US" sz="2800" i="1" baseline="-25000" dirty="0">
              <a:latin typeface="+mj-lt"/>
            </a:endParaRPr>
          </a:p>
        </p:txBody>
      </p:sp>
      <p:cxnSp>
        <p:nvCxnSpPr>
          <p:cNvPr id="11" name="直線單箭頭接點 39"/>
          <p:cNvCxnSpPr>
            <a:cxnSpLocks/>
          </p:cNvCxnSpPr>
          <p:nvPr/>
        </p:nvCxnSpPr>
        <p:spPr>
          <a:xfrm>
            <a:off x="2782889" y="3800475"/>
            <a:ext cx="3889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40"/>
          <p:cNvCxnSpPr>
            <a:cxnSpLocks/>
          </p:cNvCxnSpPr>
          <p:nvPr/>
        </p:nvCxnSpPr>
        <p:spPr>
          <a:xfrm>
            <a:off x="4154489" y="3817938"/>
            <a:ext cx="3889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41"/>
          <p:cNvCxnSpPr>
            <a:cxnSpLocks/>
          </p:cNvCxnSpPr>
          <p:nvPr/>
        </p:nvCxnSpPr>
        <p:spPr>
          <a:xfrm rot="16200000">
            <a:off x="3477420" y="3120232"/>
            <a:ext cx="3889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42"/>
          <p:cNvCxnSpPr>
            <a:cxnSpLocks/>
          </p:cNvCxnSpPr>
          <p:nvPr/>
        </p:nvCxnSpPr>
        <p:spPr>
          <a:xfrm rot="16200000">
            <a:off x="3476626" y="4454526"/>
            <a:ext cx="3905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43"/>
          <p:cNvSpPr/>
          <p:nvPr/>
        </p:nvSpPr>
        <p:spPr>
          <a:xfrm>
            <a:off x="5475289" y="3357563"/>
            <a:ext cx="930275" cy="93186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rgbClr val="000000"/>
                </a:solidFill>
                <a:latin typeface="+mj-lt"/>
              </a:rPr>
              <a:t>f</a:t>
            </a:r>
            <a:endParaRPr lang="zh-TW" altLang="en-US" sz="240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" name="矩形 44"/>
          <p:cNvSpPr/>
          <p:nvPr/>
        </p:nvSpPr>
        <p:spPr>
          <a:xfrm>
            <a:off x="6829425" y="3381376"/>
            <a:ext cx="508000" cy="930275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rgbClr val="000000"/>
                </a:solidFill>
                <a:latin typeface="+mj-lt"/>
              </a:rPr>
              <a:t>h</a:t>
            </a:r>
            <a:r>
              <a:rPr lang="en-US" altLang="zh-TW" sz="2400" i="1" baseline="-25000" dirty="0">
                <a:solidFill>
                  <a:srgbClr val="000000"/>
                </a:solidFill>
                <a:latin typeface="+mj-lt"/>
              </a:rPr>
              <a:t>2</a:t>
            </a:r>
            <a:endParaRPr lang="zh-TW" altLang="en-US" sz="2400" i="1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矩形 45"/>
          <p:cNvSpPr/>
          <p:nvPr/>
        </p:nvSpPr>
        <p:spPr>
          <a:xfrm>
            <a:off x="5475289" y="2471739"/>
            <a:ext cx="930275" cy="466725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rgbClr val="000000"/>
                </a:solidFill>
                <a:latin typeface="+mj-lt"/>
              </a:rPr>
              <a:t>y</a:t>
            </a:r>
            <a:r>
              <a:rPr lang="en-US" altLang="zh-TW" sz="2400" i="1" baseline="-25000" dirty="0">
                <a:solidFill>
                  <a:srgbClr val="000000"/>
                </a:solidFill>
                <a:latin typeface="+mj-lt"/>
              </a:rPr>
              <a:t>2</a:t>
            </a:r>
            <a:endParaRPr lang="zh-TW" altLang="en-US" sz="2400" i="1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矩形 46"/>
          <p:cNvSpPr/>
          <p:nvPr/>
        </p:nvSpPr>
        <p:spPr>
          <a:xfrm>
            <a:off x="5475289" y="4679950"/>
            <a:ext cx="930275" cy="465138"/>
          </a:xfrm>
          <a:prstGeom prst="rect">
            <a:avLst/>
          </a:prstGeom>
          <a:solidFill>
            <a:srgbClr val="6666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latin typeface="+mj-lt"/>
              </a:rPr>
              <a:t>x</a:t>
            </a:r>
            <a:r>
              <a:rPr lang="en-US" altLang="zh-TW" sz="2400" i="1" baseline="-25000" dirty="0">
                <a:latin typeface="+mj-lt"/>
              </a:rPr>
              <a:t>2</a:t>
            </a:r>
            <a:endParaRPr lang="zh-TW" altLang="en-US" sz="2400" i="1" baseline="-25000" dirty="0">
              <a:latin typeface="+mj-lt"/>
            </a:endParaRPr>
          </a:p>
        </p:txBody>
      </p:sp>
      <p:cxnSp>
        <p:nvCxnSpPr>
          <p:cNvPr id="19" name="直線單箭頭接點 47"/>
          <p:cNvCxnSpPr>
            <a:cxnSpLocks/>
          </p:cNvCxnSpPr>
          <p:nvPr/>
        </p:nvCxnSpPr>
        <p:spPr>
          <a:xfrm>
            <a:off x="5068889" y="3829050"/>
            <a:ext cx="3889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48"/>
          <p:cNvCxnSpPr>
            <a:cxnSpLocks/>
          </p:cNvCxnSpPr>
          <p:nvPr/>
        </p:nvCxnSpPr>
        <p:spPr>
          <a:xfrm>
            <a:off x="6440489" y="3846513"/>
            <a:ext cx="3889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49"/>
          <p:cNvCxnSpPr>
            <a:cxnSpLocks/>
          </p:cNvCxnSpPr>
          <p:nvPr/>
        </p:nvCxnSpPr>
        <p:spPr>
          <a:xfrm rot="16200000">
            <a:off x="5762626" y="3149601"/>
            <a:ext cx="3905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50"/>
          <p:cNvCxnSpPr>
            <a:cxnSpLocks/>
          </p:cNvCxnSpPr>
          <p:nvPr/>
        </p:nvCxnSpPr>
        <p:spPr>
          <a:xfrm rot="16200000">
            <a:off x="5763419" y="4483894"/>
            <a:ext cx="3889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51"/>
          <p:cNvSpPr/>
          <p:nvPr/>
        </p:nvSpPr>
        <p:spPr>
          <a:xfrm>
            <a:off x="7794626" y="3362326"/>
            <a:ext cx="931863" cy="931863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rgbClr val="000000"/>
                </a:solidFill>
                <a:latin typeface="+mj-lt"/>
              </a:rPr>
              <a:t>f</a:t>
            </a:r>
            <a:endParaRPr lang="zh-TW" altLang="en-US" sz="240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4" name="矩形 52"/>
          <p:cNvSpPr/>
          <p:nvPr/>
        </p:nvSpPr>
        <p:spPr>
          <a:xfrm>
            <a:off x="9148763" y="3386139"/>
            <a:ext cx="508000" cy="930275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rgbClr val="000000"/>
                </a:solidFill>
                <a:latin typeface="+mj-lt"/>
              </a:rPr>
              <a:t>h</a:t>
            </a:r>
            <a:r>
              <a:rPr lang="en-US" altLang="zh-TW" sz="2400" i="1" baseline="-25000" dirty="0">
                <a:solidFill>
                  <a:srgbClr val="000000"/>
                </a:solidFill>
                <a:latin typeface="+mj-lt"/>
              </a:rPr>
              <a:t>3</a:t>
            </a:r>
            <a:endParaRPr lang="zh-TW" altLang="en-US" sz="2400" i="1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5" name="矩形 53"/>
          <p:cNvSpPr/>
          <p:nvPr/>
        </p:nvSpPr>
        <p:spPr>
          <a:xfrm>
            <a:off x="7794626" y="2476501"/>
            <a:ext cx="931863" cy="466725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solidFill>
                  <a:srgbClr val="000000"/>
                </a:solidFill>
                <a:latin typeface="+mj-lt"/>
              </a:rPr>
              <a:t>y</a:t>
            </a:r>
            <a:r>
              <a:rPr lang="en-US" altLang="zh-TW" sz="2400" i="1" baseline="-25000" dirty="0">
                <a:solidFill>
                  <a:srgbClr val="000000"/>
                </a:solidFill>
                <a:latin typeface="+mj-lt"/>
              </a:rPr>
              <a:t>3</a:t>
            </a:r>
            <a:endParaRPr lang="zh-TW" altLang="en-US" sz="2400" i="1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" name="矩形 54"/>
          <p:cNvSpPr/>
          <p:nvPr/>
        </p:nvSpPr>
        <p:spPr>
          <a:xfrm>
            <a:off x="7794626" y="4684714"/>
            <a:ext cx="931863" cy="465137"/>
          </a:xfrm>
          <a:prstGeom prst="rect">
            <a:avLst/>
          </a:prstGeom>
          <a:solidFill>
            <a:srgbClr val="6666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i="1" dirty="0">
                <a:latin typeface="+mj-lt"/>
              </a:rPr>
              <a:t>x</a:t>
            </a:r>
            <a:r>
              <a:rPr lang="en-US" altLang="zh-TW" sz="2400" i="1" baseline="-25000" dirty="0">
                <a:latin typeface="+mj-lt"/>
              </a:rPr>
              <a:t>3</a:t>
            </a:r>
            <a:endParaRPr lang="zh-TW" altLang="en-US" sz="2400" i="1" baseline="-25000" dirty="0">
              <a:latin typeface="+mj-lt"/>
            </a:endParaRPr>
          </a:p>
        </p:txBody>
      </p:sp>
      <p:cxnSp>
        <p:nvCxnSpPr>
          <p:cNvPr id="27" name="直線單箭頭接點 55"/>
          <p:cNvCxnSpPr>
            <a:cxnSpLocks/>
          </p:cNvCxnSpPr>
          <p:nvPr/>
        </p:nvCxnSpPr>
        <p:spPr>
          <a:xfrm>
            <a:off x="7388225" y="3833813"/>
            <a:ext cx="3889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56"/>
          <p:cNvCxnSpPr>
            <a:cxnSpLocks/>
          </p:cNvCxnSpPr>
          <p:nvPr/>
        </p:nvCxnSpPr>
        <p:spPr>
          <a:xfrm>
            <a:off x="8759825" y="3851275"/>
            <a:ext cx="3889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57"/>
          <p:cNvCxnSpPr>
            <a:cxnSpLocks/>
          </p:cNvCxnSpPr>
          <p:nvPr/>
        </p:nvCxnSpPr>
        <p:spPr>
          <a:xfrm rot="16200000">
            <a:off x="8081963" y="3154363"/>
            <a:ext cx="3905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58"/>
          <p:cNvCxnSpPr>
            <a:cxnSpLocks/>
          </p:cNvCxnSpPr>
          <p:nvPr/>
        </p:nvCxnSpPr>
        <p:spPr>
          <a:xfrm rot="16200000">
            <a:off x="8082757" y="4488657"/>
            <a:ext cx="3889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59"/>
          <p:cNvSpPr txBox="1">
            <a:spLocks noChangeArrowheads="1"/>
          </p:cNvSpPr>
          <p:nvPr/>
        </p:nvSpPr>
        <p:spPr bwMode="auto">
          <a:xfrm>
            <a:off x="9737726" y="3532189"/>
            <a:ext cx="93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 sz="2800" b="1">
                <a:latin typeface="+mj-lt"/>
              </a:rPr>
              <a:t>……</a:t>
            </a:r>
            <a:endParaRPr lang="zh-TW" altLang="en-US" sz="2800" b="1">
              <a:latin typeface="+mj-lt"/>
            </a:endParaRPr>
          </a:p>
        </p:txBody>
      </p:sp>
      <p:sp>
        <p:nvSpPr>
          <p:cNvPr id="32" name="文字方塊 71"/>
          <p:cNvSpPr txBox="1">
            <a:spLocks noChangeArrowheads="1"/>
          </p:cNvSpPr>
          <p:nvPr/>
        </p:nvSpPr>
        <p:spPr bwMode="auto">
          <a:xfrm>
            <a:off x="2224088" y="5329238"/>
            <a:ext cx="89011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matter how long the input/output sequence is, we only need </a:t>
            </a:r>
            <a:r>
              <a:rPr lang="en-US" altLang="zh-TW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function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i="1" dirty="0">
                <a:solidFill>
                  <a:srgbClr val="FF0000"/>
                </a:solidFill>
                <a:latin typeface="+mj-lt"/>
              </a:rPr>
              <a:t>f</a:t>
            </a:r>
            <a:r>
              <a:rPr lang="en-US" altLang="zh-TW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/>
            <a:r>
              <a:rPr lang="en-US" altLang="zh-TW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zh-TW" i="1" dirty="0">
                <a:solidFill>
                  <a:srgbClr val="FF0000"/>
                </a:solidFill>
                <a:latin typeface="+mj-lt"/>
              </a:rPr>
              <a:t>f</a:t>
            </a:r>
            <a:r>
              <a:rPr lang="en-US" altLang="zh-TW" dirty="0">
                <a:solidFill>
                  <a:srgbClr val="FF0000"/>
                </a:solidFill>
              </a:rPr>
              <a:t>’</a:t>
            </a:r>
            <a:r>
              <a:rPr lang="en-US" altLang="zh-TW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are different, then it becomes a feedforward NN. </a:t>
            </a:r>
            <a:endParaRPr lang="zh-TW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文字方塊 67"/>
          <p:cNvSpPr txBox="1">
            <a:spLocks noChangeArrowheads="1"/>
          </p:cNvSpPr>
          <p:nvPr/>
        </p:nvSpPr>
        <p:spPr bwMode="auto">
          <a:xfrm>
            <a:off x="7335839" y="1066801"/>
            <a:ext cx="3248025" cy="708025"/>
          </a:xfrm>
          <a:prstGeom prst="rect">
            <a:avLst/>
          </a:prstGeom>
          <a:gradFill rotWithShape="1">
            <a:gsLst>
              <a:gs pos="0">
                <a:srgbClr val="F7F6FF"/>
              </a:gs>
              <a:gs pos="64999">
                <a:srgbClr val="ECEBFF"/>
              </a:gs>
              <a:gs pos="100000">
                <a:srgbClr val="E5E3FF"/>
              </a:gs>
            </a:gsLst>
            <a:lin ang="5400000" scaled="1"/>
          </a:gradFill>
          <a:ln w="9525">
            <a:solidFill>
              <a:srgbClr val="D4D3E7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 sz="2000" i="1" dirty="0">
                <a:solidFill>
                  <a:srgbClr val="000000"/>
                </a:solidFill>
                <a:latin typeface="+mj-lt"/>
              </a:rPr>
              <a:t>h</a:t>
            </a:r>
            <a:r>
              <a:rPr lang="en-US" altLang="zh-TW" sz="2000" dirty="0">
                <a:solidFill>
                  <a:srgbClr val="000000"/>
                </a:solidFill>
              </a:rPr>
              <a:t> and </a:t>
            </a:r>
            <a:r>
              <a:rPr lang="en-US" altLang="zh-TW" sz="2000" i="1" dirty="0">
                <a:solidFill>
                  <a:srgbClr val="000000"/>
                </a:solidFill>
                <a:latin typeface="+mj-lt"/>
              </a:rPr>
              <a:t>h’</a:t>
            </a:r>
            <a:r>
              <a:rPr lang="en-US" altLang="zh-TW" sz="2000" dirty="0">
                <a:solidFill>
                  <a:srgbClr val="000000"/>
                </a:solidFill>
              </a:rPr>
              <a:t> are vectors with the same dimension</a:t>
            </a:r>
            <a:endParaRPr lang="zh-TW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31" grpId="0"/>
      <p:bldP spid="32" grpId="0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RNN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09800" y="1252064"/>
            <a:ext cx="8229600" cy="576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cs typeface="Calibri" panose="020F0502020204030204" pitchFamily="34" charset="0"/>
              </a:rPr>
              <a:t>RNNs with multiple hidden layers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19959" y="3739185"/>
            <a:ext cx="3489437" cy="657583"/>
            <a:chOff x="2795958" y="3739184"/>
            <a:chExt cx="3489437" cy="657583"/>
          </a:xfrm>
        </p:grpSpPr>
        <p:sp>
          <p:nvSpPr>
            <p:cNvPr id="7" name="Rectangle 6"/>
            <p:cNvSpPr/>
            <p:nvPr/>
          </p:nvSpPr>
          <p:spPr>
            <a:xfrm>
              <a:off x="2795958" y="4038668"/>
              <a:ext cx="331374" cy="347526"/>
            </a:xfrm>
            <a:prstGeom prst="rect">
              <a:avLst/>
            </a:prstGeom>
            <a:solidFill>
              <a:schemeClr val="accent3">
                <a:lumMod val="75000"/>
                <a:alpha val="33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125820" y="4212431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427572" y="4038668"/>
              <a:ext cx="331374" cy="347526"/>
            </a:xfrm>
            <a:prstGeom prst="rect">
              <a:avLst/>
            </a:prstGeom>
            <a:solidFill>
              <a:schemeClr val="accent3">
                <a:lumMod val="75000"/>
                <a:alpha val="33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748798" y="4212431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050550" y="4038668"/>
              <a:ext cx="331374" cy="347526"/>
            </a:xfrm>
            <a:prstGeom prst="rect">
              <a:avLst/>
            </a:prstGeom>
            <a:solidFill>
              <a:schemeClr val="accent3">
                <a:lumMod val="75000"/>
                <a:alpha val="33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87449" y="4038668"/>
              <a:ext cx="331374" cy="347526"/>
            </a:xfrm>
            <a:prstGeom prst="rect">
              <a:avLst/>
            </a:prstGeom>
            <a:solidFill>
              <a:schemeClr val="accent3">
                <a:lumMod val="75000"/>
                <a:alpha val="33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381924" y="4223004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853136" y="3739184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5319063" y="4049241"/>
              <a:ext cx="331374" cy="347526"/>
            </a:xfrm>
            <a:prstGeom prst="rect">
              <a:avLst/>
            </a:prstGeom>
            <a:solidFill>
              <a:schemeClr val="accent3">
                <a:lumMod val="75000"/>
                <a:alpha val="33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5013538" y="4233577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484750" y="3749757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5954021" y="4049241"/>
              <a:ext cx="331374" cy="347526"/>
            </a:xfrm>
            <a:prstGeom prst="rect">
              <a:avLst/>
            </a:prstGeom>
            <a:solidFill>
              <a:schemeClr val="accent3">
                <a:lumMod val="75000"/>
                <a:alpha val="33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5648496" y="4233577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6119708" y="3749757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960132" y="3741842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591746" y="3752415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226704" y="3752415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307439" y="3092175"/>
            <a:ext cx="3489437" cy="657583"/>
            <a:chOff x="2783438" y="3092174"/>
            <a:chExt cx="3489437" cy="657583"/>
          </a:xfrm>
        </p:grpSpPr>
        <p:sp>
          <p:nvSpPr>
            <p:cNvPr id="25" name="Rectangle 24"/>
            <p:cNvSpPr/>
            <p:nvPr/>
          </p:nvSpPr>
          <p:spPr>
            <a:xfrm>
              <a:off x="2783438" y="3391658"/>
              <a:ext cx="331374" cy="347526"/>
            </a:xfrm>
            <a:prstGeom prst="rect">
              <a:avLst/>
            </a:prstGeom>
            <a:solidFill>
              <a:schemeClr val="accent3">
                <a:lumMod val="50000"/>
                <a:alpha val="33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3113300" y="3565421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3415052" y="3391658"/>
              <a:ext cx="331374" cy="347526"/>
            </a:xfrm>
            <a:prstGeom prst="rect">
              <a:avLst/>
            </a:prstGeom>
            <a:solidFill>
              <a:schemeClr val="accent3">
                <a:lumMod val="50000"/>
                <a:alpha val="33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736278" y="3565421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4038030" y="3391658"/>
              <a:ext cx="331374" cy="347526"/>
            </a:xfrm>
            <a:prstGeom prst="rect">
              <a:avLst/>
            </a:prstGeom>
            <a:solidFill>
              <a:schemeClr val="accent3">
                <a:lumMod val="50000"/>
                <a:alpha val="33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74929" y="3391658"/>
              <a:ext cx="331374" cy="347526"/>
            </a:xfrm>
            <a:prstGeom prst="rect">
              <a:avLst/>
            </a:prstGeom>
            <a:solidFill>
              <a:schemeClr val="accent3">
                <a:lumMod val="50000"/>
                <a:alpha val="33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4369404" y="3575994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840616" y="3092174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5306543" y="3402231"/>
              <a:ext cx="331374" cy="347526"/>
            </a:xfrm>
            <a:prstGeom prst="rect">
              <a:avLst/>
            </a:prstGeom>
            <a:solidFill>
              <a:schemeClr val="accent3">
                <a:lumMod val="50000"/>
                <a:alpha val="33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5001018" y="3586567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5472230" y="3102747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5941501" y="3402231"/>
              <a:ext cx="331374" cy="347526"/>
            </a:xfrm>
            <a:prstGeom prst="rect">
              <a:avLst/>
            </a:prstGeom>
            <a:solidFill>
              <a:schemeClr val="accent3">
                <a:lumMod val="50000"/>
                <a:alpha val="33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635976" y="3586567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6107188" y="3102747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2947612" y="3094832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3579226" y="3105405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4214184" y="3105405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306750" y="4386194"/>
            <a:ext cx="3512950" cy="1316334"/>
            <a:chOff x="2782750" y="4386194"/>
            <a:chExt cx="3512950" cy="1316334"/>
          </a:xfrm>
        </p:grpSpPr>
        <p:sp>
          <p:nvSpPr>
            <p:cNvPr id="43" name="Rectangle 42"/>
            <p:cNvSpPr/>
            <p:nvPr/>
          </p:nvSpPr>
          <p:spPr>
            <a:xfrm>
              <a:off x="2798778" y="4685678"/>
              <a:ext cx="331374" cy="347526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33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2971263" y="5033204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3128640" y="4859441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430392" y="4685678"/>
              <a:ext cx="331374" cy="347526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33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V="1">
              <a:off x="3594566" y="5033204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3751618" y="4859441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4053370" y="4685678"/>
              <a:ext cx="331374" cy="347526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33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4217544" y="5033204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4690269" y="4685678"/>
              <a:ext cx="331374" cy="347526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33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4384744" y="4870014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4855956" y="4386194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5321883" y="4696251"/>
              <a:ext cx="331374" cy="347526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33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5016358" y="4880587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5487570" y="4396767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5956841" y="4696251"/>
              <a:ext cx="331374" cy="347526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33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5651316" y="4880587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6122528" y="4396767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782750" y="533268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+mj-lt"/>
                  <a:cs typeface="CMU Bright Oblique"/>
                </a:rPr>
                <a:t>x</a:t>
              </a:r>
              <a:r>
                <a:rPr lang="en-US" i="1" baseline="-25000" dirty="0">
                  <a:latin typeface="+mj-lt"/>
                  <a:cs typeface="CMU Bright Oblique"/>
                </a:rPr>
                <a:t>1</a:t>
              </a:r>
              <a:endParaRPr lang="en-US" i="1" baseline="-25000" dirty="0">
                <a:latin typeface="+mj-lt"/>
                <a:cs typeface="CMU Bright Roman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412405" y="533319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+mj-lt"/>
                  <a:cs typeface="CMU Bright Oblique"/>
                </a:rPr>
                <a:t>x</a:t>
              </a:r>
              <a:r>
                <a:rPr lang="en-US" i="1" baseline="-25000" dirty="0">
                  <a:latin typeface="+mj-lt"/>
                  <a:cs typeface="CMU Bright Oblique"/>
                </a:rPr>
                <a:t>2</a:t>
              </a:r>
              <a:endParaRPr lang="en-US" i="1" baseline="-25000" dirty="0">
                <a:latin typeface="+mj-lt"/>
                <a:cs typeface="CMU Bright Roman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029030" y="533319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+mj-lt"/>
                  <a:cs typeface="CMU Bright Oblique"/>
                </a:rPr>
                <a:t>x</a:t>
              </a:r>
              <a:r>
                <a:rPr lang="en-US" i="1" baseline="-25000" dirty="0">
                  <a:latin typeface="+mj-lt"/>
                  <a:cs typeface="CMU Bright Oblique"/>
                </a:rPr>
                <a:t>3</a:t>
              </a:r>
              <a:endParaRPr lang="en-US" i="1" baseline="-25000" dirty="0">
                <a:latin typeface="+mj-lt"/>
                <a:cs typeface="CMU Bright Roman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V="1">
              <a:off x="2962952" y="4388852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3594566" y="4399425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4229524" y="4399425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4672394" y="533268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+mj-lt"/>
                  <a:cs typeface="CMU Bright Oblique"/>
                </a:rPr>
                <a:t>x</a:t>
              </a:r>
              <a:r>
                <a:rPr lang="en-US" i="1" baseline="-25000" dirty="0">
                  <a:latin typeface="+mj-lt"/>
                  <a:cs typeface="CMU Bright Oblique"/>
                </a:rPr>
                <a:t>4</a:t>
              </a:r>
              <a:endParaRPr lang="en-US" i="1" baseline="-25000" dirty="0">
                <a:latin typeface="+mj-lt"/>
                <a:cs typeface="CMU Bright Roman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302049" y="533319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+mj-lt"/>
                  <a:cs typeface="CMU Bright Oblique"/>
                </a:rPr>
                <a:t>x</a:t>
              </a:r>
              <a:r>
                <a:rPr lang="en-US" i="1" baseline="-25000" dirty="0">
                  <a:latin typeface="+mj-lt"/>
                  <a:cs typeface="CMU Bright Oblique"/>
                </a:rPr>
                <a:t>5</a:t>
              </a:r>
              <a:endParaRPr lang="en-US" i="1" baseline="-25000" dirty="0">
                <a:latin typeface="+mj-lt"/>
                <a:cs typeface="CMU Bright Roman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918674" y="533319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+mj-lt"/>
                  <a:cs typeface="CMU Bright Oblique"/>
                </a:rPr>
                <a:t>x</a:t>
              </a:r>
              <a:r>
                <a:rPr lang="en-US" i="1" baseline="-25000" dirty="0">
                  <a:latin typeface="+mj-lt"/>
                  <a:cs typeface="CMU Bright Oblique"/>
                </a:rPr>
                <a:t>6</a:t>
              </a:r>
              <a:endParaRPr lang="en-US" i="1" baseline="-25000" dirty="0">
                <a:latin typeface="+mj-lt"/>
                <a:cs typeface="CMU Bright Roman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V="1">
              <a:off x="4857134" y="5043777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5480437" y="5043777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6103415" y="5043777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4302977" y="2077982"/>
            <a:ext cx="3512950" cy="1014192"/>
            <a:chOff x="2778977" y="2077982"/>
            <a:chExt cx="3512950" cy="1014192"/>
          </a:xfrm>
        </p:grpSpPr>
        <p:sp>
          <p:nvSpPr>
            <p:cNvPr id="73" name="Rectangle 72"/>
            <p:cNvSpPr/>
            <p:nvPr/>
          </p:nvSpPr>
          <p:spPr>
            <a:xfrm>
              <a:off x="2779665" y="2734075"/>
              <a:ext cx="331374" cy="34752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3000"/>
              </a:schemeClr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411279" y="2734075"/>
              <a:ext cx="331374" cy="34752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3000"/>
              </a:schemeClr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034257" y="2734075"/>
              <a:ext cx="331374" cy="34752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3000"/>
              </a:schemeClr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671156" y="2734075"/>
              <a:ext cx="331374" cy="34752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3000"/>
              </a:schemeClr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V="1">
              <a:off x="4836843" y="2434591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5302770" y="2744648"/>
              <a:ext cx="331374" cy="34752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3000"/>
              </a:schemeClr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flipV="1">
              <a:off x="5468457" y="2445164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5937728" y="2744648"/>
              <a:ext cx="331374" cy="34752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3000"/>
              </a:schemeClr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V="1">
              <a:off x="6103415" y="2445164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2943839" y="2437249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3575453" y="2447822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4210411" y="2447822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2778977" y="2077982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+mj-lt"/>
                  <a:cs typeface="CMU Bright Oblique"/>
                </a:rPr>
                <a:t>y</a:t>
              </a:r>
              <a:r>
                <a:rPr lang="en-US" i="1" baseline="-25000" dirty="0">
                  <a:latin typeface="+mj-lt"/>
                  <a:cs typeface="CMU Bright Oblique"/>
                </a:rPr>
                <a:t>1</a:t>
              </a:r>
              <a:endParaRPr lang="en-US" i="1" baseline="-25000" dirty="0">
                <a:latin typeface="+mj-lt"/>
                <a:cs typeface="CMU Bright Roman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408632" y="207849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+mj-lt"/>
                  <a:cs typeface="CMU Bright Oblique"/>
                </a:rPr>
                <a:t>y</a:t>
              </a:r>
              <a:r>
                <a:rPr lang="en-US" i="1" baseline="-25000" dirty="0">
                  <a:latin typeface="+mj-lt"/>
                  <a:cs typeface="CMU Bright Oblique"/>
                </a:rPr>
                <a:t>2</a:t>
              </a:r>
              <a:endParaRPr lang="en-US" i="1" baseline="-25000" dirty="0">
                <a:latin typeface="+mj-lt"/>
                <a:cs typeface="CMU Bright Roman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025257" y="207849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+mj-lt"/>
                  <a:cs typeface="CMU Bright Oblique"/>
                </a:rPr>
                <a:t>y</a:t>
              </a:r>
              <a:r>
                <a:rPr lang="en-US" i="1" baseline="-25000" dirty="0">
                  <a:latin typeface="+mj-lt"/>
                  <a:cs typeface="CMU Bright Oblique"/>
                </a:rPr>
                <a:t>3</a:t>
              </a:r>
              <a:endParaRPr lang="en-US" i="1" baseline="-25000" dirty="0">
                <a:latin typeface="+mj-lt"/>
                <a:cs typeface="CMU Bright Roman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668621" y="2077982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+mj-lt"/>
                  <a:cs typeface="CMU Bright Oblique"/>
                </a:rPr>
                <a:t>y</a:t>
              </a:r>
              <a:r>
                <a:rPr lang="en-US" i="1" baseline="-25000" dirty="0">
                  <a:latin typeface="+mj-lt"/>
                  <a:cs typeface="CMU Bright Oblique"/>
                </a:rPr>
                <a:t>4</a:t>
              </a:r>
              <a:endParaRPr lang="en-US" i="1" baseline="-25000" dirty="0">
                <a:latin typeface="+mj-lt"/>
                <a:cs typeface="CMU Bright Roman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298276" y="207849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+mj-lt"/>
                  <a:cs typeface="CMU Bright Oblique"/>
                </a:rPr>
                <a:t>y</a:t>
              </a:r>
              <a:r>
                <a:rPr lang="en-US" i="1" baseline="-25000" dirty="0">
                  <a:latin typeface="+mj-lt"/>
                  <a:cs typeface="CMU Bright Oblique"/>
                </a:rPr>
                <a:t>5</a:t>
              </a:r>
              <a:endParaRPr lang="en-US" i="1" baseline="-25000" dirty="0">
                <a:latin typeface="+mj-lt"/>
                <a:cs typeface="CMU Bright Roman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914901" y="207849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+mj-lt"/>
                  <a:cs typeface="CMU Bright Oblique"/>
                </a:rPr>
                <a:t>y</a:t>
              </a:r>
              <a:r>
                <a:rPr lang="en-US" i="1" baseline="-25000" dirty="0">
                  <a:latin typeface="+mj-lt"/>
                  <a:cs typeface="CMU Bright Oblique"/>
                </a:rPr>
                <a:t>6</a:t>
              </a:r>
              <a:endParaRPr lang="en-US" i="1" baseline="-25000" dirty="0">
                <a:latin typeface="+mj-lt"/>
                <a:cs typeface="CMU Bright Roman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3048000" y="6629401"/>
            <a:ext cx="2514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Slide by </a:t>
            </a:r>
            <a:r>
              <a:rPr lang="en-US" sz="1600" dirty="0" err="1"/>
              <a:t>Arun</a:t>
            </a:r>
            <a:r>
              <a:rPr lang="en-US" sz="1600" dirty="0"/>
              <a:t> </a:t>
            </a:r>
            <a:r>
              <a:rPr lang="en-US" sz="1600" dirty="0" err="1"/>
              <a:t>Mallya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709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RNN</a:t>
            </a:r>
          </a:p>
        </p:txBody>
      </p:sp>
      <p:sp>
        <p:nvSpPr>
          <p:cNvPr id="92" name="Content Placeholder 2"/>
          <p:cNvSpPr txBox="1">
            <a:spLocks/>
          </p:cNvSpPr>
          <p:nvPr/>
        </p:nvSpPr>
        <p:spPr bwMode="auto">
          <a:xfrm>
            <a:off x="2204244" y="1158150"/>
            <a:ext cx="8235156" cy="9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 b="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b="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>
                <a:cs typeface="Calibri" panose="020F0502020204030204" pitchFamily="34" charset="0"/>
              </a:rPr>
              <a:t>RNNs can process the input sequence in both forward and reverse direction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5A6903-49AA-4E4F-BEB0-33E084761B54}"/>
              </a:ext>
            </a:extLst>
          </p:cNvPr>
          <p:cNvGrpSpPr/>
          <p:nvPr/>
        </p:nvGrpSpPr>
        <p:grpSpPr>
          <a:xfrm>
            <a:off x="3904568" y="2133600"/>
            <a:ext cx="3851672" cy="3624546"/>
            <a:chOff x="3904568" y="2133600"/>
            <a:chExt cx="3851672" cy="3624546"/>
          </a:xfrm>
        </p:grpSpPr>
        <p:sp>
          <p:nvSpPr>
            <p:cNvPr id="93" name="Rectangle 92"/>
            <p:cNvSpPr/>
            <p:nvPr/>
          </p:nvSpPr>
          <p:spPr>
            <a:xfrm>
              <a:off x="4266803" y="4741296"/>
              <a:ext cx="331374" cy="347526"/>
            </a:xfrm>
            <a:prstGeom prst="rect">
              <a:avLst/>
            </a:prstGeom>
            <a:solidFill>
              <a:schemeClr val="bg1">
                <a:lumMod val="65000"/>
                <a:alpha val="33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cxnSp>
          <p:nvCxnSpPr>
            <p:cNvPr id="94" name="Straight Arrow Connector 93"/>
            <p:cNvCxnSpPr>
              <a:stCxn id="107" idx="0"/>
              <a:endCxn id="93" idx="2"/>
            </p:cNvCxnSpPr>
            <p:nvPr/>
          </p:nvCxnSpPr>
          <p:spPr>
            <a:xfrm flipV="1">
              <a:off x="4210166" y="5088822"/>
              <a:ext cx="222325" cy="299484"/>
            </a:xfrm>
            <a:prstGeom prst="straightConnector1">
              <a:avLst/>
            </a:prstGeom>
            <a:ln w="19050" cmpd="sng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4596665" y="4915059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4898417" y="4741296"/>
              <a:ext cx="331374" cy="347526"/>
            </a:xfrm>
            <a:prstGeom prst="rect">
              <a:avLst/>
            </a:prstGeom>
            <a:solidFill>
              <a:schemeClr val="bg1">
                <a:lumMod val="65000"/>
                <a:alpha val="33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cxnSp>
          <p:nvCxnSpPr>
            <p:cNvPr id="97" name="Straight Arrow Connector 96"/>
            <p:cNvCxnSpPr>
              <a:stCxn id="108" idx="0"/>
              <a:endCxn id="96" idx="2"/>
            </p:cNvCxnSpPr>
            <p:nvPr/>
          </p:nvCxnSpPr>
          <p:spPr>
            <a:xfrm flipV="1">
              <a:off x="4839820" y="5088822"/>
              <a:ext cx="224284" cy="299992"/>
            </a:xfrm>
            <a:prstGeom prst="straightConnector1">
              <a:avLst/>
            </a:prstGeom>
            <a:ln w="19050" cmpd="sng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5219643" y="4915059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5521395" y="4741296"/>
              <a:ext cx="331374" cy="347526"/>
            </a:xfrm>
            <a:prstGeom prst="rect">
              <a:avLst/>
            </a:prstGeom>
            <a:solidFill>
              <a:schemeClr val="bg1">
                <a:lumMod val="65000"/>
                <a:alpha val="33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cxnSp>
          <p:nvCxnSpPr>
            <p:cNvPr id="100" name="Straight Arrow Connector 99"/>
            <p:cNvCxnSpPr>
              <a:stCxn id="109" idx="0"/>
              <a:endCxn id="99" idx="2"/>
            </p:cNvCxnSpPr>
            <p:nvPr/>
          </p:nvCxnSpPr>
          <p:spPr>
            <a:xfrm flipV="1">
              <a:off x="5456446" y="5088822"/>
              <a:ext cx="230637" cy="299992"/>
            </a:xfrm>
            <a:prstGeom prst="straightConnector1">
              <a:avLst/>
            </a:prstGeom>
            <a:ln w="19050" cmpd="sng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6158294" y="4741296"/>
              <a:ext cx="331374" cy="347526"/>
            </a:xfrm>
            <a:prstGeom prst="rect">
              <a:avLst/>
            </a:prstGeom>
            <a:solidFill>
              <a:schemeClr val="bg1">
                <a:lumMod val="65000"/>
                <a:alpha val="33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>
              <a:off x="5852769" y="4925632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/>
            <p:cNvSpPr/>
            <p:nvPr/>
          </p:nvSpPr>
          <p:spPr>
            <a:xfrm>
              <a:off x="6789908" y="4751869"/>
              <a:ext cx="331374" cy="347526"/>
            </a:xfrm>
            <a:prstGeom prst="rect">
              <a:avLst/>
            </a:prstGeom>
            <a:solidFill>
              <a:schemeClr val="bg1">
                <a:lumMod val="65000"/>
                <a:alpha val="33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>
              <a:off x="6484383" y="4936205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>
            <a:xfrm>
              <a:off x="7424866" y="4751869"/>
              <a:ext cx="331374" cy="347526"/>
            </a:xfrm>
            <a:prstGeom prst="rect">
              <a:avLst/>
            </a:prstGeom>
            <a:solidFill>
              <a:schemeClr val="bg1">
                <a:lumMod val="65000"/>
                <a:alpha val="33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>
              <a:off x="7119341" y="4936205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4021652" y="538830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+mj-lt"/>
                  <a:cs typeface="CMU Bright Oblique"/>
                </a:rPr>
                <a:t>x</a:t>
              </a:r>
              <a:r>
                <a:rPr lang="en-US" i="1" baseline="-25000" dirty="0">
                  <a:latin typeface="+mj-lt"/>
                  <a:cs typeface="CMU Bright Oblique"/>
                </a:rPr>
                <a:t>1</a:t>
              </a:r>
              <a:endParaRPr lang="en-US" i="1" baseline="-25000" dirty="0">
                <a:latin typeface="+mj-lt"/>
                <a:cs typeface="CMU Bright Roman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651307" y="538881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+mj-lt"/>
                  <a:cs typeface="CMU Bright Oblique"/>
                </a:rPr>
                <a:t>x</a:t>
              </a:r>
              <a:r>
                <a:rPr lang="en-US" i="1" baseline="-25000" dirty="0">
                  <a:latin typeface="+mj-lt"/>
                  <a:cs typeface="CMU Bright Oblique"/>
                </a:rPr>
                <a:t>2</a:t>
              </a:r>
              <a:endParaRPr lang="en-US" i="1" baseline="-25000" dirty="0">
                <a:latin typeface="+mj-lt"/>
                <a:cs typeface="CMU Bright Roman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267932" y="538881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+mj-lt"/>
                  <a:cs typeface="CMU Bright Oblique"/>
                </a:rPr>
                <a:t>x</a:t>
              </a:r>
              <a:r>
                <a:rPr lang="en-US" i="1" baseline="-25000" dirty="0">
                  <a:latin typeface="+mj-lt"/>
                  <a:cs typeface="CMU Bright Oblique"/>
                </a:rPr>
                <a:t>3</a:t>
              </a:r>
              <a:endParaRPr lang="en-US" i="1" baseline="-25000" dirty="0">
                <a:latin typeface="+mj-lt"/>
                <a:cs typeface="CMU Bright Roman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911296" y="538830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+mj-lt"/>
                  <a:cs typeface="CMU Bright Oblique"/>
                </a:rPr>
                <a:t>x</a:t>
              </a:r>
              <a:r>
                <a:rPr lang="en-US" i="1" baseline="-25000" dirty="0">
                  <a:latin typeface="+mj-lt"/>
                  <a:cs typeface="CMU Bright Oblique"/>
                </a:rPr>
                <a:t>4</a:t>
              </a:r>
              <a:endParaRPr lang="en-US" i="1" baseline="-25000" dirty="0">
                <a:latin typeface="+mj-lt"/>
                <a:cs typeface="CMU Bright Roman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540951" y="538881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+mj-lt"/>
                  <a:cs typeface="CMU Bright Oblique"/>
                </a:rPr>
                <a:t>x</a:t>
              </a:r>
              <a:r>
                <a:rPr lang="en-US" i="1" baseline="-25000" dirty="0">
                  <a:latin typeface="+mj-lt"/>
                  <a:cs typeface="CMU Bright Oblique"/>
                </a:rPr>
                <a:t>5</a:t>
              </a:r>
              <a:endParaRPr lang="en-US" i="1" baseline="-25000" dirty="0">
                <a:latin typeface="+mj-lt"/>
                <a:cs typeface="CMU Bright Roman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157576" y="538881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+mj-lt"/>
                  <a:cs typeface="CMU Bright Oblique"/>
                </a:rPr>
                <a:t>x</a:t>
              </a:r>
              <a:r>
                <a:rPr lang="en-US" i="1" baseline="-25000" dirty="0">
                  <a:latin typeface="+mj-lt"/>
                  <a:cs typeface="CMU Bright Oblique"/>
                </a:rPr>
                <a:t>6</a:t>
              </a:r>
              <a:endParaRPr lang="en-US" i="1" baseline="-25000" dirty="0">
                <a:latin typeface="+mj-lt"/>
                <a:cs typeface="CMU Bright Roman"/>
              </a:endParaRPr>
            </a:p>
          </p:txBody>
        </p:sp>
        <p:cxnSp>
          <p:nvCxnSpPr>
            <p:cNvPr id="113" name="Straight Arrow Connector 112"/>
            <p:cNvCxnSpPr>
              <a:stCxn id="110" idx="0"/>
              <a:endCxn id="101" idx="2"/>
            </p:cNvCxnSpPr>
            <p:nvPr/>
          </p:nvCxnSpPr>
          <p:spPr>
            <a:xfrm flipV="1">
              <a:off x="6099809" y="5088822"/>
              <a:ext cx="224172" cy="299484"/>
            </a:xfrm>
            <a:prstGeom prst="straightConnector1">
              <a:avLst/>
            </a:prstGeom>
            <a:ln w="19050" cmpd="sng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11" idx="0"/>
              <a:endCxn id="103" idx="2"/>
            </p:cNvCxnSpPr>
            <p:nvPr/>
          </p:nvCxnSpPr>
          <p:spPr>
            <a:xfrm flipV="1">
              <a:off x="6729465" y="5099396"/>
              <a:ext cx="226131" cy="289419"/>
            </a:xfrm>
            <a:prstGeom prst="straightConnector1">
              <a:avLst/>
            </a:prstGeom>
            <a:ln w="19050" cmpd="sng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12" idx="0"/>
              <a:endCxn id="105" idx="2"/>
            </p:cNvCxnSpPr>
            <p:nvPr/>
          </p:nvCxnSpPr>
          <p:spPr>
            <a:xfrm flipV="1">
              <a:off x="7346089" y="5099396"/>
              <a:ext cx="244464" cy="289419"/>
            </a:xfrm>
            <a:prstGeom prst="straightConnector1">
              <a:avLst/>
            </a:prstGeom>
            <a:ln w="19050" cmpd="sng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 115"/>
            <p:cNvSpPr/>
            <p:nvPr/>
          </p:nvSpPr>
          <p:spPr>
            <a:xfrm>
              <a:off x="4018567" y="2789693"/>
              <a:ext cx="331374" cy="34752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3000"/>
              </a:schemeClr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650181" y="2789693"/>
              <a:ext cx="331374" cy="34752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3000"/>
              </a:schemeClr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273159" y="2789693"/>
              <a:ext cx="331374" cy="34752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3000"/>
              </a:schemeClr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910058" y="2789693"/>
              <a:ext cx="331374" cy="34752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3000"/>
              </a:schemeClr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 flipV="1">
              <a:off x="6075745" y="2490209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/>
            <p:cNvSpPr/>
            <p:nvPr/>
          </p:nvSpPr>
          <p:spPr>
            <a:xfrm>
              <a:off x="6541672" y="2800266"/>
              <a:ext cx="331374" cy="34752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3000"/>
              </a:schemeClr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 flipV="1">
              <a:off x="6707359" y="2500782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22"/>
            <p:cNvSpPr/>
            <p:nvPr/>
          </p:nvSpPr>
          <p:spPr>
            <a:xfrm>
              <a:off x="7176630" y="2800266"/>
              <a:ext cx="331374" cy="34752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3000"/>
              </a:schemeClr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cxnSp>
          <p:nvCxnSpPr>
            <p:cNvPr id="124" name="Straight Arrow Connector 123"/>
            <p:cNvCxnSpPr/>
            <p:nvPr/>
          </p:nvCxnSpPr>
          <p:spPr>
            <a:xfrm flipV="1">
              <a:off x="7342317" y="2500782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flipV="1">
              <a:off x="4182741" y="2492867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4814355" y="2503440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flipV="1">
              <a:off x="5449313" y="2503440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4017879" y="213360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+mj-lt"/>
                  <a:cs typeface="CMU Bright Oblique"/>
                </a:rPr>
                <a:t>y</a:t>
              </a:r>
              <a:r>
                <a:rPr lang="en-US" i="1" baseline="-25000" dirty="0">
                  <a:latin typeface="+mj-lt"/>
                  <a:cs typeface="CMU Bright Oblique"/>
                </a:rPr>
                <a:t>1</a:t>
              </a:r>
              <a:endParaRPr lang="en-US" i="1" baseline="-25000" dirty="0">
                <a:latin typeface="+mj-lt"/>
                <a:cs typeface="CMU Bright Roman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647534" y="213410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+mj-lt"/>
                  <a:cs typeface="CMU Bright Oblique"/>
                </a:rPr>
                <a:t>y</a:t>
              </a:r>
              <a:r>
                <a:rPr lang="en-US" i="1" baseline="-25000" dirty="0">
                  <a:latin typeface="+mj-lt"/>
                  <a:cs typeface="CMU Bright Oblique"/>
                </a:rPr>
                <a:t>2</a:t>
              </a:r>
              <a:endParaRPr lang="en-US" i="1" baseline="-25000" dirty="0">
                <a:latin typeface="+mj-lt"/>
                <a:cs typeface="CMU Bright Roman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264159" y="213410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+mj-lt"/>
                  <a:cs typeface="CMU Bright Oblique"/>
                </a:rPr>
                <a:t>y</a:t>
              </a:r>
              <a:r>
                <a:rPr lang="en-US" i="1" baseline="-25000" dirty="0">
                  <a:latin typeface="+mj-lt"/>
                  <a:cs typeface="CMU Bright Oblique"/>
                </a:rPr>
                <a:t>3</a:t>
              </a:r>
              <a:endParaRPr lang="en-US" i="1" baseline="-25000" dirty="0">
                <a:latin typeface="+mj-lt"/>
                <a:cs typeface="CMU Bright Roman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907523" y="213360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+mj-lt"/>
                  <a:cs typeface="CMU Bright Oblique"/>
                </a:rPr>
                <a:t>y</a:t>
              </a:r>
              <a:r>
                <a:rPr lang="en-US" i="1" baseline="-25000" dirty="0">
                  <a:latin typeface="+mj-lt"/>
                  <a:cs typeface="CMU Bright Oblique"/>
                </a:rPr>
                <a:t>4</a:t>
              </a:r>
              <a:endParaRPr lang="en-US" i="1" baseline="-25000" dirty="0">
                <a:latin typeface="+mj-lt"/>
                <a:cs typeface="CMU Bright Roman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537178" y="213410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+mj-lt"/>
                  <a:cs typeface="CMU Bright Oblique"/>
                </a:rPr>
                <a:t>y</a:t>
              </a:r>
              <a:r>
                <a:rPr lang="en-US" i="1" baseline="-25000" dirty="0">
                  <a:latin typeface="+mj-lt"/>
                  <a:cs typeface="CMU Bright Oblique"/>
                </a:rPr>
                <a:t>5</a:t>
              </a:r>
              <a:endParaRPr lang="en-US" i="1" baseline="-25000" dirty="0">
                <a:latin typeface="+mj-lt"/>
                <a:cs typeface="CMU Bright Roman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153803" y="213410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+mj-lt"/>
                  <a:cs typeface="CMU Bright Oblique"/>
                </a:rPr>
                <a:t>y</a:t>
              </a:r>
              <a:r>
                <a:rPr lang="en-US" i="1" baseline="-25000" dirty="0">
                  <a:latin typeface="+mj-lt"/>
                  <a:cs typeface="CMU Bright Oblique"/>
                </a:rPr>
                <a:t>6</a:t>
              </a:r>
              <a:endParaRPr lang="en-US" i="1" baseline="-25000" dirty="0">
                <a:latin typeface="+mj-lt"/>
                <a:cs typeface="CMU Bright Roman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904568" y="3980049"/>
              <a:ext cx="331374" cy="347526"/>
            </a:xfrm>
            <a:prstGeom prst="rect">
              <a:avLst/>
            </a:prstGeom>
            <a:solidFill>
              <a:srgbClr val="FF99CC">
                <a:alpha val="32549"/>
              </a:srgbClr>
            </a:solidFill>
            <a:ln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>
              <a:off x="4234430" y="4153812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ectangle 135"/>
            <p:cNvSpPr/>
            <p:nvPr/>
          </p:nvSpPr>
          <p:spPr>
            <a:xfrm>
              <a:off x="4536182" y="3980049"/>
              <a:ext cx="331374" cy="347526"/>
            </a:xfrm>
            <a:prstGeom prst="rect">
              <a:avLst/>
            </a:prstGeom>
            <a:solidFill>
              <a:srgbClr val="FF99CC">
                <a:alpha val="32549"/>
              </a:srgbClr>
            </a:solidFill>
            <a:ln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cxnSp>
          <p:nvCxnSpPr>
            <p:cNvPr id="137" name="Straight Arrow Connector 136"/>
            <p:cNvCxnSpPr/>
            <p:nvPr/>
          </p:nvCxnSpPr>
          <p:spPr>
            <a:xfrm>
              <a:off x="4857408" y="4153812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 137"/>
            <p:cNvSpPr/>
            <p:nvPr/>
          </p:nvSpPr>
          <p:spPr>
            <a:xfrm>
              <a:off x="5159160" y="3980049"/>
              <a:ext cx="331374" cy="347526"/>
            </a:xfrm>
            <a:prstGeom prst="rect">
              <a:avLst/>
            </a:prstGeom>
            <a:solidFill>
              <a:srgbClr val="FF99CC">
                <a:alpha val="32549"/>
              </a:srgbClr>
            </a:solidFill>
            <a:ln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5796059" y="3980049"/>
              <a:ext cx="331374" cy="347526"/>
            </a:xfrm>
            <a:prstGeom prst="rect">
              <a:avLst/>
            </a:prstGeom>
            <a:solidFill>
              <a:srgbClr val="FF99CC">
                <a:alpha val="32549"/>
              </a:srgbClr>
            </a:solidFill>
            <a:ln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cxnSp>
          <p:nvCxnSpPr>
            <p:cNvPr id="140" name="Straight Arrow Connector 139"/>
            <p:cNvCxnSpPr/>
            <p:nvPr/>
          </p:nvCxnSpPr>
          <p:spPr>
            <a:xfrm>
              <a:off x="5490534" y="4164385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flipV="1">
              <a:off x="5961747" y="3137219"/>
              <a:ext cx="113999" cy="842830"/>
            </a:xfrm>
            <a:prstGeom prst="straightConnector1">
              <a:avLst/>
            </a:prstGeom>
            <a:ln w="19050" cmpd="sng">
              <a:solidFill>
                <a:srgbClr val="C0504D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ectangle 141"/>
            <p:cNvSpPr/>
            <p:nvPr/>
          </p:nvSpPr>
          <p:spPr>
            <a:xfrm>
              <a:off x="6427673" y="3990622"/>
              <a:ext cx="331374" cy="347526"/>
            </a:xfrm>
            <a:prstGeom prst="rect">
              <a:avLst/>
            </a:prstGeom>
            <a:solidFill>
              <a:srgbClr val="FF99CC">
                <a:alpha val="32549"/>
              </a:srgbClr>
            </a:solidFill>
            <a:ln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cxnSp>
          <p:nvCxnSpPr>
            <p:cNvPr id="143" name="Straight Arrow Connector 142"/>
            <p:cNvCxnSpPr/>
            <p:nvPr/>
          </p:nvCxnSpPr>
          <p:spPr>
            <a:xfrm>
              <a:off x="6122148" y="4174958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flipV="1">
              <a:off x="6593361" y="3147792"/>
              <a:ext cx="113999" cy="842830"/>
            </a:xfrm>
            <a:prstGeom prst="straightConnector1">
              <a:avLst/>
            </a:prstGeom>
            <a:ln w="19050" cmpd="sng">
              <a:solidFill>
                <a:srgbClr val="C0504D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ctangle 144"/>
            <p:cNvSpPr/>
            <p:nvPr/>
          </p:nvSpPr>
          <p:spPr>
            <a:xfrm>
              <a:off x="7062631" y="3990622"/>
              <a:ext cx="331374" cy="347526"/>
            </a:xfrm>
            <a:prstGeom prst="rect">
              <a:avLst/>
            </a:prstGeom>
            <a:solidFill>
              <a:srgbClr val="FF99CC">
                <a:alpha val="32549"/>
              </a:srgbClr>
            </a:solidFill>
            <a:ln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00"/>
                </a:solidFill>
                <a:latin typeface="+mj-lt"/>
                <a:cs typeface="CMU Bright Roman"/>
              </a:endParaRPr>
            </a:p>
          </p:txBody>
        </p:sp>
        <p:cxnSp>
          <p:nvCxnSpPr>
            <p:cNvPr id="146" name="Straight Arrow Connector 145"/>
            <p:cNvCxnSpPr/>
            <p:nvPr/>
          </p:nvCxnSpPr>
          <p:spPr>
            <a:xfrm>
              <a:off x="6757106" y="4174958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flipV="1">
              <a:off x="7228319" y="3147792"/>
              <a:ext cx="113999" cy="842830"/>
            </a:xfrm>
            <a:prstGeom prst="straightConnector1">
              <a:avLst/>
            </a:prstGeom>
            <a:ln w="19050" cmpd="sng">
              <a:solidFill>
                <a:srgbClr val="C0504D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 flipV="1">
              <a:off x="4068742" y="3137219"/>
              <a:ext cx="115512" cy="845488"/>
            </a:xfrm>
            <a:prstGeom prst="straightConnector1">
              <a:avLst/>
            </a:prstGeom>
            <a:ln w="19050" cmpd="sng">
              <a:solidFill>
                <a:srgbClr val="C0504D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 flipV="1">
              <a:off x="4700356" y="3137219"/>
              <a:ext cx="115512" cy="856062"/>
            </a:xfrm>
            <a:prstGeom prst="straightConnector1">
              <a:avLst/>
            </a:prstGeom>
            <a:ln w="19050" cmpd="sng">
              <a:solidFill>
                <a:srgbClr val="C0504D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 flipV="1">
              <a:off x="5335314" y="3137219"/>
              <a:ext cx="103532" cy="856062"/>
            </a:xfrm>
            <a:prstGeom prst="straightConnector1">
              <a:avLst/>
            </a:prstGeom>
            <a:ln w="19050" cmpd="sng">
              <a:solidFill>
                <a:srgbClr val="C0504D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Freeform 150"/>
            <p:cNvSpPr/>
            <p:nvPr/>
          </p:nvSpPr>
          <p:spPr>
            <a:xfrm>
              <a:off x="4006667" y="4327576"/>
              <a:ext cx="186830" cy="1040805"/>
            </a:xfrm>
            <a:custGeom>
              <a:avLst/>
              <a:gdLst>
                <a:gd name="connsiteX0" fmla="*/ 425257 w 425257"/>
                <a:gd name="connsiteY0" fmla="*/ 932973 h 932973"/>
                <a:gd name="connsiteX1" fmla="*/ 10578 w 425257"/>
                <a:gd name="connsiteY1" fmla="*/ 401697 h 932973"/>
                <a:gd name="connsiteX2" fmla="*/ 114248 w 425257"/>
                <a:gd name="connsiteY2" fmla="*/ 0 h 9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5257" h="932973">
                  <a:moveTo>
                    <a:pt x="425257" y="932973"/>
                  </a:moveTo>
                  <a:cubicBezTo>
                    <a:pt x="243835" y="745082"/>
                    <a:pt x="62413" y="557192"/>
                    <a:pt x="10578" y="401697"/>
                  </a:cubicBezTo>
                  <a:cubicBezTo>
                    <a:pt x="-41257" y="246201"/>
                    <a:pt x="114248" y="0"/>
                    <a:pt x="114248" y="0"/>
                  </a:cubicBezTo>
                </a:path>
              </a:pathLst>
            </a:custGeom>
            <a:ln>
              <a:solidFill>
                <a:schemeClr val="accent2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i="1">
                <a:latin typeface="+mj-lt"/>
              </a:endParaRPr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4653147" y="4327575"/>
              <a:ext cx="206424" cy="1036638"/>
            </a:xfrm>
            <a:custGeom>
              <a:avLst/>
              <a:gdLst>
                <a:gd name="connsiteX0" fmla="*/ 425257 w 425257"/>
                <a:gd name="connsiteY0" fmla="*/ 932973 h 932973"/>
                <a:gd name="connsiteX1" fmla="*/ 10578 w 425257"/>
                <a:gd name="connsiteY1" fmla="*/ 401697 h 932973"/>
                <a:gd name="connsiteX2" fmla="*/ 114248 w 425257"/>
                <a:gd name="connsiteY2" fmla="*/ 0 h 9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5257" h="932973">
                  <a:moveTo>
                    <a:pt x="425257" y="932973"/>
                  </a:moveTo>
                  <a:cubicBezTo>
                    <a:pt x="243835" y="745082"/>
                    <a:pt x="62413" y="557192"/>
                    <a:pt x="10578" y="401697"/>
                  </a:cubicBezTo>
                  <a:cubicBezTo>
                    <a:pt x="-41257" y="246201"/>
                    <a:pt x="114248" y="0"/>
                    <a:pt x="114248" y="0"/>
                  </a:cubicBezTo>
                </a:path>
              </a:pathLst>
            </a:custGeom>
            <a:ln>
              <a:solidFill>
                <a:schemeClr val="accent2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i="1">
                <a:latin typeface="+mj-lt"/>
              </a:endParaRPr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5264845" y="4327575"/>
              <a:ext cx="206424" cy="1036638"/>
            </a:xfrm>
            <a:custGeom>
              <a:avLst/>
              <a:gdLst>
                <a:gd name="connsiteX0" fmla="*/ 425257 w 425257"/>
                <a:gd name="connsiteY0" fmla="*/ 932973 h 932973"/>
                <a:gd name="connsiteX1" fmla="*/ 10578 w 425257"/>
                <a:gd name="connsiteY1" fmla="*/ 401697 h 932973"/>
                <a:gd name="connsiteX2" fmla="*/ 114248 w 425257"/>
                <a:gd name="connsiteY2" fmla="*/ 0 h 9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5257" h="932973">
                  <a:moveTo>
                    <a:pt x="425257" y="932973"/>
                  </a:moveTo>
                  <a:cubicBezTo>
                    <a:pt x="243835" y="745082"/>
                    <a:pt x="62413" y="557192"/>
                    <a:pt x="10578" y="401697"/>
                  </a:cubicBezTo>
                  <a:cubicBezTo>
                    <a:pt x="-41257" y="246201"/>
                    <a:pt x="114248" y="0"/>
                    <a:pt x="114248" y="0"/>
                  </a:cubicBezTo>
                </a:path>
              </a:pathLst>
            </a:custGeom>
            <a:ln>
              <a:solidFill>
                <a:schemeClr val="accent2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i="1">
                <a:latin typeface="+mj-lt"/>
              </a:endParaRPr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5916066" y="4327575"/>
              <a:ext cx="206424" cy="1036638"/>
            </a:xfrm>
            <a:custGeom>
              <a:avLst/>
              <a:gdLst>
                <a:gd name="connsiteX0" fmla="*/ 425257 w 425257"/>
                <a:gd name="connsiteY0" fmla="*/ 932973 h 932973"/>
                <a:gd name="connsiteX1" fmla="*/ 10578 w 425257"/>
                <a:gd name="connsiteY1" fmla="*/ 401697 h 932973"/>
                <a:gd name="connsiteX2" fmla="*/ 114248 w 425257"/>
                <a:gd name="connsiteY2" fmla="*/ 0 h 9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5257" h="932973">
                  <a:moveTo>
                    <a:pt x="425257" y="932973"/>
                  </a:moveTo>
                  <a:cubicBezTo>
                    <a:pt x="243835" y="745082"/>
                    <a:pt x="62413" y="557192"/>
                    <a:pt x="10578" y="401697"/>
                  </a:cubicBezTo>
                  <a:cubicBezTo>
                    <a:pt x="-41257" y="246201"/>
                    <a:pt x="114248" y="0"/>
                    <a:pt x="114248" y="0"/>
                  </a:cubicBezTo>
                </a:path>
              </a:pathLst>
            </a:custGeom>
            <a:ln>
              <a:solidFill>
                <a:schemeClr val="accent2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i="1">
                <a:latin typeface="+mj-lt"/>
              </a:endParaRPr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6535850" y="4327575"/>
              <a:ext cx="206424" cy="1036638"/>
            </a:xfrm>
            <a:custGeom>
              <a:avLst/>
              <a:gdLst>
                <a:gd name="connsiteX0" fmla="*/ 425257 w 425257"/>
                <a:gd name="connsiteY0" fmla="*/ 932973 h 932973"/>
                <a:gd name="connsiteX1" fmla="*/ 10578 w 425257"/>
                <a:gd name="connsiteY1" fmla="*/ 401697 h 932973"/>
                <a:gd name="connsiteX2" fmla="*/ 114248 w 425257"/>
                <a:gd name="connsiteY2" fmla="*/ 0 h 9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5257" h="932973">
                  <a:moveTo>
                    <a:pt x="425257" y="932973"/>
                  </a:moveTo>
                  <a:cubicBezTo>
                    <a:pt x="243835" y="745082"/>
                    <a:pt x="62413" y="557192"/>
                    <a:pt x="10578" y="401697"/>
                  </a:cubicBezTo>
                  <a:cubicBezTo>
                    <a:pt x="-41257" y="246201"/>
                    <a:pt x="114248" y="0"/>
                    <a:pt x="114248" y="0"/>
                  </a:cubicBezTo>
                </a:path>
              </a:pathLst>
            </a:custGeom>
            <a:ln>
              <a:solidFill>
                <a:schemeClr val="accent2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i="1">
                <a:latin typeface="+mj-lt"/>
              </a:endParaRPr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7158573" y="4331224"/>
              <a:ext cx="206424" cy="1036638"/>
            </a:xfrm>
            <a:custGeom>
              <a:avLst/>
              <a:gdLst>
                <a:gd name="connsiteX0" fmla="*/ 425257 w 425257"/>
                <a:gd name="connsiteY0" fmla="*/ 932973 h 932973"/>
                <a:gd name="connsiteX1" fmla="*/ 10578 w 425257"/>
                <a:gd name="connsiteY1" fmla="*/ 401697 h 932973"/>
                <a:gd name="connsiteX2" fmla="*/ 114248 w 425257"/>
                <a:gd name="connsiteY2" fmla="*/ 0 h 9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5257" h="932973">
                  <a:moveTo>
                    <a:pt x="425257" y="932973"/>
                  </a:moveTo>
                  <a:cubicBezTo>
                    <a:pt x="243835" y="745082"/>
                    <a:pt x="62413" y="557192"/>
                    <a:pt x="10578" y="401697"/>
                  </a:cubicBezTo>
                  <a:cubicBezTo>
                    <a:pt x="-41257" y="246201"/>
                    <a:pt x="114248" y="0"/>
                    <a:pt x="114248" y="0"/>
                  </a:cubicBezTo>
                </a:path>
              </a:pathLst>
            </a:custGeom>
            <a:ln>
              <a:solidFill>
                <a:schemeClr val="accent2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i="1">
                <a:latin typeface="+mj-lt"/>
              </a:endParaRPr>
            </a:p>
          </p:txBody>
        </p:sp>
        <p:cxnSp>
          <p:nvCxnSpPr>
            <p:cNvPr id="157" name="Straight Arrow Connector 156"/>
            <p:cNvCxnSpPr>
              <a:stCxn id="105" idx="0"/>
              <a:endCxn id="123" idx="2"/>
            </p:cNvCxnSpPr>
            <p:nvPr/>
          </p:nvCxnSpPr>
          <p:spPr>
            <a:xfrm flipH="1" flipV="1">
              <a:off x="7342317" y="3147793"/>
              <a:ext cx="248236" cy="1604077"/>
            </a:xfrm>
            <a:prstGeom prst="straightConnector1">
              <a:avLst/>
            </a:prstGeom>
            <a:ln w="19050" cmpd="sng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103" idx="0"/>
              <a:endCxn id="121" idx="2"/>
            </p:cNvCxnSpPr>
            <p:nvPr/>
          </p:nvCxnSpPr>
          <p:spPr>
            <a:xfrm flipH="1" flipV="1">
              <a:off x="6707359" y="3147793"/>
              <a:ext cx="248236" cy="1604077"/>
            </a:xfrm>
            <a:prstGeom prst="straightConnector1">
              <a:avLst/>
            </a:prstGeom>
            <a:ln w="19050" cmpd="sng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stCxn id="101" idx="0"/>
              <a:endCxn id="119" idx="2"/>
            </p:cNvCxnSpPr>
            <p:nvPr/>
          </p:nvCxnSpPr>
          <p:spPr>
            <a:xfrm flipH="1" flipV="1">
              <a:off x="6075745" y="3137220"/>
              <a:ext cx="248236" cy="1604077"/>
            </a:xfrm>
            <a:prstGeom prst="straightConnector1">
              <a:avLst/>
            </a:prstGeom>
            <a:ln w="19050" cmpd="sng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stCxn id="99" idx="0"/>
              <a:endCxn id="118" idx="2"/>
            </p:cNvCxnSpPr>
            <p:nvPr/>
          </p:nvCxnSpPr>
          <p:spPr>
            <a:xfrm flipH="1" flipV="1">
              <a:off x="5438846" y="3137220"/>
              <a:ext cx="248236" cy="1604077"/>
            </a:xfrm>
            <a:prstGeom prst="straightConnector1">
              <a:avLst/>
            </a:prstGeom>
            <a:ln w="19050" cmpd="sng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96" idx="0"/>
              <a:endCxn id="117" idx="2"/>
            </p:cNvCxnSpPr>
            <p:nvPr/>
          </p:nvCxnSpPr>
          <p:spPr>
            <a:xfrm flipH="1" flipV="1">
              <a:off x="4815868" y="3137220"/>
              <a:ext cx="248236" cy="1604077"/>
            </a:xfrm>
            <a:prstGeom prst="straightConnector1">
              <a:avLst/>
            </a:prstGeom>
            <a:ln w="19050" cmpd="sng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stCxn id="93" idx="0"/>
              <a:endCxn id="116" idx="2"/>
            </p:cNvCxnSpPr>
            <p:nvPr/>
          </p:nvCxnSpPr>
          <p:spPr>
            <a:xfrm flipH="1" flipV="1">
              <a:off x="4184254" y="3137220"/>
              <a:ext cx="248236" cy="1604077"/>
            </a:xfrm>
            <a:prstGeom prst="straightConnector1">
              <a:avLst/>
            </a:prstGeom>
            <a:ln w="19050" cmpd="sng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Content Placeholder 2"/>
          <p:cNvSpPr txBox="1">
            <a:spLocks/>
          </p:cNvSpPr>
          <p:nvPr/>
        </p:nvSpPr>
        <p:spPr bwMode="auto">
          <a:xfrm>
            <a:off x="2306322" y="5862060"/>
            <a:ext cx="8235156" cy="54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 b="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b="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>
                <a:cs typeface="Calibri" panose="020F0502020204030204" pitchFamily="34" charset="0"/>
              </a:rPr>
              <a:t>Popular in speech recognition and NLP</a:t>
            </a:r>
          </a:p>
        </p:txBody>
      </p:sp>
    </p:spTree>
    <p:extLst>
      <p:ext uri="{BB962C8B-B14F-4D97-AF65-F5344CB8AC3E}">
        <p14:creationId xmlns:p14="http://schemas.microsoft.com/office/powerpoint/2010/main" val="308228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/>
      <p:bldP spid="16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1"/>
          <p:cNvSpPr txBox="1">
            <a:spLocks/>
          </p:cNvSpPr>
          <p:nvPr/>
        </p:nvSpPr>
        <p:spPr bwMode="auto">
          <a:xfrm>
            <a:off x="2152650" y="2"/>
            <a:ext cx="7886700" cy="77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TW" sz="4000" dirty="0">
                <a:solidFill>
                  <a:schemeClr val="tx2"/>
                </a:solidFill>
                <a:latin typeface="Tw Cen MT Condensed" panose="020B0606020104020203" pitchFamily="34" charset="0"/>
              </a:rPr>
              <a:t>Pyramid RNN</a:t>
            </a:r>
            <a:endParaRPr lang="zh-TW" altLang="en-US" sz="4000" dirty="0">
              <a:solidFill>
                <a:schemeClr val="tx2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9458" name="內容版面配置區 2"/>
          <p:cNvSpPr>
            <a:spLocks noGrp="1"/>
          </p:cNvSpPr>
          <p:nvPr>
            <p:ph idx="1"/>
          </p:nvPr>
        </p:nvSpPr>
        <p:spPr>
          <a:xfrm>
            <a:off x="2209800" y="1219202"/>
            <a:ext cx="7772400" cy="622298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/>
              <a:t>Reducing the number of time steps</a:t>
            </a:r>
            <a:endParaRPr lang="zh-TW" altLang="en-US" sz="2400" dirty="0"/>
          </a:p>
        </p:txBody>
      </p:sp>
      <p:pic>
        <p:nvPicPr>
          <p:cNvPr id="19459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9" y="2425700"/>
            <a:ext cx="8586787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矩形 4"/>
          <p:cNvSpPr>
            <a:spLocks noChangeArrowheads="1"/>
          </p:cNvSpPr>
          <p:nvPr/>
        </p:nvSpPr>
        <p:spPr bwMode="auto">
          <a:xfrm>
            <a:off x="2422526" y="5759451"/>
            <a:ext cx="7616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000000"/>
                </a:solidFill>
                <a:latin typeface="Times New Roman" panose="02020603050405020304" pitchFamily="18" charset="0"/>
              </a:rPr>
              <a:t>W. Chan, N. Jaitly, Q. Le and O. Vinyals, “Listen, attend and spell: A neural network for large vocabulary conversational speech recognition,”</a:t>
            </a:r>
            <a:r>
              <a:rPr lang="zh-TW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1800">
                <a:solidFill>
                  <a:srgbClr val="000000"/>
                </a:solidFill>
                <a:latin typeface="Times New Roman" panose="02020603050405020304" pitchFamily="18" charset="0"/>
              </a:rPr>
              <a:t>ICASSP, 2016</a:t>
            </a:r>
            <a:endParaRPr lang="zh-TW" altLang="en-US" sz="1800"/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1511300" y="2514601"/>
            <a:ext cx="13564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/>
              <a:t>Bidirectional </a:t>
            </a:r>
          </a:p>
          <a:p>
            <a:pPr eaLnBrk="1" hangingPunct="1"/>
            <a:r>
              <a:rPr lang="en-US" altLang="en-US" sz="1600"/>
              <a:t>RNN</a:t>
            </a: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1676400" y="3200400"/>
            <a:ext cx="381000" cy="1143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1905000" y="3124200"/>
            <a:ext cx="381000" cy="457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2667000" y="2971800"/>
            <a:ext cx="381000" cy="76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6807200" y="925512"/>
            <a:ext cx="325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Significantly speed up training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8407400" y="1295400"/>
            <a:ext cx="0" cy="838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1_AIIA00">
  <a:themeElements>
    <a:clrScheme name="1_AIIA00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1_AIIA00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IIA00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IA00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IA00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</Template>
  <TotalTime>29062</TotalTime>
  <Words>2158</Words>
  <Application>Microsoft Macintosh PowerPoint</Application>
  <PresentationFormat>Widescreen</PresentationFormat>
  <Paragraphs>531</Paragraphs>
  <Slides>51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6" baseType="lpstr">
      <vt:lpstr>Arial Unicode MS</vt:lpstr>
      <vt:lpstr>Arial</vt:lpstr>
      <vt:lpstr>Calibri</vt:lpstr>
      <vt:lpstr>Cambria Math</vt:lpstr>
      <vt:lpstr>CMU Bright Roman</vt:lpstr>
      <vt:lpstr>DejaVu Sans</vt:lpstr>
      <vt:lpstr>Lora</vt:lpstr>
      <vt:lpstr>Lucida Grande</vt:lpstr>
      <vt:lpstr>Palatino Linotype</vt:lpstr>
      <vt:lpstr>Symbol</vt:lpstr>
      <vt:lpstr>Times New Roman</vt:lpstr>
      <vt:lpstr>Tw Cen MT</vt:lpstr>
      <vt:lpstr>Tw Cen MT Condensed</vt:lpstr>
      <vt:lpstr>Wingdings</vt:lpstr>
      <vt:lpstr>1_AIIA00</vt:lpstr>
      <vt:lpstr>Recurrent Neural Networks (RNN)</vt:lpstr>
      <vt:lpstr>Recurrent</vt:lpstr>
      <vt:lpstr>Recurrent Neural Network</vt:lpstr>
      <vt:lpstr>Hidden Units</vt:lpstr>
      <vt:lpstr>RNN Pro/Cons</vt:lpstr>
      <vt:lpstr>How do RNN reduce complexity?</vt:lpstr>
      <vt:lpstr>Deep RNN</vt:lpstr>
      <vt:lpstr>Bidirectional RNN</vt:lpstr>
      <vt:lpstr>PowerPoint Presentation</vt:lpstr>
      <vt:lpstr>Vanilla RNN</vt:lpstr>
      <vt:lpstr>Vanilla RNN</vt:lpstr>
      <vt:lpstr>RNN Training</vt:lpstr>
      <vt:lpstr>RNN Training</vt:lpstr>
      <vt:lpstr>Back-propagation Through Time</vt:lpstr>
      <vt:lpstr>Back-propagation Through Time</vt:lpstr>
      <vt:lpstr>Back-propagation Through Time</vt:lpstr>
      <vt:lpstr>Problem: vanishing gradients</vt:lpstr>
      <vt:lpstr>Problem: exploding gradients</vt:lpstr>
      <vt:lpstr>Problems with Vanilla RNN</vt:lpstr>
      <vt:lpstr>LSTM (Long Short Term Memory)</vt:lpstr>
      <vt:lpstr>PowerPoint Presentation</vt:lpstr>
      <vt:lpstr>LSTM</vt:lpstr>
      <vt:lpstr>PowerPoint Presentation</vt:lpstr>
      <vt:lpstr>RNN vs LSTM</vt:lpstr>
      <vt:lpstr>LSTM – Forward/Backward</vt:lpstr>
      <vt:lpstr>Information Flow in a LSTM</vt:lpstr>
      <vt:lpstr>PowerPoint Presentation</vt:lpstr>
      <vt:lpstr>PowerPoint Presentation</vt:lpstr>
      <vt:lpstr>GRU</vt:lpstr>
      <vt:lpstr>GRU – Gated Recurrent Unit</vt:lpstr>
      <vt:lpstr>PowerPoint Presentation</vt:lpstr>
      <vt:lpstr>How do GRU solve the vanishing gradient problem?</vt:lpstr>
      <vt:lpstr>PowerPoint Presentation</vt:lpstr>
      <vt:lpstr>Feed-forward vs Recurrent Network</vt:lpstr>
      <vt:lpstr>LSTM effective for all sequence problems</vt:lpstr>
      <vt:lpstr>Applications of LSTM / RNN</vt:lpstr>
      <vt:lpstr>Neural machine translation</vt:lpstr>
      <vt:lpstr>Deep LSTMs at WMT 2016</vt:lpstr>
      <vt:lpstr>Generating text with a RNN Language Model</vt:lpstr>
      <vt:lpstr>Generating text with a RNN Language Model</vt:lpstr>
      <vt:lpstr>Sequence to sequence chat model</vt:lpstr>
      <vt:lpstr>Chat with context</vt:lpstr>
      <vt:lpstr>Baidu’s speech recognition using RNN</vt:lpstr>
      <vt:lpstr>Attention Mechanism in MT</vt:lpstr>
      <vt:lpstr>Image caption generation using attention</vt:lpstr>
      <vt:lpstr>Image Caption Generation</vt:lpstr>
      <vt:lpstr>Image Caption Generation</vt:lpstr>
      <vt:lpstr>Image Caption Generation</vt:lpstr>
      <vt:lpstr>Image Caption Generation</vt:lpstr>
      <vt:lpstr>Image Caption Generation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attardi</dc:creator>
  <cp:lastModifiedBy>Giuseppe Attardi</cp:lastModifiedBy>
  <cp:revision>434</cp:revision>
  <dcterms:created xsi:type="dcterms:W3CDTF">2017-04-15T17:01:01Z</dcterms:created>
  <dcterms:modified xsi:type="dcterms:W3CDTF">2020-04-06T13:09:38Z</dcterms:modified>
</cp:coreProperties>
</file>